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2.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notesSlides/notesSlide3.xml" ContentType="application/vnd.openxmlformats-officedocument.presentationml.notesSlide+xml"/>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notesSlides/notesSlide4.xml" ContentType="application/vnd.openxmlformats-officedocument.presentationml.notesSlide+xml"/>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ppt/embeddings/oleObject241.bin" ContentType="application/vnd.openxmlformats-officedocument.oleObject"/>
  <Override PartName="/ppt/embeddings/oleObject242.bin" ContentType="application/vnd.openxmlformats-officedocument.oleObject"/>
  <Override PartName="/ppt/embeddings/oleObject243.bin" ContentType="application/vnd.openxmlformats-officedocument.oleObject"/>
  <Override PartName="/ppt/embeddings/oleObject244.bin" ContentType="application/vnd.openxmlformats-officedocument.oleObject"/>
  <Override PartName="/ppt/embeddings/oleObject245.bin" ContentType="application/vnd.openxmlformats-officedocument.oleObject"/>
  <Override PartName="/ppt/embeddings/oleObject246.bin" ContentType="application/vnd.openxmlformats-officedocument.oleObject"/>
  <Override PartName="/ppt/embeddings/oleObject247.bin" ContentType="application/vnd.openxmlformats-officedocument.oleObject"/>
  <Override PartName="/ppt/embeddings/oleObject248.bin" ContentType="application/vnd.openxmlformats-officedocument.oleObject"/>
  <Override PartName="/ppt/embeddings/oleObject249.bin" ContentType="application/vnd.openxmlformats-officedocument.oleObject"/>
  <Override PartName="/ppt/embeddings/oleObject250.bin" ContentType="application/vnd.openxmlformats-officedocument.oleObject"/>
  <Override PartName="/ppt/embeddings/oleObject251.bin" ContentType="application/vnd.openxmlformats-officedocument.oleObject"/>
  <Override PartName="/ppt/embeddings/oleObject252.bin" ContentType="application/vnd.openxmlformats-officedocument.oleObject"/>
  <Override PartName="/ppt/embeddings/oleObject253.bin" ContentType="application/vnd.openxmlformats-officedocument.oleObject"/>
  <Override PartName="/ppt/embeddings/oleObject254.bin" ContentType="application/vnd.openxmlformats-officedocument.oleObject"/>
  <Override PartName="/ppt/embeddings/oleObject255.bin" ContentType="application/vnd.openxmlformats-officedocument.oleObject"/>
  <Override PartName="/ppt/embeddings/oleObject256.bin" ContentType="application/vnd.openxmlformats-officedocument.oleObject"/>
  <Override PartName="/ppt/embeddings/oleObject257.bin" ContentType="application/vnd.openxmlformats-officedocument.oleObject"/>
  <Override PartName="/ppt/embeddings/oleObject25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710" r:id="rId3"/>
    <p:sldId id="731" r:id="rId4"/>
    <p:sldId id="732" r:id="rId5"/>
    <p:sldId id="733" r:id="rId6"/>
    <p:sldId id="734" r:id="rId7"/>
    <p:sldId id="735" r:id="rId8"/>
    <p:sldId id="736"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50" r:id="rId23"/>
    <p:sldId id="751" r:id="rId24"/>
    <p:sldId id="752" r:id="rId25"/>
    <p:sldId id="753" r:id="rId26"/>
    <p:sldId id="754" r:id="rId27"/>
    <p:sldId id="755" r:id="rId28"/>
    <p:sldId id="756" r:id="rId29"/>
    <p:sldId id="760"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3" d="100"/>
          <a:sy n="83" d="100"/>
        </p:scale>
        <p:origin x="-656"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5" Type="http://schemas.openxmlformats.org/officeDocument/2006/relationships/image" Target="../media/image97.emf"/><Relationship Id="rId6" Type="http://schemas.openxmlformats.org/officeDocument/2006/relationships/image" Target="../media/image98.emf"/><Relationship Id="rId7" Type="http://schemas.openxmlformats.org/officeDocument/2006/relationships/image" Target="../media/image99.emf"/><Relationship Id="rId1" Type="http://schemas.openxmlformats.org/officeDocument/2006/relationships/image" Target="../media/image93.wmf"/><Relationship Id="rId2" Type="http://schemas.openxmlformats.org/officeDocument/2006/relationships/image" Target="../media/image9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9" Type="http://schemas.openxmlformats.org/officeDocument/2006/relationships/image" Target="../media/image109.wmf"/><Relationship Id="rId10" Type="http://schemas.openxmlformats.org/officeDocument/2006/relationships/image" Target="../media/image110.wmf"/><Relationship Id="rId1" Type="http://schemas.openxmlformats.org/officeDocument/2006/relationships/image" Target="../media/image101.wmf"/><Relationship Id="rId2"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117.emf"/><Relationship Id="rId20" Type="http://schemas.openxmlformats.org/officeDocument/2006/relationships/image" Target="../media/image128.emf"/><Relationship Id="rId10" Type="http://schemas.openxmlformats.org/officeDocument/2006/relationships/image" Target="../media/image118.emf"/><Relationship Id="rId11" Type="http://schemas.openxmlformats.org/officeDocument/2006/relationships/image" Target="../media/image119.emf"/><Relationship Id="rId12" Type="http://schemas.openxmlformats.org/officeDocument/2006/relationships/image" Target="../media/image120.emf"/><Relationship Id="rId13" Type="http://schemas.openxmlformats.org/officeDocument/2006/relationships/image" Target="../media/image121.emf"/><Relationship Id="rId14" Type="http://schemas.openxmlformats.org/officeDocument/2006/relationships/image" Target="../media/image122.emf"/><Relationship Id="rId15" Type="http://schemas.openxmlformats.org/officeDocument/2006/relationships/image" Target="../media/image123.emf"/><Relationship Id="rId16" Type="http://schemas.openxmlformats.org/officeDocument/2006/relationships/image" Target="../media/image124.emf"/><Relationship Id="rId17" Type="http://schemas.openxmlformats.org/officeDocument/2006/relationships/image" Target="../media/image125.emf"/><Relationship Id="rId18" Type="http://schemas.openxmlformats.org/officeDocument/2006/relationships/image" Target="../media/image126.emf"/><Relationship Id="rId19" Type="http://schemas.openxmlformats.org/officeDocument/2006/relationships/image" Target="../media/image127.emf"/><Relationship Id="rId1" Type="http://schemas.openxmlformats.org/officeDocument/2006/relationships/image" Target="../media/image93.wmf"/><Relationship Id="rId2" Type="http://schemas.openxmlformats.org/officeDocument/2006/relationships/image" Target="../media/image102.wmf"/><Relationship Id="rId3" Type="http://schemas.openxmlformats.org/officeDocument/2006/relationships/image" Target="../media/image111.emf"/><Relationship Id="rId4" Type="http://schemas.openxmlformats.org/officeDocument/2006/relationships/image" Target="../media/image112.emf"/><Relationship Id="rId5" Type="http://schemas.openxmlformats.org/officeDocument/2006/relationships/image" Target="../media/image113.emf"/><Relationship Id="rId6" Type="http://schemas.openxmlformats.org/officeDocument/2006/relationships/image" Target="../media/image114.emf"/><Relationship Id="rId7" Type="http://schemas.openxmlformats.org/officeDocument/2006/relationships/image" Target="../media/image115.emf"/><Relationship Id="rId8" Type="http://schemas.openxmlformats.org/officeDocument/2006/relationships/image" Target="../media/image116.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39.emf"/><Relationship Id="rId12" Type="http://schemas.openxmlformats.org/officeDocument/2006/relationships/image" Target="../media/image140.emf"/><Relationship Id="rId13" Type="http://schemas.openxmlformats.org/officeDocument/2006/relationships/image" Target="../media/image141.emf"/><Relationship Id="rId1" Type="http://schemas.openxmlformats.org/officeDocument/2006/relationships/image" Target="../media/image129.wmf"/><Relationship Id="rId2" Type="http://schemas.openxmlformats.org/officeDocument/2006/relationships/image" Target="../media/image130.emf"/><Relationship Id="rId3" Type="http://schemas.openxmlformats.org/officeDocument/2006/relationships/image" Target="../media/image131.wmf"/><Relationship Id="rId4" Type="http://schemas.openxmlformats.org/officeDocument/2006/relationships/image" Target="../media/image132.emf"/><Relationship Id="rId5" Type="http://schemas.openxmlformats.org/officeDocument/2006/relationships/image" Target="../media/image133.emf"/><Relationship Id="rId6" Type="http://schemas.openxmlformats.org/officeDocument/2006/relationships/image" Target="../media/image134.emf"/><Relationship Id="rId7" Type="http://schemas.openxmlformats.org/officeDocument/2006/relationships/image" Target="../media/image135.emf"/><Relationship Id="rId8" Type="http://schemas.openxmlformats.org/officeDocument/2006/relationships/image" Target="../media/image136.wmf"/><Relationship Id="rId9" Type="http://schemas.openxmlformats.org/officeDocument/2006/relationships/image" Target="../media/image137.wmf"/><Relationship Id="rId10" Type="http://schemas.openxmlformats.org/officeDocument/2006/relationships/image" Target="../media/image1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4.wmf"/><Relationship Id="rId4" Type="http://schemas.openxmlformats.org/officeDocument/2006/relationships/image" Target="../media/image145.wmf"/><Relationship Id="rId1" Type="http://schemas.openxmlformats.org/officeDocument/2006/relationships/image" Target="../media/image142.emf"/><Relationship Id="rId2" Type="http://schemas.openxmlformats.org/officeDocument/2006/relationships/image" Target="../media/image143.e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57.emf"/><Relationship Id="rId12" Type="http://schemas.openxmlformats.org/officeDocument/2006/relationships/image" Target="../media/image158.emf"/><Relationship Id="rId13" Type="http://schemas.openxmlformats.org/officeDocument/2006/relationships/image" Target="../media/image159.wmf"/><Relationship Id="rId1" Type="http://schemas.openxmlformats.org/officeDocument/2006/relationships/image" Target="../media/image147.emf"/><Relationship Id="rId2" Type="http://schemas.openxmlformats.org/officeDocument/2006/relationships/image" Target="../media/image148.emf"/><Relationship Id="rId3" Type="http://schemas.openxmlformats.org/officeDocument/2006/relationships/image" Target="../media/image149.emf"/><Relationship Id="rId4" Type="http://schemas.openxmlformats.org/officeDocument/2006/relationships/image" Target="../media/image150.emf"/><Relationship Id="rId5" Type="http://schemas.openxmlformats.org/officeDocument/2006/relationships/image" Target="../media/image151.emf"/><Relationship Id="rId6" Type="http://schemas.openxmlformats.org/officeDocument/2006/relationships/image" Target="../media/image152.emf"/><Relationship Id="rId7" Type="http://schemas.openxmlformats.org/officeDocument/2006/relationships/image" Target="../media/image153.emf"/><Relationship Id="rId8" Type="http://schemas.openxmlformats.org/officeDocument/2006/relationships/image" Target="../media/image154.wmf"/><Relationship Id="rId9" Type="http://schemas.openxmlformats.org/officeDocument/2006/relationships/image" Target="../media/image155.emf"/><Relationship Id="rId10" Type="http://schemas.openxmlformats.org/officeDocument/2006/relationships/image" Target="../media/image156.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170.emf"/><Relationship Id="rId12" Type="http://schemas.openxmlformats.org/officeDocument/2006/relationships/image" Target="../media/image171.wmf"/><Relationship Id="rId13" Type="http://schemas.openxmlformats.org/officeDocument/2006/relationships/image" Target="../media/image172.wmf"/><Relationship Id="rId14" Type="http://schemas.openxmlformats.org/officeDocument/2006/relationships/image" Target="../media/image173.wmf"/><Relationship Id="rId1" Type="http://schemas.openxmlformats.org/officeDocument/2006/relationships/image" Target="../media/image160.wmf"/><Relationship Id="rId2" Type="http://schemas.openxmlformats.org/officeDocument/2006/relationships/image" Target="../media/image161.wmf"/><Relationship Id="rId3" Type="http://schemas.openxmlformats.org/officeDocument/2006/relationships/image" Target="../media/image162.wmf"/><Relationship Id="rId4" Type="http://schemas.openxmlformats.org/officeDocument/2006/relationships/image" Target="../media/image163.emf"/><Relationship Id="rId5" Type="http://schemas.openxmlformats.org/officeDocument/2006/relationships/image" Target="../media/image164.emf"/><Relationship Id="rId6" Type="http://schemas.openxmlformats.org/officeDocument/2006/relationships/image" Target="../media/image165.emf"/><Relationship Id="rId7" Type="http://schemas.openxmlformats.org/officeDocument/2006/relationships/image" Target="../media/image166.wmf"/><Relationship Id="rId8" Type="http://schemas.openxmlformats.org/officeDocument/2006/relationships/image" Target="../media/image167.emf"/><Relationship Id="rId9" Type="http://schemas.openxmlformats.org/officeDocument/2006/relationships/image" Target="../media/image168.emf"/><Relationship Id="rId10" Type="http://schemas.openxmlformats.org/officeDocument/2006/relationships/image" Target="../media/image169.e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84.wmf"/><Relationship Id="rId12" Type="http://schemas.openxmlformats.org/officeDocument/2006/relationships/image" Target="../media/image185.emf"/><Relationship Id="rId13" Type="http://schemas.openxmlformats.org/officeDocument/2006/relationships/image" Target="../media/image186.wmf"/><Relationship Id="rId14" Type="http://schemas.openxmlformats.org/officeDocument/2006/relationships/image" Target="../media/image187.wmf"/><Relationship Id="rId15" Type="http://schemas.openxmlformats.org/officeDocument/2006/relationships/image" Target="../media/image188.wmf"/><Relationship Id="rId16" Type="http://schemas.openxmlformats.org/officeDocument/2006/relationships/image" Target="../media/image189.wmf"/><Relationship Id="rId17" Type="http://schemas.openxmlformats.org/officeDocument/2006/relationships/image" Target="../media/image190.emf"/><Relationship Id="rId18" Type="http://schemas.openxmlformats.org/officeDocument/2006/relationships/image" Target="../media/image191.emf"/><Relationship Id="rId1" Type="http://schemas.openxmlformats.org/officeDocument/2006/relationships/image" Target="../media/image174.wmf"/><Relationship Id="rId2" Type="http://schemas.openxmlformats.org/officeDocument/2006/relationships/image" Target="../media/image175.emf"/><Relationship Id="rId3" Type="http://schemas.openxmlformats.org/officeDocument/2006/relationships/image" Target="../media/image176.emf"/><Relationship Id="rId4" Type="http://schemas.openxmlformats.org/officeDocument/2006/relationships/image" Target="../media/image177.wmf"/><Relationship Id="rId5" Type="http://schemas.openxmlformats.org/officeDocument/2006/relationships/image" Target="../media/image178.wmf"/><Relationship Id="rId6" Type="http://schemas.openxmlformats.org/officeDocument/2006/relationships/image" Target="../media/image179.emf"/><Relationship Id="rId7" Type="http://schemas.openxmlformats.org/officeDocument/2006/relationships/image" Target="../media/image180.emf"/><Relationship Id="rId8" Type="http://schemas.openxmlformats.org/officeDocument/2006/relationships/image" Target="../media/image181.emf"/><Relationship Id="rId9" Type="http://schemas.openxmlformats.org/officeDocument/2006/relationships/image" Target="../media/image182.emf"/><Relationship Id="rId10" Type="http://schemas.openxmlformats.org/officeDocument/2006/relationships/image" Target="../media/image18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4.wmf"/><Relationship Id="rId4" Type="http://schemas.openxmlformats.org/officeDocument/2006/relationships/image" Target="../media/image195.wmf"/><Relationship Id="rId5" Type="http://schemas.openxmlformats.org/officeDocument/2006/relationships/image" Target="../media/image196.wmf"/><Relationship Id="rId6" Type="http://schemas.openxmlformats.org/officeDocument/2006/relationships/image" Target="../media/image197.wmf"/><Relationship Id="rId1" Type="http://schemas.openxmlformats.org/officeDocument/2006/relationships/image" Target="../media/image192.emf"/><Relationship Id="rId2" Type="http://schemas.openxmlformats.org/officeDocument/2006/relationships/image" Target="../media/image19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00.wmf"/><Relationship Id="rId4" Type="http://schemas.openxmlformats.org/officeDocument/2006/relationships/image" Target="../media/image201.wmf"/><Relationship Id="rId5" Type="http://schemas.openxmlformats.org/officeDocument/2006/relationships/image" Target="../media/image202.wmf"/><Relationship Id="rId1" Type="http://schemas.openxmlformats.org/officeDocument/2006/relationships/image" Target="../media/image198.emf"/><Relationship Id="rId2" Type="http://schemas.openxmlformats.org/officeDocument/2006/relationships/image" Target="../media/image199.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image" Target="../media/image21.emf"/><Relationship Id="rId13" Type="http://schemas.openxmlformats.org/officeDocument/2006/relationships/image" Target="../media/image22.wmf"/><Relationship Id="rId14" Type="http://schemas.openxmlformats.org/officeDocument/2006/relationships/image" Target="../media/image23.emf"/><Relationship Id="rId15" Type="http://schemas.openxmlformats.org/officeDocument/2006/relationships/image" Target="../media/image24.emf"/><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wmf"/><Relationship Id="rId8" Type="http://schemas.openxmlformats.org/officeDocument/2006/relationships/image" Target="../media/image17.emf"/><Relationship Id="rId9" Type="http://schemas.openxmlformats.org/officeDocument/2006/relationships/image" Target="../media/image18.wmf"/><Relationship Id="rId10"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11" Type="http://schemas.openxmlformats.org/officeDocument/2006/relationships/image" Target="../media/image213.wmf"/><Relationship Id="rId12" Type="http://schemas.openxmlformats.org/officeDocument/2006/relationships/image" Target="../media/image214.wmf"/><Relationship Id="rId13" Type="http://schemas.openxmlformats.org/officeDocument/2006/relationships/image" Target="../media/image215.wmf"/><Relationship Id="rId14" Type="http://schemas.openxmlformats.org/officeDocument/2006/relationships/image" Target="../media/image216.wmf"/><Relationship Id="rId15" Type="http://schemas.openxmlformats.org/officeDocument/2006/relationships/image" Target="../media/image217.wmf"/><Relationship Id="rId16" Type="http://schemas.openxmlformats.org/officeDocument/2006/relationships/image" Target="../media/image218.wmf"/><Relationship Id="rId17" Type="http://schemas.openxmlformats.org/officeDocument/2006/relationships/image" Target="../media/image219.wmf"/><Relationship Id="rId18" Type="http://schemas.openxmlformats.org/officeDocument/2006/relationships/image" Target="../media/image220.wmf"/><Relationship Id="rId19" Type="http://schemas.openxmlformats.org/officeDocument/2006/relationships/image" Target="../media/image221.wmf"/><Relationship Id="rId1" Type="http://schemas.openxmlformats.org/officeDocument/2006/relationships/image" Target="../media/image203.wmf"/><Relationship Id="rId2" Type="http://schemas.openxmlformats.org/officeDocument/2006/relationships/image" Target="../media/image204.wmf"/><Relationship Id="rId3" Type="http://schemas.openxmlformats.org/officeDocument/2006/relationships/image" Target="../media/image205.wmf"/><Relationship Id="rId4" Type="http://schemas.openxmlformats.org/officeDocument/2006/relationships/image" Target="../media/image206.emf"/><Relationship Id="rId5" Type="http://schemas.openxmlformats.org/officeDocument/2006/relationships/image" Target="../media/image207.wmf"/><Relationship Id="rId6" Type="http://schemas.openxmlformats.org/officeDocument/2006/relationships/image" Target="../media/image208.wmf"/><Relationship Id="rId7" Type="http://schemas.openxmlformats.org/officeDocument/2006/relationships/image" Target="../media/image209.wmf"/><Relationship Id="rId8" Type="http://schemas.openxmlformats.org/officeDocument/2006/relationships/image" Target="../media/image210.wmf"/><Relationship Id="rId9" Type="http://schemas.openxmlformats.org/officeDocument/2006/relationships/image" Target="../media/image211.wmf"/><Relationship Id="rId10" Type="http://schemas.openxmlformats.org/officeDocument/2006/relationships/image" Target="../media/image212.wmf"/></Relationships>
</file>

<file path=ppt/drawings/_rels/vmlDrawing21.vml.rels><?xml version="1.0" encoding="UTF-8" standalone="yes"?>
<Relationships xmlns="http://schemas.openxmlformats.org/package/2006/relationships"><Relationship Id="rId11" Type="http://schemas.openxmlformats.org/officeDocument/2006/relationships/image" Target="../media/image230.wmf"/><Relationship Id="rId12" Type="http://schemas.openxmlformats.org/officeDocument/2006/relationships/image" Target="../media/image231.wmf"/><Relationship Id="rId13" Type="http://schemas.openxmlformats.org/officeDocument/2006/relationships/image" Target="../media/image232.wmf"/><Relationship Id="rId14" Type="http://schemas.openxmlformats.org/officeDocument/2006/relationships/image" Target="../media/image233.wmf"/><Relationship Id="rId15" Type="http://schemas.openxmlformats.org/officeDocument/2006/relationships/image" Target="../media/image234.wmf"/><Relationship Id="rId16" Type="http://schemas.openxmlformats.org/officeDocument/2006/relationships/image" Target="../media/image235.wmf"/><Relationship Id="rId17" Type="http://schemas.openxmlformats.org/officeDocument/2006/relationships/image" Target="../media/image236.wmf"/><Relationship Id="rId18" Type="http://schemas.openxmlformats.org/officeDocument/2006/relationships/image" Target="../media/image237.wmf"/><Relationship Id="rId1" Type="http://schemas.openxmlformats.org/officeDocument/2006/relationships/image" Target="../media/image222.wmf"/><Relationship Id="rId2" Type="http://schemas.openxmlformats.org/officeDocument/2006/relationships/image" Target="../media/image205.wmf"/><Relationship Id="rId3" Type="http://schemas.openxmlformats.org/officeDocument/2006/relationships/image" Target="../media/image203.wmf"/><Relationship Id="rId4" Type="http://schemas.openxmlformats.org/officeDocument/2006/relationships/image" Target="../media/image223.wmf"/><Relationship Id="rId5" Type="http://schemas.openxmlformats.org/officeDocument/2006/relationships/image" Target="../media/image224.wmf"/><Relationship Id="rId6" Type="http://schemas.openxmlformats.org/officeDocument/2006/relationships/image" Target="../media/image225.wmf"/><Relationship Id="rId7" Type="http://schemas.openxmlformats.org/officeDocument/2006/relationships/image" Target="../media/image226.wmf"/><Relationship Id="rId8" Type="http://schemas.openxmlformats.org/officeDocument/2006/relationships/image" Target="../media/image227.wmf"/><Relationship Id="rId9" Type="http://schemas.openxmlformats.org/officeDocument/2006/relationships/image" Target="../media/image228.wmf"/><Relationship Id="rId10" Type="http://schemas.openxmlformats.org/officeDocument/2006/relationships/image" Target="../media/image22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40.wmf"/><Relationship Id="rId4" Type="http://schemas.openxmlformats.org/officeDocument/2006/relationships/image" Target="../media/image241.wmf"/><Relationship Id="rId5" Type="http://schemas.openxmlformats.org/officeDocument/2006/relationships/image" Target="../media/image242.wmf"/><Relationship Id="rId6" Type="http://schemas.openxmlformats.org/officeDocument/2006/relationships/image" Target="../media/image243.wmf"/><Relationship Id="rId7" Type="http://schemas.openxmlformats.org/officeDocument/2006/relationships/image" Target="../media/image244.wmf"/><Relationship Id="rId8" Type="http://schemas.openxmlformats.org/officeDocument/2006/relationships/image" Target="../media/image245.wmf"/><Relationship Id="rId9" Type="http://schemas.openxmlformats.org/officeDocument/2006/relationships/image" Target="../media/image246.wmf"/><Relationship Id="rId10" Type="http://schemas.openxmlformats.org/officeDocument/2006/relationships/image" Target="../media/image247.wmf"/><Relationship Id="rId1" Type="http://schemas.openxmlformats.org/officeDocument/2006/relationships/image" Target="../media/image238.wmf"/><Relationship Id="rId2" Type="http://schemas.openxmlformats.org/officeDocument/2006/relationships/image" Target="../media/image239.wmf"/></Relationships>
</file>

<file path=ppt/drawings/_rels/vmlDrawing23.vml.rels><?xml version="1.0" encoding="UTF-8" standalone="yes"?>
<Relationships xmlns="http://schemas.openxmlformats.org/package/2006/relationships"><Relationship Id="rId11" Type="http://schemas.openxmlformats.org/officeDocument/2006/relationships/image" Target="../media/image259.wmf"/><Relationship Id="rId12" Type="http://schemas.openxmlformats.org/officeDocument/2006/relationships/image" Target="../media/image260.wmf"/><Relationship Id="rId13" Type="http://schemas.openxmlformats.org/officeDocument/2006/relationships/image" Target="../media/image261.wmf"/><Relationship Id="rId14" Type="http://schemas.openxmlformats.org/officeDocument/2006/relationships/image" Target="../media/image262.wmf"/><Relationship Id="rId1" Type="http://schemas.openxmlformats.org/officeDocument/2006/relationships/image" Target="../media/image249.wmf"/><Relationship Id="rId2" Type="http://schemas.openxmlformats.org/officeDocument/2006/relationships/image" Target="../media/image250.wmf"/><Relationship Id="rId3" Type="http://schemas.openxmlformats.org/officeDocument/2006/relationships/image" Target="../media/image251.wmf"/><Relationship Id="rId4" Type="http://schemas.openxmlformats.org/officeDocument/2006/relationships/image" Target="../media/image252.wmf"/><Relationship Id="rId5" Type="http://schemas.openxmlformats.org/officeDocument/2006/relationships/image" Target="../media/image253.wmf"/><Relationship Id="rId6" Type="http://schemas.openxmlformats.org/officeDocument/2006/relationships/image" Target="../media/image254.wmf"/><Relationship Id="rId7" Type="http://schemas.openxmlformats.org/officeDocument/2006/relationships/image" Target="../media/image255.wmf"/><Relationship Id="rId8" Type="http://schemas.openxmlformats.org/officeDocument/2006/relationships/image" Target="../media/image256.wmf"/><Relationship Id="rId9" Type="http://schemas.openxmlformats.org/officeDocument/2006/relationships/image" Target="../media/image257.wmf"/><Relationship Id="rId10" Type="http://schemas.openxmlformats.org/officeDocument/2006/relationships/image" Target="../media/image258.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image" Target="../media/image37.wmf"/><Relationship Id="rId13" Type="http://schemas.openxmlformats.org/officeDocument/2006/relationships/image" Target="../media/image38.wmf"/><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emf"/><Relationship Id="rId8" Type="http://schemas.openxmlformats.org/officeDocument/2006/relationships/image" Target="../media/image33.wmf"/><Relationship Id="rId9" Type="http://schemas.openxmlformats.org/officeDocument/2006/relationships/image" Target="../media/image34.wmf"/><Relationship Id="rId10"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1" Type="http://schemas.openxmlformats.org/officeDocument/2006/relationships/image" Target="../media/image40.emf"/><Relationship Id="rId2"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wmf"/><Relationship Id="rId1" Type="http://schemas.openxmlformats.org/officeDocument/2006/relationships/image" Target="../media/image45.wmf"/><Relationship Id="rId2"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7" Type="http://schemas.openxmlformats.org/officeDocument/2006/relationships/image" Target="../media/image60.wmf"/><Relationship Id="rId8" Type="http://schemas.openxmlformats.org/officeDocument/2006/relationships/image" Target="../media/image61.wmf"/><Relationship Id="rId1" Type="http://schemas.openxmlformats.org/officeDocument/2006/relationships/image" Target="../media/image54.emf"/><Relationship Id="rId2"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wmf"/><Relationship Id="rId2"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wmf"/><Relationship Id="rId5" Type="http://schemas.openxmlformats.org/officeDocument/2006/relationships/image" Target="../media/image72.emf"/><Relationship Id="rId6" Type="http://schemas.openxmlformats.org/officeDocument/2006/relationships/image" Target="../media/image73.emf"/><Relationship Id="rId1" Type="http://schemas.openxmlformats.org/officeDocument/2006/relationships/image" Target="../media/image68.wmf"/><Relationship Id="rId2"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84.emf"/><Relationship Id="rId12" Type="http://schemas.openxmlformats.org/officeDocument/2006/relationships/image" Target="../media/image85.emf"/><Relationship Id="rId13" Type="http://schemas.openxmlformats.org/officeDocument/2006/relationships/image" Target="../media/image86.emf"/><Relationship Id="rId14" Type="http://schemas.openxmlformats.org/officeDocument/2006/relationships/image" Target="../media/image87.emf"/><Relationship Id="rId15" Type="http://schemas.openxmlformats.org/officeDocument/2006/relationships/image" Target="../media/image88.emf"/><Relationship Id="rId16" Type="http://schemas.openxmlformats.org/officeDocument/2006/relationships/image" Target="../media/image89.wmf"/><Relationship Id="rId17" Type="http://schemas.openxmlformats.org/officeDocument/2006/relationships/image" Target="../media/image90.emf"/><Relationship Id="rId18" Type="http://schemas.openxmlformats.org/officeDocument/2006/relationships/image" Target="../media/image91.emf"/><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6" Type="http://schemas.openxmlformats.org/officeDocument/2006/relationships/image" Target="../media/image79.wmf"/><Relationship Id="rId7" Type="http://schemas.openxmlformats.org/officeDocument/2006/relationships/image" Target="../media/image80.wmf"/><Relationship Id="rId8" Type="http://schemas.openxmlformats.org/officeDocument/2006/relationships/image" Target="../media/image81.wmf"/><Relationship Id="rId9" Type="http://schemas.openxmlformats.org/officeDocument/2006/relationships/image" Target="../media/image82.wmf"/><Relationship Id="rId10"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35E2B9-12E0-8241-97C3-3AA59DC60039}" type="slidenum">
              <a:rPr lang="en-US" sz="1200"/>
              <a:pPr eaLnBrk="1" hangingPunct="1"/>
              <a:t>6</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E7A1D5-6106-A043-9386-15216E601A80}" type="slidenum">
              <a:rPr lang="en-US" sz="1200"/>
              <a:pPr eaLnBrk="1" hangingPunct="1"/>
              <a:t>8</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12</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C58A6F-CB14-2145-B906-25071F09409A}" type="slidenum">
              <a:rPr lang="en-US" sz="1200"/>
              <a:pPr eaLnBrk="1" hangingPunct="1"/>
              <a:t>14</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July 9,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image" Target="../media/image66.wmf"/><Relationship Id="rId13" Type="http://schemas.openxmlformats.org/officeDocument/2006/relationships/oleObject" Target="../embeddings/oleObject61.bin"/><Relationship Id="rId14" Type="http://schemas.openxmlformats.org/officeDocument/2006/relationships/image" Target="../media/image67.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62.wmf"/><Relationship Id="rId5" Type="http://schemas.openxmlformats.org/officeDocument/2006/relationships/oleObject" Target="../embeddings/oleObject57.bin"/><Relationship Id="rId6" Type="http://schemas.openxmlformats.org/officeDocument/2006/relationships/image" Target="../media/image63.wmf"/><Relationship Id="rId7" Type="http://schemas.openxmlformats.org/officeDocument/2006/relationships/oleObject" Target="../embeddings/oleObject58.bin"/><Relationship Id="rId8" Type="http://schemas.openxmlformats.org/officeDocument/2006/relationships/image" Target="../media/image64.wmf"/><Relationship Id="rId9" Type="http://schemas.openxmlformats.org/officeDocument/2006/relationships/oleObject" Target="../embeddings/oleObject59.bin"/><Relationship Id="rId10" Type="http://schemas.openxmlformats.org/officeDocument/2006/relationships/image" Target="../media/image65.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72.emf"/><Relationship Id="rId13" Type="http://schemas.openxmlformats.org/officeDocument/2006/relationships/oleObject" Target="../embeddings/oleObject67.bin"/><Relationship Id="rId14" Type="http://schemas.openxmlformats.org/officeDocument/2006/relationships/image" Target="../media/image73.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2.bin"/><Relationship Id="rId4" Type="http://schemas.openxmlformats.org/officeDocument/2006/relationships/image" Target="../media/image68.wmf"/><Relationship Id="rId5" Type="http://schemas.openxmlformats.org/officeDocument/2006/relationships/oleObject" Target="../embeddings/oleObject63.bin"/><Relationship Id="rId6" Type="http://schemas.openxmlformats.org/officeDocument/2006/relationships/image" Target="../media/image69.emf"/><Relationship Id="rId7" Type="http://schemas.openxmlformats.org/officeDocument/2006/relationships/oleObject" Target="../embeddings/oleObject64.bin"/><Relationship Id="rId8" Type="http://schemas.openxmlformats.org/officeDocument/2006/relationships/image" Target="../media/image70.emf"/><Relationship Id="rId9" Type="http://schemas.openxmlformats.org/officeDocument/2006/relationships/oleObject" Target="../embeddings/oleObject65.bin"/><Relationship Id="rId10" Type="http://schemas.openxmlformats.org/officeDocument/2006/relationships/image" Target="../media/image71.wmf"/></Relationships>
</file>

<file path=ppt/slides/_rels/slide12.xml.rels><?xml version="1.0" encoding="UTF-8" standalone="yes"?>
<Relationships xmlns="http://schemas.openxmlformats.org/package/2006/relationships"><Relationship Id="rId20" Type="http://schemas.openxmlformats.org/officeDocument/2006/relationships/image" Target="../media/image81.wmf"/><Relationship Id="rId21" Type="http://schemas.openxmlformats.org/officeDocument/2006/relationships/oleObject" Target="../embeddings/oleObject76.bin"/><Relationship Id="rId22" Type="http://schemas.openxmlformats.org/officeDocument/2006/relationships/image" Target="../media/image82.wmf"/><Relationship Id="rId23" Type="http://schemas.openxmlformats.org/officeDocument/2006/relationships/oleObject" Target="../embeddings/oleObject77.bin"/><Relationship Id="rId24" Type="http://schemas.openxmlformats.org/officeDocument/2006/relationships/image" Target="../media/image83.emf"/><Relationship Id="rId25" Type="http://schemas.openxmlformats.org/officeDocument/2006/relationships/oleObject" Target="../embeddings/oleObject78.bin"/><Relationship Id="rId26" Type="http://schemas.openxmlformats.org/officeDocument/2006/relationships/image" Target="../media/image84.emf"/><Relationship Id="rId27" Type="http://schemas.openxmlformats.org/officeDocument/2006/relationships/oleObject" Target="../embeddings/oleObject79.bin"/><Relationship Id="rId28" Type="http://schemas.openxmlformats.org/officeDocument/2006/relationships/image" Target="../media/image85.emf"/><Relationship Id="rId29" Type="http://schemas.openxmlformats.org/officeDocument/2006/relationships/oleObject" Target="../embeddings/oleObject80.bin"/><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92.jpeg"/><Relationship Id="rId5" Type="http://schemas.openxmlformats.org/officeDocument/2006/relationships/oleObject" Target="../embeddings/oleObject68.bin"/><Relationship Id="rId30" Type="http://schemas.openxmlformats.org/officeDocument/2006/relationships/image" Target="../media/image86.emf"/><Relationship Id="rId31" Type="http://schemas.openxmlformats.org/officeDocument/2006/relationships/oleObject" Target="../embeddings/oleObject81.bin"/><Relationship Id="rId32" Type="http://schemas.openxmlformats.org/officeDocument/2006/relationships/image" Target="../media/image87.emf"/><Relationship Id="rId9" Type="http://schemas.openxmlformats.org/officeDocument/2006/relationships/oleObject" Target="../embeddings/oleObject70.bin"/><Relationship Id="rId6" Type="http://schemas.openxmlformats.org/officeDocument/2006/relationships/image" Target="../media/image74.wmf"/><Relationship Id="rId7" Type="http://schemas.openxmlformats.org/officeDocument/2006/relationships/oleObject" Target="../embeddings/oleObject69.bin"/><Relationship Id="rId8" Type="http://schemas.openxmlformats.org/officeDocument/2006/relationships/image" Target="../media/image75.wmf"/><Relationship Id="rId33" Type="http://schemas.openxmlformats.org/officeDocument/2006/relationships/oleObject" Target="../embeddings/oleObject82.bin"/><Relationship Id="rId34" Type="http://schemas.openxmlformats.org/officeDocument/2006/relationships/image" Target="../media/image88.emf"/><Relationship Id="rId35" Type="http://schemas.openxmlformats.org/officeDocument/2006/relationships/oleObject" Target="../embeddings/oleObject83.bin"/><Relationship Id="rId36" Type="http://schemas.openxmlformats.org/officeDocument/2006/relationships/image" Target="../media/image89.wmf"/><Relationship Id="rId10" Type="http://schemas.openxmlformats.org/officeDocument/2006/relationships/image" Target="../media/image76.wmf"/><Relationship Id="rId11" Type="http://schemas.openxmlformats.org/officeDocument/2006/relationships/oleObject" Target="../embeddings/oleObject71.bin"/><Relationship Id="rId12" Type="http://schemas.openxmlformats.org/officeDocument/2006/relationships/image" Target="../media/image77.wmf"/><Relationship Id="rId13" Type="http://schemas.openxmlformats.org/officeDocument/2006/relationships/oleObject" Target="../embeddings/oleObject72.bin"/><Relationship Id="rId14" Type="http://schemas.openxmlformats.org/officeDocument/2006/relationships/image" Target="../media/image78.wmf"/><Relationship Id="rId15" Type="http://schemas.openxmlformats.org/officeDocument/2006/relationships/oleObject" Target="../embeddings/oleObject73.bin"/><Relationship Id="rId16" Type="http://schemas.openxmlformats.org/officeDocument/2006/relationships/image" Target="../media/image79.wmf"/><Relationship Id="rId17" Type="http://schemas.openxmlformats.org/officeDocument/2006/relationships/oleObject" Target="../embeddings/oleObject74.bin"/><Relationship Id="rId18" Type="http://schemas.openxmlformats.org/officeDocument/2006/relationships/image" Target="../media/image80.wmf"/><Relationship Id="rId19" Type="http://schemas.openxmlformats.org/officeDocument/2006/relationships/oleObject" Target="../embeddings/oleObject75.bin"/><Relationship Id="rId37" Type="http://schemas.openxmlformats.org/officeDocument/2006/relationships/oleObject" Target="../embeddings/oleObject84.bin"/><Relationship Id="rId38" Type="http://schemas.openxmlformats.org/officeDocument/2006/relationships/image" Target="../media/image90.emf"/><Relationship Id="rId39" Type="http://schemas.openxmlformats.org/officeDocument/2006/relationships/oleObject" Target="../embeddings/oleObject85.bin"/><Relationship Id="rId40" Type="http://schemas.openxmlformats.org/officeDocument/2006/relationships/image" Target="../media/image91.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90.bin"/><Relationship Id="rId12" Type="http://schemas.openxmlformats.org/officeDocument/2006/relationships/image" Target="../media/image97.emf"/><Relationship Id="rId13" Type="http://schemas.openxmlformats.org/officeDocument/2006/relationships/oleObject" Target="../embeddings/oleObject91.bin"/><Relationship Id="rId14" Type="http://schemas.openxmlformats.org/officeDocument/2006/relationships/image" Target="../media/image98.emf"/><Relationship Id="rId15" Type="http://schemas.openxmlformats.org/officeDocument/2006/relationships/oleObject" Target="../embeddings/oleObject92.bin"/><Relationship Id="rId16" Type="http://schemas.openxmlformats.org/officeDocument/2006/relationships/image" Target="../media/image99.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image" Target="../media/image93.wmf"/><Relationship Id="rId5" Type="http://schemas.openxmlformats.org/officeDocument/2006/relationships/oleObject" Target="../embeddings/oleObject87.bin"/><Relationship Id="rId6" Type="http://schemas.openxmlformats.org/officeDocument/2006/relationships/image" Target="../media/image94.emf"/><Relationship Id="rId7" Type="http://schemas.openxmlformats.org/officeDocument/2006/relationships/oleObject" Target="../embeddings/oleObject88.bin"/><Relationship Id="rId8" Type="http://schemas.openxmlformats.org/officeDocument/2006/relationships/image" Target="../media/image95.emf"/><Relationship Id="rId9" Type="http://schemas.openxmlformats.org/officeDocument/2006/relationships/oleObject" Target="../embeddings/oleObject89.bin"/><Relationship Id="rId10" Type="http://schemas.openxmlformats.org/officeDocument/2006/relationships/image" Target="../media/image9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0.jpeg"/></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96.bin"/><Relationship Id="rId20" Type="http://schemas.openxmlformats.org/officeDocument/2006/relationships/image" Target="../media/image109.wmf"/><Relationship Id="rId21" Type="http://schemas.openxmlformats.org/officeDocument/2006/relationships/oleObject" Target="../embeddings/oleObject102.bin"/><Relationship Id="rId22" Type="http://schemas.openxmlformats.org/officeDocument/2006/relationships/image" Target="../media/image110.wmf"/><Relationship Id="rId10" Type="http://schemas.openxmlformats.org/officeDocument/2006/relationships/image" Target="../media/image104.wmf"/><Relationship Id="rId11" Type="http://schemas.openxmlformats.org/officeDocument/2006/relationships/oleObject" Target="../embeddings/oleObject97.bin"/><Relationship Id="rId12" Type="http://schemas.openxmlformats.org/officeDocument/2006/relationships/image" Target="../media/image105.wmf"/><Relationship Id="rId13" Type="http://schemas.openxmlformats.org/officeDocument/2006/relationships/oleObject" Target="../embeddings/oleObject98.bin"/><Relationship Id="rId14" Type="http://schemas.openxmlformats.org/officeDocument/2006/relationships/image" Target="../media/image106.wmf"/><Relationship Id="rId15" Type="http://schemas.openxmlformats.org/officeDocument/2006/relationships/oleObject" Target="../embeddings/oleObject99.bin"/><Relationship Id="rId16" Type="http://schemas.openxmlformats.org/officeDocument/2006/relationships/image" Target="../media/image107.wmf"/><Relationship Id="rId17" Type="http://schemas.openxmlformats.org/officeDocument/2006/relationships/oleObject" Target="../embeddings/oleObject100.bin"/><Relationship Id="rId18" Type="http://schemas.openxmlformats.org/officeDocument/2006/relationships/image" Target="../media/image108.wmf"/><Relationship Id="rId19" Type="http://schemas.openxmlformats.org/officeDocument/2006/relationships/oleObject" Target="../embeddings/oleObject101.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93.bin"/><Relationship Id="rId4" Type="http://schemas.openxmlformats.org/officeDocument/2006/relationships/image" Target="../media/image101.wmf"/><Relationship Id="rId5" Type="http://schemas.openxmlformats.org/officeDocument/2006/relationships/oleObject" Target="../embeddings/oleObject94.bin"/><Relationship Id="rId6" Type="http://schemas.openxmlformats.org/officeDocument/2006/relationships/image" Target="../media/image102.wmf"/><Relationship Id="rId7" Type="http://schemas.openxmlformats.org/officeDocument/2006/relationships/oleObject" Target="../embeddings/oleObject95.bin"/><Relationship Id="rId8" Type="http://schemas.openxmlformats.org/officeDocument/2006/relationships/image" Target="../media/image103.wmf"/></Relationships>
</file>

<file path=ppt/slides/_rels/slide16.xml.rels><?xml version="1.0" encoding="UTF-8" standalone="yes"?>
<Relationships xmlns="http://schemas.openxmlformats.org/package/2006/relationships"><Relationship Id="rId20" Type="http://schemas.openxmlformats.org/officeDocument/2006/relationships/image" Target="../media/image116.emf"/><Relationship Id="rId21" Type="http://schemas.openxmlformats.org/officeDocument/2006/relationships/oleObject" Target="../embeddings/oleObject113.bin"/><Relationship Id="rId22" Type="http://schemas.openxmlformats.org/officeDocument/2006/relationships/image" Target="../media/image117.emf"/><Relationship Id="rId23" Type="http://schemas.openxmlformats.org/officeDocument/2006/relationships/oleObject" Target="../embeddings/oleObject114.bin"/><Relationship Id="rId24" Type="http://schemas.openxmlformats.org/officeDocument/2006/relationships/image" Target="../media/image118.emf"/><Relationship Id="rId25" Type="http://schemas.openxmlformats.org/officeDocument/2006/relationships/oleObject" Target="../embeddings/oleObject115.bin"/><Relationship Id="rId26" Type="http://schemas.openxmlformats.org/officeDocument/2006/relationships/image" Target="../media/image119.emf"/><Relationship Id="rId27" Type="http://schemas.openxmlformats.org/officeDocument/2006/relationships/oleObject" Target="../embeddings/oleObject116.bin"/><Relationship Id="rId28" Type="http://schemas.openxmlformats.org/officeDocument/2006/relationships/image" Target="../media/image120.emf"/><Relationship Id="rId29" Type="http://schemas.openxmlformats.org/officeDocument/2006/relationships/oleObject" Target="../embeddings/oleObject117.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03.bin"/><Relationship Id="rId4" Type="http://schemas.openxmlformats.org/officeDocument/2006/relationships/image" Target="../media/image93.wmf"/><Relationship Id="rId5" Type="http://schemas.openxmlformats.org/officeDocument/2006/relationships/oleObject" Target="../embeddings/oleObject104.bin"/><Relationship Id="rId30" Type="http://schemas.openxmlformats.org/officeDocument/2006/relationships/image" Target="../media/image121.emf"/><Relationship Id="rId31" Type="http://schemas.openxmlformats.org/officeDocument/2006/relationships/oleObject" Target="../embeddings/oleObject118.bin"/><Relationship Id="rId32" Type="http://schemas.openxmlformats.org/officeDocument/2006/relationships/image" Target="../media/image122.emf"/><Relationship Id="rId9" Type="http://schemas.openxmlformats.org/officeDocument/2006/relationships/oleObject" Target="../embeddings/oleObject107.bin"/><Relationship Id="rId6" Type="http://schemas.openxmlformats.org/officeDocument/2006/relationships/image" Target="../media/image102.wmf"/><Relationship Id="rId7" Type="http://schemas.openxmlformats.org/officeDocument/2006/relationships/oleObject" Target="../embeddings/oleObject105.bin"/><Relationship Id="rId8" Type="http://schemas.openxmlformats.org/officeDocument/2006/relationships/oleObject" Target="../embeddings/oleObject106.bin"/><Relationship Id="rId33" Type="http://schemas.openxmlformats.org/officeDocument/2006/relationships/oleObject" Target="../embeddings/oleObject119.bin"/><Relationship Id="rId34" Type="http://schemas.openxmlformats.org/officeDocument/2006/relationships/image" Target="../media/image123.emf"/><Relationship Id="rId35" Type="http://schemas.openxmlformats.org/officeDocument/2006/relationships/oleObject" Target="../embeddings/oleObject120.bin"/><Relationship Id="rId36" Type="http://schemas.openxmlformats.org/officeDocument/2006/relationships/image" Target="../media/image124.emf"/><Relationship Id="rId10" Type="http://schemas.openxmlformats.org/officeDocument/2006/relationships/image" Target="../media/image111.emf"/><Relationship Id="rId11" Type="http://schemas.openxmlformats.org/officeDocument/2006/relationships/oleObject" Target="../embeddings/oleObject108.bin"/><Relationship Id="rId12" Type="http://schemas.openxmlformats.org/officeDocument/2006/relationships/image" Target="../media/image112.emf"/><Relationship Id="rId13" Type="http://schemas.openxmlformats.org/officeDocument/2006/relationships/oleObject" Target="../embeddings/oleObject109.bin"/><Relationship Id="rId14" Type="http://schemas.openxmlformats.org/officeDocument/2006/relationships/image" Target="../media/image113.emf"/><Relationship Id="rId15" Type="http://schemas.openxmlformats.org/officeDocument/2006/relationships/oleObject" Target="../embeddings/oleObject110.bin"/><Relationship Id="rId16" Type="http://schemas.openxmlformats.org/officeDocument/2006/relationships/image" Target="../media/image114.emf"/><Relationship Id="rId17" Type="http://schemas.openxmlformats.org/officeDocument/2006/relationships/oleObject" Target="../embeddings/oleObject111.bin"/><Relationship Id="rId18" Type="http://schemas.openxmlformats.org/officeDocument/2006/relationships/image" Target="../media/image115.emf"/><Relationship Id="rId19" Type="http://schemas.openxmlformats.org/officeDocument/2006/relationships/oleObject" Target="../embeddings/oleObject112.bin"/><Relationship Id="rId37" Type="http://schemas.openxmlformats.org/officeDocument/2006/relationships/oleObject" Target="../embeddings/oleObject121.bin"/><Relationship Id="rId38" Type="http://schemas.openxmlformats.org/officeDocument/2006/relationships/image" Target="../media/image125.emf"/><Relationship Id="rId39" Type="http://schemas.openxmlformats.org/officeDocument/2006/relationships/oleObject" Target="../embeddings/oleObject122.bin"/><Relationship Id="rId40" Type="http://schemas.openxmlformats.org/officeDocument/2006/relationships/image" Target="../media/image126.emf"/><Relationship Id="rId41" Type="http://schemas.openxmlformats.org/officeDocument/2006/relationships/oleObject" Target="../embeddings/oleObject123.bin"/><Relationship Id="rId42" Type="http://schemas.openxmlformats.org/officeDocument/2006/relationships/image" Target="../media/image127.emf"/><Relationship Id="rId43" Type="http://schemas.openxmlformats.org/officeDocument/2006/relationships/oleObject" Target="../embeddings/oleObject124.bin"/><Relationship Id="rId44" Type="http://schemas.openxmlformats.org/officeDocument/2006/relationships/image" Target="../media/image128.e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28.bin"/><Relationship Id="rId20" Type="http://schemas.openxmlformats.org/officeDocument/2006/relationships/image" Target="../media/image137.wmf"/><Relationship Id="rId21" Type="http://schemas.openxmlformats.org/officeDocument/2006/relationships/oleObject" Target="../embeddings/oleObject134.bin"/><Relationship Id="rId22" Type="http://schemas.openxmlformats.org/officeDocument/2006/relationships/image" Target="../media/image138.wmf"/><Relationship Id="rId23" Type="http://schemas.openxmlformats.org/officeDocument/2006/relationships/oleObject" Target="../embeddings/oleObject135.bin"/><Relationship Id="rId24" Type="http://schemas.openxmlformats.org/officeDocument/2006/relationships/image" Target="../media/image139.emf"/><Relationship Id="rId25" Type="http://schemas.openxmlformats.org/officeDocument/2006/relationships/oleObject" Target="../embeddings/oleObject136.bin"/><Relationship Id="rId26" Type="http://schemas.openxmlformats.org/officeDocument/2006/relationships/image" Target="../media/image140.emf"/><Relationship Id="rId27" Type="http://schemas.openxmlformats.org/officeDocument/2006/relationships/oleObject" Target="../embeddings/oleObject137.bin"/><Relationship Id="rId28" Type="http://schemas.openxmlformats.org/officeDocument/2006/relationships/image" Target="../media/image141.emf"/><Relationship Id="rId10" Type="http://schemas.openxmlformats.org/officeDocument/2006/relationships/image" Target="../media/image132.emf"/><Relationship Id="rId11" Type="http://schemas.openxmlformats.org/officeDocument/2006/relationships/oleObject" Target="../embeddings/oleObject129.bin"/><Relationship Id="rId12" Type="http://schemas.openxmlformats.org/officeDocument/2006/relationships/image" Target="../media/image133.emf"/><Relationship Id="rId13" Type="http://schemas.openxmlformats.org/officeDocument/2006/relationships/oleObject" Target="../embeddings/oleObject130.bin"/><Relationship Id="rId14" Type="http://schemas.openxmlformats.org/officeDocument/2006/relationships/image" Target="../media/image134.emf"/><Relationship Id="rId15" Type="http://schemas.openxmlformats.org/officeDocument/2006/relationships/oleObject" Target="../embeddings/oleObject131.bin"/><Relationship Id="rId16" Type="http://schemas.openxmlformats.org/officeDocument/2006/relationships/image" Target="../media/image135.emf"/><Relationship Id="rId17" Type="http://schemas.openxmlformats.org/officeDocument/2006/relationships/oleObject" Target="../embeddings/oleObject132.bin"/><Relationship Id="rId18" Type="http://schemas.openxmlformats.org/officeDocument/2006/relationships/image" Target="../media/image136.wmf"/><Relationship Id="rId19" Type="http://schemas.openxmlformats.org/officeDocument/2006/relationships/oleObject" Target="../embeddings/oleObject133.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25.bin"/><Relationship Id="rId4" Type="http://schemas.openxmlformats.org/officeDocument/2006/relationships/image" Target="../media/image129.wmf"/><Relationship Id="rId5" Type="http://schemas.openxmlformats.org/officeDocument/2006/relationships/oleObject" Target="../embeddings/oleObject126.bin"/><Relationship Id="rId6" Type="http://schemas.openxmlformats.org/officeDocument/2006/relationships/image" Target="../media/image130.emf"/><Relationship Id="rId7" Type="http://schemas.openxmlformats.org/officeDocument/2006/relationships/oleObject" Target="../embeddings/oleObject127.bin"/><Relationship Id="rId8" Type="http://schemas.openxmlformats.org/officeDocument/2006/relationships/image" Target="../media/image1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8.bin"/><Relationship Id="rId4" Type="http://schemas.openxmlformats.org/officeDocument/2006/relationships/image" Target="../media/image142.emf"/><Relationship Id="rId5" Type="http://schemas.openxmlformats.org/officeDocument/2006/relationships/oleObject" Target="../embeddings/oleObject139.bin"/><Relationship Id="rId6" Type="http://schemas.openxmlformats.org/officeDocument/2006/relationships/image" Target="../media/image143.emf"/><Relationship Id="rId7" Type="http://schemas.openxmlformats.org/officeDocument/2006/relationships/oleObject" Target="../embeddings/oleObject140.bin"/><Relationship Id="rId8" Type="http://schemas.openxmlformats.org/officeDocument/2006/relationships/image" Target="../media/image144.wmf"/><Relationship Id="rId9" Type="http://schemas.openxmlformats.org/officeDocument/2006/relationships/oleObject" Target="../embeddings/oleObject141.bin"/><Relationship Id="rId10" Type="http://schemas.openxmlformats.org/officeDocument/2006/relationships/image" Target="../media/image145.wmf"/><Relationship Id="rId11" Type="http://schemas.openxmlformats.org/officeDocument/2006/relationships/image" Target="../media/image146.jpe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45.bin"/><Relationship Id="rId20" Type="http://schemas.openxmlformats.org/officeDocument/2006/relationships/image" Target="../media/image155.emf"/><Relationship Id="rId21" Type="http://schemas.openxmlformats.org/officeDocument/2006/relationships/oleObject" Target="../embeddings/oleObject151.bin"/><Relationship Id="rId22" Type="http://schemas.openxmlformats.org/officeDocument/2006/relationships/image" Target="../media/image156.wmf"/><Relationship Id="rId23" Type="http://schemas.openxmlformats.org/officeDocument/2006/relationships/oleObject" Target="../embeddings/oleObject152.bin"/><Relationship Id="rId24" Type="http://schemas.openxmlformats.org/officeDocument/2006/relationships/image" Target="../media/image157.emf"/><Relationship Id="rId25" Type="http://schemas.openxmlformats.org/officeDocument/2006/relationships/oleObject" Target="../embeddings/oleObject153.bin"/><Relationship Id="rId26" Type="http://schemas.openxmlformats.org/officeDocument/2006/relationships/image" Target="../media/image158.emf"/><Relationship Id="rId27" Type="http://schemas.openxmlformats.org/officeDocument/2006/relationships/oleObject" Target="../embeddings/oleObject154.bin"/><Relationship Id="rId28" Type="http://schemas.openxmlformats.org/officeDocument/2006/relationships/image" Target="../media/image159.wmf"/><Relationship Id="rId10" Type="http://schemas.openxmlformats.org/officeDocument/2006/relationships/image" Target="../media/image150.emf"/><Relationship Id="rId11" Type="http://schemas.openxmlformats.org/officeDocument/2006/relationships/oleObject" Target="../embeddings/oleObject146.bin"/><Relationship Id="rId12" Type="http://schemas.openxmlformats.org/officeDocument/2006/relationships/image" Target="../media/image151.emf"/><Relationship Id="rId13" Type="http://schemas.openxmlformats.org/officeDocument/2006/relationships/oleObject" Target="../embeddings/oleObject147.bin"/><Relationship Id="rId14" Type="http://schemas.openxmlformats.org/officeDocument/2006/relationships/image" Target="../media/image152.emf"/><Relationship Id="rId15" Type="http://schemas.openxmlformats.org/officeDocument/2006/relationships/oleObject" Target="../embeddings/oleObject148.bin"/><Relationship Id="rId16" Type="http://schemas.openxmlformats.org/officeDocument/2006/relationships/image" Target="../media/image153.emf"/><Relationship Id="rId17" Type="http://schemas.openxmlformats.org/officeDocument/2006/relationships/oleObject" Target="../embeddings/oleObject149.bin"/><Relationship Id="rId18" Type="http://schemas.openxmlformats.org/officeDocument/2006/relationships/image" Target="../media/image154.wmf"/><Relationship Id="rId19" Type="http://schemas.openxmlformats.org/officeDocument/2006/relationships/oleObject" Target="../embeddings/oleObject150.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42.bin"/><Relationship Id="rId4" Type="http://schemas.openxmlformats.org/officeDocument/2006/relationships/image" Target="../media/image147.emf"/><Relationship Id="rId5" Type="http://schemas.openxmlformats.org/officeDocument/2006/relationships/oleObject" Target="../embeddings/oleObject143.bin"/><Relationship Id="rId6" Type="http://schemas.openxmlformats.org/officeDocument/2006/relationships/image" Target="../media/image148.emf"/><Relationship Id="rId7" Type="http://schemas.openxmlformats.org/officeDocument/2006/relationships/oleObject" Target="../embeddings/oleObject144.bin"/><Relationship Id="rId8" Type="http://schemas.openxmlformats.org/officeDocument/2006/relationships/image" Target="../media/image14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158.bin"/><Relationship Id="rId20" Type="http://schemas.openxmlformats.org/officeDocument/2006/relationships/image" Target="../media/image168.emf"/><Relationship Id="rId21" Type="http://schemas.openxmlformats.org/officeDocument/2006/relationships/oleObject" Target="../embeddings/oleObject164.bin"/><Relationship Id="rId22" Type="http://schemas.openxmlformats.org/officeDocument/2006/relationships/image" Target="../media/image169.emf"/><Relationship Id="rId23" Type="http://schemas.openxmlformats.org/officeDocument/2006/relationships/oleObject" Target="../embeddings/oleObject165.bin"/><Relationship Id="rId24" Type="http://schemas.openxmlformats.org/officeDocument/2006/relationships/image" Target="../media/image170.emf"/><Relationship Id="rId25" Type="http://schemas.openxmlformats.org/officeDocument/2006/relationships/oleObject" Target="../embeddings/oleObject166.bin"/><Relationship Id="rId26" Type="http://schemas.openxmlformats.org/officeDocument/2006/relationships/image" Target="../media/image171.wmf"/><Relationship Id="rId27" Type="http://schemas.openxmlformats.org/officeDocument/2006/relationships/oleObject" Target="../embeddings/oleObject167.bin"/><Relationship Id="rId28" Type="http://schemas.openxmlformats.org/officeDocument/2006/relationships/image" Target="../media/image172.wmf"/><Relationship Id="rId29" Type="http://schemas.openxmlformats.org/officeDocument/2006/relationships/oleObject" Target="../embeddings/oleObject168.bin"/><Relationship Id="rId30" Type="http://schemas.openxmlformats.org/officeDocument/2006/relationships/image" Target="../media/image173.wmf"/><Relationship Id="rId10" Type="http://schemas.openxmlformats.org/officeDocument/2006/relationships/image" Target="../media/image163.emf"/><Relationship Id="rId11" Type="http://schemas.openxmlformats.org/officeDocument/2006/relationships/oleObject" Target="../embeddings/oleObject159.bin"/><Relationship Id="rId12" Type="http://schemas.openxmlformats.org/officeDocument/2006/relationships/image" Target="../media/image164.emf"/><Relationship Id="rId13" Type="http://schemas.openxmlformats.org/officeDocument/2006/relationships/oleObject" Target="../embeddings/oleObject160.bin"/><Relationship Id="rId14" Type="http://schemas.openxmlformats.org/officeDocument/2006/relationships/image" Target="../media/image165.emf"/><Relationship Id="rId15" Type="http://schemas.openxmlformats.org/officeDocument/2006/relationships/oleObject" Target="../embeddings/oleObject161.bin"/><Relationship Id="rId16" Type="http://schemas.openxmlformats.org/officeDocument/2006/relationships/image" Target="../media/image166.wmf"/><Relationship Id="rId17" Type="http://schemas.openxmlformats.org/officeDocument/2006/relationships/oleObject" Target="../embeddings/oleObject162.bin"/><Relationship Id="rId18" Type="http://schemas.openxmlformats.org/officeDocument/2006/relationships/image" Target="../media/image167.emf"/><Relationship Id="rId19" Type="http://schemas.openxmlformats.org/officeDocument/2006/relationships/oleObject" Target="../embeddings/oleObject163.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55.bin"/><Relationship Id="rId4" Type="http://schemas.openxmlformats.org/officeDocument/2006/relationships/image" Target="../media/image160.wmf"/><Relationship Id="rId5" Type="http://schemas.openxmlformats.org/officeDocument/2006/relationships/oleObject" Target="../embeddings/oleObject156.bin"/><Relationship Id="rId6" Type="http://schemas.openxmlformats.org/officeDocument/2006/relationships/image" Target="../media/image161.wmf"/><Relationship Id="rId7" Type="http://schemas.openxmlformats.org/officeDocument/2006/relationships/oleObject" Target="../embeddings/oleObject157.bin"/><Relationship Id="rId8" Type="http://schemas.openxmlformats.org/officeDocument/2006/relationships/image" Target="../media/image162.wmf"/></Relationships>
</file>

<file path=ppt/slides/_rels/slide21.xml.rels><?xml version="1.0" encoding="UTF-8" standalone="yes"?>
<Relationships xmlns="http://schemas.openxmlformats.org/package/2006/relationships"><Relationship Id="rId20" Type="http://schemas.openxmlformats.org/officeDocument/2006/relationships/image" Target="../media/image182.emf"/><Relationship Id="rId21" Type="http://schemas.openxmlformats.org/officeDocument/2006/relationships/oleObject" Target="../embeddings/oleObject178.bin"/><Relationship Id="rId22" Type="http://schemas.openxmlformats.org/officeDocument/2006/relationships/image" Target="../media/image183.wmf"/><Relationship Id="rId23" Type="http://schemas.openxmlformats.org/officeDocument/2006/relationships/oleObject" Target="../embeddings/oleObject179.bin"/><Relationship Id="rId24" Type="http://schemas.openxmlformats.org/officeDocument/2006/relationships/image" Target="../media/image184.wmf"/><Relationship Id="rId25" Type="http://schemas.openxmlformats.org/officeDocument/2006/relationships/oleObject" Target="../embeddings/oleObject180.bin"/><Relationship Id="rId26" Type="http://schemas.openxmlformats.org/officeDocument/2006/relationships/image" Target="../media/image185.emf"/><Relationship Id="rId27" Type="http://schemas.openxmlformats.org/officeDocument/2006/relationships/oleObject" Target="../embeddings/oleObject181.bin"/><Relationship Id="rId28" Type="http://schemas.openxmlformats.org/officeDocument/2006/relationships/image" Target="../media/image186.wmf"/><Relationship Id="rId29" Type="http://schemas.openxmlformats.org/officeDocument/2006/relationships/oleObject" Target="../embeddings/oleObject182.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69.bin"/><Relationship Id="rId4" Type="http://schemas.openxmlformats.org/officeDocument/2006/relationships/image" Target="../media/image174.wmf"/><Relationship Id="rId5" Type="http://schemas.openxmlformats.org/officeDocument/2006/relationships/oleObject" Target="../embeddings/oleObject170.bin"/><Relationship Id="rId30" Type="http://schemas.openxmlformats.org/officeDocument/2006/relationships/image" Target="../media/image187.wmf"/><Relationship Id="rId31" Type="http://schemas.openxmlformats.org/officeDocument/2006/relationships/oleObject" Target="../embeddings/oleObject183.bin"/><Relationship Id="rId32" Type="http://schemas.openxmlformats.org/officeDocument/2006/relationships/image" Target="../media/image188.wmf"/><Relationship Id="rId9" Type="http://schemas.openxmlformats.org/officeDocument/2006/relationships/oleObject" Target="../embeddings/oleObject172.bin"/><Relationship Id="rId6" Type="http://schemas.openxmlformats.org/officeDocument/2006/relationships/image" Target="../media/image175.emf"/><Relationship Id="rId7" Type="http://schemas.openxmlformats.org/officeDocument/2006/relationships/oleObject" Target="../embeddings/oleObject171.bin"/><Relationship Id="rId8" Type="http://schemas.openxmlformats.org/officeDocument/2006/relationships/image" Target="../media/image176.emf"/><Relationship Id="rId33" Type="http://schemas.openxmlformats.org/officeDocument/2006/relationships/oleObject" Target="../embeddings/oleObject184.bin"/><Relationship Id="rId34" Type="http://schemas.openxmlformats.org/officeDocument/2006/relationships/image" Target="../media/image189.wmf"/><Relationship Id="rId35" Type="http://schemas.openxmlformats.org/officeDocument/2006/relationships/oleObject" Target="../embeddings/oleObject185.bin"/><Relationship Id="rId36" Type="http://schemas.openxmlformats.org/officeDocument/2006/relationships/image" Target="../media/image190.emf"/><Relationship Id="rId10" Type="http://schemas.openxmlformats.org/officeDocument/2006/relationships/image" Target="../media/image177.wmf"/><Relationship Id="rId11" Type="http://schemas.openxmlformats.org/officeDocument/2006/relationships/oleObject" Target="../embeddings/oleObject173.bin"/><Relationship Id="rId12" Type="http://schemas.openxmlformats.org/officeDocument/2006/relationships/image" Target="../media/image178.wmf"/><Relationship Id="rId13" Type="http://schemas.openxmlformats.org/officeDocument/2006/relationships/oleObject" Target="../embeddings/oleObject174.bin"/><Relationship Id="rId14" Type="http://schemas.openxmlformats.org/officeDocument/2006/relationships/image" Target="../media/image179.emf"/><Relationship Id="rId15" Type="http://schemas.openxmlformats.org/officeDocument/2006/relationships/oleObject" Target="../embeddings/oleObject175.bin"/><Relationship Id="rId16" Type="http://schemas.openxmlformats.org/officeDocument/2006/relationships/image" Target="../media/image180.emf"/><Relationship Id="rId17" Type="http://schemas.openxmlformats.org/officeDocument/2006/relationships/oleObject" Target="../embeddings/oleObject176.bin"/><Relationship Id="rId18" Type="http://schemas.openxmlformats.org/officeDocument/2006/relationships/image" Target="../media/image181.emf"/><Relationship Id="rId19" Type="http://schemas.openxmlformats.org/officeDocument/2006/relationships/oleObject" Target="../embeddings/oleObject177.bin"/><Relationship Id="rId37" Type="http://schemas.openxmlformats.org/officeDocument/2006/relationships/oleObject" Target="../embeddings/oleObject186.bin"/><Relationship Id="rId38" Type="http://schemas.openxmlformats.org/officeDocument/2006/relationships/image" Target="../media/image191.emf"/></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91.bin"/><Relationship Id="rId12" Type="http://schemas.openxmlformats.org/officeDocument/2006/relationships/image" Target="../media/image196.wmf"/><Relationship Id="rId13" Type="http://schemas.openxmlformats.org/officeDocument/2006/relationships/oleObject" Target="../embeddings/oleObject192.bin"/><Relationship Id="rId14" Type="http://schemas.openxmlformats.org/officeDocument/2006/relationships/image" Target="../media/image197.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87.bin"/><Relationship Id="rId4" Type="http://schemas.openxmlformats.org/officeDocument/2006/relationships/image" Target="../media/image192.emf"/><Relationship Id="rId5" Type="http://schemas.openxmlformats.org/officeDocument/2006/relationships/oleObject" Target="../embeddings/oleObject188.bin"/><Relationship Id="rId6" Type="http://schemas.openxmlformats.org/officeDocument/2006/relationships/image" Target="../media/image193.emf"/><Relationship Id="rId7" Type="http://schemas.openxmlformats.org/officeDocument/2006/relationships/oleObject" Target="../embeddings/oleObject189.bin"/><Relationship Id="rId8" Type="http://schemas.openxmlformats.org/officeDocument/2006/relationships/image" Target="../media/image194.wmf"/><Relationship Id="rId9" Type="http://schemas.openxmlformats.org/officeDocument/2006/relationships/oleObject" Target="../embeddings/oleObject190.bin"/><Relationship Id="rId10" Type="http://schemas.openxmlformats.org/officeDocument/2006/relationships/image" Target="../media/image195.w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97.bin"/><Relationship Id="rId12" Type="http://schemas.openxmlformats.org/officeDocument/2006/relationships/image" Target="../media/image202.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193.bin"/><Relationship Id="rId4" Type="http://schemas.openxmlformats.org/officeDocument/2006/relationships/image" Target="../media/image198.emf"/><Relationship Id="rId5" Type="http://schemas.openxmlformats.org/officeDocument/2006/relationships/oleObject" Target="../embeddings/oleObject194.bin"/><Relationship Id="rId6" Type="http://schemas.openxmlformats.org/officeDocument/2006/relationships/image" Target="../media/image199.emf"/><Relationship Id="rId7" Type="http://schemas.openxmlformats.org/officeDocument/2006/relationships/oleObject" Target="../embeddings/oleObject195.bin"/><Relationship Id="rId8" Type="http://schemas.openxmlformats.org/officeDocument/2006/relationships/image" Target="../media/image200.wmf"/><Relationship Id="rId9" Type="http://schemas.openxmlformats.org/officeDocument/2006/relationships/oleObject" Target="../embeddings/oleObject196.bin"/><Relationship Id="rId10" Type="http://schemas.openxmlformats.org/officeDocument/2006/relationships/image" Target="../media/image20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0" Type="http://schemas.openxmlformats.org/officeDocument/2006/relationships/image" Target="../media/image211.wmf"/><Relationship Id="rId21" Type="http://schemas.openxmlformats.org/officeDocument/2006/relationships/oleObject" Target="../embeddings/oleObject207.bin"/><Relationship Id="rId22" Type="http://schemas.openxmlformats.org/officeDocument/2006/relationships/image" Target="../media/image212.wmf"/><Relationship Id="rId23" Type="http://schemas.openxmlformats.org/officeDocument/2006/relationships/oleObject" Target="../embeddings/oleObject208.bin"/><Relationship Id="rId24" Type="http://schemas.openxmlformats.org/officeDocument/2006/relationships/image" Target="../media/image213.wmf"/><Relationship Id="rId25" Type="http://schemas.openxmlformats.org/officeDocument/2006/relationships/oleObject" Target="../embeddings/oleObject209.bin"/><Relationship Id="rId26" Type="http://schemas.openxmlformats.org/officeDocument/2006/relationships/image" Target="../media/image214.wmf"/><Relationship Id="rId27" Type="http://schemas.openxmlformats.org/officeDocument/2006/relationships/oleObject" Target="../embeddings/oleObject210.bin"/><Relationship Id="rId28" Type="http://schemas.openxmlformats.org/officeDocument/2006/relationships/image" Target="../media/image215.wmf"/><Relationship Id="rId29" Type="http://schemas.openxmlformats.org/officeDocument/2006/relationships/oleObject" Target="../embeddings/oleObject211.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198.bin"/><Relationship Id="rId4" Type="http://schemas.openxmlformats.org/officeDocument/2006/relationships/image" Target="../media/image203.wmf"/><Relationship Id="rId5" Type="http://schemas.openxmlformats.org/officeDocument/2006/relationships/oleObject" Target="../embeddings/oleObject199.bin"/><Relationship Id="rId30" Type="http://schemas.openxmlformats.org/officeDocument/2006/relationships/image" Target="../media/image216.wmf"/><Relationship Id="rId31" Type="http://schemas.openxmlformats.org/officeDocument/2006/relationships/oleObject" Target="../embeddings/oleObject212.bin"/><Relationship Id="rId32" Type="http://schemas.openxmlformats.org/officeDocument/2006/relationships/image" Target="../media/image217.wmf"/><Relationship Id="rId9" Type="http://schemas.openxmlformats.org/officeDocument/2006/relationships/oleObject" Target="../embeddings/oleObject201.bin"/><Relationship Id="rId6" Type="http://schemas.openxmlformats.org/officeDocument/2006/relationships/image" Target="../media/image204.wmf"/><Relationship Id="rId7" Type="http://schemas.openxmlformats.org/officeDocument/2006/relationships/oleObject" Target="../embeddings/oleObject200.bin"/><Relationship Id="rId8" Type="http://schemas.openxmlformats.org/officeDocument/2006/relationships/image" Target="../media/image205.wmf"/><Relationship Id="rId33" Type="http://schemas.openxmlformats.org/officeDocument/2006/relationships/oleObject" Target="../embeddings/oleObject213.bin"/><Relationship Id="rId34" Type="http://schemas.openxmlformats.org/officeDocument/2006/relationships/image" Target="../media/image218.wmf"/><Relationship Id="rId35" Type="http://schemas.openxmlformats.org/officeDocument/2006/relationships/oleObject" Target="../embeddings/oleObject214.bin"/><Relationship Id="rId36" Type="http://schemas.openxmlformats.org/officeDocument/2006/relationships/image" Target="../media/image219.wmf"/><Relationship Id="rId10" Type="http://schemas.openxmlformats.org/officeDocument/2006/relationships/image" Target="../media/image206.emf"/><Relationship Id="rId11" Type="http://schemas.openxmlformats.org/officeDocument/2006/relationships/oleObject" Target="../embeddings/oleObject202.bin"/><Relationship Id="rId12" Type="http://schemas.openxmlformats.org/officeDocument/2006/relationships/image" Target="../media/image207.wmf"/><Relationship Id="rId13" Type="http://schemas.openxmlformats.org/officeDocument/2006/relationships/oleObject" Target="../embeddings/oleObject203.bin"/><Relationship Id="rId14" Type="http://schemas.openxmlformats.org/officeDocument/2006/relationships/image" Target="../media/image208.wmf"/><Relationship Id="rId15" Type="http://schemas.openxmlformats.org/officeDocument/2006/relationships/oleObject" Target="../embeddings/oleObject204.bin"/><Relationship Id="rId16" Type="http://schemas.openxmlformats.org/officeDocument/2006/relationships/image" Target="../media/image209.wmf"/><Relationship Id="rId17" Type="http://schemas.openxmlformats.org/officeDocument/2006/relationships/oleObject" Target="../embeddings/oleObject205.bin"/><Relationship Id="rId18" Type="http://schemas.openxmlformats.org/officeDocument/2006/relationships/image" Target="../media/image210.wmf"/><Relationship Id="rId19" Type="http://schemas.openxmlformats.org/officeDocument/2006/relationships/oleObject" Target="../embeddings/oleObject206.bin"/><Relationship Id="rId37" Type="http://schemas.openxmlformats.org/officeDocument/2006/relationships/oleObject" Target="../embeddings/oleObject215.bin"/><Relationship Id="rId38" Type="http://schemas.openxmlformats.org/officeDocument/2006/relationships/image" Target="../media/image220.wmf"/><Relationship Id="rId39" Type="http://schemas.openxmlformats.org/officeDocument/2006/relationships/oleObject" Target="../embeddings/oleObject216.bin"/><Relationship Id="rId40" Type="http://schemas.openxmlformats.org/officeDocument/2006/relationships/image" Target="../media/image221.wmf"/></Relationships>
</file>

<file path=ppt/slides/_rels/slide26.xml.rels><?xml version="1.0" encoding="UTF-8" standalone="yes"?>
<Relationships xmlns="http://schemas.openxmlformats.org/package/2006/relationships"><Relationship Id="rId20" Type="http://schemas.openxmlformats.org/officeDocument/2006/relationships/image" Target="../media/image228.wmf"/><Relationship Id="rId21" Type="http://schemas.openxmlformats.org/officeDocument/2006/relationships/oleObject" Target="../embeddings/oleObject226.bin"/><Relationship Id="rId22" Type="http://schemas.openxmlformats.org/officeDocument/2006/relationships/image" Target="../media/image229.wmf"/><Relationship Id="rId23" Type="http://schemas.openxmlformats.org/officeDocument/2006/relationships/oleObject" Target="../embeddings/oleObject227.bin"/><Relationship Id="rId24" Type="http://schemas.openxmlformats.org/officeDocument/2006/relationships/image" Target="../media/image230.wmf"/><Relationship Id="rId25" Type="http://schemas.openxmlformats.org/officeDocument/2006/relationships/oleObject" Target="../embeddings/oleObject228.bin"/><Relationship Id="rId26" Type="http://schemas.openxmlformats.org/officeDocument/2006/relationships/image" Target="../media/image231.wmf"/><Relationship Id="rId27" Type="http://schemas.openxmlformats.org/officeDocument/2006/relationships/oleObject" Target="../embeddings/oleObject229.bin"/><Relationship Id="rId28" Type="http://schemas.openxmlformats.org/officeDocument/2006/relationships/image" Target="../media/image232.wmf"/><Relationship Id="rId29" Type="http://schemas.openxmlformats.org/officeDocument/2006/relationships/oleObject" Target="../embeddings/oleObject230.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217.bin"/><Relationship Id="rId4" Type="http://schemas.openxmlformats.org/officeDocument/2006/relationships/image" Target="../media/image222.wmf"/><Relationship Id="rId5" Type="http://schemas.openxmlformats.org/officeDocument/2006/relationships/oleObject" Target="../embeddings/oleObject218.bin"/><Relationship Id="rId30" Type="http://schemas.openxmlformats.org/officeDocument/2006/relationships/image" Target="../media/image233.wmf"/><Relationship Id="rId31" Type="http://schemas.openxmlformats.org/officeDocument/2006/relationships/oleObject" Target="../embeddings/oleObject231.bin"/><Relationship Id="rId32" Type="http://schemas.openxmlformats.org/officeDocument/2006/relationships/image" Target="../media/image234.wmf"/><Relationship Id="rId9" Type="http://schemas.openxmlformats.org/officeDocument/2006/relationships/oleObject" Target="../embeddings/oleObject220.bin"/><Relationship Id="rId6" Type="http://schemas.openxmlformats.org/officeDocument/2006/relationships/image" Target="../media/image205.wmf"/><Relationship Id="rId7" Type="http://schemas.openxmlformats.org/officeDocument/2006/relationships/oleObject" Target="../embeddings/oleObject219.bin"/><Relationship Id="rId8" Type="http://schemas.openxmlformats.org/officeDocument/2006/relationships/image" Target="../media/image203.wmf"/><Relationship Id="rId33" Type="http://schemas.openxmlformats.org/officeDocument/2006/relationships/oleObject" Target="../embeddings/oleObject232.bin"/><Relationship Id="rId34" Type="http://schemas.openxmlformats.org/officeDocument/2006/relationships/image" Target="../media/image235.wmf"/><Relationship Id="rId35" Type="http://schemas.openxmlformats.org/officeDocument/2006/relationships/oleObject" Target="../embeddings/oleObject233.bin"/><Relationship Id="rId36" Type="http://schemas.openxmlformats.org/officeDocument/2006/relationships/image" Target="../media/image236.wmf"/><Relationship Id="rId10" Type="http://schemas.openxmlformats.org/officeDocument/2006/relationships/image" Target="../media/image223.wmf"/><Relationship Id="rId11" Type="http://schemas.openxmlformats.org/officeDocument/2006/relationships/oleObject" Target="../embeddings/oleObject221.bin"/><Relationship Id="rId12" Type="http://schemas.openxmlformats.org/officeDocument/2006/relationships/image" Target="../media/image224.wmf"/><Relationship Id="rId13" Type="http://schemas.openxmlformats.org/officeDocument/2006/relationships/oleObject" Target="../embeddings/oleObject222.bin"/><Relationship Id="rId14" Type="http://schemas.openxmlformats.org/officeDocument/2006/relationships/image" Target="../media/image225.wmf"/><Relationship Id="rId15" Type="http://schemas.openxmlformats.org/officeDocument/2006/relationships/oleObject" Target="../embeddings/oleObject223.bin"/><Relationship Id="rId16" Type="http://schemas.openxmlformats.org/officeDocument/2006/relationships/image" Target="../media/image226.wmf"/><Relationship Id="rId17" Type="http://schemas.openxmlformats.org/officeDocument/2006/relationships/oleObject" Target="../embeddings/oleObject224.bin"/><Relationship Id="rId18" Type="http://schemas.openxmlformats.org/officeDocument/2006/relationships/image" Target="../media/image227.wmf"/><Relationship Id="rId19" Type="http://schemas.openxmlformats.org/officeDocument/2006/relationships/oleObject" Target="../embeddings/oleObject225.bin"/><Relationship Id="rId37" Type="http://schemas.openxmlformats.org/officeDocument/2006/relationships/oleObject" Target="../embeddings/oleObject234.bin"/><Relationship Id="rId38" Type="http://schemas.openxmlformats.org/officeDocument/2006/relationships/image" Target="../media/image237.wmf"/></Relationships>
</file>

<file path=ppt/slides/_rels/slide27.xml.rels><?xml version="1.0" encoding="UTF-8" standalone="yes"?>
<Relationships xmlns="http://schemas.openxmlformats.org/package/2006/relationships"><Relationship Id="rId9" Type="http://schemas.openxmlformats.org/officeDocument/2006/relationships/image" Target="../media/image240.wmf"/><Relationship Id="rId20" Type="http://schemas.openxmlformats.org/officeDocument/2006/relationships/oleObject" Target="../embeddings/oleObject243.bin"/><Relationship Id="rId21" Type="http://schemas.openxmlformats.org/officeDocument/2006/relationships/image" Target="../media/image246.wmf"/><Relationship Id="rId22" Type="http://schemas.openxmlformats.org/officeDocument/2006/relationships/oleObject" Target="../embeddings/oleObject244.bin"/><Relationship Id="rId23" Type="http://schemas.openxmlformats.org/officeDocument/2006/relationships/image" Target="../media/image247.wmf"/><Relationship Id="rId10" Type="http://schemas.openxmlformats.org/officeDocument/2006/relationships/oleObject" Target="../embeddings/oleObject238.bin"/><Relationship Id="rId11" Type="http://schemas.openxmlformats.org/officeDocument/2006/relationships/image" Target="../media/image241.wmf"/><Relationship Id="rId12" Type="http://schemas.openxmlformats.org/officeDocument/2006/relationships/oleObject" Target="../embeddings/oleObject239.bin"/><Relationship Id="rId13" Type="http://schemas.openxmlformats.org/officeDocument/2006/relationships/image" Target="../media/image242.wmf"/><Relationship Id="rId14" Type="http://schemas.openxmlformats.org/officeDocument/2006/relationships/oleObject" Target="../embeddings/oleObject240.bin"/><Relationship Id="rId15" Type="http://schemas.openxmlformats.org/officeDocument/2006/relationships/image" Target="../media/image243.wmf"/><Relationship Id="rId16" Type="http://schemas.openxmlformats.org/officeDocument/2006/relationships/oleObject" Target="../embeddings/oleObject241.bin"/><Relationship Id="rId17" Type="http://schemas.openxmlformats.org/officeDocument/2006/relationships/image" Target="../media/image244.wmf"/><Relationship Id="rId18" Type="http://schemas.openxmlformats.org/officeDocument/2006/relationships/oleObject" Target="../embeddings/oleObject242.bin"/><Relationship Id="rId19" Type="http://schemas.openxmlformats.org/officeDocument/2006/relationships/image" Target="../media/image245.wmf"/><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image" Target="../media/image248.jpeg"/><Relationship Id="rId4" Type="http://schemas.openxmlformats.org/officeDocument/2006/relationships/oleObject" Target="../embeddings/oleObject235.bin"/><Relationship Id="rId5" Type="http://schemas.openxmlformats.org/officeDocument/2006/relationships/image" Target="../media/image238.wmf"/><Relationship Id="rId6" Type="http://schemas.openxmlformats.org/officeDocument/2006/relationships/oleObject" Target="../embeddings/oleObject236.bin"/><Relationship Id="rId7" Type="http://schemas.openxmlformats.org/officeDocument/2006/relationships/image" Target="../media/image239.wmf"/><Relationship Id="rId8" Type="http://schemas.openxmlformats.org/officeDocument/2006/relationships/oleObject" Target="../embeddings/oleObject237.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248.bin"/><Relationship Id="rId20" Type="http://schemas.openxmlformats.org/officeDocument/2006/relationships/image" Target="../media/image257.wmf"/><Relationship Id="rId21" Type="http://schemas.openxmlformats.org/officeDocument/2006/relationships/oleObject" Target="../embeddings/oleObject254.bin"/><Relationship Id="rId22" Type="http://schemas.openxmlformats.org/officeDocument/2006/relationships/image" Target="../media/image258.wmf"/><Relationship Id="rId23" Type="http://schemas.openxmlformats.org/officeDocument/2006/relationships/oleObject" Target="../embeddings/oleObject255.bin"/><Relationship Id="rId24" Type="http://schemas.openxmlformats.org/officeDocument/2006/relationships/image" Target="../media/image259.wmf"/><Relationship Id="rId25" Type="http://schemas.openxmlformats.org/officeDocument/2006/relationships/oleObject" Target="../embeddings/oleObject256.bin"/><Relationship Id="rId26" Type="http://schemas.openxmlformats.org/officeDocument/2006/relationships/image" Target="../media/image260.wmf"/><Relationship Id="rId27" Type="http://schemas.openxmlformats.org/officeDocument/2006/relationships/oleObject" Target="../embeddings/oleObject257.bin"/><Relationship Id="rId28" Type="http://schemas.openxmlformats.org/officeDocument/2006/relationships/image" Target="../media/image261.wmf"/><Relationship Id="rId29" Type="http://schemas.openxmlformats.org/officeDocument/2006/relationships/oleObject" Target="../embeddings/oleObject258.bin"/><Relationship Id="rId30" Type="http://schemas.openxmlformats.org/officeDocument/2006/relationships/image" Target="../media/image262.wmf"/><Relationship Id="rId10" Type="http://schemas.openxmlformats.org/officeDocument/2006/relationships/image" Target="../media/image252.wmf"/><Relationship Id="rId11" Type="http://schemas.openxmlformats.org/officeDocument/2006/relationships/oleObject" Target="../embeddings/oleObject249.bin"/><Relationship Id="rId12" Type="http://schemas.openxmlformats.org/officeDocument/2006/relationships/image" Target="../media/image253.wmf"/><Relationship Id="rId13" Type="http://schemas.openxmlformats.org/officeDocument/2006/relationships/oleObject" Target="../embeddings/oleObject250.bin"/><Relationship Id="rId14" Type="http://schemas.openxmlformats.org/officeDocument/2006/relationships/image" Target="../media/image254.wmf"/><Relationship Id="rId15" Type="http://schemas.openxmlformats.org/officeDocument/2006/relationships/oleObject" Target="../embeddings/oleObject251.bin"/><Relationship Id="rId16" Type="http://schemas.openxmlformats.org/officeDocument/2006/relationships/image" Target="../media/image255.wmf"/><Relationship Id="rId17" Type="http://schemas.openxmlformats.org/officeDocument/2006/relationships/oleObject" Target="../embeddings/oleObject252.bin"/><Relationship Id="rId18" Type="http://schemas.openxmlformats.org/officeDocument/2006/relationships/image" Target="../media/image256.wmf"/><Relationship Id="rId19" Type="http://schemas.openxmlformats.org/officeDocument/2006/relationships/oleObject" Target="../embeddings/oleObject253.bin"/><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oleObject" Target="../embeddings/oleObject245.bin"/><Relationship Id="rId4" Type="http://schemas.openxmlformats.org/officeDocument/2006/relationships/image" Target="../media/image249.wmf"/><Relationship Id="rId5" Type="http://schemas.openxmlformats.org/officeDocument/2006/relationships/oleObject" Target="../embeddings/oleObject246.bin"/><Relationship Id="rId6" Type="http://schemas.openxmlformats.org/officeDocument/2006/relationships/image" Target="../media/image250.wmf"/><Relationship Id="rId7" Type="http://schemas.openxmlformats.org/officeDocument/2006/relationships/oleObject" Target="../embeddings/oleObject247.bin"/><Relationship Id="rId8" Type="http://schemas.openxmlformats.org/officeDocument/2006/relationships/image" Target="../media/image25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8.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20" Type="http://schemas.openxmlformats.org/officeDocument/2006/relationships/oleObject" Target="../embeddings/oleObject15.bin"/><Relationship Id="rId21" Type="http://schemas.openxmlformats.org/officeDocument/2006/relationships/image" Target="../media/image18.wmf"/><Relationship Id="rId22" Type="http://schemas.openxmlformats.org/officeDocument/2006/relationships/oleObject" Target="../embeddings/oleObject16.bin"/><Relationship Id="rId23" Type="http://schemas.openxmlformats.org/officeDocument/2006/relationships/image" Target="../media/image19.emf"/><Relationship Id="rId24" Type="http://schemas.openxmlformats.org/officeDocument/2006/relationships/oleObject" Target="../embeddings/oleObject17.bin"/><Relationship Id="rId25" Type="http://schemas.openxmlformats.org/officeDocument/2006/relationships/image" Target="../media/image20.emf"/><Relationship Id="rId26" Type="http://schemas.openxmlformats.org/officeDocument/2006/relationships/oleObject" Target="../embeddings/oleObject18.bin"/><Relationship Id="rId27" Type="http://schemas.openxmlformats.org/officeDocument/2006/relationships/image" Target="../media/image21.emf"/><Relationship Id="rId28" Type="http://schemas.openxmlformats.org/officeDocument/2006/relationships/oleObject" Target="../embeddings/oleObject19.bin"/><Relationship Id="rId29" Type="http://schemas.openxmlformats.org/officeDocument/2006/relationships/image" Target="../media/image22.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5.jpeg"/><Relationship Id="rId4" Type="http://schemas.openxmlformats.org/officeDocument/2006/relationships/oleObject" Target="../embeddings/oleObject7.bin"/><Relationship Id="rId5" Type="http://schemas.openxmlformats.org/officeDocument/2006/relationships/image" Target="../media/image10.emf"/><Relationship Id="rId30" Type="http://schemas.openxmlformats.org/officeDocument/2006/relationships/oleObject" Target="../embeddings/oleObject20.bin"/><Relationship Id="rId31" Type="http://schemas.openxmlformats.org/officeDocument/2006/relationships/image" Target="../media/image23.emf"/><Relationship Id="rId32" Type="http://schemas.openxmlformats.org/officeDocument/2006/relationships/oleObject" Target="../embeddings/oleObject21.bin"/><Relationship Id="rId9" Type="http://schemas.openxmlformats.org/officeDocument/2006/relationships/image" Target="../media/image12.wmf"/><Relationship Id="rId6" Type="http://schemas.openxmlformats.org/officeDocument/2006/relationships/oleObject" Target="../embeddings/oleObject8.bin"/><Relationship Id="rId7" Type="http://schemas.openxmlformats.org/officeDocument/2006/relationships/image" Target="../media/image11.emf"/><Relationship Id="rId8" Type="http://schemas.openxmlformats.org/officeDocument/2006/relationships/oleObject" Target="../embeddings/oleObject9.bin"/><Relationship Id="rId33" Type="http://schemas.openxmlformats.org/officeDocument/2006/relationships/image" Target="../media/image24.emf"/><Relationship Id="rId10" Type="http://schemas.openxmlformats.org/officeDocument/2006/relationships/oleObject" Target="../embeddings/oleObject10.bin"/><Relationship Id="rId11" Type="http://schemas.openxmlformats.org/officeDocument/2006/relationships/image" Target="../media/image13.wmf"/><Relationship Id="rId12" Type="http://schemas.openxmlformats.org/officeDocument/2006/relationships/oleObject" Target="../embeddings/oleObject11.bin"/><Relationship Id="rId13" Type="http://schemas.openxmlformats.org/officeDocument/2006/relationships/image" Target="../media/image14.emf"/><Relationship Id="rId14" Type="http://schemas.openxmlformats.org/officeDocument/2006/relationships/oleObject" Target="../embeddings/oleObject12.bin"/><Relationship Id="rId15" Type="http://schemas.openxmlformats.org/officeDocument/2006/relationships/image" Target="../media/image15.emf"/><Relationship Id="rId16" Type="http://schemas.openxmlformats.org/officeDocument/2006/relationships/oleObject" Target="../embeddings/oleObject13.bin"/><Relationship Id="rId17" Type="http://schemas.openxmlformats.org/officeDocument/2006/relationships/image" Target="../media/image16.wmf"/><Relationship Id="rId18" Type="http://schemas.openxmlformats.org/officeDocument/2006/relationships/oleObject" Target="../embeddings/oleObject14.bin"/><Relationship Id="rId19" Type="http://schemas.openxmlformats.org/officeDocument/2006/relationships/image" Target="../media/image17.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24.bin"/><Relationship Id="rId20" Type="http://schemas.openxmlformats.org/officeDocument/2006/relationships/image" Target="../media/image33.wmf"/><Relationship Id="rId21" Type="http://schemas.openxmlformats.org/officeDocument/2006/relationships/oleObject" Target="../embeddings/oleObject30.bin"/><Relationship Id="rId22" Type="http://schemas.openxmlformats.org/officeDocument/2006/relationships/image" Target="../media/image34.wmf"/><Relationship Id="rId23" Type="http://schemas.openxmlformats.org/officeDocument/2006/relationships/oleObject" Target="../embeddings/oleObject31.bin"/><Relationship Id="rId24" Type="http://schemas.openxmlformats.org/officeDocument/2006/relationships/image" Target="../media/image35.wmf"/><Relationship Id="rId25" Type="http://schemas.openxmlformats.org/officeDocument/2006/relationships/oleObject" Target="../embeddings/oleObject32.bin"/><Relationship Id="rId26" Type="http://schemas.openxmlformats.org/officeDocument/2006/relationships/image" Target="../media/image36.wmf"/><Relationship Id="rId27" Type="http://schemas.openxmlformats.org/officeDocument/2006/relationships/oleObject" Target="../embeddings/oleObject33.bin"/><Relationship Id="rId28" Type="http://schemas.openxmlformats.org/officeDocument/2006/relationships/image" Target="../media/image37.wmf"/><Relationship Id="rId29" Type="http://schemas.openxmlformats.org/officeDocument/2006/relationships/oleObject" Target="../embeddings/oleObject34.bin"/><Relationship Id="rId30" Type="http://schemas.openxmlformats.org/officeDocument/2006/relationships/image" Target="../media/image38.wmf"/><Relationship Id="rId10" Type="http://schemas.openxmlformats.org/officeDocument/2006/relationships/image" Target="../media/image28.wmf"/><Relationship Id="rId11" Type="http://schemas.openxmlformats.org/officeDocument/2006/relationships/oleObject" Target="../embeddings/oleObject25.bin"/><Relationship Id="rId12" Type="http://schemas.openxmlformats.org/officeDocument/2006/relationships/image" Target="../media/image29.wmf"/><Relationship Id="rId13" Type="http://schemas.openxmlformats.org/officeDocument/2006/relationships/oleObject" Target="../embeddings/oleObject26.bin"/><Relationship Id="rId14" Type="http://schemas.openxmlformats.org/officeDocument/2006/relationships/image" Target="../media/image30.wmf"/><Relationship Id="rId15" Type="http://schemas.openxmlformats.org/officeDocument/2006/relationships/oleObject" Target="../embeddings/oleObject27.bin"/><Relationship Id="rId16" Type="http://schemas.openxmlformats.org/officeDocument/2006/relationships/image" Target="../media/image31.wmf"/><Relationship Id="rId17" Type="http://schemas.openxmlformats.org/officeDocument/2006/relationships/oleObject" Target="../embeddings/oleObject28.bin"/><Relationship Id="rId18" Type="http://schemas.openxmlformats.org/officeDocument/2006/relationships/image" Target="../media/image32.emf"/><Relationship Id="rId19" Type="http://schemas.openxmlformats.org/officeDocument/2006/relationships/oleObject" Target="../embeddings/oleObject29.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39.jpeg"/><Relationship Id="rId5" Type="http://schemas.openxmlformats.org/officeDocument/2006/relationships/oleObject" Target="../embeddings/oleObject22.bin"/><Relationship Id="rId6" Type="http://schemas.openxmlformats.org/officeDocument/2006/relationships/image" Target="../media/image26.wmf"/><Relationship Id="rId7" Type="http://schemas.openxmlformats.org/officeDocument/2006/relationships/oleObject" Target="../embeddings/oleObject23.bin"/><Relationship Id="rId8" Type="http://schemas.openxmlformats.org/officeDocument/2006/relationships/image" Target="../media/image27.w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image" Target="../media/image44.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image" Target="../media/image40.emf"/><Relationship Id="rId5" Type="http://schemas.openxmlformats.org/officeDocument/2006/relationships/oleObject" Target="../embeddings/oleObject36.bin"/><Relationship Id="rId6" Type="http://schemas.openxmlformats.org/officeDocument/2006/relationships/image" Target="../media/image41.emf"/><Relationship Id="rId7" Type="http://schemas.openxmlformats.org/officeDocument/2006/relationships/oleObject" Target="../embeddings/oleObject37.bin"/><Relationship Id="rId8" Type="http://schemas.openxmlformats.org/officeDocument/2006/relationships/image" Target="../media/image42.wmf"/><Relationship Id="rId9" Type="http://schemas.openxmlformats.org/officeDocument/2006/relationships/oleObject" Target="../embeddings/oleObject38.bin"/><Relationship Id="rId10" Type="http://schemas.openxmlformats.org/officeDocument/2006/relationships/image" Target="../media/image43.w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42.bin"/><Relationship Id="rId20" Type="http://schemas.openxmlformats.org/officeDocument/2006/relationships/image" Target="../media/image52.wmf"/><Relationship Id="rId10" Type="http://schemas.openxmlformats.org/officeDocument/2006/relationships/image" Target="../media/image47.wmf"/><Relationship Id="rId11" Type="http://schemas.openxmlformats.org/officeDocument/2006/relationships/oleObject" Target="../embeddings/oleObject43.bin"/><Relationship Id="rId12" Type="http://schemas.openxmlformats.org/officeDocument/2006/relationships/image" Target="../media/image48.wmf"/><Relationship Id="rId13" Type="http://schemas.openxmlformats.org/officeDocument/2006/relationships/oleObject" Target="../embeddings/oleObject44.bin"/><Relationship Id="rId14" Type="http://schemas.openxmlformats.org/officeDocument/2006/relationships/image" Target="../media/image49.wmf"/><Relationship Id="rId15" Type="http://schemas.openxmlformats.org/officeDocument/2006/relationships/oleObject" Target="../embeddings/oleObject45.bin"/><Relationship Id="rId16" Type="http://schemas.openxmlformats.org/officeDocument/2006/relationships/image" Target="../media/image50.wmf"/><Relationship Id="rId17" Type="http://schemas.openxmlformats.org/officeDocument/2006/relationships/oleObject" Target="../embeddings/oleObject46.bin"/><Relationship Id="rId18" Type="http://schemas.openxmlformats.org/officeDocument/2006/relationships/image" Target="../media/image51.wmf"/><Relationship Id="rId19" Type="http://schemas.openxmlformats.org/officeDocument/2006/relationships/oleObject" Target="../embeddings/oleObject47.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53.jpeg"/><Relationship Id="rId5" Type="http://schemas.openxmlformats.org/officeDocument/2006/relationships/oleObject" Target="../embeddings/oleObject40.bin"/><Relationship Id="rId6" Type="http://schemas.openxmlformats.org/officeDocument/2006/relationships/image" Target="../media/image45.wmf"/><Relationship Id="rId7" Type="http://schemas.openxmlformats.org/officeDocument/2006/relationships/oleObject" Target="../embeddings/oleObject41.bin"/><Relationship Id="rId8" Type="http://schemas.openxmlformats.org/officeDocument/2006/relationships/image" Target="../media/image46.w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58.wmf"/><Relationship Id="rId13" Type="http://schemas.openxmlformats.org/officeDocument/2006/relationships/oleObject" Target="../embeddings/oleObject53.bin"/><Relationship Id="rId14" Type="http://schemas.openxmlformats.org/officeDocument/2006/relationships/image" Target="../media/image59.wmf"/><Relationship Id="rId15" Type="http://schemas.openxmlformats.org/officeDocument/2006/relationships/oleObject" Target="../embeddings/oleObject54.bin"/><Relationship Id="rId16" Type="http://schemas.openxmlformats.org/officeDocument/2006/relationships/image" Target="../media/image60.wmf"/><Relationship Id="rId17" Type="http://schemas.openxmlformats.org/officeDocument/2006/relationships/oleObject" Target="../embeddings/oleObject55.bin"/><Relationship Id="rId18" Type="http://schemas.openxmlformats.org/officeDocument/2006/relationships/image" Target="../media/image61.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8.bin"/><Relationship Id="rId4" Type="http://schemas.openxmlformats.org/officeDocument/2006/relationships/image" Target="../media/image54.emf"/><Relationship Id="rId5" Type="http://schemas.openxmlformats.org/officeDocument/2006/relationships/oleObject" Target="../embeddings/oleObject49.bin"/><Relationship Id="rId6" Type="http://schemas.openxmlformats.org/officeDocument/2006/relationships/image" Target="../media/image55.wmf"/><Relationship Id="rId7" Type="http://schemas.openxmlformats.org/officeDocument/2006/relationships/oleObject" Target="../embeddings/oleObject50.bin"/><Relationship Id="rId8" Type="http://schemas.openxmlformats.org/officeDocument/2006/relationships/image" Target="../media/image56.wmf"/><Relationship Id="rId9" Type="http://schemas.openxmlformats.org/officeDocument/2006/relationships/oleObject" Target="../embeddings/oleObject51.bin"/><Relationship Id="rId10" Type="http://schemas.openxmlformats.org/officeDocument/2006/relationships/image" Target="../media/image57.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July 9,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39051" y="1607403"/>
            <a:ext cx="275792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9,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438400"/>
            <a:ext cx="7010400" cy="3200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altLang="ko-KR" sz="2800" dirty="0" smtClean="0">
                <a:solidFill>
                  <a:srgbClr val="0000FF"/>
                </a:solidFill>
                <a:latin typeface="Arial Narrow" charset="0"/>
                <a:ea typeface="굴림" charset="0"/>
                <a:cs typeface="굴림" charset="0"/>
              </a:rPr>
              <a:t>Relationship </a:t>
            </a:r>
            <a:r>
              <a:rPr lang="en-US" altLang="ko-KR" sz="2800" dirty="0">
                <a:solidFill>
                  <a:srgbClr val="0000FF"/>
                </a:solidFill>
                <a:latin typeface="Arial Narrow" charset="0"/>
                <a:ea typeface="굴림" charset="0"/>
                <a:cs typeface="굴림" charset="0"/>
              </a:rPr>
              <a:t>Between </a:t>
            </a:r>
            <a:r>
              <a:rPr lang="en-US" altLang="ko-KR" sz="2800" dirty="0" smtClean="0">
                <a:solidFill>
                  <a:srgbClr val="0000FF"/>
                </a:solidFill>
                <a:latin typeface="Arial Narrow" charset="0"/>
                <a:ea typeface="굴림" charset="0"/>
                <a:cs typeface="굴림" charset="0"/>
              </a:rPr>
              <a:t>Angular </a:t>
            </a:r>
            <a:r>
              <a:rPr lang="en-US" altLang="ko-KR" sz="2800" dirty="0">
                <a:solidFill>
                  <a:srgbClr val="0000FF"/>
                </a:solidFill>
                <a:latin typeface="Arial Narrow" charset="0"/>
                <a:ea typeface="굴림" charset="0"/>
                <a:cs typeface="굴림" charset="0"/>
              </a:rPr>
              <a:t>and Linear </a:t>
            </a:r>
            <a:r>
              <a:rPr lang="en-US" altLang="ko-KR" sz="2800" dirty="0" smtClean="0">
                <a:solidFill>
                  <a:srgbClr val="0000FF"/>
                </a:solidFill>
                <a:latin typeface="Arial Narrow" charset="0"/>
                <a:ea typeface="굴림" charset="0"/>
                <a:cs typeface="굴림" charset="0"/>
              </a:rPr>
              <a:t>Quantities</a:t>
            </a:r>
          </a:p>
          <a:p>
            <a:pPr marL="609600" lvl="1" indent="-609600">
              <a:buFontTx/>
              <a:buChar char="•"/>
            </a:pPr>
            <a:r>
              <a:rPr lang="en-US" altLang="ko-KR" sz="3200" dirty="0">
                <a:solidFill>
                  <a:srgbClr val="0000FF"/>
                </a:solidFill>
                <a:latin typeface="Arial Narrow" charset="0"/>
                <a:ea typeface="굴림" charset="0"/>
                <a:cs typeface="굴림" charset="0"/>
              </a:rPr>
              <a:t>Rolling Motion of a Rigid Body</a:t>
            </a:r>
          </a:p>
          <a:p>
            <a:pPr marL="609600" lvl="1" indent="-609600">
              <a:buFontTx/>
              <a:buChar char="•"/>
            </a:pPr>
            <a:r>
              <a:rPr lang="en-US" altLang="ko-KR" sz="3200" dirty="0">
                <a:solidFill>
                  <a:srgbClr val="0000FF"/>
                </a:solidFill>
                <a:latin typeface="Arial Narrow" charset="0"/>
                <a:ea typeface="굴림" charset="0"/>
                <a:cs typeface="굴림" charset="0"/>
              </a:rPr>
              <a:t>Torque</a:t>
            </a:r>
          </a:p>
          <a:p>
            <a:pPr marL="609600" lvl="1" indent="-609600">
              <a:buFontTx/>
              <a:buChar char="•"/>
            </a:pPr>
            <a:r>
              <a:rPr lang="en-US" altLang="ko-KR" sz="3200" dirty="0">
                <a:solidFill>
                  <a:srgbClr val="0000FF"/>
                </a:solidFill>
                <a:latin typeface="Arial Narrow" charset="0"/>
                <a:ea typeface="굴림" charset="0"/>
                <a:cs typeface="굴림" charset="0"/>
              </a:rPr>
              <a:t>Moment of Inertia</a:t>
            </a:r>
          </a:p>
          <a:p>
            <a:pPr marL="609600" lvl="1" indent="-609600">
              <a:buFontTx/>
              <a:buChar char="•"/>
            </a:pPr>
            <a:r>
              <a:rPr lang="en-US" altLang="ko-KR" sz="3200" dirty="0">
                <a:solidFill>
                  <a:srgbClr val="0000FF"/>
                </a:solidFill>
                <a:latin typeface="Arial Narrow" charset="0"/>
                <a:ea typeface="굴림" charset="0"/>
                <a:cs typeface="굴림" charset="0"/>
              </a:rPr>
              <a:t>Angular </a:t>
            </a:r>
            <a:r>
              <a:rPr lang="en-US" altLang="ko-KR" sz="3200" dirty="0" smtClean="0">
                <a:solidFill>
                  <a:srgbClr val="0000FF"/>
                </a:solidFill>
                <a:latin typeface="Arial Narrow" charset="0"/>
                <a:ea typeface="굴림" charset="0"/>
                <a:cs typeface="굴림" charset="0"/>
              </a:rPr>
              <a:t>Momentum &amp; Its Conservation</a:t>
            </a:r>
            <a:endParaRPr lang="en-US" altLang="ko-KR" sz="3200" dirty="0">
              <a:solidFill>
                <a:srgbClr val="0000FF"/>
              </a:solidFill>
              <a:latin typeface="Arial Narrow" charset="0"/>
              <a:ea typeface="굴림" charset="0"/>
              <a:cs typeface="굴림" charset="0"/>
            </a:endParaRPr>
          </a:p>
          <a:p>
            <a:pPr marL="609600" lvl="1" indent="-609600">
              <a:buFontTx/>
              <a:buChar char="•"/>
            </a:pPr>
            <a:r>
              <a:rPr lang="en-US" altLang="ko-KR" sz="3200" dirty="0" smtClean="0">
                <a:solidFill>
                  <a:srgbClr val="0000FF"/>
                </a:solidFill>
                <a:latin typeface="Arial Narrow" charset="0"/>
                <a:ea typeface="굴림" charset="0"/>
                <a:cs typeface="굴림" charset="0"/>
              </a:rPr>
              <a:t>Equilibrium</a:t>
            </a:r>
            <a:endParaRPr lang="en-US" altLang="ko-KR" sz="3200" dirty="0">
              <a:solidFill>
                <a:srgbClr val="0000FF"/>
              </a:solidFill>
              <a:latin typeface="Arial Narrow" charset="0"/>
              <a:ea typeface="굴림" charset="0"/>
              <a:cs typeface="굴림"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Thursday, July 9, 2015</a:t>
            </a:r>
            <a:endParaRPr lang="en-US"/>
          </a:p>
        </p:txBody>
      </p:sp>
      <p:sp>
        <p:nvSpPr>
          <p:cNvPr id="32" name="Footer Placeholder 4"/>
          <p:cNvSpPr>
            <a:spLocks noGrp="1"/>
          </p:cNvSpPr>
          <p:nvPr>
            <p:ph type="ftr" sz="quarter" idx="11"/>
          </p:nvPr>
        </p:nvSpPr>
        <p:spPr/>
        <p:txBody>
          <a:bodyPr/>
          <a:lstStyle/>
          <a:p>
            <a:r>
              <a:rPr lang="nl-NL" smtClean="0"/>
              <a:t>PHYS 1441-001, Summer 2014             Dr. Jaehoon Yu</a:t>
            </a:r>
            <a:endParaRPr lang="en-US"/>
          </a:p>
        </p:txBody>
      </p:sp>
      <p:sp>
        <p:nvSpPr>
          <p:cNvPr id="33" name="Slide Number Placeholder 5"/>
          <p:cNvSpPr>
            <a:spLocks noGrp="1"/>
          </p:cNvSpPr>
          <p:nvPr>
            <p:ph type="sldNum" sz="quarter" idx="12"/>
          </p:nvPr>
        </p:nvSpPr>
        <p:spPr/>
        <p:txBody>
          <a:bodyPr/>
          <a:lstStyle/>
          <a:p>
            <a:fld id="{085B0F0B-5060-CA4E-8AD9-113E7172130F}" type="slidenum">
              <a:rPr lang="en-US"/>
              <a:pPr/>
              <a:t>10</a:t>
            </a:fld>
            <a:endParaRPr lang="en-US"/>
          </a:p>
        </p:txBody>
      </p:sp>
      <p:grpSp>
        <p:nvGrpSpPr>
          <p:cNvPr id="316418" name="Group 2"/>
          <p:cNvGrpSpPr>
            <a:grpSpLocks/>
          </p:cNvGrpSpPr>
          <p:nvPr/>
        </p:nvGrpSpPr>
        <p:grpSpPr bwMode="auto">
          <a:xfrm>
            <a:off x="1371600" y="2781300"/>
            <a:ext cx="685800" cy="1371600"/>
            <a:chOff x="888" y="1752"/>
            <a:chExt cx="432" cy="864"/>
          </a:xfrm>
        </p:grpSpPr>
        <p:sp>
          <p:nvSpPr>
            <p:cNvPr id="316419"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atin typeface="Monotype Corsiva" charset="0"/>
              </a:endParaRPr>
            </a:p>
          </p:txBody>
        </p:sp>
        <p:sp>
          <p:nvSpPr>
            <p:cNvPr id="316420"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21" name="Text Box 5"/>
            <p:cNvSpPr txBox="1">
              <a:spLocks noChangeArrowheads="1"/>
            </p:cNvSpPr>
            <p:nvPr/>
          </p:nvSpPr>
          <p:spPr bwMode="auto">
            <a:xfrm>
              <a:off x="990" y="1766"/>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16422" name="Rectangle 6"/>
          <p:cNvSpPr>
            <a:spLocks noGrp="1" noChangeArrowheads="1"/>
          </p:cNvSpPr>
          <p:nvPr>
            <p:ph type="title"/>
          </p:nvPr>
        </p:nvSpPr>
        <p:spPr>
          <a:xfrm>
            <a:off x="685800" y="152400"/>
            <a:ext cx="7772400" cy="609600"/>
          </a:xfrm>
        </p:spPr>
        <p:txBody>
          <a:bodyPr/>
          <a:lstStyle/>
          <a:p>
            <a:r>
              <a:rPr lang="en-US" sz="4000"/>
              <a:t>Example for Torque</a:t>
            </a:r>
            <a:endParaRPr lang="en-US"/>
          </a:p>
        </p:txBody>
      </p:sp>
      <p:sp>
        <p:nvSpPr>
          <p:cNvPr id="316423"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a:solidFill>
                  <a:srgbClr val="FF0000"/>
                </a:solidFill>
                <a:latin typeface="Monotype Corsiva" charset="0"/>
              </a:rPr>
              <a:t>R</a:t>
            </a:r>
            <a:r>
              <a:rPr lang="en-US" sz="2000" b="1" baseline="-25000">
                <a:solidFill>
                  <a:srgbClr val="FF0000"/>
                </a:solidFill>
                <a:latin typeface="Monotype Corsiva" charset="0"/>
              </a:rPr>
              <a:t>1</a:t>
            </a:r>
            <a:r>
              <a:rPr lang="en-US" sz="2000">
                <a:solidFill>
                  <a:srgbClr val="800000"/>
                </a:solidFill>
                <a:latin typeface="Arial Narrow" charset="0"/>
              </a:rPr>
              <a:t> exerts force </a:t>
            </a:r>
            <a:r>
              <a:rPr lang="en-US" sz="2000" b="1">
                <a:solidFill>
                  <a:srgbClr val="FF0000"/>
                </a:solidFill>
                <a:latin typeface="Monotype Corsiva" charset="0"/>
              </a:rPr>
              <a:t>F</a:t>
            </a:r>
            <a:r>
              <a:rPr lang="en-US" sz="2000" b="1" baseline="-25000">
                <a:solidFill>
                  <a:srgbClr val="FF0000"/>
                </a:solidFill>
                <a:latin typeface="Monotype Corsiva" charset="0"/>
              </a:rPr>
              <a:t>1</a:t>
            </a:r>
            <a:r>
              <a:rPr lang="en-US" sz="2000">
                <a:solidFill>
                  <a:srgbClr val="800000"/>
                </a:solidFill>
                <a:latin typeface="Arial Narrow" charset="0"/>
              </a:rPr>
              <a:t> to the right on the cylinder, and another force exerts </a:t>
            </a:r>
            <a:r>
              <a:rPr lang="en-US" sz="2000" b="1">
                <a:solidFill>
                  <a:srgbClr val="FF0000"/>
                </a:solidFill>
                <a:latin typeface="Monotype Corsiva" charset="0"/>
              </a:rPr>
              <a:t>F</a:t>
            </a:r>
            <a:r>
              <a:rPr lang="en-US" sz="2000" b="1" baseline="-25000">
                <a:solidFill>
                  <a:srgbClr val="FF0000"/>
                </a:solidFill>
                <a:latin typeface="Monotype Corsiva" charset="0"/>
              </a:rPr>
              <a:t>2</a:t>
            </a:r>
            <a:r>
              <a:rPr lang="en-US" sz="2000" baseline="-25000">
                <a:solidFill>
                  <a:srgbClr val="800000"/>
                </a:solidFill>
                <a:latin typeface="Arial Narrow" charset="0"/>
              </a:rPr>
              <a:t> </a:t>
            </a:r>
            <a:r>
              <a:rPr lang="en-US" sz="2000">
                <a:solidFill>
                  <a:srgbClr val="800000"/>
                </a:solidFill>
                <a:latin typeface="Arial Narrow" charset="0"/>
              </a:rPr>
              <a:t>on the core whose radius is </a:t>
            </a:r>
            <a:r>
              <a:rPr lang="en-US" sz="2000" b="1">
                <a:solidFill>
                  <a:srgbClr val="FF0000"/>
                </a:solidFill>
                <a:latin typeface="Monotype Corsiva" charset="0"/>
              </a:rPr>
              <a:t>R</a:t>
            </a:r>
            <a:r>
              <a:rPr lang="en-US" sz="2000" b="1" baseline="-25000">
                <a:solidFill>
                  <a:srgbClr val="FF0000"/>
                </a:solidFill>
                <a:latin typeface="Monotype Corsiva" charset="0"/>
              </a:rPr>
              <a:t>2</a:t>
            </a:r>
            <a:r>
              <a:rPr lang="en-US" sz="2000">
                <a:solidFill>
                  <a:srgbClr val="800000"/>
                </a:solidFill>
                <a:latin typeface="Arial Narrow" charset="0"/>
              </a:rPr>
              <a:t> downward on the cylinder.  A) What is the net torque acting on the cylinder about the rotation axis?</a:t>
            </a:r>
          </a:p>
        </p:txBody>
      </p:sp>
      <p:sp>
        <p:nvSpPr>
          <p:cNvPr id="316424" name="Text Box 8"/>
          <p:cNvSpPr txBox="1">
            <a:spLocks noChangeArrowheads="1"/>
          </p:cNvSpPr>
          <p:nvPr/>
        </p:nvSpPr>
        <p:spPr bwMode="auto">
          <a:xfrm>
            <a:off x="2843213" y="2667000"/>
            <a:ext cx="2209800"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16425"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317886" name="Equation" r:id="rId3" imgW="647640" imgH="215640" progId="Equation.3">
                  <p:embed/>
                </p:oleObj>
              </mc:Choice>
              <mc:Fallback>
                <p:oleObj name="Equation" r:id="rId3" imgW="647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26" name="Text Box 10"/>
          <p:cNvSpPr txBox="1">
            <a:spLocks noChangeArrowheads="1"/>
          </p:cNvSpPr>
          <p:nvPr/>
        </p:nvSpPr>
        <p:spPr bwMode="auto">
          <a:xfrm>
            <a:off x="990600" y="4327525"/>
            <a:ext cx="7772400" cy="701675"/>
          </a:xfrm>
          <a:prstGeom prst="rect">
            <a:avLst/>
          </a:prstGeom>
          <a:solidFill>
            <a:srgbClr val="CCFFFF"/>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16427" name="Line 11"/>
          <p:cNvSpPr>
            <a:spLocks noChangeShapeType="1"/>
          </p:cNvSpPr>
          <p:nvPr/>
        </p:nvSpPr>
        <p:spPr bwMode="auto">
          <a:xfrm flipV="1">
            <a:off x="762000" y="2819400"/>
            <a:ext cx="1752600" cy="1295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316428" name="Group 12"/>
          <p:cNvGrpSpPr>
            <a:grpSpLocks/>
          </p:cNvGrpSpPr>
          <p:nvPr/>
        </p:nvGrpSpPr>
        <p:grpSpPr bwMode="auto">
          <a:xfrm>
            <a:off x="990600" y="3276600"/>
            <a:ext cx="533400" cy="876300"/>
            <a:chOff x="624" y="2064"/>
            <a:chExt cx="336" cy="552"/>
          </a:xfrm>
        </p:grpSpPr>
        <p:sp>
          <p:nvSpPr>
            <p:cNvPr id="316429"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6430" name="Text Box 14"/>
            <p:cNvSpPr txBox="1">
              <a:spLocks noChangeArrowheads="1"/>
            </p:cNvSpPr>
            <p:nvPr/>
          </p:nvSpPr>
          <p:spPr bwMode="auto">
            <a:xfrm>
              <a:off x="624" y="2160"/>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16431"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16432" name="Group 16"/>
          <p:cNvGrpSpPr>
            <a:grpSpLocks/>
          </p:cNvGrpSpPr>
          <p:nvPr/>
        </p:nvGrpSpPr>
        <p:grpSpPr bwMode="auto">
          <a:xfrm>
            <a:off x="1371600" y="2514600"/>
            <a:ext cx="990600" cy="396875"/>
            <a:chOff x="864" y="1584"/>
            <a:chExt cx="624" cy="250"/>
          </a:xfrm>
        </p:grpSpPr>
        <p:sp>
          <p:nvSpPr>
            <p:cNvPr id="316433"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4" name="Rectangle 18"/>
            <p:cNvSpPr>
              <a:spLocks noChangeArrowheads="1"/>
            </p:cNvSpPr>
            <p:nvPr/>
          </p:nvSpPr>
          <p:spPr bwMode="auto">
            <a:xfrm>
              <a:off x="1233" y="1584"/>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316435" name="Group 19"/>
          <p:cNvGrpSpPr>
            <a:grpSpLocks/>
          </p:cNvGrpSpPr>
          <p:nvPr/>
        </p:nvGrpSpPr>
        <p:grpSpPr bwMode="auto">
          <a:xfrm>
            <a:off x="1524000" y="3870325"/>
            <a:ext cx="862013" cy="396875"/>
            <a:chOff x="960" y="2438"/>
            <a:chExt cx="543" cy="250"/>
          </a:xfrm>
        </p:grpSpPr>
        <p:sp>
          <p:nvSpPr>
            <p:cNvPr id="316436"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7" name="Rectangle 21"/>
            <p:cNvSpPr>
              <a:spLocks noChangeArrowheads="1"/>
            </p:cNvSpPr>
            <p:nvPr/>
          </p:nvSpPr>
          <p:spPr bwMode="auto">
            <a:xfrm>
              <a:off x="1248" y="2438"/>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16438" name="Text Box 22"/>
          <p:cNvSpPr txBox="1">
            <a:spLocks noChangeArrowheads="1"/>
          </p:cNvSpPr>
          <p:nvPr/>
        </p:nvSpPr>
        <p:spPr bwMode="auto">
          <a:xfrm>
            <a:off x="6234113" y="2667000"/>
            <a:ext cx="1560512"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16439"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317887" name="Equation" r:id="rId5" imgW="609480" imgH="215640" progId="Equation.3">
                  <p:embed/>
                </p:oleObj>
              </mc:Choice>
              <mc:Fallback>
                <p:oleObj name="Equation" r:id="rId5" imgW="609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0" name="Text Box 24"/>
          <p:cNvSpPr txBox="1">
            <a:spLocks noChangeArrowheads="1"/>
          </p:cNvSpPr>
          <p:nvPr/>
        </p:nvSpPr>
        <p:spPr bwMode="auto">
          <a:xfrm>
            <a:off x="914400" y="5233988"/>
            <a:ext cx="1524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Using the above result</a:t>
            </a:r>
          </a:p>
        </p:txBody>
      </p:sp>
      <p:graphicFrame>
        <p:nvGraphicFramePr>
          <p:cNvPr id="316441"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317888" name="Equation" r:id="rId7" imgW="952200" imgH="253800" progId="Equation.3">
                  <p:embed/>
                </p:oleObj>
              </mc:Choice>
              <mc:Fallback>
                <p:oleObj name="Equation" r:id="rId7" imgW="9522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2" name="Text Box 26"/>
          <p:cNvSpPr txBox="1">
            <a:spLocks noChangeArrowheads="1"/>
          </p:cNvSpPr>
          <p:nvPr/>
        </p:nvSpPr>
        <p:spPr bwMode="auto">
          <a:xfrm>
            <a:off x="2667000" y="3276600"/>
            <a:ext cx="28956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So the total torque acting on the system by the forces is</a:t>
            </a:r>
          </a:p>
        </p:txBody>
      </p:sp>
      <p:graphicFrame>
        <p:nvGraphicFramePr>
          <p:cNvPr id="316443" name="Object 27"/>
          <p:cNvGraphicFramePr>
            <a:graphicFrameLocks noChangeAspect="1"/>
          </p:cNvGraphicFramePr>
          <p:nvPr/>
        </p:nvGraphicFramePr>
        <p:xfrm>
          <a:off x="2590800" y="5181600"/>
          <a:ext cx="1952625" cy="449263"/>
        </p:xfrm>
        <a:graphic>
          <a:graphicData uri="http://schemas.openxmlformats.org/presentationml/2006/ole">
            <mc:AlternateContent xmlns:mc="http://schemas.openxmlformats.org/markup-compatibility/2006">
              <mc:Choice xmlns:v="urn:schemas-microsoft-com:vml" Requires="v">
                <p:oleObj spid="_x0000_s317889" name="Equation" r:id="rId9" imgW="1231560" imgH="253800" progId="Equation.3">
                  <p:embed/>
                </p:oleObj>
              </mc:Choice>
              <mc:Fallback>
                <p:oleObj name="Equation" r:id="rId9" imgW="12315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181600"/>
                        <a:ext cx="1952625" cy="449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4" name="Text Box 28"/>
          <p:cNvSpPr txBox="1">
            <a:spLocks noChangeArrowheads="1"/>
          </p:cNvSpPr>
          <p:nvPr/>
        </p:nvSpPr>
        <p:spPr bwMode="auto">
          <a:xfrm>
            <a:off x="6248400" y="5233988"/>
            <a:ext cx="2286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16445" name="Object 29"/>
          <p:cNvGraphicFramePr>
            <a:graphicFrameLocks noChangeAspect="1"/>
          </p:cNvGraphicFramePr>
          <p:nvPr>
            <p:extLst>
              <p:ext uri="{D42A27DB-BD31-4B8C-83A1-F6EECF244321}">
                <p14:modId xmlns:p14="http://schemas.microsoft.com/office/powerpoint/2010/main" val="3329668460"/>
              </p:ext>
            </p:extLst>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317890" name="Equation" r:id="rId11" imgW="838080" imgH="215640" progId="Equation.3">
                  <p:embed/>
                </p:oleObj>
              </mc:Choice>
              <mc:Fallback>
                <p:oleObj name="Equation" r:id="rId11" imgW="8380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6446" name="Object 30"/>
          <p:cNvGraphicFramePr>
            <a:graphicFrameLocks noChangeAspect="1"/>
          </p:cNvGraphicFramePr>
          <p:nvPr/>
        </p:nvGraphicFramePr>
        <p:xfrm>
          <a:off x="2613025" y="5638800"/>
          <a:ext cx="3482975" cy="312738"/>
        </p:xfrm>
        <a:graphic>
          <a:graphicData uri="http://schemas.openxmlformats.org/presentationml/2006/ole">
            <mc:AlternateContent xmlns:mc="http://schemas.openxmlformats.org/markup-compatibility/2006">
              <mc:Choice xmlns:v="urn:schemas-microsoft-com:vml" Requires="v">
                <p:oleObj spid="_x0000_s317891" name="Equation" r:id="rId13" imgW="2197080" imgH="177480" progId="Equation.DSMT4">
                  <p:embed/>
                </p:oleObj>
              </mc:Choice>
              <mc:Fallback>
                <p:oleObj name="Equation" r:id="rId13" imgW="219708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025" y="5638800"/>
                        <a:ext cx="34829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92768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6423"/>
                                        </p:tgtEl>
                                        <p:attrNameLst>
                                          <p:attrName>style.visibility</p:attrName>
                                        </p:attrNameLst>
                                      </p:cBhvr>
                                      <p:to>
                                        <p:strVal val="visible"/>
                                      </p:to>
                                    </p:set>
                                    <p:animEffect transition="in" filter="wipe(left)">
                                      <p:cBhvr>
                                        <p:cTn id="7" dur="500"/>
                                        <p:tgtEl>
                                          <p:spTgt spid="316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6418"/>
                                        </p:tgtEl>
                                        <p:attrNameLst>
                                          <p:attrName>style.visibility</p:attrName>
                                        </p:attrNameLst>
                                      </p:cBhvr>
                                      <p:to>
                                        <p:strVal val="visible"/>
                                      </p:to>
                                    </p:set>
                                    <p:animEffect transition="in" filter="wipe(left)">
                                      <p:cBhvr>
                                        <p:cTn id="12" dur="500"/>
                                        <p:tgtEl>
                                          <p:spTgt spid="316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16428"/>
                                        </p:tgtEl>
                                        <p:attrNameLst>
                                          <p:attrName>style.visibility</p:attrName>
                                        </p:attrNameLst>
                                      </p:cBhvr>
                                      <p:to>
                                        <p:strVal val="visible"/>
                                      </p:to>
                                    </p:set>
                                    <p:animEffect transition="in" filter="wipe(left)">
                                      <p:cBhvr>
                                        <p:cTn id="17" dur="500"/>
                                        <p:tgtEl>
                                          <p:spTgt spid="3164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6427"/>
                                        </p:tgtEl>
                                        <p:attrNameLst>
                                          <p:attrName>style.visibility</p:attrName>
                                        </p:attrNameLst>
                                      </p:cBhvr>
                                      <p:to>
                                        <p:strVal val="visible"/>
                                      </p:to>
                                    </p:set>
                                    <p:animEffect transition="in" filter="wipe(left)">
                                      <p:cBhvr>
                                        <p:cTn id="22" dur="500"/>
                                        <p:tgtEl>
                                          <p:spTgt spid="3164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16432"/>
                                        </p:tgtEl>
                                        <p:attrNameLst>
                                          <p:attrName>style.visibility</p:attrName>
                                        </p:attrNameLst>
                                      </p:cBhvr>
                                      <p:to>
                                        <p:strVal val="visible"/>
                                      </p:to>
                                    </p:set>
                                    <p:animEffect transition="in" filter="wipe(left)">
                                      <p:cBhvr>
                                        <p:cTn id="27" dur="500"/>
                                        <p:tgtEl>
                                          <p:spTgt spid="3164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16435"/>
                                        </p:tgtEl>
                                        <p:attrNameLst>
                                          <p:attrName>style.visibility</p:attrName>
                                        </p:attrNameLst>
                                      </p:cBhvr>
                                      <p:to>
                                        <p:strVal val="visible"/>
                                      </p:to>
                                    </p:set>
                                    <p:animEffect transition="in" filter="wipe(left)">
                                      <p:cBhvr>
                                        <p:cTn id="32" dur="500"/>
                                        <p:tgtEl>
                                          <p:spTgt spid="3164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6424"/>
                                        </p:tgtEl>
                                        <p:attrNameLst>
                                          <p:attrName>style.visibility</p:attrName>
                                        </p:attrNameLst>
                                      </p:cBhvr>
                                      <p:to>
                                        <p:strVal val="visible"/>
                                      </p:to>
                                    </p:set>
                                    <p:animEffect transition="in" filter="wipe(left)">
                                      <p:cBhvr>
                                        <p:cTn id="37" dur="500"/>
                                        <p:tgtEl>
                                          <p:spTgt spid="316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16425"/>
                                        </p:tgtEl>
                                        <p:attrNameLst>
                                          <p:attrName>style.visibility</p:attrName>
                                        </p:attrNameLst>
                                      </p:cBhvr>
                                      <p:to>
                                        <p:strVal val="visible"/>
                                      </p:to>
                                    </p:set>
                                    <p:animEffect transition="in" filter="wipe(left)">
                                      <p:cBhvr>
                                        <p:cTn id="42" dur="500"/>
                                        <p:tgtEl>
                                          <p:spTgt spid="3164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6438"/>
                                        </p:tgtEl>
                                        <p:attrNameLst>
                                          <p:attrName>style.visibility</p:attrName>
                                        </p:attrNameLst>
                                      </p:cBhvr>
                                      <p:to>
                                        <p:strVal val="visible"/>
                                      </p:to>
                                    </p:set>
                                    <p:animEffect transition="in" filter="wipe(left)">
                                      <p:cBhvr>
                                        <p:cTn id="47" dur="500"/>
                                        <p:tgtEl>
                                          <p:spTgt spid="3164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16439"/>
                                        </p:tgtEl>
                                        <p:attrNameLst>
                                          <p:attrName>style.visibility</p:attrName>
                                        </p:attrNameLst>
                                      </p:cBhvr>
                                      <p:to>
                                        <p:strVal val="visible"/>
                                      </p:to>
                                    </p:set>
                                    <p:animEffect transition="in" filter="wipe(left)">
                                      <p:cBhvr>
                                        <p:cTn id="52" dur="500"/>
                                        <p:tgtEl>
                                          <p:spTgt spid="3164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6442"/>
                                        </p:tgtEl>
                                        <p:attrNameLst>
                                          <p:attrName>style.visibility</p:attrName>
                                        </p:attrNameLst>
                                      </p:cBhvr>
                                      <p:to>
                                        <p:strVal val="visible"/>
                                      </p:to>
                                    </p:set>
                                    <p:animEffect transition="in" filter="wipe(left)">
                                      <p:cBhvr>
                                        <p:cTn id="57" dur="500"/>
                                        <p:tgtEl>
                                          <p:spTgt spid="31644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16441"/>
                                        </p:tgtEl>
                                        <p:attrNameLst>
                                          <p:attrName>style.visibility</p:attrName>
                                        </p:attrNameLst>
                                      </p:cBhvr>
                                      <p:to>
                                        <p:strVal val="visible"/>
                                      </p:to>
                                    </p:set>
                                    <p:animEffect transition="in" filter="wipe(left)">
                                      <p:cBhvr>
                                        <p:cTn id="62" dur="500"/>
                                        <p:tgtEl>
                                          <p:spTgt spid="3164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16445"/>
                                        </p:tgtEl>
                                        <p:attrNameLst>
                                          <p:attrName>style.visibility</p:attrName>
                                        </p:attrNameLst>
                                      </p:cBhvr>
                                      <p:to>
                                        <p:strVal val="visible"/>
                                      </p:to>
                                    </p:set>
                                    <p:animEffect transition="in" filter="wipe(left)">
                                      <p:cBhvr>
                                        <p:cTn id="67" dur="500"/>
                                        <p:tgtEl>
                                          <p:spTgt spid="3164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16426"/>
                                        </p:tgtEl>
                                        <p:attrNameLst>
                                          <p:attrName>style.visibility</p:attrName>
                                        </p:attrNameLst>
                                      </p:cBhvr>
                                      <p:to>
                                        <p:strVal val="visible"/>
                                      </p:to>
                                    </p:set>
                                    <p:animEffect transition="in" filter="wipe(left)">
                                      <p:cBhvr>
                                        <p:cTn id="72" dur="500"/>
                                        <p:tgtEl>
                                          <p:spTgt spid="3164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6440"/>
                                        </p:tgtEl>
                                        <p:attrNameLst>
                                          <p:attrName>style.visibility</p:attrName>
                                        </p:attrNameLst>
                                      </p:cBhvr>
                                      <p:to>
                                        <p:strVal val="visible"/>
                                      </p:to>
                                    </p:set>
                                    <p:animEffect transition="in" filter="wipe(left)">
                                      <p:cBhvr>
                                        <p:cTn id="77" dur="500"/>
                                        <p:tgtEl>
                                          <p:spTgt spid="3164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16443"/>
                                        </p:tgtEl>
                                        <p:attrNameLst>
                                          <p:attrName>style.visibility</p:attrName>
                                        </p:attrNameLst>
                                      </p:cBhvr>
                                      <p:to>
                                        <p:strVal val="visible"/>
                                      </p:to>
                                    </p:set>
                                    <p:animEffect transition="in" filter="wipe(left)">
                                      <p:cBhvr>
                                        <p:cTn id="82" dur="500"/>
                                        <p:tgtEl>
                                          <p:spTgt spid="3164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16446"/>
                                        </p:tgtEl>
                                        <p:attrNameLst>
                                          <p:attrName>style.visibility</p:attrName>
                                        </p:attrNameLst>
                                      </p:cBhvr>
                                      <p:to>
                                        <p:strVal val="visible"/>
                                      </p:to>
                                    </p:set>
                                    <p:animEffect transition="in" filter="wipe(left)">
                                      <p:cBhvr>
                                        <p:cTn id="87" dur="500"/>
                                        <p:tgtEl>
                                          <p:spTgt spid="31644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16444"/>
                                        </p:tgtEl>
                                        <p:attrNameLst>
                                          <p:attrName>style.visibility</p:attrName>
                                        </p:attrNameLst>
                                      </p:cBhvr>
                                      <p:to>
                                        <p:strVal val="visible"/>
                                      </p:to>
                                    </p:set>
                                    <p:animEffect transition="in" filter="wipe(left)">
                                      <p:cBhvr>
                                        <p:cTn id="92" dur="500"/>
                                        <p:tgtEl>
                                          <p:spTgt spid="31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3" grpId="0" animBg="1" autoUpdateAnimBg="0"/>
      <p:bldP spid="316424" grpId="0" animBg="1" autoUpdateAnimBg="0"/>
      <p:bldP spid="316426" grpId="0" animBg="1" autoUpdateAnimBg="0"/>
      <p:bldP spid="316427" grpId="0" animBg="1"/>
      <p:bldP spid="316438" grpId="0" animBg="1" autoUpdateAnimBg="0"/>
      <p:bldP spid="316440" grpId="0" animBg="1" autoUpdateAnimBg="0"/>
      <p:bldP spid="316442" grpId="0" animBg="1" autoUpdateAnimBg="0"/>
      <p:bldP spid="31644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CBAF3A-B265-3942-A432-CEC94130BCCE}"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998402"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998403"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06"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Moment of Inertia </a:t>
            </a:r>
          </a:p>
        </p:txBody>
      </p:sp>
      <p:sp>
        <p:nvSpPr>
          <p:cNvPr id="998405" name="Text Box 5"/>
          <p:cNvSpPr txBox="1">
            <a:spLocks noChangeArrowheads="1"/>
          </p:cNvSpPr>
          <p:nvPr/>
        </p:nvSpPr>
        <p:spPr bwMode="auto">
          <a:xfrm>
            <a:off x="457200" y="990600"/>
            <a:ext cx="2514600" cy="519113"/>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Rotational Inertia:</a:t>
            </a:r>
          </a:p>
        </p:txBody>
      </p:sp>
      <p:sp>
        <p:nvSpPr>
          <p:cNvPr id="998406" name="Text Box 6"/>
          <p:cNvSpPr txBox="1">
            <a:spLocks noChangeArrowheads="1"/>
          </p:cNvSpPr>
          <p:nvPr/>
        </p:nvSpPr>
        <p:spPr bwMode="auto">
          <a:xfrm>
            <a:off x="533400" y="362585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What are the dimension and unit of Moment of Inertia?</a:t>
            </a:r>
          </a:p>
        </p:txBody>
      </p:sp>
      <p:graphicFrame>
        <p:nvGraphicFramePr>
          <p:cNvPr id="998407" name="Object 2"/>
          <p:cNvGraphicFramePr>
            <a:graphicFrameLocks noChangeAspect="1"/>
          </p:cNvGraphicFramePr>
          <p:nvPr/>
        </p:nvGraphicFramePr>
        <p:xfrm>
          <a:off x="2590800" y="2514600"/>
          <a:ext cx="549275" cy="468313"/>
        </p:xfrm>
        <a:graphic>
          <a:graphicData uri="http://schemas.openxmlformats.org/presentationml/2006/ole">
            <mc:AlternateContent xmlns:mc="http://schemas.openxmlformats.org/markup-compatibility/2006">
              <mc:Choice xmlns:v="urn:schemas-microsoft-com:vml" Requires="v">
                <p:oleObj spid="_x0000_s318910" name="Equation" r:id="rId3" imgW="241091" imgH="164957" progId="Equation.DSMT4">
                  <p:embed/>
                </p:oleObj>
              </mc:Choice>
              <mc:Fallback>
                <p:oleObj name="Equation" r:id="rId3" imgW="241091" imgH="16495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549275" cy="468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8" name="Object 3"/>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318911"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13163"/>
                        <a:ext cx="1219200" cy="782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9" name="Object 4"/>
          <p:cNvGraphicFramePr>
            <a:graphicFrameLocks noChangeAspect="1"/>
          </p:cNvGraphicFramePr>
          <p:nvPr>
            <p:extLst>
              <p:ext uri="{D42A27DB-BD31-4B8C-83A1-F6EECF244321}">
                <p14:modId xmlns:p14="http://schemas.microsoft.com/office/powerpoint/2010/main" val="2346702693"/>
              </p:ext>
            </p:extLst>
          </p:nvPr>
        </p:nvGraphicFramePr>
        <p:xfrm>
          <a:off x="5016500" y="3706813"/>
          <a:ext cx="1778000" cy="950912"/>
        </p:xfrm>
        <a:graphic>
          <a:graphicData uri="http://schemas.openxmlformats.org/presentationml/2006/ole">
            <mc:AlternateContent xmlns:mc="http://schemas.openxmlformats.org/markup-compatibility/2006">
              <mc:Choice xmlns:v="urn:schemas-microsoft-com:vml" Requires="v">
                <p:oleObj spid="_x0000_s318912" name="Equation" r:id="rId7" imgW="444500" imgH="279400" progId="Equation.3">
                  <p:embed/>
                </p:oleObj>
              </mc:Choice>
              <mc:Fallback>
                <p:oleObj name="Equation" r:id="rId7" imgW="444500" imgH="279400" progId="Equation.3">
                  <p:embed/>
                  <p:pic>
                    <p:nvPicPr>
                      <p:cNvPr id="0" name=""/>
                      <p:cNvPicPr>
                        <a:picLocks noChangeAspect="1" noChangeArrowheads="1"/>
                      </p:cNvPicPr>
                      <p:nvPr/>
                    </p:nvPicPr>
                    <p:blipFill>
                      <a:blip r:embed="rId8"/>
                      <a:srcRect/>
                      <a:stretch>
                        <a:fillRect/>
                      </a:stretch>
                    </p:blipFill>
                    <p:spPr bwMode="auto">
                      <a:xfrm>
                        <a:off x="5016500" y="3706813"/>
                        <a:ext cx="1778000" cy="950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0" name="Text Box 10"/>
          <p:cNvSpPr txBox="1">
            <a:spLocks noChangeArrowheads="1"/>
          </p:cNvSpPr>
          <p:nvPr/>
        </p:nvSpPr>
        <p:spPr bwMode="auto">
          <a:xfrm>
            <a:off x="3276600" y="914400"/>
            <a:ext cx="5105400" cy="1373188"/>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998411" name="Text Box 11"/>
          <p:cNvSpPr txBox="1">
            <a:spLocks noChangeArrowheads="1"/>
          </p:cNvSpPr>
          <p:nvPr/>
        </p:nvSpPr>
        <p:spPr bwMode="auto">
          <a:xfrm>
            <a:off x="609600" y="4648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998412" name="Object 5"/>
          <p:cNvGraphicFramePr>
            <a:graphicFrameLocks noChangeAspect="1"/>
          </p:cNvGraphicFramePr>
          <p:nvPr/>
        </p:nvGraphicFramePr>
        <p:xfrm>
          <a:off x="6629400" y="2590800"/>
          <a:ext cx="655638" cy="447675"/>
        </p:xfrm>
        <a:graphic>
          <a:graphicData uri="http://schemas.openxmlformats.org/presentationml/2006/ole">
            <mc:AlternateContent xmlns:mc="http://schemas.openxmlformats.org/markup-compatibility/2006">
              <mc:Choice xmlns:v="urn:schemas-microsoft-com:vml" Requires="v">
                <p:oleObj spid="_x0000_s318913" name="Equation" r:id="rId9" imgW="241091" imgH="164957" progId="Equation.DSMT4">
                  <p:embed/>
                </p:oleObj>
              </mc:Choice>
              <mc:Fallback>
                <p:oleObj name="Equation" r:id="rId9" imgW="241091" imgH="16495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590800"/>
                        <a:ext cx="655638"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3" name="Text Box 13"/>
          <p:cNvSpPr txBox="1">
            <a:spLocks noChangeArrowheads="1"/>
          </p:cNvSpPr>
          <p:nvPr/>
        </p:nvSpPr>
        <p:spPr bwMode="auto">
          <a:xfrm>
            <a:off x="533400" y="24384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group of </a:t>
            </a:r>
            <a:r>
              <a:rPr lang="en-US" altLang="ko-KR" sz="2800">
                <a:solidFill>
                  <a:schemeClr val="accent2"/>
                </a:solidFill>
                <a:latin typeface="Arial Narrow" charset="0"/>
                <a:ea typeface="굴림" charset="0"/>
                <a:cs typeface="굴림" charset="0"/>
              </a:rPr>
              <a:t>object</a:t>
            </a:r>
            <a:r>
              <a:rPr lang="en-US" sz="2800">
                <a:solidFill>
                  <a:schemeClr val="accent2"/>
                </a:solidFill>
                <a:latin typeface="Arial Narrow" charset="0"/>
                <a:ea typeface="굴림" charset="0"/>
                <a:cs typeface="굴림" charset="0"/>
              </a:rPr>
              <a:t>s</a:t>
            </a:r>
          </a:p>
        </p:txBody>
      </p:sp>
      <p:sp>
        <p:nvSpPr>
          <p:cNvPr id="998414" name="Text Box 14"/>
          <p:cNvSpPr txBox="1">
            <a:spLocks noChangeArrowheads="1"/>
          </p:cNvSpPr>
          <p:nvPr/>
        </p:nvSpPr>
        <p:spPr bwMode="auto">
          <a:xfrm>
            <a:off x="4572000" y="24384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rigid body</a:t>
            </a:r>
          </a:p>
        </p:txBody>
      </p:sp>
      <p:graphicFrame>
        <p:nvGraphicFramePr>
          <p:cNvPr id="998415" name="Object 6"/>
          <p:cNvGraphicFramePr>
            <a:graphicFrameLocks noChangeAspect="1"/>
          </p:cNvGraphicFramePr>
          <p:nvPr>
            <p:extLst>
              <p:ext uri="{D42A27DB-BD31-4B8C-83A1-F6EECF244321}">
                <p14:modId xmlns:p14="http://schemas.microsoft.com/office/powerpoint/2010/main" val="112895681"/>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318914" name="Equation" r:id="rId11" imgW="495300" imgH="355600" progId="Equation.3">
                  <p:embed/>
                </p:oleObj>
              </mc:Choice>
              <mc:Fallback>
                <p:oleObj name="Equation" r:id="rId11" imgW="495300" imgH="355600" progId="Equation.3">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16" name="Object 7"/>
          <p:cNvGraphicFramePr>
            <a:graphicFrameLocks noChangeAspect="1"/>
          </p:cNvGraphicFramePr>
          <p:nvPr>
            <p:extLst>
              <p:ext uri="{D42A27DB-BD31-4B8C-83A1-F6EECF244321}">
                <p14:modId xmlns:p14="http://schemas.microsoft.com/office/powerpoint/2010/main" val="3654563567"/>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318915"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7" name="Text Box 17"/>
          <p:cNvSpPr txBox="1">
            <a:spLocks noChangeArrowheads="1"/>
          </p:cNvSpPr>
          <p:nvPr/>
        </p:nvSpPr>
        <p:spPr bwMode="auto">
          <a:xfrm>
            <a:off x="685800" y="5624512"/>
            <a:ext cx="4876800" cy="5476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Dependent on the axis of rotation!!!</a:t>
            </a:r>
          </a:p>
        </p:txBody>
      </p:sp>
    </p:spTree>
    <p:extLst>
      <p:ext uri="{BB962C8B-B14F-4D97-AF65-F5344CB8AC3E}">
        <p14:creationId xmlns:p14="http://schemas.microsoft.com/office/powerpoint/2010/main" val="237154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8405"/>
                                        </p:tgtEl>
                                        <p:attrNameLst>
                                          <p:attrName>style.visibility</p:attrName>
                                        </p:attrNameLst>
                                      </p:cBhvr>
                                      <p:to>
                                        <p:strVal val="visible"/>
                                      </p:to>
                                    </p:set>
                                    <p:animEffect transition="in" filter="wipe(left)">
                                      <p:cBhvr>
                                        <p:cTn id="7" dur="500"/>
                                        <p:tgtEl>
                                          <p:spTgt spid="99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8410"/>
                                        </p:tgtEl>
                                        <p:attrNameLst>
                                          <p:attrName>style.visibility</p:attrName>
                                        </p:attrNameLst>
                                      </p:cBhvr>
                                      <p:to>
                                        <p:strVal val="visible"/>
                                      </p:to>
                                    </p:set>
                                    <p:animEffect transition="in" filter="wipe(left)">
                                      <p:cBhvr>
                                        <p:cTn id="12" dur="500"/>
                                        <p:tgtEl>
                                          <p:spTgt spid="998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98413">
                                            <p:txEl>
                                              <p:pRg st="0" end="0"/>
                                            </p:txEl>
                                          </p:spTgt>
                                        </p:tgtEl>
                                        <p:attrNameLst>
                                          <p:attrName>style.visibility</p:attrName>
                                        </p:attrNameLst>
                                      </p:cBhvr>
                                      <p:to>
                                        <p:strVal val="visible"/>
                                      </p:to>
                                    </p:set>
                                    <p:animEffect transition="in" filter="wipe(left)">
                                      <p:cBhvr>
                                        <p:cTn id="17" dur="500"/>
                                        <p:tgtEl>
                                          <p:spTgt spid="99841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8407"/>
                                        </p:tgtEl>
                                        <p:attrNameLst>
                                          <p:attrName>style.visibility</p:attrName>
                                        </p:attrNameLst>
                                      </p:cBhvr>
                                      <p:to>
                                        <p:strVal val="visible"/>
                                      </p:to>
                                    </p:set>
                                    <p:animEffect transition="in" filter="wipe(left)">
                                      <p:cBhvr>
                                        <p:cTn id="22" dur="500"/>
                                        <p:tgtEl>
                                          <p:spTgt spid="998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98415"/>
                                        </p:tgtEl>
                                        <p:attrNameLst>
                                          <p:attrName>style.visibility</p:attrName>
                                        </p:attrNameLst>
                                      </p:cBhvr>
                                      <p:to>
                                        <p:strVal val="visible"/>
                                      </p:to>
                                    </p:set>
                                    <p:animEffect transition="in" filter="wipe(left)">
                                      <p:cBhvr>
                                        <p:cTn id="27" dur="500"/>
                                        <p:tgtEl>
                                          <p:spTgt spid="998415"/>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998403"/>
                                        </p:tgtEl>
                                        <p:attrNameLst>
                                          <p:attrName>style.visibility</p:attrName>
                                        </p:attrNameLst>
                                      </p:cBhvr>
                                      <p:to>
                                        <p:strVal val="visible"/>
                                      </p:to>
                                    </p:set>
                                    <p:anim calcmode="lin" valueType="num">
                                      <p:cBhvr>
                                        <p:cTn id="31" dur="500" fill="hold"/>
                                        <p:tgtEl>
                                          <p:spTgt spid="998403"/>
                                        </p:tgtEl>
                                        <p:attrNameLst>
                                          <p:attrName>ppt_w</p:attrName>
                                        </p:attrNameLst>
                                      </p:cBhvr>
                                      <p:tavLst>
                                        <p:tav tm="0">
                                          <p:val>
                                            <p:fltVal val="0"/>
                                          </p:val>
                                        </p:tav>
                                        <p:tav tm="100000">
                                          <p:val>
                                            <p:strVal val="#ppt_w"/>
                                          </p:val>
                                        </p:tav>
                                      </p:tavLst>
                                    </p:anim>
                                    <p:anim calcmode="lin" valueType="num">
                                      <p:cBhvr>
                                        <p:cTn id="32" dur="500" fill="hold"/>
                                        <p:tgtEl>
                                          <p:spTgt spid="998403"/>
                                        </p:tgtEl>
                                        <p:attrNameLst>
                                          <p:attrName>ppt_h</p:attrName>
                                        </p:attrNameLst>
                                      </p:cBhvr>
                                      <p:tavLst>
                                        <p:tav tm="0">
                                          <p:val>
                                            <p:fltVal val="0"/>
                                          </p:val>
                                        </p:tav>
                                        <p:tav tm="100000">
                                          <p:val>
                                            <p:strVal val="#ppt_h"/>
                                          </p:val>
                                        </p:tav>
                                      </p:tavLst>
                                    </p:anim>
                                    <p:animEffect transition="in" filter="fade">
                                      <p:cBhvr>
                                        <p:cTn id="33" dur="500"/>
                                        <p:tgtEl>
                                          <p:spTgt spid="9984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998414">
                                            <p:txEl>
                                              <p:pRg st="0" end="0"/>
                                            </p:txEl>
                                          </p:spTgt>
                                        </p:tgtEl>
                                        <p:attrNameLst>
                                          <p:attrName>style.visibility</p:attrName>
                                        </p:attrNameLst>
                                      </p:cBhvr>
                                      <p:to>
                                        <p:strVal val="visible"/>
                                      </p:to>
                                    </p:set>
                                    <p:animEffect transition="in" filter="wipe(left)">
                                      <p:cBhvr>
                                        <p:cTn id="38" dur="500"/>
                                        <p:tgtEl>
                                          <p:spTgt spid="998414">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998412"/>
                                        </p:tgtEl>
                                        <p:attrNameLst>
                                          <p:attrName>style.visibility</p:attrName>
                                        </p:attrNameLst>
                                      </p:cBhvr>
                                      <p:to>
                                        <p:strVal val="visible"/>
                                      </p:to>
                                    </p:set>
                                    <p:animEffect transition="in" filter="wipe(left)">
                                      <p:cBhvr>
                                        <p:cTn id="43" dur="500"/>
                                        <p:tgtEl>
                                          <p:spTgt spid="9984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998416"/>
                                        </p:tgtEl>
                                        <p:attrNameLst>
                                          <p:attrName>style.visibility</p:attrName>
                                        </p:attrNameLst>
                                      </p:cBhvr>
                                      <p:to>
                                        <p:strVal val="visible"/>
                                      </p:to>
                                    </p:set>
                                    <p:animEffect transition="in" filter="wipe(left)">
                                      <p:cBhvr>
                                        <p:cTn id="48" dur="500"/>
                                        <p:tgtEl>
                                          <p:spTgt spid="998416"/>
                                        </p:tgtEl>
                                      </p:cBhvr>
                                    </p:animEffect>
                                  </p:childTnLst>
                                </p:cTn>
                              </p:par>
                            </p:childTnLst>
                          </p:cTn>
                        </p:par>
                        <p:par>
                          <p:cTn id="49" fill="hold" nodeType="afterGroup">
                            <p:stCondLst>
                              <p:cond delay="5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998402"/>
                                        </p:tgtEl>
                                        <p:attrNameLst>
                                          <p:attrName>style.visibility</p:attrName>
                                        </p:attrNameLst>
                                      </p:cBhvr>
                                      <p:to>
                                        <p:strVal val="visible"/>
                                      </p:to>
                                    </p:set>
                                    <p:anim calcmode="lin" valueType="num">
                                      <p:cBhvr>
                                        <p:cTn id="52" dur="500" fill="hold"/>
                                        <p:tgtEl>
                                          <p:spTgt spid="998402"/>
                                        </p:tgtEl>
                                        <p:attrNameLst>
                                          <p:attrName>ppt_w</p:attrName>
                                        </p:attrNameLst>
                                      </p:cBhvr>
                                      <p:tavLst>
                                        <p:tav tm="0">
                                          <p:val>
                                            <p:fltVal val="0"/>
                                          </p:val>
                                        </p:tav>
                                        <p:tav tm="100000">
                                          <p:val>
                                            <p:strVal val="#ppt_w"/>
                                          </p:val>
                                        </p:tav>
                                      </p:tavLst>
                                    </p:anim>
                                    <p:anim calcmode="lin" valueType="num">
                                      <p:cBhvr>
                                        <p:cTn id="53" dur="500" fill="hold"/>
                                        <p:tgtEl>
                                          <p:spTgt spid="998402"/>
                                        </p:tgtEl>
                                        <p:attrNameLst>
                                          <p:attrName>ppt_h</p:attrName>
                                        </p:attrNameLst>
                                      </p:cBhvr>
                                      <p:tavLst>
                                        <p:tav tm="0">
                                          <p:val>
                                            <p:fltVal val="0"/>
                                          </p:val>
                                        </p:tav>
                                        <p:tav tm="100000">
                                          <p:val>
                                            <p:strVal val="#ppt_h"/>
                                          </p:val>
                                        </p:tav>
                                      </p:tavLst>
                                    </p:anim>
                                    <p:animEffect transition="in" filter="fade">
                                      <p:cBhvr>
                                        <p:cTn id="54" dur="500"/>
                                        <p:tgtEl>
                                          <p:spTgt spid="99840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998406">
                                            <p:txEl>
                                              <p:pRg st="0" end="0"/>
                                            </p:txEl>
                                          </p:spTgt>
                                        </p:tgtEl>
                                        <p:attrNameLst>
                                          <p:attrName>style.visibility</p:attrName>
                                        </p:attrNameLst>
                                      </p:cBhvr>
                                      <p:to>
                                        <p:strVal val="visible"/>
                                      </p:to>
                                    </p:set>
                                    <p:animEffect transition="in" filter="wipe(left)">
                                      <p:cBhvr>
                                        <p:cTn id="59" dur="500"/>
                                        <p:tgtEl>
                                          <p:spTgt spid="998406">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998409"/>
                                        </p:tgtEl>
                                        <p:attrNameLst>
                                          <p:attrName>style.visibility</p:attrName>
                                        </p:attrNameLst>
                                      </p:cBhvr>
                                      <p:to>
                                        <p:strVal val="visible"/>
                                      </p:to>
                                    </p:set>
                                    <p:animEffect transition="in" filter="wipe(left)">
                                      <p:cBhvr>
                                        <p:cTn id="64" dur="500"/>
                                        <p:tgtEl>
                                          <p:spTgt spid="99840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998408"/>
                                        </p:tgtEl>
                                        <p:attrNameLst>
                                          <p:attrName>style.visibility</p:attrName>
                                        </p:attrNameLst>
                                      </p:cBhvr>
                                      <p:to>
                                        <p:strVal val="visible"/>
                                      </p:to>
                                    </p:set>
                                    <p:animEffect transition="in" filter="wipe(left)">
                                      <p:cBhvr>
                                        <p:cTn id="69" dur="500"/>
                                        <p:tgtEl>
                                          <p:spTgt spid="99840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998411">
                                            <p:txEl>
                                              <p:pRg st="0" end="0"/>
                                            </p:txEl>
                                          </p:spTgt>
                                        </p:tgtEl>
                                        <p:attrNameLst>
                                          <p:attrName>style.visibility</p:attrName>
                                        </p:attrNameLst>
                                      </p:cBhvr>
                                      <p:to>
                                        <p:strVal val="visible"/>
                                      </p:to>
                                    </p:set>
                                    <p:animEffect transition="in" filter="wipe(left)">
                                      <p:cBhvr>
                                        <p:cTn id="74" dur="500"/>
                                        <p:tgtEl>
                                          <p:spTgt spid="998411">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998417">
                                            <p:txEl>
                                              <p:pRg st="0" end="0"/>
                                            </p:txEl>
                                          </p:spTgt>
                                        </p:tgtEl>
                                        <p:attrNameLst>
                                          <p:attrName>style.visibility</p:attrName>
                                        </p:attrNameLst>
                                      </p:cBhvr>
                                      <p:to>
                                        <p:strVal val="visible"/>
                                      </p:to>
                                    </p:set>
                                    <p:animEffect transition="in" filter="wipe(left)">
                                      <p:cBhvr>
                                        <p:cTn id="79" dur="500"/>
                                        <p:tgtEl>
                                          <p:spTgt spid="998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2" grpId="0" animBg="1"/>
      <p:bldP spid="998403" grpId="0" animBg="1"/>
      <p:bldP spid="998405" grpId="0" animBg="1" autoUpdateAnimBg="0"/>
      <p:bldP spid="998406" grpId="0" build="p" autoUpdateAnimBg="0"/>
      <p:bldP spid="998410" grpId="0" animBg="1" autoUpdateAnimBg="0"/>
      <p:bldP spid="998411" grpId="0" build="p" autoUpdateAnimBg="0"/>
      <p:bldP spid="998413" grpId="0" build="p" autoUpdateAnimBg="0"/>
      <p:bldP spid="998414" grpId="0" build="p" autoUpdateAnimBg="0"/>
      <p:bldP spid="99841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341302"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341303"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341304"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341305"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341306"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341307"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341308"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341309"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341310"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341311"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341312"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341313"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341314"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341315"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341316"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341317"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341318"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341319"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501449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9427"/>
                                        </p:tgtEl>
                                        <p:attrNameLst>
                                          <p:attrName>style.visibility</p:attrName>
                                        </p:attrNameLst>
                                      </p:cBhvr>
                                      <p:to>
                                        <p:strVal val="visible"/>
                                      </p:to>
                                    </p:set>
                                    <p:animEffect transition="in" filter="wipe(left)">
                                      <p:cBhvr>
                                        <p:cTn id="7" dur="500"/>
                                        <p:tgtEl>
                                          <p:spTgt spid="999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99426"/>
                                        </p:tgtEl>
                                        <p:attrNameLst>
                                          <p:attrName>style.visibility</p:attrName>
                                        </p:attrNameLst>
                                      </p:cBhvr>
                                      <p:to>
                                        <p:strVal val="visible"/>
                                      </p:to>
                                    </p:set>
                                    <p:anim calcmode="lin" valueType="num">
                                      <p:cBhvr>
                                        <p:cTn id="12" dur="500" fill="hold"/>
                                        <p:tgtEl>
                                          <p:spTgt spid="999426"/>
                                        </p:tgtEl>
                                        <p:attrNameLst>
                                          <p:attrName>ppt_w</p:attrName>
                                        </p:attrNameLst>
                                      </p:cBhvr>
                                      <p:tavLst>
                                        <p:tav tm="0">
                                          <p:val>
                                            <p:fltVal val="0"/>
                                          </p:val>
                                        </p:tav>
                                        <p:tav tm="100000">
                                          <p:val>
                                            <p:strVal val="#ppt_w"/>
                                          </p:val>
                                        </p:tav>
                                      </p:tavLst>
                                    </p:anim>
                                    <p:anim calcmode="lin" valueType="num">
                                      <p:cBhvr>
                                        <p:cTn id="13" dur="500" fill="hold"/>
                                        <p:tgtEl>
                                          <p:spTgt spid="999426"/>
                                        </p:tgtEl>
                                        <p:attrNameLst>
                                          <p:attrName>ppt_h</p:attrName>
                                        </p:attrNameLst>
                                      </p:cBhvr>
                                      <p:tavLst>
                                        <p:tav tm="0">
                                          <p:val>
                                            <p:fltVal val="0"/>
                                          </p:val>
                                        </p:tav>
                                        <p:tav tm="100000">
                                          <p:val>
                                            <p:strVal val="#ppt_h"/>
                                          </p:val>
                                        </p:tav>
                                      </p:tavLst>
                                    </p:anim>
                                    <p:animEffect transition="in" filter="fade">
                                      <p:cBhvr>
                                        <p:cTn id="14" dur="500"/>
                                        <p:tgtEl>
                                          <p:spTgt spid="9994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9429"/>
                                        </p:tgtEl>
                                        <p:attrNameLst>
                                          <p:attrName>style.visibility</p:attrName>
                                        </p:attrNameLst>
                                      </p:cBhvr>
                                      <p:to>
                                        <p:strVal val="visible"/>
                                      </p:to>
                                    </p:set>
                                    <p:animEffect transition="in" filter="wipe(left)">
                                      <p:cBhvr>
                                        <p:cTn id="19" dur="500"/>
                                        <p:tgtEl>
                                          <p:spTgt spid="9994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99430"/>
                                        </p:tgtEl>
                                        <p:attrNameLst>
                                          <p:attrName>style.visibility</p:attrName>
                                        </p:attrNameLst>
                                      </p:cBhvr>
                                      <p:to>
                                        <p:strVal val="visible"/>
                                      </p:to>
                                    </p:set>
                                    <p:animEffect transition="in" filter="wipe(left)">
                                      <p:cBhvr>
                                        <p:cTn id="24" dur="500"/>
                                        <p:tgtEl>
                                          <p:spTgt spid="9994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999442"/>
                                        </p:tgtEl>
                                        <p:attrNameLst>
                                          <p:attrName>style.visibility</p:attrName>
                                        </p:attrNameLst>
                                      </p:cBhvr>
                                      <p:to>
                                        <p:strVal val="visible"/>
                                      </p:to>
                                    </p:set>
                                    <p:animEffect transition="in" filter="wipe(left)">
                                      <p:cBhvr>
                                        <p:cTn id="29" dur="500"/>
                                        <p:tgtEl>
                                          <p:spTgt spid="9994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99443"/>
                                        </p:tgtEl>
                                        <p:attrNameLst>
                                          <p:attrName>style.visibility</p:attrName>
                                        </p:attrNameLst>
                                      </p:cBhvr>
                                      <p:to>
                                        <p:strVal val="visible"/>
                                      </p:to>
                                    </p:set>
                                    <p:animEffect transition="in" filter="wipe(left)">
                                      <p:cBhvr>
                                        <p:cTn id="34" dur="500"/>
                                        <p:tgtEl>
                                          <p:spTgt spid="9994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Effect transition="in" filter="wipe(left)">
                                      <p:cBhvr>
                                        <p:cTn id="39" dur="500"/>
                                        <p:tgtEl>
                                          <p:spTgt spid="999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99439"/>
                                        </p:tgtEl>
                                        <p:attrNameLst>
                                          <p:attrName>style.visibility</p:attrName>
                                        </p:attrNameLst>
                                      </p:cBhvr>
                                      <p:to>
                                        <p:strVal val="visible"/>
                                      </p:to>
                                    </p:set>
                                    <p:animEffect transition="in" filter="wipe(left)">
                                      <p:cBhvr>
                                        <p:cTn id="44" dur="500"/>
                                        <p:tgtEl>
                                          <p:spTgt spid="9994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99432"/>
                                        </p:tgtEl>
                                        <p:attrNameLst>
                                          <p:attrName>style.visibility</p:attrName>
                                        </p:attrNameLst>
                                      </p:cBhvr>
                                      <p:to>
                                        <p:strVal val="visible"/>
                                      </p:to>
                                    </p:set>
                                    <p:animEffect transition="in" filter="wipe(left)">
                                      <p:cBhvr>
                                        <p:cTn id="49" dur="500"/>
                                        <p:tgtEl>
                                          <p:spTgt spid="9994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999433"/>
                                        </p:tgtEl>
                                        <p:attrNameLst>
                                          <p:attrName>style.visibility</p:attrName>
                                        </p:attrNameLst>
                                      </p:cBhvr>
                                      <p:to>
                                        <p:strVal val="visible"/>
                                      </p:to>
                                    </p:set>
                                    <p:animEffect transition="in" filter="wipe(left)">
                                      <p:cBhvr>
                                        <p:cTn id="54" dur="500"/>
                                        <p:tgtEl>
                                          <p:spTgt spid="9994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999441"/>
                                        </p:tgtEl>
                                        <p:attrNameLst>
                                          <p:attrName>style.visibility</p:attrName>
                                        </p:attrNameLst>
                                      </p:cBhvr>
                                      <p:to>
                                        <p:strVal val="visible"/>
                                      </p:to>
                                    </p:set>
                                    <p:animEffect transition="in" filter="wipe(left)">
                                      <p:cBhvr>
                                        <p:cTn id="59" dur="500"/>
                                        <p:tgtEl>
                                          <p:spTgt spid="99944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999440"/>
                                        </p:tgtEl>
                                        <p:attrNameLst>
                                          <p:attrName>style.visibility</p:attrName>
                                        </p:attrNameLst>
                                      </p:cBhvr>
                                      <p:to>
                                        <p:strVal val="visible"/>
                                      </p:to>
                                    </p:set>
                                    <p:animEffect transition="in" filter="wipe(left)">
                                      <p:cBhvr>
                                        <p:cTn id="64" dur="500"/>
                                        <p:tgtEl>
                                          <p:spTgt spid="99944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99434"/>
                                        </p:tgtEl>
                                        <p:attrNameLst>
                                          <p:attrName>style.visibility</p:attrName>
                                        </p:attrNameLst>
                                      </p:cBhvr>
                                      <p:to>
                                        <p:strVal val="visible"/>
                                      </p:to>
                                    </p:set>
                                    <p:animEffect transition="in" filter="wipe(left)">
                                      <p:cBhvr>
                                        <p:cTn id="69" dur="500"/>
                                        <p:tgtEl>
                                          <p:spTgt spid="9994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0" nodeType="clickEffect">
                                  <p:stCondLst>
                                    <p:cond delay="0"/>
                                  </p:stCondLst>
                                  <p:childTnLst>
                                    <p:animEffect transition="out" filter="blinds(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999435"/>
                                        </p:tgtEl>
                                        <p:attrNameLst>
                                          <p:attrName>style.visibility</p:attrName>
                                        </p:attrNameLst>
                                      </p:cBhvr>
                                      <p:to>
                                        <p:strVal val="visible"/>
                                      </p:to>
                                    </p:set>
                                    <p:animEffect transition="in" filter="wipe(left)">
                                      <p:cBhvr>
                                        <p:cTn id="79" dur="500"/>
                                        <p:tgtEl>
                                          <p:spTgt spid="9994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999444"/>
                                        </p:tgtEl>
                                        <p:attrNameLst>
                                          <p:attrName>style.visibility</p:attrName>
                                        </p:attrNameLst>
                                      </p:cBhvr>
                                      <p:to>
                                        <p:strVal val="visible"/>
                                      </p:to>
                                    </p:set>
                                    <p:animEffect transition="in" filter="wipe(left)">
                                      <p:cBhvr>
                                        <p:cTn id="84" dur="500"/>
                                        <p:tgtEl>
                                          <p:spTgt spid="9994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999445"/>
                                        </p:tgtEl>
                                        <p:attrNameLst>
                                          <p:attrName>style.visibility</p:attrName>
                                        </p:attrNameLst>
                                      </p:cBhvr>
                                      <p:to>
                                        <p:strVal val="visible"/>
                                      </p:to>
                                    </p:set>
                                    <p:animEffect transition="in" filter="wipe(left)">
                                      <p:cBhvr>
                                        <p:cTn id="89" dur="500"/>
                                        <p:tgtEl>
                                          <p:spTgt spid="99944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999437"/>
                                        </p:tgtEl>
                                        <p:attrNameLst>
                                          <p:attrName>style.visibility</p:attrName>
                                        </p:attrNameLst>
                                      </p:cBhvr>
                                      <p:to>
                                        <p:strVal val="visible"/>
                                      </p:to>
                                    </p:set>
                                    <p:animEffect transition="in" filter="wipe(left)">
                                      <p:cBhvr>
                                        <p:cTn id="94" dur="500"/>
                                        <p:tgtEl>
                                          <p:spTgt spid="99943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999436"/>
                                        </p:tgtEl>
                                        <p:attrNameLst>
                                          <p:attrName>style.visibility</p:attrName>
                                        </p:attrNameLst>
                                      </p:cBhvr>
                                      <p:to>
                                        <p:strVal val="visible"/>
                                      </p:to>
                                    </p:set>
                                    <p:animEffect transition="in" filter="wipe(left)">
                                      <p:cBhvr>
                                        <p:cTn id="99" dur="500"/>
                                        <p:tgtEl>
                                          <p:spTgt spid="9994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999446"/>
                                        </p:tgtEl>
                                        <p:attrNameLst>
                                          <p:attrName>style.visibility</p:attrName>
                                        </p:attrNameLst>
                                      </p:cBhvr>
                                      <p:to>
                                        <p:strVal val="visible"/>
                                      </p:to>
                                    </p:set>
                                    <p:animEffect transition="in" filter="wipe(left)">
                                      <p:cBhvr>
                                        <p:cTn id="104" dur="500"/>
                                        <p:tgtEl>
                                          <p:spTgt spid="99944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999438"/>
                                        </p:tgtEl>
                                        <p:attrNameLst>
                                          <p:attrName>style.visibility</p:attrName>
                                        </p:attrNameLst>
                                      </p:cBhvr>
                                      <p:to>
                                        <p:strVal val="visible"/>
                                      </p:to>
                                    </p:set>
                                    <p:animEffect transition="in" filter="wipe(left)">
                                      <p:cBhvr>
                                        <p:cTn id="109" dur="500"/>
                                        <p:tgtEl>
                                          <p:spTgt spid="99943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999447"/>
                                        </p:tgtEl>
                                        <p:attrNameLst>
                                          <p:attrName>style.visibility</p:attrName>
                                        </p:attrNameLst>
                                      </p:cBhvr>
                                      <p:to>
                                        <p:strVal val="visible"/>
                                      </p:to>
                                    </p:set>
                                    <p:animEffect transition="in" filter="wipe(left)">
                                      <p:cBhvr>
                                        <p:cTn id="114" dur="500"/>
                                        <p:tgtEl>
                                          <p:spTgt spid="99944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999448"/>
                                        </p:tgtEl>
                                        <p:attrNameLst>
                                          <p:attrName>style.visibility</p:attrName>
                                        </p:attrNameLst>
                                      </p:cBhvr>
                                      <p:to>
                                        <p:strVal val="visible"/>
                                      </p:to>
                                    </p:set>
                                    <p:animEffect transition="in" filter="wipe(left)">
                                      <p:cBhvr>
                                        <p:cTn id="119" dur="500"/>
                                        <p:tgtEl>
                                          <p:spTgt spid="99944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999449">
                                            <p:txEl>
                                              <p:pRg st="0" end="0"/>
                                            </p:txEl>
                                          </p:spTgt>
                                        </p:tgtEl>
                                        <p:attrNameLst>
                                          <p:attrName>style.visibility</p:attrName>
                                        </p:attrNameLst>
                                      </p:cBhvr>
                                      <p:to>
                                        <p:strVal val="visible"/>
                                      </p:to>
                                    </p:set>
                                    <p:animEffect transition="in" filter="wipe(left)">
                                      <p:cBhvr>
                                        <p:cTn id="124" dur="500"/>
                                        <p:tgtEl>
                                          <p:spTgt spid="999449">
                                            <p:txEl>
                                              <p:pRg st="0" end="0"/>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999450">
                                            <p:txEl>
                                              <p:pRg st="0" end="0"/>
                                            </p:txEl>
                                          </p:spTgt>
                                        </p:tgtEl>
                                        <p:attrNameLst>
                                          <p:attrName>style.visibility</p:attrName>
                                        </p:attrNameLst>
                                      </p:cBhvr>
                                      <p:to>
                                        <p:strVal val="visible"/>
                                      </p:to>
                                    </p:set>
                                    <p:animEffect transition="in" filter="wipe(left)">
                                      <p:cBhvr>
                                        <p:cTn id="129" dur="500"/>
                                        <p:tgtEl>
                                          <p:spTgt spid="999450">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iterate type="wd">
                                    <p:tmPct val="10000"/>
                                  </p:iterate>
                                  <p:childTnLst>
                                    <p:set>
                                      <p:cBhvr>
                                        <p:cTn id="133" dur="1" fill="hold">
                                          <p:stCondLst>
                                            <p:cond delay="0"/>
                                          </p:stCondLst>
                                        </p:cTn>
                                        <p:tgtEl>
                                          <p:spTgt spid="999451">
                                            <p:txEl>
                                              <p:pRg st="0" end="0"/>
                                            </p:txEl>
                                          </p:spTgt>
                                        </p:tgtEl>
                                        <p:attrNameLst>
                                          <p:attrName>style.visibility</p:attrName>
                                        </p:attrNameLst>
                                      </p:cBhvr>
                                      <p:to>
                                        <p:strVal val="visible"/>
                                      </p:to>
                                    </p:set>
                                    <p:animEffect transition="in" filter="wipe(left)">
                                      <p:cBhvr>
                                        <p:cTn id="134" dur="500"/>
                                        <p:tgtEl>
                                          <p:spTgt spid="999451">
                                            <p:txEl>
                                              <p:pRg st="0" end="0"/>
                                            </p:txEl>
                                          </p:spTgt>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999452">
                                            <p:txEl>
                                              <p:pRg st="0" end="0"/>
                                            </p:txEl>
                                          </p:spTgt>
                                        </p:tgtEl>
                                        <p:attrNameLst>
                                          <p:attrName>style.visibility</p:attrName>
                                        </p:attrNameLst>
                                      </p:cBhvr>
                                      <p:to>
                                        <p:strVal val="visible"/>
                                      </p:to>
                                    </p:set>
                                    <p:animEffect transition="in" filter="wipe(left)">
                                      <p:cBhvr>
                                        <p:cTn id="139" dur="500"/>
                                        <p:tgtEl>
                                          <p:spTgt spid="999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p:bldP spid="999429" grpId="0"/>
      <p:bldP spid="999434" grpId="0"/>
      <p:bldP spid="999449" grpId="0" build="p" autoUpdateAnimBg="0"/>
      <p:bldP spid="999450" grpId="0" build="p" autoUpdateAnimBg="0"/>
      <p:bldP spid="999451" grpId="0" build="p" autoUpdateAnimBg="0"/>
      <p:bldP spid="999452" grpId="0" build="p" autoUpdateAnimBg="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66A433-585F-4A43-97E4-3F6E28DDE61E}"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extLst>
              <p:ext uri="{D42A27DB-BD31-4B8C-83A1-F6EECF244321}">
                <p14:modId xmlns:p14="http://schemas.microsoft.com/office/powerpoint/2010/main" val="1847890016"/>
              </p:ext>
            </p:extLst>
          </p:nvPr>
        </p:nvGraphicFramePr>
        <p:xfrm>
          <a:off x="3733800" y="3517900"/>
          <a:ext cx="196850" cy="330200"/>
        </p:xfrm>
        <a:graphic>
          <a:graphicData uri="http://schemas.openxmlformats.org/presentationml/2006/ole">
            <mc:AlternateContent xmlns:mc="http://schemas.openxmlformats.org/markup-compatibility/2006">
              <mc:Choice xmlns:v="urn:schemas-microsoft-com:vml" Requires="v">
                <p:oleObj spid="_x0000_s321032"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179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2286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Since the rotation is about y axis, the moment of inertia about y axis,</a:t>
            </a:r>
            <a:r>
              <a:rPr lang="en-US" sz="2000" dirty="0">
                <a:solidFill>
                  <a:schemeClr val="accent2"/>
                </a:solidFill>
                <a:latin typeface="Monotype Corsiva" charset="0"/>
              </a:rPr>
              <a:t> </a:t>
            </a:r>
            <a:r>
              <a:rPr lang="en-US" sz="2000" dirty="0" err="1">
                <a:solidFill>
                  <a:schemeClr val="accent2"/>
                </a:solidFill>
                <a:latin typeface="Monotype Corsiva" charset="0"/>
              </a:rPr>
              <a:t>I</a:t>
            </a:r>
            <a:r>
              <a:rPr lang="en-US" sz="2000" baseline="-25000" dirty="0" err="1">
                <a:solidFill>
                  <a:schemeClr val="accent2"/>
                </a:solidFill>
                <a:latin typeface="Monotype Corsiva" charset="0"/>
              </a:rPr>
              <a:t>y</a:t>
            </a:r>
            <a:r>
              <a:rPr lang="en-US" sz="2000" dirty="0">
                <a:solidFill>
                  <a:schemeClr val="accent2"/>
                </a:solidFill>
                <a:latin typeface="Arial Narrow" charset="0"/>
              </a:rPr>
              <a:t>, is</a:t>
            </a:r>
          </a:p>
        </p:txBody>
      </p:sp>
      <p:grpSp>
        <p:nvGrpSpPr>
          <p:cNvPr id="2" name="Group 9"/>
          <p:cNvGrpSpPr>
            <a:grpSpLocks/>
          </p:cNvGrpSpPr>
          <p:nvPr/>
        </p:nvGrpSpPr>
        <p:grpSpPr bwMode="auto">
          <a:xfrm>
            <a:off x="381000" y="1676400"/>
            <a:ext cx="3581400" cy="2590800"/>
            <a:chOff x="240" y="912"/>
            <a:chExt cx="2256" cy="1632"/>
          </a:xfrm>
        </p:grpSpPr>
        <p:sp>
          <p:nvSpPr>
            <p:cNvPr id="28720"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28723"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3352800" y="47244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This is because the rotation is done about </a:t>
            </a:r>
            <a:r>
              <a:rPr lang="en-US" sz="2000" dirty="0" smtClean="0">
                <a:solidFill>
                  <a:schemeClr val="accent2"/>
                </a:solidFill>
                <a:latin typeface="Arial Narrow" charset="0"/>
              </a:rPr>
              <a:t>the y </a:t>
            </a:r>
            <a:r>
              <a:rPr lang="en-US" sz="2000" dirty="0">
                <a:solidFill>
                  <a:schemeClr val="accent2"/>
                </a:solidFill>
                <a:latin typeface="Arial Narrow" charset="0"/>
              </a:rPr>
              <a:t>axis, and the radii of the spheres are negligible.</a:t>
            </a:r>
          </a:p>
        </p:txBody>
      </p:sp>
      <p:sp>
        <p:nvSpPr>
          <p:cNvPr id="1001487" name="Text Box 15"/>
          <p:cNvSpPr txBox="1">
            <a:spLocks noChangeArrowheads="1"/>
          </p:cNvSpPr>
          <p:nvPr/>
        </p:nvSpPr>
        <p:spPr bwMode="auto">
          <a:xfrm>
            <a:off x="2438400" y="42672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28707" name="Group 17"/>
            <p:cNvGrpSpPr>
              <a:grpSpLocks/>
            </p:cNvGrpSpPr>
            <p:nvPr/>
          </p:nvGrpSpPr>
          <p:grpSpPr bwMode="auto">
            <a:xfrm>
              <a:off x="144" y="1680"/>
              <a:ext cx="1968" cy="339"/>
              <a:chOff x="144" y="1680"/>
              <a:chExt cx="1968" cy="339"/>
            </a:xfrm>
          </p:grpSpPr>
          <p:sp>
            <p:nvSpPr>
              <p:cNvPr id="28715"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6"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7" name="AutoShape 20"/>
              <p:cNvCxnSpPr>
                <a:cxnSpLocks noChangeShapeType="1"/>
                <a:stCxn id="28715" idx="6"/>
                <a:endCxn id="28716"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28718"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28719"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28708" name="Group 23"/>
            <p:cNvGrpSpPr>
              <a:grpSpLocks/>
            </p:cNvGrpSpPr>
            <p:nvPr/>
          </p:nvGrpSpPr>
          <p:grpSpPr bwMode="auto">
            <a:xfrm>
              <a:off x="1080" y="1248"/>
              <a:ext cx="255" cy="1296"/>
              <a:chOff x="1080" y="1248"/>
              <a:chExt cx="255" cy="1296"/>
            </a:xfrm>
          </p:grpSpPr>
          <p:sp>
            <p:nvSpPr>
              <p:cNvPr id="28710"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1"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2" name="AutoShape 26"/>
              <p:cNvCxnSpPr>
                <a:cxnSpLocks noChangeShapeType="1"/>
                <a:stCxn id="28710" idx="0"/>
                <a:endCxn id="28711"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28713"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28714"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28709"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4" name="Object 6"/>
          <p:cNvGraphicFramePr>
            <a:graphicFrameLocks noChangeAspect="1"/>
          </p:cNvGraphicFramePr>
          <p:nvPr>
            <p:extLst>
              <p:ext uri="{D42A27DB-BD31-4B8C-83A1-F6EECF244321}">
                <p14:modId xmlns:p14="http://schemas.microsoft.com/office/powerpoint/2010/main" val="2269206040"/>
              </p:ext>
            </p:extLst>
          </p:nvPr>
        </p:nvGraphicFramePr>
        <p:xfrm>
          <a:off x="3941763" y="3479800"/>
          <a:ext cx="946150" cy="711200"/>
        </p:xfrm>
        <a:graphic>
          <a:graphicData uri="http://schemas.openxmlformats.org/presentationml/2006/ole">
            <mc:AlternateContent xmlns:mc="http://schemas.openxmlformats.org/markup-compatibility/2006">
              <mc:Choice xmlns:v="urn:schemas-microsoft-com:vml" Requires="v">
                <p:oleObj spid="_x0000_s321033" name="Equation" r:id="rId5" imgW="609600" imgH="355600" progId="Equation.DSMT4">
                  <p:embed/>
                </p:oleObj>
              </mc:Choice>
              <mc:Fallback>
                <p:oleObj name="Equation" r:id="rId5" imgW="6096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763" y="34798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extLst>
              <p:ext uri="{D42A27DB-BD31-4B8C-83A1-F6EECF244321}">
                <p14:modId xmlns:p14="http://schemas.microsoft.com/office/powerpoint/2010/main" val="697755196"/>
              </p:ext>
            </p:extLst>
          </p:nvPr>
        </p:nvGraphicFramePr>
        <p:xfrm>
          <a:off x="4886325" y="3492500"/>
          <a:ext cx="865188" cy="406400"/>
        </p:xfrm>
        <a:graphic>
          <a:graphicData uri="http://schemas.openxmlformats.org/presentationml/2006/ole">
            <mc:AlternateContent xmlns:mc="http://schemas.openxmlformats.org/markup-compatibility/2006">
              <mc:Choice xmlns:v="urn:schemas-microsoft-com:vml" Requires="v">
                <p:oleObj spid="_x0000_s321034"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325" y="34925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extLst>
              <p:ext uri="{D42A27DB-BD31-4B8C-83A1-F6EECF244321}">
                <p14:modId xmlns:p14="http://schemas.microsoft.com/office/powerpoint/2010/main" val="522777669"/>
              </p:ext>
            </p:extLst>
          </p:nvPr>
        </p:nvGraphicFramePr>
        <p:xfrm>
          <a:off x="7924800" y="3492500"/>
          <a:ext cx="838200" cy="381000"/>
        </p:xfrm>
        <a:graphic>
          <a:graphicData uri="http://schemas.openxmlformats.org/presentationml/2006/ole">
            <mc:AlternateContent xmlns:mc="http://schemas.openxmlformats.org/markup-compatibility/2006">
              <mc:Choice xmlns:v="urn:schemas-microsoft-com:vml" Requires="v">
                <p:oleObj spid="_x0000_s321035" name="Equation" r:id="rId9" imgW="482600" imgH="190500" progId="Equation.DSMT4">
                  <p:embed/>
                </p:oleObj>
              </mc:Choice>
              <mc:Fallback>
                <p:oleObj name="Equation" r:id="rId9" imgW="4826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34925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extLst>
              <p:ext uri="{D42A27DB-BD31-4B8C-83A1-F6EECF244321}">
                <p14:modId xmlns:p14="http://schemas.microsoft.com/office/powerpoint/2010/main" val="3620154325"/>
              </p:ext>
            </p:extLst>
          </p:nvPr>
        </p:nvGraphicFramePr>
        <p:xfrm>
          <a:off x="5735638" y="3492500"/>
          <a:ext cx="788987" cy="406400"/>
        </p:xfrm>
        <a:graphic>
          <a:graphicData uri="http://schemas.openxmlformats.org/presentationml/2006/ole">
            <mc:AlternateContent xmlns:mc="http://schemas.openxmlformats.org/markup-compatibility/2006">
              <mc:Choice xmlns:v="urn:schemas-microsoft-com:vml" Requires="v">
                <p:oleObj spid="_x0000_s321036" name="Equation" r:id="rId11" imgW="381000" imgH="203200" progId="Equation.DSMT4">
                  <p:embed/>
                </p:oleObj>
              </mc:Choice>
              <mc:Fallback>
                <p:oleObj name="Equation" r:id="rId11" imgW="3810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5638" y="34925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extLst>
              <p:ext uri="{D42A27DB-BD31-4B8C-83A1-F6EECF244321}">
                <p14:modId xmlns:p14="http://schemas.microsoft.com/office/powerpoint/2010/main" val="3684085864"/>
              </p:ext>
            </p:extLst>
          </p:nvPr>
        </p:nvGraphicFramePr>
        <p:xfrm>
          <a:off x="6511925" y="3467100"/>
          <a:ext cx="711200" cy="406400"/>
        </p:xfrm>
        <a:graphic>
          <a:graphicData uri="http://schemas.openxmlformats.org/presentationml/2006/ole">
            <mc:AlternateContent xmlns:mc="http://schemas.openxmlformats.org/markup-compatibility/2006">
              <mc:Choice xmlns:v="urn:schemas-microsoft-com:vml" Requires="v">
                <p:oleObj spid="_x0000_s321037"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1925" y="34671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extLst>
              <p:ext uri="{D42A27DB-BD31-4B8C-83A1-F6EECF244321}">
                <p14:modId xmlns:p14="http://schemas.microsoft.com/office/powerpoint/2010/main" val="1329554912"/>
              </p:ext>
            </p:extLst>
          </p:nvPr>
        </p:nvGraphicFramePr>
        <p:xfrm>
          <a:off x="7213600" y="3467100"/>
          <a:ext cx="709613" cy="406400"/>
        </p:xfrm>
        <a:graphic>
          <a:graphicData uri="http://schemas.openxmlformats.org/presentationml/2006/ole">
            <mc:AlternateContent xmlns:mc="http://schemas.openxmlformats.org/markup-compatibility/2006">
              <mc:Choice xmlns:v="urn:schemas-microsoft-com:vml" Requires="v">
                <p:oleObj spid="_x0000_s321038"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3600" y="34671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900229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1475"/>
                                        </p:tgtEl>
                                        <p:attrNameLst>
                                          <p:attrName>style.visibility</p:attrName>
                                        </p:attrNameLst>
                                      </p:cBhvr>
                                      <p:to>
                                        <p:strVal val="visible"/>
                                      </p:to>
                                    </p:set>
                                    <p:animEffect transition="in" filter="wipe(left)">
                                      <p:cBhvr>
                                        <p:cTn id="7" dur="500"/>
                                        <p:tgtEl>
                                          <p:spTgt spid="100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01477">
                                            <p:txEl>
                                              <p:pRg st="0" end="0"/>
                                            </p:txEl>
                                          </p:spTgt>
                                        </p:tgtEl>
                                        <p:attrNameLst>
                                          <p:attrName>style.visibility</p:attrName>
                                        </p:attrNameLst>
                                      </p:cBhvr>
                                      <p:to>
                                        <p:strVal val="visible"/>
                                      </p:to>
                                    </p:set>
                                    <p:animEffect transition="in" filter="wipe(left)">
                                      <p:cBhvr>
                                        <p:cTn id="22" dur="500"/>
                                        <p:tgtEl>
                                          <p:spTgt spid="100147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01476"/>
                                        </p:tgtEl>
                                        <p:attrNameLst>
                                          <p:attrName>style.visibility</p:attrName>
                                        </p:attrNameLst>
                                      </p:cBhvr>
                                      <p:to>
                                        <p:strVal val="visible"/>
                                      </p:to>
                                    </p:set>
                                    <p:animEffect transition="in" filter="wipe(left)">
                                      <p:cBhvr>
                                        <p:cTn id="27" dur="500"/>
                                        <p:tgtEl>
                                          <p:spTgt spid="10014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01504"/>
                                        </p:tgtEl>
                                        <p:attrNameLst>
                                          <p:attrName>style.visibility</p:attrName>
                                        </p:attrNameLst>
                                      </p:cBhvr>
                                      <p:to>
                                        <p:strVal val="visible"/>
                                      </p:to>
                                    </p:set>
                                    <p:animEffect transition="in" filter="wipe(left)">
                                      <p:cBhvr>
                                        <p:cTn id="32" dur="500"/>
                                        <p:tgtEl>
                                          <p:spTgt spid="10015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01505"/>
                                        </p:tgtEl>
                                        <p:attrNameLst>
                                          <p:attrName>style.visibility</p:attrName>
                                        </p:attrNameLst>
                                      </p:cBhvr>
                                      <p:to>
                                        <p:strVal val="visible"/>
                                      </p:to>
                                    </p:set>
                                    <p:animEffect transition="in" filter="wipe(left)">
                                      <p:cBhvr>
                                        <p:cTn id="37" dur="500"/>
                                        <p:tgtEl>
                                          <p:spTgt spid="10015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001516"/>
                                        </p:tgtEl>
                                        <p:attrNameLst>
                                          <p:attrName>style.visibility</p:attrName>
                                        </p:attrNameLst>
                                      </p:cBhvr>
                                      <p:to>
                                        <p:strVal val="visible"/>
                                      </p:to>
                                    </p:set>
                                    <p:animEffect transition="in" filter="wipe(left)">
                                      <p:cBhvr>
                                        <p:cTn id="42" dur="500"/>
                                        <p:tgtEl>
                                          <p:spTgt spid="100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01517"/>
                                        </p:tgtEl>
                                        <p:attrNameLst>
                                          <p:attrName>style.visibility</p:attrName>
                                        </p:attrNameLst>
                                      </p:cBhvr>
                                      <p:to>
                                        <p:strVal val="visible"/>
                                      </p:to>
                                    </p:set>
                                    <p:animEffect transition="in" filter="wipe(left)">
                                      <p:cBhvr>
                                        <p:cTn id="47" dur="500"/>
                                        <p:tgtEl>
                                          <p:spTgt spid="100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01518"/>
                                        </p:tgtEl>
                                        <p:attrNameLst>
                                          <p:attrName>style.visibility</p:attrName>
                                        </p:attrNameLst>
                                      </p:cBhvr>
                                      <p:to>
                                        <p:strVal val="visible"/>
                                      </p:to>
                                    </p:set>
                                    <p:animEffect transition="in" filter="wipe(left)">
                                      <p:cBhvr>
                                        <p:cTn id="52" dur="500"/>
                                        <p:tgtEl>
                                          <p:spTgt spid="100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001506"/>
                                        </p:tgtEl>
                                        <p:attrNameLst>
                                          <p:attrName>style.visibility</p:attrName>
                                        </p:attrNameLst>
                                      </p:cBhvr>
                                      <p:to>
                                        <p:strVal val="visible"/>
                                      </p:to>
                                    </p:set>
                                    <p:animEffect transition="in" filter="wipe(left)">
                                      <p:cBhvr>
                                        <p:cTn id="57" dur="500"/>
                                        <p:tgtEl>
                                          <p:spTgt spid="10015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001487"/>
                                        </p:tgtEl>
                                        <p:attrNameLst>
                                          <p:attrName>style.visibility</p:attrName>
                                        </p:attrNameLst>
                                      </p:cBhvr>
                                      <p:to>
                                        <p:strVal val="visible"/>
                                      </p:to>
                                    </p:set>
                                    <p:animEffect transition="in" filter="wipe(left)">
                                      <p:cBhvr>
                                        <p:cTn id="62" dur="500"/>
                                        <p:tgtEl>
                                          <p:spTgt spid="10014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001486">
                                            <p:txEl>
                                              <p:pRg st="0" end="0"/>
                                            </p:txEl>
                                          </p:spTgt>
                                        </p:tgtEl>
                                        <p:attrNameLst>
                                          <p:attrName>style.visibility</p:attrName>
                                        </p:attrNameLst>
                                      </p:cBhvr>
                                      <p:to>
                                        <p:strVal val="visible"/>
                                      </p:to>
                                    </p:set>
                                    <p:animEffect transition="in" filter="wipe(left)">
                                      <p:cBhvr>
                                        <p:cTn id="67" dur="500"/>
                                        <p:tgtEl>
                                          <p:spTgt spid="1001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autoUpdateAnimBg="0"/>
      <p:bldP spid="1001477" grpId="0" build="p" autoUpdateAnimBg="0"/>
      <p:bldP spid="1001486" grpId="0" build="p" autoUpdateAnimBg="0"/>
      <p:bldP spid="100148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9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9A3DB3-3C54-B246-A69A-4D2769A625A3}"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1002498" name="Picture 2" descr="agr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
            <a:ext cx="2286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title"/>
          </p:nvPr>
        </p:nvSpPr>
        <p:spPr>
          <a:xfrm>
            <a:off x="304800" y="304800"/>
            <a:ext cx="3657600" cy="4495800"/>
          </a:xfrm>
        </p:spPr>
        <p:txBody>
          <a:bodyPr/>
          <a:lstStyle/>
          <a:p>
            <a:r>
              <a:rPr lang="en-US" altLang="ko-KR" dirty="0">
                <a:latin typeface="Arial Narrow" charset="0"/>
                <a:ea typeface="굴림" charset="0"/>
                <a:cs typeface="굴림" charset="0"/>
              </a:rPr>
              <a:t>Check out Figure 8 – </a:t>
            </a:r>
            <a:r>
              <a:rPr lang="en-US" altLang="ko-KR" dirty="0" smtClean="0">
                <a:latin typeface="Arial Narrow" charset="0"/>
                <a:ea typeface="굴림" charset="0"/>
                <a:cs typeface="굴림" charset="0"/>
              </a:rPr>
              <a:t>20  </a:t>
            </a:r>
            <a:r>
              <a:rPr lang="en-US" altLang="ko-KR" dirty="0">
                <a:latin typeface="Arial Narrow" charset="0"/>
                <a:ea typeface="굴림" charset="0"/>
                <a:cs typeface="굴림" charset="0"/>
              </a:rPr>
              <a:t>for moment of inertia for various shaped objects</a:t>
            </a:r>
            <a:endParaRPr lang="en-US"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0293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02498"/>
                                        </p:tgtEl>
                                        <p:attrNameLst>
                                          <p:attrName>style.visibility</p:attrName>
                                        </p:attrNameLst>
                                      </p:cBhvr>
                                      <p:to>
                                        <p:strVal val="visible"/>
                                      </p:to>
                                    </p:set>
                                    <p:anim calcmode="lin" valueType="num">
                                      <p:cBhvr>
                                        <p:cTn id="7" dur="500" fill="hold"/>
                                        <p:tgtEl>
                                          <p:spTgt spid="1002498"/>
                                        </p:tgtEl>
                                        <p:attrNameLst>
                                          <p:attrName>ppt_w</p:attrName>
                                        </p:attrNameLst>
                                      </p:cBhvr>
                                      <p:tavLst>
                                        <p:tav tm="0">
                                          <p:val>
                                            <p:fltVal val="0"/>
                                          </p:val>
                                        </p:tav>
                                        <p:tav tm="100000">
                                          <p:val>
                                            <p:strVal val="#ppt_w"/>
                                          </p:val>
                                        </p:tav>
                                      </p:tavLst>
                                    </p:anim>
                                    <p:anim calcmode="lin" valueType="num">
                                      <p:cBhvr>
                                        <p:cTn id="8" dur="500" fill="hold"/>
                                        <p:tgtEl>
                                          <p:spTgt spid="1002498"/>
                                        </p:tgtEl>
                                        <p:attrNameLst>
                                          <p:attrName>ppt_h</p:attrName>
                                        </p:attrNameLst>
                                      </p:cBhvr>
                                      <p:tavLst>
                                        <p:tav tm="0">
                                          <p:val>
                                            <p:fltVal val="0"/>
                                          </p:val>
                                        </p:tav>
                                        <p:tav tm="100000">
                                          <p:val>
                                            <p:strVal val="#ppt_h"/>
                                          </p:val>
                                        </p:tav>
                                      </p:tavLst>
                                    </p:anim>
                                    <p:animEffect transition="in" filter="fade">
                                      <p:cBhvr>
                                        <p:cTn id="9" dur="500"/>
                                        <p:tgtEl>
                                          <p:spTgt spid="100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322278"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322279"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322280"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322281"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322282"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322283"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322284"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322285"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322286"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322287" name="Equation" r:id="rId21" imgW="393529" imgH="393529" progId="Equation.DSMT4">
                  <p:embed/>
                </p:oleObj>
              </mc:Choice>
              <mc:Fallback>
                <p:oleObj name="Equation" r:id="rId21" imgW="393529"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331344387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wipe(left)">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2438">
                                            <p:txEl>
                                              <p:pRg st="0" end="0"/>
                                            </p:txEl>
                                          </p:spTgt>
                                        </p:tgtEl>
                                        <p:attrNameLst>
                                          <p:attrName>style.visibility</p:attrName>
                                        </p:attrNameLst>
                                      </p:cBhvr>
                                      <p:to>
                                        <p:strVal val="visible"/>
                                      </p:to>
                                    </p:set>
                                    <p:animEffect transition="in" filter="wipe(left)">
                                      <p:cBhvr>
                                        <p:cTn id="17" dur="500"/>
                                        <p:tgtEl>
                                          <p:spTgt spid="40243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2458"/>
                                        </p:tgtEl>
                                        <p:attrNameLst>
                                          <p:attrName>style.visibility</p:attrName>
                                        </p:attrNameLst>
                                      </p:cBhvr>
                                      <p:to>
                                        <p:strVal val="visible"/>
                                      </p:to>
                                    </p:set>
                                    <p:animEffect transition="in" filter="wipe(left)">
                                      <p:cBhvr>
                                        <p:cTn id="22" dur="500"/>
                                        <p:tgtEl>
                                          <p:spTgt spid="402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02463"/>
                                        </p:tgtEl>
                                        <p:attrNameLst>
                                          <p:attrName>style.visibility</p:attrName>
                                        </p:attrNameLst>
                                      </p:cBhvr>
                                      <p:to>
                                        <p:strVal val="visible"/>
                                      </p:to>
                                    </p:set>
                                    <p:animEffect transition="in" filter="wipe(left)">
                                      <p:cBhvr>
                                        <p:cTn id="27" dur="500"/>
                                        <p:tgtEl>
                                          <p:spTgt spid="402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02464"/>
                                        </p:tgtEl>
                                        <p:attrNameLst>
                                          <p:attrName>style.visibility</p:attrName>
                                        </p:attrNameLst>
                                      </p:cBhvr>
                                      <p:to>
                                        <p:strVal val="visible"/>
                                      </p:to>
                                    </p:set>
                                    <p:animEffect transition="in" filter="wipe(left)">
                                      <p:cBhvr>
                                        <p:cTn id="32" dur="500"/>
                                        <p:tgtEl>
                                          <p:spTgt spid="4024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2436">
                                            <p:txEl>
                                              <p:pRg st="0" end="0"/>
                                            </p:txEl>
                                          </p:spTgt>
                                        </p:tgtEl>
                                        <p:attrNameLst>
                                          <p:attrName>style.visibility</p:attrName>
                                        </p:attrNameLst>
                                      </p:cBhvr>
                                      <p:to>
                                        <p:strVal val="visible"/>
                                      </p:to>
                                    </p:set>
                                    <p:animEffect transition="in" filter="wipe(left)">
                                      <p:cBhvr>
                                        <p:cTn id="37" dur="500"/>
                                        <p:tgtEl>
                                          <p:spTgt spid="40243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2459"/>
                                        </p:tgtEl>
                                        <p:attrNameLst>
                                          <p:attrName>style.visibility</p:attrName>
                                        </p:attrNameLst>
                                      </p:cBhvr>
                                      <p:to>
                                        <p:strVal val="visible"/>
                                      </p:to>
                                    </p:set>
                                    <p:animEffect transition="in" filter="wipe(left)">
                                      <p:cBhvr>
                                        <p:cTn id="42" dur="500"/>
                                        <p:tgtEl>
                                          <p:spTgt spid="4024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2465"/>
                                        </p:tgtEl>
                                        <p:attrNameLst>
                                          <p:attrName>style.visibility</p:attrName>
                                        </p:attrNameLst>
                                      </p:cBhvr>
                                      <p:to>
                                        <p:strVal val="visible"/>
                                      </p:to>
                                    </p:set>
                                    <p:animEffect transition="in" filter="wipe(left)">
                                      <p:cBhvr>
                                        <p:cTn id="47" dur="500"/>
                                        <p:tgtEl>
                                          <p:spTgt spid="4024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02466"/>
                                        </p:tgtEl>
                                        <p:attrNameLst>
                                          <p:attrName>style.visibility</p:attrName>
                                        </p:attrNameLst>
                                      </p:cBhvr>
                                      <p:to>
                                        <p:strVal val="visible"/>
                                      </p:to>
                                    </p:set>
                                    <p:animEffect transition="in" filter="wipe(left)">
                                      <p:cBhvr>
                                        <p:cTn id="52" dur="500"/>
                                        <p:tgtEl>
                                          <p:spTgt spid="4024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02467"/>
                                        </p:tgtEl>
                                        <p:attrNameLst>
                                          <p:attrName>style.visibility</p:attrName>
                                        </p:attrNameLst>
                                      </p:cBhvr>
                                      <p:to>
                                        <p:strVal val="visible"/>
                                      </p:to>
                                    </p:set>
                                    <p:animEffect transition="in" filter="wipe(left)">
                                      <p:cBhvr>
                                        <p:cTn id="57" dur="500"/>
                                        <p:tgtEl>
                                          <p:spTgt spid="4024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02437"/>
                                        </p:tgtEl>
                                        <p:attrNameLst>
                                          <p:attrName>style.visibility</p:attrName>
                                        </p:attrNameLst>
                                      </p:cBhvr>
                                      <p:to>
                                        <p:strVal val="visible"/>
                                      </p:to>
                                    </p:set>
                                    <p:animEffect transition="in" filter="wipe(left)">
                                      <p:cBhvr>
                                        <p:cTn id="62" dur="500"/>
                                        <p:tgtEl>
                                          <p:spTgt spid="4024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02460"/>
                                        </p:tgtEl>
                                        <p:attrNameLst>
                                          <p:attrName>style.visibility</p:attrName>
                                        </p:attrNameLst>
                                      </p:cBhvr>
                                      <p:to>
                                        <p:strVal val="visible"/>
                                      </p:to>
                                    </p:set>
                                    <p:animEffect transition="in" filter="wipe(left)">
                                      <p:cBhvr>
                                        <p:cTn id="67" dur="500"/>
                                        <p:tgtEl>
                                          <p:spTgt spid="4024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402469"/>
                                        </p:tgtEl>
                                        <p:attrNameLst>
                                          <p:attrName>style.visibility</p:attrName>
                                        </p:attrNameLst>
                                      </p:cBhvr>
                                      <p:to>
                                        <p:strVal val="visible"/>
                                      </p:to>
                                    </p:set>
                                    <p:anim calcmode="lin" valueType="num">
                                      <p:cBhvr>
                                        <p:cTn id="72" dur="500" fill="hold"/>
                                        <p:tgtEl>
                                          <p:spTgt spid="402469"/>
                                        </p:tgtEl>
                                        <p:attrNameLst>
                                          <p:attrName>ppt_w</p:attrName>
                                        </p:attrNameLst>
                                      </p:cBhvr>
                                      <p:tavLst>
                                        <p:tav tm="0">
                                          <p:val>
                                            <p:fltVal val="0"/>
                                          </p:val>
                                        </p:tav>
                                        <p:tav tm="100000">
                                          <p:val>
                                            <p:strVal val="#ppt_w"/>
                                          </p:val>
                                        </p:tav>
                                      </p:tavLst>
                                    </p:anim>
                                    <p:anim calcmode="lin" valueType="num">
                                      <p:cBhvr>
                                        <p:cTn id="73" dur="500" fill="hold"/>
                                        <p:tgtEl>
                                          <p:spTgt spid="402469"/>
                                        </p:tgtEl>
                                        <p:attrNameLst>
                                          <p:attrName>ppt_h</p:attrName>
                                        </p:attrNameLst>
                                      </p:cBhvr>
                                      <p:tavLst>
                                        <p:tav tm="0">
                                          <p:val>
                                            <p:fltVal val="0"/>
                                          </p:val>
                                        </p:tav>
                                        <p:tav tm="100000">
                                          <p:val>
                                            <p:strVal val="#ppt_h"/>
                                          </p:val>
                                        </p:tav>
                                      </p:tavLst>
                                    </p:anim>
                                    <p:animEffect transition="in" filter="fade">
                                      <p:cBhvr>
                                        <p:cTn id="74" dur="500"/>
                                        <p:tgtEl>
                                          <p:spTgt spid="40246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02462"/>
                                        </p:tgtEl>
                                        <p:attrNameLst>
                                          <p:attrName>style.visibility</p:attrName>
                                        </p:attrNameLst>
                                      </p:cBhvr>
                                      <p:to>
                                        <p:strVal val="visible"/>
                                      </p:to>
                                    </p:set>
                                    <p:animEffect transition="in" filter="wipe(left)">
                                      <p:cBhvr>
                                        <p:cTn id="79" dur="500"/>
                                        <p:tgtEl>
                                          <p:spTgt spid="4024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02461"/>
                                        </p:tgtEl>
                                        <p:attrNameLst>
                                          <p:attrName>style.visibility</p:attrName>
                                        </p:attrNameLst>
                                      </p:cBhvr>
                                      <p:to>
                                        <p:strVal val="visible"/>
                                      </p:to>
                                    </p:set>
                                    <p:animEffect transition="in" filter="wipe(left)">
                                      <p:cBhvr>
                                        <p:cTn id="84" dur="500"/>
                                        <p:tgtEl>
                                          <p:spTgt spid="40246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02468"/>
                                        </p:tgtEl>
                                        <p:attrNameLst>
                                          <p:attrName>style.visibility</p:attrName>
                                        </p:attrNameLst>
                                      </p:cBhvr>
                                      <p:to>
                                        <p:strVal val="visible"/>
                                      </p:to>
                                    </p:set>
                                    <p:animEffect transition="in" filter="wipe(left)">
                                      <p:cBhvr>
                                        <p:cTn id="89" dur="500"/>
                                        <p:tgtEl>
                                          <p:spTgt spid="40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P spid="402436" grpId="0" build="p" autoUpdateAnimBg="0"/>
      <p:bldP spid="402437" grpId="0" animBg="1" autoUpdateAnimBg="0"/>
      <p:bldP spid="402438" grpId="0" build="p" autoUpdateAnimBg="0"/>
      <p:bldP spid="402462" grpId="0" animBg="1" autoUpdateAnimBg="0"/>
      <p:bldP spid="40246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9AC4E-6779-2641-A042-FC7AEFECBFA7}"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37892"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340574"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1905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1001478" name="Object 3"/>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340575"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9" name="Text Box 7"/>
          <p:cNvSpPr txBox="1">
            <a:spLocks noChangeArrowheads="1"/>
          </p:cNvSpPr>
          <p:nvPr/>
        </p:nvSpPr>
        <p:spPr bwMode="auto">
          <a:xfrm>
            <a:off x="457200" y="4267200"/>
            <a:ext cx="3581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Thus, the rotational kinetic energy is </a:t>
            </a:r>
          </a:p>
        </p:txBody>
      </p:sp>
      <p:sp>
        <p:nvSpPr>
          <p:cNvPr id="1001480"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7936"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7939"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4419600" y="34131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1001487" name="Text Box 15"/>
          <p:cNvSpPr txBox="1">
            <a:spLocks noChangeArrowheads="1"/>
          </p:cNvSpPr>
          <p:nvPr/>
        </p:nvSpPr>
        <p:spPr bwMode="auto">
          <a:xfrm>
            <a:off x="2362200" y="35814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37923" name="Group 17"/>
            <p:cNvGrpSpPr>
              <a:grpSpLocks/>
            </p:cNvGrpSpPr>
            <p:nvPr/>
          </p:nvGrpSpPr>
          <p:grpSpPr bwMode="auto">
            <a:xfrm>
              <a:off x="144" y="1680"/>
              <a:ext cx="1968" cy="339"/>
              <a:chOff x="144" y="1680"/>
              <a:chExt cx="1968" cy="339"/>
            </a:xfrm>
          </p:grpSpPr>
          <p:sp>
            <p:nvSpPr>
              <p:cNvPr id="37931"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32"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33" name="AutoShape 20"/>
              <p:cNvCxnSpPr>
                <a:cxnSpLocks noChangeShapeType="1"/>
                <a:stCxn id="37931" idx="6"/>
                <a:endCxn id="37932"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37934"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37935"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37924" name="Group 23"/>
            <p:cNvGrpSpPr>
              <a:grpSpLocks/>
            </p:cNvGrpSpPr>
            <p:nvPr/>
          </p:nvGrpSpPr>
          <p:grpSpPr bwMode="auto">
            <a:xfrm>
              <a:off x="1080" y="1248"/>
              <a:ext cx="255" cy="1296"/>
              <a:chOff x="1080" y="1248"/>
              <a:chExt cx="255" cy="1296"/>
            </a:xfrm>
          </p:grpSpPr>
          <p:sp>
            <p:nvSpPr>
              <p:cNvPr id="37926"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27"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28" name="AutoShape 26"/>
              <p:cNvCxnSpPr>
                <a:cxnSpLocks noChangeShapeType="1"/>
                <a:stCxn id="37926" idx="0"/>
                <a:endCxn id="37927"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37929"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37930"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37925"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2" name="Object 4"/>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340576" name="Equation" r:id="rId7" imgW="126780" imgH="164814" progId="Equation.3">
                  <p:embed/>
                </p:oleObj>
              </mc:Choice>
              <mc:Fallback>
                <p:oleObj name="Equation" r:id="rId7"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3" name="Object 5"/>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340577" name="Equation" r:id="rId8" imgW="228501" imgH="215806" progId="Equation.3">
                  <p:embed/>
                </p:oleObj>
              </mc:Choice>
              <mc:Fallback>
                <p:oleObj name="Equation" r:id="rId8"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4" name="Object 6"/>
          <p:cNvGraphicFramePr>
            <a:graphicFrameLocks noChangeAspect="1"/>
          </p:cNvGraphicFramePr>
          <p:nvPr/>
        </p:nvGraphicFramePr>
        <p:xfrm>
          <a:off x="4322763" y="2806700"/>
          <a:ext cx="946150" cy="711200"/>
        </p:xfrm>
        <a:graphic>
          <a:graphicData uri="http://schemas.openxmlformats.org/presentationml/2006/ole">
            <mc:AlternateContent xmlns:mc="http://schemas.openxmlformats.org/markup-compatibility/2006">
              <mc:Choice xmlns:v="urn:schemas-microsoft-com:vml" Requires="v">
                <p:oleObj spid="_x0000_s340578" name="Equation" r:id="rId9" imgW="609600" imgH="355600" progId="Equation.DSMT4">
                  <p:embed/>
                </p:oleObj>
              </mc:Choice>
              <mc:Fallback>
                <p:oleObj name="Equation" r:id="rId9" imgW="609600" imgH="355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2763" y="28067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nvGraphicFramePr>
        <p:xfrm>
          <a:off x="5267325" y="2819400"/>
          <a:ext cx="865188" cy="406400"/>
        </p:xfrm>
        <a:graphic>
          <a:graphicData uri="http://schemas.openxmlformats.org/presentationml/2006/ole">
            <mc:AlternateContent xmlns:mc="http://schemas.openxmlformats.org/markup-compatibility/2006">
              <mc:Choice xmlns:v="urn:schemas-microsoft-com:vml" Requires="v">
                <p:oleObj spid="_x0000_s340579"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7325" y="28194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nvGraphicFramePr>
        <p:xfrm>
          <a:off x="8305800" y="2819400"/>
          <a:ext cx="838200" cy="381000"/>
        </p:xfrm>
        <a:graphic>
          <a:graphicData uri="http://schemas.openxmlformats.org/presentationml/2006/ole">
            <mc:AlternateContent xmlns:mc="http://schemas.openxmlformats.org/markup-compatibility/2006">
              <mc:Choice xmlns:v="urn:schemas-microsoft-com:vml" Requires="v">
                <p:oleObj spid="_x0000_s340580"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28194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7" name="Object 9"/>
          <p:cNvGraphicFramePr>
            <a:graphicFrameLocks noChangeAspect="1"/>
          </p:cNvGraphicFramePr>
          <p:nvPr/>
        </p:nvGraphicFramePr>
        <p:xfrm>
          <a:off x="4865688" y="4114800"/>
          <a:ext cx="942975" cy="685800"/>
        </p:xfrm>
        <a:graphic>
          <a:graphicData uri="http://schemas.openxmlformats.org/presentationml/2006/ole">
            <mc:AlternateContent xmlns:mc="http://schemas.openxmlformats.org/markup-compatibility/2006">
              <mc:Choice xmlns:v="urn:schemas-microsoft-com:vml" Requires="v">
                <p:oleObj spid="_x0000_s340581" name="Equation" r:id="rId15" imgW="520700" imgH="393700" progId="Equation.DSMT4">
                  <p:embed/>
                </p:oleObj>
              </mc:Choice>
              <mc:Fallback>
                <p:oleObj name="Equation" r:id="rId15" imgW="5207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688" y="4114800"/>
                        <a:ext cx="9429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8" name="Object 10"/>
          <p:cNvGraphicFramePr>
            <a:graphicFrameLocks noChangeAspect="1"/>
          </p:cNvGraphicFramePr>
          <p:nvPr/>
        </p:nvGraphicFramePr>
        <p:xfrm>
          <a:off x="5741988" y="4114800"/>
          <a:ext cx="1776412" cy="685800"/>
        </p:xfrm>
        <a:graphic>
          <a:graphicData uri="http://schemas.openxmlformats.org/presentationml/2006/ole">
            <mc:AlternateContent xmlns:mc="http://schemas.openxmlformats.org/markup-compatibility/2006">
              <mc:Choice xmlns:v="urn:schemas-microsoft-com:vml" Requires="v">
                <p:oleObj spid="_x0000_s340582"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1988" y="4114800"/>
                        <a:ext cx="177641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9" name="Object 11"/>
          <p:cNvGraphicFramePr>
            <a:graphicFrameLocks noChangeAspect="1"/>
          </p:cNvGraphicFramePr>
          <p:nvPr/>
        </p:nvGraphicFramePr>
        <p:xfrm>
          <a:off x="7543800" y="4249738"/>
          <a:ext cx="1219200" cy="417512"/>
        </p:xfrm>
        <a:graphic>
          <a:graphicData uri="http://schemas.openxmlformats.org/presentationml/2006/ole">
            <mc:AlternateContent xmlns:mc="http://schemas.openxmlformats.org/markup-compatibility/2006">
              <mc:Choice xmlns:v="urn:schemas-microsoft-com:vml" Requires="v">
                <p:oleObj spid="_x0000_s340583" name="Equation" r:id="rId19" imgW="571500" imgH="203200" progId="Equation.DSMT4">
                  <p:embed/>
                </p:oleObj>
              </mc:Choice>
              <mc:Fallback>
                <p:oleObj name="Equation" r:id="rId19" imgW="5715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4249738"/>
                        <a:ext cx="1219200" cy="417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0" name="Object 12"/>
          <p:cNvGraphicFramePr>
            <a:graphicFrameLocks noChangeAspect="1"/>
          </p:cNvGraphicFramePr>
          <p:nvPr/>
        </p:nvGraphicFramePr>
        <p:xfrm>
          <a:off x="622300" y="5783263"/>
          <a:ext cx="842963" cy="474662"/>
        </p:xfrm>
        <a:graphic>
          <a:graphicData uri="http://schemas.openxmlformats.org/presentationml/2006/ole">
            <mc:AlternateContent xmlns:mc="http://schemas.openxmlformats.org/markup-compatibility/2006">
              <mc:Choice xmlns:v="urn:schemas-microsoft-com:vml" Requires="v">
                <p:oleObj spid="_x0000_s340584" name="Equation" r:id="rId21" imgW="609600" imgH="355600" progId="Equation.DSMT4">
                  <p:embed/>
                </p:oleObj>
              </mc:Choice>
              <mc:Fallback>
                <p:oleObj name="Equation" r:id="rId21" imgW="609600" imgH="355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83263"/>
                        <a:ext cx="842963"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1" name="Object 13"/>
          <p:cNvGraphicFramePr>
            <a:graphicFrameLocks noChangeAspect="1"/>
          </p:cNvGraphicFramePr>
          <p:nvPr/>
        </p:nvGraphicFramePr>
        <p:xfrm>
          <a:off x="1435100" y="5791200"/>
          <a:ext cx="633413" cy="304800"/>
        </p:xfrm>
        <a:graphic>
          <a:graphicData uri="http://schemas.openxmlformats.org/presentationml/2006/ole">
            <mc:AlternateContent xmlns:mc="http://schemas.openxmlformats.org/markup-compatibility/2006">
              <mc:Choice xmlns:v="urn:schemas-microsoft-com:vml" Requires="v">
                <p:oleObj spid="_x0000_s340585" name="Equation" r:id="rId23" imgW="406400" imgH="203200" progId="Equation.DSMT4">
                  <p:embed/>
                </p:oleObj>
              </mc:Choice>
              <mc:Fallback>
                <p:oleObj name="Equation" r:id="rId23" imgW="406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35100" y="5791200"/>
                        <a:ext cx="633413"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2" name="Object 14"/>
          <p:cNvGraphicFramePr>
            <a:graphicFrameLocks noChangeAspect="1"/>
          </p:cNvGraphicFramePr>
          <p:nvPr/>
        </p:nvGraphicFramePr>
        <p:xfrm>
          <a:off x="3444875" y="5816600"/>
          <a:ext cx="1203325" cy="355600"/>
        </p:xfrm>
        <a:graphic>
          <a:graphicData uri="http://schemas.openxmlformats.org/presentationml/2006/ole">
            <mc:AlternateContent xmlns:mc="http://schemas.openxmlformats.org/markup-compatibility/2006">
              <mc:Choice xmlns:v="urn:schemas-microsoft-com:vml" Requires="v">
                <p:oleObj spid="_x0000_s340586" name="Equation" r:id="rId25" imgW="1016000" imgH="266700" progId="Equation.DSMT4">
                  <p:embed/>
                </p:oleObj>
              </mc:Choice>
              <mc:Fallback>
                <p:oleObj name="Equation" r:id="rId25" imgW="1016000" imgH="266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4875" y="5816600"/>
                        <a:ext cx="1203325"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3" name="Object 15"/>
          <p:cNvGraphicFramePr>
            <a:graphicFrameLocks noChangeAspect="1"/>
          </p:cNvGraphicFramePr>
          <p:nvPr/>
        </p:nvGraphicFramePr>
        <p:xfrm>
          <a:off x="5097463" y="5691188"/>
          <a:ext cx="676275" cy="557212"/>
        </p:xfrm>
        <a:graphic>
          <a:graphicData uri="http://schemas.openxmlformats.org/presentationml/2006/ole">
            <mc:AlternateContent xmlns:mc="http://schemas.openxmlformats.org/markup-compatibility/2006">
              <mc:Choice xmlns:v="urn:schemas-microsoft-com:vml" Requires="v">
                <p:oleObj spid="_x0000_s340587" name="Equation" r:id="rId27" imgW="520700" imgH="393700" progId="Equation.DSMT4">
                  <p:embed/>
                </p:oleObj>
              </mc:Choice>
              <mc:Fallback>
                <p:oleObj name="Equation" r:id="rId27" imgW="520700" imgH="3937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97463" y="5691188"/>
                        <a:ext cx="676275"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4" name="Object 16"/>
          <p:cNvGraphicFramePr>
            <a:graphicFrameLocks noChangeAspect="1"/>
          </p:cNvGraphicFramePr>
          <p:nvPr/>
        </p:nvGraphicFramePr>
        <p:xfrm>
          <a:off x="5711825" y="5691188"/>
          <a:ext cx="1797050" cy="557212"/>
        </p:xfrm>
        <a:graphic>
          <a:graphicData uri="http://schemas.openxmlformats.org/presentationml/2006/ole">
            <mc:AlternateContent xmlns:mc="http://schemas.openxmlformats.org/markup-compatibility/2006">
              <mc:Choice xmlns:v="urn:schemas-microsoft-com:vml" Requires="v">
                <p:oleObj spid="_x0000_s340588" name="Equation" r:id="rId29" imgW="1384300" imgH="393700" progId="Equation.DSMT4">
                  <p:embed/>
                </p:oleObj>
              </mc:Choice>
              <mc:Fallback>
                <p:oleObj name="Equation" r:id="rId29" imgW="1384300" imgH="3937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1825" y="5691188"/>
                        <a:ext cx="1797050"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5" name="Object 17"/>
          <p:cNvGraphicFramePr>
            <a:graphicFrameLocks noChangeAspect="1"/>
          </p:cNvGraphicFramePr>
          <p:nvPr/>
        </p:nvGraphicFramePr>
        <p:xfrm>
          <a:off x="7426325" y="5781675"/>
          <a:ext cx="1435100" cy="376238"/>
        </p:xfrm>
        <a:graphic>
          <a:graphicData uri="http://schemas.openxmlformats.org/presentationml/2006/ole">
            <mc:AlternateContent xmlns:mc="http://schemas.openxmlformats.org/markup-compatibility/2006">
              <mc:Choice xmlns:v="urn:schemas-microsoft-com:vml" Requires="v">
                <p:oleObj spid="_x0000_s340589" name="Equation" r:id="rId31" imgW="1104900" imgH="266700" progId="Equation.DSMT4">
                  <p:embed/>
                </p:oleObj>
              </mc:Choice>
              <mc:Fallback>
                <p:oleObj name="Equation" r:id="rId31" imgW="11049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26325" y="5781675"/>
                        <a:ext cx="1435100"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nvGraphicFramePr>
        <p:xfrm>
          <a:off x="6116638" y="2819400"/>
          <a:ext cx="788987" cy="406400"/>
        </p:xfrm>
        <a:graphic>
          <a:graphicData uri="http://schemas.openxmlformats.org/presentationml/2006/ole">
            <mc:AlternateContent xmlns:mc="http://schemas.openxmlformats.org/markup-compatibility/2006">
              <mc:Choice xmlns:v="urn:schemas-microsoft-com:vml" Requires="v">
                <p:oleObj spid="_x0000_s340590"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16638" y="28194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nvGraphicFramePr>
        <p:xfrm>
          <a:off x="6892925" y="2794000"/>
          <a:ext cx="711200" cy="406400"/>
        </p:xfrm>
        <a:graphic>
          <a:graphicData uri="http://schemas.openxmlformats.org/presentationml/2006/ole">
            <mc:AlternateContent xmlns:mc="http://schemas.openxmlformats.org/markup-compatibility/2006">
              <mc:Choice xmlns:v="urn:schemas-microsoft-com:vml" Requires="v">
                <p:oleObj spid="_x0000_s340591" name="Equation" r:id="rId35" imgW="457200" imgH="203200" progId="Equation.DSMT4">
                  <p:embed/>
                </p:oleObj>
              </mc:Choice>
              <mc:Fallback>
                <p:oleObj name="Equation" r:id="rId35" imgW="457200" imgH="203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2925" y="27940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nvGraphicFramePr>
        <p:xfrm>
          <a:off x="7594600" y="2794000"/>
          <a:ext cx="709613" cy="406400"/>
        </p:xfrm>
        <a:graphic>
          <a:graphicData uri="http://schemas.openxmlformats.org/presentationml/2006/ole">
            <mc:AlternateContent xmlns:mc="http://schemas.openxmlformats.org/markup-compatibility/2006">
              <mc:Choice xmlns:v="urn:schemas-microsoft-com:vml" Requires="v">
                <p:oleObj spid="_x0000_s340592" name="Equation" r:id="rId37" imgW="457200" imgH="203200" progId="Equation.DSMT4">
                  <p:embed/>
                </p:oleObj>
              </mc:Choice>
              <mc:Fallback>
                <p:oleObj name="Equation" r:id="rId37" imgW="457200" imgH="203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94600" y="27940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9" name="Object 21"/>
          <p:cNvGraphicFramePr>
            <a:graphicFrameLocks noChangeAspect="1"/>
          </p:cNvGraphicFramePr>
          <p:nvPr/>
        </p:nvGraphicFramePr>
        <p:xfrm>
          <a:off x="1893888" y="5791200"/>
          <a:ext cx="709612" cy="304800"/>
        </p:xfrm>
        <a:graphic>
          <a:graphicData uri="http://schemas.openxmlformats.org/presentationml/2006/ole">
            <mc:AlternateContent xmlns:mc="http://schemas.openxmlformats.org/markup-compatibility/2006">
              <mc:Choice xmlns:v="urn:schemas-microsoft-com:vml" Requires="v">
                <p:oleObj spid="_x0000_s340593" name="Equation" r:id="rId39" imgW="381000" imgH="203200" progId="Equation.DSMT4">
                  <p:embed/>
                </p:oleObj>
              </mc:Choice>
              <mc:Fallback>
                <p:oleObj name="Equation" r:id="rId39" imgW="381000" imgH="2032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93888" y="5791200"/>
                        <a:ext cx="70961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0" name="Object 22"/>
          <p:cNvGraphicFramePr>
            <a:graphicFrameLocks noChangeAspect="1"/>
          </p:cNvGraphicFramePr>
          <p:nvPr/>
        </p:nvGraphicFramePr>
        <p:xfrm>
          <a:off x="2590800" y="5791200"/>
          <a:ext cx="515938" cy="304800"/>
        </p:xfrm>
        <a:graphic>
          <a:graphicData uri="http://schemas.openxmlformats.org/presentationml/2006/ole">
            <mc:AlternateContent xmlns:mc="http://schemas.openxmlformats.org/markup-compatibility/2006">
              <mc:Choice xmlns:v="urn:schemas-microsoft-com:vml" Requires="v">
                <p:oleObj spid="_x0000_s340594" name="Equation" r:id="rId41" imgW="368300" imgH="203200" progId="Equation.DSMT4">
                  <p:embed/>
                </p:oleObj>
              </mc:Choice>
              <mc:Fallback>
                <p:oleObj name="Equation" r:id="rId41" imgW="368300" imgH="2032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90800" y="5791200"/>
                        <a:ext cx="51593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1" name="Object 23"/>
          <p:cNvGraphicFramePr>
            <a:graphicFrameLocks noChangeAspect="1"/>
          </p:cNvGraphicFramePr>
          <p:nvPr/>
        </p:nvGraphicFramePr>
        <p:xfrm>
          <a:off x="3048000" y="5791200"/>
          <a:ext cx="431800" cy="304800"/>
        </p:xfrm>
        <a:graphic>
          <a:graphicData uri="http://schemas.openxmlformats.org/presentationml/2006/ole">
            <mc:AlternateContent xmlns:mc="http://schemas.openxmlformats.org/markup-compatibility/2006">
              <mc:Choice xmlns:v="urn:schemas-microsoft-com:vml" Requires="v">
                <p:oleObj spid="_x0000_s340595" name="Equation" r:id="rId43" imgW="368300" imgH="203200" progId="Equation.DSMT4">
                  <p:embed/>
                </p:oleObj>
              </mc:Choice>
              <mc:Fallback>
                <p:oleObj name="Equation" r:id="rId43" imgW="368300" imgH="2032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48000" y="5791200"/>
                        <a:ext cx="4318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908830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1475"/>
                                        </p:tgtEl>
                                        <p:attrNameLst>
                                          <p:attrName>style.visibility</p:attrName>
                                        </p:attrNameLst>
                                      </p:cBhvr>
                                      <p:to>
                                        <p:strVal val="visible"/>
                                      </p:to>
                                    </p:set>
                                    <p:animEffect transition="in" filter="wipe(left)">
                                      <p:cBhvr>
                                        <p:cTn id="7" dur="500"/>
                                        <p:tgtEl>
                                          <p:spTgt spid="100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01477">
                                            <p:txEl>
                                              <p:pRg st="0" end="0"/>
                                            </p:txEl>
                                          </p:spTgt>
                                        </p:tgtEl>
                                        <p:attrNameLst>
                                          <p:attrName>style.visibility</p:attrName>
                                        </p:attrNameLst>
                                      </p:cBhvr>
                                      <p:to>
                                        <p:strVal val="visible"/>
                                      </p:to>
                                    </p:set>
                                    <p:animEffect transition="in" filter="wipe(left)">
                                      <p:cBhvr>
                                        <p:cTn id="22" dur="500"/>
                                        <p:tgtEl>
                                          <p:spTgt spid="100147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01476"/>
                                        </p:tgtEl>
                                        <p:attrNameLst>
                                          <p:attrName>style.visibility</p:attrName>
                                        </p:attrNameLst>
                                      </p:cBhvr>
                                      <p:to>
                                        <p:strVal val="visible"/>
                                      </p:to>
                                    </p:set>
                                    <p:animEffect transition="in" filter="wipe(left)">
                                      <p:cBhvr>
                                        <p:cTn id="27" dur="500"/>
                                        <p:tgtEl>
                                          <p:spTgt spid="10014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01504"/>
                                        </p:tgtEl>
                                        <p:attrNameLst>
                                          <p:attrName>style.visibility</p:attrName>
                                        </p:attrNameLst>
                                      </p:cBhvr>
                                      <p:to>
                                        <p:strVal val="visible"/>
                                      </p:to>
                                    </p:set>
                                    <p:animEffect transition="in" filter="wipe(left)">
                                      <p:cBhvr>
                                        <p:cTn id="32" dur="500"/>
                                        <p:tgtEl>
                                          <p:spTgt spid="10015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01505"/>
                                        </p:tgtEl>
                                        <p:attrNameLst>
                                          <p:attrName>style.visibility</p:attrName>
                                        </p:attrNameLst>
                                      </p:cBhvr>
                                      <p:to>
                                        <p:strVal val="visible"/>
                                      </p:to>
                                    </p:set>
                                    <p:animEffect transition="in" filter="wipe(left)">
                                      <p:cBhvr>
                                        <p:cTn id="37" dur="500"/>
                                        <p:tgtEl>
                                          <p:spTgt spid="10015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001516"/>
                                        </p:tgtEl>
                                        <p:attrNameLst>
                                          <p:attrName>style.visibility</p:attrName>
                                        </p:attrNameLst>
                                      </p:cBhvr>
                                      <p:to>
                                        <p:strVal val="visible"/>
                                      </p:to>
                                    </p:set>
                                    <p:animEffect transition="in" filter="wipe(left)">
                                      <p:cBhvr>
                                        <p:cTn id="42" dur="500"/>
                                        <p:tgtEl>
                                          <p:spTgt spid="100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01517"/>
                                        </p:tgtEl>
                                        <p:attrNameLst>
                                          <p:attrName>style.visibility</p:attrName>
                                        </p:attrNameLst>
                                      </p:cBhvr>
                                      <p:to>
                                        <p:strVal val="visible"/>
                                      </p:to>
                                    </p:set>
                                    <p:animEffect transition="in" filter="wipe(left)">
                                      <p:cBhvr>
                                        <p:cTn id="47" dur="500"/>
                                        <p:tgtEl>
                                          <p:spTgt spid="100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01518"/>
                                        </p:tgtEl>
                                        <p:attrNameLst>
                                          <p:attrName>style.visibility</p:attrName>
                                        </p:attrNameLst>
                                      </p:cBhvr>
                                      <p:to>
                                        <p:strVal val="visible"/>
                                      </p:to>
                                    </p:set>
                                    <p:animEffect transition="in" filter="wipe(left)">
                                      <p:cBhvr>
                                        <p:cTn id="52" dur="500"/>
                                        <p:tgtEl>
                                          <p:spTgt spid="100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001506"/>
                                        </p:tgtEl>
                                        <p:attrNameLst>
                                          <p:attrName>style.visibility</p:attrName>
                                        </p:attrNameLst>
                                      </p:cBhvr>
                                      <p:to>
                                        <p:strVal val="visible"/>
                                      </p:to>
                                    </p:set>
                                    <p:animEffect transition="in" filter="wipe(left)">
                                      <p:cBhvr>
                                        <p:cTn id="57" dur="500"/>
                                        <p:tgtEl>
                                          <p:spTgt spid="10015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001487"/>
                                        </p:tgtEl>
                                        <p:attrNameLst>
                                          <p:attrName>style.visibility</p:attrName>
                                        </p:attrNameLst>
                                      </p:cBhvr>
                                      <p:to>
                                        <p:strVal val="visible"/>
                                      </p:to>
                                    </p:set>
                                    <p:animEffect transition="in" filter="wipe(left)">
                                      <p:cBhvr>
                                        <p:cTn id="62" dur="500"/>
                                        <p:tgtEl>
                                          <p:spTgt spid="10014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001486">
                                            <p:txEl>
                                              <p:pRg st="0" end="0"/>
                                            </p:txEl>
                                          </p:spTgt>
                                        </p:tgtEl>
                                        <p:attrNameLst>
                                          <p:attrName>style.visibility</p:attrName>
                                        </p:attrNameLst>
                                      </p:cBhvr>
                                      <p:to>
                                        <p:strVal val="visible"/>
                                      </p:to>
                                    </p:set>
                                    <p:animEffect transition="in" filter="wipe(left)">
                                      <p:cBhvr>
                                        <p:cTn id="67" dur="500"/>
                                        <p:tgtEl>
                                          <p:spTgt spid="1001486">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001479"/>
                                        </p:tgtEl>
                                        <p:attrNameLst>
                                          <p:attrName>style.visibility</p:attrName>
                                        </p:attrNameLst>
                                      </p:cBhvr>
                                      <p:to>
                                        <p:strVal val="visible"/>
                                      </p:to>
                                    </p:set>
                                    <p:animEffect transition="in" filter="wipe(left)">
                                      <p:cBhvr>
                                        <p:cTn id="72" dur="500"/>
                                        <p:tgtEl>
                                          <p:spTgt spid="10014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1001478"/>
                                        </p:tgtEl>
                                        <p:attrNameLst>
                                          <p:attrName>style.visibility</p:attrName>
                                        </p:attrNameLst>
                                      </p:cBhvr>
                                      <p:to>
                                        <p:strVal val="visible"/>
                                      </p:to>
                                    </p:set>
                                    <p:animEffect transition="in" filter="wipe(left)">
                                      <p:cBhvr>
                                        <p:cTn id="77" dur="500"/>
                                        <p:tgtEl>
                                          <p:spTgt spid="10014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1001507"/>
                                        </p:tgtEl>
                                        <p:attrNameLst>
                                          <p:attrName>style.visibility</p:attrName>
                                        </p:attrNameLst>
                                      </p:cBhvr>
                                      <p:to>
                                        <p:strVal val="visible"/>
                                      </p:to>
                                    </p:set>
                                    <p:animEffect transition="in" filter="wipe(left)">
                                      <p:cBhvr>
                                        <p:cTn id="82" dur="500"/>
                                        <p:tgtEl>
                                          <p:spTgt spid="100150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1001508"/>
                                        </p:tgtEl>
                                        <p:attrNameLst>
                                          <p:attrName>style.visibility</p:attrName>
                                        </p:attrNameLst>
                                      </p:cBhvr>
                                      <p:to>
                                        <p:strVal val="visible"/>
                                      </p:to>
                                    </p:set>
                                    <p:animEffect transition="in" filter="wipe(left)">
                                      <p:cBhvr>
                                        <p:cTn id="87" dur="500"/>
                                        <p:tgtEl>
                                          <p:spTgt spid="100150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1001509"/>
                                        </p:tgtEl>
                                        <p:attrNameLst>
                                          <p:attrName>style.visibility</p:attrName>
                                        </p:attrNameLst>
                                      </p:cBhvr>
                                      <p:to>
                                        <p:strVal val="visible"/>
                                      </p:to>
                                    </p:set>
                                    <p:animEffect transition="in" filter="wipe(left)">
                                      <p:cBhvr>
                                        <p:cTn id="92" dur="500"/>
                                        <p:tgtEl>
                                          <p:spTgt spid="100150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1001480"/>
                                        </p:tgtEl>
                                        <p:attrNameLst>
                                          <p:attrName>style.visibility</p:attrName>
                                        </p:attrNameLst>
                                      </p:cBhvr>
                                      <p:to>
                                        <p:strVal val="visible"/>
                                      </p:to>
                                    </p:set>
                                    <p:animEffect transition="in" filter="wipe(left)">
                                      <p:cBhvr>
                                        <p:cTn id="97" dur="500"/>
                                        <p:tgtEl>
                                          <p:spTgt spid="100148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001502"/>
                                        </p:tgtEl>
                                        <p:attrNameLst>
                                          <p:attrName>style.visibility</p:attrName>
                                        </p:attrNameLst>
                                      </p:cBhvr>
                                      <p:to>
                                        <p:strVal val="visible"/>
                                      </p:to>
                                    </p:set>
                                    <p:animEffect transition="in" filter="wipe(left)">
                                      <p:cBhvr>
                                        <p:cTn id="102" dur="500"/>
                                        <p:tgtEl>
                                          <p:spTgt spid="100150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001510"/>
                                        </p:tgtEl>
                                        <p:attrNameLst>
                                          <p:attrName>style.visibility</p:attrName>
                                        </p:attrNameLst>
                                      </p:cBhvr>
                                      <p:to>
                                        <p:strVal val="visible"/>
                                      </p:to>
                                    </p:set>
                                    <p:animEffect transition="in" filter="wipe(left)">
                                      <p:cBhvr>
                                        <p:cTn id="107" dur="500"/>
                                        <p:tgtEl>
                                          <p:spTgt spid="10015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001511"/>
                                        </p:tgtEl>
                                        <p:attrNameLst>
                                          <p:attrName>style.visibility</p:attrName>
                                        </p:attrNameLst>
                                      </p:cBhvr>
                                      <p:to>
                                        <p:strVal val="visible"/>
                                      </p:to>
                                    </p:set>
                                    <p:animEffect transition="in" filter="wipe(left)">
                                      <p:cBhvr>
                                        <p:cTn id="112" dur="500"/>
                                        <p:tgtEl>
                                          <p:spTgt spid="100151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001519"/>
                                        </p:tgtEl>
                                        <p:attrNameLst>
                                          <p:attrName>style.visibility</p:attrName>
                                        </p:attrNameLst>
                                      </p:cBhvr>
                                      <p:to>
                                        <p:strVal val="visible"/>
                                      </p:to>
                                    </p:set>
                                    <p:animEffect transition="in" filter="wipe(left)">
                                      <p:cBhvr>
                                        <p:cTn id="117" dur="500"/>
                                        <p:tgtEl>
                                          <p:spTgt spid="100151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001520"/>
                                        </p:tgtEl>
                                        <p:attrNameLst>
                                          <p:attrName>style.visibility</p:attrName>
                                        </p:attrNameLst>
                                      </p:cBhvr>
                                      <p:to>
                                        <p:strVal val="visible"/>
                                      </p:to>
                                    </p:set>
                                    <p:animEffect transition="in" filter="wipe(left)">
                                      <p:cBhvr>
                                        <p:cTn id="122" dur="500"/>
                                        <p:tgtEl>
                                          <p:spTgt spid="100152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001521"/>
                                        </p:tgtEl>
                                        <p:attrNameLst>
                                          <p:attrName>style.visibility</p:attrName>
                                        </p:attrNameLst>
                                      </p:cBhvr>
                                      <p:to>
                                        <p:strVal val="visible"/>
                                      </p:to>
                                    </p:set>
                                    <p:animEffect transition="in" filter="wipe(left)">
                                      <p:cBhvr>
                                        <p:cTn id="127" dur="500"/>
                                        <p:tgtEl>
                                          <p:spTgt spid="100152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1001512"/>
                                        </p:tgtEl>
                                        <p:attrNameLst>
                                          <p:attrName>style.visibility</p:attrName>
                                        </p:attrNameLst>
                                      </p:cBhvr>
                                      <p:to>
                                        <p:strVal val="visible"/>
                                      </p:to>
                                    </p:set>
                                    <p:animEffect transition="in" filter="wipe(left)">
                                      <p:cBhvr>
                                        <p:cTn id="132" dur="500"/>
                                        <p:tgtEl>
                                          <p:spTgt spid="100151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1001503"/>
                                        </p:tgtEl>
                                        <p:attrNameLst>
                                          <p:attrName>style.visibility</p:attrName>
                                        </p:attrNameLst>
                                      </p:cBhvr>
                                      <p:to>
                                        <p:strVal val="visible"/>
                                      </p:to>
                                    </p:set>
                                    <p:animEffect transition="in" filter="wipe(left)">
                                      <p:cBhvr>
                                        <p:cTn id="137" dur="500"/>
                                        <p:tgtEl>
                                          <p:spTgt spid="100150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1001513"/>
                                        </p:tgtEl>
                                        <p:attrNameLst>
                                          <p:attrName>style.visibility</p:attrName>
                                        </p:attrNameLst>
                                      </p:cBhvr>
                                      <p:to>
                                        <p:strVal val="visible"/>
                                      </p:to>
                                    </p:set>
                                    <p:animEffect transition="in" filter="wipe(left)">
                                      <p:cBhvr>
                                        <p:cTn id="142" dur="500"/>
                                        <p:tgtEl>
                                          <p:spTgt spid="100151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1001514"/>
                                        </p:tgtEl>
                                        <p:attrNameLst>
                                          <p:attrName>style.visibility</p:attrName>
                                        </p:attrNameLst>
                                      </p:cBhvr>
                                      <p:to>
                                        <p:strVal val="visible"/>
                                      </p:to>
                                    </p:set>
                                    <p:animEffect transition="in" filter="wipe(left)">
                                      <p:cBhvr>
                                        <p:cTn id="147" dur="500"/>
                                        <p:tgtEl>
                                          <p:spTgt spid="100151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childTnLst>
                                    <p:set>
                                      <p:cBhvr>
                                        <p:cTn id="151" dur="1" fill="hold">
                                          <p:stCondLst>
                                            <p:cond delay="0"/>
                                          </p:stCondLst>
                                        </p:cTn>
                                        <p:tgtEl>
                                          <p:spTgt spid="1001515"/>
                                        </p:tgtEl>
                                        <p:attrNameLst>
                                          <p:attrName>style.visibility</p:attrName>
                                        </p:attrNameLst>
                                      </p:cBhvr>
                                      <p:to>
                                        <p:strVal val="visible"/>
                                      </p:to>
                                    </p:set>
                                    <p:animEffect transition="in" filter="wipe(left)">
                                      <p:cBhvr>
                                        <p:cTn id="152" dur="500"/>
                                        <p:tgtEl>
                                          <p:spTgt spid="100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autoUpdateAnimBg="0"/>
      <p:bldP spid="1001477" grpId="0" build="p" autoUpdateAnimBg="0"/>
      <p:bldP spid="1001479" grpId="0" animBg="1" autoUpdateAnimBg="0"/>
      <p:bldP spid="1001480" grpId="0" animBg="1" autoUpdateAnimBg="0"/>
      <p:bldP spid="1001486" grpId="0" build="p" autoUpdateAnimBg="0"/>
      <p:bldP spid="100148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chemeClr val="accent2"/>
                </a:solidFill>
                <a:latin typeface="Arial Narrow" charset="0"/>
              </a:rPr>
              <a:t>Let’</a:t>
            </a:r>
            <a:r>
              <a:rPr lang="en-US" altLang="ja-JP" dirty="0" smtClean="0">
                <a:solidFill>
                  <a:schemeClr val="accent2"/>
                </a:solidFill>
                <a:latin typeface="Arial Narrow" charset="0"/>
              </a:rPr>
              <a:t>s </a:t>
            </a:r>
            <a:r>
              <a:rPr lang="en-US" altLang="ja-JP" dirty="0">
                <a:solidFill>
                  <a:schemeClr val="accent2"/>
                </a:solidFill>
                <a:latin typeface="Arial Narrow" charset="0"/>
              </a:rPr>
              <a:t>consider a sphere with radius R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nvGraphicFramePr>
        <p:xfrm>
          <a:off x="4662488" y="1955800"/>
          <a:ext cx="595312" cy="330200"/>
        </p:xfrm>
        <a:graphic>
          <a:graphicData uri="http://schemas.openxmlformats.org/presentationml/2006/ole">
            <mc:AlternateContent xmlns:mc="http://schemas.openxmlformats.org/markup-compatibility/2006">
              <mc:Choice xmlns:v="urn:schemas-microsoft-com:vml" Requires="v">
                <p:oleObj spid="_x0000_s324350" name="Equation" r:id="rId3" imgW="291847" imgH="164957" progId="Equation.3">
                  <p:embed/>
                </p:oleObj>
              </mc:Choice>
              <mc:Fallback>
                <p:oleObj name="Equation" r:id="rId3" imgW="291847"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55800"/>
                        <a:ext cx="59531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err="1" smtClean="0">
                    <a:solidFill>
                      <a:schemeClr val="accent2"/>
                    </a:solidFill>
                    <a:latin typeface="Symbol" charset="0"/>
                  </a:rPr>
                  <a:t>θ</a:t>
                </a:r>
                <a:endParaRPr lang="en-US" dirty="0">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3824735892"/>
              </p:ext>
            </p:extLst>
          </p:nvPr>
        </p:nvGraphicFramePr>
        <p:xfrm>
          <a:off x="4965700" y="2392363"/>
          <a:ext cx="2017713" cy="1103312"/>
        </p:xfrm>
        <a:graphic>
          <a:graphicData uri="http://schemas.openxmlformats.org/presentationml/2006/ole">
            <mc:AlternateContent xmlns:mc="http://schemas.openxmlformats.org/markup-compatibility/2006">
              <mc:Choice xmlns:v="urn:schemas-microsoft-com:vml" Requires="v">
                <p:oleObj spid="_x0000_s324351" name="Equation" r:id="rId5" imgW="977900" imgH="533400" progId="Equation.3">
                  <p:embed/>
                </p:oleObj>
              </mc:Choice>
              <mc:Fallback>
                <p:oleObj name="Equation" r:id="rId5" imgW="977900" imgH="533400" progId="Equation.3">
                  <p:embed/>
                  <p:pic>
                    <p:nvPicPr>
                      <p:cNvPr id="0" name=""/>
                      <p:cNvPicPr>
                        <a:picLocks noChangeAspect="1" noChangeArrowheads="1"/>
                      </p:cNvPicPr>
                      <p:nvPr/>
                    </p:nvPicPr>
                    <p:blipFill>
                      <a:blip r:embed="rId6"/>
                      <a:srcRect/>
                      <a:stretch>
                        <a:fillRect/>
                      </a:stretch>
                    </p:blipFill>
                    <p:spPr bwMode="auto">
                      <a:xfrm>
                        <a:off x="4965700" y="2392363"/>
                        <a:ext cx="2017713" cy="1103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114800"/>
            <a:ext cx="51054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114800"/>
            <a:ext cx="3124200" cy="15525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extLst>
              <p:ext uri="{D42A27DB-BD31-4B8C-83A1-F6EECF244321}">
                <p14:modId xmlns:p14="http://schemas.microsoft.com/office/powerpoint/2010/main" val="4079019737"/>
              </p:ext>
            </p:extLst>
          </p:nvPr>
        </p:nvGraphicFramePr>
        <p:xfrm>
          <a:off x="4419600" y="5019675"/>
          <a:ext cx="300038" cy="273050"/>
        </p:xfrm>
        <a:graphic>
          <a:graphicData uri="http://schemas.openxmlformats.org/presentationml/2006/ole">
            <mc:AlternateContent xmlns:mc="http://schemas.openxmlformats.org/markup-compatibility/2006">
              <mc:Choice xmlns:v="urn:schemas-microsoft-com:vml" Requires="v">
                <p:oleObj spid="_x0000_s324352" name="Equation" r:id="rId7" imgW="164885" imgH="164885" progId="Equation.3">
                  <p:embed/>
                </p:oleObj>
              </mc:Choice>
              <mc:Fallback>
                <p:oleObj name="Equation"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019675"/>
                        <a:ext cx="300038"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1700283021"/>
              </p:ext>
            </p:extLst>
          </p:nvPr>
        </p:nvGraphicFramePr>
        <p:xfrm>
          <a:off x="4937125" y="3409950"/>
          <a:ext cx="2390775" cy="857250"/>
        </p:xfrm>
        <a:graphic>
          <a:graphicData uri="http://schemas.openxmlformats.org/presentationml/2006/ole">
            <mc:AlternateContent xmlns:mc="http://schemas.openxmlformats.org/markup-compatibility/2006">
              <mc:Choice xmlns:v="urn:schemas-microsoft-com:vml" Requires="v">
                <p:oleObj spid="_x0000_s324353" name="Equation" r:id="rId9" imgW="1206500" imgH="431800" progId="Equation.DSMT4">
                  <p:embed/>
                </p:oleObj>
              </mc:Choice>
              <mc:Fallback>
                <p:oleObj name="Equation" r:id="rId9" imgW="1206500" imgH="431800" progId="Equation.DSMT4">
                  <p:embed/>
                  <p:pic>
                    <p:nvPicPr>
                      <p:cNvPr id="0" name=""/>
                      <p:cNvPicPr>
                        <a:picLocks noChangeAspect="1" noChangeArrowheads="1"/>
                      </p:cNvPicPr>
                      <p:nvPr/>
                    </p:nvPicPr>
                    <p:blipFill>
                      <a:blip r:embed="rId10"/>
                      <a:srcRect/>
                      <a:stretch>
                        <a:fillRect/>
                      </a:stretch>
                    </p:blipFill>
                    <p:spPr bwMode="auto">
                      <a:xfrm>
                        <a:off x="4937125" y="3409950"/>
                        <a:ext cx="2390775" cy="857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extLst>
              <p:ext uri="{D42A27DB-BD31-4B8C-83A1-F6EECF244321}">
                <p14:modId xmlns:p14="http://schemas.microsoft.com/office/powerpoint/2010/main" val="3917233351"/>
              </p:ext>
            </p:extLst>
          </p:nvPr>
        </p:nvGraphicFramePr>
        <p:xfrm>
          <a:off x="4697413" y="4800600"/>
          <a:ext cx="2182812" cy="712788"/>
        </p:xfrm>
        <a:graphic>
          <a:graphicData uri="http://schemas.openxmlformats.org/presentationml/2006/ole">
            <mc:AlternateContent xmlns:mc="http://schemas.openxmlformats.org/markup-compatibility/2006">
              <mc:Choice xmlns:v="urn:schemas-microsoft-com:vml" Requires="v">
                <p:oleObj spid="_x0000_s324354" name="Equation" r:id="rId11" imgW="1206500" imgH="431800" progId="Equation.DSMT4">
                  <p:embed/>
                </p:oleObj>
              </mc:Choice>
              <mc:Fallback>
                <p:oleObj name="Equation" r:id="rId11" imgW="1206500" imgH="431800" progId="Equation.DSMT4">
                  <p:embed/>
                  <p:pic>
                    <p:nvPicPr>
                      <p:cNvPr id="0" name=""/>
                      <p:cNvPicPr>
                        <a:picLocks noChangeAspect="1" noChangeArrowheads="1"/>
                      </p:cNvPicPr>
                      <p:nvPr/>
                    </p:nvPicPr>
                    <p:blipFill>
                      <a:blip r:embed="rId12"/>
                      <a:srcRect/>
                      <a:stretch>
                        <a:fillRect/>
                      </a:stretch>
                    </p:blipFill>
                    <p:spPr bwMode="auto">
                      <a:xfrm>
                        <a:off x="4697413" y="4800600"/>
                        <a:ext cx="2182812" cy="71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extLst>
              <p:ext uri="{D42A27DB-BD31-4B8C-83A1-F6EECF244321}">
                <p14:modId xmlns:p14="http://schemas.microsoft.com/office/powerpoint/2010/main" val="3704720533"/>
              </p:ext>
            </p:extLst>
          </p:nvPr>
        </p:nvGraphicFramePr>
        <p:xfrm>
          <a:off x="6846888" y="4989513"/>
          <a:ext cx="828675" cy="334962"/>
        </p:xfrm>
        <a:graphic>
          <a:graphicData uri="http://schemas.openxmlformats.org/presentationml/2006/ole">
            <mc:AlternateContent xmlns:mc="http://schemas.openxmlformats.org/markup-compatibility/2006">
              <mc:Choice xmlns:v="urn:schemas-microsoft-com:vml" Requires="v">
                <p:oleObj spid="_x0000_s324355"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srcRect/>
                      <a:stretch>
                        <a:fillRect/>
                      </a:stretch>
                    </p:blipFill>
                    <p:spPr bwMode="auto">
                      <a:xfrm>
                        <a:off x="6846888" y="4989513"/>
                        <a:ext cx="828675"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extLst>
              <p:ext uri="{D42A27DB-BD31-4B8C-83A1-F6EECF244321}">
                <p14:modId xmlns:p14="http://schemas.microsoft.com/office/powerpoint/2010/main" val="1788641379"/>
              </p:ext>
            </p:extLst>
          </p:nvPr>
        </p:nvGraphicFramePr>
        <p:xfrm>
          <a:off x="2133600" y="5516563"/>
          <a:ext cx="2278063" cy="765175"/>
        </p:xfrm>
        <a:graphic>
          <a:graphicData uri="http://schemas.openxmlformats.org/presentationml/2006/ole">
            <mc:AlternateContent xmlns:mc="http://schemas.openxmlformats.org/markup-compatibility/2006">
              <mc:Choice xmlns:v="urn:schemas-microsoft-com:vml" Requires="v">
                <p:oleObj spid="_x0000_s324356" name="Equation" r:id="rId15" imgW="1485900" imgH="469900" progId="Equation.DSMT4">
                  <p:embed/>
                </p:oleObj>
              </mc:Choice>
              <mc:Fallback>
                <p:oleObj name="Equation" r:id="rId15" imgW="1485900" imgH="469900" progId="Equation.DSMT4">
                  <p:embed/>
                  <p:pic>
                    <p:nvPicPr>
                      <p:cNvPr id="0" name=""/>
                      <p:cNvPicPr>
                        <a:picLocks noChangeAspect="1" noChangeArrowheads="1"/>
                      </p:cNvPicPr>
                      <p:nvPr/>
                    </p:nvPicPr>
                    <p:blipFill>
                      <a:blip r:embed="rId16"/>
                      <a:srcRect/>
                      <a:stretch>
                        <a:fillRect/>
                      </a:stretch>
                    </p:blipFill>
                    <p:spPr bwMode="auto">
                      <a:xfrm>
                        <a:off x="2133600" y="5516563"/>
                        <a:ext cx="2278063" cy="765175"/>
                      </a:xfrm>
                      <a:prstGeom prst="rect">
                        <a:avLst/>
                      </a:prstGeom>
                      <a:noFill/>
                      <a:ln>
                        <a:noFill/>
                      </a:ln>
                      <a:effectLst/>
                      <a:extLst/>
                    </p:spPr>
                  </p:pic>
                </p:oleObj>
              </mc:Fallback>
            </mc:AlternateContent>
          </a:graphicData>
        </a:graphic>
      </p:graphicFrame>
      <p:graphicFrame>
        <p:nvGraphicFramePr>
          <p:cNvPr id="444447" name="Object 9"/>
          <p:cNvGraphicFramePr>
            <a:graphicFrameLocks noChangeAspect="1"/>
          </p:cNvGraphicFramePr>
          <p:nvPr/>
        </p:nvGraphicFramePr>
        <p:xfrm>
          <a:off x="5289550" y="1727200"/>
          <a:ext cx="1111250" cy="787400"/>
        </p:xfrm>
        <a:graphic>
          <a:graphicData uri="http://schemas.openxmlformats.org/presentationml/2006/ole">
            <mc:AlternateContent xmlns:mc="http://schemas.openxmlformats.org/markup-compatibility/2006">
              <mc:Choice xmlns:v="urn:schemas-microsoft-com:vml" Requires="v">
                <p:oleObj spid="_x0000_s324357"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727200"/>
                        <a:ext cx="11112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nvGraphicFramePr>
        <p:xfrm>
          <a:off x="6324600" y="1727200"/>
          <a:ext cx="1447800" cy="787400"/>
        </p:xfrm>
        <a:graphic>
          <a:graphicData uri="http://schemas.openxmlformats.org/presentationml/2006/ole">
            <mc:AlternateContent xmlns:mc="http://schemas.openxmlformats.org/markup-compatibility/2006">
              <mc:Choice xmlns:v="urn:schemas-microsoft-com:vml" Requires="v">
                <p:oleObj spid="_x0000_s324358" name="Equation" r:id="rId19" imgW="710891" imgH="393529" progId="Equation.DSMT4">
                  <p:embed/>
                </p:oleObj>
              </mc:Choice>
              <mc:Fallback>
                <p:oleObj name="Equation" r:id="rId19" imgW="710891"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727200"/>
                        <a:ext cx="144780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nvGraphicFramePr>
        <p:xfrm>
          <a:off x="6945313" y="2538413"/>
          <a:ext cx="1284287" cy="814387"/>
        </p:xfrm>
        <a:graphic>
          <a:graphicData uri="http://schemas.openxmlformats.org/presentationml/2006/ole">
            <mc:AlternateContent xmlns:mc="http://schemas.openxmlformats.org/markup-compatibility/2006">
              <mc:Choice xmlns:v="urn:schemas-microsoft-com:vml" Requires="v">
                <p:oleObj spid="_x0000_s324359" name="Equation" r:id="rId21" imgW="622030" imgH="393529" progId="Equation.DSMT4">
                  <p:embed/>
                </p:oleObj>
              </mc:Choice>
              <mc:Fallback>
                <p:oleObj name="Equation" r:id="rId21" imgW="622030"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538413"/>
                        <a:ext cx="1284287" cy="814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 name="Object 8"/>
          <p:cNvGraphicFramePr>
            <a:graphicFrameLocks noChangeAspect="1"/>
          </p:cNvGraphicFramePr>
          <p:nvPr>
            <p:extLst>
              <p:ext uri="{D42A27DB-BD31-4B8C-83A1-F6EECF244321}">
                <p14:modId xmlns:p14="http://schemas.microsoft.com/office/powerpoint/2010/main" val="2763959155"/>
              </p:ext>
            </p:extLst>
          </p:nvPr>
        </p:nvGraphicFramePr>
        <p:xfrm>
          <a:off x="4408487" y="5497512"/>
          <a:ext cx="2297113" cy="827088"/>
        </p:xfrm>
        <a:graphic>
          <a:graphicData uri="http://schemas.openxmlformats.org/presentationml/2006/ole">
            <mc:AlternateContent xmlns:mc="http://schemas.openxmlformats.org/markup-compatibility/2006">
              <mc:Choice xmlns:v="urn:schemas-microsoft-com:vml" Requires="v">
                <p:oleObj spid="_x0000_s324360" name="Equation" r:id="rId23" imgW="1498600" imgH="508000" progId="Equation.DSMT4">
                  <p:embed/>
                </p:oleObj>
              </mc:Choice>
              <mc:Fallback>
                <p:oleObj name="Equation" r:id="rId23" imgW="1498600" imgH="508000" progId="Equation.DSMT4">
                  <p:embed/>
                  <p:pic>
                    <p:nvPicPr>
                      <p:cNvPr id="0" name=""/>
                      <p:cNvPicPr>
                        <a:picLocks noChangeAspect="1" noChangeArrowheads="1"/>
                      </p:cNvPicPr>
                      <p:nvPr/>
                    </p:nvPicPr>
                    <p:blipFill>
                      <a:blip r:embed="rId24"/>
                      <a:srcRect/>
                      <a:stretch>
                        <a:fillRect/>
                      </a:stretch>
                    </p:blipFill>
                    <p:spPr bwMode="auto">
                      <a:xfrm>
                        <a:off x="4408487" y="5497512"/>
                        <a:ext cx="2297113" cy="827088"/>
                      </a:xfrm>
                      <a:prstGeom prst="rect">
                        <a:avLst/>
                      </a:prstGeom>
                      <a:noFill/>
                      <a:ln>
                        <a:noFill/>
                      </a:ln>
                      <a:effectLst/>
                      <a:extLst/>
                    </p:spPr>
                  </p:pic>
                </p:oleObj>
              </mc:Fallback>
            </mc:AlternateContent>
          </a:graphicData>
        </a:graphic>
      </p:graphicFrame>
      <p:graphicFrame>
        <p:nvGraphicFramePr>
          <p:cNvPr id="38" name="Object 8"/>
          <p:cNvGraphicFramePr>
            <a:graphicFrameLocks noChangeAspect="1"/>
          </p:cNvGraphicFramePr>
          <p:nvPr>
            <p:extLst>
              <p:ext uri="{D42A27DB-BD31-4B8C-83A1-F6EECF244321}">
                <p14:modId xmlns:p14="http://schemas.microsoft.com/office/powerpoint/2010/main" val="957562184"/>
              </p:ext>
            </p:extLst>
          </p:nvPr>
        </p:nvGraphicFramePr>
        <p:xfrm>
          <a:off x="6629400" y="5483225"/>
          <a:ext cx="1090613" cy="765175"/>
        </p:xfrm>
        <a:graphic>
          <a:graphicData uri="http://schemas.openxmlformats.org/presentationml/2006/ole">
            <mc:AlternateContent xmlns:mc="http://schemas.openxmlformats.org/markup-compatibility/2006">
              <mc:Choice xmlns:v="urn:schemas-microsoft-com:vml" Requires="v">
                <p:oleObj spid="_x0000_s324361" name="Equation" r:id="rId25" imgW="711200" imgH="469900" progId="Equation.DSMT4">
                  <p:embed/>
                </p:oleObj>
              </mc:Choice>
              <mc:Fallback>
                <p:oleObj name="Equation" r:id="rId25" imgW="711200" imgH="469900" progId="Equation.DSMT4">
                  <p:embed/>
                  <p:pic>
                    <p:nvPicPr>
                      <p:cNvPr id="0" name=""/>
                      <p:cNvPicPr>
                        <a:picLocks noChangeAspect="1" noChangeArrowheads="1"/>
                      </p:cNvPicPr>
                      <p:nvPr/>
                    </p:nvPicPr>
                    <p:blipFill>
                      <a:blip r:embed="rId26"/>
                      <a:srcRect/>
                      <a:stretch>
                        <a:fillRect/>
                      </a:stretch>
                    </p:blipFill>
                    <p:spPr bwMode="auto">
                      <a:xfrm>
                        <a:off x="6629400" y="5483225"/>
                        <a:ext cx="1090613" cy="765175"/>
                      </a:xfrm>
                      <a:prstGeom prst="rect">
                        <a:avLst/>
                      </a:prstGeom>
                      <a:noFill/>
                      <a:ln>
                        <a:noFill/>
                      </a:ln>
                      <a:effectLs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271521785"/>
              </p:ext>
            </p:extLst>
          </p:nvPr>
        </p:nvGraphicFramePr>
        <p:xfrm>
          <a:off x="7696200" y="5486400"/>
          <a:ext cx="758825" cy="703262"/>
        </p:xfrm>
        <a:graphic>
          <a:graphicData uri="http://schemas.openxmlformats.org/presentationml/2006/ole">
            <mc:AlternateContent xmlns:mc="http://schemas.openxmlformats.org/markup-compatibility/2006">
              <mc:Choice xmlns:v="urn:schemas-microsoft-com:vml" Requires="v">
                <p:oleObj spid="_x0000_s324362" name="Equation" r:id="rId27" imgW="495300" imgH="431800" progId="Equation.DSMT4">
                  <p:embed/>
                </p:oleObj>
              </mc:Choice>
              <mc:Fallback>
                <p:oleObj name="Equation" r:id="rId27" imgW="495300" imgH="431800" progId="Equation.DSMT4">
                  <p:embed/>
                  <p:pic>
                    <p:nvPicPr>
                      <p:cNvPr id="0" name=""/>
                      <p:cNvPicPr>
                        <a:picLocks noChangeAspect="1" noChangeArrowheads="1"/>
                      </p:cNvPicPr>
                      <p:nvPr/>
                    </p:nvPicPr>
                    <p:blipFill>
                      <a:blip r:embed="rId28"/>
                      <a:srcRect/>
                      <a:stretch>
                        <a:fillRect/>
                      </a:stretch>
                    </p:blipFill>
                    <p:spPr bwMode="auto">
                      <a:xfrm>
                        <a:off x="7696200" y="5486400"/>
                        <a:ext cx="758825" cy="7032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5331963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4420"/>
                                        </p:tgtEl>
                                        <p:attrNameLst>
                                          <p:attrName>style.visibility</p:attrName>
                                        </p:attrNameLst>
                                      </p:cBhvr>
                                      <p:to>
                                        <p:strVal val="visible"/>
                                      </p:to>
                                    </p:set>
                                    <p:animEffect transition="in" filter="wipe(left)">
                                      <p:cBhvr>
                                        <p:cTn id="7" dur="500"/>
                                        <p:tgtEl>
                                          <p:spTgt spid="444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iterate type="wd">
                                    <p:tmPct val="10000"/>
                                  </p:iterate>
                                  <p:childTnLst>
                                    <p:set>
                                      <p:cBhvr>
                                        <p:cTn id="18" dur="1" fill="hold">
                                          <p:stCondLst>
                                            <p:cond delay="0"/>
                                          </p:stCondLst>
                                        </p:cTn>
                                        <p:tgtEl>
                                          <p:spTgt spid="444421"/>
                                        </p:tgtEl>
                                        <p:attrNameLst>
                                          <p:attrName>style.visibility</p:attrName>
                                        </p:attrNameLst>
                                      </p:cBhvr>
                                      <p:to>
                                        <p:strVal val="visible"/>
                                      </p:to>
                                    </p:set>
                                    <p:animEffect transition="in" filter="wipe(left)">
                                      <p:cBhvr>
                                        <p:cTn id="19" dur="500"/>
                                        <p:tgtEl>
                                          <p:spTgt spid="4444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444447"/>
                                        </p:tgtEl>
                                        <p:attrNameLst>
                                          <p:attrName>style.visibility</p:attrName>
                                        </p:attrNameLst>
                                      </p:cBhvr>
                                      <p:to>
                                        <p:strVal val="visible"/>
                                      </p:to>
                                    </p:set>
                                    <p:animEffect transition="in" filter="wipe(left)">
                                      <p:cBhvr>
                                        <p:cTn id="24" dur="500"/>
                                        <p:tgtEl>
                                          <p:spTgt spid="4444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44448"/>
                                        </p:tgtEl>
                                        <p:attrNameLst>
                                          <p:attrName>style.visibility</p:attrName>
                                        </p:attrNameLst>
                                      </p:cBhvr>
                                      <p:to>
                                        <p:strVal val="visible"/>
                                      </p:to>
                                    </p:set>
                                    <p:animEffect transition="in" filter="wipe(left)">
                                      <p:cBhvr>
                                        <p:cTn id="29" dur="500"/>
                                        <p:tgtEl>
                                          <p:spTgt spid="4444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44419"/>
                                        </p:tgtEl>
                                        <p:attrNameLst>
                                          <p:attrName>style.visibility</p:attrName>
                                        </p:attrNameLst>
                                      </p:cBhvr>
                                      <p:to>
                                        <p:strVal val="visible"/>
                                      </p:to>
                                    </p:set>
                                    <p:animEffect transition="in" filter="wipe(left)">
                                      <p:cBhvr>
                                        <p:cTn id="34" dur="500"/>
                                        <p:tgtEl>
                                          <p:spTgt spid="4444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44439"/>
                                        </p:tgtEl>
                                        <p:attrNameLst>
                                          <p:attrName>style.visibility</p:attrName>
                                        </p:attrNameLst>
                                      </p:cBhvr>
                                      <p:to>
                                        <p:strVal val="visible"/>
                                      </p:to>
                                    </p:set>
                                    <p:animEffect transition="in" filter="wipe(left)">
                                      <p:cBhvr>
                                        <p:cTn id="39" dur="500"/>
                                        <p:tgtEl>
                                          <p:spTgt spid="4444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44449"/>
                                        </p:tgtEl>
                                        <p:attrNameLst>
                                          <p:attrName>style.visibility</p:attrName>
                                        </p:attrNameLst>
                                      </p:cBhvr>
                                      <p:to>
                                        <p:strVal val="visible"/>
                                      </p:to>
                                    </p:set>
                                    <p:animEffect transition="in" filter="wipe(left)">
                                      <p:cBhvr>
                                        <p:cTn id="44" dur="500"/>
                                        <p:tgtEl>
                                          <p:spTgt spid="4444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44443"/>
                                        </p:tgtEl>
                                        <p:attrNameLst>
                                          <p:attrName>style.visibility</p:attrName>
                                        </p:attrNameLst>
                                      </p:cBhvr>
                                      <p:to>
                                        <p:strVal val="visible"/>
                                      </p:to>
                                    </p:set>
                                    <p:animEffect transition="in" filter="wipe(left)">
                                      <p:cBhvr>
                                        <p:cTn id="49" dur="500"/>
                                        <p:tgtEl>
                                          <p:spTgt spid="4444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44441"/>
                                        </p:tgtEl>
                                        <p:attrNameLst>
                                          <p:attrName>style.visibility</p:attrName>
                                        </p:attrNameLst>
                                      </p:cBhvr>
                                      <p:to>
                                        <p:strVal val="visible"/>
                                      </p:to>
                                    </p:set>
                                    <p:animEffect transition="in" filter="wipe(left)">
                                      <p:cBhvr>
                                        <p:cTn id="54" dur="500"/>
                                        <p:tgtEl>
                                          <p:spTgt spid="4444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44440"/>
                                        </p:tgtEl>
                                        <p:attrNameLst>
                                          <p:attrName>style.visibility</p:attrName>
                                        </p:attrNameLst>
                                      </p:cBhvr>
                                      <p:to>
                                        <p:strVal val="visible"/>
                                      </p:to>
                                    </p:set>
                                    <p:animEffect transition="in" filter="wipe(left)">
                                      <p:cBhvr>
                                        <p:cTn id="59" dur="500"/>
                                        <p:tgtEl>
                                          <p:spTgt spid="4444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44442"/>
                                        </p:tgtEl>
                                        <p:attrNameLst>
                                          <p:attrName>style.visibility</p:attrName>
                                        </p:attrNameLst>
                                      </p:cBhvr>
                                      <p:to>
                                        <p:strVal val="visible"/>
                                      </p:to>
                                    </p:set>
                                    <p:animEffect transition="in" filter="wipe(left)">
                                      <p:cBhvr>
                                        <p:cTn id="64" dur="500"/>
                                        <p:tgtEl>
                                          <p:spTgt spid="44444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44444"/>
                                        </p:tgtEl>
                                        <p:attrNameLst>
                                          <p:attrName>style.visibility</p:attrName>
                                        </p:attrNameLst>
                                      </p:cBhvr>
                                      <p:to>
                                        <p:strVal val="visible"/>
                                      </p:to>
                                    </p:set>
                                    <p:animEffect transition="in" filter="wipe(left)">
                                      <p:cBhvr>
                                        <p:cTn id="69" dur="500"/>
                                        <p:tgtEl>
                                          <p:spTgt spid="44444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44445"/>
                                        </p:tgtEl>
                                        <p:attrNameLst>
                                          <p:attrName>style.visibility</p:attrName>
                                        </p:attrNameLst>
                                      </p:cBhvr>
                                      <p:to>
                                        <p:strVal val="visible"/>
                                      </p:to>
                                    </p:set>
                                    <p:animEffect transition="in" filter="wipe(left)">
                                      <p:cBhvr>
                                        <p:cTn id="74" dur="500"/>
                                        <p:tgtEl>
                                          <p:spTgt spid="44444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44446"/>
                                        </p:tgtEl>
                                        <p:attrNameLst>
                                          <p:attrName>style.visibility</p:attrName>
                                        </p:attrNameLst>
                                      </p:cBhvr>
                                      <p:to>
                                        <p:strVal val="visible"/>
                                      </p:to>
                                    </p:set>
                                    <p:animEffect transition="in" filter="wipe(left)">
                                      <p:cBhvr>
                                        <p:cTn id="79" dur="500"/>
                                        <p:tgtEl>
                                          <p:spTgt spid="44444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8"/>
                                        </p:tgtEl>
                                        <p:attrNameLst>
                                          <p:attrName>style.visibility</p:attrName>
                                        </p:attrNameLst>
                                      </p:cBhvr>
                                      <p:to>
                                        <p:strVal val="visible"/>
                                      </p:to>
                                    </p:set>
                                    <p:animEffect transition="in" filter="wipe(left)">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animBg="1" autoUpdateAnimBg="0"/>
      <p:bldP spid="444420" grpId="0" animBg="1" autoUpdateAnimBg="0"/>
      <p:bldP spid="444440" grpId="0" animBg="1" autoUpdateAnimBg="0"/>
      <p:bldP spid="44444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2871E5-D1F8-674B-A6CA-5A7227BD3173}"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407554" name="Rectangle 2"/>
          <p:cNvSpPr>
            <a:spLocks noChangeArrowheads="1"/>
          </p:cNvSpPr>
          <p:nvPr/>
        </p:nvSpPr>
        <p:spPr bwMode="auto">
          <a:xfrm>
            <a:off x="6324600" y="2743200"/>
            <a:ext cx="16764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1989"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Angular Momentum of a Particle</a:t>
            </a:r>
          </a:p>
        </p:txBody>
      </p:sp>
      <p:sp>
        <p:nvSpPr>
          <p:cNvPr id="407557" name="Text Box 5"/>
          <p:cNvSpPr txBox="1">
            <a:spLocks noChangeArrowheads="1"/>
          </p:cNvSpPr>
          <p:nvPr/>
        </p:nvSpPr>
        <p:spPr bwMode="auto">
          <a:xfrm>
            <a:off x="685800" y="7620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If you grab onto a pole while running, your body will rotate about the pole, gaining angular momentum.   </a:t>
            </a:r>
            <a:r>
              <a:rPr lang="en-US" sz="2000" dirty="0" smtClean="0">
                <a:solidFill>
                  <a:srgbClr val="FF0000"/>
                </a:solidFill>
                <a:latin typeface="Arial Narrow" charset="0"/>
              </a:rPr>
              <a:t>We’</a:t>
            </a:r>
            <a:r>
              <a:rPr lang="en-US" altLang="ja-JP" sz="2000" dirty="0" smtClean="0">
                <a:solidFill>
                  <a:srgbClr val="FF0000"/>
                </a:solidFill>
                <a:latin typeface="Arial Narrow" charset="0"/>
              </a:rPr>
              <a:t>ve </a:t>
            </a:r>
            <a:r>
              <a:rPr lang="en-US" altLang="ja-JP" sz="2000" dirty="0">
                <a:solidFill>
                  <a:srgbClr val="FF0000"/>
                </a:solidFill>
                <a:latin typeface="Arial Narrow" charset="0"/>
              </a:rPr>
              <a:t>used the linear momentum to solve physical problems with linear motions, the angular momentum will do the same for rotational motions.</a:t>
            </a:r>
            <a:endParaRPr lang="en-US" sz="2000" dirty="0">
              <a:solidFill>
                <a:srgbClr val="FF0000"/>
              </a:solidFill>
              <a:latin typeface="Arial Narrow" charset="0"/>
            </a:endParaRPr>
          </a:p>
        </p:txBody>
      </p:sp>
      <p:graphicFrame>
        <p:nvGraphicFramePr>
          <p:cNvPr id="407558" name="Object 2"/>
          <p:cNvGraphicFramePr>
            <a:graphicFrameLocks noChangeAspect="1"/>
          </p:cNvGraphicFramePr>
          <p:nvPr>
            <p:extLst>
              <p:ext uri="{D42A27DB-BD31-4B8C-83A1-F6EECF244321}">
                <p14:modId xmlns:p14="http://schemas.microsoft.com/office/powerpoint/2010/main" val="3809494850"/>
              </p:ext>
            </p:extLst>
          </p:nvPr>
        </p:nvGraphicFramePr>
        <p:xfrm>
          <a:off x="4749800" y="4573588"/>
          <a:ext cx="2768600" cy="395287"/>
        </p:xfrm>
        <a:graphic>
          <a:graphicData uri="http://schemas.openxmlformats.org/presentationml/2006/ole">
            <mc:AlternateContent xmlns:mc="http://schemas.openxmlformats.org/markup-compatibility/2006">
              <mc:Choice xmlns:v="urn:schemas-microsoft-com:vml" Requires="v">
                <p:oleObj spid="_x0000_s324906" name="Equation" r:id="rId3" imgW="1384300" imgH="203200" progId="Equation.DSMT4">
                  <p:embed/>
                </p:oleObj>
              </mc:Choice>
              <mc:Fallback>
                <p:oleObj name="Equation" r:id="rId3" imgW="1384300" imgH="203200" progId="Equation.DSMT4">
                  <p:embed/>
                  <p:pic>
                    <p:nvPicPr>
                      <p:cNvPr id="0" name=""/>
                      <p:cNvPicPr>
                        <a:picLocks noChangeAspect="1" noChangeArrowheads="1"/>
                      </p:cNvPicPr>
                      <p:nvPr/>
                    </p:nvPicPr>
                    <p:blipFill>
                      <a:blip r:embed="rId4"/>
                      <a:srcRect/>
                      <a:stretch>
                        <a:fillRect/>
                      </a:stretch>
                    </p:blipFill>
                    <p:spPr bwMode="auto">
                      <a:xfrm>
                        <a:off x="4749800" y="4573588"/>
                        <a:ext cx="276860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59" name="Text Box 7"/>
          <p:cNvSpPr txBox="1">
            <a:spLocks noChangeArrowheads="1"/>
          </p:cNvSpPr>
          <p:nvPr/>
        </p:nvSpPr>
        <p:spPr bwMode="auto">
          <a:xfrm>
            <a:off x="2743200" y="1828800"/>
            <a:ext cx="60960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point-like object ( particle)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located at the vector location </a:t>
            </a:r>
            <a:r>
              <a:rPr lang="en-US" altLang="ja-JP" sz="2000" b="1" dirty="0">
                <a:solidFill>
                  <a:schemeClr val="accent2"/>
                </a:solidFill>
                <a:latin typeface="Monotype Corsiva" charset="0"/>
              </a:rPr>
              <a:t>r</a:t>
            </a:r>
            <a:r>
              <a:rPr lang="en-US" altLang="ja-JP" sz="2000" dirty="0">
                <a:solidFill>
                  <a:schemeClr val="accent2"/>
                </a:solidFill>
                <a:latin typeface="Arial Narrow" charset="0"/>
              </a:rPr>
              <a:t> and moving with linear velocity </a:t>
            </a:r>
            <a:r>
              <a:rPr lang="en-US" altLang="ja-JP" sz="2000" b="1" dirty="0">
                <a:solidFill>
                  <a:schemeClr val="accent2"/>
                </a:solidFill>
                <a:latin typeface="Monotype Corsiva" charset="0"/>
              </a:rPr>
              <a:t>v</a:t>
            </a:r>
            <a:endParaRPr lang="en-US" sz="2000" b="1" dirty="0">
              <a:solidFill>
                <a:schemeClr val="accent2"/>
              </a:solidFill>
              <a:latin typeface="Monotype Corsiva" charset="0"/>
            </a:endParaRPr>
          </a:p>
        </p:txBody>
      </p:sp>
      <p:graphicFrame>
        <p:nvGraphicFramePr>
          <p:cNvPr id="407560" name="Object 3"/>
          <p:cNvGraphicFramePr>
            <a:graphicFrameLocks noChangeAspect="1"/>
          </p:cNvGraphicFramePr>
          <p:nvPr>
            <p:extLst>
              <p:ext uri="{D42A27DB-BD31-4B8C-83A1-F6EECF244321}">
                <p14:modId xmlns:p14="http://schemas.microsoft.com/office/powerpoint/2010/main" val="4197797322"/>
              </p:ext>
            </p:extLst>
          </p:nvPr>
        </p:nvGraphicFramePr>
        <p:xfrm>
          <a:off x="6305550" y="2695575"/>
          <a:ext cx="1751013" cy="595313"/>
        </p:xfrm>
        <a:graphic>
          <a:graphicData uri="http://schemas.openxmlformats.org/presentationml/2006/ole">
            <mc:AlternateContent xmlns:mc="http://schemas.openxmlformats.org/markup-compatibility/2006">
              <mc:Choice xmlns:v="urn:schemas-microsoft-com:vml" Requires="v">
                <p:oleObj spid="_x0000_s324907"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6305550" y="2695575"/>
                        <a:ext cx="1751013"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1" name="Text Box 9"/>
          <p:cNvSpPr txBox="1">
            <a:spLocks noChangeArrowheads="1"/>
          </p:cNvSpPr>
          <p:nvPr/>
        </p:nvSpPr>
        <p:spPr bwMode="auto">
          <a:xfrm>
            <a:off x="2743200" y="25908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momentum </a:t>
            </a:r>
            <a:r>
              <a:rPr lang="en-US" sz="2000" b="1">
                <a:solidFill>
                  <a:srgbClr val="FF0000"/>
                </a:solidFill>
                <a:latin typeface="Monotype Corsiva" charset="0"/>
              </a:rPr>
              <a:t>L </a:t>
            </a:r>
            <a:r>
              <a:rPr lang="en-US" sz="2000">
                <a:solidFill>
                  <a:srgbClr val="FF0000"/>
                </a:solidFill>
                <a:latin typeface="Arial Narrow" charset="0"/>
              </a:rPr>
              <a:t>of this particle relative to the origin O is </a:t>
            </a:r>
          </a:p>
        </p:txBody>
      </p:sp>
      <p:sp>
        <p:nvSpPr>
          <p:cNvPr id="407562" name="Text Box 10"/>
          <p:cNvSpPr txBox="1">
            <a:spLocks noChangeArrowheads="1"/>
          </p:cNvSpPr>
          <p:nvPr/>
        </p:nvSpPr>
        <p:spPr bwMode="auto">
          <a:xfrm>
            <a:off x="381000" y="5045075"/>
            <a:ext cx="2895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 you learn from this?</a:t>
            </a:r>
          </a:p>
        </p:txBody>
      </p:sp>
      <p:sp>
        <p:nvSpPr>
          <p:cNvPr id="407563" name="Text Box 11"/>
          <p:cNvSpPr txBox="1">
            <a:spLocks noChangeArrowheads="1"/>
          </p:cNvSpPr>
          <p:nvPr/>
        </p:nvSpPr>
        <p:spPr bwMode="auto">
          <a:xfrm>
            <a:off x="3352800" y="5029200"/>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direction of linear velocity points to the origin of rotation, the particle does not have any angular momentum.</a:t>
            </a:r>
          </a:p>
        </p:txBody>
      </p:sp>
      <p:sp>
        <p:nvSpPr>
          <p:cNvPr id="407564" name="Text Box 12"/>
          <p:cNvSpPr txBox="1">
            <a:spLocks noChangeArrowheads="1"/>
          </p:cNvSpPr>
          <p:nvPr/>
        </p:nvSpPr>
        <p:spPr bwMode="auto">
          <a:xfrm>
            <a:off x="2667000" y="3367088"/>
            <a:ext cx="4800600" cy="366712"/>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What is the unit and dimension of angular momentum? </a:t>
            </a:r>
            <a:endParaRPr lang="en-US" sz="1800" b="1">
              <a:solidFill>
                <a:schemeClr val="accent2"/>
              </a:solidFill>
              <a:latin typeface="Monotype Corsiva" charset="0"/>
            </a:endParaRPr>
          </a:p>
        </p:txBody>
      </p:sp>
      <p:graphicFrame>
        <p:nvGraphicFramePr>
          <p:cNvPr id="407565" name="Object 4"/>
          <p:cNvGraphicFramePr>
            <a:graphicFrameLocks noChangeAspect="1"/>
          </p:cNvGraphicFramePr>
          <p:nvPr/>
        </p:nvGraphicFramePr>
        <p:xfrm>
          <a:off x="7521575" y="3352800"/>
          <a:ext cx="704850" cy="355600"/>
        </p:xfrm>
        <a:graphic>
          <a:graphicData uri="http://schemas.openxmlformats.org/presentationml/2006/ole">
            <mc:AlternateContent xmlns:mc="http://schemas.openxmlformats.org/markup-compatibility/2006">
              <mc:Choice xmlns:v="urn:schemas-microsoft-com:vml" Requires="v">
                <p:oleObj spid="_x0000_s324908" name="Equation" r:id="rId7" imgW="571252" imgH="228501" progId="Equation.DSMT4">
                  <p:embed/>
                </p:oleObj>
              </mc:Choice>
              <mc:Fallback>
                <p:oleObj name="Equation" r:id="rId7" imgW="571252"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75" y="3352800"/>
                        <a:ext cx="704850"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6" name="Text Box 14"/>
          <p:cNvSpPr txBox="1">
            <a:spLocks noChangeArrowheads="1"/>
          </p:cNvSpPr>
          <p:nvPr/>
        </p:nvSpPr>
        <p:spPr bwMode="auto">
          <a:xfrm>
            <a:off x="28194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that </a:t>
            </a:r>
            <a:r>
              <a:rPr lang="en-US" sz="2000" b="1">
                <a:solidFill>
                  <a:srgbClr val="FF0000"/>
                </a:solidFill>
                <a:latin typeface="Monotype Corsiva" charset="0"/>
              </a:rPr>
              <a:t>L </a:t>
            </a:r>
            <a:r>
              <a:rPr lang="en-US" sz="2000">
                <a:solidFill>
                  <a:srgbClr val="FF0000"/>
                </a:solidFill>
                <a:latin typeface="Arial Narrow" charset="0"/>
              </a:rPr>
              <a:t>depends on origin O. </a:t>
            </a:r>
          </a:p>
        </p:txBody>
      </p:sp>
      <p:sp>
        <p:nvSpPr>
          <p:cNvPr id="407567" name="Text Box 15"/>
          <p:cNvSpPr txBox="1">
            <a:spLocks noChangeArrowheads="1"/>
          </p:cNvSpPr>
          <p:nvPr/>
        </p:nvSpPr>
        <p:spPr bwMode="auto">
          <a:xfrm>
            <a:off x="6096000" y="37941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t>
            </a:r>
            <a:endParaRPr lang="en-US" sz="2000" b="1">
              <a:solidFill>
                <a:schemeClr val="accent2"/>
              </a:solidFill>
              <a:latin typeface="Monotype Corsiva" charset="0"/>
            </a:endParaRPr>
          </a:p>
        </p:txBody>
      </p:sp>
      <p:sp>
        <p:nvSpPr>
          <p:cNvPr id="407568" name="Text Box 16"/>
          <p:cNvSpPr txBox="1">
            <a:spLocks noChangeArrowheads="1"/>
          </p:cNvSpPr>
          <p:nvPr/>
        </p:nvSpPr>
        <p:spPr bwMode="auto">
          <a:xfrm>
            <a:off x="6934200" y="3794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Because </a:t>
            </a:r>
            <a:r>
              <a:rPr lang="en-US" sz="2000" b="1">
                <a:solidFill>
                  <a:srgbClr val="FF0000"/>
                </a:solidFill>
                <a:latin typeface="Monotype Corsiva" charset="0"/>
              </a:rPr>
              <a:t>r</a:t>
            </a:r>
            <a:r>
              <a:rPr lang="en-US" sz="2000">
                <a:solidFill>
                  <a:srgbClr val="FF0000"/>
                </a:solidFill>
                <a:latin typeface="Arial Narrow" charset="0"/>
              </a:rPr>
              <a:t> changes</a:t>
            </a:r>
          </a:p>
        </p:txBody>
      </p:sp>
      <p:sp>
        <p:nvSpPr>
          <p:cNvPr id="407569" name="Text Box 17"/>
          <p:cNvSpPr txBox="1">
            <a:spLocks noChangeArrowheads="1"/>
          </p:cNvSpPr>
          <p:nvPr/>
        </p:nvSpPr>
        <p:spPr bwMode="auto">
          <a:xfrm>
            <a:off x="2971800" y="419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direction of</a:t>
            </a:r>
            <a:r>
              <a:rPr lang="en-US" sz="2000" b="1">
                <a:solidFill>
                  <a:srgbClr val="FF0000"/>
                </a:solidFill>
                <a:latin typeface="Monotype Corsiva" charset="0"/>
              </a:rPr>
              <a:t> L</a:t>
            </a:r>
            <a:r>
              <a:rPr lang="en-US" sz="2000">
                <a:solidFill>
                  <a:srgbClr val="FF0000"/>
                </a:solidFill>
                <a:latin typeface="Arial Narrow" charset="0"/>
              </a:rPr>
              <a:t> is +z.</a:t>
            </a:r>
          </a:p>
        </p:txBody>
      </p:sp>
      <p:sp>
        <p:nvSpPr>
          <p:cNvPr id="407570" name="Text Box 18"/>
          <p:cNvSpPr txBox="1">
            <a:spLocks noChangeArrowheads="1"/>
          </p:cNvSpPr>
          <p:nvPr/>
        </p:nvSpPr>
        <p:spPr bwMode="auto">
          <a:xfrm>
            <a:off x="381000" y="4191000"/>
            <a:ext cx="2514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else do you learn? </a:t>
            </a:r>
            <a:endParaRPr lang="en-US" sz="2000" b="1">
              <a:solidFill>
                <a:schemeClr val="accent2"/>
              </a:solidFill>
              <a:latin typeface="Monotype Corsiva" charset="0"/>
            </a:endParaRPr>
          </a:p>
        </p:txBody>
      </p:sp>
      <p:sp>
        <p:nvSpPr>
          <p:cNvPr id="407571" name="Text Box 19"/>
          <p:cNvSpPr txBox="1">
            <a:spLocks noChangeArrowheads="1"/>
          </p:cNvSpPr>
          <p:nvPr/>
        </p:nvSpPr>
        <p:spPr bwMode="auto">
          <a:xfrm>
            <a:off x="381000" y="4572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a:t>
            </a:r>
            <a:r>
              <a:rPr lang="en-US" sz="2000" b="1">
                <a:solidFill>
                  <a:srgbClr val="FF0000"/>
                </a:solidFill>
                <a:latin typeface="Monotype Corsiva" charset="0"/>
              </a:rPr>
              <a:t>p</a:t>
            </a:r>
            <a:r>
              <a:rPr lang="en-US" sz="2000">
                <a:solidFill>
                  <a:srgbClr val="FF0000"/>
                </a:solidFill>
                <a:latin typeface="Arial Narrow" charset="0"/>
              </a:rPr>
              <a:t> is </a:t>
            </a:r>
            <a:r>
              <a:rPr lang="en-US" sz="2000">
                <a:solidFill>
                  <a:srgbClr val="FF0000"/>
                </a:solidFill>
                <a:latin typeface="Monotype Corsiva" charset="0"/>
              </a:rPr>
              <a:t>m</a:t>
            </a:r>
            <a:r>
              <a:rPr lang="en-US" sz="2000" b="1">
                <a:solidFill>
                  <a:srgbClr val="FF0000"/>
                </a:solidFill>
                <a:latin typeface="Monotype Corsiva" charset="0"/>
              </a:rPr>
              <a:t>v</a:t>
            </a:r>
            <a:r>
              <a:rPr lang="en-US" sz="2000">
                <a:solidFill>
                  <a:srgbClr val="FF0000"/>
                </a:solidFill>
                <a:latin typeface="Arial Narrow" charset="0"/>
              </a:rPr>
              <a:t>, the magnitude of</a:t>
            </a:r>
            <a:r>
              <a:rPr lang="en-US" sz="2000" b="1">
                <a:solidFill>
                  <a:srgbClr val="FF0000"/>
                </a:solidFill>
                <a:latin typeface="Monotype Corsiva" charset="0"/>
              </a:rPr>
              <a:t> L</a:t>
            </a:r>
            <a:r>
              <a:rPr lang="en-US" sz="2000">
                <a:solidFill>
                  <a:srgbClr val="FF0000"/>
                </a:solidFill>
                <a:latin typeface="Arial Narrow" charset="0"/>
              </a:rPr>
              <a:t> becomes</a:t>
            </a:r>
          </a:p>
        </p:txBody>
      </p:sp>
      <p:sp>
        <p:nvSpPr>
          <p:cNvPr id="407572" name="Text Box 20"/>
          <p:cNvSpPr txBox="1">
            <a:spLocks noChangeArrowheads="1"/>
          </p:cNvSpPr>
          <p:nvPr/>
        </p:nvSpPr>
        <p:spPr bwMode="auto">
          <a:xfrm>
            <a:off x="3352800" y="5775325"/>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linear velocity is perpendicular to position vector, the particle moves exactly the same way as a point on a rim.</a:t>
            </a:r>
          </a:p>
        </p:txBody>
      </p:sp>
      <p:graphicFrame>
        <p:nvGraphicFramePr>
          <p:cNvPr id="407573" name="Object 5"/>
          <p:cNvGraphicFramePr>
            <a:graphicFrameLocks noChangeAspect="1"/>
          </p:cNvGraphicFramePr>
          <p:nvPr/>
        </p:nvGraphicFramePr>
        <p:xfrm>
          <a:off x="8331200" y="3352800"/>
          <a:ext cx="758825" cy="355600"/>
        </p:xfrm>
        <a:graphic>
          <a:graphicData uri="http://schemas.openxmlformats.org/presentationml/2006/ole">
            <mc:AlternateContent xmlns:mc="http://schemas.openxmlformats.org/markup-compatibility/2006">
              <mc:Choice xmlns:v="urn:schemas-microsoft-com:vml" Requires="v">
                <p:oleObj spid="_x0000_s324909" name="Equation" r:id="rId9" imgW="558800" imgH="228600" progId="Equation.DSMT4">
                  <p:embed/>
                </p:oleObj>
              </mc:Choice>
              <mc:Fallback>
                <p:oleObj name="Equation" r:id="rId9" imgW="558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200" y="3352800"/>
                        <a:ext cx="758825"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30"/>
          <p:cNvGrpSpPr>
            <a:grpSpLocks/>
          </p:cNvGrpSpPr>
          <p:nvPr/>
        </p:nvGrpSpPr>
        <p:grpSpPr bwMode="auto">
          <a:xfrm>
            <a:off x="76200" y="1752600"/>
            <a:ext cx="2573338" cy="2209800"/>
            <a:chOff x="76200" y="1752600"/>
            <a:chExt cx="2573258" cy="2209800"/>
          </a:xfrm>
        </p:grpSpPr>
        <p:pic>
          <p:nvPicPr>
            <p:cNvPr id="42008" name="Picture 3" descr="FG11_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1905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Box 27"/>
            <p:cNvSpPr txBox="1">
              <a:spLocks noChangeArrowheads="1"/>
            </p:cNvSpPr>
            <p:nvPr/>
          </p:nvSpPr>
          <p:spPr bwMode="auto">
            <a:xfrm>
              <a:off x="762000" y="1752600"/>
              <a:ext cx="27603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z</a:t>
              </a:r>
            </a:p>
          </p:txBody>
        </p:sp>
        <p:sp>
          <p:nvSpPr>
            <p:cNvPr id="42010" name="TextBox 28"/>
            <p:cNvSpPr txBox="1">
              <a:spLocks noChangeArrowheads="1"/>
            </p:cNvSpPr>
            <p:nvPr/>
          </p:nvSpPr>
          <p:spPr bwMode="auto">
            <a:xfrm>
              <a:off x="152400" y="3547646"/>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x</a:t>
              </a:r>
            </a:p>
          </p:txBody>
        </p:sp>
        <p:sp>
          <p:nvSpPr>
            <p:cNvPr id="42011" name="TextBox 29"/>
            <p:cNvSpPr txBox="1">
              <a:spLocks noChangeArrowheads="1"/>
            </p:cNvSpPr>
            <p:nvPr/>
          </p:nvSpPr>
          <p:spPr bwMode="auto">
            <a:xfrm>
              <a:off x="2362200" y="2895600"/>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y</a:t>
              </a:r>
            </a:p>
          </p:txBody>
        </p:sp>
      </p:grpSp>
    </p:spTree>
    <p:extLst>
      <p:ext uri="{BB962C8B-B14F-4D97-AF65-F5344CB8AC3E}">
        <p14:creationId xmlns:p14="http://schemas.microsoft.com/office/powerpoint/2010/main" val="413011436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7557">
                                            <p:txEl>
                                              <p:pRg st="0" end="0"/>
                                            </p:txEl>
                                          </p:spTgt>
                                        </p:tgtEl>
                                        <p:attrNameLst>
                                          <p:attrName>style.visibility</p:attrName>
                                        </p:attrNameLst>
                                      </p:cBhvr>
                                      <p:to>
                                        <p:strVal val="visible"/>
                                      </p:to>
                                    </p:set>
                                    <p:animEffect transition="in" filter="wipe(left)">
                                      <p:cBhvr>
                                        <p:cTn id="7" dur="500"/>
                                        <p:tgtEl>
                                          <p:spTgt spid="407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7559"/>
                                        </p:tgtEl>
                                        <p:attrNameLst>
                                          <p:attrName>style.visibility</p:attrName>
                                        </p:attrNameLst>
                                      </p:cBhvr>
                                      <p:to>
                                        <p:strVal val="visible"/>
                                      </p:to>
                                    </p:set>
                                    <p:animEffect transition="in" filter="wipe(left)">
                                      <p:cBhvr>
                                        <p:cTn id="12" dur="500"/>
                                        <p:tgtEl>
                                          <p:spTgt spid="407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7561">
                                            <p:txEl>
                                              <p:pRg st="0" end="0"/>
                                            </p:txEl>
                                          </p:spTgt>
                                        </p:tgtEl>
                                        <p:attrNameLst>
                                          <p:attrName>style.visibility</p:attrName>
                                        </p:attrNameLst>
                                      </p:cBhvr>
                                      <p:to>
                                        <p:strVal val="visible"/>
                                      </p:to>
                                    </p:set>
                                    <p:animEffect transition="in" filter="wipe(left)">
                                      <p:cBhvr>
                                        <p:cTn id="24" dur="500"/>
                                        <p:tgtEl>
                                          <p:spTgt spid="40756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07560"/>
                                        </p:tgtEl>
                                        <p:attrNameLst>
                                          <p:attrName>style.visibility</p:attrName>
                                        </p:attrNameLst>
                                      </p:cBhvr>
                                      <p:to>
                                        <p:strVal val="visible"/>
                                      </p:to>
                                    </p:set>
                                    <p:animEffect transition="in" filter="wipe(left)">
                                      <p:cBhvr>
                                        <p:cTn id="29" dur="500"/>
                                        <p:tgtEl>
                                          <p:spTgt spid="407560"/>
                                        </p:tgtEl>
                                      </p:cBhvr>
                                    </p:animEffect>
                                  </p:childTnLst>
                                </p:cTn>
                              </p:par>
                            </p:childTnLst>
                          </p:cTn>
                        </p:par>
                        <p:par>
                          <p:cTn id="30" fill="hold" nodeType="afterGroup">
                            <p:stCondLst>
                              <p:cond delay="500"/>
                            </p:stCondLst>
                            <p:childTnLst>
                              <p:par>
                                <p:cTn id="31" presetID="53" presetClass="entr" presetSubtype="0" fill="hold" grpId="0" nodeType="afterEffect">
                                  <p:stCondLst>
                                    <p:cond delay="0"/>
                                  </p:stCondLst>
                                  <p:iterate type="wd">
                                    <p:tmPct val="10000"/>
                                  </p:iterate>
                                  <p:childTnLst>
                                    <p:set>
                                      <p:cBhvr>
                                        <p:cTn id="32" dur="1" fill="hold">
                                          <p:stCondLst>
                                            <p:cond delay="0"/>
                                          </p:stCondLst>
                                        </p:cTn>
                                        <p:tgtEl>
                                          <p:spTgt spid="407554"/>
                                        </p:tgtEl>
                                        <p:attrNameLst>
                                          <p:attrName>style.visibility</p:attrName>
                                        </p:attrNameLst>
                                      </p:cBhvr>
                                      <p:to>
                                        <p:strVal val="visible"/>
                                      </p:to>
                                    </p:set>
                                    <p:anim calcmode="lin" valueType="num">
                                      <p:cBhvr>
                                        <p:cTn id="33" dur="500" fill="hold"/>
                                        <p:tgtEl>
                                          <p:spTgt spid="407554"/>
                                        </p:tgtEl>
                                        <p:attrNameLst>
                                          <p:attrName>ppt_w</p:attrName>
                                        </p:attrNameLst>
                                      </p:cBhvr>
                                      <p:tavLst>
                                        <p:tav tm="0">
                                          <p:val>
                                            <p:fltVal val="0"/>
                                          </p:val>
                                        </p:tav>
                                        <p:tav tm="100000">
                                          <p:val>
                                            <p:strVal val="#ppt_w"/>
                                          </p:val>
                                        </p:tav>
                                      </p:tavLst>
                                    </p:anim>
                                    <p:anim calcmode="lin" valueType="num">
                                      <p:cBhvr>
                                        <p:cTn id="34" dur="500" fill="hold"/>
                                        <p:tgtEl>
                                          <p:spTgt spid="407554"/>
                                        </p:tgtEl>
                                        <p:attrNameLst>
                                          <p:attrName>ppt_h</p:attrName>
                                        </p:attrNameLst>
                                      </p:cBhvr>
                                      <p:tavLst>
                                        <p:tav tm="0">
                                          <p:val>
                                            <p:fltVal val="0"/>
                                          </p:val>
                                        </p:tav>
                                        <p:tav tm="100000">
                                          <p:val>
                                            <p:strVal val="#ppt_h"/>
                                          </p:val>
                                        </p:tav>
                                      </p:tavLst>
                                    </p:anim>
                                    <p:animEffect transition="in" filter="fade">
                                      <p:cBhvr>
                                        <p:cTn id="35" dur="500"/>
                                        <p:tgtEl>
                                          <p:spTgt spid="4075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7564"/>
                                        </p:tgtEl>
                                        <p:attrNameLst>
                                          <p:attrName>style.visibility</p:attrName>
                                        </p:attrNameLst>
                                      </p:cBhvr>
                                      <p:to>
                                        <p:strVal val="visible"/>
                                      </p:to>
                                    </p:set>
                                    <p:animEffect transition="in" filter="wipe(left)">
                                      <p:cBhvr>
                                        <p:cTn id="40" dur="500"/>
                                        <p:tgtEl>
                                          <p:spTgt spid="4075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407565"/>
                                        </p:tgtEl>
                                        <p:attrNameLst>
                                          <p:attrName>style.visibility</p:attrName>
                                        </p:attrNameLst>
                                      </p:cBhvr>
                                      <p:to>
                                        <p:strVal val="visible"/>
                                      </p:to>
                                    </p:set>
                                    <p:animEffect transition="in" filter="wipe(left)">
                                      <p:cBhvr>
                                        <p:cTn id="45" dur="500"/>
                                        <p:tgtEl>
                                          <p:spTgt spid="4075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407573"/>
                                        </p:tgtEl>
                                        <p:attrNameLst>
                                          <p:attrName>style.visibility</p:attrName>
                                        </p:attrNameLst>
                                      </p:cBhvr>
                                      <p:to>
                                        <p:strVal val="visible"/>
                                      </p:to>
                                    </p:set>
                                    <p:animEffect transition="in" filter="wipe(left)">
                                      <p:cBhvr>
                                        <p:cTn id="50" dur="500"/>
                                        <p:tgtEl>
                                          <p:spTgt spid="4075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7566">
                                            <p:txEl>
                                              <p:pRg st="0" end="0"/>
                                            </p:txEl>
                                          </p:spTgt>
                                        </p:tgtEl>
                                        <p:attrNameLst>
                                          <p:attrName>style.visibility</p:attrName>
                                        </p:attrNameLst>
                                      </p:cBhvr>
                                      <p:to>
                                        <p:strVal val="visible"/>
                                      </p:to>
                                    </p:set>
                                    <p:animEffect transition="in" filter="wipe(left)">
                                      <p:cBhvr>
                                        <p:cTn id="55" dur="500"/>
                                        <p:tgtEl>
                                          <p:spTgt spid="407566">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7567"/>
                                        </p:tgtEl>
                                        <p:attrNameLst>
                                          <p:attrName>style.visibility</p:attrName>
                                        </p:attrNameLst>
                                      </p:cBhvr>
                                      <p:to>
                                        <p:strVal val="visible"/>
                                      </p:to>
                                    </p:set>
                                    <p:animEffect transition="in" filter="wipe(left)">
                                      <p:cBhvr>
                                        <p:cTn id="60" dur="500"/>
                                        <p:tgtEl>
                                          <p:spTgt spid="40756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7568">
                                            <p:txEl>
                                              <p:pRg st="0" end="0"/>
                                            </p:txEl>
                                          </p:spTgt>
                                        </p:tgtEl>
                                        <p:attrNameLst>
                                          <p:attrName>style.visibility</p:attrName>
                                        </p:attrNameLst>
                                      </p:cBhvr>
                                      <p:to>
                                        <p:strVal val="visible"/>
                                      </p:to>
                                    </p:set>
                                    <p:animEffect transition="in" filter="wipe(left)">
                                      <p:cBhvr>
                                        <p:cTn id="65" dur="500"/>
                                        <p:tgtEl>
                                          <p:spTgt spid="407568">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7570"/>
                                        </p:tgtEl>
                                        <p:attrNameLst>
                                          <p:attrName>style.visibility</p:attrName>
                                        </p:attrNameLst>
                                      </p:cBhvr>
                                      <p:to>
                                        <p:strVal val="visible"/>
                                      </p:to>
                                    </p:set>
                                    <p:animEffect transition="in" filter="wipe(left)">
                                      <p:cBhvr>
                                        <p:cTn id="70" dur="500"/>
                                        <p:tgtEl>
                                          <p:spTgt spid="40757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407569">
                                            <p:txEl>
                                              <p:pRg st="0" end="0"/>
                                            </p:txEl>
                                          </p:spTgt>
                                        </p:tgtEl>
                                        <p:attrNameLst>
                                          <p:attrName>style.visibility</p:attrName>
                                        </p:attrNameLst>
                                      </p:cBhvr>
                                      <p:to>
                                        <p:strVal val="visible"/>
                                      </p:to>
                                    </p:set>
                                    <p:animEffect transition="in" filter="wipe(left)">
                                      <p:cBhvr>
                                        <p:cTn id="75" dur="500"/>
                                        <p:tgtEl>
                                          <p:spTgt spid="407569">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407571">
                                            <p:txEl>
                                              <p:pRg st="0" end="0"/>
                                            </p:txEl>
                                          </p:spTgt>
                                        </p:tgtEl>
                                        <p:attrNameLst>
                                          <p:attrName>style.visibility</p:attrName>
                                        </p:attrNameLst>
                                      </p:cBhvr>
                                      <p:to>
                                        <p:strVal val="visible"/>
                                      </p:to>
                                    </p:set>
                                    <p:animEffect transition="in" filter="wipe(left)">
                                      <p:cBhvr>
                                        <p:cTn id="80" dur="500"/>
                                        <p:tgtEl>
                                          <p:spTgt spid="407571">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iterate type="wd">
                                    <p:tmPct val="10000"/>
                                  </p:iterate>
                                  <p:childTnLst>
                                    <p:set>
                                      <p:cBhvr>
                                        <p:cTn id="84" dur="1" fill="hold">
                                          <p:stCondLst>
                                            <p:cond delay="0"/>
                                          </p:stCondLst>
                                        </p:cTn>
                                        <p:tgtEl>
                                          <p:spTgt spid="407558"/>
                                        </p:tgtEl>
                                        <p:attrNameLst>
                                          <p:attrName>style.visibility</p:attrName>
                                        </p:attrNameLst>
                                      </p:cBhvr>
                                      <p:to>
                                        <p:strVal val="visible"/>
                                      </p:to>
                                    </p:set>
                                    <p:animEffect transition="in" filter="wipe(left)">
                                      <p:cBhvr>
                                        <p:cTn id="85" dur="500"/>
                                        <p:tgtEl>
                                          <p:spTgt spid="40755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407562"/>
                                        </p:tgtEl>
                                        <p:attrNameLst>
                                          <p:attrName>style.visibility</p:attrName>
                                        </p:attrNameLst>
                                      </p:cBhvr>
                                      <p:to>
                                        <p:strVal val="visible"/>
                                      </p:to>
                                    </p:set>
                                    <p:animEffect transition="in" filter="wipe(left)">
                                      <p:cBhvr>
                                        <p:cTn id="90" dur="500"/>
                                        <p:tgtEl>
                                          <p:spTgt spid="40756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407563"/>
                                        </p:tgtEl>
                                        <p:attrNameLst>
                                          <p:attrName>style.visibility</p:attrName>
                                        </p:attrNameLst>
                                      </p:cBhvr>
                                      <p:to>
                                        <p:strVal val="visible"/>
                                      </p:to>
                                    </p:set>
                                    <p:animEffect transition="in" filter="wipe(left)">
                                      <p:cBhvr>
                                        <p:cTn id="95" dur="500"/>
                                        <p:tgtEl>
                                          <p:spTgt spid="40756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407572"/>
                                        </p:tgtEl>
                                        <p:attrNameLst>
                                          <p:attrName>style.visibility</p:attrName>
                                        </p:attrNameLst>
                                      </p:cBhvr>
                                      <p:to>
                                        <p:strVal val="visible"/>
                                      </p:to>
                                    </p:set>
                                    <p:animEffect transition="in" filter="wipe(left)">
                                      <p:cBhvr>
                                        <p:cTn id="100" dur="500"/>
                                        <p:tgtEl>
                                          <p:spTgt spid="40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4" grpId="0" animBg="1"/>
      <p:bldP spid="407557" grpId="0" build="p" autoUpdateAnimBg="0"/>
      <p:bldP spid="407559" grpId="0" animBg="1" autoUpdateAnimBg="0"/>
      <p:bldP spid="407561" grpId="0" build="p" autoUpdateAnimBg="0"/>
      <p:bldP spid="407562" grpId="0" animBg="1" autoUpdateAnimBg="0"/>
      <p:bldP spid="407563" grpId="0" animBg="1" autoUpdateAnimBg="0"/>
      <p:bldP spid="407564" grpId="0" animBg="1" autoUpdateAnimBg="0"/>
      <p:bldP spid="407566" grpId="0" build="p" autoUpdateAnimBg="0"/>
      <p:bldP spid="407567" grpId="0" animBg="1" autoUpdateAnimBg="0"/>
      <p:bldP spid="407568" grpId="0" build="p" autoUpdateAnimBg="0"/>
      <p:bldP spid="407569" grpId="0" build="p" autoUpdateAnimBg="0"/>
      <p:bldP spid="407570" grpId="0" animBg="1" autoUpdateAnimBg="0"/>
      <p:bldP spid="407571" grpId="0" build="p" autoUpdateAnimBg="0"/>
      <p:bldP spid="40757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30296-D22A-AA45-8EB8-7762B238B62F}"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413698" name="Rectangle 2"/>
          <p:cNvSpPr>
            <a:spLocks noChangeArrowheads="1"/>
          </p:cNvSpPr>
          <p:nvPr/>
        </p:nvSpPr>
        <p:spPr bwMode="auto">
          <a:xfrm>
            <a:off x="6172200" y="30480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5061"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Conservation of Angular Momentum</a:t>
            </a:r>
          </a:p>
        </p:txBody>
      </p:sp>
      <p:sp>
        <p:nvSpPr>
          <p:cNvPr id="413700" name="Text Box 4"/>
          <p:cNvSpPr txBox="1">
            <a:spLocks noChangeArrowheads="1"/>
          </p:cNvSpPr>
          <p:nvPr/>
        </p:nvSpPr>
        <p:spPr bwMode="auto">
          <a:xfrm>
            <a:off x="609600" y="762000"/>
            <a:ext cx="80772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Remember under what condition the linear momentum is conserved?</a:t>
            </a:r>
          </a:p>
        </p:txBody>
      </p:sp>
      <p:sp>
        <p:nvSpPr>
          <p:cNvPr id="413701" name="Text Box 5"/>
          <p:cNvSpPr txBox="1">
            <a:spLocks noChangeArrowheads="1"/>
          </p:cNvSpPr>
          <p:nvPr/>
        </p:nvSpPr>
        <p:spPr bwMode="auto">
          <a:xfrm>
            <a:off x="457200" y="13716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Linear momentum is conserved when the net external force is 0.</a:t>
            </a:r>
          </a:p>
        </p:txBody>
      </p:sp>
      <p:graphicFrame>
        <p:nvGraphicFramePr>
          <p:cNvPr id="413702" name="Object 2"/>
          <p:cNvGraphicFramePr>
            <a:graphicFrameLocks noChangeAspect="1"/>
          </p:cNvGraphicFramePr>
          <p:nvPr>
            <p:extLst>
              <p:ext uri="{D42A27DB-BD31-4B8C-83A1-F6EECF244321}">
                <p14:modId xmlns:p14="http://schemas.microsoft.com/office/powerpoint/2010/main" val="46529372"/>
              </p:ext>
            </p:extLst>
          </p:nvPr>
        </p:nvGraphicFramePr>
        <p:xfrm>
          <a:off x="4051300" y="5826125"/>
          <a:ext cx="914400" cy="444500"/>
        </p:xfrm>
        <a:graphic>
          <a:graphicData uri="http://schemas.openxmlformats.org/presentationml/2006/ole">
            <mc:AlternateContent xmlns:mc="http://schemas.openxmlformats.org/markup-compatibility/2006">
              <mc:Choice xmlns:v="urn:schemas-microsoft-com:vml" Requires="v">
                <p:oleObj spid="_x0000_s326596" name="Equation" r:id="rId3" imgW="482600" imgH="279400" progId="Equation.3">
                  <p:embed/>
                </p:oleObj>
              </mc:Choice>
              <mc:Fallback>
                <p:oleObj name="Equation" r:id="rId3" imgW="482600" imgH="279400" progId="Equation.3">
                  <p:embed/>
                  <p:pic>
                    <p:nvPicPr>
                      <p:cNvPr id="0" name=""/>
                      <p:cNvPicPr>
                        <a:picLocks noChangeAspect="1" noChangeArrowheads="1"/>
                      </p:cNvPicPr>
                      <p:nvPr/>
                    </p:nvPicPr>
                    <p:blipFill>
                      <a:blip r:embed="rId4"/>
                      <a:srcRect/>
                      <a:stretch>
                        <a:fillRect/>
                      </a:stretch>
                    </p:blipFill>
                    <p:spPr bwMode="auto">
                      <a:xfrm>
                        <a:off x="4051300" y="5826125"/>
                        <a:ext cx="914400"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3" name="Text Box 7"/>
          <p:cNvSpPr txBox="1">
            <a:spLocks noChangeArrowheads="1"/>
          </p:cNvSpPr>
          <p:nvPr/>
        </p:nvSpPr>
        <p:spPr bwMode="auto">
          <a:xfrm>
            <a:off x="457200" y="5013325"/>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Three important conservation laws for isolated system that does not get affected by external forces</a:t>
            </a:r>
            <a:endParaRPr lang="en-US" sz="2000" b="1">
              <a:solidFill>
                <a:schemeClr val="accent2"/>
              </a:solidFill>
              <a:latin typeface="Monotype Corsiva" charset="0"/>
            </a:endParaRPr>
          </a:p>
        </p:txBody>
      </p:sp>
      <p:sp>
        <p:nvSpPr>
          <p:cNvPr id="413704" name="Text Box 8"/>
          <p:cNvSpPr txBox="1">
            <a:spLocks noChangeArrowheads="1"/>
          </p:cNvSpPr>
          <p:nvPr/>
        </p:nvSpPr>
        <p:spPr bwMode="auto">
          <a:xfrm>
            <a:off x="3429000" y="3581400"/>
            <a:ext cx="45720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Angular momentum of the system before and after a certain change is the same.</a:t>
            </a:r>
          </a:p>
        </p:txBody>
      </p:sp>
      <p:sp>
        <p:nvSpPr>
          <p:cNvPr id="413705" name="Text Box 9"/>
          <p:cNvSpPr txBox="1">
            <a:spLocks noChangeArrowheads="1"/>
          </p:cNvSpPr>
          <p:nvPr/>
        </p:nvSpPr>
        <p:spPr bwMode="auto">
          <a:xfrm>
            <a:off x="533400" y="2249488"/>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By the same token, the angular momentum of a system is constant in both magnitude and direction, if the resultant external torque acting on the system is 0. </a:t>
            </a:r>
            <a:endParaRPr lang="en-US" sz="2000" baseline="-25000">
              <a:solidFill>
                <a:srgbClr val="FF0000"/>
              </a:solidFill>
              <a:latin typeface="Monotype Corsiva" charset="0"/>
            </a:endParaRPr>
          </a:p>
        </p:txBody>
      </p:sp>
      <p:graphicFrame>
        <p:nvGraphicFramePr>
          <p:cNvPr id="413706" name="Object 3"/>
          <p:cNvGraphicFramePr>
            <a:graphicFrameLocks noChangeAspect="1"/>
          </p:cNvGraphicFramePr>
          <p:nvPr>
            <p:extLst>
              <p:ext uri="{D42A27DB-BD31-4B8C-83A1-F6EECF244321}">
                <p14:modId xmlns:p14="http://schemas.microsoft.com/office/powerpoint/2010/main" val="882672213"/>
              </p:ext>
            </p:extLst>
          </p:nvPr>
        </p:nvGraphicFramePr>
        <p:xfrm>
          <a:off x="3898900" y="4286250"/>
          <a:ext cx="347663" cy="522288"/>
        </p:xfrm>
        <a:graphic>
          <a:graphicData uri="http://schemas.openxmlformats.org/presentationml/2006/ole">
            <mc:AlternateContent xmlns:mc="http://schemas.openxmlformats.org/markup-compatibility/2006">
              <mc:Choice xmlns:v="urn:schemas-microsoft-com:vml" Requires="v">
                <p:oleObj spid="_x0000_s326597" name="Equation" r:id="rId5" imgW="165100" imgH="254000" progId="Equation.3">
                  <p:embed/>
                </p:oleObj>
              </mc:Choice>
              <mc:Fallback>
                <p:oleObj name="Equation" r:id="rId5" imgW="165100" imgH="254000" progId="Equation.3">
                  <p:embed/>
                  <p:pic>
                    <p:nvPicPr>
                      <p:cNvPr id="0" name=""/>
                      <p:cNvPicPr>
                        <a:picLocks noChangeAspect="1" noChangeArrowheads="1"/>
                      </p:cNvPicPr>
                      <p:nvPr/>
                    </p:nvPicPr>
                    <p:blipFill>
                      <a:blip r:embed="rId6"/>
                      <a:srcRect/>
                      <a:stretch>
                        <a:fillRect/>
                      </a:stretch>
                    </p:blipFill>
                    <p:spPr bwMode="auto">
                      <a:xfrm>
                        <a:off x="3898900" y="4286250"/>
                        <a:ext cx="347663" cy="522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7" name="Object 4"/>
          <p:cNvGraphicFramePr>
            <a:graphicFrameLocks noChangeAspect="1"/>
          </p:cNvGraphicFramePr>
          <p:nvPr>
            <p:extLst>
              <p:ext uri="{D42A27DB-BD31-4B8C-83A1-F6EECF244321}">
                <p14:modId xmlns:p14="http://schemas.microsoft.com/office/powerpoint/2010/main" val="2920210876"/>
              </p:ext>
            </p:extLst>
          </p:nvPr>
        </p:nvGraphicFramePr>
        <p:xfrm>
          <a:off x="6705600" y="1741488"/>
          <a:ext cx="1219200" cy="487362"/>
        </p:xfrm>
        <a:graphic>
          <a:graphicData uri="http://schemas.openxmlformats.org/presentationml/2006/ole">
            <mc:AlternateContent xmlns:mc="http://schemas.openxmlformats.org/markup-compatibility/2006">
              <mc:Choice xmlns:v="urn:schemas-microsoft-com:vml" Requires="v">
                <p:oleObj spid="_x0000_s326598" name="Equation" r:id="rId7" imgW="622300" imgH="266700" progId="Equation.3">
                  <p:embed/>
                </p:oleObj>
              </mc:Choice>
              <mc:Fallback>
                <p:oleObj name="Equation" r:id="rId7" imgW="622300" imgH="266700" progId="Equation.3">
                  <p:embed/>
                  <p:pic>
                    <p:nvPicPr>
                      <p:cNvPr id="0" name=""/>
                      <p:cNvPicPr>
                        <a:picLocks noChangeAspect="1" noChangeArrowheads="1"/>
                      </p:cNvPicPr>
                      <p:nvPr/>
                    </p:nvPicPr>
                    <p:blipFill>
                      <a:blip r:embed="rId8"/>
                      <a:srcRect/>
                      <a:stretch>
                        <a:fillRect/>
                      </a:stretch>
                    </p:blipFill>
                    <p:spPr bwMode="auto">
                      <a:xfrm>
                        <a:off x="6705600" y="1741488"/>
                        <a:ext cx="1219200"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8" name="Object 5"/>
          <p:cNvGraphicFramePr>
            <a:graphicFrameLocks noChangeAspect="1"/>
          </p:cNvGraphicFramePr>
          <p:nvPr>
            <p:extLst>
              <p:ext uri="{D42A27DB-BD31-4B8C-83A1-F6EECF244321}">
                <p14:modId xmlns:p14="http://schemas.microsoft.com/office/powerpoint/2010/main" val="1759844153"/>
              </p:ext>
            </p:extLst>
          </p:nvPr>
        </p:nvGraphicFramePr>
        <p:xfrm>
          <a:off x="6083300" y="2347913"/>
          <a:ext cx="1166813" cy="527050"/>
        </p:xfrm>
        <a:graphic>
          <a:graphicData uri="http://schemas.openxmlformats.org/presentationml/2006/ole">
            <mc:AlternateContent xmlns:mc="http://schemas.openxmlformats.org/markup-compatibility/2006">
              <mc:Choice xmlns:v="urn:schemas-microsoft-com:vml" Requires="v">
                <p:oleObj spid="_x0000_s326599" name="Equation" r:id="rId9" imgW="558800" imgH="292100" progId="Equation.3">
                  <p:embed/>
                </p:oleObj>
              </mc:Choice>
              <mc:Fallback>
                <p:oleObj name="Equation" r:id="rId9" imgW="558800" imgH="292100" progId="Equation.3">
                  <p:embed/>
                  <p:pic>
                    <p:nvPicPr>
                      <p:cNvPr id="0" name=""/>
                      <p:cNvPicPr>
                        <a:picLocks noChangeAspect="1" noChangeArrowheads="1"/>
                      </p:cNvPicPr>
                      <p:nvPr/>
                    </p:nvPicPr>
                    <p:blipFill>
                      <a:blip r:embed="rId10"/>
                      <a:srcRect/>
                      <a:stretch>
                        <a:fillRect/>
                      </a:stretch>
                    </p:blipFill>
                    <p:spPr bwMode="auto">
                      <a:xfrm>
                        <a:off x="6083300" y="2347913"/>
                        <a:ext cx="1166813"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9" name="Text Box 13"/>
          <p:cNvSpPr txBox="1">
            <a:spLocks noChangeArrowheads="1"/>
          </p:cNvSpPr>
          <p:nvPr/>
        </p:nvSpPr>
        <p:spPr bwMode="auto">
          <a:xfrm>
            <a:off x="533400" y="3581400"/>
            <a:ext cx="28194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does this mean?</a:t>
            </a:r>
          </a:p>
        </p:txBody>
      </p:sp>
      <p:sp>
        <p:nvSpPr>
          <p:cNvPr id="413710" name="Line 14"/>
          <p:cNvSpPr>
            <a:spLocks noChangeShapeType="1"/>
          </p:cNvSpPr>
          <p:nvPr/>
        </p:nvSpPr>
        <p:spPr bwMode="auto">
          <a:xfrm>
            <a:off x="381000" y="4953000"/>
            <a:ext cx="830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711" name="Text Box 15"/>
          <p:cNvSpPr txBox="1">
            <a:spLocks noChangeArrowheads="1"/>
          </p:cNvSpPr>
          <p:nvPr/>
        </p:nvSpPr>
        <p:spPr bwMode="auto">
          <a:xfrm>
            <a:off x="6537325" y="4987925"/>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Mechanical Energy</a:t>
            </a:r>
          </a:p>
        </p:txBody>
      </p:sp>
      <p:sp>
        <p:nvSpPr>
          <p:cNvPr id="413712" name="Text Box 16"/>
          <p:cNvSpPr txBox="1">
            <a:spLocks noChangeArrowheads="1"/>
          </p:cNvSpPr>
          <p:nvPr/>
        </p:nvSpPr>
        <p:spPr bwMode="auto">
          <a:xfrm>
            <a:off x="6537325" y="5434013"/>
            <a:ext cx="179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Linear Momentum</a:t>
            </a:r>
          </a:p>
        </p:txBody>
      </p:sp>
      <p:sp>
        <p:nvSpPr>
          <p:cNvPr id="413713" name="Text Box 17"/>
          <p:cNvSpPr txBox="1">
            <a:spLocks noChangeArrowheads="1"/>
          </p:cNvSpPr>
          <p:nvPr/>
        </p:nvSpPr>
        <p:spPr bwMode="auto">
          <a:xfrm>
            <a:off x="6537325" y="58816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Angular Momentum</a:t>
            </a:r>
          </a:p>
        </p:txBody>
      </p:sp>
      <p:graphicFrame>
        <p:nvGraphicFramePr>
          <p:cNvPr id="413714" name="Object 6"/>
          <p:cNvGraphicFramePr>
            <a:graphicFrameLocks noChangeAspect="1"/>
          </p:cNvGraphicFramePr>
          <p:nvPr>
            <p:extLst>
              <p:ext uri="{D42A27DB-BD31-4B8C-83A1-F6EECF244321}">
                <p14:modId xmlns:p14="http://schemas.microsoft.com/office/powerpoint/2010/main" val="494745883"/>
              </p:ext>
            </p:extLst>
          </p:nvPr>
        </p:nvGraphicFramePr>
        <p:xfrm>
          <a:off x="6172200" y="3033713"/>
          <a:ext cx="665163" cy="504825"/>
        </p:xfrm>
        <a:graphic>
          <a:graphicData uri="http://schemas.openxmlformats.org/presentationml/2006/ole">
            <mc:AlternateContent xmlns:mc="http://schemas.openxmlformats.org/markup-compatibility/2006">
              <mc:Choice xmlns:v="urn:schemas-microsoft-com:vml" Requires="v">
                <p:oleObj spid="_x0000_s326600" name="Equation" r:id="rId11" imgW="266700" imgH="241300" progId="Equation.DSMT4">
                  <p:embed/>
                </p:oleObj>
              </mc:Choice>
              <mc:Fallback>
                <p:oleObj name="Equation" r:id="rId11" imgW="2667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033713"/>
                        <a:ext cx="66516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5" name="Object 7"/>
          <p:cNvGraphicFramePr>
            <a:graphicFrameLocks noChangeAspect="1"/>
          </p:cNvGraphicFramePr>
          <p:nvPr>
            <p:extLst>
              <p:ext uri="{D42A27DB-BD31-4B8C-83A1-F6EECF244321}">
                <p14:modId xmlns:p14="http://schemas.microsoft.com/office/powerpoint/2010/main" val="266031572"/>
              </p:ext>
            </p:extLst>
          </p:nvPr>
        </p:nvGraphicFramePr>
        <p:xfrm>
          <a:off x="6629400" y="1131888"/>
          <a:ext cx="1524000" cy="735012"/>
        </p:xfrm>
        <a:graphic>
          <a:graphicData uri="http://schemas.openxmlformats.org/presentationml/2006/ole">
            <mc:AlternateContent xmlns:mc="http://schemas.openxmlformats.org/markup-compatibility/2006">
              <mc:Choice xmlns:v="urn:schemas-microsoft-com:vml" Requires="v">
                <p:oleObj spid="_x0000_s326601" name="Equation" r:id="rId13" imgW="939800" imgH="457200" progId="Equation.DSMT4">
                  <p:embed/>
                </p:oleObj>
              </mc:Choice>
              <mc:Fallback>
                <p:oleObj name="Equation" r:id="rId13" imgW="939800" imgH="457200" progId="Equation.DSMT4">
                  <p:embed/>
                  <p:pic>
                    <p:nvPicPr>
                      <p:cNvPr id="0" name=""/>
                      <p:cNvPicPr>
                        <a:picLocks noChangeAspect="1" noChangeArrowheads="1"/>
                      </p:cNvPicPr>
                      <p:nvPr/>
                    </p:nvPicPr>
                    <p:blipFill>
                      <a:blip r:embed="rId14"/>
                      <a:srcRect/>
                      <a:stretch>
                        <a:fillRect/>
                      </a:stretch>
                    </p:blipFill>
                    <p:spPr bwMode="auto">
                      <a:xfrm>
                        <a:off x="6629400" y="1131888"/>
                        <a:ext cx="152400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6" name="Object 8"/>
          <p:cNvGraphicFramePr>
            <a:graphicFrameLocks noChangeAspect="1"/>
          </p:cNvGraphicFramePr>
          <p:nvPr>
            <p:extLst>
              <p:ext uri="{D42A27DB-BD31-4B8C-83A1-F6EECF244321}">
                <p14:modId xmlns:p14="http://schemas.microsoft.com/office/powerpoint/2010/main" val="903514255"/>
              </p:ext>
            </p:extLst>
          </p:nvPr>
        </p:nvGraphicFramePr>
        <p:xfrm>
          <a:off x="7235825" y="2198688"/>
          <a:ext cx="933450" cy="827087"/>
        </p:xfrm>
        <a:graphic>
          <a:graphicData uri="http://schemas.openxmlformats.org/presentationml/2006/ole">
            <mc:AlternateContent xmlns:mc="http://schemas.openxmlformats.org/markup-compatibility/2006">
              <mc:Choice xmlns:v="urn:schemas-microsoft-com:vml" Requires="v">
                <p:oleObj spid="_x0000_s326602" name="Equation" r:id="rId15" imgW="393700" imgH="457200" progId="Equation.3">
                  <p:embed/>
                </p:oleObj>
              </mc:Choice>
              <mc:Fallback>
                <p:oleObj name="Equation" r:id="rId15" imgW="393700" imgH="457200" progId="Equation.3">
                  <p:embed/>
                  <p:pic>
                    <p:nvPicPr>
                      <p:cNvPr id="0" name=""/>
                      <p:cNvPicPr>
                        <a:picLocks noChangeAspect="1" noChangeArrowheads="1"/>
                      </p:cNvPicPr>
                      <p:nvPr/>
                    </p:nvPicPr>
                    <p:blipFill>
                      <a:blip r:embed="rId16"/>
                      <a:srcRect/>
                      <a:stretch>
                        <a:fillRect/>
                      </a:stretch>
                    </p:blipFill>
                    <p:spPr bwMode="auto">
                      <a:xfrm>
                        <a:off x="7235825" y="2198688"/>
                        <a:ext cx="933450"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7" name="Object 9"/>
          <p:cNvGraphicFramePr>
            <a:graphicFrameLocks noChangeAspect="1"/>
          </p:cNvGraphicFramePr>
          <p:nvPr/>
        </p:nvGraphicFramePr>
        <p:xfrm>
          <a:off x="8080375" y="2498725"/>
          <a:ext cx="301625" cy="320675"/>
        </p:xfrm>
        <a:graphic>
          <a:graphicData uri="http://schemas.openxmlformats.org/presentationml/2006/ole">
            <mc:AlternateContent xmlns:mc="http://schemas.openxmlformats.org/markup-compatibility/2006">
              <mc:Choice xmlns:v="urn:schemas-microsoft-com:vml" Requires="v">
                <p:oleObj spid="_x0000_s326603" name="Equation" r:id="rId17" imgW="126725" imgH="177415" progId="Equation.3">
                  <p:embed/>
                </p:oleObj>
              </mc:Choice>
              <mc:Fallback>
                <p:oleObj name="Equation" r:id="rId17" imgW="126725" imgH="1774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0375" y="2498725"/>
                        <a:ext cx="3016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8" name="Object 10"/>
          <p:cNvGraphicFramePr>
            <a:graphicFrameLocks noChangeAspect="1"/>
          </p:cNvGraphicFramePr>
          <p:nvPr>
            <p:extLst>
              <p:ext uri="{D42A27DB-BD31-4B8C-83A1-F6EECF244321}">
                <p14:modId xmlns:p14="http://schemas.microsoft.com/office/powerpoint/2010/main" val="1031132263"/>
              </p:ext>
            </p:extLst>
          </p:nvPr>
        </p:nvGraphicFramePr>
        <p:xfrm>
          <a:off x="4325938" y="4259263"/>
          <a:ext cx="666750" cy="574675"/>
        </p:xfrm>
        <a:graphic>
          <a:graphicData uri="http://schemas.openxmlformats.org/presentationml/2006/ole">
            <mc:AlternateContent xmlns:mc="http://schemas.openxmlformats.org/markup-compatibility/2006">
              <mc:Choice xmlns:v="urn:schemas-microsoft-com:vml" Requires="v">
                <p:oleObj spid="_x0000_s326604" name="Equation" r:id="rId19" imgW="317500" imgH="279400" progId="Equation.3">
                  <p:embed/>
                </p:oleObj>
              </mc:Choice>
              <mc:Fallback>
                <p:oleObj name="Equation" r:id="rId19" imgW="317500" imgH="279400" progId="Equation.3">
                  <p:embed/>
                  <p:pic>
                    <p:nvPicPr>
                      <p:cNvPr id="0" name=""/>
                      <p:cNvPicPr>
                        <a:picLocks noChangeAspect="1" noChangeArrowheads="1"/>
                      </p:cNvPicPr>
                      <p:nvPr/>
                    </p:nvPicPr>
                    <p:blipFill>
                      <a:blip r:embed="rId20"/>
                      <a:srcRect/>
                      <a:stretch>
                        <a:fillRect/>
                      </a:stretch>
                    </p:blipFill>
                    <p:spPr bwMode="auto">
                      <a:xfrm>
                        <a:off x="4325938" y="4259263"/>
                        <a:ext cx="666750" cy="574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9" name="Object 11"/>
          <p:cNvGraphicFramePr>
            <a:graphicFrameLocks noChangeAspect="1"/>
          </p:cNvGraphicFramePr>
          <p:nvPr/>
        </p:nvGraphicFramePr>
        <p:xfrm>
          <a:off x="5060950" y="4376738"/>
          <a:ext cx="1416050" cy="338137"/>
        </p:xfrm>
        <a:graphic>
          <a:graphicData uri="http://schemas.openxmlformats.org/presentationml/2006/ole">
            <mc:AlternateContent xmlns:mc="http://schemas.openxmlformats.org/markup-compatibility/2006">
              <mc:Choice xmlns:v="urn:schemas-microsoft-com:vml" Requires="v">
                <p:oleObj spid="_x0000_s326605" name="Equation" r:id="rId21" imgW="672808" imgH="165028" progId="Equation.DSMT4">
                  <p:embed/>
                </p:oleObj>
              </mc:Choice>
              <mc:Fallback>
                <p:oleObj name="Equation" r:id="rId21" imgW="672808" imgH="16502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0950" y="4376738"/>
                        <a:ext cx="1416050" cy="3381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0" name="Object 12"/>
          <p:cNvGraphicFramePr>
            <a:graphicFrameLocks noChangeAspect="1"/>
          </p:cNvGraphicFramePr>
          <p:nvPr>
            <p:extLst>
              <p:ext uri="{D42A27DB-BD31-4B8C-83A1-F6EECF244321}">
                <p14:modId xmlns:p14="http://schemas.microsoft.com/office/powerpoint/2010/main" val="3624250542"/>
              </p:ext>
            </p:extLst>
          </p:nvPr>
        </p:nvGraphicFramePr>
        <p:xfrm>
          <a:off x="4049713" y="5421313"/>
          <a:ext cx="939800" cy="422275"/>
        </p:xfrm>
        <a:graphic>
          <a:graphicData uri="http://schemas.openxmlformats.org/presentationml/2006/ole">
            <mc:AlternateContent xmlns:mc="http://schemas.openxmlformats.org/markup-compatibility/2006">
              <mc:Choice xmlns:v="urn:schemas-microsoft-com:vml" Requires="v">
                <p:oleObj spid="_x0000_s326606" name="Equation" r:id="rId23" imgW="495300" imgH="266700" progId="Equation.3">
                  <p:embed/>
                </p:oleObj>
              </mc:Choice>
              <mc:Fallback>
                <p:oleObj name="Equation" r:id="rId23" imgW="495300" imgH="266700" progId="Equation.3">
                  <p:embed/>
                  <p:pic>
                    <p:nvPicPr>
                      <p:cNvPr id="0" name=""/>
                      <p:cNvPicPr>
                        <a:picLocks noChangeAspect="1" noChangeArrowheads="1"/>
                      </p:cNvPicPr>
                      <p:nvPr/>
                    </p:nvPicPr>
                    <p:blipFill>
                      <a:blip r:embed="rId24"/>
                      <a:srcRect/>
                      <a:stretch>
                        <a:fillRect/>
                      </a:stretch>
                    </p:blipFill>
                    <p:spPr bwMode="auto">
                      <a:xfrm>
                        <a:off x="4049713" y="5421313"/>
                        <a:ext cx="939800"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1" name="Object 13"/>
          <p:cNvGraphicFramePr>
            <a:graphicFrameLocks noChangeAspect="1"/>
          </p:cNvGraphicFramePr>
          <p:nvPr>
            <p:extLst>
              <p:ext uri="{D42A27DB-BD31-4B8C-83A1-F6EECF244321}">
                <p14:modId xmlns:p14="http://schemas.microsoft.com/office/powerpoint/2010/main" val="3086012961"/>
              </p:ext>
            </p:extLst>
          </p:nvPr>
        </p:nvGraphicFramePr>
        <p:xfrm>
          <a:off x="4038600" y="5008563"/>
          <a:ext cx="2168525" cy="423862"/>
        </p:xfrm>
        <a:graphic>
          <a:graphicData uri="http://schemas.openxmlformats.org/presentationml/2006/ole">
            <mc:AlternateContent xmlns:mc="http://schemas.openxmlformats.org/markup-compatibility/2006">
              <mc:Choice xmlns:v="urn:schemas-microsoft-com:vml" Requires="v">
                <p:oleObj spid="_x0000_s326607" name="Equation" r:id="rId25" imgW="1143000" imgH="266700" progId="Equation.3">
                  <p:embed/>
                </p:oleObj>
              </mc:Choice>
              <mc:Fallback>
                <p:oleObj name="Equation" r:id="rId25" imgW="1143000" imgH="266700" progId="Equation.3">
                  <p:embed/>
                  <p:pic>
                    <p:nvPicPr>
                      <p:cNvPr id="0" name=""/>
                      <p:cNvPicPr>
                        <a:picLocks noChangeAspect="1" noChangeArrowheads="1"/>
                      </p:cNvPicPr>
                      <p:nvPr/>
                    </p:nvPicPr>
                    <p:blipFill>
                      <a:blip r:embed="rId26"/>
                      <a:srcRect/>
                      <a:stretch>
                        <a:fillRect/>
                      </a:stretch>
                    </p:blipFill>
                    <p:spPr bwMode="auto">
                      <a:xfrm>
                        <a:off x="4038600" y="5008563"/>
                        <a:ext cx="2168525" cy="423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2" name="Object 14"/>
          <p:cNvGraphicFramePr>
            <a:graphicFrameLocks noChangeAspect="1"/>
          </p:cNvGraphicFramePr>
          <p:nvPr>
            <p:extLst>
              <p:ext uri="{D42A27DB-BD31-4B8C-83A1-F6EECF244321}">
                <p14:modId xmlns:p14="http://schemas.microsoft.com/office/powerpoint/2010/main" val="3613871798"/>
              </p:ext>
            </p:extLst>
          </p:nvPr>
        </p:nvGraphicFramePr>
        <p:xfrm>
          <a:off x="6746875" y="3187700"/>
          <a:ext cx="949325" cy="317500"/>
        </p:xfrm>
        <a:graphic>
          <a:graphicData uri="http://schemas.openxmlformats.org/presentationml/2006/ole">
            <mc:AlternateContent xmlns:mc="http://schemas.openxmlformats.org/markup-compatibility/2006">
              <mc:Choice xmlns:v="urn:schemas-microsoft-com:vml" Requires="v">
                <p:oleObj spid="_x0000_s326608" name="Equation" r:id="rId27" imgW="380835" imgH="152334" progId="Equation.DSMT4">
                  <p:embed/>
                </p:oleObj>
              </mc:Choice>
              <mc:Fallback>
                <p:oleObj name="Equation" r:id="rId27" imgW="380835" imgH="152334"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75" y="3187700"/>
                        <a:ext cx="94932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4674361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3700"/>
                                        </p:tgtEl>
                                        <p:attrNameLst>
                                          <p:attrName>style.visibility</p:attrName>
                                        </p:attrNameLst>
                                      </p:cBhvr>
                                      <p:to>
                                        <p:strVal val="visible"/>
                                      </p:to>
                                    </p:set>
                                    <p:animEffect transition="in" filter="wipe(left)">
                                      <p:cBhvr>
                                        <p:cTn id="7" dur="500"/>
                                        <p:tgtEl>
                                          <p:spTgt spid="413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3701">
                                            <p:txEl>
                                              <p:pRg st="0" end="0"/>
                                            </p:txEl>
                                          </p:spTgt>
                                        </p:tgtEl>
                                        <p:attrNameLst>
                                          <p:attrName>style.visibility</p:attrName>
                                        </p:attrNameLst>
                                      </p:cBhvr>
                                      <p:to>
                                        <p:strVal val="visible"/>
                                      </p:to>
                                    </p:set>
                                    <p:animEffect transition="in" filter="wipe(left)">
                                      <p:cBhvr>
                                        <p:cTn id="12" dur="500"/>
                                        <p:tgtEl>
                                          <p:spTgt spid="4137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13715"/>
                                        </p:tgtEl>
                                        <p:attrNameLst>
                                          <p:attrName>style.visibility</p:attrName>
                                        </p:attrNameLst>
                                      </p:cBhvr>
                                      <p:to>
                                        <p:strVal val="visible"/>
                                      </p:to>
                                    </p:set>
                                    <p:animEffect transition="in" filter="wipe(left)">
                                      <p:cBhvr>
                                        <p:cTn id="17" dur="500"/>
                                        <p:tgtEl>
                                          <p:spTgt spid="4137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3707"/>
                                        </p:tgtEl>
                                        <p:attrNameLst>
                                          <p:attrName>style.visibility</p:attrName>
                                        </p:attrNameLst>
                                      </p:cBhvr>
                                      <p:to>
                                        <p:strVal val="visible"/>
                                      </p:to>
                                    </p:set>
                                    <p:animEffect transition="in" filter="wipe(left)">
                                      <p:cBhvr>
                                        <p:cTn id="22" dur="500"/>
                                        <p:tgtEl>
                                          <p:spTgt spid="4137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3705">
                                            <p:txEl>
                                              <p:pRg st="0" end="0"/>
                                            </p:txEl>
                                          </p:spTgt>
                                        </p:tgtEl>
                                        <p:attrNameLst>
                                          <p:attrName>style.visibility</p:attrName>
                                        </p:attrNameLst>
                                      </p:cBhvr>
                                      <p:to>
                                        <p:strVal val="visible"/>
                                      </p:to>
                                    </p:set>
                                    <p:animEffect transition="in" filter="wipe(left)">
                                      <p:cBhvr>
                                        <p:cTn id="27" dur="500"/>
                                        <p:tgtEl>
                                          <p:spTgt spid="41370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13708"/>
                                        </p:tgtEl>
                                        <p:attrNameLst>
                                          <p:attrName>style.visibility</p:attrName>
                                        </p:attrNameLst>
                                      </p:cBhvr>
                                      <p:to>
                                        <p:strVal val="visible"/>
                                      </p:to>
                                    </p:set>
                                    <p:animEffect transition="in" filter="wipe(left)">
                                      <p:cBhvr>
                                        <p:cTn id="32" dur="500"/>
                                        <p:tgtEl>
                                          <p:spTgt spid="4137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13716"/>
                                        </p:tgtEl>
                                        <p:attrNameLst>
                                          <p:attrName>style.visibility</p:attrName>
                                        </p:attrNameLst>
                                      </p:cBhvr>
                                      <p:to>
                                        <p:strVal val="visible"/>
                                      </p:to>
                                    </p:set>
                                    <p:animEffect transition="in" filter="wipe(left)">
                                      <p:cBhvr>
                                        <p:cTn id="37" dur="500"/>
                                        <p:tgtEl>
                                          <p:spTgt spid="4137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13717"/>
                                        </p:tgtEl>
                                        <p:attrNameLst>
                                          <p:attrName>style.visibility</p:attrName>
                                        </p:attrNameLst>
                                      </p:cBhvr>
                                      <p:to>
                                        <p:strVal val="visible"/>
                                      </p:to>
                                    </p:set>
                                    <p:animEffect transition="in" filter="wipe(left)">
                                      <p:cBhvr>
                                        <p:cTn id="42" dur="500"/>
                                        <p:tgtEl>
                                          <p:spTgt spid="4137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3714"/>
                                        </p:tgtEl>
                                        <p:attrNameLst>
                                          <p:attrName>style.visibility</p:attrName>
                                        </p:attrNameLst>
                                      </p:cBhvr>
                                      <p:to>
                                        <p:strVal val="visible"/>
                                      </p:to>
                                    </p:set>
                                    <p:animEffect transition="in" filter="wipe(left)">
                                      <p:cBhvr>
                                        <p:cTn id="47" dur="500"/>
                                        <p:tgtEl>
                                          <p:spTgt spid="4137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3722"/>
                                        </p:tgtEl>
                                        <p:attrNameLst>
                                          <p:attrName>style.visibility</p:attrName>
                                        </p:attrNameLst>
                                      </p:cBhvr>
                                      <p:to>
                                        <p:strVal val="visible"/>
                                      </p:to>
                                    </p:set>
                                    <p:animEffect transition="in" filter="wipe(left)">
                                      <p:cBhvr>
                                        <p:cTn id="52" dur="500"/>
                                        <p:tgtEl>
                                          <p:spTgt spid="413722"/>
                                        </p:tgtEl>
                                      </p:cBhvr>
                                    </p:animEffect>
                                  </p:childTnLst>
                                </p:cTn>
                              </p:par>
                            </p:childTnLst>
                          </p:cTn>
                        </p:par>
                        <p:par>
                          <p:cTn id="53" fill="hold" nodeType="afterGroup">
                            <p:stCondLst>
                              <p:cond delay="500"/>
                            </p:stCondLst>
                            <p:childTnLst>
                              <p:par>
                                <p:cTn id="54" presetID="53" presetClass="entr" presetSubtype="0" fill="hold" grpId="0" nodeType="afterEffect">
                                  <p:stCondLst>
                                    <p:cond delay="0"/>
                                  </p:stCondLst>
                                  <p:iterate type="wd">
                                    <p:tmPct val="10000"/>
                                  </p:iterate>
                                  <p:childTnLst>
                                    <p:set>
                                      <p:cBhvr>
                                        <p:cTn id="55" dur="1" fill="hold">
                                          <p:stCondLst>
                                            <p:cond delay="0"/>
                                          </p:stCondLst>
                                        </p:cTn>
                                        <p:tgtEl>
                                          <p:spTgt spid="413698"/>
                                        </p:tgtEl>
                                        <p:attrNameLst>
                                          <p:attrName>style.visibility</p:attrName>
                                        </p:attrNameLst>
                                      </p:cBhvr>
                                      <p:to>
                                        <p:strVal val="visible"/>
                                      </p:to>
                                    </p:set>
                                    <p:anim calcmode="lin" valueType="num">
                                      <p:cBhvr>
                                        <p:cTn id="56" dur="500" fill="hold"/>
                                        <p:tgtEl>
                                          <p:spTgt spid="413698"/>
                                        </p:tgtEl>
                                        <p:attrNameLst>
                                          <p:attrName>ppt_w</p:attrName>
                                        </p:attrNameLst>
                                      </p:cBhvr>
                                      <p:tavLst>
                                        <p:tav tm="0">
                                          <p:val>
                                            <p:fltVal val="0"/>
                                          </p:val>
                                        </p:tav>
                                        <p:tav tm="100000">
                                          <p:val>
                                            <p:strVal val="#ppt_w"/>
                                          </p:val>
                                        </p:tav>
                                      </p:tavLst>
                                    </p:anim>
                                    <p:anim calcmode="lin" valueType="num">
                                      <p:cBhvr>
                                        <p:cTn id="57" dur="500" fill="hold"/>
                                        <p:tgtEl>
                                          <p:spTgt spid="413698"/>
                                        </p:tgtEl>
                                        <p:attrNameLst>
                                          <p:attrName>ppt_h</p:attrName>
                                        </p:attrNameLst>
                                      </p:cBhvr>
                                      <p:tavLst>
                                        <p:tav tm="0">
                                          <p:val>
                                            <p:fltVal val="0"/>
                                          </p:val>
                                        </p:tav>
                                        <p:tav tm="100000">
                                          <p:val>
                                            <p:strVal val="#ppt_h"/>
                                          </p:val>
                                        </p:tav>
                                      </p:tavLst>
                                    </p:anim>
                                    <p:animEffect transition="in" filter="fade">
                                      <p:cBhvr>
                                        <p:cTn id="58" dur="500"/>
                                        <p:tgtEl>
                                          <p:spTgt spid="41369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413709"/>
                                        </p:tgtEl>
                                        <p:attrNameLst>
                                          <p:attrName>style.visibility</p:attrName>
                                        </p:attrNameLst>
                                      </p:cBhvr>
                                      <p:to>
                                        <p:strVal val="visible"/>
                                      </p:to>
                                    </p:set>
                                    <p:animEffect transition="in" filter="wipe(left)">
                                      <p:cBhvr>
                                        <p:cTn id="63" dur="500"/>
                                        <p:tgtEl>
                                          <p:spTgt spid="41370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413704"/>
                                        </p:tgtEl>
                                        <p:attrNameLst>
                                          <p:attrName>style.visibility</p:attrName>
                                        </p:attrNameLst>
                                      </p:cBhvr>
                                      <p:to>
                                        <p:strVal val="visible"/>
                                      </p:to>
                                    </p:set>
                                    <p:animEffect transition="in" filter="wipe(left)">
                                      <p:cBhvr>
                                        <p:cTn id="68" dur="500"/>
                                        <p:tgtEl>
                                          <p:spTgt spid="41370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13706"/>
                                        </p:tgtEl>
                                        <p:attrNameLst>
                                          <p:attrName>style.visibility</p:attrName>
                                        </p:attrNameLst>
                                      </p:cBhvr>
                                      <p:to>
                                        <p:strVal val="visible"/>
                                      </p:to>
                                    </p:set>
                                    <p:animEffect transition="in" filter="wipe(left)">
                                      <p:cBhvr>
                                        <p:cTn id="73" dur="500"/>
                                        <p:tgtEl>
                                          <p:spTgt spid="41370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13718"/>
                                        </p:tgtEl>
                                        <p:attrNameLst>
                                          <p:attrName>style.visibility</p:attrName>
                                        </p:attrNameLst>
                                      </p:cBhvr>
                                      <p:to>
                                        <p:strVal val="visible"/>
                                      </p:to>
                                    </p:set>
                                    <p:animEffect transition="in" filter="wipe(left)">
                                      <p:cBhvr>
                                        <p:cTn id="78" dur="500"/>
                                        <p:tgtEl>
                                          <p:spTgt spid="4137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13719"/>
                                        </p:tgtEl>
                                        <p:attrNameLst>
                                          <p:attrName>style.visibility</p:attrName>
                                        </p:attrNameLst>
                                      </p:cBhvr>
                                      <p:to>
                                        <p:strVal val="visible"/>
                                      </p:to>
                                    </p:set>
                                    <p:animEffect transition="in" filter="wipe(left)">
                                      <p:cBhvr>
                                        <p:cTn id="83" dur="500"/>
                                        <p:tgtEl>
                                          <p:spTgt spid="41371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13710"/>
                                        </p:tgtEl>
                                        <p:attrNameLst>
                                          <p:attrName>style.visibility</p:attrName>
                                        </p:attrNameLst>
                                      </p:cBhvr>
                                      <p:to>
                                        <p:strVal val="visible"/>
                                      </p:to>
                                    </p:set>
                                    <p:animEffect transition="in" filter="wipe(left)">
                                      <p:cBhvr>
                                        <p:cTn id="88" dur="500"/>
                                        <p:tgtEl>
                                          <p:spTgt spid="41371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413703">
                                            <p:txEl>
                                              <p:pRg st="0" end="0"/>
                                            </p:txEl>
                                          </p:spTgt>
                                        </p:tgtEl>
                                        <p:attrNameLst>
                                          <p:attrName>style.visibility</p:attrName>
                                        </p:attrNameLst>
                                      </p:cBhvr>
                                      <p:to>
                                        <p:strVal val="visible"/>
                                      </p:to>
                                    </p:set>
                                    <p:animEffect transition="in" filter="wipe(left)">
                                      <p:cBhvr>
                                        <p:cTn id="93" dur="500"/>
                                        <p:tgtEl>
                                          <p:spTgt spid="413703">
                                            <p:txEl>
                                              <p:pRg st="0" end="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13721"/>
                                        </p:tgtEl>
                                        <p:attrNameLst>
                                          <p:attrName>style.visibility</p:attrName>
                                        </p:attrNameLst>
                                      </p:cBhvr>
                                      <p:to>
                                        <p:strVal val="visible"/>
                                      </p:to>
                                    </p:set>
                                    <p:animEffect transition="in" filter="wipe(left)">
                                      <p:cBhvr>
                                        <p:cTn id="98" dur="500"/>
                                        <p:tgtEl>
                                          <p:spTgt spid="41372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413711">
                                            <p:txEl>
                                              <p:pRg st="0" end="0"/>
                                            </p:txEl>
                                          </p:spTgt>
                                        </p:tgtEl>
                                        <p:attrNameLst>
                                          <p:attrName>style.visibility</p:attrName>
                                        </p:attrNameLst>
                                      </p:cBhvr>
                                      <p:to>
                                        <p:strVal val="visible"/>
                                      </p:to>
                                    </p:set>
                                    <p:animEffect transition="in" filter="wipe(left)">
                                      <p:cBhvr>
                                        <p:cTn id="103" dur="500"/>
                                        <p:tgtEl>
                                          <p:spTgt spid="413711">
                                            <p:txEl>
                                              <p:pRg st="0" end="0"/>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13720"/>
                                        </p:tgtEl>
                                        <p:attrNameLst>
                                          <p:attrName>style.visibility</p:attrName>
                                        </p:attrNameLst>
                                      </p:cBhvr>
                                      <p:to>
                                        <p:strVal val="visible"/>
                                      </p:to>
                                    </p:set>
                                    <p:animEffect transition="in" filter="wipe(left)">
                                      <p:cBhvr>
                                        <p:cTn id="108" dur="500"/>
                                        <p:tgtEl>
                                          <p:spTgt spid="41372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13712">
                                            <p:txEl>
                                              <p:pRg st="0" end="0"/>
                                            </p:txEl>
                                          </p:spTgt>
                                        </p:tgtEl>
                                        <p:attrNameLst>
                                          <p:attrName>style.visibility</p:attrName>
                                        </p:attrNameLst>
                                      </p:cBhvr>
                                      <p:to>
                                        <p:strVal val="visible"/>
                                      </p:to>
                                    </p:set>
                                    <p:animEffect transition="in" filter="wipe(left)">
                                      <p:cBhvr>
                                        <p:cTn id="113" dur="500"/>
                                        <p:tgtEl>
                                          <p:spTgt spid="413712">
                                            <p:txEl>
                                              <p:pRg st="0" end="0"/>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13702"/>
                                        </p:tgtEl>
                                        <p:attrNameLst>
                                          <p:attrName>style.visibility</p:attrName>
                                        </p:attrNameLst>
                                      </p:cBhvr>
                                      <p:to>
                                        <p:strVal val="visible"/>
                                      </p:to>
                                    </p:set>
                                    <p:animEffect transition="in" filter="wipe(left)">
                                      <p:cBhvr>
                                        <p:cTn id="118" dur="500"/>
                                        <p:tgtEl>
                                          <p:spTgt spid="41370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413713">
                                            <p:txEl>
                                              <p:pRg st="0" end="0"/>
                                            </p:txEl>
                                          </p:spTgt>
                                        </p:tgtEl>
                                        <p:attrNameLst>
                                          <p:attrName>style.visibility</p:attrName>
                                        </p:attrNameLst>
                                      </p:cBhvr>
                                      <p:to>
                                        <p:strVal val="visible"/>
                                      </p:to>
                                    </p:set>
                                    <p:animEffect transition="in" filter="wipe(left)">
                                      <p:cBhvr>
                                        <p:cTn id="123" dur="500"/>
                                        <p:tgtEl>
                                          <p:spTgt spid="4137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animBg="1"/>
      <p:bldP spid="413700" grpId="0" animBg="1" autoUpdateAnimBg="0"/>
      <p:bldP spid="413701" grpId="0" build="p" autoUpdateAnimBg="0"/>
      <p:bldP spid="413703" grpId="0" build="p" autoUpdateAnimBg="0"/>
      <p:bldP spid="413704" grpId="0" animBg="1" autoUpdateAnimBg="0"/>
      <p:bldP spid="413705" grpId="0" build="p" autoUpdateAnimBg="0"/>
      <p:bldP spid="413709" grpId="0" animBg="1" autoUpdateAnimBg="0"/>
      <p:bldP spid="413710" grpId="0" animBg="1"/>
      <p:bldP spid="413711" grpId="0" build="p" autoUpdateAnimBg="0"/>
      <p:bldP spid="413712" grpId="0" build="p" autoUpdateAnimBg="0"/>
      <p:bldP spid="41371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334000"/>
          </a:xfrm>
        </p:spPr>
        <p:txBody>
          <a:bodyPr/>
          <a:lstStyle/>
          <a:p>
            <a:r>
              <a:rPr lang="en-US" sz="2400" dirty="0" smtClean="0">
                <a:latin typeface="Arial Narrow" charset="0"/>
                <a:ea typeface="ＭＳ Ｐゴシック" charset="0"/>
                <a:cs typeface="ＭＳ Ｐゴシック" charset="0"/>
                <a:sym typeface="Wingdings"/>
              </a:rPr>
              <a:t>Reading Assignments: CH8.9 and 9.3</a:t>
            </a:r>
            <a:endParaRPr lang="en-US" sz="2400" dirty="0">
              <a:latin typeface="Arial Narrow" charset="0"/>
              <a:ea typeface="ＭＳ Ｐゴシック" charset="0"/>
              <a:cs typeface="ＭＳ Ｐゴシック" charset="0"/>
              <a:sym typeface="Wingdings"/>
            </a:endParaRPr>
          </a:p>
          <a:p>
            <a:r>
              <a:rPr lang="en-US" sz="2400" dirty="0" smtClean="0">
                <a:latin typeface="Arial Narrow" charset="0"/>
                <a:ea typeface="ＭＳ Ｐゴシック" charset="0"/>
                <a:cs typeface="ＭＳ Ｐゴシック" charset="0"/>
                <a:sym typeface="Wingdings"/>
              </a:rPr>
              <a:t>Final exam</a:t>
            </a:r>
          </a:p>
          <a:p>
            <a:pPr lvl="1"/>
            <a:r>
              <a:rPr lang="en-US" sz="2000" dirty="0" smtClean="0">
                <a:latin typeface="Arial Narrow" charset="0"/>
                <a:ea typeface="ＭＳ Ｐゴシック" charset="0"/>
                <a:cs typeface="ＭＳ Ｐゴシック" charset="0"/>
                <a:sym typeface="Wingdings"/>
              </a:rPr>
              <a:t>10:30am – 12:30pm, Monday, July 13, in this room</a:t>
            </a:r>
          </a:p>
          <a:p>
            <a:pPr lvl="1"/>
            <a:r>
              <a:rPr lang="en-US" sz="2000" dirty="0" smtClean="0">
                <a:latin typeface="Arial Narrow" charset="0"/>
                <a:ea typeface="ＭＳ Ｐゴシック" charset="0"/>
                <a:cs typeface="ＭＳ Ｐゴシック" charset="0"/>
                <a:sym typeface="Wingdings"/>
              </a:rPr>
              <a:t>Comprehensive exam, covers from CH1.1 – CH9.3 plus appendices A1 – A8</a:t>
            </a:r>
          </a:p>
          <a:p>
            <a:pPr lvl="1"/>
            <a:r>
              <a:rPr lang="en-US" sz="2000" dirty="0"/>
              <a:t>Bring 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or definitions!</a:t>
            </a:r>
            <a:endParaRPr lang="en-US" sz="2000" dirty="0"/>
          </a:p>
          <a:p>
            <a:pPr lvl="2" eaLnBrk="1" hangingPunct="1">
              <a:spcBef>
                <a:spcPts val="72"/>
              </a:spcBef>
            </a:pPr>
            <a:r>
              <a:rPr lang="en-US" sz="1800" dirty="0"/>
              <a:t>No additional formulae or values of constants will be provided</a:t>
            </a:r>
            <a:r>
              <a:rPr lang="en-US" sz="1800" dirty="0" smtClean="0"/>
              <a:t>!</a:t>
            </a:r>
          </a:p>
          <a:p>
            <a:pPr eaLnBrk="1" hangingPunct="1">
              <a:spcBef>
                <a:spcPts val="72"/>
              </a:spcBef>
            </a:pPr>
            <a:r>
              <a:rPr lang="en-US" sz="2400" dirty="0">
                <a:latin typeface="Arial Narrow" charset="0"/>
                <a:ea typeface="ＭＳ Ｐゴシック" charset="0"/>
                <a:cs typeface="ＭＳ Ｐゴシック" charset="0"/>
                <a:sym typeface="Wingdings"/>
              </a:rPr>
              <a:t>Quiz 4 results</a:t>
            </a:r>
          </a:p>
          <a:p>
            <a:pPr lvl="1" eaLnBrk="1" hangingPunct="1">
              <a:spcBef>
                <a:spcPts val="72"/>
              </a:spcBef>
            </a:pPr>
            <a:r>
              <a:rPr lang="en-US" sz="2000" dirty="0">
                <a:latin typeface="Arial Narrow" charset="0"/>
                <a:ea typeface="ＭＳ Ｐゴシック" charset="0"/>
                <a:cs typeface="ＭＳ Ｐゴシック" charset="0"/>
                <a:sym typeface="Wingdings"/>
              </a:rPr>
              <a:t>Class average: </a:t>
            </a:r>
            <a:r>
              <a:rPr lang="en-US" sz="2000" dirty="0" smtClean="0">
                <a:latin typeface="Arial Narrow" charset="0"/>
                <a:ea typeface="ＭＳ Ｐゴシック" charset="0"/>
                <a:cs typeface="ＭＳ Ｐゴシック" charset="0"/>
                <a:sym typeface="Wingdings"/>
              </a:rPr>
              <a:t>20.6/</a:t>
            </a:r>
            <a:r>
              <a:rPr lang="en-US" sz="2000" dirty="0">
                <a:latin typeface="Arial Narrow" charset="0"/>
                <a:ea typeface="ＭＳ Ｐゴシック" charset="0"/>
                <a:cs typeface="ＭＳ Ｐゴシック" charset="0"/>
                <a:sym typeface="Wingdings"/>
              </a:rPr>
              <a:t>40</a:t>
            </a:r>
          </a:p>
          <a:p>
            <a:pPr lvl="2" eaLnBrk="1" hangingPunct="1">
              <a:spcBef>
                <a:spcPts val="72"/>
              </a:spcBef>
            </a:pPr>
            <a:r>
              <a:rPr lang="en-US" sz="1800" dirty="0">
                <a:latin typeface="Arial Narrow" charset="0"/>
                <a:ea typeface="ＭＳ Ｐゴシック" charset="0"/>
                <a:cs typeface="ＭＳ Ｐゴシック" charset="0"/>
                <a:sym typeface="Wingdings"/>
              </a:rPr>
              <a:t>Equivalent to </a:t>
            </a:r>
            <a:r>
              <a:rPr lang="en-US" sz="1800" dirty="0" smtClean="0">
                <a:latin typeface="Arial Narrow" charset="0"/>
                <a:ea typeface="ＭＳ Ｐゴシック" charset="0"/>
                <a:cs typeface="ＭＳ Ｐゴシック" charset="0"/>
                <a:sym typeface="Wingdings"/>
              </a:rPr>
              <a:t>51.5/</a:t>
            </a:r>
            <a:r>
              <a:rPr lang="en-US" sz="1800" dirty="0">
                <a:latin typeface="Arial Narrow" charset="0"/>
                <a:ea typeface="ＭＳ Ｐゴシック" charset="0"/>
                <a:cs typeface="ＭＳ Ｐゴシック" charset="0"/>
                <a:sym typeface="Wingdings"/>
              </a:rPr>
              <a:t>100</a:t>
            </a:r>
          </a:p>
          <a:p>
            <a:pPr lvl="2" eaLnBrk="1" hangingPunct="1">
              <a:spcBef>
                <a:spcPts val="72"/>
              </a:spcBef>
            </a:pPr>
            <a:r>
              <a:rPr lang="en-US" sz="1800" dirty="0">
                <a:latin typeface="Arial Narrow" charset="0"/>
                <a:ea typeface="ＭＳ Ｐゴシック" charset="0"/>
                <a:cs typeface="ＭＳ Ｐゴシック" charset="0"/>
                <a:sym typeface="Wingdings"/>
              </a:rPr>
              <a:t>Previous quizzes: </a:t>
            </a:r>
            <a:r>
              <a:rPr lang="en-US" sz="1800" dirty="0" smtClean="0">
                <a:latin typeface="Arial Narrow" charset="0"/>
                <a:ea typeface="ＭＳ Ｐゴシック" charset="0"/>
                <a:cs typeface="ＭＳ Ｐゴシック" charset="0"/>
                <a:sym typeface="Wingdings"/>
              </a:rPr>
              <a:t>74.7/</a:t>
            </a:r>
            <a:r>
              <a:rPr lang="en-US" sz="1800" dirty="0">
                <a:latin typeface="Arial Narrow" charset="0"/>
                <a:ea typeface="ＭＳ Ｐゴシック" charset="0"/>
                <a:cs typeface="ＭＳ Ｐゴシック" charset="0"/>
                <a:sym typeface="Wingdings"/>
              </a:rPr>
              <a:t>100, </a:t>
            </a:r>
            <a:r>
              <a:rPr lang="en-US" sz="1800" dirty="0" smtClean="0">
                <a:latin typeface="Arial Narrow" charset="0"/>
                <a:ea typeface="ＭＳ Ｐゴシック" charset="0"/>
                <a:cs typeface="ＭＳ Ｐゴシック" charset="0"/>
                <a:sym typeface="Wingdings"/>
              </a:rPr>
              <a:t>50.8/</a:t>
            </a:r>
            <a:r>
              <a:rPr lang="en-US" sz="1800" dirty="0">
                <a:latin typeface="Arial Narrow" charset="0"/>
                <a:ea typeface="ＭＳ Ｐゴシック" charset="0"/>
                <a:cs typeface="ＭＳ Ｐゴシック" charset="0"/>
                <a:sym typeface="Wingdings"/>
              </a:rPr>
              <a:t>100 and </a:t>
            </a:r>
            <a:r>
              <a:rPr lang="en-US" sz="1800" dirty="0" smtClean="0">
                <a:latin typeface="Arial Narrow" charset="0"/>
                <a:ea typeface="ＭＳ Ｐゴシック" charset="0"/>
                <a:cs typeface="ＭＳ Ｐゴシック" charset="0"/>
                <a:sym typeface="Wingdings"/>
              </a:rPr>
              <a:t>65.4/</a:t>
            </a:r>
            <a:r>
              <a:rPr lang="en-US" sz="1800" dirty="0">
                <a:latin typeface="Arial Narrow" charset="0"/>
                <a:ea typeface="ＭＳ Ｐゴシック" charset="0"/>
                <a:cs typeface="ＭＳ Ｐゴシック" charset="0"/>
                <a:sym typeface="Wingdings"/>
              </a:rPr>
              <a:t>100</a:t>
            </a:r>
          </a:p>
          <a:p>
            <a:pPr lvl="1" eaLnBrk="1" hangingPunct="1">
              <a:spcBef>
                <a:spcPts val="72"/>
              </a:spcBef>
            </a:pPr>
            <a:r>
              <a:rPr lang="en-US" sz="2000" dirty="0">
                <a:latin typeface="Arial Narrow" charset="0"/>
                <a:ea typeface="ＭＳ Ｐゴシック" charset="0"/>
                <a:cs typeface="ＭＳ Ｐゴシック" charset="0"/>
                <a:sym typeface="Wingdings"/>
              </a:rPr>
              <a:t>Top score: 40/</a:t>
            </a:r>
            <a:r>
              <a:rPr lang="en-US" sz="2000" dirty="0" smtClean="0">
                <a:latin typeface="Arial Narrow" charset="0"/>
                <a:ea typeface="ＭＳ Ｐゴシック" charset="0"/>
                <a:cs typeface="ＭＳ Ｐゴシック" charset="0"/>
                <a:sym typeface="Wingdings"/>
              </a:rPr>
              <a:t>40</a:t>
            </a:r>
            <a:endParaRPr lang="en-US" sz="2000" dirty="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Thursday, July 9,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1157466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1619">
                                            <p:txEl>
                                              <p:pRg st="8" end="8"/>
                                            </p:txEl>
                                          </p:spTgt>
                                        </p:tgtEl>
                                        <p:attrNameLst>
                                          <p:attrName>style.visibility</p:attrName>
                                        </p:attrNameLst>
                                      </p:cBhvr>
                                      <p:to>
                                        <p:strVal val="visible"/>
                                      </p:to>
                                    </p:set>
                                    <p:animEffect transition="in" filter="wipe(left)">
                                      <p:cBhvr>
                                        <p:cTn id="44" dur="500"/>
                                        <p:tgtEl>
                                          <p:spTgt spid="111619">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1619">
                                            <p:txEl>
                                              <p:pRg st="9" end="9"/>
                                            </p:txEl>
                                          </p:spTgt>
                                        </p:tgtEl>
                                        <p:attrNameLst>
                                          <p:attrName>style.visibility</p:attrName>
                                        </p:attrNameLst>
                                      </p:cBhvr>
                                      <p:to>
                                        <p:strVal val="visible"/>
                                      </p:to>
                                    </p:set>
                                    <p:animEffect transition="in" filter="wipe(left)">
                                      <p:cBhvr>
                                        <p:cTn id="49" dur="500"/>
                                        <p:tgtEl>
                                          <p:spTgt spid="111619">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1619">
                                            <p:txEl>
                                              <p:pRg st="10" end="10"/>
                                            </p:txEl>
                                          </p:spTgt>
                                        </p:tgtEl>
                                        <p:attrNameLst>
                                          <p:attrName>style.visibility</p:attrName>
                                        </p:attrNameLst>
                                      </p:cBhvr>
                                      <p:to>
                                        <p:strVal val="visible"/>
                                      </p:to>
                                    </p:set>
                                    <p:animEffect transition="in" filter="wipe(left)">
                                      <p:cBhvr>
                                        <p:cTn id="54" dur="500"/>
                                        <p:tgtEl>
                                          <p:spTgt spid="111619">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1619">
                                            <p:txEl>
                                              <p:pRg st="11" end="11"/>
                                            </p:txEl>
                                          </p:spTgt>
                                        </p:tgtEl>
                                        <p:attrNameLst>
                                          <p:attrName>style.visibility</p:attrName>
                                        </p:attrNameLst>
                                      </p:cBhvr>
                                      <p:to>
                                        <p:strVal val="visible"/>
                                      </p:to>
                                    </p:set>
                                    <p:animEffect transition="in" filter="wipe(left)">
                                      <p:cBhvr>
                                        <p:cTn id="59" dur="500"/>
                                        <p:tgtEl>
                                          <p:spTgt spid="111619">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1619">
                                            <p:txEl>
                                              <p:pRg st="12" end="12"/>
                                            </p:txEl>
                                          </p:spTgt>
                                        </p:tgtEl>
                                        <p:attrNameLst>
                                          <p:attrName>style.visibility</p:attrName>
                                        </p:attrNameLst>
                                      </p:cBhvr>
                                      <p:to>
                                        <p:strVal val="visible"/>
                                      </p:to>
                                    </p:set>
                                    <p:animEffect transition="in" filter="wipe(left)">
                                      <p:cBhvr>
                                        <p:cTn id="64"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975F9-6D35-7248-BECC-1E02D4421BFB}"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46084" name="Rectangle 2"/>
          <p:cNvSpPr>
            <a:spLocks noGrp="1" noChangeArrowheads="1"/>
          </p:cNvSpPr>
          <p:nvPr>
            <p:ph type="title"/>
          </p:nvPr>
        </p:nvSpPr>
        <p:spPr>
          <a:xfrm>
            <a:off x="228600" y="76200"/>
            <a:ext cx="8686800" cy="609600"/>
          </a:xfrm>
        </p:spPr>
        <p:txBody>
          <a:bodyPr/>
          <a:lstStyle/>
          <a:p>
            <a:r>
              <a:rPr lang="en-US" sz="3600">
                <a:latin typeface="Arial Narrow" charset="0"/>
                <a:ea typeface="ＭＳ Ｐゴシック" charset="0"/>
                <a:cs typeface="ＭＳ Ｐゴシック" charset="0"/>
              </a:rPr>
              <a:t>Example for Angular Momentum Conservation</a:t>
            </a:r>
          </a:p>
        </p:txBody>
      </p:sp>
      <p:sp>
        <p:nvSpPr>
          <p:cNvPr id="414723" name="Text Box 3"/>
          <p:cNvSpPr txBox="1">
            <a:spLocks noChangeArrowheads="1"/>
          </p:cNvSpPr>
          <p:nvPr/>
        </p:nvSpPr>
        <p:spPr bwMode="auto">
          <a:xfrm>
            <a:off x="381000" y="762000"/>
            <a:ext cx="8534400" cy="100330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 </a:t>
            </a:r>
            <a:r>
              <a:rPr lang="en-US" sz="1900">
                <a:solidFill>
                  <a:srgbClr val="800000"/>
                </a:solidFill>
                <a:latin typeface="Arial Narrow" charset="0"/>
              </a:rPr>
              <a:t>A star rotates with a period of 30 days about an axis through its center.  After the star undergoes a supernova explosion, the stellar core, which had a radius of 1.0x10</a:t>
            </a:r>
            <a:r>
              <a:rPr lang="en-US" sz="1900" baseline="30000">
                <a:solidFill>
                  <a:srgbClr val="800000"/>
                </a:solidFill>
                <a:latin typeface="Arial Narrow" charset="0"/>
              </a:rPr>
              <a:t>4</a:t>
            </a:r>
            <a:r>
              <a:rPr lang="en-US" sz="1900">
                <a:solidFill>
                  <a:srgbClr val="800000"/>
                </a:solidFill>
                <a:latin typeface="Arial Narrow" charset="0"/>
              </a:rPr>
              <a:t>km, collapses into a neutron star of radius 3.0km.  Determine the period of rotation of the neutron star.  </a:t>
            </a:r>
          </a:p>
        </p:txBody>
      </p:sp>
      <p:graphicFrame>
        <p:nvGraphicFramePr>
          <p:cNvPr id="414724" name="Object 2"/>
          <p:cNvGraphicFramePr>
            <a:graphicFrameLocks noChangeAspect="1"/>
          </p:cNvGraphicFramePr>
          <p:nvPr/>
        </p:nvGraphicFramePr>
        <p:xfrm>
          <a:off x="5410200" y="4602163"/>
          <a:ext cx="530225" cy="263525"/>
        </p:xfrm>
        <a:graphic>
          <a:graphicData uri="http://schemas.openxmlformats.org/presentationml/2006/ole">
            <mc:AlternateContent xmlns:mc="http://schemas.openxmlformats.org/markup-compatibility/2006">
              <mc:Choice xmlns:v="urn:schemas-microsoft-com:vml" Requires="v">
                <p:oleObj spid="_x0000_s363534" name="Equation" r:id="rId3" imgW="266469" imgH="139579" progId="Equation.DSMT4">
                  <p:embed/>
                </p:oleObj>
              </mc:Choice>
              <mc:Fallback>
                <p:oleObj name="Equation" r:id="rId3" imgW="266469" imgH="13957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02163"/>
                        <a:ext cx="530225"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5" name="Text Box 5"/>
          <p:cNvSpPr txBox="1">
            <a:spLocks noChangeArrowheads="1"/>
          </p:cNvSpPr>
          <p:nvPr/>
        </p:nvSpPr>
        <p:spPr bwMode="auto">
          <a:xfrm>
            <a:off x="457200" y="1828800"/>
            <a:ext cx="3810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is your guess about the answer?</a:t>
            </a:r>
          </a:p>
        </p:txBody>
      </p:sp>
      <p:sp>
        <p:nvSpPr>
          <p:cNvPr id="414726" name="Text Box 6"/>
          <p:cNvSpPr txBox="1">
            <a:spLocks noChangeArrowheads="1"/>
          </p:cNvSpPr>
          <p:nvPr/>
        </p:nvSpPr>
        <p:spPr bwMode="auto">
          <a:xfrm>
            <a:off x="4419600" y="17526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period will be significantly shorter, because its radius got smaller.</a:t>
            </a:r>
          </a:p>
        </p:txBody>
      </p:sp>
      <p:graphicFrame>
        <p:nvGraphicFramePr>
          <p:cNvPr id="414727" name="Object 3"/>
          <p:cNvGraphicFramePr>
            <a:graphicFrameLocks noChangeAspect="1"/>
          </p:cNvGraphicFramePr>
          <p:nvPr/>
        </p:nvGraphicFramePr>
        <p:xfrm>
          <a:off x="3657600" y="3581400"/>
          <a:ext cx="981075" cy="457200"/>
        </p:xfrm>
        <a:graphic>
          <a:graphicData uri="http://schemas.openxmlformats.org/presentationml/2006/ole">
            <mc:AlternateContent xmlns:mc="http://schemas.openxmlformats.org/markup-compatibility/2006">
              <mc:Choice xmlns:v="urn:schemas-microsoft-com:vml" Requires="v">
                <p:oleObj spid="_x0000_s363535" name="Equation" r:id="rId5" imgW="482391" imgH="241195" progId="Equation.3">
                  <p:embed/>
                </p:oleObj>
              </mc:Choice>
              <mc:Fallback>
                <p:oleObj name="Equation" r:id="rId5" imgW="48239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581400"/>
                        <a:ext cx="9810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8" name="Text Box 8"/>
          <p:cNvSpPr txBox="1">
            <a:spLocks noChangeArrowheads="1"/>
          </p:cNvSpPr>
          <p:nvPr/>
        </p:nvSpPr>
        <p:spPr bwMode="auto">
          <a:xfrm>
            <a:off x="533400" y="2498725"/>
            <a:ext cx="3048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some assumptions:</a:t>
            </a:r>
            <a:endParaRPr lang="en-US" sz="2000" dirty="0">
              <a:solidFill>
                <a:schemeClr val="accent2"/>
              </a:solidFill>
              <a:latin typeface="Arial Narrow" charset="0"/>
            </a:endParaRPr>
          </a:p>
        </p:txBody>
      </p:sp>
      <p:sp>
        <p:nvSpPr>
          <p:cNvPr id="414729" name="Text Box 9"/>
          <p:cNvSpPr txBox="1">
            <a:spLocks noChangeArrowheads="1"/>
          </p:cNvSpPr>
          <p:nvPr/>
        </p:nvSpPr>
        <p:spPr bwMode="auto">
          <a:xfrm>
            <a:off x="4419600" y="2438400"/>
            <a:ext cx="4191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There is no external torque acting on it</a:t>
            </a:r>
          </a:p>
          <a:p>
            <a:pPr eaLnBrk="1" hangingPunct="1">
              <a:spcBef>
                <a:spcPct val="20000"/>
              </a:spcBef>
              <a:buFontTx/>
              <a:buAutoNum type="arabicPeriod"/>
            </a:pPr>
            <a:r>
              <a:rPr lang="en-US" sz="2000">
                <a:solidFill>
                  <a:srgbClr val="FF0000"/>
                </a:solidFill>
                <a:latin typeface="Arial Narrow" charset="0"/>
              </a:rPr>
              <a:t>The shape remains spherical</a:t>
            </a:r>
          </a:p>
          <a:p>
            <a:pPr eaLnBrk="1" hangingPunct="1">
              <a:spcBef>
                <a:spcPct val="20000"/>
              </a:spcBef>
              <a:buFontTx/>
              <a:buAutoNum type="arabicPeriod"/>
            </a:pPr>
            <a:r>
              <a:rPr lang="en-US" sz="2000">
                <a:solidFill>
                  <a:srgbClr val="FF0000"/>
                </a:solidFill>
                <a:latin typeface="Arial Narrow" charset="0"/>
              </a:rPr>
              <a:t>Its mass remains constant</a:t>
            </a:r>
          </a:p>
        </p:txBody>
      </p:sp>
      <p:sp>
        <p:nvSpPr>
          <p:cNvPr id="414730" name="Text Box 10"/>
          <p:cNvSpPr txBox="1">
            <a:spLocks noChangeArrowheads="1"/>
          </p:cNvSpPr>
          <p:nvPr/>
        </p:nvSpPr>
        <p:spPr bwMode="auto">
          <a:xfrm>
            <a:off x="381000" y="4495800"/>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speed of the star with the period T is</a:t>
            </a:r>
          </a:p>
        </p:txBody>
      </p:sp>
      <p:sp>
        <p:nvSpPr>
          <p:cNvPr id="414731" name="Text Box 11"/>
          <p:cNvSpPr txBox="1">
            <a:spLocks noChangeArrowheads="1"/>
          </p:cNvSpPr>
          <p:nvPr/>
        </p:nvSpPr>
        <p:spPr bwMode="auto">
          <a:xfrm>
            <a:off x="381000" y="3629025"/>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Using angular momentum conservation</a:t>
            </a:r>
          </a:p>
        </p:txBody>
      </p:sp>
      <p:sp>
        <p:nvSpPr>
          <p:cNvPr id="414732" name="Text Box 12"/>
          <p:cNvSpPr txBox="1">
            <a:spLocks noChangeArrowheads="1"/>
          </p:cNvSpPr>
          <p:nvPr/>
        </p:nvSpPr>
        <p:spPr bwMode="auto">
          <a:xfrm>
            <a:off x="381000" y="5013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a:t>
            </a:r>
          </a:p>
        </p:txBody>
      </p:sp>
      <p:graphicFrame>
        <p:nvGraphicFramePr>
          <p:cNvPr id="414733" name="Object 4"/>
          <p:cNvGraphicFramePr>
            <a:graphicFrameLocks noChangeAspect="1"/>
          </p:cNvGraphicFramePr>
          <p:nvPr/>
        </p:nvGraphicFramePr>
        <p:xfrm>
          <a:off x="1295400" y="4994275"/>
          <a:ext cx="533400" cy="481013"/>
        </p:xfrm>
        <a:graphic>
          <a:graphicData uri="http://schemas.openxmlformats.org/presentationml/2006/ole">
            <mc:AlternateContent xmlns:mc="http://schemas.openxmlformats.org/markup-compatibility/2006">
              <mc:Choice xmlns:v="urn:schemas-microsoft-com:vml" Requires="v">
                <p:oleObj spid="_x0000_s363536" name="Equation" r:id="rId7" imgW="215713" imgH="241091" progId="Equation.3">
                  <p:embed/>
                </p:oleObj>
              </mc:Choice>
              <mc:Fallback>
                <p:oleObj name="Equation" r:id="rId7" imgW="215713"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994275"/>
                        <a:ext cx="533400"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4" name="Object 5"/>
          <p:cNvGraphicFramePr>
            <a:graphicFrameLocks noChangeAspect="1"/>
          </p:cNvGraphicFramePr>
          <p:nvPr>
            <p:extLst>
              <p:ext uri="{D42A27DB-BD31-4B8C-83A1-F6EECF244321}">
                <p14:modId xmlns:p14="http://schemas.microsoft.com/office/powerpoint/2010/main" val="3878444312"/>
              </p:ext>
            </p:extLst>
          </p:nvPr>
        </p:nvGraphicFramePr>
        <p:xfrm>
          <a:off x="3670300" y="4127500"/>
          <a:ext cx="1498600" cy="431800"/>
        </p:xfrm>
        <a:graphic>
          <a:graphicData uri="http://schemas.openxmlformats.org/presentationml/2006/ole">
            <mc:AlternateContent xmlns:mc="http://schemas.openxmlformats.org/markup-compatibility/2006">
              <mc:Choice xmlns:v="urn:schemas-microsoft-com:vml" Requires="v">
                <p:oleObj spid="_x0000_s363537" name="Equation" r:id="rId9" imgW="736600" imgH="228600" progId="Equation.DSMT4">
                  <p:embed/>
                </p:oleObj>
              </mc:Choice>
              <mc:Fallback>
                <p:oleObj name="Equation" r:id="rId9" imgW="736600" imgH="228600" progId="Equation.DSMT4">
                  <p:embed/>
                  <p:pic>
                    <p:nvPicPr>
                      <p:cNvPr id="0" name=""/>
                      <p:cNvPicPr>
                        <a:picLocks noChangeAspect="1" noChangeArrowheads="1"/>
                      </p:cNvPicPr>
                      <p:nvPr/>
                    </p:nvPicPr>
                    <p:blipFill>
                      <a:blip r:embed="rId10"/>
                      <a:srcRect/>
                      <a:stretch>
                        <a:fillRect/>
                      </a:stretch>
                    </p:blipFill>
                    <p:spPr bwMode="auto">
                      <a:xfrm>
                        <a:off x="3670300" y="4127500"/>
                        <a:ext cx="1498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5" name="Object 6"/>
          <p:cNvGraphicFramePr>
            <a:graphicFrameLocks noChangeAspect="1"/>
          </p:cNvGraphicFramePr>
          <p:nvPr>
            <p:extLst>
              <p:ext uri="{D42A27DB-BD31-4B8C-83A1-F6EECF244321}">
                <p14:modId xmlns:p14="http://schemas.microsoft.com/office/powerpoint/2010/main" val="2384197949"/>
              </p:ext>
            </p:extLst>
          </p:nvPr>
        </p:nvGraphicFramePr>
        <p:xfrm>
          <a:off x="1835150" y="4924425"/>
          <a:ext cx="747713" cy="620713"/>
        </p:xfrm>
        <a:graphic>
          <a:graphicData uri="http://schemas.openxmlformats.org/presentationml/2006/ole">
            <mc:AlternateContent xmlns:mc="http://schemas.openxmlformats.org/markup-compatibility/2006">
              <mc:Choice xmlns:v="urn:schemas-microsoft-com:vml" Requires="v">
                <p:oleObj spid="_x0000_s363538" name="Equation" r:id="rId11" imgW="431800" imgH="444500" progId="Equation.DSMT4">
                  <p:embed/>
                </p:oleObj>
              </mc:Choice>
              <mc:Fallback>
                <p:oleObj name="Equation" r:id="rId11" imgW="431800" imgH="444500" progId="Equation.DSMT4">
                  <p:embed/>
                  <p:pic>
                    <p:nvPicPr>
                      <p:cNvPr id="0" name=""/>
                      <p:cNvPicPr>
                        <a:picLocks noChangeAspect="1" noChangeArrowheads="1"/>
                      </p:cNvPicPr>
                      <p:nvPr/>
                    </p:nvPicPr>
                    <p:blipFill>
                      <a:blip r:embed="rId12"/>
                      <a:srcRect/>
                      <a:stretch>
                        <a:fillRect/>
                      </a:stretch>
                    </p:blipFill>
                    <p:spPr bwMode="auto">
                      <a:xfrm>
                        <a:off x="1835150" y="4924425"/>
                        <a:ext cx="747713" cy="620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6" name="Object 7"/>
          <p:cNvGraphicFramePr>
            <a:graphicFrameLocks noChangeAspect="1"/>
          </p:cNvGraphicFramePr>
          <p:nvPr>
            <p:extLst>
              <p:ext uri="{D42A27DB-BD31-4B8C-83A1-F6EECF244321}">
                <p14:modId xmlns:p14="http://schemas.microsoft.com/office/powerpoint/2010/main" val="352431429"/>
              </p:ext>
            </p:extLst>
          </p:nvPr>
        </p:nvGraphicFramePr>
        <p:xfrm>
          <a:off x="2600325" y="4906963"/>
          <a:ext cx="1122363" cy="655637"/>
        </p:xfrm>
        <a:graphic>
          <a:graphicData uri="http://schemas.openxmlformats.org/presentationml/2006/ole">
            <mc:AlternateContent xmlns:mc="http://schemas.openxmlformats.org/markup-compatibility/2006">
              <mc:Choice xmlns:v="urn:schemas-microsoft-com:vml" Requires="v">
                <p:oleObj spid="_x0000_s363539" name="Equation" r:id="rId13" imgW="647700" imgH="469900" progId="Equation.DSMT4">
                  <p:embed/>
                </p:oleObj>
              </mc:Choice>
              <mc:Fallback>
                <p:oleObj name="Equation" r:id="rId13" imgW="647700" imgH="469900" progId="Equation.DSMT4">
                  <p:embed/>
                  <p:pic>
                    <p:nvPicPr>
                      <p:cNvPr id="0" name=""/>
                      <p:cNvPicPr>
                        <a:picLocks noChangeAspect="1" noChangeArrowheads="1"/>
                      </p:cNvPicPr>
                      <p:nvPr/>
                    </p:nvPicPr>
                    <p:blipFill>
                      <a:blip r:embed="rId14"/>
                      <a:srcRect/>
                      <a:stretch>
                        <a:fillRect/>
                      </a:stretch>
                    </p:blipFill>
                    <p:spPr bwMode="auto">
                      <a:xfrm>
                        <a:off x="2600325" y="4906963"/>
                        <a:ext cx="1122363" cy="655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7" name="Object 8"/>
          <p:cNvGraphicFramePr>
            <a:graphicFrameLocks noChangeAspect="1"/>
          </p:cNvGraphicFramePr>
          <p:nvPr/>
        </p:nvGraphicFramePr>
        <p:xfrm>
          <a:off x="1295400" y="5824538"/>
          <a:ext cx="307975" cy="336550"/>
        </p:xfrm>
        <a:graphic>
          <a:graphicData uri="http://schemas.openxmlformats.org/presentationml/2006/ole">
            <mc:AlternateContent xmlns:mc="http://schemas.openxmlformats.org/markup-compatibility/2006">
              <mc:Choice xmlns:v="urn:schemas-microsoft-com:vml" Requires="v">
                <p:oleObj spid="_x0000_s363540" name="Equation" r:id="rId15" imgW="177646" imgH="241091" progId="Equation.3">
                  <p:embed/>
                </p:oleObj>
              </mc:Choice>
              <mc:Fallback>
                <p:oleObj name="Equation" r:id="rId15" imgW="177646" imgH="24109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5824538"/>
                        <a:ext cx="30797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8" name="Object 9"/>
          <p:cNvGraphicFramePr>
            <a:graphicFrameLocks noChangeAspect="1"/>
          </p:cNvGraphicFramePr>
          <p:nvPr>
            <p:extLst>
              <p:ext uri="{D42A27DB-BD31-4B8C-83A1-F6EECF244321}">
                <p14:modId xmlns:p14="http://schemas.microsoft.com/office/powerpoint/2010/main" val="2133370324"/>
              </p:ext>
            </p:extLst>
          </p:nvPr>
        </p:nvGraphicFramePr>
        <p:xfrm>
          <a:off x="1608138" y="5683250"/>
          <a:ext cx="638175" cy="619125"/>
        </p:xfrm>
        <a:graphic>
          <a:graphicData uri="http://schemas.openxmlformats.org/presentationml/2006/ole">
            <mc:AlternateContent xmlns:mc="http://schemas.openxmlformats.org/markup-compatibility/2006">
              <mc:Choice xmlns:v="urn:schemas-microsoft-com:vml" Requires="v">
                <p:oleObj spid="_x0000_s363541" name="Equation" r:id="rId17" imgW="368300" imgH="444500" progId="Equation.DSMT4">
                  <p:embed/>
                </p:oleObj>
              </mc:Choice>
              <mc:Fallback>
                <p:oleObj name="Equation" r:id="rId17" imgW="368300" imgH="444500" progId="Equation.DSMT4">
                  <p:embed/>
                  <p:pic>
                    <p:nvPicPr>
                      <p:cNvPr id="0" name=""/>
                      <p:cNvPicPr>
                        <a:picLocks noChangeAspect="1" noChangeArrowheads="1"/>
                      </p:cNvPicPr>
                      <p:nvPr/>
                    </p:nvPicPr>
                    <p:blipFill>
                      <a:blip r:embed="rId18"/>
                      <a:srcRect/>
                      <a:stretch>
                        <a:fillRect/>
                      </a:stretch>
                    </p:blipFill>
                    <p:spPr bwMode="auto">
                      <a:xfrm>
                        <a:off x="1608138" y="5683250"/>
                        <a:ext cx="638175" cy="619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9" name="Object 10"/>
          <p:cNvGraphicFramePr>
            <a:graphicFrameLocks noChangeAspect="1"/>
          </p:cNvGraphicFramePr>
          <p:nvPr>
            <p:extLst>
              <p:ext uri="{D42A27DB-BD31-4B8C-83A1-F6EECF244321}">
                <p14:modId xmlns:p14="http://schemas.microsoft.com/office/powerpoint/2010/main" val="350248753"/>
              </p:ext>
            </p:extLst>
          </p:nvPr>
        </p:nvGraphicFramePr>
        <p:xfrm>
          <a:off x="2230438" y="5646738"/>
          <a:ext cx="1033462" cy="690562"/>
        </p:xfrm>
        <a:graphic>
          <a:graphicData uri="http://schemas.openxmlformats.org/presentationml/2006/ole">
            <mc:AlternateContent xmlns:mc="http://schemas.openxmlformats.org/markup-compatibility/2006">
              <mc:Choice xmlns:v="urn:schemas-microsoft-com:vml" Requires="v">
                <p:oleObj spid="_x0000_s363542" name="Equation" r:id="rId19" imgW="596900" imgH="495300" progId="Equation.DSMT4">
                  <p:embed/>
                </p:oleObj>
              </mc:Choice>
              <mc:Fallback>
                <p:oleObj name="Equation" r:id="rId19" imgW="596900" imgH="495300" progId="Equation.DSMT4">
                  <p:embed/>
                  <p:pic>
                    <p:nvPicPr>
                      <p:cNvPr id="0" name=""/>
                      <p:cNvPicPr>
                        <a:picLocks noChangeAspect="1" noChangeArrowheads="1"/>
                      </p:cNvPicPr>
                      <p:nvPr/>
                    </p:nvPicPr>
                    <p:blipFill>
                      <a:blip r:embed="rId20"/>
                      <a:srcRect/>
                      <a:stretch>
                        <a:fillRect/>
                      </a:stretch>
                    </p:blipFill>
                    <p:spPr bwMode="auto">
                      <a:xfrm>
                        <a:off x="2230438" y="5646738"/>
                        <a:ext cx="1033462" cy="690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0" name="Object 11"/>
          <p:cNvGraphicFramePr>
            <a:graphicFrameLocks noChangeAspect="1"/>
          </p:cNvGraphicFramePr>
          <p:nvPr>
            <p:extLst>
              <p:ext uri="{D42A27DB-BD31-4B8C-83A1-F6EECF244321}">
                <p14:modId xmlns:p14="http://schemas.microsoft.com/office/powerpoint/2010/main" val="4093182559"/>
              </p:ext>
            </p:extLst>
          </p:nvPr>
        </p:nvGraphicFramePr>
        <p:xfrm>
          <a:off x="3181350" y="5675313"/>
          <a:ext cx="2640013" cy="636587"/>
        </p:xfrm>
        <a:graphic>
          <a:graphicData uri="http://schemas.openxmlformats.org/presentationml/2006/ole">
            <mc:AlternateContent xmlns:mc="http://schemas.openxmlformats.org/markup-compatibility/2006">
              <mc:Choice xmlns:v="urn:schemas-microsoft-com:vml" Requires="v">
                <p:oleObj spid="_x0000_s363543" name="Equation" r:id="rId21" imgW="1524000" imgH="457200" progId="Equation.DSMT4">
                  <p:embed/>
                </p:oleObj>
              </mc:Choice>
              <mc:Fallback>
                <p:oleObj name="Equation" r:id="rId21" imgW="1524000" imgH="457200" progId="Equation.DSMT4">
                  <p:embed/>
                  <p:pic>
                    <p:nvPicPr>
                      <p:cNvPr id="0" name=""/>
                      <p:cNvPicPr>
                        <a:picLocks noChangeAspect="1" noChangeArrowheads="1"/>
                      </p:cNvPicPr>
                      <p:nvPr/>
                    </p:nvPicPr>
                    <p:blipFill>
                      <a:blip r:embed="rId22"/>
                      <a:srcRect/>
                      <a:stretch>
                        <a:fillRect/>
                      </a:stretch>
                    </p:blipFill>
                    <p:spPr bwMode="auto">
                      <a:xfrm>
                        <a:off x="3181350" y="5675313"/>
                        <a:ext cx="2640013" cy="636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1" name="Object 12"/>
          <p:cNvGraphicFramePr>
            <a:graphicFrameLocks noChangeAspect="1"/>
          </p:cNvGraphicFramePr>
          <p:nvPr>
            <p:extLst>
              <p:ext uri="{D42A27DB-BD31-4B8C-83A1-F6EECF244321}">
                <p14:modId xmlns:p14="http://schemas.microsoft.com/office/powerpoint/2010/main" val="769441550"/>
              </p:ext>
            </p:extLst>
          </p:nvPr>
        </p:nvGraphicFramePr>
        <p:xfrm>
          <a:off x="5740400" y="5834063"/>
          <a:ext cx="1801813" cy="319087"/>
        </p:xfrm>
        <a:graphic>
          <a:graphicData uri="http://schemas.openxmlformats.org/presentationml/2006/ole">
            <mc:AlternateContent xmlns:mc="http://schemas.openxmlformats.org/markup-compatibility/2006">
              <mc:Choice xmlns:v="urn:schemas-microsoft-com:vml" Requires="v">
                <p:oleObj spid="_x0000_s363544" name="Equation" r:id="rId23" imgW="1041400" imgH="228600" progId="Equation.DSMT4">
                  <p:embed/>
                </p:oleObj>
              </mc:Choice>
              <mc:Fallback>
                <p:oleObj name="Equation" r:id="rId23" imgW="1041400" imgH="228600" progId="Equation.DSMT4">
                  <p:embed/>
                  <p:pic>
                    <p:nvPicPr>
                      <p:cNvPr id="0" name=""/>
                      <p:cNvPicPr>
                        <a:picLocks noChangeAspect="1" noChangeArrowheads="1"/>
                      </p:cNvPicPr>
                      <p:nvPr/>
                    </p:nvPicPr>
                    <p:blipFill>
                      <a:blip r:embed="rId24"/>
                      <a:srcRect/>
                      <a:stretch>
                        <a:fillRect/>
                      </a:stretch>
                    </p:blipFill>
                    <p:spPr bwMode="auto">
                      <a:xfrm>
                        <a:off x="5740400" y="5834063"/>
                        <a:ext cx="1801813" cy="319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2" name="Object 13"/>
          <p:cNvGraphicFramePr>
            <a:graphicFrameLocks noChangeAspect="1"/>
          </p:cNvGraphicFramePr>
          <p:nvPr/>
        </p:nvGraphicFramePr>
        <p:xfrm>
          <a:off x="7526338" y="5868988"/>
          <a:ext cx="858837" cy="247650"/>
        </p:xfrm>
        <a:graphic>
          <a:graphicData uri="http://schemas.openxmlformats.org/presentationml/2006/ole">
            <mc:AlternateContent xmlns:mc="http://schemas.openxmlformats.org/markup-compatibility/2006">
              <mc:Choice xmlns:v="urn:schemas-microsoft-com:vml" Requires="v">
                <p:oleObj spid="_x0000_s363545" name="Equation" r:id="rId25" imgW="494870" imgH="177646" progId="Equation.3">
                  <p:embed/>
                </p:oleObj>
              </mc:Choice>
              <mc:Fallback>
                <p:oleObj name="Equation" r:id="rId25" imgW="494870" imgH="177646"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26338" y="5868988"/>
                        <a:ext cx="858837"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3" name="Object 14"/>
          <p:cNvGraphicFramePr>
            <a:graphicFrameLocks noChangeAspect="1"/>
          </p:cNvGraphicFramePr>
          <p:nvPr/>
        </p:nvGraphicFramePr>
        <p:xfrm>
          <a:off x="6021388" y="4343400"/>
          <a:ext cx="455612" cy="336550"/>
        </p:xfrm>
        <a:graphic>
          <a:graphicData uri="http://schemas.openxmlformats.org/presentationml/2006/ole">
            <mc:AlternateContent xmlns:mc="http://schemas.openxmlformats.org/markup-compatibility/2006">
              <mc:Choice xmlns:v="urn:schemas-microsoft-com:vml" Requires="v">
                <p:oleObj spid="_x0000_s363546" name="Equation" r:id="rId27" imgW="228402" imgH="177646" progId="Equation.DSMT4">
                  <p:embed/>
                </p:oleObj>
              </mc:Choice>
              <mc:Fallback>
                <p:oleObj name="Equation" r:id="rId27" imgW="228402" imgH="17764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1388" y="4343400"/>
                        <a:ext cx="45561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4" name="Object 15"/>
          <p:cNvGraphicFramePr>
            <a:graphicFrameLocks noChangeAspect="1"/>
          </p:cNvGraphicFramePr>
          <p:nvPr/>
        </p:nvGraphicFramePr>
        <p:xfrm>
          <a:off x="6022975" y="4343400"/>
          <a:ext cx="530225" cy="742950"/>
        </p:xfrm>
        <a:graphic>
          <a:graphicData uri="http://schemas.openxmlformats.org/presentationml/2006/ole">
            <mc:AlternateContent xmlns:mc="http://schemas.openxmlformats.org/markup-compatibility/2006">
              <mc:Choice xmlns:v="urn:schemas-microsoft-com:vml" Requires="v">
                <p:oleObj spid="_x0000_s363547" name="Equation" r:id="rId29" imgW="266469" imgH="393359" progId="Equation.DSMT4">
                  <p:embed/>
                </p:oleObj>
              </mc:Choice>
              <mc:Fallback>
                <p:oleObj name="Equation" r:id="rId29" imgW="266469" imgH="393359"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22975" y="4343400"/>
                        <a:ext cx="530225"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1078370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4723"/>
                                        </p:tgtEl>
                                        <p:attrNameLst>
                                          <p:attrName>style.visibility</p:attrName>
                                        </p:attrNameLst>
                                      </p:cBhvr>
                                      <p:to>
                                        <p:strVal val="visible"/>
                                      </p:to>
                                    </p:set>
                                    <p:animEffect transition="in" filter="wipe(left)">
                                      <p:cBhvr>
                                        <p:cTn id="7" dur="500"/>
                                        <p:tgtEl>
                                          <p:spTgt spid="414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4725"/>
                                        </p:tgtEl>
                                        <p:attrNameLst>
                                          <p:attrName>style.visibility</p:attrName>
                                        </p:attrNameLst>
                                      </p:cBhvr>
                                      <p:to>
                                        <p:strVal val="visible"/>
                                      </p:to>
                                    </p:set>
                                    <p:animEffect transition="in" filter="wipe(left)">
                                      <p:cBhvr>
                                        <p:cTn id="12" dur="500"/>
                                        <p:tgtEl>
                                          <p:spTgt spid="414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4726">
                                            <p:txEl>
                                              <p:pRg st="0" end="0"/>
                                            </p:txEl>
                                          </p:spTgt>
                                        </p:tgtEl>
                                        <p:attrNameLst>
                                          <p:attrName>style.visibility</p:attrName>
                                        </p:attrNameLst>
                                      </p:cBhvr>
                                      <p:to>
                                        <p:strVal val="visible"/>
                                      </p:to>
                                    </p:set>
                                    <p:animEffect transition="in" filter="wipe(left)">
                                      <p:cBhvr>
                                        <p:cTn id="17" dur="500"/>
                                        <p:tgtEl>
                                          <p:spTgt spid="41472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4728"/>
                                        </p:tgtEl>
                                        <p:attrNameLst>
                                          <p:attrName>style.visibility</p:attrName>
                                        </p:attrNameLst>
                                      </p:cBhvr>
                                      <p:to>
                                        <p:strVal val="visible"/>
                                      </p:to>
                                    </p:set>
                                    <p:animEffect transition="in" filter="wipe(left)">
                                      <p:cBhvr>
                                        <p:cTn id="22" dur="500"/>
                                        <p:tgtEl>
                                          <p:spTgt spid="4147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4729">
                                            <p:txEl>
                                              <p:pRg st="0" end="0"/>
                                            </p:txEl>
                                          </p:spTgt>
                                        </p:tgtEl>
                                        <p:attrNameLst>
                                          <p:attrName>style.visibility</p:attrName>
                                        </p:attrNameLst>
                                      </p:cBhvr>
                                      <p:to>
                                        <p:strVal val="visible"/>
                                      </p:to>
                                    </p:set>
                                    <p:animEffect transition="in" filter="wipe(left)">
                                      <p:cBhvr>
                                        <p:cTn id="27" dur="500"/>
                                        <p:tgtEl>
                                          <p:spTgt spid="41472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4729">
                                            <p:txEl>
                                              <p:pRg st="1" end="1"/>
                                            </p:txEl>
                                          </p:spTgt>
                                        </p:tgtEl>
                                        <p:attrNameLst>
                                          <p:attrName>style.visibility</p:attrName>
                                        </p:attrNameLst>
                                      </p:cBhvr>
                                      <p:to>
                                        <p:strVal val="visible"/>
                                      </p:to>
                                    </p:set>
                                    <p:animEffect transition="in" filter="wipe(left)">
                                      <p:cBhvr>
                                        <p:cTn id="32" dur="500"/>
                                        <p:tgtEl>
                                          <p:spTgt spid="41472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14729">
                                            <p:txEl>
                                              <p:pRg st="2" end="2"/>
                                            </p:txEl>
                                          </p:spTgt>
                                        </p:tgtEl>
                                        <p:attrNameLst>
                                          <p:attrName>style.visibility</p:attrName>
                                        </p:attrNameLst>
                                      </p:cBhvr>
                                      <p:to>
                                        <p:strVal val="visible"/>
                                      </p:to>
                                    </p:set>
                                    <p:animEffect transition="in" filter="wipe(left)">
                                      <p:cBhvr>
                                        <p:cTn id="37" dur="500"/>
                                        <p:tgtEl>
                                          <p:spTgt spid="414729">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14731">
                                            <p:txEl>
                                              <p:pRg st="0" end="0"/>
                                            </p:txEl>
                                          </p:spTgt>
                                        </p:tgtEl>
                                        <p:attrNameLst>
                                          <p:attrName>style.visibility</p:attrName>
                                        </p:attrNameLst>
                                      </p:cBhvr>
                                      <p:to>
                                        <p:strVal val="visible"/>
                                      </p:to>
                                    </p:set>
                                    <p:animEffect transition="in" filter="wipe(left)">
                                      <p:cBhvr>
                                        <p:cTn id="42" dur="500"/>
                                        <p:tgtEl>
                                          <p:spTgt spid="41473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4727"/>
                                        </p:tgtEl>
                                        <p:attrNameLst>
                                          <p:attrName>style.visibility</p:attrName>
                                        </p:attrNameLst>
                                      </p:cBhvr>
                                      <p:to>
                                        <p:strVal val="visible"/>
                                      </p:to>
                                    </p:set>
                                    <p:animEffect transition="in" filter="wipe(left)">
                                      <p:cBhvr>
                                        <p:cTn id="47" dur="500"/>
                                        <p:tgtEl>
                                          <p:spTgt spid="4147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4734"/>
                                        </p:tgtEl>
                                        <p:attrNameLst>
                                          <p:attrName>style.visibility</p:attrName>
                                        </p:attrNameLst>
                                      </p:cBhvr>
                                      <p:to>
                                        <p:strVal val="visible"/>
                                      </p:to>
                                    </p:set>
                                    <p:animEffect transition="in" filter="wipe(left)">
                                      <p:cBhvr>
                                        <p:cTn id="52" dur="500"/>
                                        <p:tgtEl>
                                          <p:spTgt spid="4147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14730">
                                            <p:txEl>
                                              <p:pRg st="0" end="0"/>
                                            </p:txEl>
                                          </p:spTgt>
                                        </p:tgtEl>
                                        <p:attrNameLst>
                                          <p:attrName>style.visibility</p:attrName>
                                        </p:attrNameLst>
                                      </p:cBhvr>
                                      <p:to>
                                        <p:strVal val="visible"/>
                                      </p:to>
                                    </p:set>
                                    <p:animEffect transition="in" filter="wipe(left)">
                                      <p:cBhvr>
                                        <p:cTn id="57" dur="500"/>
                                        <p:tgtEl>
                                          <p:spTgt spid="414730">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14724"/>
                                        </p:tgtEl>
                                        <p:attrNameLst>
                                          <p:attrName>style.visibility</p:attrName>
                                        </p:attrNameLst>
                                      </p:cBhvr>
                                      <p:to>
                                        <p:strVal val="visible"/>
                                      </p:to>
                                    </p:set>
                                    <p:animEffect transition="in" filter="wipe(left)">
                                      <p:cBhvr>
                                        <p:cTn id="62" dur="500"/>
                                        <p:tgtEl>
                                          <p:spTgt spid="41472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14743"/>
                                        </p:tgtEl>
                                        <p:attrNameLst>
                                          <p:attrName>style.visibility</p:attrName>
                                        </p:attrNameLst>
                                      </p:cBhvr>
                                      <p:to>
                                        <p:strVal val="visible"/>
                                      </p:to>
                                    </p:set>
                                    <p:animEffect transition="in" filter="wipe(left)">
                                      <p:cBhvr>
                                        <p:cTn id="67" dur="500"/>
                                        <p:tgtEl>
                                          <p:spTgt spid="4147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14744"/>
                                        </p:tgtEl>
                                        <p:attrNameLst>
                                          <p:attrName>style.visibility</p:attrName>
                                        </p:attrNameLst>
                                      </p:cBhvr>
                                      <p:to>
                                        <p:strVal val="visible"/>
                                      </p:to>
                                    </p:set>
                                    <p:animEffect transition="in" filter="wipe(left)">
                                      <p:cBhvr>
                                        <p:cTn id="72" dur="500"/>
                                        <p:tgtEl>
                                          <p:spTgt spid="41474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14732">
                                            <p:txEl>
                                              <p:pRg st="0" end="0"/>
                                            </p:txEl>
                                          </p:spTgt>
                                        </p:tgtEl>
                                        <p:attrNameLst>
                                          <p:attrName>style.visibility</p:attrName>
                                        </p:attrNameLst>
                                      </p:cBhvr>
                                      <p:to>
                                        <p:strVal val="visible"/>
                                      </p:to>
                                    </p:set>
                                    <p:animEffect transition="in" filter="wipe(left)">
                                      <p:cBhvr>
                                        <p:cTn id="77" dur="500"/>
                                        <p:tgtEl>
                                          <p:spTgt spid="414732">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14733"/>
                                        </p:tgtEl>
                                        <p:attrNameLst>
                                          <p:attrName>style.visibility</p:attrName>
                                        </p:attrNameLst>
                                      </p:cBhvr>
                                      <p:to>
                                        <p:strVal val="visible"/>
                                      </p:to>
                                    </p:set>
                                    <p:animEffect transition="in" filter="wipe(left)">
                                      <p:cBhvr>
                                        <p:cTn id="82" dur="500"/>
                                        <p:tgtEl>
                                          <p:spTgt spid="41473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14735"/>
                                        </p:tgtEl>
                                        <p:attrNameLst>
                                          <p:attrName>style.visibility</p:attrName>
                                        </p:attrNameLst>
                                      </p:cBhvr>
                                      <p:to>
                                        <p:strVal val="visible"/>
                                      </p:to>
                                    </p:set>
                                    <p:animEffect transition="in" filter="wipe(left)">
                                      <p:cBhvr>
                                        <p:cTn id="87" dur="500"/>
                                        <p:tgtEl>
                                          <p:spTgt spid="4147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14736"/>
                                        </p:tgtEl>
                                        <p:attrNameLst>
                                          <p:attrName>style.visibility</p:attrName>
                                        </p:attrNameLst>
                                      </p:cBhvr>
                                      <p:to>
                                        <p:strVal val="visible"/>
                                      </p:to>
                                    </p:set>
                                    <p:animEffect transition="in" filter="wipe(left)">
                                      <p:cBhvr>
                                        <p:cTn id="92" dur="500"/>
                                        <p:tgtEl>
                                          <p:spTgt spid="41473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14737"/>
                                        </p:tgtEl>
                                        <p:attrNameLst>
                                          <p:attrName>style.visibility</p:attrName>
                                        </p:attrNameLst>
                                      </p:cBhvr>
                                      <p:to>
                                        <p:strVal val="visible"/>
                                      </p:to>
                                    </p:set>
                                    <p:animEffect transition="in" filter="wipe(left)">
                                      <p:cBhvr>
                                        <p:cTn id="97" dur="500"/>
                                        <p:tgtEl>
                                          <p:spTgt spid="41473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14738"/>
                                        </p:tgtEl>
                                        <p:attrNameLst>
                                          <p:attrName>style.visibility</p:attrName>
                                        </p:attrNameLst>
                                      </p:cBhvr>
                                      <p:to>
                                        <p:strVal val="visible"/>
                                      </p:to>
                                    </p:set>
                                    <p:animEffect transition="in" filter="wipe(left)">
                                      <p:cBhvr>
                                        <p:cTn id="102" dur="500"/>
                                        <p:tgtEl>
                                          <p:spTgt spid="41473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14739"/>
                                        </p:tgtEl>
                                        <p:attrNameLst>
                                          <p:attrName>style.visibility</p:attrName>
                                        </p:attrNameLst>
                                      </p:cBhvr>
                                      <p:to>
                                        <p:strVal val="visible"/>
                                      </p:to>
                                    </p:set>
                                    <p:animEffect transition="in" filter="wipe(left)">
                                      <p:cBhvr>
                                        <p:cTn id="107" dur="500"/>
                                        <p:tgtEl>
                                          <p:spTgt spid="41473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14740"/>
                                        </p:tgtEl>
                                        <p:attrNameLst>
                                          <p:attrName>style.visibility</p:attrName>
                                        </p:attrNameLst>
                                      </p:cBhvr>
                                      <p:to>
                                        <p:strVal val="visible"/>
                                      </p:to>
                                    </p:set>
                                    <p:animEffect transition="in" filter="wipe(left)">
                                      <p:cBhvr>
                                        <p:cTn id="112" dur="500"/>
                                        <p:tgtEl>
                                          <p:spTgt spid="41474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14741"/>
                                        </p:tgtEl>
                                        <p:attrNameLst>
                                          <p:attrName>style.visibility</p:attrName>
                                        </p:attrNameLst>
                                      </p:cBhvr>
                                      <p:to>
                                        <p:strVal val="visible"/>
                                      </p:to>
                                    </p:set>
                                    <p:animEffect transition="in" filter="wipe(left)">
                                      <p:cBhvr>
                                        <p:cTn id="117" dur="500"/>
                                        <p:tgtEl>
                                          <p:spTgt spid="41474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14742"/>
                                        </p:tgtEl>
                                        <p:attrNameLst>
                                          <p:attrName>style.visibility</p:attrName>
                                        </p:attrNameLst>
                                      </p:cBhvr>
                                      <p:to>
                                        <p:strVal val="visible"/>
                                      </p:to>
                                    </p:set>
                                    <p:animEffect transition="in" filter="wipe(left)">
                                      <p:cBhvr>
                                        <p:cTn id="122" dur="500"/>
                                        <p:tgtEl>
                                          <p:spTgt spid="414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animBg="1" autoUpdateAnimBg="0"/>
      <p:bldP spid="414725" grpId="0" animBg="1" autoUpdateAnimBg="0"/>
      <p:bldP spid="414726" grpId="0" build="p" autoUpdateAnimBg="0"/>
      <p:bldP spid="414728" grpId="0" animBg="1" autoUpdateAnimBg="0"/>
      <p:bldP spid="414729" grpId="0" build="p" autoUpdateAnimBg="0"/>
      <p:bldP spid="414730" grpId="0" build="p" autoUpdateAnimBg="0"/>
      <p:bldP spid="414731" grpId="0" build="p" autoUpdateAnimBg="0"/>
      <p:bldP spid="41473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sz="1400">
              <a:solidFill>
                <a:srgbClr val="FF0066"/>
              </a:solidFill>
              <a:latin typeface="Arial Narrow" charset="0"/>
            </a:endParaRPr>
          </a:p>
        </p:txBody>
      </p:sp>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A48D32-075C-6049-8C9F-62D28BFEBAB1}"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47108" name="Rectangle 2"/>
          <p:cNvSpPr>
            <a:spLocks noGrp="1" noChangeArrowheads="1"/>
          </p:cNvSpPr>
          <p:nvPr>
            <p:ph type="title"/>
          </p:nvPr>
        </p:nvSpPr>
        <p:spPr>
          <a:xfrm>
            <a:off x="304800" y="152400"/>
            <a:ext cx="8534400" cy="609600"/>
          </a:xfrm>
        </p:spPr>
        <p:txBody>
          <a:bodyPr/>
          <a:lstStyle/>
          <a:p>
            <a:r>
              <a:rPr lang="en-US" sz="3200">
                <a:latin typeface="Arial Narrow" charset="0"/>
                <a:ea typeface="ＭＳ Ｐゴシック" charset="0"/>
                <a:cs typeface="ＭＳ Ｐゴシック" charset="0"/>
              </a:rPr>
              <a:t>Similarity Between Linear and Rotational Motions</a:t>
            </a:r>
          </a:p>
        </p:txBody>
      </p:sp>
      <p:sp>
        <p:nvSpPr>
          <p:cNvPr id="415747" name="Text Box 3"/>
          <p:cNvSpPr txBox="1">
            <a:spLocks noChangeArrowheads="1"/>
          </p:cNvSpPr>
          <p:nvPr/>
        </p:nvSpPr>
        <p:spPr bwMode="auto">
          <a:xfrm>
            <a:off x="914400" y="6858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All physical quantities in linear and rotational motions show striking similarity.</a:t>
            </a:r>
          </a:p>
        </p:txBody>
      </p:sp>
      <p:graphicFrame>
        <p:nvGraphicFramePr>
          <p:cNvPr id="415748" name="Group 4"/>
          <p:cNvGraphicFramePr>
            <a:graphicFrameLocks noGrp="1"/>
          </p:cNvGraphicFramePr>
          <p:nvPr/>
        </p:nvGraphicFramePr>
        <p:xfrm>
          <a:off x="914400" y="1219200"/>
          <a:ext cx="7391400" cy="5010772"/>
        </p:xfrm>
        <a:graphic>
          <a:graphicData uri="http://schemas.openxmlformats.org/drawingml/2006/table">
            <a:tbl>
              <a:tblPr/>
              <a:tblGrid>
                <a:gridCol w="2387600"/>
                <a:gridCol w="2387600"/>
                <a:gridCol w="2616200"/>
              </a:tblGrid>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Quantities</a:t>
                      </a:r>
                    </a:p>
                  </a:txBody>
                  <a:tcPr marT="45713" marB="45713" anchor="ct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Linear</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r>
              <a:tr h="895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Length of motion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Distance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Angle     (Radian)</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Speed</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Acceleration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Torque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Power</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Momentum</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 Energy</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15794" name="Object 2"/>
          <p:cNvGraphicFramePr>
            <a:graphicFrameLocks noChangeAspect="1"/>
          </p:cNvGraphicFramePr>
          <p:nvPr/>
        </p:nvGraphicFramePr>
        <p:xfrm>
          <a:off x="6348413" y="2011363"/>
          <a:ext cx="1195387" cy="503237"/>
        </p:xfrm>
        <a:graphic>
          <a:graphicData uri="http://schemas.openxmlformats.org/presentationml/2006/ole">
            <mc:AlternateContent xmlns:mc="http://schemas.openxmlformats.org/markup-compatibility/2006">
              <mc:Choice xmlns:v="urn:schemas-microsoft-com:vml" Requires="v">
                <p:oleObj spid="_x0000_s342326" name="Equation" r:id="rId3" imgW="507780" imgH="203112" progId="Equation.DSMT4">
                  <p:embed/>
                </p:oleObj>
              </mc:Choice>
              <mc:Fallback>
                <p:oleObj name="Equation" r:id="rId3" imgW="507780"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3" y="2011363"/>
                        <a:ext cx="1195387"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5" name="Object 3"/>
          <p:cNvGraphicFramePr>
            <a:graphicFrameLocks noChangeAspect="1"/>
          </p:cNvGraphicFramePr>
          <p:nvPr>
            <p:extLst>
              <p:ext uri="{D42A27DB-BD31-4B8C-83A1-F6EECF244321}">
                <p14:modId xmlns:p14="http://schemas.microsoft.com/office/powerpoint/2010/main" val="1794145628"/>
              </p:ext>
            </p:extLst>
          </p:nvPr>
        </p:nvGraphicFramePr>
        <p:xfrm>
          <a:off x="4106863" y="2954338"/>
          <a:ext cx="693737" cy="550862"/>
        </p:xfrm>
        <a:graphic>
          <a:graphicData uri="http://schemas.openxmlformats.org/presentationml/2006/ole">
            <mc:AlternateContent xmlns:mc="http://schemas.openxmlformats.org/markup-compatibility/2006">
              <mc:Choice xmlns:v="urn:schemas-microsoft-com:vml" Requires="v">
                <p:oleObj spid="_x0000_s342327" name="Equation" r:id="rId5" imgW="457200" imgH="406400" progId="Equation.DSMT4">
                  <p:embed/>
                </p:oleObj>
              </mc:Choice>
              <mc:Fallback>
                <p:oleObj name="Equation" r:id="rId5" imgW="457200" imgH="406400" progId="Equation.DSMT4">
                  <p:embed/>
                  <p:pic>
                    <p:nvPicPr>
                      <p:cNvPr id="0" name=""/>
                      <p:cNvPicPr>
                        <a:picLocks noChangeAspect="1" noChangeArrowheads="1"/>
                      </p:cNvPicPr>
                      <p:nvPr/>
                    </p:nvPicPr>
                    <p:blipFill>
                      <a:blip r:embed="rId6"/>
                      <a:srcRect/>
                      <a:stretch>
                        <a:fillRect/>
                      </a:stretch>
                    </p:blipFill>
                    <p:spPr bwMode="auto">
                      <a:xfrm>
                        <a:off x="4106863" y="2954338"/>
                        <a:ext cx="693737"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6" name="Object 4"/>
          <p:cNvGraphicFramePr>
            <a:graphicFrameLocks noChangeAspect="1"/>
          </p:cNvGraphicFramePr>
          <p:nvPr>
            <p:extLst>
              <p:ext uri="{D42A27DB-BD31-4B8C-83A1-F6EECF244321}">
                <p14:modId xmlns:p14="http://schemas.microsoft.com/office/powerpoint/2010/main" val="4287713485"/>
              </p:ext>
            </p:extLst>
          </p:nvPr>
        </p:nvGraphicFramePr>
        <p:xfrm>
          <a:off x="6543675" y="2971800"/>
          <a:ext cx="800100" cy="490538"/>
        </p:xfrm>
        <a:graphic>
          <a:graphicData uri="http://schemas.openxmlformats.org/presentationml/2006/ole">
            <mc:AlternateContent xmlns:mc="http://schemas.openxmlformats.org/markup-compatibility/2006">
              <mc:Choice xmlns:v="urn:schemas-microsoft-com:vml" Requires="v">
                <p:oleObj spid="_x0000_s342328" name="Equation" r:id="rId7" imgW="533400" imgH="406400" progId="Equation.DSMT4">
                  <p:embed/>
                </p:oleObj>
              </mc:Choice>
              <mc:Fallback>
                <p:oleObj name="Equation" r:id="rId7" imgW="533400" imgH="406400" progId="Equation.DSMT4">
                  <p:embed/>
                  <p:pic>
                    <p:nvPicPr>
                      <p:cNvPr id="0" name=""/>
                      <p:cNvPicPr>
                        <a:picLocks noChangeAspect="1" noChangeArrowheads="1"/>
                      </p:cNvPicPr>
                      <p:nvPr/>
                    </p:nvPicPr>
                    <p:blipFill>
                      <a:blip r:embed="rId8"/>
                      <a:srcRect/>
                      <a:stretch>
                        <a:fillRect/>
                      </a:stretch>
                    </p:blipFill>
                    <p:spPr bwMode="auto">
                      <a:xfrm>
                        <a:off x="6543675" y="2971800"/>
                        <a:ext cx="800100"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7" name="Object 5"/>
          <p:cNvGraphicFramePr>
            <a:graphicFrameLocks noChangeAspect="1"/>
          </p:cNvGraphicFramePr>
          <p:nvPr/>
        </p:nvGraphicFramePr>
        <p:xfrm>
          <a:off x="4038600" y="3429000"/>
          <a:ext cx="762000" cy="520700"/>
        </p:xfrm>
        <a:graphic>
          <a:graphicData uri="http://schemas.openxmlformats.org/presentationml/2006/ole">
            <mc:AlternateContent xmlns:mc="http://schemas.openxmlformats.org/markup-compatibility/2006">
              <mc:Choice xmlns:v="urn:schemas-microsoft-com:vml" Requires="v">
                <p:oleObj spid="_x0000_s342329" name="Equation" r:id="rId9" imgW="469696" imgH="393529" progId="Equation.DSMT4">
                  <p:embed/>
                </p:oleObj>
              </mc:Choice>
              <mc:Fallback>
                <p:oleObj name="Equation" r:id="rId9" imgW="469696"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429000"/>
                        <a:ext cx="76200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8" name="Object 6"/>
          <p:cNvGraphicFramePr>
            <a:graphicFrameLocks noChangeAspect="1"/>
          </p:cNvGraphicFramePr>
          <p:nvPr/>
        </p:nvGraphicFramePr>
        <p:xfrm>
          <a:off x="6610350" y="3503613"/>
          <a:ext cx="704850" cy="458787"/>
        </p:xfrm>
        <a:graphic>
          <a:graphicData uri="http://schemas.openxmlformats.org/presentationml/2006/ole">
            <mc:AlternateContent xmlns:mc="http://schemas.openxmlformats.org/markup-compatibility/2006">
              <mc:Choice xmlns:v="urn:schemas-microsoft-com:vml" Requires="v">
                <p:oleObj spid="_x0000_s342330" name="Equation" r:id="rId11" imgW="533169" imgH="393529" progId="Equation.DSMT4">
                  <p:embed/>
                </p:oleObj>
              </mc:Choice>
              <mc:Fallback>
                <p:oleObj name="Equation" r:id="rId11" imgW="533169"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0350" y="3503613"/>
                        <a:ext cx="704850"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9" name="Object 7"/>
          <p:cNvGraphicFramePr>
            <a:graphicFrameLocks noChangeAspect="1"/>
          </p:cNvGraphicFramePr>
          <p:nvPr>
            <p:extLst>
              <p:ext uri="{D42A27DB-BD31-4B8C-83A1-F6EECF244321}">
                <p14:modId xmlns:p14="http://schemas.microsoft.com/office/powerpoint/2010/main" val="791316703"/>
              </p:ext>
            </p:extLst>
          </p:nvPr>
        </p:nvGraphicFramePr>
        <p:xfrm>
          <a:off x="4308475" y="3897313"/>
          <a:ext cx="1101725" cy="487362"/>
        </p:xfrm>
        <a:graphic>
          <a:graphicData uri="http://schemas.openxmlformats.org/presentationml/2006/ole">
            <mc:AlternateContent xmlns:mc="http://schemas.openxmlformats.org/markup-compatibility/2006">
              <mc:Choice xmlns:v="urn:schemas-microsoft-com:vml" Requires="v">
                <p:oleObj spid="_x0000_s342331" name="Equation" r:id="rId13" imgW="469900" imgH="215900" progId="Equation.DSMT4">
                  <p:embed/>
                </p:oleObj>
              </mc:Choice>
              <mc:Fallback>
                <p:oleObj name="Equation" r:id="rId13" imgW="469900" imgH="215900" progId="Equation.DSMT4">
                  <p:embed/>
                  <p:pic>
                    <p:nvPicPr>
                      <p:cNvPr id="0" name=""/>
                      <p:cNvPicPr>
                        <a:picLocks noChangeAspect="1" noChangeArrowheads="1"/>
                      </p:cNvPicPr>
                      <p:nvPr/>
                    </p:nvPicPr>
                    <p:blipFill>
                      <a:blip r:embed="rId14"/>
                      <a:srcRect/>
                      <a:stretch>
                        <a:fillRect/>
                      </a:stretch>
                    </p:blipFill>
                    <p:spPr bwMode="auto">
                      <a:xfrm>
                        <a:off x="4308475" y="3897313"/>
                        <a:ext cx="1101725"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0" name="Object 8"/>
          <p:cNvGraphicFramePr>
            <a:graphicFrameLocks noChangeAspect="1"/>
          </p:cNvGraphicFramePr>
          <p:nvPr>
            <p:extLst>
              <p:ext uri="{D42A27DB-BD31-4B8C-83A1-F6EECF244321}">
                <p14:modId xmlns:p14="http://schemas.microsoft.com/office/powerpoint/2010/main" val="1712516772"/>
              </p:ext>
            </p:extLst>
          </p:nvPr>
        </p:nvGraphicFramePr>
        <p:xfrm>
          <a:off x="6872288" y="3898900"/>
          <a:ext cx="962025" cy="569913"/>
        </p:xfrm>
        <a:graphic>
          <a:graphicData uri="http://schemas.openxmlformats.org/presentationml/2006/ole">
            <mc:AlternateContent xmlns:mc="http://schemas.openxmlformats.org/markup-compatibility/2006">
              <mc:Choice xmlns:v="urn:schemas-microsoft-com:vml" Requires="v">
                <p:oleObj spid="_x0000_s342332" name="Equation" r:id="rId15" imgW="431800" imgH="228600" progId="Equation.DSMT4">
                  <p:embed/>
                </p:oleObj>
              </mc:Choice>
              <mc:Fallback>
                <p:oleObj name="Equation" r:id="rId15" imgW="431800" imgH="228600" progId="Equation.DSMT4">
                  <p:embed/>
                  <p:pic>
                    <p:nvPicPr>
                      <p:cNvPr id="0" name=""/>
                      <p:cNvPicPr>
                        <a:picLocks noChangeAspect="1" noChangeArrowheads="1"/>
                      </p:cNvPicPr>
                      <p:nvPr/>
                    </p:nvPicPr>
                    <p:blipFill>
                      <a:blip r:embed="rId16"/>
                      <a:srcRect/>
                      <a:stretch>
                        <a:fillRect/>
                      </a:stretch>
                    </p:blipFill>
                    <p:spPr bwMode="auto">
                      <a:xfrm>
                        <a:off x="6872288" y="3898900"/>
                        <a:ext cx="962025" cy="569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1" name="Object 9"/>
          <p:cNvGraphicFramePr>
            <a:graphicFrameLocks noChangeAspect="1"/>
          </p:cNvGraphicFramePr>
          <p:nvPr>
            <p:extLst>
              <p:ext uri="{D42A27DB-BD31-4B8C-83A1-F6EECF244321}">
                <p14:modId xmlns:p14="http://schemas.microsoft.com/office/powerpoint/2010/main" val="1712366557"/>
              </p:ext>
            </p:extLst>
          </p:nvPr>
        </p:nvGraphicFramePr>
        <p:xfrm>
          <a:off x="4229100" y="4365625"/>
          <a:ext cx="1062038" cy="490538"/>
        </p:xfrm>
        <a:graphic>
          <a:graphicData uri="http://schemas.openxmlformats.org/presentationml/2006/ole">
            <mc:AlternateContent xmlns:mc="http://schemas.openxmlformats.org/markup-compatibility/2006">
              <mc:Choice xmlns:v="urn:schemas-microsoft-com:vml" Requires="v">
                <p:oleObj spid="_x0000_s342333" name="Equation" r:id="rId17" imgW="622300" imgH="228600" progId="Equation.3">
                  <p:embed/>
                </p:oleObj>
              </mc:Choice>
              <mc:Fallback>
                <p:oleObj name="Equation" r:id="rId17" imgW="622300" imgH="228600" progId="Equation.3">
                  <p:embed/>
                  <p:pic>
                    <p:nvPicPr>
                      <p:cNvPr id="0" name=""/>
                      <p:cNvPicPr>
                        <a:picLocks noChangeAspect="1" noChangeArrowheads="1"/>
                      </p:cNvPicPr>
                      <p:nvPr/>
                    </p:nvPicPr>
                    <p:blipFill>
                      <a:blip r:embed="rId18"/>
                      <a:srcRect/>
                      <a:stretch>
                        <a:fillRect/>
                      </a:stretch>
                    </p:blipFill>
                    <p:spPr bwMode="auto">
                      <a:xfrm>
                        <a:off x="4229100" y="4365625"/>
                        <a:ext cx="1062038"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2" name="Object 10"/>
          <p:cNvGraphicFramePr>
            <a:graphicFrameLocks noChangeAspect="1"/>
          </p:cNvGraphicFramePr>
          <p:nvPr/>
        </p:nvGraphicFramePr>
        <p:xfrm>
          <a:off x="4113213" y="4867275"/>
          <a:ext cx="1077912" cy="401638"/>
        </p:xfrm>
        <a:graphic>
          <a:graphicData uri="http://schemas.openxmlformats.org/presentationml/2006/ole">
            <mc:AlternateContent xmlns:mc="http://schemas.openxmlformats.org/markup-compatibility/2006">
              <mc:Choice xmlns:v="urn:schemas-microsoft-com:vml" Requires="v">
                <p:oleObj spid="_x0000_s342334" name="Equation" r:id="rId19" imgW="584200" imgH="241300" progId="Equation.DSMT4">
                  <p:embed/>
                </p:oleObj>
              </mc:Choice>
              <mc:Fallback>
                <p:oleObj name="Equation" r:id="rId19" imgW="584200" imgH="241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3213" y="4867275"/>
                        <a:ext cx="1077912" cy="401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3" name="Object 11"/>
          <p:cNvGraphicFramePr>
            <a:graphicFrameLocks noChangeAspect="1"/>
          </p:cNvGraphicFramePr>
          <p:nvPr/>
        </p:nvGraphicFramePr>
        <p:xfrm>
          <a:off x="6367463" y="4862513"/>
          <a:ext cx="1023937" cy="374650"/>
        </p:xfrm>
        <a:graphic>
          <a:graphicData uri="http://schemas.openxmlformats.org/presentationml/2006/ole">
            <mc:AlternateContent xmlns:mc="http://schemas.openxmlformats.org/markup-compatibility/2006">
              <mc:Choice xmlns:v="urn:schemas-microsoft-com:vml" Requires="v">
                <p:oleObj spid="_x0000_s342335" name="Equation" r:id="rId21" imgW="469696" imgH="177723" progId="Equation.3">
                  <p:embed/>
                </p:oleObj>
              </mc:Choice>
              <mc:Fallback>
                <p:oleObj name="Equation" r:id="rId21" imgW="469696" imgH="17772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7463" y="4862513"/>
                        <a:ext cx="1023937"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4" name="Object 12"/>
          <p:cNvGraphicFramePr>
            <a:graphicFrameLocks noChangeAspect="1"/>
          </p:cNvGraphicFramePr>
          <p:nvPr/>
        </p:nvGraphicFramePr>
        <p:xfrm>
          <a:off x="4419600" y="5715000"/>
          <a:ext cx="996950" cy="533400"/>
        </p:xfrm>
        <a:graphic>
          <a:graphicData uri="http://schemas.openxmlformats.org/presentationml/2006/ole">
            <mc:AlternateContent xmlns:mc="http://schemas.openxmlformats.org/markup-compatibility/2006">
              <mc:Choice xmlns:v="urn:schemas-microsoft-com:vml" Requires="v">
                <p:oleObj spid="_x0000_s342336" name="Equation" r:id="rId23" imgW="672808" imgH="393529" progId="Equation.3">
                  <p:embed/>
                </p:oleObj>
              </mc:Choice>
              <mc:Fallback>
                <p:oleObj name="Equation" r:id="rId23" imgW="672808" imgH="39352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5715000"/>
                        <a:ext cx="9969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5" name="Object 13"/>
          <p:cNvGraphicFramePr>
            <a:graphicFrameLocks noChangeAspect="1"/>
          </p:cNvGraphicFramePr>
          <p:nvPr>
            <p:extLst>
              <p:ext uri="{D42A27DB-BD31-4B8C-83A1-F6EECF244321}">
                <p14:modId xmlns:p14="http://schemas.microsoft.com/office/powerpoint/2010/main" val="3563066126"/>
              </p:ext>
            </p:extLst>
          </p:nvPr>
        </p:nvGraphicFramePr>
        <p:xfrm>
          <a:off x="7010400" y="5715000"/>
          <a:ext cx="1092200" cy="533400"/>
        </p:xfrm>
        <a:graphic>
          <a:graphicData uri="http://schemas.openxmlformats.org/presentationml/2006/ole">
            <mc:AlternateContent xmlns:mc="http://schemas.openxmlformats.org/markup-compatibility/2006">
              <mc:Choice xmlns:v="urn:schemas-microsoft-com:vml" Requires="v">
                <p:oleObj spid="_x0000_s342337"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srcRect/>
                      <a:stretch>
                        <a:fillRect/>
                      </a:stretch>
                    </p:blipFill>
                    <p:spPr bwMode="auto">
                      <a:xfrm>
                        <a:off x="7010400" y="5715000"/>
                        <a:ext cx="1092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6" name="Object 14"/>
          <p:cNvGraphicFramePr>
            <a:graphicFrameLocks noChangeAspect="1"/>
          </p:cNvGraphicFramePr>
          <p:nvPr/>
        </p:nvGraphicFramePr>
        <p:xfrm>
          <a:off x="4881563" y="2590800"/>
          <a:ext cx="379412" cy="404813"/>
        </p:xfrm>
        <a:graphic>
          <a:graphicData uri="http://schemas.openxmlformats.org/presentationml/2006/ole">
            <mc:AlternateContent xmlns:mc="http://schemas.openxmlformats.org/markup-compatibility/2006">
              <mc:Choice xmlns:v="urn:schemas-microsoft-com:vml" Requires="v">
                <p:oleObj spid="_x0000_s342338" name="Equation" r:id="rId27" imgW="139579" imgH="164957" progId="Equation.3">
                  <p:embed/>
                </p:oleObj>
              </mc:Choice>
              <mc:Fallback>
                <p:oleObj name="Equation" r:id="rId27" imgW="139579"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81563" y="2590800"/>
                        <a:ext cx="379412" cy="404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7" name="Object 15"/>
          <p:cNvGraphicFramePr>
            <a:graphicFrameLocks noChangeAspect="1"/>
          </p:cNvGraphicFramePr>
          <p:nvPr/>
        </p:nvGraphicFramePr>
        <p:xfrm>
          <a:off x="4360863" y="1828800"/>
          <a:ext cx="820737" cy="601663"/>
        </p:xfrm>
        <a:graphic>
          <a:graphicData uri="http://schemas.openxmlformats.org/presentationml/2006/ole">
            <mc:AlternateContent xmlns:mc="http://schemas.openxmlformats.org/markup-compatibility/2006">
              <mc:Choice xmlns:v="urn:schemas-microsoft-com:vml" Requires="v">
                <p:oleObj spid="_x0000_s342339" name="Equation" r:id="rId29" imgW="203024" imgH="164957" progId="Equation.3">
                  <p:embed/>
                </p:oleObj>
              </mc:Choice>
              <mc:Fallback>
                <p:oleObj name="Equation" r:id="rId29" imgW="203024" imgH="164957"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60863" y="1828800"/>
                        <a:ext cx="820737" cy="601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8" name="Object 16"/>
          <p:cNvGraphicFramePr>
            <a:graphicFrameLocks noChangeAspect="1"/>
          </p:cNvGraphicFramePr>
          <p:nvPr/>
        </p:nvGraphicFramePr>
        <p:xfrm>
          <a:off x="6716713" y="2609850"/>
          <a:ext cx="344487" cy="438150"/>
        </p:xfrm>
        <a:graphic>
          <a:graphicData uri="http://schemas.openxmlformats.org/presentationml/2006/ole">
            <mc:AlternateContent xmlns:mc="http://schemas.openxmlformats.org/markup-compatibility/2006">
              <mc:Choice xmlns:v="urn:schemas-microsoft-com:vml" Requires="v">
                <p:oleObj spid="_x0000_s342340" name="Equation" r:id="rId31" imgW="126725" imgH="177415" progId="Equation.3">
                  <p:embed/>
                </p:oleObj>
              </mc:Choice>
              <mc:Fallback>
                <p:oleObj name="Equation" r:id="rId31" imgW="126725" imgH="17741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6713" y="2609850"/>
                        <a:ext cx="34448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9" name="Object 17"/>
          <p:cNvGraphicFramePr>
            <a:graphicFrameLocks noChangeAspect="1"/>
          </p:cNvGraphicFramePr>
          <p:nvPr/>
        </p:nvGraphicFramePr>
        <p:xfrm>
          <a:off x="6705600" y="4433888"/>
          <a:ext cx="1295400" cy="388937"/>
        </p:xfrm>
        <a:graphic>
          <a:graphicData uri="http://schemas.openxmlformats.org/presentationml/2006/ole">
            <mc:AlternateContent xmlns:mc="http://schemas.openxmlformats.org/markup-compatibility/2006">
              <mc:Choice xmlns:v="urn:schemas-microsoft-com:vml" Requires="v">
                <p:oleObj spid="_x0000_s342341" name="Equation" r:id="rId33" imgW="482181" imgH="177646" progId="Equation.DSMT4">
                  <p:embed/>
                </p:oleObj>
              </mc:Choice>
              <mc:Fallback>
                <p:oleObj name="Equation" r:id="rId33" imgW="482181" imgH="177646"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4433888"/>
                        <a:ext cx="1295400" cy="388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0" name="Object 18"/>
          <p:cNvGraphicFramePr>
            <a:graphicFrameLocks noChangeAspect="1"/>
          </p:cNvGraphicFramePr>
          <p:nvPr/>
        </p:nvGraphicFramePr>
        <p:xfrm>
          <a:off x="4171950" y="5262563"/>
          <a:ext cx="1023938" cy="495300"/>
        </p:xfrm>
        <a:graphic>
          <a:graphicData uri="http://schemas.openxmlformats.org/presentationml/2006/ole">
            <mc:AlternateContent xmlns:mc="http://schemas.openxmlformats.org/markup-compatibility/2006">
              <mc:Choice xmlns:v="urn:schemas-microsoft-com:vml" Requires="v">
                <p:oleObj spid="_x0000_s342342" name="Equation" r:id="rId35" imgW="495300" imgH="279400" progId="Equation.DSMT4">
                  <p:embed/>
                </p:oleObj>
              </mc:Choice>
              <mc:Fallback>
                <p:oleObj name="Equation" r:id="rId35" imgW="495300" imgH="279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71950" y="5262563"/>
                        <a:ext cx="1023938"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1" name="Object 19"/>
          <p:cNvGraphicFramePr>
            <a:graphicFrameLocks noChangeAspect="1"/>
          </p:cNvGraphicFramePr>
          <p:nvPr/>
        </p:nvGraphicFramePr>
        <p:xfrm>
          <a:off x="6384925" y="5281613"/>
          <a:ext cx="1033463" cy="457200"/>
        </p:xfrm>
        <a:graphic>
          <a:graphicData uri="http://schemas.openxmlformats.org/presentationml/2006/ole">
            <mc:AlternateContent xmlns:mc="http://schemas.openxmlformats.org/markup-compatibility/2006">
              <mc:Choice xmlns:v="urn:schemas-microsoft-com:vml" Requires="v">
                <p:oleObj spid="_x0000_s342343" name="Equation" r:id="rId37" imgW="495300" imgH="254000" progId="Equation.DSMT4">
                  <p:embed/>
                </p:oleObj>
              </mc:Choice>
              <mc:Fallback>
                <p:oleObj name="Equation" r:id="rId37" imgW="495300" imgH="2540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84925" y="5281613"/>
                        <a:ext cx="10334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7146355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left)">
                                      <p:cBhvr>
                                        <p:cTn id="7" dur="500"/>
                                        <p:tgtEl>
                                          <p:spTgt spid="415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415748"/>
                                        </p:tgtEl>
                                        <p:attrNameLst>
                                          <p:attrName>style.visibility</p:attrName>
                                        </p:attrNameLst>
                                      </p:cBhvr>
                                      <p:to>
                                        <p:strVal val="visible"/>
                                      </p:to>
                                    </p:set>
                                    <p:anim calcmode="lin" valueType="num">
                                      <p:cBhvr>
                                        <p:cTn id="12" dur="500" fill="hold"/>
                                        <p:tgtEl>
                                          <p:spTgt spid="415748"/>
                                        </p:tgtEl>
                                        <p:attrNameLst>
                                          <p:attrName>ppt_w</p:attrName>
                                        </p:attrNameLst>
                                      </p:cBhvr>
                                      <p:tavLst>
                                        <p:tav tm="0">
                                          <p:val>
                                            <p:fltVal val="0"/>
                                          </p:val>
                                        </p:tav>
                                        <p:tav tm="100000">
                                          <p:val>
                                            <p:strVal val="#ppt_w"/>
                                          </p:val>
                                        </p:tav>
                                      </p:tavLst>
                                    </p:anim>
                                    <p:anim calcmode="lin" valueType="num">
                                      <p:cBhvr>
                                        <p:cTn id="13" dur="500" fill="hold"/>
                                        <p:tgtEl>
                                          <p:spTgt spid="415748"/>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iterate type="wd">
                                    <p:tmPct val="10000"/>
                                  </p:iterate>
                                  <p:childTnLst>
                                    <p:set>
                                      <p:cBhvr>
                                        <p:cTn id="17" dur="1" fill="hold">
                                          <p:stCondLst>
                                            <p:cond delay="0"/>
                                          </p:stCondLst>
                                        </p:cTn>
                                        <p:tgtEl>
                                          <p:spTgt spid="415807"/>
                                        </p:tgtEl>
                                        <p:attrNameLst>
                                          <p:attrName>style.visibility</p:attrName>
                                        </p:attrNameLst>
                                      </p:cBhvr>
                                      <p:to>
                                        <p:strVal val="visible"/>
                                      </p:to>
                                    </p:set>
                                    <p:animEffect transition="in" filter="wipe(left)">
                                      <p:cBhvr>
                                        <p:cTn id="18" dur="500"/>
                                        <p:tgtEl>
                                          <p:spTgt spid="4158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415794"/>
                                        </p:tgtEl>
                                        <p:attrNameLst>
                                          <p:attrName>style.visibility</p:attrName>
                                        </p:attrNameLst>
                                      </p:cBhvr>
                                      <p:to>
                                        <p:strVal val="visible"/>
                                      </p:to>
                                    </p:set>
                                    <p:animEffect transition="in" filter="wipe(left)">
                                      <p:cBhvr>
                                        <p:cTn id="23" dur="500"/>
                                        <p:tgtEl>
                                          <p:spTgt spid="4157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415806"/>
                                        </p:tgtEl>
                                        <p:attrNameLst>
                                          <p:attrName>style.visibility</p:attrName>
                                        </p:attrNameLst>
                                      </p:cBhvr>
                                      <p:to>
                                        <p:strVal val="visible"/>
                                      </p:to>
                                    </p:set>
                                    <p:animEffect transition="in" filter="wipe(left)">
                                      <p:cBhvr>
                                        <p:cTn id="28" dur="500"/>
                                        <p:tgtEl>
                                          <p:spTgt spid="41580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15808"/>
                                        </p:tgtEl>
                                        <p:attrNameLst>
                                          <p:attrName>style.visibility</p:attrName>
                                        </p:attrNameLst>
                                      </p:cBhvr>
                                      <p:to>
                                        <p:strVal val="visible"/>
                                      </p:to>
                                    </p:set>
                                    <p:animEffect transition="in" filter="wipe(left)">
                                      <p:cBhvr>
                                        <p:cTn id="33" dur="500"/>
                                        <p:tgtEl>
                                          <p:spTgt spid="41580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15795"/>
                                        </p:tgtEl>
                                        <p:attrNameLst>
                                          <p:attrName>style.visibility</p:attrName>
                                        </p:attrNameLst>
                                      </p:cBhvr>
                                      <p:to>
                                        <p:strVal val="visible"/>
                                      </p:to>
                                    </p:set>
                                    <p:animEffect transition="in" filter="wipe(left)">
                                      <p:cBhvr>
                                        <p:cTn id="38" dur="500"/>
                                        <p:tgtEl>
                                          <p:spTgt spid="4157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15796"/>
                                        </p:tgtEl>
                                        <p:attrNameLst>
                                          <p:attrName>style.visibility</p:attrName>
                                        </p:attrNameLst>
                                      </p:cBhvr>
                                      <p:to>
                                        <p:strVal val="visible"/>
                                      </p:to>
                                    </p:set>
                                    <p:animEffect transition="in" filter="wipe(left)">
                                      <p:cBhvr>
                                        <p:cTn id="43" dur="500"/>
                                        <p:tgtEl>
                                          <p:spTgt spid="41579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15797"/>
                                        </p:tgtEl>
                                        <p:attrNameLst>
                                          <p:attrName>style.visibility</p:attrName>
                                        </p:attrNameLst>
                                      </p:cBhvr>
                                      <p:to>
                                        <p:strVal val="visible"/>
                                      </p:to>
                                    </p:set>
                                    <p:animEffect transition="in" filter="wipe(left)">
                                      <p:cBhvr>
                                        <p:cTn id="48" dur="500"/>
                                        <p:tgtEl>
                                          <p:spTgt spid="41579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15798"/>
                                        </p:tgtEl>
                                        <p:attrNameLst>
                                          <p:attrName>style.visibility</p:attrName>
                                        </p:attrNameLst>
                                      </p:cBhvr>
                                      <p:to>
                                        <p:strVal val="visible"/>
                                      </p:to>
                                    </p:set>
                                    <p:animEffect transition="in" filter="wipe(left)">
                                      <p:cBhvr>
                                        <p:cTn id="53" dur="500"/>
                                        <p:tgtEl>
                                          <p:spTgt spid="4157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15799"/>
                                        </p:tgtEl>
                                        <p:attrNameLst>
                                          <p:attrName>style.visibility</p:attrName>
                                        </p:attrNameLst>
                                      </p:cBhvr>
                                      <p:to>
                                        <p:strVal val="visible"/>
                                      </p:to>
                                    </p:set>
                                    <p:animEffect transition="in" filter="wipe(left)">
                                      <p:cBhvr>
                                        <p:cTn id="58" dur="500"/>
                                        <p:tgtEl>
                                          <p:spTgt spid="4157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15800"/>
                                        </p:tgtEl>
                                        <p:attrNameLst>
                                          <p:attrName>style.visibility</p:attrName>
                                        </p:attrNameLst>
                                      </p:cBhvr>
                                      <p:to>
                                        <p:strVal val="visible"/>
                                      </p:to>
                                    </p:set>
                                    <p:animEffect transition="in" filter="wipe(left)">
                                      <p:cBhvr>
                                        <p:cTn id="63" dur="500"/>
                                        <p:tgtEl>
                                          <p:spTgt spid="4158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15801"/>
                                        </p:tgtEl>
                                        <p:attrNameLst>
                                          <p:attrName>style.visibility</p:attrName>
                                        </p:attrNameLst>
                                      </p:cBhvr>
                                      <p:to>
                                        <p:strVal val="visible"/>
                                      </p:to>
                                    </p:set>
                                    <p:animEffect transition="in" filter="wipe(left)">
                                      <p:cBhvr>
                                        <p:cTn id="68" dur="500"/>
                                        <p:tgtEl>
                                          <p:spTgt spid="41580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15809"/>
                                        </p:tgtEl>
                                        <p:attrNameLst>
                                          <p:attrName>style.visibility</p:attrName>
                                        </p:attrNameLst>
                                      </p:cBhvr>
                                      <p:to>
                                        <p:strVal val="visible"/>
                                      </p:to>
                                    </p:set>
                                    <p:animEffect transition="in" filter="wipe(left)">
                                      <p:cBhvr>
                                        <p:cTn id="73" dur="500"/>
                                        <p:tgtEl>
                                          <p:spTgt spid="41580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15802"/>
                                        </p:tgtEl>
                                        <p:attrNameLst>
                                          <p:attrName>style.visibility</p:attrName>
                                        </p:attrNameLst>
                                      </p:cBhvr>
                                      <p:to>
                                        <p:strVal val="visible"/>
                                      </p:to>
                                    </p:set>
                                    <p:animEffect transition="in" filter="wipe(left)">
                                      <p:cBhvr>
                                        <p:cTn id="78" dur="500"/>
                                        <p:tgtEl>
                                          <p:spTgt spid="41580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15803"/>
                                        </p:tgtEl>
                                        <p:attrNameLst>
                                          <p:attrName>style.visibility</p:attrName>
                                        </p:attrNameLst>
                                      </p:cBhvr>
                                      <p:to>
                                        <p:strVal val="visible"/>
                                      </p:to>
                                    </p:set>
                                    <p:animEffect transition="in" filter="wipe(left)">
                                      <p:cBhvr>
                                        <p:cTn id="83" dur="500"/>
                                        <p:tgtEl>
                                          <p:spTgt spid="41580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15810"/>
                                        </p:tgtEl>
                                        <p:attrNameLst>
                                          <p:attrName>style.visibility</p:attrName>
                                        </p:attrNameLst>
                                      </p:cBhvr>
                                      <p:to>
                                        <p:strVal val="visible"/>
                                      </p:to>
                                    </p:set>
                                    <p:animEffect transition="in" filter="wipe(left)">
                                      <p:cBhvr>
                                        <p:cTn id="88" dur="500"/>
                                        <p:tgtEl>
                                          <p:spTgt spid="41581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15811"/>
                                        </p:tgtEl>
                                        <p:attrNameLst>
                                          <p:attrName>style.visibility</p:attrName>
                                        </p:attrNameLst>
                                      </p:cBhvr>
                                      <p:to>
                                        <p:strVal val="visible"/>
                                      </p:to>
                                    </p:set>
                                    <p:animEffect transition="in" filter="wipe(left)">
                                      <p:cBhvr>
                                        <p:cTn id="93" dur="500"/>
                                        <p:tgtEl>
                                          <p:spTgt spid="41581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15804"/>
                                        </p:tgtEl>
                                        <p:attrNameLst>
                                          <p:attrName>style.visibility</p:attrName>
                                        </p:attrNameLst>
                                      </p:cBhvr>
                                      <p:to>
                                        <p:strVal val="visible"/>
                                      </p:to>
                                    </p:set>
                                    <p:animEffect transition="in" filter="wipe(left)">
                                      <p:cBhvr>
                                        <p:cTn id="98" dur="500"/>
                                        <p:tgtEl>
                                          <p:spTgt spid="41580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15805"/>
                                        </p:tgtEl>
                                        <p:attrNameLst>
                                          <p:attrName>style.visibility</p:attrName>
                                        </p:attrNameLst>
                                      </p:cBhvr>
                                      <p:to>
                                        <p:strVal val="visible"/>
                                      </p:to>
                                    </p:set>
                                    <p:animEffect transition="in" filter="wipe(left)">
                                      <p:cBhvr>
                                        <p:cTn id="103" dur="500"/>
                                        <p:tgtEl>
                                          <p:spTgt spid="415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2" name="Date Placeholder 3"/>
          <p:cNvSpPr>
            <a:spLocks noGrp="1"/>
          </p:cNvSpPr>
          <p:nvPr>
            <p:ph type="dt" sz="quarter" idx="10"/>
          </p:nvPr>
        </p:nvSpPr>
        <p:spPr>
          <a:noFill/>
        </p:spPr>
        <p:txBody>
          <a:bodyPr/>
          <a:lstStyle/>
          <a:p>
            <a:r>
              <a:rPr lang="en-US" smtClean="0"/>
              <a:t>Thursday, July 9, 2015</a:t>
            </a:r>
            <a:endParaRPr lang="en-US" altLang="ko-KR">
              <a:ea typeface="굴림" charset="-127"/>
              <a:cs typeface="굴림" charset="-127"/>
            </a:endParaRPr>
          </a:p>
        </p:txBody>
      </p:sp>
      <p:sp>
        <p:nvSpPr>
          <p:cNvPr id="31753"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1754" name="Slide Number Placeholder 5"/>
          <p:cNvSpPr>
            <a:spLocks noGrp="1"/>
          </p:cNvSpPr>
          <p:nvPr>
            <p:ph type="sldNum" sz="quarter" idx="12"/>
          </p:nvPr>
        </p:nvSpPr>
        <p:spPr>
          <a:noFill/>
        </p:spPr>
        <p:txBody>
          <a:bodyPr/>
          <a:lstStyle/>
          <a:p>
            <a:fld id="{BC423F59-D1CD-E04D-8B97-B312A8CDA30A}" type="slidenum">
              <a:rPr lang="en-US"/>
              <a:pPr/>
              <a:t>22</a:t>
            </a:fld>
            <a:endParaRPr lang="en-US"/>
          </a:p>
        </p:txBody>
      </p:sp>
      <p:sp>
        <p:nvSpPr>
          <p:cNvPr id="31755" name="Rectangle 2"/>
          <p:cNvSpPr>
            <a:spLocks noGrp="1" noChangeArrowheads="1"/>
          </p:cNvSpPr>
          <p:nvPr>
            <p:ph type="title"/>
          </p:nvPr>
        </p:nvSpPr>
        <p:spPr>
          <a:xfrm>
            <a:off x="685800" y="152400"/>
            <a:ext cx="8153400" cy="609600"/>
          </a:xfrm>
        </p:spPr>
        <p:txBody>
          <a:bodyPr/>
          <a:lstStyle/>
          <a:p>
            <a:r>
              <a:rPr lang="en-US"/>
              <a:t>Conditions for Equilibrium</a:t>
            </a:r>
          </a:p>
        </p:txBody>
      </p:sp>
      <p:sp>
        <p:nvSpPr>
          <p:cNvPr id="977923" name="Text Box 3"/>
          <p:cNvSpPr txBox="1">
            <a:spLocks noChangeArrowheads="1"/>
          </p:cNvSpPr>
          <p:nvPr/>
        </p:nvSpPr>
        <p:spPr bwMode="auto">
          <a:xfrm>
            <a:off x="762000" y="838200"/>
            <a:ext cx="7620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do you think the term “An object is at its equilibrium” means?</a:t>
            </a:r>
          </a:p>
        </p:txBody>
      </p:sp>
      <p:graphicFrame>
        <p:nvGraphicFramePr>
          <p:cNvPr id="977924" name="Object 2"/>
          <p:cNvGraphicFramePr>
            <a:graphicFrameLocks noChangeAspect="1"/>
          </p:cNvGraphicFramePr>
          <p:nvPr>
            <p:extLst>
              <p:ext uri="{D42A27DB-BD31-4B8C-83A1-F6EECF244321}">
                <p14:modId xmlns:p14="http://schemas.microsoft.com/office/powerpoint/2010/main" val="1335801175"/>
              </p:ext>
            </p:extLst>
          </p:nvPr>
        </p:nvGraphicFramePr>
        <p:xfrm>
          <a:off x="5638800" y="2628900"/>
          <a:ext cx="952500" cy="584200"/>
        </p:xfrm>
        <a:graphic>
          <a:graphicData uri="http://schemas.openxmlformats.org/presentationml/2006/ole">
            <mc:AlternateContent xmlns:mc="http://schemas.openxmlformats.org/markup-compatibility/2006">
              <mc:Choice xmlns:v="urn:schemas-microsoft-com:vml" Requires="v">
                <p:oleObj spid="_x0000_s329150" name="Equation" r:id="rId3" imgW="457200" imgH="292100" progId="Equation.DSMT4">
                  <p:embed/>
                </p:oleObj>
              </mc:Choice>
              <mc:Fallback>
                <p:oleObj name="Equation" r:id="rId3" imgW="457200" imgH="292100" progId="Equation.DSMT4">
                  <p:embed/>
                  <p:pic>
                    <p:nvPicPr>
                      <p:cNvPr id="0" name=""/>
                      <p:cNvPicPr>
                        <a:picLocks noChangeAspect="1" noChangeArrowheads="1"/>
                      </p:cNvPicPr>
                      <p:nvPr/>
                    </p:nvPicPr>
                    <p:blipFill>
                      <a:blip r:embed="rId4"/>
                      <a:srcRect/>
                      <a:stretch>
                        <a:fillRect/>
                      </a:stretch>
                    </p:blipFill>
                    <p:spPr bwMode="auto">
                      <a:xfrm>
                        <a:off x="5638800" y="2628900"/>
                        <a:ext cx="9525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7925" name="Text Box 5"/>
          <p:cNvSpPr txBox="1">
            <a:spLocks noChangeArrowheads="1"/>
          </p:cNvSpPr>
          <p:nvPr/>
        </p:nvSpPr>
        <p:spPr bwMode="auto">
          <a:xfrm>
            <a:off x="457200" y="1374775"/>
            <a:ext cx="82296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b="1">
                <a:solidFill>
                  <a:srgbClr val="FF0000"/>
                </a:solidFill>
                <a:latin typeface="Arial Narrow" charset="0"/>
              </a:rPr>
              <a:t>The object is either at rest (</a:t>
            </a:r>
            <a:r>
              <a:rPr lang="en-US" b="1" u="sng">
                <a:solidFill>
                  <a:srgbClr val="003300"/>
                </a:solidFill>
                <a:latin typeface="Arial Narrow" charset="0"/>
              </a:rPr>
              <a:t>Static Equilibrium</a:t>
            </a:r>
            <a:r>
              <a:rPr lang="en-US" b="1">
                <a:solidFill>
                  <a:srgbClr val="FF0000"/>
                </a:solidFill>
                <a:latin typeface="Arial Narrow" charset="0"/>
              </a:rPr>
              <a:t>) or its center of mass is moving at a constant velocity (</a:t>
            </a:r>
            <a:r>
              <a:rPr lang="en-US" b="1" u="sng">
                <a:solidFill>
                  <a:srgbClr val="003300"/>
                </a:solidFill>
                <a:latin typeface="Arial Narrow" charset="0"/>
              </a:rPr>
              <a:t>Dynamic Equilibrium</a:t>
            </a:r>
            <a:r>
              <a:rPr lang="en-US" b="1">
                <a:solidFill>
                  <a:srgbClr val="FF0000"/>
                </a:solidFill>
                <a:latin typeface="Arial Narrow" charset="0"/>
              </a:rPr>
              <a:t>). </a:t>
            </a:r>
          </a:p>
        </p:txBody>
      </p:sp>
      <p:sp>
        <p:nvSpPr>
          <p:cNvPr id="977926" name="Text Box 6"/>
          <p:cNvSpPr txBox="1">
            <a:spLocks noChangeArrowheads="1"/>
          </p:cNvSpPr>
          <p:nvPr/>
        </p:nvSpPr>
        <p:spPr bwMode="auto">
          <a:xfrm>
            <a:off x="457200" y="3200400"/>
            <a:ext cx="10668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Is this it?   </a:t>
            </a:r>
          </a:p>
        </p:txBody>
      </p:sp>
      <p:sp>
        <p:nvSpPr>
          <p:cNvPr id="977927" name="Text Box 7"/>
          <p:cNvSpPr txBox="1">
            <a:spLocks noChangeArrowheads="1"/>
          </p:cNvSpPr>
          <p:nvPr/>
        </p:nvSpPr>
        <p:spPr bwMode="auto">
          <a:xfrm>
            <a:off x="457200" y="2278063"/>
            <a:ext cx="47244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When do you think an object is at its equilibrium?</a:t>
            </a:r>
          </a:p>
        </p:txBody>
      </p:sp>
      <p:sp>
        <p:nvSpPr>
          <p:cNvPr id="977928" name="Text Box 8"/>
          <p:cNvSpPr txBox="1">
            <a:spLocks noChangeArrowheads="1"/>
          </p:cNvSpPr>
          <p:nvPr/>
        </p:nvSpPr>
        <p:spPr bwMode="auto">
          <a:xfrm>
            <a:off x="457200" y="27432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Translational Equilibrium: Equilibrium in linear motion </a:t>
            </a:r>
          </a:p>
        </p:txBody>
      </p:sp>
      <p:sp>
        <p:nvSpPr>
          <p:cNvPr id="977929" name="Text Box 9"/>
          <p:cNvSpPr txBox="1">
            <a:spLocks noChangeArrowheads="1"/>
          </p:cNvSpPr>
          <p:nvPr/>
        </p:nvSpPr>
        <p:spPr bwMode="auto">
          <a:xfrm>
            <a:off x="1905000" y="3200400"/>
            <a:ext cx="6324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above condition is sufficient for a point-like object to be at its translational equilibrium.   However for </a:t>
            </a:r>
            <a:r>
              <a:rPr lang="en-US" altLang="ko-KR" sz="2000">
                <a:solidFill>
                  <a:srgbClr val="FF0000"/>
                </a:solidFill>
                <a:latin typeface="Arial Narrow" charset="0"/>
                <a:ea typeface="굴림" charset="-127"/>
                <a:cs typeface="굴림" charset="-127"/>
              </a:rPr>
              <a:t>an </a:t>
            </a:r>
            <a:r>
              <a:rPr lang="en-US" sz="2000">
                <a:solidFill>
                  <a:srgbClr val="FF0000"/>
                </a:solidFill>
                <a:latin typeface="Arial Narrow" charset="0"/>
              </a:rPr>
              <a:t>object with size this is not sufficient.   One more condition is needed.  What is it? </a:t>
            </a:r>
          </a:p>
        </p:txBody>
      </p:sp>
      <p:sp>
        <p:nvSpPr>
          <p:cNvPr id="977930" name="Text Box 10"/>
          <p:cNvSpPr txBox="1">
            <a:spLocks noChangeArrowheads="1"/>
          </p:cNvSpPr>
          <p:nvPr/>
        </p:nvSpPr>
        <p:spPr bwMode="auto">
          <a:xfrm>
            <a:off x="1828800" y="4191000"/>
            <a:ext cx="7239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two forces equal in magnitude but in opposite direction acting on a rigid object as shown in the figure.   What do you think will happen?</a:t>
            </a:r>
          </a:p>
        </p:txBody>
      </p:sp>
      <p:sp>
        <p:nvSpPr>
          <p:cNvPr id="977931" name="Freeform 11"/>
          <p:cNvSpPr>
            <a:spLocks/>
          </p:cNvSpPr>
          <p:nvPr/>
        </p:nvSpPr>
        <p:spPr bwMode="auto">
          <a:xfrm>
            <a:off x="304800" y="4419600"/>
            <a:ext cx="1492250" cy="1665288"/>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12"/>
          <p:cNvGrpSpPr>
            <a:grpSpLocks/>
          </p:cNvGrpSpPr>
          <p:nvPr/>
        </p:nvGrpSpPr>
        <p:grpSpPr bwMode="auto">
          <a:xfrm>
            <a:off x="1295400" y="4876800"/>
            <a:ext cx="533400" cy="396875"/>
            <a:chOff x="816" y="3072"/>
            <a:chExt cx="336" cy="250"/>
          </a:xfrm>
        </p:grpSpPr>
        <p:sp>
          <p:nvSpPr>
            <p:cNvPr id="31781" name="Text Box 13"/>
            <p:cNvSpPr txBox="1">
              <a:spLocks noChangeArrowheads="1"/>
            </p:cNvSpPr>
            <p:nvPr/>
          </p:nvSpPr>
          <p:spPr bwMode="auto">
            <a:xfrm>
              <a:off x="832" y="3072"/>
              <a:ext cx="320"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782"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sp>
        <p:nvSpPr>
          <p:cNvPr id="977935" name="Line 15"/>
          <p:cNvSpPr>
            <a:spLocks noChangeShapeType="1"/>
          </p:cNvSpPr>
          <p:nvPr/>
        </p:nvSpPr>
        <p:spPr bwMode="auto">
          <a:xfrm>
            <a:off x="685800" y="46482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3" name="Group 16"/>
          <p:cNvGrpSpPr>
            <a:grpSpLocks/>
          </p:cNvGrpSpPr>
          <p:nvPr/>
        </p:nvGrpSpPr>
        <p:grpSpPr bwMode="auto">
          <a:xfrm>
            <a:off x="1071563" y="4648200"/>
            <a:ext cx="300037" cy="457200"/>
            <a:chOff x="675" y="2928"/>
            <a:chExt cx="189" cy="288"/>
          </a:xfrm>
        </p:grpSpPr>
        <p:sp>
          <p:nvSpPr>
            <p:cNvPr id="31779" name="Text Box 17"/>
            <p:cNvSpPr txBox="1">
              <a:spLocks noChangeArrowheads="1"/>
            </p:cNvSpPr>
            <p:nvPr/>
          </p:nvSpPr>
          <p:spPr bwMode="auto">
            <a:xfrm>
              <a:off x="675" y="2928"/>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31780" name="Line 18"/>
            <p:cNvSpPr>
              <a:spLocks noChangeShapeType="1"/>
            </p:cNvSpPr>
            <p:nvPr/>
          </p:nvSpPr>
          <p:spPr bwMode="auto">
            <a:xfrm>
              <a:off x="840" y="2928"/>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sp>
        <p:nvSpPr>
          <p:cNvPr id="977939" name="Line 19"/>
          <p:cNvSpPr>
            <a:spLocks noChangeShapeType="1"/>
          </p:cNvSpPr>
          <p:nvPr/>
        </p:nvSpPr>
        <p:spPr bwMode="auto">
          <a:xfrm>
            <a:off x="1066800" y="55626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4" name="Group 20"/>
          <p:cNvGrpSpPr>
            <a:grpSpLocks/>
          </p:cNvGrpSpPr>
          <p:nvPr/>
        </p:nvGrpSpPr>
        <p:grpSpPr bwMode="auto">
          <a:xfrm>
            <a:off x="1071563" y="5105400"/>
            <a:ext cx="300037" cy="457200"/>
            <a:chOff x="675" y="3216"/>
            <a:chExt cx="189" cy="288"/>
          </a:xfrm>
        </p:grpSpPr>
        <p:sp>
          <p:nvSpPr>
            <p:cNvPr id="31777" name="Line 21"/>
            <p:cNvSpPr>
              <a:spLocks noChangeShapeType="1"/>
            </p:cNvSpPr>
            <p:nvPr/>
          </p:nvSpPr>
          <p:spPr bwMode="auto">
            <a:xfrm>
              <a:off x="840" y="3216"/>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31778" name="Text Box 22"/>
            <p:cNvSpPr txBox="1">
              <a:spLocks noChangeArrowheads="1"/>
            </p:cNvSpPr>
            <p:nvPr/>
          </p:nvSpPr>
          <p:spPr bwMode="auto">
            <a:xfrm>
              <a:off x="675" y="3216"/>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grpSp>
      <p:grpSp>
        <p:nvGrpSpPr>
          <p:cNvPr id="5" name="Group 23"/>
          <p:cNvGrpSpPr>
            <a:grpSpLocks/>
          </p:cNvGrpSpPr>
          <p:nvPr/>
        </p:nvGrpSpPr>
        <p:grpSpPr bwMode="auto">
          <a:xfrm>
            <a:off x="457200" y="4343400"/>
            <a:ext cx="609600" cy="396875"/>
            <a:chOff x="432" y="2736"/>
            <a:chExt cx="384" cy="250"/>
          </a:xfrm>
        </p:grpSpPr>
        <p:sp>
          <p:nvSpPr>
            <p:cNvPr id="31775" name="Text Box 24"/>
            <p:cNvSpPr txBox="1">
              <a:spLocks noChangeArrowheads="1"/>
            </p:cNvSpPr>
            <p:nvPr/>
          </p:nvSpPr>
          <p:spPr bwMode="auto">
            <a:xfrm>
              <a:off x="559" y="2736"/>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sp>
          <p:nvSpPr>
            <p:cNvPr id="31776" name="Line 25"/>
            <p:cNvSpPr>
              <a:spLocks noChangeShapeType="1"/>
            </p:cNvSpPr>
            <p:nvPr/>
          </p:nvSpPr>
          <p:spPr bwMode="auto">
            <a:xfrm flipH="1">
              <a:off x="432" y="292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6" name="Group 26"/>
          <p:cNvGrpSpPr>
            <a:grpSpLocks/>
          </p:cNvGrpSpPr>
          <p:nvPr/>
        </p:nvGrpSpPr>
        <p:grpSpPr bwMode="auto">
          <a:xfrm>
            <a:off x="1524000" y="5486400"/>
            <a:ext cx="609600" cy="396875"/>
            <a:chOff x="816" y="3456"/>
            <a:chExt cx="384" cy="250"/>
          </a:xfrm>
        </p:grpSpPr>
        <p:sp>
          <p:nvSpPr>
            <p:cNvPr id="31773" name="Line 27"/>
            <p:cNvSpPr>
              <a:spLocks noChangeShapeType="1"/>
            </p:cNvSpPr>
            <p:nvPr/>
          </p:nvSpPr>
          <p:spPr bwMode="auto">
            <a:xfrm>
              <a:off x="816"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774" name="Text Box 28"/>
            <p:cNvSpPr txBox="1">
              <a:spLocks noChangeArrowheads="1"/>
            </p:cNvSpPr>
            <p:nvPr/>
          </p:nvSpPr>
          <p:spPr bwMode="auto">
            <a:xfrm>
              <a:off x="847" y="3456"/>
              <a:ext cx="25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grpSp>
      <p:sp>
        <p:nvSpPr>
          <p:cNvPr id="977949" name="Text Box 29"/>
          <p:cNvSpPr txBox="1">
            <a:spLocks noChangeArrowheads="1"/>
          </p:cNvSpPr>
          <p:nvPr/>
        </p:nvSpPr>
        <p:spPr bwMode="auto">
          <a:xfrm>
            <a:off x="2209800" y="4953000"/>
            <a:ext cx="54102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The object will rotate about the </a:t>
            </a:r>
            <a:r>
              <a:rPr lang="en-US" sz="2000" dirty="0" smtClean="0">
                <a:solidFill>
                  <a:srgbClr val="FF0000"/>
                </a:solidFill>
                <a:latin typeface="Arial Narrow" charset="0"/>
              </a:rPr>
              <a:t>CM. Since the net </a:t>
            </a:r>
            <a:r>
              <a:rPr lang="en-US" sz="2000" dirty="0">
                <a:solidFill>
                  <a:srgbClr val="FF0000"/>
                </a:solidFill>
                <a:latin typeface="Arial Narrow" charset="0"/>
              </a:rPr>
              <a:t>torque acting on the object about </a:t>
            </a:r>
            <a:r>
              <a:rPr lang="en-US" sz="2000" dirty="0" smtClean="0">
                <a:solidFill>
                  <a:srgbClr val="FF0000"/>
                </a:solidFill>
                <a:latin typeface="Arial Narrow" charset="0"/>
              </a:rPr>
              <a:t>a rotational axis is not 0</a:t>
            </a:r>
            <a:r>
              <a:rPr lang="en-US" sz="2000" dirty="0">
                <a:solidFill>
                  <a:srgbClr val="FF0000"/>
                </a:solidFill>
                <a:latin typeface="Arial Narrow" charset="0"/>
              </a:rPr>
              <a:t>. </a:t>
            </a:r>
          </a:p>
        </p:txBody>
      </p:sp>
      <p:sp>
        <p:nvSpPr>
          <p:cNvPr id="977950" name="Text Box 30"/>
          <p:cNvSpPr txBox="1">
            <a:spLocks noChangeArrowheads="1"/>
          </p:cNvSpPr>
          <p:nvPr/>
        </p:nvSpPr>
        <p:spPr bwMode="auto">
          <a:xfrm>
            <a:off x="2438400" y="5638800"/>
            <a:ext cx="6172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For an object to be at its </a:t>
            </a:r>
            <a:r>
              <a:rPr lang="en-US" sz="2000">
                <a:solidFill>
                  <a:srgbClr val="003300"/>
                </a:solidFill>
                <a:latin typeface="Monotype Corsiva" charset="0"/>
              </a:rPr>
              <a:t>static equilibrium</a:t>
            </a:r>
            <a:r>
              <a:rPr lang="en-US" sz="2000">
                <a:solidFill>
                  <a:srgbClr val="FF0000"/>
                </a:solidFill>
                <a:latin typeface="Arial Narrow" charset="0"/>
              </a:rPr>
              <a:t>, the object should not have linear or angular speed. </a:t>
            </a:r>
          </a:p>
        </p:txBody>
      </p:sp>
      <p:graphicFrame>
        <p:nvGraphicFramePr>
          <p:cNvPr id="977951" name="Object 3"/>
          <p:cNvGraphicFramePr>
            <a:graphicFrameLocks noChangeAspect="1"/>
          </p:cNvGraphicFramePr>
          <p:nvPr>
            <p:extLst>
              <p:ext uri="{D42A27DB-BD31-4B8C-83A1-F6EECF244321}">
                <p14:modId xmlns:p14="http://schemas.microsoft.com/office/powerpoint/2010/main" val="4103514576"/>
              </p:ext>
            </p:extLst>
          </p:nvPr>
        </p:nvGraphicFramePr>
        <p:xfrm>
          <a:off x="7750175" y="4991100"/>
          <a:ext cx="873125" cy="584200"/>
        </p:xfrm>
        <a:graphic>
          <a:graphicData uri="http://schemas.openxmlformats.org/presentationml/2006/ole">
            <mc:AlternateContent xmlns:mc="http://schemas.openxmlformats.org/markup-compatibility/2006">
              <mc:Choice xmlns:v="urn:schemas-microsoft-com:vml" Requires="v">
                <p:oleObj spid="_x0000_s329151" name="Equation" r:id="rId5" imgW="419100" imgH="292100" progId="Equation.DSMT4">
                  <p:embed/>
                </p:oleObj>
              </mc:Choice>
              <mc:Fallback>
                <p:oleObj name="Equation" r:id="rId5" imgW="419100" imgH="292100" progId="Equation.DSMT4">
                  <p:embed/>
                  <p:pic>
                    <p:nvPicPr>
                      <p:cNvPr id="0" name=""/>
                      <p:cNvPicPr>
                        <a:picLocks noChangeAspect="1" noChangeArrowheads="1"/>
                      </p:cNvPicPr>
                      <p:nvPr/>
                    </p:nvPicPr>
                    <p:blipFill>
                      <a:blip r:embed="rId6"/>
                      <a:srcRect/>
                      <a:stretch>
                        <a:fillRect/>
                      </a:stretch>
                    </p:blipFill>
                    <p:spPr bwMode="auto">
                      <a:xfrm>
                        <a:off x="7750175" y="4991100"/>
                        <a:ext cx="8731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2" name="Object 4"/>
          <p:cNvGraphicFramePr>
            <a:graphicFrameLocks noChangeAspect="1"/>
          </p:cNvGraphicFramePr>
          <p:nvPr/>
        </p:nvGraphicFramePr>
        <p:xfrm>
          <a:off x="5575300" y="5943600"/>
          <a:ext cx="1033463" cy="457200"/>
        </p:xfrm>
        <a:graphic>
          <a:graphicData uri="http://schemas.openxmlformats.org/presentationml/2006/ole">
            <mc:AlternateContent xmlns:mc="http://schemas.openxmlformats.org/markup-compatibility/2006">
              <mc:Choice xmlns:v="urn:schemas-microsoft-com:vml" Requires="v">
                <p:oleObj spid="_x0000_s329152" name="Equation" r:id="rId7" imgW="495000" imgH="228600" progId="Equation.DSMT4">
                  <p:embed/>
                </p:oleObj>
              </mc:Choice>
              <mc:Fallback>
                <p:oleObj name="Equation" r:id="rId7" imgW="495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5943600"/>
                        <a:ext cx="10334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3" name="Object 5"/>
          <p:cNvGraphicFramePr>
            <a:graphicFrameLocks noChangeAspect="1"/>
          </p:cNvGraphicFramePr>
          <p:nvPr/>
        </p:nvGraphicFramePr>
        <p:xfrm>
          <a:off x="6781800" y="5969000"/>
          <a:ext cx="793750" cy="355600"/>
        </p:xfrm>
        <a:graphic>
          <a:graphicData uri="http://schemas.openxmlformats.org/presentationml/2006/ole">
            <mc:AlternateContent xmlns:mc="http://schemas.openxmlformats.org/markup-compatibility/2006">
              <mc:Choice xmlns:v="urn:schemas-microsoft-com:vml" Requires="v">
                <p:oleObj spid="_x0000_s329153" name="Equation" r:id="rId9" imgW="380880" imgH="177480" progId="Equation.DSMT4">
                  <p:embed/>
                </p:oleObj>
              </mc:Choice>
              <mc:Fallback>
                <p:oleObj name="Equation" r:id="rId9" imgW="3808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969000"/>
                        <a:ext cx="793750"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4" name="Object 6"/>
          <p:cNvGraphicFramePr>
            <a:graphicFrameLocks noChangeAspect="1"/>
          </p:cNvGraphicFramePr>
          <p:nvPr/>
        </p:nvGraphicFramePr>
        <p:xfrm>
          <a:off x="6592888" y="2743200"/>
          <a:ext cx="265112" cy="355600"/>
        </p:xfrm>
        <a:graphic>
          <a:graphicData uri="http://schemas.openxmlformats.org/presentationml/2006/ole">
            <mc:AlternateContent xmlns:mc="http://schemas.openxmlformats.org/markup-compatibility/2006">
              <mc:Choice xmlns:v="urn:schemas-microsoft-com:vml" Requires="v">
                <p:oleObj spid="_x0000_s329154"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2888" y="2743200"/>
                        <a:ext cx="265112"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5" name="Object 7"/>
          <p:cNvGraphicFramePr>
            <a:graphicFrameLocks noChangeAspect="1"/>
          </p:cNvGraphicFramePr>
          <p:nvPr/>
        </p:nvGraphicFramePr>
        <p:xfrm>
          <a:off x="8575675" y="5105400"/>
          <a:ext cx="263525" cy="355600"/>
        </p:xfrm>
        <a:graphic>
          <a:graphicData uri="http://schemas.openxmlformats.org/presentationml/2006/ole">
            <mc:AlternateContent xmlns:mc="http://schemas.openxmlformats.org/markup-compatibility/2006">
              <mc:Choice xmlns:v="urn:schemas-microsoft-com:vml" Requires="v">
                <p:oleObj spid="_x0000_s329155"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5675" y="5105400"/>
                        <a:ext cx="263525"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0292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7923"/>
                                        </p:tgtEl>
                                        <p:attrNameLst>
                                          <p:attrName>style.visibility</p:attrName>
                                        </p:attrNameLst>
                                      </p:cBhvr>
                                      <p:to>
                                        <p:strVal val="visible"/>
                                      </p:to>
                                    </p:set>
                                    <p:animEffect transition="in" filter="wipe(left)">
                                      <p:cBhvr>
                                        <p:cTn id="7" dur="500"/>
                                        <p:tgtEl>
                                          <p:spTgt spid="9779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7925"/>
                                        </p:tgtEl>
                                        <p:attrNameLst>
                                          <p:attrName>style.visibility</p:attrName>
                                        </p:attrNameLst>
                                      </p:cBhvr>
                                      <p:to>
                                        <p:strVal val="visible"/>
                                      </p:to>
                                    </p:set>
                                    <p:animEffect transition="in" filter="wipe(left)">
                                      <p:cBhvr>
                                        <p:cTn id="12" dur="500"/>
                                        <p:tgtEl>
                                          <p:spTgt spid="9779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7927"/>
                                        </p:tgtEl>
                                        <p:attrNameLst>
                                          <p:attrName>style.visibility</p:attrName>
                                        </p:attrNameLst>
                                      </p:cBhvr>
                                      <p:to>
                                        <p:strVal val="visible"/>
                                      </p:to>
                                    </p:set>
                                    <p:animEffect transition="in" filter="wipe(left)">
                                      <p:cBhvr>
                                        <p:cTn id="17" dur="500"/>
                                        <p:tgtEl>
                                          <p:spTgt spid="9779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7928"/>
                                        </p:tgtEl>
                                        <p:attrNameLst>
                                          <p:attrName>style.visibility</p:attrName>
                                        </p:attrNameLst>
                                      </p:cBhvr>
                                      <p:to>
                                        <p:strVal val="visible"/>
                                      </p:to>
                                    </p:set>
                                    <p:animEffect transition="in" filter="wipe(left)">
                                      <p:cBhvr>
                                        <p:cTn id="22" dur="500"/>
                                        <p:tgtEl>
                                          <p:spTgt spid="9779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77924"/>
                                        </p:tgtEl>
                                        <p:attrNameLst>
                                          <p:attrName>style.visibility</p:attrName>
                                        </p:attrNameLst>
                                      </p:cBhvr>
                                      <p:to>
                                        <p:strVal val="visible"/>
                                      </p:to>
                                    </p:set>
                                    <p:animEffect transition="in" filter="wipe(left)">
                                      <p:cBhvr>
                                        <p:cTn id="27" dur="500"/>
                                        <p:tgtEl>
                                          <p:spTgt spid="9779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977954"/>
                                        </p:tgtEl>
                                        <p:attrNameLst>
                                          <p:attrName>style.visibility</p:attrName>
                                        </p:attrNameLst>
                                      </p:cBhvr>
                                      <p:to>
                                        <p:strVal val="visible"/>
                                      </p:to>
                                    </p:set>
                                    <p:animEffect transition="in" filter="wipe(left)">
                                      <p:cBhvr>
                                        <p:cTn id="32" dur="500"/>
                                        <p:tgtEl>
                                          <p:spTgt spid="9779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77926"/>
                                        </p:tgtEl>
                                        <p:attrNameLst>
                                          <p:attrName>style.visibility</p:attrName>
                                        </p:attrNameLst>
                                      </p:cBhvr>
                                      <p:to>
                                        <p:strVal val="visible"/>
                                      </p:to>
                                    </p:set>
                                    <p:animEffect transition="in" filter="wipe(left)">
                                      <p:cBhvr>
                                        <p:cTn id="37" dur="500"/>
                                        <p:tgtEl>
                                          <p:spTgt spid="9779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77929">
                                            <p:txEl>
                                              <p:pRg st="0" end="0"/>
                                            </p:txEl>
                                          </p:spTgt>
                                        </p:tgtEl>
                                        <p:attrNameLst>
                                          <p:attrName>style.visibility</p:attrName>
                                        </p:attrNameLst>
                                      </p:cBhvr>
                                      <p:to>
                                        <p:strVal val="visible"/>
                                      </p:to>
                                    </p:set>
                                    <p:animEffect transition="in" filter="wipe(left)">
                                      <p:cBhvr>
                                        <p:cTn id="42" dur="500"/>
                                        <p:tgtEl>
                                          <p:spTgt spid="9779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977930"/>
                                        </p:tgtEl>
                                        <p:attrNameLst>
                                          <p:attrName>style.visibility</p:attrName>
                                        </p:attrNameLst>
                                      </p:cBhvr>
                                      <p:to>
                                        <p:strVal val="visible"/>
                                      </p:to>
                                    </p:set>
                                    <p:animEffect transition="in" filter="wipe(left)">
                                      <p:cBhvr>
                                        <p:cTn id="47" dur="500"/>
                                        <p:tgtEl>
                                          <p:spTgt spid="9779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77931"/>
                                        </p:tgtEl>
                                        <p:attrNameLst>
                                          <p:attrName>style.visibility</p:attrName>
                                        </p:attrNameLst>
                                      </p:cBhvr>
                                      <p:to>
                                        <p:strVal val="visible"/>
                                      </p:to>
                                    </p:set>
                                    <p:animEffect transition="in" filter="wipe(left)">
                                      <p:cBhvr>
                                        <p:cTn id="52" dur="500"/>
                                        <p:tgtEl>
                                          <p:spTgt spid="9779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977935"/>
                                        </p:tgtEl>
                                        <p:attrNameLst>
                                          <p:attrName>style.visibility</p:attrName>
                                        </p:attrNameLst>
                                      </p:cBhvr>
                                      <p:to>
                                        <p:strVal val="visible"/>
                                      </p:to>
                                    </p:set>
                                    <p:animEffect transition="in" filter="wipe(left)">
                                      <p:cBhvr>
                                        <p:cTn id="67" dur="500"/>
                                        <p:tgtEl>
                                          <p:spTgt spid="977935"/>
                                        </p:tgtEl>
                                      </p:cBhvr>
                                    </p:animEffect>
                                  </p:childTnLst>
                                </p:cTn>
                              </p:par>
                            </p:childTnLst>
                          </p:cTn>
                        </p:par>
                        <p:par>
                          <p:cTn id="68" fill="hold">
                            <p:stCondLst>
                              <p:cond delay="500"/>
                            </p:stCondLst>
                            <p:childTnLst>
                              <p:par>
                                <p:cTn id="69" presetID="22" presetClass="entr" presetSubtype="8" fill="hold" nodeType="afterEffect">
                                  <p:stCondLst>
                                    <p:cond delay="0"/>
                                  </p:stCondLst>
                                  <p:iterate type="wd">
                                    <p:tmPct val="10000"/>
                                  </p:iterate>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977939"/>
                                        </p:tgtEl>
                                        <p:attrNameLst>
                                          <p:attrName>style.visibility</p:attrName>
                                        </p:attrNameLst>
                                      </p:cBhvr>
                                      <p:to>
                                        <p:strVal val="visible"/>
                                      </p:to>
                                    </p:set>
                                    <p:animEffect transition="in" filter="wipe(left)">
                                      <p:cBhvr>
                                        <p:cTn id="81" dur="500"/>
                                        <p:tgtEl>
                                          <p:spTgt spid="977939"/>
                                        </p:tgtEl>
                                      </p:cBhvr>
                                    </p:animEffect>
                                  </p:childTnLst>
                                </p:cTn>
                              </p:par>
                            </p:childTnLst>
                          </p:cTn>
                        </p:par>
                        <p:par>
                          <p:cTn id="82" fill="hold">
                            <p:stCondLst>
                              <p:cond delay="500"/>
                            </p:stCondLst>
                            <p:childTnLst>
                              <p:par>
                                <p:cTn id="83" presetID="22" presetClass="entr" presetSubtype="8" fill="hold" nodeType="afterEffect">
                                  <p:stCondLst>
                                    <p:cond delay="0"/>
                                  </p:stCondLst>
                                  <p:iterate type="wd">
                                    <p:tmPct val="10000"/>
                                  </p:iterate>
                                  <p:childTnLst>
                                    <p:set>
                                      <p:cBhvr>
                                        <p:cTn id="84" dur="1" fill="hold">
                                          <p:stCondLst>
                                            <p:cond delay="0"/>
                                          </p:stCondLst>
                                        </p:cTn>
                                        <p:tgtEl>
                                          <p:spTgt spid="4"/>
                                        </p:tgtEl>
                                        <p:attrNameLst>
                                          <p:attrName>style.visibility</p:attrName>
                                        </p:attrNameLst>
                                      </p:cBhvr>
                                      <p:to>
                                        <p:strVal val="visible"/>
                                      </p:to>
                                    </p:set>
                                    <p:animEffect transition="in" filter="wipe(left)">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977949"/>
                                        </p:tgtEl>
                                        <p:attrNameLst>
                                          <p:attrName>style.visibility</p:attrName>
                                        </p:attrNameLst>
                                      </p:cBhvr>
                                      <p:to>
                                        <p:strVal val="visible"/>
                                      </p:to>
                                    </p:set>
                                    <p:animEffect transition="in" filter="wipe(left)">
                                      <p:cBhvr>
                                        <p:cTn id="90" dur="500"/>
                                        <p:tgtEl>
                                          <p:spTgt spid="9779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iterate type="wd">
                                    <p:tmPct val="10000"/>
                                  </p:iterate>
                                  <p:childTnLst>
                                    <p:set>
                                      <p:cBhvr>
                                        <p:cTn id="94" dur="1" fill="hold">
                                          <p:stCondLst>
                                            <p:cond delay="0"/>
                                          </p:stCondLst>
                                        </p:cTn>
                                        <p:tgtEl>
                                          <p:spTgt spid="977951"/>
                                        </p:tgtEl>
                                        <p:attrNameLst>
                                          <p:attrName>style.visibility</p:attrName>
                                        </p:attrNameLst>
                                      </p:cBhvr>
                                      <p:to>
                                        <p:strVal val="visible"/>
                                      </p:to>
                                    </p:set>
                                    <p:animEffect transition="in" filter="wipe(left)">
                                      <p:cBhvr>
                                        <p:cTn id="95" dur="500"/>
                                        <p:tgtEl>
                                          <p:spTgt spid="97795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977955"/>
                                        </p:tgtEl>
                                        <p:attrNameLst>
                                          <p:attrName>style.visibility</p:attrName>
                                        </p:attrNameLst>
                                      </p:cBhvr>
                                      <p:to>
                                        <p:strVal val="visible"/>
                                      </p:to>
                                    </p:set>
                                    <p:animEffect transition="in" filter="wipe(left)">
                                      <p:cBhvr>
                                        <p:cTn id="100" dur="500"/>
                                        <p:tgtEl>
                                          <p:spTgt spid="97795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977950">
                                            <p:txEl>
                                              <p:pRg st="0" end="0"/>
                                            </p:txEl>
                                          </p:spTgt>
                                        </p:tgtEl>
                                        <p:attrNameLst>
                                          <p:attrName>style.visibility</p:attrName>
                                        </p:attrNameLst>
                                      </p:cBhvr>
                                      <p:to>
                                        <p:strVal val="visible"/>
                                      </p:to>
                                    </p:set>
                                    <p:animEffect transition="in" filter="wipe(left)">
                                      <p:cBhvr>
                                        <p:cTn id="105" dur="500"/>
                                        <p:tgtEl>
                                          <p:spTgt spid="977950">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977952"/>
                                        </p:tgtEl>
                                        <p:attrNameLst>
                                          <p:attrName>style.visibility</p:attrName>
                                        </p:attrNameLst>
                                      </p:cBhvr>
                                      <p:to>
                                        <p:strVal val="visible"/>
                                      </p:to>
                                    </p:set>
                                    <p:animEffect transition="in" filter="wipe(left)">
                                      <p:cBhvr>
                                        <p:cTn id="110" dur="500"/>
                                        <p:tgtEl>
                                          <p:spTgt spid="9779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977953"/>
                                        </p:tgtEl>
                                        <p:attrNameLst>
                                          <p:attrName>style.visibility</p:attrName>
                                        </p:attrNameLst>
                                      </p:cBhvr>
                                      <p:to>
                                        <p:strVal val="visible"/>
                                      </p:to>
                                    </p:set>
                                    <p:animEffect transition="in" filter="wipe(left)">
                                      <p:cBhvr>
                                        <p:cTn id="115" dur="500"/>
                                        <p:tgtEl>
                                          <p:spTgt spid="977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5" grpId="0" animBg="1" autoUpdateAnimBg="0"/>
      <p:bldP spid="977926" grpId="0" animBg="1" autoUpdateAnimBg="0"/>
      <p:bldP spid="977927" grpId="0" animBg="1" autoUpdateAnimBg="0"/>
      <p:bldP spid="977928" grpId="0" animBg="1" autoUpdateAnimBg="0"/>
      <p:bldP spid="977929" grpId="0" build="p" autoUpdateAnimBg="0"/>
      <p:bldP spid="977930" grpId="0" animBg="1" autoUpdateAnimBg="0"/>
      <p:bldP spid="977931" grpId="0" animBg="1"/>
      <p:bldP spid="977935" grpId="0" animBg="1"/>
      <p:bldP spid="977939" grpId="0" animBg="1"/>
      <p:bldP spid="977949" grpId="0" animBg="1" autoUpdateAnimBg="0"/>
      <p:bldP spid="97795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Date Placeholder 3"/>
          <p:cNvSpPr>
            <a:spLocks noGrp="1"/>
          </p:cNvSpPr>
          <p:nvPr>
            <p:ph type="dt" sz="quarter" idx="10"/>
          </p:nvPr>
        </p:nvSpPr>
        <p:spPr>
          <a:noFill/>
        </p:spPr>
        <p:txBody>
          <a:bodyPr/>
          <a:lstStyle/>
          <a:p>
            <a:r>
              <a:rPr lang="en-US" smtClean="0"/>
              <a:t>Thursday, July 9, 2015</a:t>
            </a:r>
            <a:endParaRPr lang="en-US" altLang="ko-KR">
              <a:ea typeface="굴림" charset="-127"/>
              <a:cs typeface="굴림" charset="-127"/>
            </a:endParaRPr>
          </a:p>
        </p:txBody>
      </p:sp>
      <p:sp>
        <p:nvSpPr>
          <p:cNvPr id="32776"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2777" name="Slide Number Placeholder 5"/>
          <p:cNvSpPr>
            <a:spLocks noGrp="1"/>
          </p:cNvSpPr>
          <p:nvPr>
            <p:ph type="sldNum" sz="quarter" idx="12"/>
          </p:nvPr>
        </p:nvSpPr>
        <p:spPr>
          <a:noFill/>
        </p:spPr>
        <p:txBody>
          <a:bodyPr/>
          <a:lstStyle/>
          <a:p>
            <a:fld id="{7711B964-A103-7C43-ADE5-34C5382C19A8}" type="slidenum">
              <a:rPr lang="en-US"/>
              <a:pPr/>
              <a:t>23</a:t>
            </a:fld>
            <a:endParaRPr lang="en-US"/>
          </a:p>
        </p:txBody>
      </p:sp>
      <p:sp>
        <p:nvSpPr>
          <p:cNvPr id="32778" name="Rectangle 2"/>
          <p:cNvSpPr>
            <a:spLocks noGrp="1" noChangeArrowheads="1"/>
          </p:cNvSpPr>
          <p:nvPr>
            <p:ph type="title"/>
          </p:nvPr>
        </p:nvSpPr>
        <p:spPr>
          <a:xfrm>
            <a:off x="685800" y="76200"/>
            <a:ext cx="7772400" cy="609600"/>
          </a:xfrm>
        </p:spPr>
        <p:txBody>
          <a:bodyPr/>
          <a:lstStyle/>
          <a:p>
            <a:r>
              <a:rPr lang="en-US" dirty="0"/>
              <a:t>More on Conditions for Equilibrium</a:t>
            </a:r>
          </a:p>
        </p:txBody>
      </p:sp>
      <p:sp>
        <p:nvSpPr>
          <p:cNvPr id="978947" name="Text Box 3"/>
          <p:cNvSpPr txBox="1">
            <a:spLocks noChangeArrowheads="1"/>
          </p:cNvSpPr>
          <p:nvPr/>
        </p:nvSpPr>
        <p:spPr bwMode="auto">
          <a:xfrm>
            <a:off x="533400" y="762000"/>
            <a:ext cx="81534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To simplify the problem, we will only deal with forces acting on x-y plane, giving torque only along z-axis.   What do you think the conditions for equilibrium be in this case? </a:t>
            </a:r>
          </a:p>
        </p:txBody>
      </p:sp>
      <p:sp>
        <p:nvSpPr>
          <p:cNvPr id="978948" name="Text Box 4"/>
          <p:cNvSpPr txBox="1">
            <a:spLocks noChangeArrowheads="1"/>
          </p:cNvSpPr>
          <p:nvPr/>
        </p:nvSpPr>
        <p:spPr bwMode="auto">
          <a:xfrm>
            <a:off x="685800" y="1524000"/>
            <a:ext cx="784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six possible equations from the two vector equations turns to three equations.</a:t>
            </a:r>
          </a:p>
        </p:txBody>
      </p:sp>
      <p:sp>
        <p:nvSpPr>
          <p:cNvPr id="978949" name="Text Box 5"/>
          <p:cNvSpPr txBox="1">
            <a:spLocks noChangeArrowheads="1"/>
          </p:cNvSpPr>
          <p:nvPr/>
        </p:nvSpPr>
        <p:spPr bwMode="auto">
          <a:xfrm>
            <a:off x="762000" y="3032125"/>
            <a:ext cx="7467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happens if there are many forces exerting on an object?</a:t>
            </a:r>
          </a:p>
        </p:txBody>
      </p:sp>
      <p:graphicFrame>
        <p:nvGraphicFramePr>
          <p:cNvPr id="978950" name="Object 2"/>
          <p:cNvGraphicFramePr>
            <a:graphicFrameLocks noChangeAspect="1"/>
          </p:cNvGraphicFramePr>
          <p:nvPr>
            <p:extLst>
              <p:ext uri="{D42A27DB-BD31-4B8C-83A1-F6EECF244321}">
                <p14:modId xmlns:p14="http://schemas.microsoft.com/office/powerpoint/2010/main" val="126753623"/>
              </p:ext>
            </p:extLst>
          </p:nvPr>
        </p:nvGraphicFramePr>
        <p:xfrm>
          <a:off x="609600" y="2171700"/>
          <a:ext cx="1190625" cy="584200"/>
        </p:xfrm>
        <a:graphic>
          <a:graphicData uri="http://schemas.openxmlformats.org/presentationml/2006/ole">
            <mc:AlternateContent xmlns:mc="http://schemas.openxmlformats.org/markup-compatibility/2006">
              <mc:Choice xmlns:v="urn:schemas-microsoft-com:vml" Requires="v">
                <p:oleObj spid="_x0000_s330100" name="Equation" r:id="rId3" imgW="571500" imgH="292100" progId="Equation.DSMT4">
                  <p:embed/>
                </p:oleObj>
              </mc:Choice>
              <mc:Fallback>
                <p:oleObj name="Equation" r:id="rId3" imgW="571500" imgH="292100" progId="Equation.DSMT4">
                  <p:embed/>
                  <p:pic>
                    <p:nvPicPr>
                      <p:cNvPr id="0" name=""/>
                      <p:cNvPicPr>
                        <a:picLocks noChangeAspect="1" noChangeArrowheads="1"/>
                      </p:cNvPicPr>
                      <p:nvPr/>
                    </p:nvPicPr>
                    <p:blipFill>
                      <a:blip r:embed="rId4"/>
                      <a:srcRect/>
                      <a:stretch>
                        <a:fillRect/>
                      </a:stretch>
                    </p:blipFill>
                    <p:spPr bwMode="auto">
                      <a:xfrm>
                        <a:off x="609600" y="2171700"/>
                        <a:ext cx="11906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1" name="Object 3"/>
          <p:cNvGraphicFramePr>
            <a:graphicFrameLocks noChangeAspect="1"/>
          </p:cNvGraphicFramePr>
          <p:nvPr>
            <p:extLst>
              <p:ext uri="{D42A27DB-BD31-4B8C-83A1-F6EECF244321}">
                <p14:modId xmlns:p14="http://schemas.microsoft.com/office/powerpoint/2010/main" val="4265377623"/>
              </p:ext>
            </p:extLst>
          </p:nvPr>
        </p:nvGraphicFramePr>
        <p:xfrm>
          <a:off x="4876800" y="2095500"/>
          <a:ext cx="1111250" cy="584200"/>
        </p:xfrm>
        <a:graphic>
          <a:graphicData uri="http://schemas.openxmlformats.org/presentationml/2006/ole">
            <mc:AlternateContent xmlns:mc="http://schemas.openxmlformats.org/markup-compatibility/2006">
              <mc:Choice xmlns:v="urn:schemas-microsoft-com:vml" Requires="v">
                <p:oleObj spid="_x0000_s330101" name="Equation" r:id="rId5" imgW="533400" imgH="292100" progId="Equation.DSMT4">
                  <p:embed/>
                </p:oleObj>
              </mc:Choice>
              <mc:Fallback>
                <p:oleObj name="Equation" r:id="rId5" imgW="533400" imgH="292100" progId="Equation.DSMT4">
                  <p:embed/>
                  <p:pic>
                    <p:nvPicPr>
                      <p:cNvPr id="0" name=""/>
                      <p:cNvPicPr>
                        <a:picLocks noChangeAspect="1" noChangeArrowheads="1"/>
                      </p:cNvPicPr>
                      <p:nvPr/>
                    </p:nvPicPr>
                    <p:blipFill>
                      <a:blip r:embed="rId6"/>
                      <a:srcRect/>
                      <a:stretch>
                        <a:fillRect/>
                      </a:stretch>
                    </p:blipFill>
                    <p:spPr bwMode="auto">
                      <a:xfrm>
                        <a:off x="4876800" y="2095500"/>
                        <a:ext cx="111125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2" name="Object 4"/>
          <p:cNvGraphicFramePr>
            <a:graphicFrameLocks noChangeAspect="1"/>
          </p:cNvGraphicFramePr>
          <p:nvPr/>
        </p:nvGraphicFramePr>
        <p:xfrm>
          <a:off x="2616200" y="1905000"/>
          <a:ext cx="1270000" cy="508000"/>
        </p:xfrm>
        <a:graphic>
          <a:graphicData uri="http://schemas.openxmlformats.org/presentationml/2006/ole">
            <mc:AlternateContent xmlns:mc="http://schemas.openxmlformats.org/markup-compatibility/2006">
              <mc:Choice xmlns:v="urn:schemas-microsoft-com:vml" Requires="v">
                <p:oleObj spid="_x0000_s330102" name="Equation" r:id="rId7" imgW="609480" imgH="253800" progId="Equation.DSMT4">
                  <p:embed/>
                </p:oleObj>
              </mc:Choice>
              <mc:Fallback>
                <p:oleObj name="Equation" r:id="rId7" imgW="6094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19050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3" name="Object 5"/>
          <p:cNvGraphicFramePr>
            <a:graphicFrameLocks noChangeAspect="1"/>
          </p:cNvGraphicFramePr>
          <p:nvPr/>
        </p:nvGraphicFramePr>
        <p:xfrm>
          <a:off x="6859588" y="2159000"/>
          <a:ext cx="1217612" cy="508000"/>
        </p:xfrm>
        <a:graphic>
          <a:graphicData uri="http://schemas.openxmlformats.org/presentationml/2006/ole">
            <mc:AlternateContent xmlns:mc="http://schemas.openxmlformats.org/markup-compatibility/2006">
              <mc:Choice xmlns:v="urn:schemas-microsoft-com:vml" Requires="v">
                <p:oleObj spid="_x0000_s330103" name="Equation" r:id="rId9" imgW="583920" imgH="253800" progId="Equation.DSMT4">
                  <p:embed/>
                </p:oleObj>
              </mc:Choice>
              <mc:Fallback>
                <p:oleObj name="Equation" r:id="rId9" imgW="5839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9588" y="2159000"/>
                        <a:ext cx="1217612"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2" name="Group 10"/>
          <p:cNvGrpSpPr>
            <a:grpSpLocks/>
          </p:cNvGrpSpPr>
          <p:nvPr/>
        </p:nvGrpSpPr>
        <p:grpSpPr bwMode="auto">
          <a:xfrm>
            <a:off x="457200" y="3654425"/>
            <a:ext cx="2133600" cy="2136775"/>
            <a:chOff x="383" y="2203"/>
            <a:chExt cx="1249" cy="1346"/>
          </a:xfrm>
        </p:grpSpPr>
        <p:sp>
          <p:nvSpPr>
            <p:cNvPr id="32789" name="Freeform 11"/>
            <p:cNvSpPr>
              <a:spLocks/>
            </p:cNvSpPr>
            <p:nvPr/>
          </p:nvSpPr>
          <p:spPr bwMode="auto">
            <a:xfrm>
              <a:off x="383" y="2353"/>
              <a:ext cx="940" cy="1049"/>
            </a:xfrm>
            <a:custGeom>
              <a:avLst/>
              <a:gdLst>
                <a:gd name="T0" fmla="*/ 4896155 w 354"/>
                <a:gd name="T1" fmla="*/ 323199 h 569"/>
                <a:gd name="T2" fmla="*/ 14117929 w 354"/>
                <a:gd name="T3" fmla="*/ 359601 h 569"/>
                <a:gd name="T4" fmla="*/ 18698586 w 354"/>
                <a:gd name="T5" fmla="*/ 427301 h 569"/>
                <a:gd name="T6" fmla="*/ 24205356 w 354"/>
                <a:gd name="T7" fmla="*/ 727375 h 569"/>
                <a:gd name="T8" fmla="*/ 32435770 w 354"/>
                <a:gd name="T9" fmla="*/ 877008 h 569"/>
                <a:gd name="T10" fmla="*/ 37122714 w 354"/>
                <a:gd name="T11" fmla="*/ 853604 h 569"/>
                <a:gd name="T12" fmla="*/ 37994792 w 354"/>
                <a:gd name="T13" fmla="*/ 588778 h 569"/>
                <a:gd name="T14" fmla="*/ 42629449 w 354"/>
                <a:gd name="T15" fmla="*/ 416224 h 569"/>
                <a:gd name="T16" fmla="*/ 40818228 w 354"/>
                <a:gd name="T17" fmla="*/ 208174 h 569"/>
                <a:gd name="T18" fmla="*/ 21520825 w 354"/>
                <a:gd name="T19" fmla="*/ 1724 h 569"/>
                <a:gd name="T20" fmla="*/ 13139562 w 354"/>
                <a:gd name="T21" fmla="*/ 12800 h 569"/>
                <a:gd name="T22" fmla="*/ 11295733 w 354"/>
                <a:gd name="T23" fmla="*/ 82204 h 569"/>
                <a:gd name="T24" fmla="*/ 2073805 w 354"/>
                <a:gd name="T25" fmla="*/ 277583 h 569"/>
                <a:gd name="T26" fmla="*/ 229995 w 354"/>
                <a:gd name="T27" fmla="*/ 312917 h 569"/>
                <a:gd name="T28" fmla="*/ 4896155 w 354"/>
                <a:gd name="T29" fmla="*/ 323199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32790" name="Group 12"/>
            <p:cNvGrpSpPr>
              <a:grpSpLocks/>
            </p:cNvGrpSpPr>
            <p:nvPr/>
          </p:nvGrpSpPr>
          <p:grpSpPr bwMode="auto">
            <a:xfrm>
              <a:off x="815" y="2641"/>
              <a:ext cx="219" cy="250"/>
              <a:chOff x="816" y="3072"/>
              <a:chExt cx="219" cy="250"/>
            </a:xfrm>
          </p:grpSpPr>
          <p:sp>
            <p:nvSpPr>
              <p:cNvPr id="32814" name="Text Box 13"/>
              <p:cNvSpPr txBox="1">
                <a:spLocks noChangeArrowheads="1"/>
              </p:cNvSpPr>
              <p:nvPr/>
            </p:nvSpPr>
            <p:spPr bwMode="auto">
              <a:xfrm>
                <a:off x="832" y="3072"/>
                <a:ext cx="203"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15"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2791" name="Group 15"/>
            <p:cNvGrpSpPr>
              <a:grpSpLocks/>
            </p:cNvGrpSpPr>
            <p:nvPr/>
          </p:nvGrpSpPr>
          <p:grpSpPr bwMode="auto">
            <a:xfrm rot="2662544">
              <a:off x="432" y="2246"/>
              <a:ext cx="384" cy="250"/>
              <a:chOff x="433" y="2735"/>
              <a:chExt cx="384" cy="250"/>
            </a:xfrm>
          </p:grpSpPr>
          <p:sp>
            <p:nvSpPr>
              <p:cNvPr id="32812" name="Text Box 16"/>
              <p:cNvSpPr txBox="1">
                <a:spLocks noChangeArrowheads="1"/>
              </p:cNvSpPr>
              <p:nvPr/>
            </p:nvSpPr>
            <p:spPr bwMode="auto">
              <a:xfrm>
                <a:off x="557" y="273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sp>
            <p:nvSpPr>
              <p:cNvPr id="32813" name="Line 17"/>
              <p:cNvSpPr>
                <a:spLocks noChangeShapeType="1"/>
              </p:cNvSpPr>
              <p:nvPr/>
            </p:nvSpPr>
            <p:spPr bwMode="auto">
              <a:xfrm flipH="1">
                <a:off x="433" y="2929"/>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32792" name="Group 18"/>
            <p:cNvGrpSpPr>
              <a:grpSpLocks/>
            </p:cNvGrpSpPr>
            <p:nvPr/>
          </p:nvGrpSpPr>
          <p:grpSpPr bwMode="auto">
            <a:xfrm rot="3265369">
              <a:off x="995" y="3240"/>
              <a:ext cx="384" cy="233"/>
              <a:chOff x="967" y="3460"/>
              <a:chExt cx="384" cy="233"/>
            </a:xfrm>
          </p:grpSpPr>
          <p:sp>
            <p:nvSpPr>
              <p:cNvPr id="32810" name="Line 19"/>
              <p:cNvSpPr>
                <a:spLocks noChangeShapeType="1"/>
              </p:cNvSpPr>
              <p:nvPr/>
            </p:nvSpPr>
            <p:spPr bwMode="auto">
              <a:xfrm>
                <a:off x="967" y="3507"/>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11" name="Text Box 20"/>
              <p:cNvSpPr txBox="1">
                <a:spLocks noChangeArrowheads="1"/>
              </p:cNvSpPr>
              <p:nvPr/>
            </p:nvSpPr>
            <p:spPr bwMode="auto">
              <a:xfrm>
                <a:off x="997" y="3460"/>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4</a:t>
                </a:r>
                <a:endParaRPr lang="en-US" sz="2000">
                  <a:solidFill>
                    <a:srgbClr val="FF0000"/>
                  </a:solidFill>
                  <a:latin typeface="Monotype Corsiva" charset="0"/>
                </a:endParaRPr>
              </a:p>
            </p:txBody>
          </p:sp>
        </p:grpSp>
        <p:grpSp>
          <p:nvGrpSpPr>
            <p:cNvPr id="32793" name="Group 21"/>
            <p:cNvGrpSpPr>
              <a:grpSpLocks/>
            </p:cNvGrpSpPr>
            <p:nvPr/>
          </p:nvGrpSpPr>
          <p:grpSpPr bwMode="auto">
            <a:xfrm rot="501311">
              <a:off x="1248" y="2832"/>
              <a:ext cx="384" cy="250"/>
              <a:chOff x="961" y="3455"/>
              <a:chExt cx="384" cy="250"/>
            </a:xfrm>
          </p:grpSpPr>
          <p:sp>
            <p:nvSpPr>
              <p:cNvPr id="32808" name="Line 22"/>
              <p:cNvSpPr>
                <a:spLocks noChangeShapeType="1"/>
              </p:cNvSpPr>
              <p:nvPr/>
            </p:nvSpPr>
            <p:spPr bwMode="auto">
              <a:xfrm>
                <a:off x="961"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9" name="Text Box 23"/>
              <p:cNvSpPr txBox="1">
                <a:spLocks noChangeArrowheads="1"/>
              </p:cNvSpPr>
              <p:nvPr/>
            </p:nvSpPr>
            <p:spPr bwMode="auto">
              <a:xfrm>
                <a:off x="991" y="345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32794" name="Group 24"/>
            <p:cNvGrpSpPr>
              <a:grpSpLocks/>
            </p:cNvGrpSpPr>
            <p:nvPr/>
          </p:nvGrpSpPr>
          <p:grpSpPr bwMode="auto">
            <a:xfrm rot="-3425388">
              <a:off x="979" y="2279"/>
              <a:ext cx="384" cy="232"/>
              <a:chOff x="951" y="3459"/>
              <a:chExt cx="384" cy="232"/>
            </a:xfrm>
          </p:grpSpPr>
          <p:sp>
            <p:nvSpPr>
              <p:cNvPr id="32806" name="Line 25"/>
              <p:cNvSpPr>
                <a:spLocks noChangeShapeType="1"/>
              </p:cNvSpPr>
              <p:nvPr/>
            </p:nvSpPr>
            <p:spPr bwMode="auto">
              <a:xfrm>
                <a:off x="951" y="350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7" name="Text Box 26"/>
              <p:cNvSpPr txBox="1">
                <a:spLocks noChangeArrowheads="1"/>
              </p:cNvSpPr>
              <p:nvPr/>
            </p:nvSpPr>
            <p:spPr bwMode="auto">
              <a:xfrm>
                <a:off x="985" y="3459"/>
                <a:ext cx="255" cy="232"/>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Monotype Corsiva" charset="0"/>
                  </a:rPr>
                  <a:t>F</a:t>
                </a:r>
                <a:r>
                  <a:rPr lang="en-US" sz="2000" b="1" baseline="-25000" dirty="0">
                    <a:solidFill>
                      <a:srgbClr val="FF0000"/>
                    </a:solidFill>
                    <a:latin typeface="Monotype Corsiva" charset="0"/>
                  </a:rPr>
                  <a:t>2</a:t>
                </a:r>
                <a:endParaRPr lang="en-US" sz="2000" dirty="0">
                  <a:solidFill>
                    <a:srgbClr val="FF0000"/>
                  </a:solidFill>
                  <a:latin typeface="Monotype Corsiva" charset="0"/>
                </a:endParaRPr>
              </a:p>
            </p:txBody>
          </p:sp>
        </p:grpSp>
        <p:grpSp>
          <p:nvGrpSpPr>
            <p:cNvPr id="32795" name="Group 27"/>
            <p:cNvGrpSpPr>
              <a:grpSpLocks/>
            </p:cNvGrpSpPr>
            <p:nvPr/>
          </p:nvGrpSpPr>
          <p:grpSpPr bwMode="auto">
            <a:xfrm rot="7222111">
              <a:off x="551" y="3007"/>
              <a:ext cx="384" cy="233"/>
              <a:chOff x="964" y="3467"/>
              <a:chExt cx="384" cy="233"/>
            </a:xfrm>
          </p:grpSpPr>
          <p:sp>
            <p:nvSpPr>
              <p:cNvPr id="32804" name="Line 28"/>
              <p:cNvSpPr>
                <a:spLocks noChangeShapeType="1"/>
              </p:cNvSpPr>
              <p:nvPr/>
            </p:nvSpPr>
            <p:spPr bwMode="auto">
              <a:xfrm>
                <a:off x="964" y="3512"/>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5" name="Text Box 29"/>
              <p:cNvSpPr txBox="1">
                <a:spLocks noChangeArrowheads="1"/>
              </p:cNvSpPr>
              <p:nvPr/>
            </p:nvSpPr>
            <p:spPr bwMode="auto">
              <a:xfrm>
                <a:off x="993" y="3467"/>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5</a:t>
                </a:r>
                <a:endParaRPr lang="en-US" sz="2000">
                  <a:solidFill>
                    <a:srgbClr val="FF0000"/>
                  </a:solidFill>
                  <a:latin typeface="Monotype Corsiva" charset="0"/>
                </a:endParaRPr>
              </a:p>
            </p:txBody>
          </p:sp>
        </p:grpSp>
        <p:grpSp>
          <p:nvGrpSpPr>
            <p:cNvPr id="32796" name="Group 30"/>
            <p:cNvGrpSpPr>
              <a:grpSpLocks/>
            </p:cNvGrpSpPr>
            <p:nvPr/>
          </p:nvGrpSpPr>
          <p:grpSpPr bwMode="auto">
            <a:xfrm>
              <a:off x="671" y="2727"/>
              <a:ext cx="239" cy="271"/>
              <a:chOff x="480" y="3158"/>
              <a:chExt cx="239" cy="271"/>
            </a:xfrm>
          </p:grpSpPr>
          <p:cxnSp>
            <p:nvCxnSpPr>
              <p:cNvPr id="32802" name="AutoShape 31"/>
              <p:cNvCxnSpPr>
                <a:cxnSpLocks noChangeShapeType="1"/>
                <a:stCxn id="32815" idx="5"/>
                <a:endCxn id="32804" idx="0"/>
              </p:cNvCxnSpPr>
              <p:nvPr/>
            </p:nvCxnSpPr>
            <p:spPr bwMode="auto">
              <a:xfrm>
                <a:off x="665" y="3209"/>
                <a:ext cx="54" cy="220"/>
              </a:xfrm>
              <a:prstGeom prst="straightConnector1">
                <a:avLst/>
              </a:prstGeom>
              <a:noFill/>
              <a:ln w="28575">
                <a:solidFill>
                  <a:schemeClr val="accent2"/>
                </a:solidFill>
                <a:round/>
                <a:headEnd/>
                <a:tailEnd type="triangle" w="med" len="med"/>
              </a:ln>
            </p:spPr>
          </p:cxnSp>
          <p:sp>
            <p:nvSpPr>
              <p:cNvPr id="32803" name="Text Box 32"/>
              <p:cNvSpPr txBox="1">
                <a:spLocks noChangeArrowheads="1"/>
              </p:cNvSpPr>
              <p:nvPr/>
            </p:nvSpPr>
            <p:spPr bwMode="auto">
              <a:xfrm>
                <a:off x="480" y="3158"/>
                <a:ext cx="195"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r</a:t>
                </a:r>
                <a:r>
                  <a:rPr lang="en-US" sz="2000" b="1" baseline="-25000">
                    <a:solidFill>
                      <a:schemeClr val="accent2"/>
                    </a:solidFill>
                    <a:latin typeface="Monotype Corsiva" charset="0"/>
                  </a:rPr>
                  <a:t>5</a:t>
                </a:r>
                <a:endParaRPr lang="en-US" sz="2000" b="1">
                  <a:solidFill>
                    <a:schemeClr val="accent2"/>
                  </a:solidFill>
                  <a:latin typeface="Monotype Corsiva" charset="0"/>
                </a:endParaRPr>
              </a:p>
            </p:txBody>
          </p:sp>
        </p:grpSp>
        <p:grpSp>
          <p:nvGrpSpPr>
            <p:cNvPr id="32797" name="Group 33"/>
            <p:cNvGrpSpPr>
              <a:grpSpLocks/>
            </p:cNvGrpSpPr>
            <p:nvPr/>
          </p:nvGrpSpPr>
          <p:grpSpPr bwMode="auto">
            <a:xfrm>
              <a:off x="1055" y="2727"/>
              <a:ext cx="245" cy="250"/>
              <a:chOff x="816" y="3072"/>
              <a:chExt cx="245" cy="250"/>
            </a:xfrm>
          </p:grpSpPr>
          <p:sp>
            <p:nvSpPr>
              <p:cNvPr id="32800" name="Text Box 34"/>
              <p:cNvSpPr txBox="1">
                <a:spLocks noChangeArrowheads="1"/>
              </p:cNvSpPr>
              <p:nvPr/>
            </p:nvSpPr>
            <p:spPr bwMode="auto">
              <a:xfrm>
                <a:off x="832" y="3072"/>
                <a:ext cx="229"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01" name="Oval 3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cxnSp>
          <p:nvCxnSpPr>
            <p:cNvPr id="32798" name="AutoShape 36"/>
            <p:cNvCxnSpPr>
              <a:cxnSpLocks noChangeShapeType="1"/>
              <a:stCxn id="32815" idx="6"/>
              <a:endCxn id="32801" idx="5"/>
            </p:cNvCxnSpPr>
            <p:nvPr/>
          </p:nvCxnSpPr>
          <p:spPr bwMode="auto">
            <a:xfrm>
              <a:off x="863" y="2761"/>
              <a:ext cx="233" cy="103"/>
            </a:xfrm>
            <a:prstGeom prst="straightConnector1">
              <a:avLst/>
            </a:prstGeom>
            <a:noFill/>
            <a:ln w="28575">
              <a:solidFill>
                <a:schemeClr val="hlink"/>
              </a:solidFill>
              <a:round/>
              <a:headEnd/>
              <a:tailEnd type="triangle" w="med" len="med"/>
            </a:ln>
          </p:spPr>
        </p:cxnSp>
        <p:sp>
          <p:nvSpPr>
            <p:cNvPr id="32799" name="Text Box 37"/>
            <p:cNvSpPr txBox="1">
              <a:spLocks noChangeArrowheads="1"/>
            </p:cNvSpPr>
            <p:nvPr/>
          </p:nvSpPr>
          <p:spPr bwMode="auto">
            <a:xfrm>
              <a:off x="949" y="2617"/>
              <a:ext cx="188" cy="250"/>
            </a:xfrm>
            <a:prstGeom prst="rect">
              <a:avLst/>
            </a:prstGeom>
            <a:noFill/>
            <a:ln w="9525">
              <a:noFill/>
              <a:miter lim="800000"/>
              <a:headEnd/>
              <a:tailEnd/>
            </a:ln>
          </p:spPr>
          <p:txBody>
            <a:bodyPr wrap="none">
              <a:prstTxWarp prst="textNoShape">
                <a:avLst/>
              </a:prstTxWarp>
              <a:spAutoFit/>
            </a:bodyPr>
            <a:lstStyle/>
            <a:p>
              <a:r>
                <a:rPr lang="en-US" sz="2000" b="1">
                  <a:solidFill>
                    <a:schemeClr val="hlink"/>
                  </a:solidFill>
                  <a:latin typeface="Monotype Corsiva" charset="0"/>
                </a:rPr>
                <a:t>r’</a:t>
              </a:r>
            </a:p>
          </p:txBody>
        </p:sp>
      </p:grpSp>
      <p:sp>
        <p:nvSpPr>
          <p:cNvPr id="978982" name="Text Box 38"/>
          <p:cNvSpPr txBox="1">
            <a:spLocks noChangeArrowheads="1"/>
          </p:cNvSpPr>
          <p:nvPr/>
        </p:nvSpPr>
        <p:spPr bwMode="auto">
          <a:xfrm>
            <a:off x="2743200" y="35814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If an object is at its translational static equilibrium, and if the net torque acting on the object is 0 about one axis, the net torque must be 0 about any arbitrary axis.</a:t>
            </a:r>
          </a:p>
        </p:txBody>
      </p:sp>
      <p:graphicFrame>
        <p:nvGraphicFramePr>
          <p:cNvPr id="978983" name="Object 6"/>
          <p:cNvGraphicFramePr>
            <a:graphicFrameLocks noChangeAspect="1"/>
          </p:cNvGraphicFramePr>
          <p:nvPr/>
        </p:nvGraphicFramePr>
        <p:xfrm>
          <a:off x="2616200" y="2463800"/>
          <a:ext cx="1270000" cy="508000"/>
        </p:xfrm>
        <a:graphic>
          <a:graphicData uri="http://schemas.openxmlformats.org/presentationml/2006/ole">
            <mc:AlternateContent xmlns:mc="http://schemas.openxmlformats.org/markup-compatibility/2006">
              <mc:Choice xmlns:v="urn:schemas-microsoft-com:vml" Requires="v">
                <p:oleObj spid="_x0000_s330104" name="Equation" r:id="rId11" imgW="609480" imgH="253800" progId="Equation.DSMT4">
                  <p:embed/>
                </p:oleObj>
              </mc:Choice>
              <mc:Fallback>
                <p:oleObj name="Equation" r:id="rId11" imgW="60948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24638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8984" name="Text Box 40"/>
          <p:cNvSpPr txBox="1">
            <a:spLocks noChangeArrowheads="1"/>
          </p:cNvSpPr>
          <p:nvPr/>
        </p:nvSpPr>
        <p:spPr bwMode="auto">
          <a:xfrm>
            <a:off x="2743200" y="4800600"/>
            <a:ext cx="2286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this true?</a:t>
            </a:r>
          </a:p>
        </p:txBody>
      </p:sp>
      <p:sp>
        <p:nvSpPr>
          <p:cNvPr id="978985" name="Text Box 41"/>
          <p:cNvSpPr txBox="1">
            <a:spLocks noChangeArrowheads="1"/>
          </p:cNvSpPr>
          <p:nvPr/>
        </p:nvSpPr>
        <p:spPr bwMode="auto">
          <a:xfrm>
            <a:off x="2743200" y="5213350"/>
            <a:ext cx="6248400" cy="1187450"/>
          </a:xfrm>
          <a:prstGeom prst="rect">
            <a:avLst/>
          </a:prstGeom>
          <a:solidFill>
            <a:schemeClr val="bg1"/>
          </a:solidFill>
          <a:ln w="28575">
            <a:noFill/>
            <a:miter lim="800000"/>
            <a:headEnd/>
            <a:tailEnd/>
          </a:ln>
          <a:effectLst/>
        </p:spPr>
        <p:txBody>
          <a:bodyPr>
            <a:prstTxWarp prst="textNoShape">
              <a:avLst/>
            </a:prstTxWarp>
            <a:spAutoFit/>
          </a:bodyPr>
          <a:lstStyle/>
          <a:p>
            <a:pPr>
              <a:spcBef>
                <a:spcPct val="20000"/>
              </a:spcBef>
              <a:defRPr/>
            </a:pPr>
            <a:r>
              <a:rPr lang="en-US">
                <a:solidFill>
                  <a:srgbClr val="FF0000"/>
                </a:solidFill>
                <a:latin typeface="Arial Narrow" charset="0"/>
              </a:rPr>
              <a:t>Because the object is </a:t>
            </a:r>
            <a:r>
              <a:rPr lang="en-US" b="1" u="sng">
                <a:solidFill>
                  <a:srgbClr val="FF0000"/>
                </a:solidFill>
                <a:effectLst>
                  <a:outerShdw blurRad="38100" dist="38100" dir="2700000" algn="tl">
                    <a:srgbClr val="DDDDDD"/>
                  </a:outerShdw>
                </a:effectLst>
                <a:latin typeface="Monotype Corsiva" charset="0"/>
              </a:rPr>
              <a:t>not moving</a:t>
            </a:r>
            <a:r>
              <a:rPr lang="en-US">
                <a:solidFill>
                  <a:srgbClr val="FF0000"/>
                </a:solidFill>
                <a:latin typeface="Arial Narrow" charset="0"/>
              </a:rPr>
              <a:t>, no matter what the rotational axis is, there should not be any motion.  It is simply a matter of mathematical manipulation.</a:t>
            </a:r>
          </a:p>
        </p:txBody>
      </p:sp>
      <p:sp>
        <p:nvSpPr>
          <p:cNvPr id="978986" name="AutoShape 42"/>
          <p:cNvSpPr>
            <a:spLocks noChangeArrowheads="1"/>
          </p:cNvSpPr>
          <p:nvPr/>
        </p:nvSpPr>
        <p:spPr bwMode="auto">
          <a:xfrm>
            <a:off x="19050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
        <p:nvSpPr>
          <p:cNvPr id="978987" name="Text Box 43"/>
          <p:cNvSpPr txBox="1">
            <a:spLocks noChangeArrowheads="1"/>
          </p:cNvSpPr>
          <p:nvPr/>
        </p:nvSpPr>
        <p:spPr bwMode="auto">
          <a:xfrm>
            <a:off x="3997325" y="2171700"/>
            <a:ext cx="765175"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b="1">
                <a:solidFill>
                  <a:srgbClr val="A50021"/>
                </a:solidFill>
                <a:latin typeface="Arial Narrow" charset="0"/>
              </a:rPr>
              <a:t>AND</a:t>
            </a:r>
          </a:p>
        </p:txBody>
      </p:sp>
      <p:sp>
        <p:nvSpPr>
          <p:cNvPr id="978988" name="AutoShape 44"/>
          <p:cNvSpPr>
            <a:spLocks noChangeArrowheads="1"/>
          </p:cNvSpPr>
          <p:nvPr/>
        </p:nvSpPr>
        <p:spPr bwMode="auto">
          <a:xfrm>
            <a:off x="61722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247419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8947"/>
                                        </p:tgtEl>
                                        <p:attrNameLst>
                                          <p:attrName>style.visibility</p:attrName>
                                        </p:attrNameLst>
                                      </p:cBhvr>
                                      <p:to>
                                        <p:strVal val="visible"/>
                                      </p:to>
                                    </p:set>
                                    <p:animEffect transition="in" filter="wipe(left)">
                                      <p:cBhvr>
                                        <p:cTn id="7" dur="500"/>
                                        <p:tgtEl>
                                          <p:spTgt spid="9789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8948">
                                            <p:txEl>
                                              <p:pRg st="0" end="0"/>
                                            </p:txEl>
                                          </p:spTgt>
                                        </p:tgtEl>
                                        <p:attrNameLst>
                                          <p:attrName>style.visibility</p:attrName>
                                        </p:attrNameLst>
                                      </p:cBhvr>
                                      <p:to>
                                        <p:strVal val="visible"/>
                                      </p:to>
                                    </p:set>
                                    <p:animEffect transition="in" filter="wipe(left)">
                                      <p:cBhvr>
                                        <p:cTn id="12" dur="500"/>
                                        <p:tgtEl>
                                          <p:spTgt spid="9789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78950"/>
                                        </p:tgtEl>
                                        <p:attrNameLst>
                                          <p:attrName>style.visibility</p:attrName>
                                        </p:attrNameLst>
                                      </p:cBhvr>
                                      <p:to>
                                        <p:strVal val="visible"/>
                                      </p:to>
                                    </p:set>
                                    <p:animEffect transition="in" filter="wipe(left)">
                                      <p:cBhvr>
                                        <p:cTn id="17" dur="500"/>
                                        <p:tgtEl>
                                          <p:spTgt spid="9789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8987"/>
                                        </p:tgtEl>
                                        <p:attrNameLst>
                                          <p:attrName>style.visibility</p:attrName>
                                        </p:attrNameLst>
                                      </p:cBhvr>
                                      <p:to>
                                        <p:strVal val="visible"/>
                                      </p:to>
                                    </p:set>
                                    <p:animEffect transition="in" filter="wipe(left)">
                                      <p:cBhvr>
                                        <p:cTn id="22" dur="500"/>
                                        <p:tgtEl>
                                          <p:spTgt spid="9789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78951"/>
                                        </p:tgtEl>
                                        <p:attrNameLst>
                                          <p:attrName>style.visibility</p:attrName>
                                        </p:attrNameLst>
                                      </p:cBhvr>
                                      <p:to>
                                        <p:strVal val="visible"/>
                                      </p:to>
                                    </p:set>
                                    <p:animEffect transition="in" filter="wipe(left)">
                                      <p:cBhvr>
                                        <p:cTn id="27" dur="500"/>
                                        <p:tgtEl>
                                          <p:spTgt spid="9789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78986"/>
                                        </p:tgtEl>
                                        <p:attrNameLst>
                                          <p:attrName>style.visibility</p:attrName>
                                        </p:attrNameLst>
                                      </p:cBhvr>
                                      <p:to>
                                        <p:strVal val="visible"/>
                                      </p:to>
                                    </p:set>
                                    <p:animEffect transition="in" filter="wipe(left)">
                                      <p:cBhvr>
                                        <p:cTn id="32" dur="500"/>
                                        <p:tgtEl>
                                          <p:spTgt spid="9789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978952"/>
                                        </p:tgtEl>
                                        <p:attrNameLst>
                                          <p:attrName>style.visibility</p:attrName>
                                        </p:attrNameLst>
                                      </p:cBhvr>
                                      <p:to>
                                        <p:strVal val="visible"/>
                                      </p:to>
                                    </p:set>
                                    <p:animEffect transition="in" filter="wipe(left)">
                                      <p:cBhvr>
                                        <p:cTn id="37" dur="500"/>
                                        <p:tgtEl>
                                          <p:spTgt spid="9789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978983"/>
                                        </p:tgtEl>
                                        <p:attrNameLst>
                                          <p:attrName>style.visibility</p:attrName>
                                        </p:attrNameLst>
                                      </p:cBhvr>
                                      <p:to>
                                        <p:strVal val="visible"/>
                                      </p:to>
                                    </p:set>
                                    <p:animEffect transition="in" filter="wipe(left)">
                                      <p:cBhvr>
                                        <p:cTn id="42" dur="500"/>
                                        <p:tgtEl>
                                          <p:spTgt spid="9789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978988"/>
                                        </p:tgtEl>
                                        <p:attrNameLst>
                                          <p:attrName>style.visibility</p:attrName>
                                        </p:attrNameLst>
                                      </p:cBhvr>
                                      <p:to>
                                        <p:strVal val="visible"/>
                                      </p:to>
                                    </p:set>
                                    <p:animEffect transition="in" filter="wipe(left)">
                                      <p:cBhvr>
                                        <p:cTn id="47" dur="500"/>
                                        <p:tgtEl>
                                          <p:spTgt spid="97898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978953"/>
                                        </p:tgtEl>
                                        <p:attrNameLst>
                                          <p:attrName>style.visibility</p:attrName>
                                        </p:attrNameLst>
                                      </p:cBhvr>
                                      <p:to>
                                        <p:strVal val="visible"/>
                                      </p:to>
                                    </p:set>
                                    <p:animEffect transition="in" filter="wipe(left)">
                                      <p:cBhvr>
                                        <p:cTn id="52" dur="500"/>
                                        <p:tgtEl>
                                          <p:spTgt spid="9789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978949">
                                            <p:txEl>
                                              <p:pRg st="0" end="0"/>
                                            </p:txEl>
                                          </p:spTgt>
                                        </p:tgtEl>
                                        <p:attrNameLst>
                                          <p:attrName>style.visibility</p:attrName>
                                        </p:attrNameLst>
                                      </p:cBhvr>
                                      <p:to>
                                        <p:strVal val="visible"/>
                                      </p:to>
                                    </p:set>
                                    <p:animEffect transition="in" filter="wipe(left)">
                                      <p:cBhvr>
                                        <p:cTn id="57" dur="500"/>
                                        <p:tgtEl>
                                          <p:spTgt spid="97894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978982">
                                            <p:txEl>
                                              <p:pRg st="0" end="0"/>
                                            </p:txEl>
                                          </p:spTgt>
                                        </p:tgtEl>
                                        <p:attrNameLst>
                                          <p:attrName>style.visibility</p:attrName>
                                        </p:attrNameLst>
                                      </p:cBhvr>
                                      <p:to>
                                        <p:strVal val="visible"/>
                                      </p:to>
                                    </p:set>
                                    <p:animEffect transition="in" filter="wipe(left)">
                                      <p:cBhvr>
                                        <p:cTn id="62" dur="500"/>
                                        <p:tgtEl>
                                          <p:spTgt spid="97898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iterate type="wd">
                                    <p:tmPct val="10000"/>
                                  </p:iterate>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978984">
                                            <p:txEl>
                                              <p:pRg st="0" end="0"/>
                                            </p:txEl>
                                          </p:spTgt>
                                        </p:tgtEl>
                                        <p:attrNameLst>
                                          <p:attrName>style.visibility</p:attrName>
                                        </p:attrNameLst>
                                      </p:cBhvr>
                                      <p:to>
                                        <p:strVal val="visible"/>
                                      </p:to>
                                    </p:set>
                                    <p:animEffect transition="in" filter="wipe(left)">
                                      <p:cBhvr>
                                        <p:cTn id="73" dur="500"/>
                                        <p:tgtEl>
                                          <p:spTgt spid="97898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978985">
                                            <p:txEl>
                                              <p:pRg st="0" end="0"/>
                                            </p:txEl>
                                          </p:spTgt>
                                        </p:tgtEl>
                                        <p:attrNameLst>
                                          <p:attrName>style.visibility</p:attrName>
                                        </p:attrNameLst>
                                      </p:cBhvr>
                                      <p:to>
                                        <p:strVal val="visible"/>
                                      </p:to>
                                    </p:set>
                                    <p:animEffect transition="in" filter="wipe(left)">
                                      <p:cBhvr>
                                        <p:cTn id="78" dur="500"/>
                                        <p:tgtEl>
                                          <p:spTgt spid="978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nimBg="1" autoUpdateAnimBg="0"/>
      <p:bldP spid="978948" grpId="0" build="p" autoUpdateAnimBg="0"/>
      <p:bldP spid="978949" grpId="0" build="p" autoUpdateAnimBg="0"/>
      <p:bldP spid="978982" grpId="0" build="p" autoUpdateAnimBg="0"/>
      <p:bldP spid="978984" grpId="0" build="p" autoUpdateAnimBg="0"/>
      <p:bldP spid="978985" grpId="0" build="p" autoUpdateAnimBg="0"/>
      <p:bldP spid="978986" grpId="0" animBg="1"/>
      <p:bldP spid="978987" grpId="0" animBg="1"/>
      <p:bldP spid="97898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Thursday, July 9, 2015</a:t>
            </a:r>
            <a:endParaRPr lang="en-US" altLang="ko-KR">
              <a:ea typeface="굴림" charset="-127"/>
              <a:cs typeface="굴림" charset="-127"/>
            </a:endParaRPr>
          </a:p>
        </p:txBody>
      </p:sp>
      <p:sp>
        <p:nvSpPr>
          <p:cNvPr id="33795"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3796" name="Slide Number Placeholder 5"/>
          <p:cNvSpPr>
            <a:spLocks noGrp="1"/>
          </p:cNvSpPr>
          <p:nvPr>
            <p:ph type="sldNum" sz="quarter" idx="12"/>
          </p:nvPr>
        </p:nvSpPr>
        <p:spPr>
          <a:noFill/>
        </p:spPr>
        <p:txBody>
          <a:bodyPr/>
          <a:lstStyle/>
          <a:p>
            <a:fld id="{797AFF52-7706-1F45-935D-4BE6DB57B504}" type="slidenum">
              <a:rPr lang="en-US"/>
              <a:pPr/>
              <a:t>24</a:t>
            </a:fld>
            <a:endParaRPr lang="en-US"/>
          </a:p>
        </p:txBody>
      </p:sp>
      <p:sp>
        <p:nvSpPr>
          <p:cNvPr id="33797" name="Rectangle 2"/>
          <p:cNvSpPr>
            <a:spLocks noGrp="1" noChangeArrowheads="1"/>
          </p:cNvSpPr>
          <p:nvPr>
            <p:ph type="title"/>
          </p:nvPr>
        </p:nvSpPr>
        <p:spPr>
          <a:xfrm>
            <a:off x="381000" y="228600"/>
            <a:ext cx="8610600" cy="609600"/>
          </a:xfrm>
        </p:spPr>
        <p:txBody>
          <a:bodyPr/>
          <a:lstStyle/>
          <a:p>
            <a:r>
              <a:rPr lang="en-US" sz="4000"/>
              <a:t>How do we solve static equilibrium problems?</a:t>
            </a:r>
          </a:p>
        </p:txBody>
      </p:sp>
      <p:sp>
        <p:nvSpPr>
          <p:cNvPr id="976899" name="Rectangle 3"/>
          <p:cNvSpPr>
            <a:spLocks noGrp="1" noChangeArrowheads="1"/>
          </p:cNvSpPr>
          <p:nvPr>
            <p:ph type="body" idx="1"/>
          </p:nvPr>
        </p:nvSpPr>
        <p:spPr>
          <a:xfrm>
            <a:off x="381000" y="990600"/>
            <a:ext cx="8458200" cy="5410200"/>
          </a:xfrm>
        </p:spPr>
        <p:txBody>
          <a:bodyPr/>
          <a:lstStyle/>
          <a:p>
            <a:pPr marL="609600" indent="-609600">
              <a:lnSpc>
                <a:spcPct val="90000"/>
              </a:lnSpc>
              <a:buFontTx/>
              <a:buAutoNum type="arabicPeriod"/>
            </a:pPr>
            <a:r>
              <a:rPr lang="en-US" altLang="ko-KR" sz="2400" dirty="0">
                <a:ea typeface="굴림" charset="-127"/>
                <a:cs typeface="굴림" charset="-127"/>
              </a:rPr>
              <a:t>Select the object to which the equations for equilibrium are to be applied.</a:t>
            </a:r>
          </a:p>
          <a:p>
            <a:pPr marL="609600" indent="-609600">
              <a:lnSpc>
                <a:spcPct val="90000"/>
              </a:lnSpc>
              <a:buFontTx/>
              <a:buAutoNum type="arabicPeriod"/>
            </a:pPr>
            <a:r>
              <a:rPr lang="en-US" sz="2400" dirty="0"/>
              <a:t>Identify all the forces and</a:t>
            </a:r>
            <a:r>
              <a:rPr lang="en-US" sz="2400" dirty="0" smtClean="0"/>
              <a:t> draw </a:t>
            </a:r>
            <a:r>
              <a:rPr lang="en-US" sz="2400" dirty="0"/>
              <a:t>a free-body diagram with</a:t>
            </a:r>
            <a:r>
              <a:rPr lang="en-US" sz="2400" dirty="0" smtClean="0"/>
              <a:t> them </a:t>
            </a:r>
            <a:r>
              <a:rPr lang="en-US" sz="2400" dirty="0"/>
              <a:t>indicated on it with their directions and locations properly</a:t>
            </a:r>
            <a:r>
              <a:rPr lang="en-US" sz="2400" dirty="0" smtClean="0"/>
              <a:t> </a:t>
            </a:r>
            <a:r>
              <a:rPr lang="en-US" sz="2400" dirty="0" smtClean="0">
                <a:ea typeface="굴림" charset="-127"/>
                <a:cs typeface="굴림" charset="-127"/>
              </a:rPr>
              <a:t>indicated</a:t>
            </a:r>
            <a:endParaRPr lang="en-US" sz="2400" dirty="0" smtClean="0"/>
          </a:p>
          <a:p>
            <a:pPr marL="609600" indent="-609600">
              <a:lnSpc>
                <a:spcPct val="90000"/>
              </a:lnSpc>
              <a:buFontTx/>
              <a:buAutoNum type="arabicPeriod"/>
            </a:pPr>
            <a:r>
              <a:rPr lang="en-US" altLang="ko-KR" sz="2400" dirty="0">
                <a:ea typeface="굴림" charset="-127"/>
                <a:cs typeface="굴림" charset="-127"/>
              </a:rPr>
              <a:t>Choose a convenient set of x and y axes and w</a:t>
            </a:r>
            <a:r>
              <a:rPr lang="en-US" sz="2400" dirty="0"/>
              <a:t>rite </a:t>
            </a:r>
            <a:r>
              <a:rPr lang="en-US" sz="2400" dirty="0" smtClean="0"/>
              <a:t>down the </a:t>
            </a:r>
            <a:r>
              <a:rPr lang="en-US" sz="2400" dirty="0"/>
              <a:t>force equation for each x and y component with</a:t>
            </a:r>
            <a:r>
              <a:rPr lang="en-US" sz="2400" dirty="0" smtClean="0"/>
              <a:t> correct </a:t>
            </a:r>
            <a:r>
              <a:rPr lang="en-US" sz="2400" dirty="0"/>
              <a:t>signs</a:t>
            </a:r>
            <a:r>
              <a:rPr lang="en-US" altLang="ko-KR" sz="2400" dirty="0">
                <a:ea typeface="굴림" charset="-127"/>
                <a:cs typeface="굴림" charset="-127"/>
              </a:rPr>
              <a:t>.</a:t>
            </a:r>
            <a:endParaRPr lang="en-US" sz="2400" dirty="0"/>
          </a:p>
          <a:p>
            <a:pPr marL="609600" indent="-609600">
              <a:lnSpc>
                <a:spcPct val="90000"/>
              </a:lnSpc>
              <a:buFontTx/>
              <a:buAutoNum type="arabicPeriod"/>
            </a:pPr>
            <a:r>
              <a:rPr lang="en-US" altLang="ko-KR" sz="2400" dirty="0">
                <a:ea typeface="굴림" charset="-127"/>
                <a:cs typeface="굴림" charset="-127"/>
              </a:rPr>
              <a:t>Apply the equations that specify the balance of forces at equilibrium.  Set the net force in the </a:t>
            </a:r>
            <a:r>
              <a:rPr lang="en-US" altLang="ko-KR" sz="2400" dirty="0" err="1">
                <a:ea typeface="굴림" charset="-127"/>
                <a:cs typeface="굴림" charset="-127"/>
              </a:rPr>
              <a:t>x</a:t>
            </a:r>
            <a:r>
              <a:rPr lang="en-US" altLang="ko-KR" sz="2400" dirty="0">
                <a:ea typeface="굴림" charset="-127"/>
                <a:cs typeface="굴림" charset="-127"/>
              </a:rPr>
              <a:t> and </a:t>
            </a:r>
            <a:r>
              <a:rPr lang="en-US" altLang="ko-KR" sz="2400" dirty="0" err="1">
                <a:ea typeface="굴림" charset="-127"/>
                <a:cs typeface="굴림" charset="-127"/>
              </a:rPr>
              <a:t>y</a:t>
            </a:r>
            <a:r>
              <a:rPr lang="en-US" altLang="ko-KR" sz="2400" dirty="0">
                <a:ea typeface="굴림" charset="-127"/>
                <a:cs typeface="굴림" charset="-127"/>
              </a:rPr>
              <a:t> directions equal to 0.</a:t>
            </a:r>
          </a:p>
          <a:p>
            <a:pPr marL="609600" indent="-609600">
              <a:lnSpc>
                <a:spcPct val="90000"/>
              </a:lnSpc>
              <a:buFontTx/>
              <a:buAutoNum type="arabicPeriod"/>
            </a:pPr>
            <a:r>
              <a:rPr lang="en-US" sz="2400" dirty="0"/>
              <a:t>Select</a:t>
            </a:r>
            <a:r>
              <a:rPr lang="en-US" sz="2400" dirty="0" smtClean="0"/>
              <a:t> the most optimal </a:t>
            </a:r>
            <a:r>
              <a:rPr lang="en-US" sz="2400" dirty="0"/>
              <a:t>rotational axis for torque calculations </a:t>
            </a:r>
            <a:r>
              <a:rPr lang="en-US" sz="2400" dirty="0" err="1">
                <a:sym typeface="Wingdings" charset="2"/>
              </a:rPr>
              <a:t></a:t>
            </a:r>
            <a:r>
              <a:rPr lang="en-US" sz="2400" dirty="0">
                <a:sym typeface="Wingdings" charset="2"/>
              </a:rPr>
              <a:t> Selecting the axis such that the torque of one</a:t>
            </a:r>
            <a:r>
              <a:rPr lang="en-US" sz="2400" dirty="0" smtClean="0">
                <a:sym typeface="Wingdings" charset="2"/>
              </a:rPr>
              <a:t> or more of </a:t>
            </a:r>
            <a:r>
              <a:rPr lang="en-US" sz="2400" dirty="0">
                <a:sym typeface="Wingdings" charset="2"/>
              </a:rPr>
              <a:t>the unknown forces become 0 makes the problem</a:t>
            </a:r>
            <a:r>
              <a:rPr lang="en-US" sz="2400" dirty="0" smtClean="0">
                <a:sym typeface="Wingdings" charset="2"/>
              </a:rPr>
              <a:t> much easier </a:t>
            </a:r>
            <a:r>
              <a:rPr lang="en-US" sz="2400" dirty="0">
                <a:sym typeface="Wingdings" charset="2"/>
              </a:rPr>
              <a:t>to solve</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Write down the torque equation with proper signs</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Solve </a:t>
            </a:r>
            <a:r>
              <a:rPr lang="en-US" sz="2400" dirty="0" smtClean="0">
                <a:sym typeface="Wingdings" charset="2"/>
              </a:rPr>
              <a:t>the force and torque </a:t>
            </a:r>
            <a:r>
              <a:rPr lang="en-US" sz="2400" dirty="0">
                <a:sym typeface="Wingdings" charset="2"/>
              </a:rPr>
              <a:t>equations for </a:t>
            </a:r>
            <a:r>
              <a:rPr lang="en-US" altLang="ko-KR" sz="2400" dirty="0">
                <a:ea typeface="굴림" charset="-127"/>
                <a:cs typeface="굴림" charset="-127"/>
                <a:sym typeface="Wingdings" charset="2"/>
              </a:rPr>
              <a:t>the desired </a:t>
            </a:r>
            <a:r>
              <a:rPr lang="en-US" sz="2400" dirty="0">
                <a:sym typeface="Wingdings" charset="2"/>
              </a:rPr>
              <a:t>unknown quantities</a:t>
            </a:r>
            <a:r>
              <a:rPr lang="en-US" altLang="ko-KR" sz="2400" dirty="0">
                <a:ea typeface="굴림" charset="-127"/>
                <a:cs typeface="굴림" charset="-127"/>
                <a:sym typeface="Wingdings" charset="2"/>
              </a:rPr>
              <a:t>.</a:t>
            </a:r>
            <a:r>
              <a:rPr lang="en-US" sz="2400" dirty="0">
                <a:sym typeface="Wingdings" charset="2"/>
              </a:rPr>
              <a:t> </a:t>
            </a:r>
            <a:endParaRPr lang="en-US" sz="2400" dirty="0">
              <a:solidFill>
                <a:schemeClr val="tx1"/>
              </a:solidFill>
            </a:endParaRPr>
          </a:p>
        </p:txBody>
      </p:sp>
    </p:spTree>
    <p:extLst>
      <p:ext uri="{BB962C8B-B14F-4D97-AF65-F5344CB8AC3E}">
        <p14:creationId xmlns:p14="http://schemas.microsoft.com/office/powerpoint/2010/main" val="938656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6899">
                                            <p:txEl>
                                              <p:pRg st="0" end="0"/>
                                            </p:txEl>
                                          </p:spTgt>
                                        </p:tgtEl>
                                        <p:attrNameLst>
                                          <p:attrName>style.visibility</p:attrName>
                                        </p:attrNameLst>
                                      </p:cBhvr>
                                      <p:to>
                                        <p:strVal val="visible"/>
                                      </p:to>
                                    </p:set>
                                    <p:animEffect transition="in" filter="wipe(left)">
                                      <p:cBhvr>
                                        <p:cTn id="7" dur="500"/>
                                        <p:tgtEl>
                                          <p:spTgt spid="976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6899">
                                            <p:txEl>
                                              <p:pRg st="1" end="1"/>
                                            </p:txEl>
                                          </p:spTgt>
                                        </p:tgtEl>
                                        <p:attrNameLst>
                                          <p:attrName>style.visibility</p:attrName>
                                        </p:attrNameLst>
                                      </p:cBhvr>
                                      <p:to>
                                        <p:strVal val="visible"/>
                                      </p:to>
                                    </p:set>
                                    <p:animEffect transition="in" filter="wipe(left)">
                                      <p:cBhvr>
                                        <p:cTn id="12" dur="500"/>
                                        <p:tgtEl>
                                          <p:spTgt spid="976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6899">
                                            <p:txEl>
                                              <p:pRg st="2" end="2"/>
                                            </p:txEl>
                                          </p:spTgt>
                                        </p:tgtEl>
                                        <p:attrNameLst>
                                          <p:attrName>style.visibility</p:attrName>
                                        </p:attrNameLst>
                                      </p:cBhvr>
                                      <p:to>
                                        <p:strVal val="visible"/>
                                      </p:to>
                                    </p:set>
                                    <p:animEffect transition="in" filter="wipe(left)">
                                      <p:cBhvr>
                                        <p:cTn id="17" dur="500"/>
                                        <p:tgtEl>
                                          <p:spTgt spid="976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6899">
                                            <p:txEl>
                                              <p:pRg st="3" end="3"/>
                                            </p:txEl>
                                          </p:spTgt>
                                        </p:tgtEl>
                                        <p:attrNameLst>
                                          <p:attrName>style.visibility</p:attrName>
                                        </p:attrNameLst>
                                      </p:cBhvr>
                                      <p:to>
                                        <p:strVal val="visible"/>
                                      </p:to>
                                    </p:set>
                                    <p:animEffect transition="in" filter="wipe(left)">
                                      <p:cBhvr>
                                        <p:cTn id="22" dur="500"/>
                                        <p:tgtEl>
                                          <p:spTgt spid="976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6899">
                                            <p:txEl>
                                              <p:pRg st="4" end="4"/>
                                            </p:txEl>
                                          </p:spTgt>
                                        </p:tgtEl>
                                        <p:attrNameLst>
                                          <p:attrName>style.visibility</p:attrName>
                                        </p:attrNameLst>
                                      </p:cBhvr>
                                      <p:to>
                                        <p:strVal val="visible"/>
                                      </p:to>
                                    </p:set>
                                    <p:animEffect transition="in" filter="wipe(left)">
                                      <p:cBhvr>
                                        <p:cTn id="27" dur="500"/>
                                        <p:tgtEl>
                                          <p:spTgt spid="976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76899">
                                            <p:txEl>
                                              <p:pRg st="5" end="5"/>
                                            </p:txEl>
                                          </p:spTgt>
                                        </p:tgtEl>
                                        <p:attrNameLst>
                                          <p:attrName>style.visibility</p:attrName>
                                        </p:attrNameLst>
                                      </p:cBhvr>
                                      <p:to>
                                        <p:strVal val="visible"/>
                                      </p:to>
                                    </p:set>
                                    <p:animEffect transition="in" filter="wipe(left)">
                                      <p:cBhvr>
                                        <p:cTn id="32" dur="500"/>
                                        <p:tgtEl>
                                          <p:spTgt spid="976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76899">
                                            <p:txEl>
                                              <p:pRg st="6" end="6"/>
                                            </p:txEl>
                                          </p:spTgt>
                                        </p:tgtEl>
                                        <p:attrNameLst>
                                          <p:attrName>style.visibility</p:attrName>
                                        </p:attrNameLst>
                                      </p:cBhvr>
                                      <p:to>
                                        <p:strVal val="visible"/>
                                      </p:to>
                                    </p:set>
                                    <p:animEffect transition="in" filter="wipe(left)">
                                      <p:cBhvr>
                                        <p:cTn id="37" dur="500"/>
                                        <p:tgtEl>
                                          <p:spTgt spid="976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7" name="Date Placeholder 3"/>
          <p:cNvSpPr>
            <a:spLocks noGrp="1"/>
          </p:cNvSpPr>
          <p:nvPr>
            <p:ph type="dt" sz="quarter" idx="10"/>
          </p:nvPr>
        </p:nvSpPr>
        <p:spPr>
          <a:noFill/>
        </p:spPr>
        <p:txBody>
          <a:bodyPr/>
          <a:lstStyle/>
          <a:p>
            <a:r>
              <a:rPr lang="en-US" smtClean="0">
                <a:latin typeface="Arial Narrow" charset="0"/>
              </a:rPr>
              <a:t>Thursday, July 9, 2015</a:t>
            </a:r>
            <a:endParaRPr lang="en-US">
              <a:latin typeface="Arial Narrow" charset="0"/>
            </a:endParaRPr>
          </a:p>
        </p:txBody>
      </p:sp>
      <p:sp>
        <p:nvSpPr>
          <p:cNvPr id="4118"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56" name="Slide Number Placeholder 5"/>
          <p:cNvSpPr>
            <a:spLocks noGrp="1"/>
          </p:cNvSpPr>
          <p:nvPr>
            <p:ph type="sldNum" sz="quarter" idx="12"/>
          </p:nvPr>
        </p:nvSpPr>
        <p:spPr/>
        <p:txBody>
          <a:bodyPr/>
          <a:lstStyle/>
          <a:p>
            <a:fld id="{788E18A6-BFCA-EC42-8E5A-DDAF0D564499}" type="slidenum">
              <a:rPr lang="en-US"/>
              <a:pPr/>
              <a:t>25</a:t>
            </a:fld>
            <a:endParaRPr lang="en-US"/>
          </a:p>
        </p:txBody>
      </p:sp>
      <p:sp>
        <p:nvSpPr>
          <p:cNvPr id="4120" name="Rectangle 2"/>
          <p:cNvSpPr>
            <a:spLocks noGrp="1" noChangeArrowheads="1"/>
          </p:cNvSpPr>
          <p:nvPr>
            <p:ph type="title"/>
          </p:nvPr>
        </p:nvSpPr>
        <p:spPr>
          <a:xfrm>
            <a:off x="685800" y="152400"/>
            <a:ext cx="7772400" cy="609600"/>
          </a:xfrm>
        </p:spPr>
        <p:txBody>
          <a:bodyPr/>
          <a:lstStyle/>
          <a:p>
            <a:r>
              <a:rPr lang="en-US" sz="4000"/>
              <a:t>Example for Mechanical Equilibrium</a:t>
            </a:r>
            <a:endParaRPr lang="en-US"/>
          </a:p>
        </p:txBody>
      </p:sp>
      <p:sp>
        <p:nvSpPr>
          <p:cNvPr id="427011" name="Text Box 3"/>
          <p:cNvSpPr txBox="1">
            <a:spLocks noChangeArrowheads="1"/>
          </p:cNvSpPr>
          <p:nvPr/>
        </p:nvSpPr>
        <p:spPr bwMode="auto">
          <a:xfrm>
            <a:off x="4572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 uniform 40.0 N board supports the father and the daughter each weighing 800 N and 350 N, respectively, and is not moving.   If the support (or fulcrum) is under the center of gravity of the board, and the father is 1.00 m from </a:t>
            </a:r>
            <a:r>
              <a:rPr lang="en-US" sz="2000" dirty="0" smtClean="0">
                <a:solidFill>
                  <a:srgbClr val="800000"/>
                </a:solidFill>
                <a:latin typeface="Arial Narrow" charset="0"/>
              </a:rPr>
              <a:t>the center of gravity (</a:t>
            </a:r>
            <a:r>
              <a:rPr lang="en-US" sz="2000" dirty="0" err="1" smtClean="0">
                <a:solidFill>
                  <a:srgbClr val="800000"/>
                </a:solidFill>
                <a:latin typeface="Arial Narrow" charset="0"/>
              </a:rPr>
              <a:t>CoG</a:t>
            </a:r>
            <a:r>
              <a:rPr lang="en-US" sz="2000" dirty="0" smtClean="0">
                <a:solidFill>
                  <a:srgbClr val="800000"/>
                </a:solidFill>
                <a:latin typeface="Arial Narrow" charset="0"/>
              </a:rPr>
              <a:t>), </a:t>
            </a:r>
            <a:r>
              <a:rPr lang="en-US" sz="2000" dirty="0">
                <a:solidFill>
                  <a:srgbClr val="800000"/>
                </a:solidFill>
                <a:latin typeface="Arial Narrow" charset="0"/>
              </a:rPr>
              <a:t>what is the magnitude of the normal force </a:t>
            </a:r>
            <a:r>
              <a:rPr lang="en-US" sz="2000" b="1" dirty="0">
                <a:solidFill>
                  <a:srgbClr val="800000"/>
                </a:solidFill>
                <a:latin typeface="Monotype Corsiva" charset="0"/>
              </a:rPr>
              <a:t>n</a:t>
            </a:r>
            <a:r>
              <a:rPr lang="en-US" sz="2000" dirty="0">
                <a:solidFill>
                  <a:srgbClr val="800000"/>
                </a:solidFill>
                <a:latin typeface="Arial Narrow" charset="0"/>
              </a:rPr>
              <a:t> exerted on the board by the support?</a:t>
            </a:r>
          </a:p>
        </p:txBody>
      </p:sp>
      <p:sp>
        <p:nvSpPr>
          <p:cNvPr id="427012" name="Text Box 4"/>
          <p:cNvSpPr txBox="1">
            <a:spLocks noChangeArrowheads="1"/>
          </p:cNvSpPr>
          <p:nvPr/>
        </p:nvSpPr>
        <p:spPr bwMode="auto">
          <a:xfrm>
            <a:off x="4191000" y="2193925"/>
            <a:ext cx="4267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there is no linear motion, this system is in its translational equilibrium</a:t>
            </a:r>
          </a:p>
        </p:txBody>
      </p:sp>
      <p:grpSp>
        <p:nvGrpSpPr>
          <p:cNvPr id="2" name="Group 5"/>
          <p:cNvGrpSpPr>
            <a:grpSpLocks/>
          </p:cNvGrpSpPr>
          <p:nvPr/>
        </p:nvGrpSpPr>
        <p:grpSpPr bwMode="auto">
          <a:xfrm>
            <a:off x="685800" y="2144713"/>
            <a:ext cx="2819400" cy="1360487"/>
            <a:chOff x="432" y="1351"/>
            <a:chExt cx="1776" cy="857"/>
          </a:xfrm>
        </p:grpSpPr>
        <p:grpSp>
          <p:nvGrpSpPr>
            <p:cNvPr id="3" name="Group 6"/>
            <p:cNvGrpSpPr>
              <a:grpSpLocks/>
            </p:cNvGrpSpPr>
            <p:nvPr/>
          </p:nvGrpSpPr>
          <p:grpSpPr bwMode="auto">
            <a:xfrm>
              <a:off x="432" y="1920"/>
              <a:ext cx="1776" cy="288"/>
              <a:chOff x="432" y="1824"/>
              <a:chExt cx="1776" cy="288"/>
            </a:xfrm>
          </p:grpSpPr>
          <p:sp>
            <p:nvSpPr>
              <p:cNvPr id="4151" name="Rectangle 7"/>
              <p:cNvSpPr>
                <a:spLocks noChangeArrowheads="1"/>
              </p:cNvSpPr>
              <p:nvPr/>
            </p:nvSpPr>
            <p:spPr bwMode="auto">
              <a:xfrm>
                <a:off x="432" y="1824"/>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4152" name="AutoShape 8"/>
              <p:cNvSpPr>
                <a:spLocks noChangeArrowheads="1"/>
              </p:cNvSpPr>
              <p:nvPr/>
            </p:nvSpPr>
            <p:spPr bwMode="auto">
              <a:xfrm>
                <a:off x="1248" y="1920"/>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grpSp>
        <p:sp>
          <p:nvSpPr>
            <p:cNvPr id="4138" name="Rectangle 9"/>
            <p:cNvSpPr>
              <a:spLocks noChangeArrowheads="1"/>
            </p:cNvSpPr>
            <p:nvPr/>
          </p:nvSpPr>
          <p:spPr bwMode="auto">
            <a:xfrm>
              <a:off x="672" y="1680"/>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4139" name="Rectangle 10"/>
            <p:cNvSpPr>
              <a:spLocks noChangeArrowheads="1"/>
            </p:cNvSpPr>
            <p:nvPr/>
          </p:nvSpPr>
          <p:spPr bwMode="auto">
            <a:xfrm>
              <a:off x="1968" y="1728"/>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4" name="Group 11"/>
            <p:cNvGrpSpPr>
              <a:grpSpLocks/>
            </p:cNvGrpSpPr>
            <p:nvPr/>
          </p:nvGrpSpPr>
          <p:grpSpPr bwMode="auto">
            <a:xfrm>
              <a:off x="1296" y="1440"/>
              <a:ext cx="190" cy="480"/>
              <a:chOff x="1296" y="1344"/>
              <a:chExt cx="190" cy="480"/>
            </a:xfrm>
          </p:grpSpPr>
          <p:sp>
            <p:nvSpPr>
              <p:cNvPr id="4149" name="Text Box 12"/>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4150" name="Line 13"/>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a:off x="816" y="1351"/>
              <a:ext cx="480" cy="329"/>
              <a:chOff x="816" y="1255"/>
              <a:chExt cx="480" cy="329"/>
            </a:xfrm>
          </p:grpSpPr>
          <p:sp>
            <p:nvSpPr>
              <p:cNvPr id="4146" name="Line 15"/>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7" name="Line 16"/>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8" name="Text Box 17"/>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6" name="Group 18"/>
            <p:cNvGrpSpPr>
              <a:grpSpLocks/>
            </p:cNvGrpSpPr>
            <p:nvPr/>
          </p:nvGrpSpPr>
          <p:grpSpPr bwMode="auto">
            <a:xfrm>
              <a:off x="1344" y="1351"/>
              <a:ext cx="720" cy="377"/>
              <a:chOff x="1344" y="1255"/>
              <a:chExt cx="720" cy="377"/>
            </a:xfrm>
          </p:grpSpPr>
          <p:sp>
            <p:nvSpPr>
              <p:cNvPr id="4143" name="Line 19"/>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4" name="Line 20"/>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5" name="Text Box 21"/>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grpSp>
      <p:sp>
        <p:nvSpPr>
          <p:cNvPr id="427030" name="Text Box 22"/>
          <p:cNvSpPr txBox="1">
            <a:spLocks noChangeArrowheads="1"/>
          </p:cNvSpPr>
          <p:nvPr/>
        </p:nvSpPr>
        <p:spPr bwMode="auto">
          <a:xfrm>
            <a:off x="304800" y="38862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the magnitude of the normal force </a:t>
            </a:r>
          </a:p>
        </p:txBody>
      </p:sp>
      <p:graphicFrame>
        <p:nvGraphicFramePr>
          <p:cNvPr id="427031" name="Object 2"/>
          <p:cNvGraphicFramePr>
            <a:graphicFrameLocks noChangeAspect="1"/>
          </p:cNvGraphicFramePr>
          <p:nvPr/>
        </p:nvGraphicFramePr>
        <p:xfrm>
          <a:off x="4800600" y="3957638"/>
          <a:ext cx="249238" cy="309562"/>
        </p:xfrm>
        <a:graphic>
          <a:graphicData uri="http://schemas.openxmlformats.org/presentationml/2006/ole">
            <mc:AlternateContent xmlns:mc="http://schemas.openxmlformats.org/markup-compatibility/2006">
              <mc:Choice xmlns:v="urn:schemas-microsoft-com:vml" Requires="v">
                <p:oleObj spid="_x0000_s1408"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7638"/>
                        <a:ext cx="249238" cy="3095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2" name="Text Box 24"/>
          <p:cNvSpPr txBox="1">
            <a:spLocks noChangeArrowheads="1"/>
          </p:cNvSpPr>
          <p:nvPr/>
        </p:nvSpPr>
        <p:spPr bwMode="auto">
          <a:xfrm>
            <a:off x="381000" y="435927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Determine where the child should sit to balance the system.</a:t>
            </a:r>
          </a:p>
        </p:txBody>
      </p:sp>
      <p:sp>
        <p:nvSpPr>
          <p:cNvPr id="427033" name="Text Box 25"/>
          <p:cNvSpPr txBox="1">
            <a:spLocks noChangeArrowheads="1"/>
          </p:cNvSpPr>
          <p:nvPr/>
        </p:nvSpPr>
        <p:spPr bwMode="auto">
          <a:xfrm>
            <a:off x="381000" y="4860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fulcrum by the three forces are </a:t>
            </a:r>
          </a:p>
        </p:txBody>
      </p:sp>
      <p:graphicFrame>
        <p:nvGraphicFramePr>
          <p:cNvPr id="427034" name="Object 3"/>
          <p:cNvGraphicFramePr>
            <a:graphicFrameLocks noChangeAspect="1"/>
          </p:cNvGraphicFramePr>
          <p:nvPr/>
        </p:nvGraphicFramePr>
        <p:xfrm>
          <a:off x="3657600" y="5080000"/>
          <a:ext cx="271463" cy="282575"/>
        </p:xfrm>
        <a:graphic>
          <a:graphicData uri="http://schemas.openxmlformats.org/presentationml/2006/ole">
            <mc:AlternateContent xmlns:mc="http://schemas.openxmlformats.org/markup-compatibility/2006">
              <mc:Choice xmlns:v="urn:schemas-microsoft-com:vml" Requires="v">
                <p:oleObj spid="_x0000_s1409"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080000"/>
                        <a:ext cx="271463" cy="282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5" name="Text Box 27"/>
          <p:cNvSpPr txBox="1">
            <a:spLocks noChangeArrowheads="1"/>
          </p:cNvSpPr>
          <p:nvPr/>
        </p:nvSpPr>
        <p:spPr bwMode="auto">
          <a:xfrm>
            <a:off x="381000" y="5486400"/>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to balance the system the daughter must sit</a:t>
            </a:r>
          </a:p>
        </p:txBody>
      </p:sp>
      <p:graphicFrame>
        <p:nvGraphicFramePr>
          <p:cNvPr id="427036" name="Object 4"/>
          <p:cNvGraphicFramePr>
            <a:graphicFrameLocks noChangeAspect="1"/>
          </p:cNvGraphicFramePr>
          <p:nvPr/>
        </p:nvGraphicFramePr>
        <p:xfrm>
          <a:off x="3703638" y="5659438"/>
          <a:ext cx="411162" cy="427037"/>
        </p:xfrm>
        <a:graphic>
          <a:graphicData uri="http://schemas.openxmlformats.org/presentationml/2006/ole">
            <mc:AlternateContent xmlns:mc="http://schemas.openxmlformats.org/markup-compatibility/2006">
              <mc:Choice xmlns:v="urn:schemas-microsoft-com:vml" Requires="v">
                <p:oleObj spid="_x0000_s1410"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638" y="5659438"/>
                        <a:ext cx="411162"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7" name="Object 5"/>
          <p:cNvGraphicFramePr>
            <a:graphicFrameLocks noChangeAspect="1"/>
          </p:cNvGraphicFramePr>
          <p:nvPr/>
        </p:nvGraphicFramePr>
        <p:xfrm>
          <a:off x="4430713" y="2884488"/>
          <a:ext cx="690562" cy="477837"/>
        </p:xfrm>
        <a:graphic>
          <a:graphicData uri="http://schemas.openxmlformats.org/presentationml/2006/ole">
            <mc:AlternateContent xmlns:mc="http://schemas.openxmlformats.org/markup-compatibility/2006">
              <mc:Choice xmlns:v="urn:schemas-microsoft-com:vml" Requires="v">
                <p:oleObj spid="_x0000_s1411" name="Equation" r:id="rId9" imgW="368300" imgH="266700" progId="Equation.DSMT4">
                  <p:embed/>
                </p:oleObj>
              </mc:Choice>
              <mc:Fallback>
                <p:oleObj name="Equation" r:id="rId9" imgW="368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0713" y="2884488"/>
                        <a:ext cx="690562" cy="477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8" name="Object 6"/>
          <p:cNvGraphicFramePr>
            <a:graphicFrameLocks noChangeAspect="1"/>
          </p:cNvGraphicFramePr>
          <p:nvPr/>
        </p:nvGraphicFramePr>
        <p:xfrm>
          <a:off x="5105400" y="2935288"/>
          <a:ext cx="533400" cy="374650"/>
        </p:xfrm>
        <a:graphic>
          <a:graphicData uri="http://schemas.openxmlformats.org/presentationml/2006/ole">
            <mc:AlternateContent xmlns:mc="http://schemas.openxmlformats.org/markup-compatibility/2006">
              <mc:Choice xmlns:v="urn:schemas-microsoft-com:vml" Requires="v">
                <p:oleObj spid="_x0000_s1412"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935288"/>
                        <a:ext cx="533400"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9" name="Object 7"/>
          <p:cNvGraphicFramePr>
            <a:graphicFrameLocks noChangeAspect="1"/>
          </p:cNvGraphicFramePr>
          <p:nvPr/>
        </p:nvGraphicFramePr>
        <p:xfrm>
          <a:off x="4419600" y="3352800"/>
          <a:ext cx="841375" cy="533400"/>
        </p:xfrm>
        <a:graphic>
          <a:graphicData uri="http://schemas.openxmlformats.org/presentationml/2006/ole">
            <mc:AlternateContent xmlns:mc="http://schemas.openxmlformats.org/markup-compatibility/2006">
              <mc:Choice xmlns:v="urn:schemas-microsoft-com:vml" Requires="v">
                <p:oleObj spid="_x0000_s1413"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352800"/>
                        <a:ext cx="841375"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0" name="Object 8"/>
          <p:cNvGraphicFramePr>
            <a:graphicFrameLocks noChangeAspect="1"/>
          </p:cNvGraphicFramePr>
          <p:nvPr/>
        </p:nvGraphicFramePr>
        <p:xfrm>
          <a:off x="5630863" y="3408363"/>
          <a:ext cx="925512" cy="423862"/>
        </p:xfrm>
        <a:graphic>
          <a:graphicData uri="http://schemas.openxmlformats.org/presentationml/2006/ole">
            <mc:AlternateContent xmlns:mc="http://schemas.openxmlformats.org/markup-compatibility/2006">
              <mc:Choice xmlns:v="urn:schemas-microsoft-com:vml" Requires="v">
                <p:oleObj spid="_x0000_s1414" name="Equation" r:id="rId15" imgW="419040" imgH="203040" progId="Equation.DSMT4">
                  <p:embed/>
                </p:oleObj>
              </mc:Choice>
              <mc:Fallback>
                <p:oleObj name="Equation" r:id="rId15" imgW="419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863" y="3408363"/>
                        <a:ext cx="925512"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1" name="Object 9"/>
          <p:cNvGraphicFramePr>
            <a:graphicFrameLocks noChangeAspect="1"/>
          </p:cNvGraphicFramePr>
          <p:nvPr/>
        </p:nvGraphicFramePr>
        <p:xfrm>
          <a:off x="8382000" y="3424238"/>
          <a:ext cx="457200" cy="392112"/>
        </p:xfrm>
        <a:graphic>
          <a:graphicData uri="http://schemas.openxmlformats.org/presentationml/2006/ole">
            <mc:AlternateContent xmlns:mc="http://schemas.openxmlformats.org/markup-compatibility/2006">
              <mc:Choice xmlns:v="urn:schemas-microsoft-com:vml" Requires="v">
                <p:oleObj spid="_x0000_s1415"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3424238"/>
                        <a:ext cx="457200"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2" name="Object 10"/>
          <p:cNvGraphicFramePr>
            <a:graphicFrameLocks noChangeAspect="1"/>
          </p:cNvGraphicFramePr>
          <p:nvPr/>
        </p:nvGraphicFramePr>
        <p:xfrm>
          <a:off x="6538913" y="3406775"/>
          <a:ext cx="923925" cy="425450"/>
        </p:xfrm>
        <a:graphic>
          <a:graphicData uri="http://schemas.openxmlformats.org/presentationml/2006/ole">
            <mc:AlternateContent xmlns:mc="http://schemas.openxmlformats.org/markup-compatibility/2006">
              <mc:Choice xmlns:v="urn:schemas-microsoft-com:vml" Requires="v">
                <p:oleObj spid="_x0000_s1416" name="Equation" r:id="rId19" imgW="419040" imgH="203040" progId="Equation.DSMT4">
                  <p:embed/>
                </p:oleObj>
              </mc:Choice>
              <mc:Fallback>
                <p:oleObj name="Equation" r:id="rId19" imgW="41904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38913" y="3406775"/>
                        <a:ext cx="923925"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3" name="Object 11"/>
          <p:cNvGraphicFramePr>
            <a:graphicFrameLocks noChangeAspect="1"/>
          </p:cNvGraphicFramePr>
          <p:nvPr/>
        </p:nvGraphicFramePr>
        <p:xfrm>
          <a:off x="7445375" y="3406775"/>
          <a:ext cx="954088" cy="425450"/>
        </p:xfrm>
        <a:graphic>
          <a:graphicData uri="http://schemas.openxmlformats.org/presentationml/2006/ole">
            <mc:AlternateContent xmlns:mc="http://schemas.openxmlformats.org/markup-compatibility/2006">
              <mc:Choice xmlns:v="urn:schemas-microsoft-com:vml" Requires="v">
                <p:oleObj spid="_x0000_s1417" name="Equation" r:id="rId21" imgW="431640" imgH="203040" progId="Equation.DSMT4">
                  <p:embed/>
                </p:oleObj>
              </mc:Choice>
              <mc:Fallback>
                <p:oleObj name="Equation" r:id="rId21" imgW="4316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5375" y="3406775"/>
                        <a:ext cx="954088"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4" name="Object 12"/>
          <p:cNvGraphicFramePr>
            <a:graphicFrameLocks noChangeAspect="1"/>
          </p:cNvGraphicFramePr>
          <p:nvPr/>
        </p:nvGraphicFramePr>
        <p:xfrm>
          <a:off x="5245100" y="3457575"/>
          <a:ext cx="403225" cy="325438"/>
        </p:xfrm>
        <a:graphic>
          <a:graphicData uri="http://schemas.openxmlformats.org/presentationml/2006/ole">
            <mc:AlternateContent xmlns:mc="http://schemas.openxmlformats.org/markup-compatibility/2006">
              <mc:Choice xmlns:v="urn:schemas-microsoft-com:vml" Requires="v">
                <p:oleObj spid="_x0000_s1418" name="Equation" r:id="rId23" imgW="228600" imgH="126720" progId="Equation.DSMT4">
                  <p:embed/>
                </p:oleObj>
              </mc:Choice>
              <mc:Fallback>
                <p:oleObj name="Equation" r:id="rId23" imgW="228600" imgH="1267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45100" y="3457575"/>
                        <a:ext cx="403225" cy="325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5" name="Object 13"/>
          <p:cNvGraphicFramePr>
            <a:graphicFrameLocks noChangeAspect="1"/>
          </p:cNvGraphicFramePr>
          <p:nvPr/>
        </p:nvGraphicFramePr>
        <p:xfrm>
          <a:off x="4140200" y="5491163"/>
          <a:ext cx="1781175" cy="763587"/>
        </p:xfrm>
        <a:graphic>
          <a:graphicData uri="http://schemas.openxmlformats.org/presentationml/2006/ole">
            <mc:AlternateContent xmlns:mc="http://schemas.openxmlformats.org/markup-compatibility/2006">
              <mc:Choice xmlns:v="urn:schemas-microsoft-com:vml" Requires="v">
                <p:oleObj spid="_x0000_s1419" name="Equation" r:id="rId25" imgW="952200" imgH="431640" progId="Equation.3">
                  <p:embed/>
                </p:oleObj>
              </mc:Choice>
              <mc:Fallback>
                <p:oleObj name="Equation" r:id="rId25" imgW="95220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40200" y="5491163"/>
                        <a:ext cx="1781175"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6" name="Object 14"/>
          <p:cNvGraphicFramePr>
            <a:graphicFrameLocks noChangeAspect="1"/>
          </p:cNvGraphicFramePr>
          <p:nvPr/>
        </p:nvGraphicFramePr>
        <p:xfrm>
          <a:off x="5946775" y="5524500"/>
          <a:ext cx="2206625" cy="696913"/>
        </p:xfrm>
        <a:graphic>
          <a:graphicData uri="http://schemas.openxmlformats.org/presentationml/2006/ole">
            <mc:AlternateContent xmlns:mc="http://schemas.openxmlformats.org/markup-compatibility/2006">
              <mc:Choice xmlns:v="urn:schemas-microsoft-com:vml" Requires="v">
                <p:oleObj spid="_x0000_s1420" name="Equation" r:id="rId27" imgW="1384200" imgH="393480" progId="Equation.3">
                  <p:embed/>
                </p:oleObj>
              </mc:Choice>
              <mc:Fallback>
                <p:oleObj name="Equation" r:id="rId27" imgW="138420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6775" y="5524500"/>
                        <a:ext cx="2206625"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7" name="Object 15"/>
          <p:cNvGraphicFramePr>
            <a:graphicFrameLocks noChangeAspect="1"/>
          </p:cNvGraphicFramePr>
          <p:nvPr/>
        </p:nvGraphicFramePr>
        <p:xfrm>
          <a:off x="5818188" y="5014913"/>
          <a:ext cx="1619250" cy="414337"/>
        </p:xfrm>
        <a:graphic>
          <a:graphicData uri="http://schemas.openxmlformats.org/presentationml/2006/ole">
            <mc:AlternateContent xmlns:mc="http://schemas.openxmlformats.org/markup-compatibility/2006">
              <mc:Choice xmlns:v="urn:schemas-microsoft-com:vml" Requires="v">
                <p:oleObj spid="_x0000_s1421"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8188" y="5014913"/>
                        <a:ext cx="161925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8" name="Object 16"/>
          <p:cNvGraphicFramePr>
            <a:graphicFrameLocks noChangeAspect="1"/>
          </p:cNvGraphicFramePr>
          <p:nvPr/>
        </p:nvGraphicFramePr>
        <p:xfrm>
          <a:off x="7389813" y="5014913"/>
          <a:ext cx="1284287" cy="414337"/>
        </p:xfrm>
        <a:graphic>
          <a:graphicData uri="http://schemas.openxmlformats.org/presentationml/2006/ole">
            <mc:AlternateContent xmlns:mc="http://schemas.openxmlformats.org/markup-compatibility/2006">
              <mc:Choice xmlns:v="urn:schemas-microsoft-com:vml" Requires="v">
                <p:oleObj spid="_x0000_s1422" name="Equation" r:id="rId31" imgW="634680" imgH="215640" progId="Equation.3">
                  <p:embed/>
                </p:oleObj>
              </mc:Choice>
              <mc:Fallback>
                <p:oleObj name="Equation" r:id="rId31" imgW="63468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89813" y="5014913"/>
                        <a:ext cx="1284287"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9" name="Object 17"/>
          <p:cNvGraphicFramePr>
            <a:graphicFrameLocks noChangeAspect="1"/>
          </p:cNvGraphicFramePr>
          <p:nvPr/>
        </p:nvGraphicFramePr>
        <p:xfrm>
          <a:off x="8626475" y="5041900"/>
          <a:ext cx="517525" cy="360363"/>
        </p:xfrm>
        <a:graphic>
          <a:graphicData uri="http://schemas.openxmlformats.org/presentationml/2006/ole">
            <mc:AlternateContent xmlns:mc="http://schemas.openxmlformats.org/markup-compatibility/2006">
              <mc:Choice xmlns:v="urn:schemas-microsoft-com:vml" Requires="v">
                <p:oleObj spid="_x0000_s1423"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26475" y="5041900"/>
                        <a:ext cx="51752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50" name="Object 18"/>
          <p:cNvGraphicFramePr>
            <a:graphicFrameLocks noChangeAspect="1"/>
          </p:cNvGraphicFramePr>
          <p:nvPr/>
        </p:nvGraphicFramePr>
        <p:xfrm>
          <a:off x="5029200" y="3886200"/>
          <a:ext cx="3581400" cy="393700"/>
        </p:xfrm>
        <a:graphic>
          <a:graphicData uri="http://schemas.openxmlformats.org/presentationml/2006/ole">
            <mc:AlternateContent xmlns:mc="http://schemas.openxmlformats.org/markup-compatibility/2006">
              <mc:Choice xmlns:v="urn:schemas-microsoft-com:vml" Requires="v">
                <p:oleObj spid="_x0000_s1424" name="Equation" r:id="rId35" imgW="1714320" imgH="177480" progId="Equation.3">
                  <p:embed/>
                </p:oleObj>
              </mc:Choice>
              <mc:Fallback>
                <p:oleObj name="Equation" r:id="rId35" imgW="17143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29200" y="3886200"/>
                        <a:ext cx="3581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7" name="Group 43"/>
          <p:cNvGrpSpPr>
            <a:grpSpLocks/>
          </p:cNvGrpSpPr>
          <p:nvPr/>
        </p:nvGrpSpPr>
        <p:grpSpPr bwMode="auto">
          <a:xfrm>
            <a:off x="2057400" y="3200400"/>
            <a:ext cx="596900" cy="466725"/>
            <a:chOff x="1296" y="1920"/>
            <a:chExt cx="376" cy="294"/>
          </a:xfrm>
        </p:grpSpPr>
        <p:sp>
          <p:nvSpPr>
            <p:cNvPr id="4135" name="Text Box 44"/>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4136" name="Line 45"/>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8" name="Group 46"/>
          <p:cNvGrpSpPr>
            <a:grpSpLocks/>
          </p:cNvGrpSpPr>
          <p:nvPr/>
        </p:nvGrpSpPr>
        <p:grpSpPr bwMode="auto">
          <a:xfrm>
            <a:off x="3292475" y="3048000"/>
            <a:ext cx="614363" cy="685800"/>
            <a:chOff x="1296" y="1920"/>
            <a:chExt cx="387" cy="294"/>
          </a:xfrm>
        </p:grpSpPr>
        <p:sp>
          <p:nvSpPr>
            <p:cNvPr id="4133" name="Text Box 47"/>
            <p:cNvSpPr txBox="1">
              <a:spLocks noChangeArrowheads="1"/>
            </p:cNvSpPr>
            <p:nvPr/>
          </p:nvSpPr>
          <p:spPr bwMode="auto">
            <a:xfrm>
              <a:off x="1296" y="1920"/>
              <a:ext cx="387"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D</a:t>
              </a:r>
              <a:r>
                <a:rPr lang="en-US" sz="2000" b="1">
                  <a:solidFill>
                    <a:schemeClr val="accent2"/>
                  </a:solidFill>
                  <a:latin typeface="Monotype Corsiva" charset="0"/>
                </a:rPr>
                <a:t>g</a:t>
              </a:r>
            </a:p>
          </p:txBody>
        </p:sp>
        <p:sp>
          <p:nvSpPr>
            <p:cNvPr id="4134" name="Line 48"/>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9" name="Group 49"/>
          <p:cNvGrpSpPr>
            <a:grpSpLocks/>
          </p:cNvGrpSpPr>
          <p:nvPr/>
        </p:nvGrpSpPr>
        <p:grpSpPr bwMode="auto">
          <a:xfrm>
            <a:off x="1219200" y="3048000"/>
            <a:ext cx="593725" cy="685800"/>
            <a:chOff x="1296" y="1920"/>
            <a:chExt cx="374" cy="294"/>
          </a:xfrm>
        </p:grpSpPr>
        <p:sp>
          <p:nvSpPr>
            <p:cNvPr id="4131" name="Text Box 50"/>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4132" name="Line 51"/>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aphicFrame>
        <p:nvGraphicFramePr>
          <p:cNvPr id="427060" name="Object 19"/>
          <p:cNvGraphicFramePr>
            <a:graphicFrameLocks noChangeAspect="1"/>
          </p:cNvGraphicFramePr>
          <p:nvPr/>
        </p:nvGraphicFramePr>
        <p:xfrm>
          <a:off x="3883025" y="5002213"/>
          <a:ext cx="1333500" cy="438150"/>
        </p:xfrm>
        <a:graphic>
          <a:graphicData uri="http://schemas.openxmlformats.org/presentationml/2006/ole">
            <mc:AlternateContent xmlns:mc="http://schemas.openxmlformats.org/markup-compatibility/2006">
              <mc:Choice xmlns:v="urn:schemas-microsoft-com:vml" Requires="v">
                <p:oleObj spid="_x0000_s1425" name="Equation" r:id="rId37" imgW="622080" imgH="215640" progId="Equation.3">
                  <p:embed/>
                </p:oleObj>
              </mc:Choice>
              <mc:Fallback>
                <p:oleObj name="Equation" r:id="rId37" imgW="62208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83025" y="5002213"/>
                        <a:ext cx="1333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61" name="Object 20"/>
          <p:cNvGraphicFramePr>
            <a:graphicFrameLocks noChangeAspect="1"/>
          </p:cNvGraphicFramePr>
          <p:nvPr/>
        </p:nvGraphicFramePr>
        <p:xfrm>
          <a:off x="5168900" y="5064125"/>
          <a:ext cx="695325" cy="317500"/>
        </p:xfrm>
        <a:graphic>
          <a:graphicData uri="http://schemas.openxmlformats.org/presentationml/2006/ole">
            <mc:AlternateContent xmlns:mc="http://schemas.openxmlformats.org/markup-compatibility/2006">
              <mc:Choice xmlns:v="urn:schemas-microsoft-com:vml" Requires="v">
                <p:oleObj spid="_x0000_s1426" name="Equation" r:id="rId39" imgW="342720" imgH="164880" progId="Equation.DSMT4">
                  <p:embed/>
                </p:oleObj>
              </mc:Choice>
              <mc:Fallback>
                <p:oleObj name="Equation" r:id="rId39" imgW="342720" imgH="1648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68900" y="5064125"/>
                        <a:ext cx="695325"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0431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7011"/>
                                        </p:tgtEl>
                                        <p:attrNameLst>
                                          <p:attrName>style.visibility</p:attrName>
                                        </p:attrNameLst>
                                      </p:cBhvr>
                                      <p:to>
                                        <p:strVal val="visible"/>
                                      </p:to>
                                    </p:set>
                                    <p:animEffect transition="in" filter="wipe(left)">
                                      <p:cBhvr>
                                        <p:cTn id="7" dur="500"/>
                                        <p:tgtEl>
                                          <p:spTgt spid="4270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iterate type="wd">
                                    <p:tmPct val="10000"/>
                                  </p:iterate>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iterate type="wd">
                                    <p:tmPct val="10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427012">
                                            <p:txEl>
                                              <p:pRg st="0" end="0"/>
                                            </p:txEl>
                                          </p:spTgt>
                                        </p:tgtEl>
                                        <p:attrNameLst>
                                          <p:attrName>style.visibility</p:attrName>
                                        </p:attrNameLst>
                                      </p:cBhvr>
                                      <p:to>
                                        <p:strVal val="visible"/>
                                      </p:to>
                                    </p:set>
                                    <p:animEffect transition="in" filter="wipe(left)">
                                      <p:cBhvr>
                                        <p:cTn id="33" dur="500"/>
                                        <p:tgtEl>
                                          <p:spTgt spid="4270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27037"/>
                                        </p:tgtEl>
                                        <p:attrNameLst>
                                          <p:attrName>style.visibility</p:attrName>
                                        </p:attrNameLst>
                                      </p:cBhvr>
                                      <p:to>
                                        <p:strVal val="visible"/>
                                      </p:to>
                                    </p:set>
                                    <p:animEffect transition="in" filter="wipe(left)">
                                      <p:cBhvr>
                                        <p:cTn id="38" dur="500"/>
                                        <p:tgtEl>
                                          <p:spTgt spid="4270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27038"/>
                                        </p:tgtEl>
                                        <p:attrNameLst>
                                          <p:attrName>style.visibility</p:attrName>
                                        </p:attrNameLst>
                                      </p:cBhvr>
                                      <p:to>
                                        <p:strVal val="visible"/>
                                      </p:to>
                                    </p:set>
                                    <p:animEffect transition="in" filter="wipe(left)">
                                      <p:cBhvr>
                                        <p:cTn id="43" dur="500"/>
                                        <p:tgtEl>
                                          <p:spTgt spid="4270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27039"/>
                                        </p:tgtEl>
                                        <p:attrNameLst>
                                          <p:attrName>style.visibility</p:attrName>
                                        </p:attrNameLst>
                                      </p:cBhvr>
                                      <p:to>
                                        <p:strVal val="visible"/>
                                      </p:to>
                                    </p:set>
                                    <p:animEffect transition="in" filter="wipe(left)">
                                      <p:cBhvr>
                                        <p:cTn id="48" dur="500"/>
                                        <p:tgtEl>
                                          <p:spTgt spid="4270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27044"/>
                                        </p:tgtEl>
                                        <p:attrNameLst>
                                          <p:attrName>style.visibility</p:attrName>
                                        </p:attrNameLst>
                                      </p:cBhvr>
                                      <p:to>
                                        <p:strVal val="visible"/>
                                      </p:to>
                                    </p:set>
                                    <p:animEffect transition="in" filter="wipe(left)">
                                      <p:cBhvr>
                                        <p:cTn id="53" dur="500"/>
                                        <p:tgtEl>
                                          <p:spTgt spid="4270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27040"/>
                                        </p:tgtEl>
                                        <p:attrNameLst>
                                          <p:attrName>style.visibility</p:attrName>
                                        </p:attrNameLst>
                                      </p:cBhvr>
                                      <p:to>
                                        <p:strVal val="visible"/>
                                      </p:to>
                                    </p:set>
                                    <p:animEffect transition="in" filter="wipe(left)">
                                      <p:cBhvr>
                                        <p:cTn id="58" dur="500"/>
                                        <p:tgtEl>
                                          <p:spTgt spid="4270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27042"/>
                                        </p:tgtEl>
                                        <p:attrNameLst>
                                          <p:attrName>style.visibility</p:attrName>
                                        </p:attrNameLst>
                                      </p:cBhvr>
                                      <p:to>
                                        <p:strVal val="visible"/>
                                      </p:to>
                                    </p:set>
                                    <p:animEffect transition="in" filter="wipe(left)">
                                      <p:cBhvr>
                                        <p:cTn id="63" dur="500"/>
                                        <p:tgtEl>
                                          <p:spTgt spid="42704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27043"/>
                                        </p:tgtEl>
                                        <p:attrNameLst>
                                          <p:attrName>style.visibility</p:attrName>
                                        </p:attrNameLst>
                                      </p:cBhvr>
                                      <p:to>
                                        <p:strVal val="visible"/>
                                      </p:to>
                                    </p:set>
                                    <p:animEffect transition="in" filter="wipe(left)">
                                      <p:cBhvr>
                                        <p:cTn id="68" dur="500"/>
                                        <p:tgtEl>
                                          <p:spTgt spid="4270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27041"/>
                                        </p:tgtEl>
                                        <p:attrNameLst>
                                          <p:attrName>style.visibility</p:attrName>
                                        </p:attrNameLst>
                                      </p:cBhvr>
                                      <p:to>
                                        <p:strVal val="visible"/>
                                      </p:to>
                                    </p:set>
                                    <p:animEffect transition="in" filter="wipe(left)">
                                      <p:cBhvr>
                                        <p:cTn id="73" dur="500"/>
                                        <p:tgtEl>
                                          <p:spTgt spid="4270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427030">
                                            <p:txEl>
                                              <p:pRg st="0" end="0"/>
                                            </p:txEl>
                                          </p:spTgt>
                                        </p:tgtEl>
                                        <p:attrNameLst>
                                          <p:attrName>style.visibility</p:attrName>
                                        </p:attrNameLst>
                                      </p:cBhvr>
                                      <p:to>
                                        <p:strVal val="visible"/>
                                      </p:to>
                                    </p:set>
                                    <p:animEffect transition="in" filter="wipe(left)">
                                      <p:cBhvr>
                                        <p:cTn id="78" dur="500"/>
                                        <p:tgtEl>
                                          <p:spTgt spid="427030">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27031"/>
                                        </p:tgtEl>
                                        <p:attrNameLst>
                                          <p:attrName>style.visibility</p:attrName>
                                        </p:attrNameLst>
                                      </p:cBhvr>
                                      <p:to>
                                        <p:strVal val="visible"/>
                                      </p:to>
                                    </p:set>
                                    <p:animEffect transition="in" filter="wipe(left)">
                                      <p:cBhvr>
                                        <p:cTn id="83" dur="500"/>
                                        <p:tgtEl>
                                          <p:spTgt spid="4270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27050"/>
                                        </p:tgtEl>
                                        <p:attrNameLst>
                                          <p:attrName>style.visibility</p:attrName>
                                        </p:attrNameLst>
                                      </p:cBhvr>
                                      <p:to>
                                        <p:strVal val="visible"/>
                                      </p:to>
                                    </p:set>
                                    <p:animEffect transition="in" filter="wipe(left)">
                                      <p:cBhvr>
                                        <p:cTn id="88" dur="500"/>
                                        <p:tgtEl>
                                          <p:spTgt spid="42705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427032"/>
                                        </p:tgtEl>
                                        <p:attrNameLst>
                                          <p:attrName>style.visibility</p:attrName>
                                        </p:attrNameLst>
                                      </p:cBhvr>
                                      <p:to>
                                        <p:strVal val="visible"/>
                                      </p:to>
                                    </p:set>
                                    <p:animEffect transition="in" filter="wipe(left)">
                                      <p:cBhvr>
                                        <p:cTn id="93" dur="500"/>
                                        <p:tgtEl>
                                          <p:spTgt spid="42703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427033">
                                            <p:txEl>
                                              <p:pRg st="0" end="0"/>
                                            </p:txEl>
                                          </p:spTgt>
                                        </p:tgtEl>
                                        <p:attrNameLst>
                                          <p:attrName>style.visibility</p:attrName>
                                        </p:attrNameLst>
                                      </p:cBhvr>
                                      <p:to>
                                        <p:strVal val="visible"/>
                                      </p:to>
                                    </p:set>
                                    <p:animEffect transition="in" filter="wipe(left)">
                                      <p:cBhvr>
                                        <p:cTn id="98" dur="500"/>
                                        <p:tgtEl>
                                          <p:spTgt spid="42703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27034"/>
                                        </p:tgtEl>
                                        <p:attrNameLst>
                                          <p:attrName>style.visibility</p:attrName>
                                        </p:attrNameLst>
                                      </p:cBhvr>
                                      <p:to>
                                        <p:strVal val="visible"/>
                                      </p:to>
                                    </p:set>
                                    <p:animEffect transition="in" filter="wipe(left)">
                                      <p:cBhvr>
                                        <p:cTn id="103" dur="500"/>
                                        <p:tgtEl>
                                          <p:spTgt spid="42703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27060"/>
                                        </p:tgtEl>
                                        <p:attrNameLst>
                                          <p:attrName>style.visibility</p:attrName>
                                        </p:attrNameLst>
                                      </p:cBhvr>
                                      <p:to>
                                        <p:strVal val="visible"/>
                                      </p:to>
                                    </p:set>
                                    <p:animEffect transition="in" filter="wipe(left)">
                                      <p:cBhvr>
                                        <p:cTn id="108" dur="500"/>
                                        <p:tgtEl>
                                          <p:spTgt spid="42706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427061"/>
                                        </p:tgtEl>
                                        <p:attrNameLst>
                                          <p:attrName>style.visibility</p:attrName>
                                        </p:attrNameLst>
                                      </p:cBhvr>
                                      <p:to>
                                        <p:strVal val="visible"/>
                                      </p:to>
                                    </p:set>
                                    <p:animEffect transition="in" filter="wipe(left)">
                                      <p:cBhvr>
                                        <p:cTn id="113" dur="500"/>
                                        <p:tgtEl>
                                          <p:spTgt spid="42706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27047"/>
                                        </p:tgtEl>
                                        <p:attrNameLst>
                                          <p:attrName>style.visibility</p:attrName>
                                        </p:attrNameLst>
                                      </p:cBhvr>
                                      <p:to>
                                        <p:strVal val="visible"/>
                                      </p:to>
                                    </p:set>
                                    <p:animEffect transition="in" filter="wipe(left)">
                                      <p:cBhvr>
                                        <p:cTn id="118" dur="500"/>
                                        <p:tgtEl>
                                          <p:spTgt spid="42704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27048"/>
                                        </p:tgtEl>
                                        <p:attrNameLst>
                                          <p:attrName>style.visibility</p:attrName>
                                        </p:attrNameLst>
                                      </p:cBhvr>
                                      <p:to>
                                        <p:strVal val="visible"/>
                                      </p:to>
                                    </p:set>
                                    <p:animEffect transition="in" filter="wipe(left)">
                                      <p:cBhvr>
                                        <p:cTn id="123" dur="500"/>
                                        <p:tgtEl>
                                          <p:spTgt spid="42704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27049"/>
                                        </p:tgtEl>
                                        <p:attrNameLst>
                                          <p:attrName>style.visibility</p:attrName>
                                        </p:attrNameLst>
                                      </p:cBhvr>
                                      <p:to>
                                        <p:strVal val="visible"/>
                                      </p:to>
                                    </p:set>
                                    <p:animEffect transition="in" filter="wipe(left)">
                                      <p:cBhvr>
                                        <p:cTn id="128" dur="500"/>
                                        <p:tgtEl>
                                          <p:spTgt spid="42704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427035">
                                            <p:txEl>
                                              <p:pRg st="0" end="0"/>
                                            </p:txEl>
                                          </p:spTgt>
                                        </p:tgtEl>
                                        <p:attrNameLst>
                                          <p:attrName>style.visibility</p:attrName>
                                        </p:attrNameLst>
                                      </p:cBhvr>
                                      <p:to>
                                        <p:strVal val="visible"/>
                                      </p:to>
                                    </p:set>
                                    <p:animEffect transition="in" filter="wipe(left)">
                                      <p:cBhvr>
                                        <p:cTn id="133" dur="500"/>
                                        <p:tgtEl>
                                          <p:spTgt spid="427035">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427036"/>
                                        </p:tgtEl>
                                        <p:attrNameLst>
                                          <p:attrName>style.visibility</p:attrName>
                                        </p:attrNameLst>
                                      </p:cBhvr>
                                      <p:to>
                                        <p:strVal val="visible"/>
                                      </p:to>
                                    </p:set>
                                    <p:animEffect transition="in" filter="wipe(left)">
                                      <p:cBhvr>
                                        <p:cTn id="138" dur="500"/>
                                        <p:tgtEl>
                                          <p:spTgt spid="42703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427045"/>
                                        </p:tgtEl>
                                        <p:attrNameLst>
                                          <p:attrName>style.visibility</p:attrName>
                                        </p:attrNameLst>
                                      </p:cBhvr>
                                      <p:to>
                                        <p:strVal val="visible"/>
                                      </p:to>
                                    </p:set>
                                    <p:animEffect transition="in" filter="wipe(left)">
                                      <p:cBhvr>
                                        <p:cTn id="143" dur="500"/>
                                        <p:tgtEl>
                                          <p:spTgt spid="42704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427046"/>
                                        </p:tgtEl>
                                        <p:attrNameLst>
                                          <p:attrName>style.visibility</p:attrName>
                                        </p:attrNameLst>
                                      </p:cBhvr>
                                      <p:to>
                                        <p:strVal val="visible"/>
                                      </p:to>
                                    </p:set>
                                    <p:animEffect transition="in" filter="wipe(left)">
                                      <p:cBhvr>
                                        <p:cTn id="148" dur="500"/>
                                        <p:tgtEl>
                                          <p:spTgt spid="42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nimBg="1" autoUpdateAnimBg="0"/>
      <p:bldP spid="427012" grpId="0" build="p" autoUpdateAnimBg="0"/>
      <p:bldP spid="427030" grpId="0" build="p" autoUpdateAnimBg="0"/>
      <p:bldP spid="427032" grpId="0" animBg="1" autoUpdateAnimBg="0"/>
      <p:bldP spid="427033" grpId="0" build="p" autoUpdateAnimBg="0"/>
      <p:bldP spid="4270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 name="Date Placeholder 3"/>
          <p:cNvSpPr>
            <a:spLocks noGrp="1"/>
          </p:cNvSpPr>
          <p:nvPr>
            <p:ph type="dt" sz="quarter" idx="10"/>
          </p:nvPr>
        </p:nvSpPr>
        <p:spPr>
          <a:noFill/>
        </p:spPr>
        <p:txBody>
          <a:bodyPr/>
          <a:lstStyle/>
          <a:p>
            <a:r>
              <a:rPr lang="en-US" smtClean="0">
                <a:latin typeface="Arial Narrow" charset="0"/>
              </a:rPr>
              <a:t>Thursday, July 9, 2015</a:t>
            </a:r>
            <a:endParaRPr lang="en-US">
              <a:latin typeface="Arial Narrow" charset="0"/>
            </a:endParaRPr>
          </a:p>
        </p:txBody>
      </p:sp>
      <p:sp>
        <p:nvSpPr>
          <p:cNvPr id="5141"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62" name="Slide Number Placeholder 5"/>
          <p:cNvSpPr>
            <a:spLocks noGrp="1"/>
          </p:cNvSpPr>
          <p:nvPr>
            <p:ph type="sldNum" sz="quarter" idx="12"/>
          </p:nvPr>
        </p:nvSpPr>
        <p:spPr/>
        <p:txBody>
          <a:bodyPr/>
          <a:lstStyle/>
          <a:p>
            <a:fld id="{09285B5D-E174-CC4E-830E-22E3D5B42481}" type="slidenum">
              <a:rPr lang="en-US"/>
              <a:pPr/>
              <a:t>26</a:t>
            </a:fld>
            <a:endParaRPr lang="en-US"/>
          </a:p>
        </p:txBody>
      </p:sp>
      <p:sp>
        <p:nvSpPr>
          <p:cNvPr id="5143" name="Rectangle 2"/>
          <p:cNvSpPr>
            <a:spLocks noGrp="1" noChangeArrowheads="1"/>
          </p:cNvSpPr>
          <p:nvPr>
            <p:ph type="title"/>
          </p:nvPr>
        </p:nvSpPr>
        <p:spPr>
          <a:xfrm>
            <a:off x="685800" y="76200"/>
            <a:ext cx="7772400" cy="609600"/>
          </a:xfrm>
        </p:spPr>
        <p:txBody>
          <a:bodyPr/>
          <a:lstStyle/>
          <a:p>
            <a:r>
              <a:rPr lang="en-US" sz="4000"/>
              <a:t>Example for Mech. Equilibrium Cont’d </a:t>
            </a:r>
            <a:endParaRPr lang="en-US"/>
          </a:p>
        </p:txBody>
      </p:sp>
      <p:sp>
        <p:nvSpPr>
          <p:cNvPr id="428035" name="Text Box 3"/>
          <p:cNvSpPr txBox="1">
            <a:spLocks noChangeArrowheads="1"/>
          </p:cNvSpPr>
          <p:nvPr/>
        </p:nvSpPr>
        <p:spPr bwMode="auto">
          <a:xfrm>
            <a:off x="3810000" y="762000"/>
            <a:ext cx="49530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Determine the position of the child to balance the system for different position of axis of rotation.</a:t>
            </a:r>
          </a:p>
        </p:txBody>
      </p:sp>
      <p:sp>
        <p:nvSpPr>
          <p:cNvPr id="428036" name="Text Box 4"/>
          <p:cNvSpPr txBox="1">
            <a:spLocks noChangeArrowheads="1"/>
          </p:cNvSpPr>
          <p:nvPr/>
        </p:nvSpPr>
        <p:spPr bwMode="auto">
          <a:xfrm>
            <a:off x="457200" y="3733800"/>
            <a:ext cx="2514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normal force is </a:t>
            </a:r>
          </a:p>
        </p:txBody>
      </p:sp>
      <p:sp>
        <p:nvSpPr>
          <p:cNvPr id="428037" name="Text Box 5"/>
          <p:cNvSpPr txBox="1">
            <a:spLocks noChangeArrowheads="1"/>
          </p:cNvSpPr>
          <p:nvPr/>
        </p:nvSpPr>
        <p:spPr bwMode="auto">
          <a:xfrm>
            <a:off x="4648200" y="2193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axis of rotation by all the forces are </a:t>
            </a:r>
          </a:p>
        </p:txBody>
      </p:sp>
      <p:graphicFrame>
        <p:nvGraphicFramePr>
          <p:cNvPr id="428038" name="Object 2"/>
          <p:cNvGraphicFramePr>
            <a:graphicFrameLocks noChangeAspect="1"/>
          </p:cNvGraphicFramePr>
          <p:nvPr/>
        </p:nvGraphicFramePr>
        <p:xfrm>
          <a:off x="679450" y="3205163"/>
          <a:ext cx="425450" cy="446087"/>
        </p:xfrm>
        <a:graphic>
          <a:graphicData uri="http://schemas.openxmlformats.org/presentationml/2006/ole">
            <mc:AlternateContent xmlns:mc="http://schemas.openxmlformats.org/markup-compatibility/2006">
              <mc:Choice xmlns:v="urn:schemas-microsoft-com:vml" Requires="v">
                <p:oleObj spid="_x0000_s343350"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205163"/>
                        <a:ext cx="425450"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39" name="Text Box 7"/>
          <p:cNvSpPr txBox="1">
            <a:spLocks noChangeArrowheads="1"/>
          </p:cNvSpPr>
          <p:nvPr/>
        </p:nvSpPr>
        <p:spPr bwMode="auto">
          <a:xfrm>
            <a:off x="381000" y="5486400"/>
            <a:ext cx="121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a:t>
            </a:r>
          </a:p>
        </p:txBody>
      </p:sp>
      <p:graphicFrame>
        <p:nvGraphicFramePr>
          <p:cNvPr id="428040" name="Object 3"/>
          <p:cNvGraphicFramePr>
            <a:graphicFrameLocks noChangeAspect="1"/>
          </p:cNvGraphicFramePr>
          <p:nvPr/>
        </p:nvGraphicFramePr>
        <p:xfrm>
          <a:off x="1949450" y="5651500"/>
          <a:ext cx="412750" cy="428625"/>
        </p:xfrm>
        <a:graphic>
          <a:graphicData uri="http://schemas.openxmlformats.org/presentationml/2006/ole">
            <mc:AlternateContent xmlns:mc="http://schemas.openxmlformats.org/markup-compatibility/2006">
              <mc:Choice xmlns:v="urn:schemas-microsoft-com:vml" Requires="v">
                <p:oleObj spid="_x0000_s343351"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5651500"/>
                        <a:ext cx="412750" cy="428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41" name="Object 4"/>
          <p:cNvGraphicFramePr>
            <a:graphicFrameLocks noChangeAspect="1"/>
          </p:cNvGraphicFramePr>
          <p:nvPr/>
        </p:nvGraphicFramePr>
        <p:xfrm>
          <a:off x="3201988" y="3768725"/>
          <a:ext cx="303212" cy="317500"/>
        </p:xfrm>
        <a:graphic>
          <a:graphicData uri="http://schemas.openxmlformats.org/presentationml/2006/ole">
            <mc:AlternateContent xmlns:mc="http://schemas.openxmlformats.org/markup-compatibility/2006">
              <mc:Choice xmlns:v="urn:schemas-microsoft-com:vml" Requires="v">
                <p:oleObj spid="_x0000_s343352"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988" y="3768725"/>
                        <a:ext cx="303212"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2" name="Text Box 10"/>
          <p:cNvSpPr txBox="1">
            <a:spLocks noChangeArrowheads="1"/>
          </p:cNvSpPr>
          <p:nvPr/>
        </p:nvSpPr>
        <p:spPr bwMode="auto">
          <a:xfrm>
            <a:off x="457200" y="4175125"/>
            <a:ext cx="1981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can be rewritten </a:t>
            </a:r>
          </a:p>
        </p:txBody>
      </p:sp>
      <p:graphicFrame>
        <p:nvGraphicFramePr>
          <p:cNvPr id="428043" name="Object 5"/>
          <p:cNvGraphicFramePr>
            <a:graphicFrameLocks noChangeAspect="1"/>
          </p:cNvGraphicFramePr>
          <p:nvPr/>
        </p:nvGraphicFramePr>
        <p:xfrm>
          <a:off x="2587625" y="4221163"/>
          <a:ext cx="307975" cy="320675"/>
        </p:xfrm>
        <a:graphic>
          <a:graphicData uri="http://schemas.openxmlformats.org/presentationml/2006/ole">
            <mc:AlternateContent xmlns:mc="http://schemas.openxmlformats.org/markup-compatibility/2006">
              <mc:Choice xmlns:v="urn:schemas-microsoft-com:vml" Requires="v">
                <p:oleObj spid="_x0000_s343353" name="Equation" r:id="rId9" imgW="126720" imgH="139680" progId="Equation.3">
                  <p:embed/>
                </p:oleObj>
              </mc:Choice>
              <mc:Fallback>
                <p:oleObj name="Equation"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7625" y="4221163"/>
                        <a:ext cx="30797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4" name="Text Box 12"/>
          <p:cNvSpPr txBox="1">
            <a:spLocks noChangeArrowheads="1"/>
          </p:cNvSpPr>
          <p:nvPr/>
        </p:nvSpPr>
        <p:spPr bwMode="auto">
          <a:xfrm>
            <a:off x="7239000" y="5181600"/>
            <a:ext cx="1752600" cy="366713"/>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do we learn?</a:t>
            </a:r>
          </a:p>
        </p:txBody>
      </p:sp>
      <p:sp>
        <p:nvSpPr>
          <p:cNvPr id="428045" name="Text Box 13"/>
          <p:cNvSpPr txBox="1">
            <a:spLocks noChangeArrowheads="1"/>
          </p:cNvSpPr>
          <p:nvPr/>
        </p:nvSpPr>
        <p:spPr bwMode="auto">
          <a:xfrm>
            <a:off x="6553200" y="5638800"/>
            <a:ext cx="2514600" cy="915988"/>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No matter where the rotation axis is, net effect of the torque is identical.</a:t>
            </a:r>
          </a:p>
        </p:txBody>
      </p:sp>
      <p:grpSp>
        <p:nvGrpSpPr>
          <p:cNvPr id="2" name="Group 14"/>
          <p:cNvGrpSpPr>
            <a:grpSpLocks/>
          </p:cNvGrpSpPr>
          <p:nvPr/>
        </p:nvGrpSpPr>
        <p:grpSpPr bwMode="auto">
          <a:xfrm>
            <a:off x="685800" y="1371600"/>
            <a:ext cx="3200400" cy="1589088"/>
            <a:chOff x="432" y="864"/>
            <a:chExt cx="2016" cy="1001"/>
          </a:xfrm>
        </p:grpSpPr>
        <p:sp>
          <p:nvSpPr>
            <p:cNvPr id="5155" name="Rectangle 15"/>
            <p:cNvSpPr>
              <a:spLocks noChangeArrowheads="1"/>
            </p:cNvSpPr>
            <p:nvPr/>
          </p:nvSpPr>
          <p:spPr bwMode="auto">
            <a:xfrm>
              <a:off x="432" y="1433"/>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5156" name="AutoShape 16"/>
            <p:cNvSpPr>
              <a:spLocks noChangeArrowheads="1"/>
            </p:cNvSpPr>
            <p:nvPr/>
          </p:nvSpPr>
          <p:spPr bwMode="auto">
            <a:xfrm>
              <a:off x="1248" y="1529"/>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5157" name="Rectangle 17"/>
            <p:cNvSpPr>
              <a:spLocks noChangeArrowheads="1"/>
            </p:cNvSpPr>
            <p:nvPr/>
          </p:nvSpPr>
          <p:spPr bwMode="auto">
            <a:xfrm>
              <a:off x="672" y="1193"/>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5158" name="Rectangle 18"/>
            <p:cNvSpPr>
              <a:spLocks noChangeArrowheads="1"/>
            </p:cNvSpPr>
            <p:nvPr/>
          </p:nvSpPr>
          <p:spPr bwMode="auto">
            <a:xfrm>
              <a:off x="1968" y="1241"/>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3" name="Group 19"/>
            <p:cNvGrpSpPr>
              <a:grpSpLocks/>
            </p:cNvGrpSpPr>
            <p:nvPr/>
          </p:nvGrpSpPr>
          <p:grpSpPr bwMode="auto">
            <a:xfrm>
              <a:off x="1296" y="953"/>
              <a:ext cx="190" cy="480"/>
              <a:chOff x="1296" y="1344"/>
              <a:chExt cx="190" cy="480"/>
            </a:xfrm>
          </p:grpSpPr>
          <p:sp>
            <p:nvSpPr>
              <p:cNvPr id="5181" name="Text Box 20"/>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5182" name="Line 21"/>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4" name="Group 22"/>
            <p:cNvGrpSpPr>
              <a:grpSpLocks/>
            </p:cNvGrpSpPr>
            <p:nvPr/>
          </p:nvGrpSpPr>
          <p:grpSpPr bwMode="auto">
            <a:xfrm>
              <a:off x="1296" y="1529"/>
              <a:ext cx="376" cy="294"/>
              <a:chOff x="1296" y="1920"/>
              <a:chExt cx="376" cy="294"/>
            </a:xfrm>
          </p:grpSpPr>
          <p:sp>
            <p:nvSpPr>
              <p:cNvPr id="5179" name="Text Box 23"/>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5180" name="Line 24"/>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25"/>
            <p:cNvGrpSpPr>
              <a:grpSpLocks/>
            </p:cNvGrpSpPr>
            <p:nvPr/>
          </p:nvGrpSpPr>
          <p:grpSpPr bwMode="auto">
            <a:xfrm>
              <a:off x="768" y="1433"/>
              <a:ext cx="374" cy="432"/>
              <a:chOff x="1296" y="1920"/>
              <a:chExt cx="374" cy="294"/>
            </a:xfrm>
          </p:grpSpPr>
          <p:sp>
            <p:nvSpPr>
              <p:cNvPr id="5177" name="Text Box 26"/>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8" name="Line 27"/>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6" name="Group 28"/>
            <p:cNvGrpSpPr>
              <a:grpSpLocks/>
            </p:cNvGrpSpPr>
            <p:nvPr/>
          </p:nvGrpSpPr>
          <p:grpSpPr bwMode="auto">
            <a:xfrm>
              <a:off x="2074" y="1433"/>
              <a:ext cx="374" cy="432"/>
              <a:chOff x="1296" y="1920"/>
              <a:chExt cx="374" cy="294"/>
            </a:xfrm>
          </p:grpSpPr>
          <p:sp>
            <p:nvSpPr>
              <p:cNvPr id="5175" name="Text Box 29"/>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6" name="Line 30"/>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7" name="Group 31"/>
            <p:cNvGrpSpPr>
              <a:grpSpLocks/>
            </p:cNvGrpSpPr>
            <p:nvPr/>
          </p:nvGrpSpPr>
          <p:grpSpPr bwMode="auto">
            <a:xfrm>
              <a:off x="816" y="864"/>
              <a:ext cx="480" cy="329"/>
              <a:chOff x="816" y="1255"/>
              <a:chExt cx="480" cy="329"/>
            </a:xfrm>
          </p:grpSpPr>
          <p:sp>
            <p:nvSpPr>
              <p:cNvPr id="5172" name="Line 32"/>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3" name="Line 33"/>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4" name="Text Box 34"/>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8" name="Group 35"/>
            <p:cNvGrpSpPr>
              <a:grpSpLocks/>
            </p:cNvGrpSpPr>
            <p:nvPr/>
          </p:nvGrpSpPr>
          <p:grpSpPr bwMode="auto">
            <a:xfrm>
              <a:off x="1344" y="864"/>
              <a:ext cx="720" cy="377"/>
              <a:chOff x="1344" y="1255"/>
              <a:chExt cx="720" cy="377"/>
            </a:xfrm>
          </p:grpSpPr>
          <p:sp>
            <p:nvSpPr>
              <p:cNvPr id="5169" name="Line 36"/>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0" name="Line 37"/>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1" name="Text Box 38"/>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sp>
          <p:nvSpPr>
            <p:cNvPr id="5165" name="Line 39"/>
            <p:cNvSpPr>
              <a:spLocks noChangeShapeType="1"/>
            </p:cNvSpPr>
            <p:nvPr/>
          </p:nvSpPr>
          <p:spPr bwMode="auto">
            <a:xfrm flipV="1">
              <a:off x="1704" y="1248"/>
              <a:ext cx="0" cy="192"/>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66" name="Line 40"/>
            <p:cNvSpPr>
              <a:spLocks noChangeShapeType="1"/>
            </p:cNvSpPr>
            <p:nvPr/>
          </p:nvSpPr>
          <p:spPr bwMode="auto">
            <a:xfrm>
              <a:off x="1344" y="1344"/>
              <a:ext cx="384"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67" name="Text Box 41"/>
            <p:cNvSpPr txBox="1">
              <a:spLocks noChangeArrowheads="1"/>
            </p:cNvSpPr>
            <p:nvPr/>
          </p:nvSpPr>
          <p:spPr bwMode="auto">
            <a:xfrm>
              <a:off x="1430" y="1157"/>
              <a:ext cx="29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x/2</a:t>
              </a:r>
              <a:endParaRPr lang="en-US">
                <a:latin typeface="Symbol" charset="2"/>
              </a:endParaRPr>
            </a:p>
          </p:txBody>
        </p:sp>
        <p:sp>
          <p:nvSpPr>
            <p:cNvPr id="5168" name="Oval 42"/>
            <p:cNvSpPr>
              <a:spLocks noChangeArrowheads="1"/>
            </p:cNvSpPr>
            <p:nvPr/>
          </p:nvSpPr>
          <p:spPr bwMode="auto">
            <a:xfrm>
              <a:off x="1680" y="1440"/>
              <a:ext cx="48" cy="4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43"/>
          <p:cNvGrpSpPr>
            <a:grpSpLocks/>
          </p:cNvGrpSpPr>
          <p:nvPr/>
        </p:nvGrpSpPr>
        <p:grpSpPr bwMode="auto">
          <a:xfrm>
            <a:off x="1851025" y="914400"/>
            <a:ext cx="1577975" cy="1447800"/>
            <a:chOff x="1166" y="576"/>
            <a:chExt cx="994" cy="912"/>
          </a:xfrm>
        </p:grpSpPr>
        <p:sp>
          <p:nvSpPr>
            <p:cNvPr id="5153" name="Text Box 44"/>
            <p:cNvSpPr txBox="1">
              <a:spLocks noChangeArrowheads="1"/>
            </p:cNvSpPr>
            <p:nvPr/>
          </p:nvSpPr>
          <p:spPr bwMode="auto">
            <a:xfrm>
              <a:off x="1166" y="576"/>
              <a:ext cx="994" cy="268"/>
            </a:xfrm>
            <a:prstGeom prst="rect">
              <a:avLst/>
            </a:prstGeom>
            <a:noFill/>
            <a:ln w="28575">
              <a:solidFill>
                <a:srgbClr val="FF0000"/>
              </a:solidFill>
              <a:miter lim="800000"/>
              <a:headEnd/>
              <a:tailEnd/>
            </a:ln>
          </p:spPr>
          <p:txBody>
            <a:bodyPr wrap="none">
              <a:prstTxWarp prst="textNoShape">
                <a:avLst/>
              </a:prstTxWarp>
              <a:spAutoFit/>
            </a:bodyPr>
            <a:lstStyle/>
            <a:p>
              <a:r>
                <a:rPr lang="en-US" sz="2000">
                  <a:solidFill>
                    <a:srgbClr val="FF0000"/>
                  </a:solidFill>
                  <a:latin typeface="Arial Narrow" charset="0"/>
                </a:rPr>
                <a:t>Rotational axis</a:t>
              </a:r>
            </a:p>
          </p:txBody>
        </p:sp>
        <p:cxnSp>
          <p:nvCxnSpPr>
            <p:cNvPr id="5154" name="AutoShape 45"/>
            <p:cNvCxnSpPr>
              <a:cxnSpLocks noChangeShapeType="1"/>
            </p:cNvCxnSpPr>
            <p:nvPr/>
          </p:nvCxnSpPr>
          <p:spPr bwMode="auto">
            <a:xfrm flipH="1">
              <a:off x="1709" y="710"/>
              <a:ext cx="451" cy="778"/>
            </a:xfrm>
            <a:prstGeom prst="curvedConnector4">
              <a:avLst>
                <a:gd name="adj1" fmla="val -84704"/>
                <a:gd name="adj2" fmla="val 159769"/>
              </a:avLst>
            </a:prstGeom>
            <a:noFill/>
            <a:ln w="28575">
              <a:solidFill>
                <a:srgbClr val="FF0000"/>
              </a:solidFill>
              <a:round/>
              <a:headEnd/>
              <a:tailEnd type="triangle" w="med" len="med"/>
            </a:ln>
          </p:spPr>
        </p:cxnSp>
      </p:grpSp>
      <p:graphicFrame>
        <p:nvGraphicFramePr>
          <p:cNvPr id="428078" name="Object 6"/>
          <p:cNvGraphicFramePr>
            <a:graphicFrameLocks noChangeAspect="1"/>
          </p:cNvGraphicFramePr>
          <p:nvPr/>
        </p:nvGraphicFramePr>
        <p:xfrm>
          <a:off x="1074738" y="3209925"/>
          <a:ext cx="1714500" cy="438150"/>
        </p:xfrm>
        <a:graphic>
          <a:graphicData uri="http://schemas.openxmlformats.org/presentationml/2006/ole">
            <mc:AlternateContent xmlns:mc="http://schemas.openxmlformats.org/markup-compatibility/2006">
              <mc:Choice xmlns:v="urn:schemas-microsoft-com:vml" Requires="v">
                <p:oleObj spid="_x0000_s343354" name="Equation" r:id="rId11" imgW="799920" imgH="215640" progId="Equation.3">
                  <p:embed/>
                </p:oleObj>
              </mc:Choice>
              <mc:Fallback>
                <p:oleObj name="Equation" r:id="rId11" imgW="7999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738"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79" name="Object 7"/>
          <p:cNvGraphicFramePr>
            <a:graphicFrameLocks noChangeAspect="1"/>
          </p:cNvGraphicFramePr>
          <p:nvPr/>
        </p:nvGraphicFramePr>
        <p:xfrm>
          <a:off x="8299450" y="3200400"/>
          <a:ext cx="387350" cy="457200"/>
        </p:xfrm>
        <a:graphic>
          <a:graphicData uri="http://schemas.openxmlformats.org/presentationml/2006/ole">
            <mc:AlternateContent xmlns:mc="http://schemas.openxmlformats.org/markup-compatibility/2006">
              <mc:Choice xmlns:v="urn:schemas-microsoft-com:vml" Requires="v">
                <p:oleObj spid="_x0000_s343355" name="Equation" r:id="rId13" imgW="241200" imgH="177480" progId="Equation.3">
                  <p:embed/>
                </p:oleObj>
              </mc:Choice>
              <mc:Fallback>
                <p:oleObj name="Equation" r:id="rId13" imgW="24120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9450" y="3200400"/>
                        <a:ext cx="38735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0" name="Object 8"/>
          <p:cNvGraphicFramePr>
            <a:graphicFrameLocks noChangeAspect="1"/>
          </p:cNvGraphicFramePr>
          <p:nvPr/>
        </p:nvGraphicFramePr>
        <p:xfrm>
          <a:off x="3497263" y="3733800"/>
          <a:ext cx="2598737" cy="385763"/>
        </p:xfrm>
        <a:graphic>
          <a:graphicData uri="http://schemas.openxmlformats.org/presentationml/2006/ole">
            <mc:AlternateContent xmlns:mc="http://schemas.openxmlformats.org/markup-compatibility/2006">
              <mc:Choice xmlns:v="urn:schemas-microsoft-com:vml" Requires="v">
                <p:oleObj spid="_x0000_s343356" name="Equation" r:id="rId15" imgW="1384200" imgH="215640" progId="Equation.3">
                  <p:embed/>
                </p:oleObj>
              </mc:Choice>
              <mc:Fallback>
                <p:oleObj name="Equation" r:id="rId15" imgW="13842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7263" y="3733800"/>
                        <a:ext cx="2598737"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1" name="Object 9"/>
          <p:cNvGraphicFramePr>
            <a:graphicFrameLocks noChangeAspect="1"/>
          </p:cNvGraphicFramePr>
          <p:nvPr/>
        </p:nvGraphicFramePr>
        <p:xfrm>
          <a:off x="2759075" y="3209925"/>
          <a:ext cx="2720975" cy="438150"/>
        </p:xfrm>
        <a:graphic>
          <a:graphicData uri="http://schemas.openxmlformats.org/presentationml/2006/ole">
            <mc:AlternateContent xmlns:mc="http://schemas.openxmlformats.org/markup-compatibility/2006">
              <mc:Choice xmlns:v="urn:schemas-microsoft-com:vml" Requires="v">
                <p:oleObj spid="_x0000_s343357" name="Equation" r:id="rId17" imgW="1269720" imgH="215640" progId="Equation.3">
                  <p:embed/>
                </p:oleObj>
              </mc:Choice>
              <mc:Fallback>
                <p:oleObj name="Equation" r:id="rId17" imgW="126972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9075" y="3209925"/>
                        <a:ext cx="27209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2" name="Object 10"/>
          <p:cNvGraphicFramePr>
            <a:graphicFrameLocks noChangeAspect="1"/>
          </p:cNvGraphicFramePr>
          <p:nvPr/>
        </p:nvGraphicFramePr>
        <p:xfrm>
          <a:off x="5449888" y="3248025"/>
          <a:ext cx="1196975" cy="361950"/>
        </p:xfrm>
        <a:graphic>
          <a:graphicData uri="http://schemas.openxmlformats.org/presentationml/2006/ole">
            <mc:AlternateContent xmlns:mc="http://schemas.openxmlformats.org/markup-compatibility/2006">
              <mc:Choice xmlns:v="urn:schemas-microsoft-com:vml" Requires="v">
                <p:oleObj spid="_x0000_s343358" name="Equation" r:id="rId19" imgW="558720" imgH="177480" progId="Equation.3">
                  <p:embed/>
                </p:oleObj>
              </mc:Choice>
              <mc:Fallback>
                <p:oleObj name="Equation" r:id="rId19" imgW="55872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9888" y="3248025"/>
                        <a:ext cx="1196975"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3" name="Object 11"/>
          <p:cNvGraphicFramePr>
            <a:graphicFrameLocks noChangeAspect="1"/>
          </p:cNvGraphicFramePr>
          <p:nvPr/>
        </p:nvGraphicFramePr>
        <p:xfrm>
          <a:off x="6616700" y="3209925"/>
          <a:ext cx="1714500" cy="438150"/>
        </p:xfrm>
        <a:graphic>
          <a:graphicData uri="http://schemas.openxmlformats.org/presentationml/2006/ole">
            <mc:AlternateContent xmlns:mc="http://schemas.openxmlformats.org/markup-compatibility/2006">
              <mc:Choice xmlns:v="urn:schemas-microsoft-com:vml" Requires="v">
                <p:oleObj spid="_x0000_s343359" name="Equation" r:id="rId21" imgW="799920" imgH="215640" progId="Equation.3">
                  <p:embed/>
                </p:oleObj>
              </mc:Choice>
              <mc:Fallback>
                <p:oleObj name="Equation" r:id="rId21" imgW="7999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6700"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4" name="Object 12"/>
          <p:cNvGraphicFramePr>
            <a:graphicFrameLocks noChangeAspect="1"/>
          </p:cNvGraphicFramePr>
          <p:nvPr/>
        </p:nvGraphicFramePr>
        <p:xfrm>
          <a:off x="2916238" y="4192588"/>
          <a:ext cx="1482725" cy="379412"/>
        </p:xfrm>
        <a:graphic>
          <a:graphicData uri="http://schemas.openxmlformats.org/presentationml/2006/ole">
            <mc:AlternateContent xmlns:mc="http://schemas.openxmlformats.org/markup-compatibility/2006">
              <mc:Choice xmlns:v="urn:schemas-microsoft-com:vml" Requires="v">
                <p:oleObj spid="_x0000_s343360" name="Equation" r:id="rId23" imgW="799920" imgH="215640" progId="Equation.3">
                  <p:embed/>
                </p:oleObj>
              </mc:Choice>
              <mc:Fallback>
                <p:oleObj name="Equation" r:id="rId23" imgW="79992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6238" y="4192588"/>
                        <a:ext cx="1482725"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5" name="Object 13"/>
          <p:cNvGraphicFramePr>
            <a:graphicFrameLocks noChangeAspect="1"/>
          </p:cNvGraphicFramePr>
          <p:nvPr/>
        </p:nvGraphicFramePr>
        <p:xfrm>
          <a:off x="4419600" y="4191000"/>
          <a:ext cx="2354263" cy="379413"/>
        </p:xfrm>
        <a:graphic>
          <a:graphicData uri="http://schemas.openxmlformats.org/presentationml/2006/ole">
            <mc:AlternateContent xmlns:mc="http://schemas.openxmlformats.org/markup-compatibility/2006">
              <mc:Choice xmlns:v="urn:schemas-microsoft-com:vml" Requires="v">
                <p:oleObj spid="_x0000_s343361" name="Equation" r:id="rId25" imgW="1269720" imgH="215640" progId="Equation.3">
                  <p:embed/>
                </p:oleObj>
              </mc:Choice>
              <mc:Fallback>
                <p:oleObj name="Equation" r:id="rId25" imgW="126972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4191000"/>
                        <a:ext cx="235426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6" name="Object 14"/>
          <p:cNvGraphicFramePr>
            <a:graphicFrameLocks noChangeAspect="1"/>
          </p:cNvGraphicFramePr>
          <p:nvPr/>
        </p:nvGraphicFramePr>
        <p:xfrm>
          <a:off x="3103563" y="4611688"/>
          <a:ext cx="3297237" cy="379412"/>
        </p:xfrm>
        <a:graphic>
          <a:graphicData uri="http://schemas.openxmlformats.org/presentationml/2006/ole">
            <mc:AlternateContent xmlns:mc="http://schemas.openxmlformats.org/markup-compatibility/2006">
              <mc:Choice xmlns:v="urn:schemas-microsoft-com:vml" Requires="v">
                <p:oleObj spid="_x0000_s343362" name="Equation" r:id="rId27" imgW="1777680" imgH="215640" progId="Equation.3">
                  <p:embed/>
                </p:oleObj>
              </mc:Choice>
              <mc:Fallback>
                <p:oleObj name="Equation" r:id="rId27" imgW="177768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03563" y="4611688"/>
                        <a:ext cx="3297237"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7" name="Object 15"/>
          <p:cNvGraphicFramePr>
            <a:graphicFrameLocks noChangeAspect="1"/>
          </p:cNvGraphicFramePr>
          <p:nvPr/>
        </p:nvGraphicFramePr>
        <p:xfrm>
          <a:off x="6365875" y="4610100"/>
          <a:ext cx="1482725" cy="379413"/>
        </p:xfrm>
        <a:graphic>
          <a:graphicData uri="http://schemas.openxmlformats.org/presentationml/2006/ole">
            <mc:AlternateContent xmlns:mc="http://schemas.openxmlformats.org/markup-compatibility/2006">
              <mc:Choice xmlns:v="urn:schemas-microsoft-com:vml" Requires="v">
                <p:oleObj spid="_x0000_s343363"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65875" y="4610100"/>
                        <a:ext cx="1482725"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8" name="Object 16"/>
          <p:cNvGraphicFramePr>
            <a:graphicFrameLocks noChangeAspect="1"/>
          </p:cNvGraphicFramePr>
          <p:nvPr/>
        </p:nvGraphicFramePr>
        <p:xfrm>
          <a:off x="3048000" y="5029200"/>
          <a:ext cx="2614613" cy="379413"/>
        </p:xfrm>
        <a:graphic>
          <a:graphicData uri="http://schemas.openxmlformats.org/presentationml/2006/ole">
            <mc:AlternateContent xmlns:mc="http://schemas.openxmlformats.org/markup-compatibility/2006">
              <mc:Choice xmlns:v="urn:schemas-microsoft-com:vml" Requires="v">
                <p:oleObj spid="_x0000_s343364" name="Equation" r:id="rId31" imgW="1409400" imgH="215640" progId="Equation.3">
                  <p:embed/>
                </p:oleObj>
              </mc:Choice>
              <mc:Fallback>
                <p:oleObj name="Equation" r:id="rId31" imgW="140940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8000" y="5029200"/>
                        <a:ext cx="261461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9" name="Object 17"/>
          <p:cNvGraphicFramePr>
            <a:graphicFrameLocks noChangeAspect="1"/>
          </p:cNvGraphicFramePr>
          <p:nvPr/>
        </p:nvGraphicFramePr>
        <p:xfrm>
          <a:off x="5638800" y="5029200"/>
          <a:ext cx="447675" cy="312738"/>
        </p:xfrm>
        <a:graphic>
          <a:graphicData uri="http://schemas.openxmlformats.org/presentationml/2006/ole">
            <mc:AlternateContent xmlns:mc="http://schemas.openxmlformats.org/markup-compatibility/2006">
              <mc:Choice xmlns:v="urn:schemas-microsoft-com:vml" Requires="v">
                <p:oleObj spid="_x0000_s343365"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38800" y="5029200"/>
                        <a:ext cx="447675"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0" name="Object 18"/>
          <p:cNvGraphicFramePr>
            <a:graphicFrameLocks noChangeAspect="1"/>
          </p:cNvGraphicFramePr>
          <p:nvPr/>
        </p:nvGraphicFramePr>
        <p:xfrm>
          <a:off x="2349500" y="5484813"/>
          <a:ext cx="1779588" cy="763587"/>
        </p:xfrm>
        <a:graphic>
          <a:graphicData uri="http://schemas.openxmlformats.org/presentationml/2006/ole">
            <mc:AlternateContent xmlns:mc="http://schemas.openxmlformats.org/markup-compatibility/2006">
              <mc:Choice xmlns:v="urn:schemas-microsoft-com:vml" Requires="v">
                <p:oleObj spid="_x0000_s343366" name="Equation" r:id="rId35" imgW="952200" imgH="431640" progId="Equation.3">
                  <p:embed/>
                </p:oleObj>
              </mc:Choice>
              <mc:Fallback>
                <p:oleObj name="Equation" r:id="rId35" imgW="952200" imgH="4316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49500" y="5484813"/>
                        <a:ext cx="1779588"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1" name="Object 19"/>
          <p:cNvGraphicFramePr>
            <a:graphicFrameLocks noChangeAspect="1"/>
          </p:cNvGraphicFramePr>
          <p:nvPr/>
        </p:nvGraphicFramePr>
        <p:xfrm>
          <a:off x="4114800" y="5518150"/>
          <a:ext cx="2133600" cy="696913"/>
        </p:xfrm>
        <a:graphic>
          <a:graphicData uri="http://schemas.openxmlformats.org/presentationml/2006/ole">
            <mc:AlternateContent xmlns:mc="http://schemas.openxmlformats.org/markup-compatibility/2006">
              <mc:Choice xmlns:v="urn:schemas-microsoft-com:vml" Requires="v">
                <p:oleObj spid="_x0000_s343367" name="Equation" r:id="rId37" imgW="1384200" imgH="393480" progId="Equation.DSMT4">
                  <p:embed/>
                </p:oleObj>
              </mc:Choice>
              <mc:Fallback>
                <p:oleObj name="Equation" r:id="rId37" imgW="138420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14800" y="5518150"/>
                        <a:ext cx="2133600"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00416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8035"/>
                                        </p:tgtEl>
                                        <p:attrNameLst>
                                          <p:attrName>style.visibility</p:attrName>
                                        </p:attrNameLst>
                                      </p:cBhvr>
                                      <p:to>
                                        <p:strVal val="visible"/>
                                      </p:to>
                                    </p:set>
                                    <p:animEffect transition="in" filter="wipe(left)">
                                      <p:cBhvr>
                                        <p:cTn id="7" dur="500"/>
                                        <p:tgtEl>
                                          <p:spTgt spid="42803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428037">
                                            <p:txEl>
                                              <p:pRg st="0" end="0"/>
                                            </p:txEl>
                                          </p:spTgt>
                                        </p:tgtEl>
                                        <p:attrNameLst>
                                          <p:attrName>style.visibility</p:attrName>
                                        </p:attrNameLst>
                                      </p:cBhvr>
                                      <p:to>
                                        <p:strVal val="visible"/>
                                      </p:to>
                                    </p:set>
                                    <p:animEffect transition="in" filter="wipe(left)">
                                      <p:cBhvr>
                                        <p:cTn id="23" dur="500"/>
                                        <p:tgtEl>
                                          <p:spTgt spid="42803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428038"/>
                                        </p:tgtEl>
                                        <p:attrNameLst>
                                          <p:attrName>style.visibility</p:attrName>
                                        </p:attrNameLst>
                                      </p:cBhvr>
                                      <p:to>
                                        <p:strVal val="visible"/>
                                      </p:to>
                                    </p:set>
                                    <p:animEffect transition="in" filter="wipe(left)">
                                      <p:cBhvr>
                                        <p:cTn id="28" dur="500"/>
                                        <p:tgtEl>
                                          <p:spTgt spid="4280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28078"/>
                                        </p:tgtEl>
                                        <p:attrNameLst>
                                          <p:attrName>style.visibility</p:attrName>
                                        </p:attrNameLst>
                                      </p:cBhvr>
                                      <p:to>
                                        <p:strVal val="visible"/>
                                      </p:to>
                                    </p:set>
                                    <p:animEffect transition="in" filter="wipe(left)">
                                      <p:cBhvr>
                                        <p:cTn id="33" dur="500"/>
                                        <p:tgtEl>
                                          <p:spTgt spid="4280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28081"/>
                                        </p:tgtEl>
                                        <p:attrNameLst>
                                          <p:attrName>style.visibility</p:attrName>
                                        </p:attrNameLst>
                                      </p:cBhvr>
                                      <p:to>
                                        <p:strVal val="visible"/>
                                      </p:to>
                                    </p:set>
                                    <p:animEffect transition="in" filter="wipe(left)">
                                      <p:cBhvr>
                                        <p:cTn id="38" dur="500"/>
                                        <p:tgtEl>
                                          <p:spTgt spid="42808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28082"/>
                                        </p:tgtEl>
                                        <p:attrNameLst>
                                          <p:attrName>style.visibility</p:attrName>
                                        </p:attrNameLst>
                                      </p:cBhvr>
                                      <p:to>
                                        <p:strVal val="visible"/>
                                      </p:to>
                                    </p:set>
                                    <p:animEffect transition="in" filter="wipe(left)">
                                      <p:cBhvr>
                                        <p:cTn id="43" dur="500"/>
                                        <p:tgtEl>
                                          <p:spTgt spid="42808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28083"/>
                                        </p:tgtEl>
                                        <p:attrNameLst>
                                          <p:attrName>style.visibility</p:attrName>
                                        </p:attrNameLst>
                                      </p:cBhvr>
                                      <p:to>
                                        <p:strVal val="visible"/>
                                      </p:to>
                                    </p:set>
                                    <p:animEffect transition="in" filter="wipe(left)">
                                      <p:cBhvr>
                                        <p:cTn id="48" dur="500"/>
                                        <p:tgtEl>
                                          <p:spTgt spid="42808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28079"/>
                                        </p:tgtEl>
                                        <p:attrNameLst>
                                          <p:attrName>style.visibility</p:attrName>
                                        </p:attrNameLst>
                                      </p:cBhvr>
                                      <p:to>
                                        <p:strVal val="visible"/>
                                      </p:to>
                                    </p:set>
                                    <p:animEffect transition="in" filter="wipe(left)">
                                      <p:cBhvr>
                                        <p:cTn id="53" dur="500"/>
                                        <p:tgtEl>
                                          <p:spTgt spid="42807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428036">
                                            <p:txEl>
                                              <p:pRg st="0" end="0"/>
                                            </p:txEl>
                                          </p:spTgt>
                                        </p:tgtEl>
                                        <p:attrNameLst>
                                          <p:attrName>style.visibility</p:attrName>
                                        </p:attrNameLst>
                                      </p:cBhvr>
                                      <p:to>
                                        <p:strVal val="visible"/>
                                      </p:to>
                                    </p:set>
                                    <p:animEffect transition="in" filter="wipe(left)">
                                      <p:cBhvr>
                                        <p:cTn id="58" dur="500"/>
                                        <p:tgtEl>
                                          <p:spTgt spid="42803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28041"/>
                                        </p:tgtEl>
                                        <p:attrNameLst>
                                          <p:attrName>style.visibility</p:attrName>
                                        </p:attrNameLst>
                                      </p:cBhvr>
                                      <p:to>
                                        <p:strVal val="visible"/>
                                      </p:to>
                                    </p:set>
                                    <p:animEffect transition="in" filter="wipe(left)">
                                      <p:cBhvr>
                                        <p:cTn id="63" dur="500"/>
                                        <p:tgtEl>
                                          <p:spTgt spid="42804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28080"/>
                                        </p:tgtEl>
                                        <p:attrNameLst>
                                          <p:attrName>style.visibility</p:attrName>
                                        </p:attrNameLst>
                                      </p:cBhvr>
                                      <p:to>
                                        <p:strVal val="visible"/>
                                      </p:to>
                                    </p:set>
                                    <p:animEffect transition="in" filter="wipe(left)">
                                      <p:cBhvr>
                                        <p:cTn id="68" dur="500"/>
                                        <p:tgtEl>
                                          <p:spTgt spid="42808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428042">
                                            <p:txEl>
                                              <p:pRg st="0" end="0"/>
                                            </p:txEl>
                                          </p:spTgt>
                                        </p:tgtEl>
                                        <p:attrNameLst>
                                          <p:attrName>style.visibility</p:attrName>
                                        </p:attrNameLst>
                                      </p:cBhvr>
                                      <p:to>
                                        <p:strVal val="visible"/>
                                      </p:to>
                                    </p:set>
                                    <p:animEffect transition="in" filter="wipe(left)">
                                      <p:cBhvr>
                                        <p:cTn id="73" dur="500"/>
                                        <p:tgtEl>
                                          <p:spTgt spid="42804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28043"/>
                                        </p:tgtEl>
                                        <p:attrNameLst>
                                          <p:attrName>style.visibility</p:attrName>
                                        </p:attrNameLst>
                                      </p:cBhvr>
                                      <p:to>
                                        <p:strVal val="visible"/>
                                      </p:to>
                                    </p:set>
                                    <p:animEffect transition="in" filter="wipe(left)">
                                      <p:cBhvr>
                                        <p:cTn id="78" dur="500"/>
                                        <p:tgtEl>
                                          <p:spTgt spid="42804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28084"/>
                                        </p:tgtEl>
                                        <p:attrNameLst>
                                          <p:attrName>style.visibility</p:attrName>
                                        </p:attrNameLst>
                                      </p:cBhvr>
                                      <p:to>
                                        <p:strVal val="visible"/>
                                      </p:to>
                                    </p:set>
                                    <p:animEffect transition="in" filter="wipe(left)">
                                      <p:cBhvr>
                                        <p:cTn id="83" dur="500"/>
                                        <p:tgtEl>
                                          <p:spTgt spid="42808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28085"/>
                                        </p:tgtEl>
                                        <p:attrNameLst>
                                          <p:attrName>style.visibility</p:attrName>
                                        </p:attrNameLst>
                                      </p:cBhvr>
                                      <p:to>
                                        <p:strVal val="visible"/>
                                      </p:to>
                                    </p:set>
                                    <p:animEffect transition="in" filter="wipe(left)">
                                      <p:cBhvr>
                                        <p:cTn id="88" dur="500"/>
                                        <p:tgtEl>
                                          <p:spTgt spid="42808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28086"/>
                                        </p:tgtEl>
                                        <p:attrNameLst>
                                          <p:attrName>style.visibility</p:attrName>
                                        </p:attrNameLst>
                                      </p:cBhvr>
                                      <p:to>
                                        <p:strVal val="visible"/>
                                      </p:to>
                                    </p:set>
                                    <p:animEffect transition="in" filter="wipe(left)">
                                      <p:cBhvr>
                                        <p:cTn id="93" dur="500"/>
                                        <p:tgtEl>
                                          <p:spTgt spid="42808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28087"/>
                                        </p:tgtEl>
                                        <p:attrNameLst>
                                          <p:attrName>style.visibility</p:attrName>
                                        </p:attrNameLst>
                                      </p:cBhvr>
                                      <p:to>
                                        <p:strVal val="visible"/>
                                      </p:to>
                                    </p:set>
                                    <p:animEffect transition="in" filter="wipe(left)">
                                      <p:cBhvr>
                                        <p:cTn id="98" dur="500"/>
                                        <p:tgtEl>
                                          <p:spTgt spid="42808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28088"/>
                                        </p:tgtEl>
                                        <p:attrNameLst>
                                          <p:attrName>style.visibility</p:attrName>
                                        </p:attrNameLst>
                                      </p:cBhvr>
                                      <p:to>
                                        <p:strVal val="visible"/>
                                      </p:to>
                                    </p:set>
                                    <p:animEffect transition="in" filter="wipe(left)">
                                      <p:cBhvr>
                                        <p:cTn id="103" dur="500"/>
                                        <p:tgtEl>
                                          <p:spTgt spid="42808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28089"/>
                                        </p:tgtEl>
                                        <p:attrNameLst>
                                          <p:attrName>style.visibility</p:attrName>
                                        </p:attrNameLst>
                                      </p:cBhvr>
                                      <p:to>
                                        <p:strVal val="visible"/>
                                      </p:to>
                                    </p:set>
                                    <p:animEffect transition="in" filter="wipe(left)">
                                      <p:cBhvr>
                                        <p:cTn id="108" dur="500"/>
                                        <p:tgtEl>
                                          <p:spTgt spid="42808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28039">
                                            <p:txEl>
                                              <p:pRg st="0" end="0"/>
                                            </p:txEl>
                                          </p:spTgt>
                                        </p:tgtEl>
                                        <p:attrNameLst>
                                          <p:attrName>style.visibility</p:attrName>
                                        </p:attrNameLst>
                                      </p:cBhvr>
                                      <p:to>
                                        <p:strVal val="visible"/>
                                      </p:to>
                                    </p:set>
                                    <p:animEffect transition="in" filter="wipe(left)">
                                      <p:cBhvr>
                                        <p:cTn id="113" dur="500"/>
                                        <p:tgtEl>
                                          <p:spTgt spid="428039">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28040"/>
                                        </p:tgtEl>
                                        <p:attrNameLst>
                                          <p:attrName>style.visibility</p:attrName>
                                        </p:attrNameLst>
                                      </p:cBhvr>
                                      <p:to>
                                        <p:strVal val="visible"/>
                                      </p:to>
                                    </p:set>
                                    <p:animEffect transition="in" filter="wipe(left)">
                                      <p:cBhvr>
                                        <p:cTn id="118" dur="500"/>
                                        <p:tgtEl>
                                          <p:spTgt spid="42804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28090"/>
                                        </p:tgtEl>
                                        <p:attrNameLst>
                                          <p:attrName>style.visibility</p:attrName>
                                        </p:attrNameLst>
                                      </p:cBhvr>
                                      <p:to>
                                        <p:strVal val="visible"/>
                                      </p:to>
                                    </p:set>
                                    <p:animEffect transition="in" filter="wipe(left)">
                                      <p:cBhvr>
                                        <p:cTn id="123" dur="500"/>
                                        <p:tgtEl>
                                          <p:spTgt spid="42809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28091"/>
                                        </p:tgtEl>
                                        <p:attrNameLst>
                                          <p:attrName>style.visibility</p:attrName>
                                        </p:attrNameLst>
                                      </p:cBhvr>
                                      <p:to>
                                        <p:strVal val="visible"/>
                                      </p:to>
                                    </p:set>
                                    <p:animEffect transition="in" filter="wipe(left)">
                                      <p:cBhvr>
                                        <p:cTn id="128" dur="500"/>
                                        <p:tgtEl>
                                          <p:spTgt spid="42809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428044"/>
                                        </p:tgtEl>
                                        <p:attrNameLst>
                                          <p:attrName>style.visibility</p:attrName>
                                        </p:attrNameLst>
                                      </p:cBhvr>
                                      <p:to>
                                        <p:strVal val="visible"/>
                                      </p:to>
                                    </p:set>
                                    <p:animEffect transition="in" filter="wipe(left)">
                                      <p:cBhvr>
                                        <p:cTn id="133" dur="500"/>
                                        <p:tgtEl>
                                          <p:spTgt spid="42804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iterate type="wd">
                                    <p:tmPct val="10000"/>
                                  </p:iterate>
                                  <p:childTnLst>
                                    <p:set>
                                      <p:cBhvr>
                                        <p:cTn id="137" dur="1" fill="hold">
                                          <p:stCondLst>
                                            <p:cond delay="0"/>
                                          </p:stCondLst>
                                        </p:cTn>
                                        <p:tgtEl>
                                          <p:spTgt spid="428045"/>
                                        </p:tgtEl>
                                        <p:attrNameLst>
                                          <p:attrName>style.visibility</p:attrName>
                                        </p:attrNameLst>
                                      </p:cBhvr>
                                      <p:to>
                                        <p:strVal val="visible"/>
                                      </p:to>
                                    </p:set>
                                    <p:animEffect transition="in" filter="wipe(left)">
                                      <p:cBhvr>
                                        <p:cTn id="138" dur="500"/>
                                        <p:tgtEl>
                                          <p:spTgt spid="428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animBg="1" autoUpdateAnimBg="0"/>
      <p:bldP spid="428036" grpId="0" build="p" autoUpdateAnimBg="0"/>
      <p:bldP spid="428037" grpId="0" build="p" autoUpdateAnimBg="0"/>
      <p:bldP spid="428039" grpId="0" build="p" autoUpdateAnimBg="0"/>
      <p:bldP spid="428042" grpId="0" build="p" autoUpdateAnimBg="0"/>
      <p:bldP spid="428044" grpId="0" animBg="1" autoUpdateAnimBg="0"/>
      <p:bldP spid="42804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4" name="Date Placeholder 3"/>
          <p:cNvSpPr>
            <a:spLocks noGrp="1"/>
          </p:cNvSpPr>
          <p:nvPr>
            <p:ph type="dt" sz="quarter" idx="10"/>
          </p:nvPr>
        </p:nvSpPr>
        <p:spPr/>
        <p:txBody>
          <a:bodyPr/>
          <a:lstStyle/>
          <a:p>
            <a:pPr>
              <a:defRPr/>
            </a:pPr>
            <a:r>
              <a:rPr lang="en-US" smtClean="0"/>
              <a:t>Thursday, July 9, 2015</a:t>
            </a:r>
            <a:endParaRPr lang="en-US"/>
          </a:p>
        </p:txBody>
      </p:sp>
      <p:sp>
        <p:nvSpPr>
          <p:cNvPr id="28685"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5614" name="Slide Number Placeholder 5"/>
          <p:cNvSpPr>
            <a:spLocks noGrp="1"/>
          </p:cNvSpPr>
          <p:nvPr>
            <p:ph type="sldNum" sz="quarter" idx="12"/>
          </p:nvPr>
        </p:nvSpPr>
        <p:spPr>
          <a:noFill/>
        </p:spPr>
        <p:txBody>
          <a:bodyPr/>
          <a:lstStyle/>
          <a:p>
            <a:fld id="{6E4C69A4-9207-C14A-A3BA-A68B7656AC05}" type="slidenum">
              <a:rPr lang="en-US">
                <a:latin typeface="Arial Narrow" charset="0"/>
              </a:rPr>
              <a:pPr/>
              <a:t>27</a:t>
            </a:fld>
            <a:endParaRPr lang="en-US">
              <a:latin typeface="Arial Narrow" charset="0"/>
            </a:endParaRPr>
          </a:p>
        </p:txBody>
      </p:sp>
      <p:pic>
        <p:nvPicPr>
          <p:cNvPr id="429058" name="Picture 2" descr="FG12_013"/>
          <p:cNvPicPr>
            <a:picLocks noChangeAspect="1" noChangeArrowheads="1"/>
          </p:cNvPicPr>
          <p:nvPr/>
        </p:nvPicPr>
        <p:blipFill>
          <a:blip r:embed="rId3"/>
          <a:srcRect/>
          <a:stretch>
            <a:fillRect/>
          </a:stretch>
        </p:blipFill>
        <p:spPr bwMode="auto">
          <a:xfrm>
            <a:off x="304800" y="1828800"/>
            <a:ext cx="2438400" cy="2095500"/>
          </a:xfrm>
          <a:prstGeom prst="rect">
            <a:avLst/>
          </a:prstGeom>
          <a:noFill/>
          <a:ln w="9525">
            <a:noFill/>
            <a:miter lim="800000"/>
            <a:headEnd/>
            <a:tailEnd/>
          </a:ln>
        </p:spPr>
      </p:pic>
      <p:sp>
        <p:nvSpPr>
          <p:cNvPr id="25616" name="Rectangle 3"/>
          <p:cNvSpPr>
            <a:spLocks noGrp="1" noChangeArrowheads="1"/>
          </p:cNvSpPr>
          <p:nvPr>
            <p:ph type="title"/>
          </p:nvPr>
        </p:nvSpPr>
        <p:spPr>
          <a:xfrm>
            <a:off x="685800" y="152400"/>
            <a:ext cx="7772400" cy="609600"/>
          </a:xfrm>
        </p:spPr>
        <p:txBody>
          <a:bodyPr/>
          <a:lstStyle/>
          <a:p>
            <a:r>
              <a:rPr lang="en-US" sz="4000">
                <a:ea typeface="ＭＳ Ｐゴシック" charset="-128"/>
                <a:cs typeface="ＭＳ Ｐゴシック" charset="-128"/>
              </a:rPr>
              <a:t>Example 9 – 7 </a:t>
            </a:r>
            <a:endParaRPr lang="en-US">
              <a:ea typeface="ＭＳ Ｐゴシック" charset="-128"/>
              <a:cs typeface="ＭＳ Ｐゴシック" charset="-128"/>
            </a:endParaRPr>
          </a:p>
        </p:txBody>
      </p:sp>
      <p:sp>
        <p:nvSpPr>
          <p:cNvPr id="429060" name="Text Box 4"/>
          <p:cNvSpPr txBox="1">
            <a:spLocks noChangeArrowheads="1"/>
          </p:cNvSpPr>
          <p:nvPr/>
        </p:nvSpPr>
        <p:spPr bwMode="auto">
          <a:xfrm>
            <a:off x="4572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5.0 m long ladder leans against a wall at a point 4.0m above the ground.  The ladder is uniform and has mass 12.0kg.  Assuming the wall is frictionless (but ground is not), determine the forces exerted on the ladder by the ground and the wall.  </a:t>
            </a:r>
          </a:p>
        </p:txBody>
      </p:sp>
      <p:graphicFrame>
        <p:nvGraphicFramePr>
          <p:cNvPr id="429061" name="Object 2"/>
          <p:cNvGraphicFramePr>
            <a:graphicFrameLocks noChangeAspect="1"/>
          </p:cNvGraphicFramePr>
          <p:nvPr/>
        </p:nvGraphicFramePr>
        <p:xfrm>
          <a:off x="5181600" y="2667000"/>
          <a:ext cx="757238" cy="479425"/>
        </p:xfrm>
        <a:graphic>
          <a:graphicData uri="http://schemas.openxmlformats.org/presentationml/2006/ole">
            <mc:AlternateContent xmlns:mc="http://schemas.openxmlformats.org/markup-compatibility/2006">
              <mc:Choice xmlns:v="urn:schemas-microsoft-com:vml" Requires="v">
                <p:oleObj spid="_x0000_s333542" name="Equation" r:id="rId4" imgW="380880" imgH="253800" progId="Equation.3">
                  <p:embed/>
                </p:oleObj>
              </mc:Choice>
              <mc:Fallback>
                <p:oleObj name="Equation" r:id="rId4" imgW="380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67000"/>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62" name="AutoShape 6"/>
          <p:cNvSpPr>
            <a:spLocks noChangeArrowheads="1"/>
          </p:cNvSpPr>
          <p:nvPr/>
        </p:nvSpPr>
        <p:spPr bwMode="auto">
          <a:xfrm>
            <a:off x="2362200" y="2514600"/>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rgbClr val="FF0000"/>
                </a:solidFill>
                <a:latin typeface="Arial Narrow" charset="0"/>
              </a:rPr>
              <a:t>FBD</a:t>
            </a:r>
          </a:p>
        </p:txBody>
      </p:sp>
      <p:sp>
        <p:nvSpPr>
          <p:cNvPr id="429063" name="Text Box 7"/>
          <p:cNvSpPr txBox="1">
            <a:spLocks noChangeArrowheads="1"/>
          </p:cNvSpPr>
          <p:nvPr/>
        </p:nvSpPr>
        <p:spPr bwMode="auto">
          <a:xfrm>
            <a:off x="4953000" y="1828800"/>
            <a:ext cx="38862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First the translational equilibrium, using components</a:t>
            </a:r>
          </a:p>
        </p:txBody>
      </p:sp>
      <p:sp>
        <p:nvSpPr>
          <p:cNvPr id="429064" name="Text Box 8"/>
          <p:cNvSpPr txBox="1">
            <a:spLocks noChangeArrowheads="1"/>
          </p:cNvSpPr>
          <p:nvPr/>
        </p:nvSpPr>
        <p:spPr bwMode="auto">
          <a:xfrm>
            <a:off x="457200" y="3886200"/>
            <a:ext cx="6629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y component of the force by the ground is</a:t>
            </a:r>
          </a:p>
        </p:txBody>
      </p:sp>
      <p:grpSp>
        <p:nvGrpSpPr>
          <p:cNvPr id="2" name="Group 9"/>
          <p:cNvGrpSpPr>
            <a:grpSpLocks/>
          </p:cNvGrpSpPr>
          <p:nvPr/>
        </p:nvGrpSpPr>
        <p:grpSpPr bwMode="auto">
          <a:xfrm>
            <a:off x="3200400" y="1905000"/>
            <a:ext cx="1524000" cy="1828800"/>
            <a:chOff x="2016" y="1200"/>
            <a:chExt cx="733" cy="1152"/>
          </a:xfrm>
        </p:grpSpPr>
        <p:sp>
          <p:nvSpPr>
            <p:cNvPr id="25623" name="Line 10"/>
            <p:cNvSpPr>
              <a:spLocks noChangeShapeType="1"/>
            </p:cNvSpPr>
            <p:nvPr/>
          </p:nvSpPr>
          <p:spPr bwMode="auto">
            <a:xfrm flipH="1">
              <a:off x="2208" y="1440"/>
              <a:ext cx="480" cy="672"/>
            </a:xfrm>
            <a:prstGeom prst="line">
              <a:avLst/>
            </a:prstGeom>
            <a:noFill/>
            <a:ln w="76200">
              <a:solidFill>
                <a:schemeClr val="hlink"/>
              </a:solidFill>
              <a:round/>
              <a:headEnd/>
              <a:tailEnd/>
            </a:ln>
          </p:spPr>
          <p:txBody>
            <a:bodyPr>
              <a:prstTxWarp prst="textNoShape">
                <a:avLst/>
              </a:prstTxWarp>
            </a:bodyPr>
            <a:lstStyle/>
            <a:p>
              <a:endParaRPr lang="en-US"/>
            </a:p>
          </p:txBody>
        </p:sp>
        <p:sp>
          <p:nvSpPr>
            <p:cNvPr id="25624" name="Line 11"/>
            <p:cNvSpPr>
              <a:spLocks noChangeShapeType="1"/>
            </p:cNvSpPr>
            <p:nvPr/>
          </p:nvSpPr>
          <p:spPr bwMode="auto">
            <a:xfrm>
              <a:off x="2448" y="1776"/>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5" name="Line 12"/>
            <p:cNvSpPr>
              <a:spLocks noChangeShapeType="1"/>
            </p:cNvSpPr>
            <p:nvPr/>
          </p:nvSpPr>
          <p:spPr bwMode="auto">
            <a:xfrm>
              <a:off x="2208" y="2112"/>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6" name="Line 13"/>
            <p:cNvSpPr>
              <a:spLocks noChangeShapeType="1"/>
            </p:cNvSpPr>
            <p:nvPr/>
          </p:nvSpPr>
          <p:spPr bwMode="auto">
            <a:xfrm flipV="1">
              <a:off x="2208" y="1728"/>
              <a:ext cx="0" cy="38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7" name="Line 14"/>
            <p:cNvSpPr>
              <a:spLocks noChangeShapeType="1"/>
            </p:cNvSpPr>
            <p:nvPr/>
          </p:nvSpPr>
          <p:spPr bwMode="auto">
            <a:xfrm flipH="1">
              <a:off x="2448" y="1440"/>
              <a:ext cx="24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8" name="Text Box 15"/>
            <p:cNvSpPr txBox="1">
              <a:spLocks noChangeArrowheads="1"/>
            </p:cNvSpPr>
            <p:nvPr/>
          </p:nvSpPr>
          <p:spPr bwMode="auto">
            <a:xfrm>
              <a:off x="2400" y="1776"/>
              <a:ext cx="266" cy="250"/>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5629" name="Text Box 16"/>
            <p:cNvSpPr txBox="1">
              <a:spLocks noChangeArrowheads="1"/>
            </p:cNvSpPr>
            <p:nvPr/>
          </p:nvSpPr>
          <p:spPr bwMode="auto">
            <a:xfrm>
              <a:off x="2448" y="1200"/>
              <a:ext cx="301" cy="250"/>
            </a:xfrm>
            <a:prstGeom prst="rect">
              <a:avLst/>
            </a:prstGeom>
            <a:noFill/>
            <a:ln w="9525">
              <a:noFill/>
              <a:miter lim="800000"/>
              <a:headEnd/>
              <a:tailEnd/>
            </a:ln>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W</a:t>
              </a:r>
              <a:endParaRPr lang="en-US" sz="2000" b="1">
                <a:solidFill>
                  <a:schemeClr val="accent2"/>
                </a:solidFill>
                <a:latin typeface="Monotype Corsiva" charset="0"/>
              </a:endParaRPr>
            </a:p>
          </p:txBody>
        </p:sp>
        <p:sp>
          <p:nvSpPr>
            <p:cNvPr id="25630" name="Text Box 17"/>
            <p:cNvSpPr txBox="1">
              <a:spLocks noChangeArrowheads="1"/>
            </p:cNvSpPr>
            <p:nvPr/>
          </p:nvSpPr>
          <p:spPr bwMode="auto">
            <a:xfrm>
              <a:off x="2160" y="2102"/>
              <a:ext cx="24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Gx</a:t>
              </a:r>
              <a:endParaRPr lang="en-US" sz="2000" b="1">
                <a:solidFill>
                  <a:schemeClr val="accent2"/>
                </a:solidFill>
                <a:latin typeface="Monotype Corsiva" charset="0"/>
              </a:endParaRPr>
            </a:p>
          </p:txBody>
        </p:sp>
        <p:sp>
          <p:nvSpPr>
            <p:cNvPr id="25631" name="Text Box 18"/>
            <p:cNvSpPr txBox="1">
              <a:spLocks noChangeArrowheads="1"/>
            </p:cNvSpPr>
            <p:nvPr/>
          </p:nvSpPr>
          <p:spPr bwMode="auto">
            <a:xfrm>
              <a:off x="2016" y="1852"/>
              <a:ext cx="214" cy="212"/>
            </a:xfrm>
            <a:prstGeom prst="rect">
              <a:avLst/>
            </a:prstGeom>
            <a:noFill/>
            <a:ln w="9525">
              <a:noFill/>
              <a:miter lim="800000"/>
              <a:headEnd/>
              <a:tailEnd/>
            </a:ln>
          </p:spPr>
          <p:txBody>
            <a:bodyPr wrap="none">
              <a:prstTxWarp prst="textNoShape">
                <a:avLst/>
              </a:prstTxWarp>
              <a:spAutoFit/>
            </a:bodyPr>
            <a:lstStyle/>
            <a:p>
              <a:r>
                <a:rPr lang="en-US" sz="1600" b="1">
                  <a:solidFill>
                    <a:schemeClr val="accent2"/>
                  </a:solidFill>
                  <a:latin typeface="Monotype Corsiva" charset="0"/>
                </a:rPr>
                <a:t>F</a:t>
              </a:r>
              <a:r>
                <a:rPr lang="en-US" sz="1600" b="1" baseline="-25000">
                  <a:solidFill>
                    <a:schemeClr val="accent2"/>
                  </a:solidFill>
                  <a:latin typeface="Monotype Corsiva" charset="0"/>
                </a:rPr>
                <a:t>Gy</a:t>
              </a:r>
            </a:p>
          </p:txBody>
        </p:sp>
        <p:sp>
          <p:nvSpPr>
            <p:cNvPr id="25632" name="Text Box 19"/>
            <p:cNvSpPr txBox="1">
              <a:spLocks noChangeArrowheads="1"/>
            </p:cNvSpPr>
            <p:nvPr/>
          </p:nvSpPr>
          <p:spPr bwMode="auto">
            <a:xfrm>
              <a:off x="2016" y="1990"/>
              <a:ext cx="15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O</a:t>
              </a:r>
            </a:p>
          </p:txBody>
        </p:sp>
      </p:grpSp>
      <p:graphicFrame>
        <p:nvGraphicFramePr>
          <p:cNvPr id="429076" name="Object 3"/>
          <p:cNvGraphicFramePr>
            <a:graphicFrameLocks noChangeAspect="1"/>
          </p:cNvGraphicFramePr>
          <p:nvPr/>
        </p:nvGraphicFramePr>
        <p:xfrm>
          <a:off x="2362200" y="4406900"/>
          <a:ext cx="649288" cy="622300"/>
        </p:xfrm>
        <a:graphic>
          <a:graphicData uri="http://schemas.openxmlformats.org/presentationml/2006/ole">
            <mc:AlternateContent xmlns:mc="http://schemas.openxmlformats.org/markup-compatibility/2006">
              <mc:Choice xmlns:v="urn:schemas-microsoft-com:vml" Requires="v">
                <p:oleObj spid="_x0000_s333543" name="Equation" r:id="rId6" imgW="241200" imgH="241200" progId="Equation.DSMT4">
                  <p:embed/>
                </p:oleObj>
              </mc:Choice>
              <mc:Fallback>
                <p:oleObj name="Equation" r:id="rId6" imgW="2412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406900"/>
                        <a:ext cx="64928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7" name="Object 4"/>
          <p:cNvGraphicFramePr>
            <a:graphicFrameLocks noChangeAspect="1"/>
          </p:cNvGraphicFramePr>
          <p:nvPr/>
        </p:nvGraphicFramePr>
        <p:xfrm>
          <a:off x="5768975" y="2690813"/>
          <a:ext cx="1336675" cy="431800"/>
        </p:xfrm>
        <a:graphic>
          <a:graphicData uri="http://schemas.openxmlformats.org/presentationml/2006/ole">
            <mc:AlternateContent xmlns:mc="http://schemas.openxmlformats.org/markup-compatibility/2006">
              <mc:Choice xmlns:v="urn:schemas-microsoft-com:vml" Requires="v">
                <p:oleObj spid="_x0000_s333544" name="Equation" r:id="rId8" imgW="672840" imgH="228600" progId="Equation.DSMT4">
                  <p:embed/>
                </p:oleObj>
              </mc:Choice>
              <mc:Fallback>
                <p:oleObj name="Equation" r:id="rId8" imgW="6728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975" y="2690813"/>
                        <a:ext cx="13366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8" name="Object 5"/>
          <p:cNvGraphicFramePr>
            <a:graphicFrameLocks noChangeAspect="1"/>
          </p:cNvGraphicFramePr>
          <p:nvPr/>
        </p:nvGraphicFramePr>
        <p:xfrm>
          <a:off x="7142163" y="2738438"/>
          <a:ext cx="477837" cy="336550"/>
        </p:xfrm>
        <a:graphic>
          <a:graphicData uri="http://schemas.openxmlformats.org/presentationml/2006/ole">
            <mc:AlternateContent xmlns:mc="http://schemas.openxmlformats.org/markup-compatibility/2006">
              <mc:Choice xmlns:v="urn:schemas-microsoft-com:vml" Requires="v">
                <p:oleObj spid="_x0000_s333545" name="Equation" r:id="rId10" imgW="241200" imgH="177480" progId="Equation.3">
                  <p:embed/>
                </p:oleObj>
              </mc:Choice>
              <mc:Fallback>
                <p:oleObj name="Equation" r:id="rId10" imgW="241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2163" y="2738438"/>
                        <a:ext cx="477837"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9" name="Object 6"/>
          <p:cNvGraphicFramePr>
            <a:graphicFrameLocks noChangeAspect="1"/>
          </p:cNvGraphicFramePr>
          <p:nvPr/>
        </p:nvGraphicFramePr>
        <p:xfrm>
          <a:off x="5181600" y="3254375"/>
          <a:ext cx="757238" cy="479425"/>
        </p:xfrm>
        <a:graphic>
          <a:graphicData uri="http://schemas.openxmlformats.org/presentationml/2006/ole">
            <mc:AlternateContent xmlns:mc="http://schemas.openxmlformats.org/markup-compatibility/2006">
              <mc:Choice xmlns:v="urn:schemas-microsoft-com:vml" Requires="v">
                <p:oleObj spid="_x0000_s333546" name="Equation" r:id="rId12" imgW="380880" imgH="253800" progId="Equation.3">
                  <p:embed/>
                </p:oleObj>
              </mc:Choice>
              <mc:Fallback>
                <p:oleObj name="Equation" r:id="rId12" imgW="38088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254375"/>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0" name="Object 7"/>
          <p:cNvGraphicFramePr>
            <a:graphicFrameLocks noChangeAspect="1"/>
          </p:cNvGraphicFramePr>
          <p:nvPr/>
        </p:nvGraphicFramePr>
        <p:xfrm>
          <a:off x="5821363" y="3267075"/>
          <a:ext cx="1538287" cy="455613"/>
        </p:xfrm>
        <a:graphic>
          <a:graphicData uri="http://schemas.openxmlformats.org/presentationml/2006/ole">
            <mc:AlternateContent xmlns:mc="http://schemas.openxmlformats.org/markup-compatibility/2006">
              <mc:Choice xmlns:v="urn:schemas-microsoft-com:vml" Requires="v">
                <p:oleObj spid="_x0000_s333547" name="Equation" r:id="rId14" imgW="774360" imgH="241200" progId="Equation.DSMT4">
                  <p:embed/>
                </p:oleObj>
              </mc:Choice>
              <mc:Fallback>
                <p:oleObj name="Equation" r:id="rId14" imgW="774360" imgH="241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1363" y="3267075"/>
                        <a:ext cx="1538287" cy="455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1" name="Object 8"/>
          <p:cNvGraphicFramePr>
            <a:graphicFrameLocks noChangeAspect="1"/>
          </p:cNvGraphicFramePr>
          <p:nvPr/>
        </p:nvGraphicFramePr>
        <p:xfrm>
          <a:off x="7239000" y="3325813"/>
          <a:ext cx="479425" cy="336550"/>
        </p:xfrm>
        <a:graphic>
          <a:graphicData uri="http://schemas.openxmlformats.org/presentationml/2006/ole">
            <mc:AlternateContent xmlns:mc="http://schemas.openxmlformats.org/markup-compatibility/2006">
              <mc:Choice xmlns:v="urn:schemas-microsoft-com:vml" Requires="v">
                <p:oleObj spid="_x0000_s333548" name="Equation" r:id="rId16" imgW="241200" imgH="177480" progId="Equation.3">
                  <p:embed/>
                </p:oleObj>
              </mc:Choice>
              <mc:Fallback>
                <p:oleObj name="Equation" r:id="rId16" imgW="2412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3325813"/>
                        <a:ext cx="479425"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2" name="Object 9"/>
          <p:cNvGraphicFramePr>
            <a:graphicFrameLocks noChangeAspect="1"/>
          </p:cNvGraphicFramePr>
          <p:nvPr/>
        </p:nvGraphicFramePr>
        <p:xfrm>
          <a:off x="3078163" y="4460875"/>
          <a:ext cx="903287" cy="492125"/>
        </p:xfrm>
        <a:graphic>
          <a:graphicData uri="http://schemas.openxmlformats.org/presentationml/2006/ole">
            <mc:AlternateContent xmlns:mc="http://schemas.openxmlformats.org/markup-compatibility/2006">
              <mc:Choice xmlns:v="urn:schemas-microsoft-com:vml" Requires="v">
                <p:oleObj spid="_x0000_s333549" name="Equation" r:id="rId18" imgW="368280" imgH="164880" progId="Equation.3">
                  <p:embed/>
                </p:oleObj>
              </mc:Choice>
              <mc:Fallback>
                <p:oleObj name="Equation" r:id="rId18" imgW="36828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78163" y="4460875"/>
                        <a:ext cx="903287" cy="492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3" name="Object 10"/>
          <p:cNvGraphicFramePr>
            <a:graphicFrameLocks noChangeAspect="1"/>
          </p:cNvGraphicFramePr>
          <p:nvPr/>
        </p:nvGraphicFramePr>
        <p:xfrm>
          <a:off x="4114800" y="4462463"/>
          <a:ext cx="3276600" cy="414337"/>
        </p:xfrm>
        <a:graphic>
          <a:graphicData uri="http://schemas.openxmlformats.org/presentationml/2006/ole">
            <mc:AlternateContent xmlns:mc="http://schemas.openxmlformats.org/markup-compatibility/2006">
              <mc:Choice xmlns:v="urn:schemas-microsoft-com:vml" Requires="v">
                <p:oleObj spid="_x0000_s333550" name="Equation" r:id="rId20" imgW="1333440" imgH="177480" progId="Equation.DSMT4">
                  <p:embed/>
                </p:oleObj>
              </mc:Choice>
              <mc:Fallback>
                <p:oleObj name="Equation" r:id="rId20" imgW="133344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14800" y="4462463"/>
                        <a:ext cx="327660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84" name="Text Box 28"/>
          <p:cNvSpPr txBox="1">
            <a:spLocks noChangeArrowheads="1"/>
          </p:cNvSpPr>
          <p:nvPr/>
        </p:nvSpPr>
        <p:spPr bwMode="auto">
          <a:xfrm>
            <a:off x="457200" y="4953000"/>
            <a:ext cx="5105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length x</a:t>
            </a:r>
            <a:r>
              <a:rPr lang="en-US" baseline="-25000">
                <a:solidFill>
                  <a:srgbClr val="800000"/>
                </a:solidFill>
                <a:latin typeface="Arial Narrow" charset="0"/>
              </a:rPr>
              <a:t>0</a:t>
            </a:r>
            <a:r>
              <a:rPr lang="en-US">
                <a:solidFill>
                  <a:srgbClr val="800000"/>
                </a:solidFill>
                <a:latin typeface="Arial Narrow" charset="0"/>
              </a:rPr>
              <a:t> is, from Pythagorian theorem</a:t>
            </a:r>
          </a:p>
        </p:txBody>
      </p:sp>
      <p:graphicFrame>
        <p:nvGraphicFramePr>
          <p:cNvPr id="429085" name="Object 11"/>
          <p:cNvGraphicFramePr>
            <a:graphicFrameLocks noChangeAspect="1"/>
          </p:cNvGraphicFramePr>
          <p:nvPr/>
        </p:nvGraphicFramePr>
        <p:xfrm>
          <a:off x="2819400" y="5480050"/>
          <a:ext cx="3352800" cy="584200"/>
        </p:xfrm>
        <a:graphic>
          <a:graphicData uri="http://schemas.openxmlformats.org/presentationml/2006/ole">
            <mc:AlternateContent xmlns:mc="http://schemas.openxmlformats.org/markup-compatibility/2006">
              <mc:Choice xmlns:v="urn:schemas-microsoft-com:vml" Requires="v">
                <p:oleObj spid="_x0000_s333551" name="Equation" r:id="rId22" imgW="1536480" imgH="279360" progId="Equation.DSMT4">
                  <p:embed/>
                </p:oleObj>
              </mc:Choice>
              <mc:Fallback>
                <p:oleObj name="Equation" r:id="rId22" imgW="1536480" imgH="2793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480050"/>
                        <a:ext cx="33528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455481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9060"/>
                                        </p:tgtEl>
                                        <p:attrNameLst>
                                          <p:attrName>style.visibility</p:attrName>
                                        </p:attrNameLst>
                                      </p:cBhvr>
                                      <p:to>
                                        <p:strVal val="visible"/>
                                      </p:to>
                                    </p:set>
                                    <p:animEffect transition="in" filter="wipe(left)">
                                      <p:cBhvr>
                                        <p:cTn id="7" dur="500"/>
                                        <p:tgtEl>
                                          <p:spTgt spid="4290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429058"/>
                                        </p:tgtEl>
                                        <p:attrNameLst>
                                          <p:attrName>style.visibility</p:attrName>
                                        </p:attrNameLst>
                                      </p:cBhvr>
                                      <p:to>
                                        <p:strVal val="visible"/>
                                      </p:to>
                                    </p:set>
                                    <p:anim calcmode="lin" valueType="num">
                                      <p:cBhvr>
                                        <p:cTn id="12" dur="500" fill="hold"/>
                                        <p:tgtEl>
                                          <p:spTgt spid="429058"/>
                                        </p:tgtEl>
                                        <p:attrNameLst>
                                          <p:attrName>ppt_w</p:attrName>
                                        </p:attrNameLst>
                                      </p:cBhvr>
                                      <p:tavLst>
                                        <p:tav tm="0">
                                          <p:val>
                                            <p:fltVal val="0"/>
                                          </p:val>
                                        </p:tav>
                                        <p:tav tm="100000">
                                          <p:val>
                                            <p:strVal val="#ppt_w"/>
                                          </p:val>
                                        </p:tav>
                                      </p:tavLst>
                                    </p:anim>
                                    <p:anim calcmode="lin" valueType="num">
                                      <p:cBhvr>
                                        <p:cTn id="13" dur="500" fill="hold"/>
                                        <p:tgtEl>
                                          <p:spTgt spid="429058"/>
                                        </p:tgtEl>
                                        <p:attrNameLst>
                                          <p:attrName>ppt_h</p:attrName>
                                        </p:attrNameLst>
                                      </p:cBhvr>
                                      <p:tavLst>
                                        <p:tav tm="0">
                                          <p:val>
                                            <p:fltVal val="0"/>
                                          </p:val>
                                        </p:tav>
                                        <p:tav tm="100000">
                                          <p:val>
                                            <p:strVal val="#ppt_h"/>
                                          </p:val>
                                        </p:tav>
                                      </p:tavLst>
                                    </p:anim>
                                    <p:animEffect transition="in" filter="fade">
                                      <p:cBhvr>
                                        <p:cTn id="14" dur="500"/>
                                        <p:tgtEl>
                                          <p:spTgt spid="4290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29062"/>
                                        </p:tgtEl>
                                        <p:attrNameLst>
                                          <p:attrName>style.visibility</p:attrName>
                                        </p:attrNameLst>
                                      </p:cBhvr>
                                      <p:to>
                                        <p:strVal val="visible"/>
                                      </p:to>
                                    </p:set>
                                    <p:animEffect transition="in" filter="wipe(left)">
                                      <p:cBhvr>
                                        <p:cTn id="19" dur="500"/>
                                        <p:tgtEl>
                                          <p:spTgt spid="4290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29063">
                                            <p:txEl>
                                              <p:pRg st="0" end="0"/>
                                            </p:txEl>
                                          </p:spTgt>
                                        </p:tgtEl>
                                        <p:attrNameLst>
                                          <p:attrName>style.visibility</p:attrName>
                                        </p:attrNameLst>
                                      </p:cBhvr>
                                      <p:to>
                                        <p:strVal val="visible"/>
                                      </p:to>
                                    </p:set>
                                    <p:animEffect transition="in" filter="wipe(left)">
                                      <p:cBhvr>
                                        <p:cTn id="29" dur="500"/>
                                        <p:tgtEl>
                                          <p:spTgt spid="42906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429061"/>
                                        </p:tgtEl>
                                        <p:attrNameLst>
                                          <p:attrName>style.visibility</p:attrName>
                                        </p:attrNameLst>
                                      </p:cBhvr>
                                      <p:to>
                                        <p:strVal val="visible"/>
                                      </p:to>
                                    </p:set>
                                    <p:animEffect transition="in" filter="wipe(left)">
                                      <p:cBhvr>
                                        <p:cTn id="34" dur="500"/>
                                        <p:tgtEl>
                                          <p:spTgt spid="4290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29077"/>
                                        </p:tgtEl>
                                        <p:attrNameLst>
                                          <p:attrName>style.visibility</p:attrName>
                                        </p:attrNameLst>
                                      </p:cBhvr>
                                      <p:to>
                                        <p:strVal val="visible"/>
                                      </p:to>
                                    </p:set>
                                    <p:animEffect transition="in" filter="wipe(left)">
                                      <p:cBhvr>
                                        <p:cTn id="39" dur="500"/>
                                        <p:tgtEl>
                                          <p:spTgt spid="4290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29078"/>
                                        </p:tgtEl>
                                        <p:attrNameLst>
                                          <p:attrName>style.visibility</p:attrName>
                                        </p:attrNameLst>
                                      </p:cBhvr>
                                      <p:to>
                                        <p:strVal val="visible"/>
                                      </p:to>
                                    </p:set>
                                    <p:animEffect transition="in" filter="wipe(left)">
                                      <p:cBhvr>
                                        <p:cTn id="44" dur="500"/>
                                        <p:tgtEl>
                                          <p:spTgt spid="4290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29079"/>
                                        </p:tgtEl>
                                        <p:attrNameLst>
                                          <p:attrName>style.visibility</p:attrName>
                                        </p:attrNameLst>
                                      </p:cBhvr>
                                      <p:to>
                                        <p:strVal val="visible"/>
                                      </p:to>
                                    </p:set>
                                    <p:animEffect transition="in" filter="wipe(left)">
                                      <p:cBhvr>
                                        <p:cTn id="49" dur="500"/>
                                        <p:tgtEl>
                                          <p:spTgt spid="4290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429080"/>
                                        </p:tgtEl>
                                        <p:attrNameLst>
                                          <p:attrName>style.visibility</p:attrName>
                                        </p:attrNameLst>
                                      </p:cBhvr>
                                      <p:to>
                                        <p:strVal val="visible"/>
                                      </p:to>
                                    </p:set>
                                    <p:animEffect transition="in" filter="wipe(left)">
                                      <p:cBhvr>
                                        <p:cTn id="54" dur="500"/>
                                        <p:tgtEl>
                                          <p:spTgt spid="42908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29081"/>
                                        </p:tgtEl>
                                        <p:attrNameLst>
                                          <p:attrName>style.visibility</p:attrName>
                                        </p:attrNameLst>
                                      </p:cBhvr>
                                      <p:to>
                                        <p:strVal val="visible"/>
                                      </p:to>
                                    </p:set>
                                    <p:animEffect transition="in" filter="wipe(left)">
                                      <p:cBhvr>
                                        <p:cTn id="59" dur="500"/>
                                        <p:tgtEl>
                                          <p:spTgt spid="42908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29064">
                                            <p:txEl>
                                              <p:pRg st="0" end="0"/>
                                            </p:txEl>
                                          </p:spTgt>
                                        </p:tgtEl>
                                        <p:attrNameLst>
                                          <p:attrName>style.visibility</p:attrName>
                                        </p:attrNameLst>
                                      </p:cBhvr>
                                      <p:to>
                                        <p:strVal val="visible"/>
                                      </p:to>
                                    </p:set>
                                    <p:animEffect transition="in" filter="wipe(left)">
                                      <p:cBhvr>
                                        <p:cTn id="64" dur="500"/>
                                        <p:tgtEl>
                                          <p:spTgt spid="42906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29076"/>
                                        </p:tgtEl>
                                        <p:attrNameLst>
                                          <p:attrName>style.visibility</p:attrName>
                                        </p:attrNameLst>
                                      </p:cBhvr>
                                      <p:to>
                                        <p:strVal val="visible"/>
                                      </p:to>
                                    </p:set>
                                    <p:animEffect transition="in" filter="wipe(left)">
                                      <p:cBhvr>
                                        <p:cTn id="69" dur="500"/>
                                        <p:tgtEl>
                                          <p:spTgt spid="4290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29082"/>
                                        </p:tgtEl>
                                        <p:attrNameLst>
                                          <p:attrName>style.visibility</p:attrName>
                                        </p:attrNameLst>
                                      </p:cBhvr>
                                      <p:to>
                                        <p:strVal val="visible"/>
                                      </p:to>
                                    </p:set>
                                    <p:animEffect transition="in" filter="wipe(left)">
                                      <p:cBhvr>
                                        <p:cTn id="74" dur="500"/>
                                        <p:tgtEl>
                                          <p:spTgt spid="42908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29083"/>
                                        </p:tgtEl>
                                        <p:attrNameLst>
                                          <p:attrName>style.visibility</p:attrName>
                                        </p:attrNameLst>
                                      </p:cBhvr>
                                      <p:to>
                                        <p:strVal val="visible"/>
                                      </p:to>
                                    </p:set>
                                    <p:animEffect transition="in" filter="wipe(left)">
                                      <p:cBhvr>
                                        <p:cTn id="79" dur="500"/>
                                        <p:tgtEl>
                                          <p:spTgt spid="42908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29084">
                                            <p:txEl>
                                              <p:pRg st="0" end="0"/>
                                            </p:txEl>
                                          </p:spTgt>
                                        </p:tgtEl>
                                        <p:attrNameLst>
                                          <p:attrName>style.visibility</p:attrName>
                                        </p:attrNameLst>
                                      </p:cBhvr>
                                      <p:to>
                                        <p:strVal val="visible"/>
                                      </p:to>
                                    </p:set>
                                    <p:animEffect transition="in" filter="wipe(left)">
                                      <p:cBhvr>
                                        <p:cTn id="84" dur="500"/>
                                        <p:tgtEl>
                                          <p:spTgt spid="42908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29085"/>
                                        </p:tgtEl>
                                        <p:attrNameLst>
                                          <p:attrName>style.visibility</p:attrName>
                                        </p:attrNameLst>
                                      </p:cBhvr>
                                      <p:to>
                                        <p:strVal val="visible"/>
                                      </p:to>
                                    </p:set>
                                    <p:animEffect transition="in" filter="wipe(left)">
                                      <p:cBhvr>
                                        <p:cTn id="89" dur="500"/>
                                        <p:tgtEl>
                                          <p:spTgt spid="429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0" grpId="0" animBg="1" autoUpdateAnimBg="0"/>
      <p:bldP spid="429062" grpId="0" animBg="1" autoUpdateAnimBg="0"/>
      <p:bldP spid="429063" grpId="0" build="p" autoUpdateAnimBg="0"/>
      <p:bldP spid="429064" grpId="0" build="p" autoUpdateAnimBg="0"/>
      <p:bldP spid="42908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2" name="Date Placeholder 3"/>
          <p:cNvSpPr>
            <a:spLocks noGrp="1"/>
          </p:cNvSpPr>
          <p:nvPr>
            <p:ph type="dt" sz="quarter" idx="10"/>
          </p:nvPr>
        </p:nvSpPr>
        <p:spPr/>
        <p:txBody>
          <a:bodyPr/>
          <a:lstStyle/>
          <a:p>
            <a:pPr>
              <a:defRPr/>
            </a:pPr>
            <a:r>
              <a:rPr lang="en-US" smtClean="0"/>
              <a:t>Thursday, July 9, 2015</a:t>
            </a:r>
            <a:endParaRPr lang="en-US"/>
          </a:p>
        </p:txBody>
      </p:sp>
      <p:sp>
        <p:nvSpPr>
          <p:cNvPr id="29713"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6642" name="Slide Number Placeholder 5"/>
          <p:cNvSpPr>
            <a:spLocks noGrp="1"/>
          </p:cNvSpPr>
          <p:nvPr>
            <p:ph type="sldNum" sz="quarter" idx="12"/>
          </p:nvPr>
        </p:nvSpPr>
        <p:spPr>
          <a:noFill/>
        </p:spPr>
        <p:txBody>
          <a:bodyPr/>
          <a:lstStyle/>
          <a:p>
            <a:fld id="{B2B04887-FA6C-8944-BC9A-FF72ED7DCA35}" type="slidenum">
              <a:rPr lang="en-US">
                <a:latin typeface="Arial Narrow" charset="0"/>
              </a:rPr>
              <a:pPr/>
              <a:t>28</a:t>
            </a:fld>
            <a:endParaRPr lang="en-US">
              <a:latin typeface="Arial Narrow" charset="0"/>
            </a:endParaRPr>
          </a:p>
        </p:txBody>
      </p:sp>
      <p:sp>
        <p:nvSpPr>
          <p:cNvPr id="26643" name="Rectangle 2"/>
          <p:cNvSpPr>
            <a:spLocks noGrp="1" noChangeArrowheads="1"/>
          </p:cNvSpPr>
          <p:nvPr>
            <p:ph type="title"/>
          </p:nvPr>
        </p:nvSpPr>
        <p:spPr>
          <a:xfrm>
            <a:off x="533400" y="76200"/>
            <a:ext cx="7772400" cy="609600"/>
          </a:xfrm>
        </p:spPr>
        <p:txBody>
          <a:bodyPr/>
          <a:lstStyle/>
          <a:p>
            <a:r>
              <a:rPr lang="en-US" sz="4000">
                <a:ea typeface="ＭＳ Ｐゴシック" charset="-128"/>
                <a:cs typeface="ＭＳ Ｐゴシック" charset="-128"/>
              </a:rPr>
              <a:t>Example 9 – 7 cont’d</a:t>
            </a:r>
            <a:endParaRPr lang="en-US">
              <a:ea typeface="ＭＳ Ｐゴシック" charset="-128"/>
              <a:cs typeface="ＭＳ Ｐゴシック" charset="-128"/>
            </a:endParaRPr>
          </a:p>
        </p:txBody>
      </p:sp>
      <p:graphicFrame>
        <p:nvGraphicFramePr>
          <p:cNvPr id="430083" name="Object 2"/>
          <p:cNvGraphicFramePr>
            <a:graphicFrameLocks noChangeAspect="1"/>
          </p:cNvGraphicFramePr>
          <p:nvPr/>
        </p:nvGraphicFramePr>
        <p:xfrm>
          <a:off x="4343400" y="914400"/>
          <a:ext cx="863600" cy="620713"/>
        </p:xfrm>
        <a:graphic>
          <a:graphicData uri="http://schemas.openxmlformats.org/presentationml/2006/ole">
            <mc:AlternateContent xmlns:mc="http://schemas.openxmlformats.org/markup-compatibility/2006">
              <mc:Choice xmlns:v="urn:schemas-microsoft-com:vml" Requires="v">
                <p:oleObj spid="_x0000_s364558"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863600" cy="620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4" name="Text Box 4"/>
          <p:cNvSpPr txBox="1">
            <a:spLocks noChangeArrowheads="1"/>
          </p:cNvSpPr>
          <p:nvPr/>
        </p:nvSpPr>
        <p:spPr bwMode="auto">
          <a:xfrm>
            <a:off x="609600" y="1001713"/>
            <a:ext cx="3810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From the rotational equilibrium</a:t>
            </a:r>
          </a:p>
        </p:txBody>
      </p:sp>
      <p:graphicFrame>
        <p:nvGraphicFramePr>
          <p:cNvPr id="430085" name="Object 3"/>
          <p:cNvGraphicFramePr>
            <a:graphicFrameLocks noChangeAspect="1"/>
          </p:cNvGraphicFramePr>
          <p:nvPr/>
        </p:nvGraphicFramePr>
        <p:xfrm>
          <a:off x="5064125" y="976313"/>
          <a:ext cx="2860675" cy="558800"/>
        </p:xfrm>
        <a:graphic>
          <a:graphicData uri="http://schemas.openxmlformats.org/presentationml/2006/ole">
            <mc:AlternateContent xmlns:mc="http://schemas.openxmlformats.org/markup-compatibility/2006">
              <mc:Choice xmlns:v="urn:schemas-microsoft-com:vml" Requires="v">
                <p:oleObj spid="_x0000_s364559" name="Equation" r:id="rId5" imgW="1257120" imgH="228600" progId="Equation.DSMT4">
                  <p:embed/>
                </p:oleObj>
              </mc:Choice>
              <mc:Fallback>
                <p:oleObj name="Equation" r:id="rId5" imgW="12571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976313"/>
                        <a:ext cx="2860675" cy="558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86" name="Object 4"/>
          <p:cNvGraphicFramePr>
            <a:graphicFrameLocks noChangeAspect="1"/>
          </p:cNvGraphicFramePr>
          <p:nvPr/>
        </p:nvGraphicFramePr>
        <p:xfrm>
          <a:off x="8077200" y="1025525"/>
          <a:ext cx="547688" cy="433388"/>
        </p:xfrm>
        <a:graphic>
          <a:graphicData uri="http://schemas.openxmlformats.org/presentationml/2006/ole">
            <mc:AlternateContent xmlns:mc="http://schemas.openxmlformats.org/markup-compatibility/2006">
              <mc:Choice xmlns:v="urn:schemas-microsoft-com:vml" Requires="v">
                <p:oleObj spid="_x0000_s364560" name="Equation" r:id="rId7" imgW="241200" imgH="177480" progId="Equation.3">
                  <p:embed/>
                </p:oleObj>
              </mc:Choice>
              <mc:Fallback>
                <p:oleObj name="Equation" r:id="rId7" imgW="241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025525"/>
                        <a:ext cx="547688" cy="433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7" name="Text Box 7"/>
          <p:cNvSpPr txBox="1">
            <a:spLocks noChangeArrowheads="1"/>
          </p:cNvSpPr>
          <p:nvPr/>
        </p:nvSpPr>
        <p:spPr bwMode="auto">
          <a:xfrm>
            <a:off x="609600" y="1535113"/>
            <a:ext cx="6172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wall is</a:t>
            </a:r>
          </a:p>
        </p:txBody>
      </p:sp>
      <p:graphicFrame>
        <p:nvGraphicFramePr>
          <p:cNvPr id="430088" name="Object 5"/>
          <p:cNvGraphicFramePr>
            <a:graphicFrameLocks noChangeAspect="1"/>
          </p:cNvGraphicFramePr>
          <p:nvPr/>
        </p:nvGraphicFramePr>
        <p:xfrm>
          <a:off x="1143000" y="2228850"/>
          <a:ext cx="442913" cy="446088"/>
        </p:xfrm>
        <a:graphic>
          <a:graphicData uri="http://schemas.openxmlformats.org/presentationml/2006/ole">
            <mc:AlternateContent xmlns:mc="http://schemas.openxmlformats.org/markup-compatibility/2006">
              <mc:Choice xmlns:v="urn:schemas-microsoft-com:vml" Requires="v">
                <p:oleObj spid="_x0000_s364561"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28850"/>
                        <a:ext cx="442913" cy="446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9" name="Text Box 9"/>
          <p:cNvSpPr txBox="1">
            <a:spLocks noChangeArrowheads="1"/>
          </p:cNvSpPr>
          <p:nvPr/>
        </p:nvSpPr>
        <p:spPr bwMode="auto">
          <a:xfrm>
            <a:off x="609600" y="4049713"/>
            <a:ext cx="6400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ground is</a:t>
            </a:r>
          </a:p>
        </p:txBody>
      </p:sp>
      <p:sp>
        <p:nvSpPr>
          <p:cNvPr id="430090" name="Text Box 10"/>
          <p:cNvSpPr txBox="1">
            <a:spLocks noChangeArrowheads="1"/>
          </p:cNvSpPr>
          <p:nvPr/>
        </p:nvSpPr>
        <p:spPr bwMode="auto">
          <a:xfrm>
            <a:off x="457200" y="2830513"/>
            <a:ext cx="6553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x component of the force by the ground is</a:t>
            </a:r>
          </a:p>
        </p:txBody>
      </p:sp>
      <p:graphicFrame>
        <p:nvGraphicFramePr>
          <p:cNvPr id="430091" name="Object 6"/>
          <p:cNvGraphicFramePr>
            <a:graphicFrameLocks noChangeAspect="1"/>
          </p:cNvGraphicFramePr>
          <p:nvPr/>
        </p:nvGraphicFramePr>
        <p:xfrm>
          <a:off x="5638800" y="3351213"/>
          <a:ext cx="2362200" cy="506412"/>
        </p:xfrm>
        <a:graphic>
          <a:graphicData uri="http://schemas.openxmlformats.org/presentationml/2006/ole">
            <mc:AlternateContent xmlns:mc="http://schemas.openxmlformats.org/markup-compatibility/2006">
              <mc:Choice xmlns:v="urn:schemas-microsoft-com:vml" Requires="v">
                <p:oleObj spid="_x0000_s364562" name="Equation" r:id="rId11" imgW="1015920" imgH="228600" progId="Equation.DSMT4">
                  <p:embed/>
                </p:oleObj>
              </mc:Choice>
              <mc:Fallback>
                <p:oleObj name="Equation" r:id="rId11" imgW="101592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3351213"/>
                        <a:ext cx="2362200"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2" name="Object 7"/>
          <p:cNvGraphicFramePr>
            <a:graphicFrameLocks noChangeAspect="1"/>
          </p:cNvGraphicFramePr>
          <p:nvPr/>
        </p:nvGraphicFramePr>
        <p:xfrm>
          <a:off x="971550" y="4603750"/>
          <a:ext cx="476250" cy="512763"/>
        </p:xfrm>
        <a:graphic>
          <a:graphicData uri="http://schemas.openxmlformats.org/presentationml/2006/ole">
            <mc:AlternateContent xmlns:mc="http://schemas.openxmlformats.org/markup-compatibility/2006">
              <mc:Choice xmlns:v="urn:schemas-microsoft-com:vml" Requires="v">
                <p:oleObj spid="_x0000_s364563" name="Equation" r:id="rId13" imgW="203040" imgH="228600" progId="Equation.DSMT4">
                  <p:embed/>
                </p:oleObj>
              </mc:Choice>
              <mc:Fallback>
                <p:oleObj name="Equation" r:id="rId13" imgW="2030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4603750"/>
                        <a:ext cx="476250" cy="512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3" name="Object 8"/>
          <p:cNvGraphicFramePr>
            <a:graphicFrameLocks noChangeAspect="1"/>
          </p:cNvGraphicFramePr>
          <p:nvPr/>
        </p:nvGraphicFramePr>
        <p:xfrm>
          <a:off x="1524000" y="2062163"/>
          <a:ext cx="1406525" cy="768350"/>
        </p:xfrm>
        <a:graphic>
          <a:graphicData uri="http://schemas.openxmlformats.org/presentationml/2006/ole">
            <mc:AlternateContent xmlns:mc="http://schemas.openxmlformats.org/markup-compatibility/2006">
              <mc:Choice xmlns:v="urn:schemas-microsoft-com:vml" Requires="v">
                <p:oleObj spid="_x0000_s364564"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062163"/>
                        <a:ext cx="1406525"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4" name="Object 9"/>
          <p:cNvGraphicFramePr>
            <a:graphicFrameLocks noChangeAspect="1"/>
          </p:cNvGraphicFramePr>
          <p:nvPr/>
        </p:nvGraphicFramePr>
        <p:xfrm>
          <a:off x="2889250" y="2068513"/>
          <a:ext cx="2216150" cy="768350"/>
        </p:xfrm>
        <a:graphic>
          <a:graphicData uri="http://schemas.openxmlformats.org/presentationml/2006/ole">
            <mc:AlternateContent xmlns:mc="http://schemas.openxmlformats.org/markup-compatibility/2006">
              <mc:Choice xmlns:v="urn:schemas-microsoft-com:vml" Requires="v">
                <p:oleObj spid="_x0000_s364565" name="Equation" r:id="rId17" imgW="1079280" imgH="393480" progId="Equation.DSMT4">
                  <p:embed/>
                </p:oleObj>
              </mc:Choice>
              <mc:Fallback>
                <p:oleObj name="Equation" r:id="rId17" imgW="107928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9250" y="2068513"/>
                        <a:ext cx="2216150"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5" name="Object 10"/>
          <p:cNvGraphicFramePr>
            <a:graphicFrameLocks noChangeAspect="1"/>
          </p:cNvGraphicFramePr>
          <p:nvPr/>
        </p:nvGraphicFramePr>
        <p:xfrm>
          <a:off x="609600" y="3363913"/>
          <a:ext cx="2895600" cy="544512"/>
        </p:xfrm>
        <a:graphic>
          <a:graphicData uri="http://schemas.openxmlformats.org/presentationml/2006/ole">
            <mc:AlternateContent xmlns:mc="http://schemas.openxmlformats.org/markup-compatibility/2006">
              <mc:Choice xmlns:v="urn:schemas-microsoft-com:vml" Requires="v">
                <p:oleObj spid="_x0000_s364566" name="Equation" r:id="rId19" imgW="1282680" imgH="253800" progId="Equation.DSMT4">
                  <p:embed/>
                </p:oleObj>
              </mc:Choice>
              <mc:Fallback>
                <p:oleObj name="Equation" r:id="rId19" imgW="12826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3363913"/>
                        <a:ext cx="2895600"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6" name="AutoShape 16"/>
          <p:cNvSpPr>
            <a:spLocks noChangeArrowheads="1"/>
          </p:cNvSpPr>
          <p:nvPr/>
        </p:nvSpPr>
        <p:spPr bwMode="auto">
          <a:xfrm>
            <a:off x="3733800" y="3287713"/>
            <a:ext cx="1600200" cy="762000"/>
          </a:xfrm>
          <a:prstGeom prst="rightArrow">
            <a:avLst>
              <a:gd name="adj1" fmla="val 50000"/>
              <a:gd name="adj2" fmla="val 5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Solve for F</a:t>
            </a:r>
            <a:r>
              <a:rPr lang="en-US" sz="1800" b="1" baseline="-25000">
                <a:solidFill>
                  <a:srgbClr val="A50021"/>
                </a:solidFill>
                <a:latin typeface="Arial Narrow" charset="0"/>
              </a:rPr>
              <a:t>Gx</a:t>
            </a:r>
          </a:p>
        </p:txBody>
      </p:sp>
      <p:graphicFrame>
        <p:nvGraphicFramePr>
          <p:cNvPr id="430097" name="Object 11"/>
          <p:cNvGraphicFramePr>
            <a:graphicFrameLocks noChangeAspect="1"/>
          </p:cNvGraphicFramePr>
          <p:nvPr/>
        </p:nvGraphicFramePr>
        <p:xfrm>
          <a:off x="1412875" y="4506913"/>
          <a:ext cx="1939925" cy="684212"/>
        </p:xfrm>
        <a:graphic>
          <a:graphicData uri="http://schemas.openxmlformats.org/presentationml/2006/ole">
            <mc:AlternateContent xmlns:mc="http://schemas.openxmlformats.org/markup-compatibility/2006">
              <mc:Choice xmlns:v="urn:schemas-microsoft-com:vml" Requires="v">
                <p:oleObj spid="_x0000_s364567" name="Equation" r:id="rId21" imgW="825480" imgH="304560" progId="Equation.DSMT4">
                  <p:embed/>
                </p:oleObj>
              </mc:Choice>
              <mc:Fallback>
                <p:oleObj name="Equation" r:id="rId21" imgW="8254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12875" y="4506913"/>
                        <a:ext cx="1939925" cy="684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8" name="Object 12"/>
          <p:cNvGraphicFramePr>
            <a:graphicFrameLocks noChangeAspect="1"/>
          </p:cNvGraphicFramePr>
          <p:nvPr/>
        </p:nvGraphicFramePr>
        <p:xfrm>
          <a:off x="3344863" y="4506913"/>
          <a:ext cx="3284537" cy="569912"/>
        </p:xfrm>
        <a:graphic>
          <a:graphicData uri="http://schemas.openxmlformats.org/presentationml/2006/ole">
            <mc:AlternateContent xmlns:mc="http://schemas.openxmlformats.org/markup-compatibility/2006">
              <mc:Choice xmlns:v="urn:schemas-microsoft-com:vml" Requires="v">
                <p:oleObj spid="_x0000_s364568" name="Equation" r:id="rId23" imgW="1396800" imgH="253800" progId="Equation.DSMT4">
                  <p:embed/>
                </p:oleObj>
              </mc:Choice>
              <mc:Fallback>
                <p:oleObj name="Equation" r:id="rId23" imgW="1396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4863" y="4506913"/>
                        <a:ext cx="3284537" cy="569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9" name="Text Box 19"/>
          <p:cNvSpPr txBox="1">
            <a:spLocks noChangeArrowheads="1"/>
          </p:cNvSpPr>
          <p:nvPr/>
        </p:nvSpPr>
        <p:spPr bwMode="auto">
          <a:xfrm>
            <a:off x="609600" y="5192713"/>
            <a:ext cx="2895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angle between the ground force to the floor</a:t>
            </a:r>
          </a:p>
        </p:txBody>
      </p:sp>
      <p:graphicFrame>
        <p:nvGraphicFramePr>
          <p:cNvPr id="430100" name="Object 13"/>
          <p:cNvGraphicFramePr>
            <a:graphicFrameLocks noChangeAspect="1"/>
          </p:cNvGraphicFramePr>
          <p:nvPr/>
        </p:nvGraphicFramePr>
        <p:xfrm>
          <a:off x="3352800" y="5387975"/>
          <a:ext cx="304800" cy="406400"/>
        </p:xfrm>
        <a:graphic>
          <a:graphicData uri="http://schemas.openxmlformats.org/presentationml/2006/ole">
            <mc:AlternateContent xmlns:mc="http://schemas.openxmlformats.org/markup-compatibility/2006">
              <mc:Choice xmlns:v="urn:schemas-microsoft-com:vml" Requires="v">
                <p:oleObj spid="_x0000_s364569" name="Equation" r:id="rId25" imgW="126720" imgH="177480" progId="Equation.DSMT4">
                  <p:embed/>
                </p:oleObj>
              </mc:Choice>
              <mc:Fallback>
                <p:oleObj name="Equation" r:id="rId25" imgW="12672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387975"/>
                        <a:ext cx="3048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1" name="Object 14"/>
          <p:cNvGraphicFramePr>
            <a:graphicFrameLocks noChangeAspect="1"/>
          </p:cNvGraphicFramePr>
          <p:nvPr/>
        </p:nvGraphicFramePr>
        <p:xfrm>
          <a:off x="3648075" y="5040313"/>
          <a:ext cx="2066925" cy="1103312"/>
        </p:xfrm>
        <a:graphic>
          <a:graphicData uri="http://schemas.openxmlformats.org/presentationml/2006/ole">
            <mc:AlternateContent xmlns:mc="http://schemas.openxmlformats.org/markup-compatibility/2006">
              <mc:Choice xmlns:v="urn:schemas-microsoft-com:vml" Requires="v">
                <p:oleObj spid="_x0000_s364570" name="Equation" r:id="rId27" imgW="863280" imgH="482400" progId="Equation.DSMT4">
                  <p:embed/>
                </p:oleObj>
              </mc:Choice>
              <mc:Fallback>
                <p:oleObj name="Equation" r:id="rId27" imgW="863280" imgH="48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8075" y="5040313"/>
                        <a:ext cx="2066925" cy="11033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2" name="Object 15"/>
          <p:cNvGraphicFramePr>
            <a:graphicFrameLocks noChangeAspect="1"/>
          </p:cNvGraphicFramePr>
          <p:nvPr/>
        </p:nvGraphicFramePr>
        <p:xfrm>
          <a:off x="5694363" y="5119688"/>
          <a:ext cx="2916237" cy="987425"/>
        </p:xfrm>
        <a:graphic>
          <a:graphicData uri="http://schemas.openxmlformats.org/presentationml/2006/ole">
            <mc:AlternateContent xmlns:mc="http://schemas.openxmlformats.org/markup-compatibility/2006">
              <mc:Choice xmlns:v="urn:schemas-microsoft-com:vml" Requires="v">
                <p:oleObj spid="_x0000_s364571" name="Equation" r:id="rId29" imgW="1218960" imgH="431640" progId="Equation.DSMT4">
                  <p:embed/>
                </p:oleObj>
              </mc:Choice>
              <mc:Fallback>
                <p:oleObj name="Equation" r:id="rId29" imgW="1218960" imgH="4316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94363" y="5119688"/>
                        <a:ext cx="2916237" cy="987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616816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0084">
                                            <p:txEl>
                                              <p:pRg st="0" end="0"/>
                                            </p:txEl>
                                          </p:spTgt>
                                        </p:tgtEl>
                                        <p:attrNameLst>
                                          <p:attrName>style.visibility</p:attrName>
                                        </p:attrNameLst>
                                      </p:cBhvr>
                                      <p:to>
                                        <p:strVal val="visible"/>
                                      </p:to>
                                    </p:set>
                                    <p:animEffect transition="in" filter="wipe(left)">
                                      <p:cBhvr>
                                        <p:cTn id="7" dur="500"/>
                                        <p:tgtEl>
                                          <p:spTgt spid="430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30083"/>
                                        </p:tgtEl>
                                        <p:attrNameLst>
                                          <p:attrName>style.visibility</p:attrName>
                                        </p:attrNameLst>
                                      </p:cBhvr>
                                      <p:to>
                                        <p:strVal val="visible"/>
                                      </p:to>
                                    </p:set>
                                    <p:animEffect transition="in" filter="wipe(left)">
                                      <p:cBhvr>
                                        <p:cTn id="12" dur="500"/>
                                        <p:tgtEl>
                                          <p:spTgt spid="4300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30085"/>
                                        </p:tgtEl>
                                        <p:attrNameLst>
                                          <p:attrName>style.visibility</p:attrName>
                                        </p:attrNameLst>
                                      </p:cBhvr>
                                      <p:to>
                                        <p:strVal val="visible"/>
                                      </p:to>
                                    </p:set>
                                    <p:animEffect transition="in" filter="wipe(left)">
                                      <p:cBhvr>
                                        <p:cTn id="17" dur="500"/>
                                        <p:tgtEl>
                                          <p:spTgt spid="4300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30086"/>
                                        </p:tgtEl>
                                        <p:attrNameLst>
                                          <p:attrName>style.visibility</p:attrName>
                                        </p:attrNameLst>
                                      </p:cBhvr>
                                      <p:to>
                                        <p:strVal val="visible"/>
                                      </p:to>
                                    </p:set>
                                    <p:animEffect transition="in" filter="wipe(left)">
                                      <p:cBhvr>
                                        <p:cTn id="22" dur="500"/>
                                        <p:tgtEl>
                                          <p:spTgt spid="4300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30087">
                                            <p:txEl>
                                              <p:pRg st="0" end="0"/>
                                            </p:txEl>
                                          </p:spTgt>
                                        </p:tgtEl>
                                        <p:attrNameLst>
                                          <p:attrName>style.visibility</p:attrName>
                                        </p:attrNameLst>
                                      </p:cBhvr>
                                      <p:to>
                                        <p:strVal val="visible"/>
                                      </p:to>
                                    </p:set>
                                    <p:animEffect transition="in" filter="wipe(left)">
                                      <p:cBhvr>
                                        <p:cTn id="27" dur="500"/>
                                        <p:tgtEl>
                                          <p:spTgt spid="4300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30088"/>
                                        </p:tgtEl>
                                        <p:attrNameLst>
                                          <p:attrName>style.visibility</p:attrName>
                                        </p:attrNameLst>
                                      </p:cBhvr>
                                      <p:to>
                                        <p:strVal val="visible"/>
                                      </p:to>
                                    </p:set>
                                    <p:animEffect transition="in" filter="wipe(left)">
                                      <p:cBhvr>
                                        <p:cTn id="32" dur="500"/>
                                        <p:tgtEl>
                                          <p:spTgt spid="4300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30093"/>
                                        </p:tgtEl>
                                        <p:attrNameLst>
                                          <p:attrName>style.visibility</p:attrName>
                                        </p:attrNameLst>
                                      </p:cBhvr>
                                      <p:to>
                                        <p:strVal val="visible"/>
                                      </p:to>
                                    </p:set>
                                    <p:animEffect transition="in" filter="wipe(left)">
                                      <p:cBhvr>
                                        <p:cTn id="37" dur="500"/>
                                        <p:tgtEl>
                                          <p:spTgt spid="43009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30094"/>
                                        </p:tgtEl>
                                        <p:attrNameLst>
                                          <p:attrName>style.visibility</p:attrName>
                                        </p:attrNameLst>
                                      </p:cBhvr>
                                      <p:to>
                                        <p:strVal val="visible"/>
                                      </p:to>
                                    </p:set>
                                    <p:animEffect transition="in" filter="wipe(left)">
                                      <p:cBhvr>
                                        <p:cTn id="42" dur="500"/>
                                        <p:tgtEl>
                                          <p:spTgt spid="4300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30090">
                                            <p:txEl>
                                              <p:pRg st="0" end="0"/>
                                            </p:txEl>
                                          </p:spTgt>
                                        </p:tgtEl>
                                        <p:attrNameLst>
                                          <p:attrName>style.visibility</p:attrName>
                                        </p:attrNameLst>
                                      </p:cBhvr>
                                      <p:to>
                                        <p:strVal val="visible"/>
                                      </p:to>
                                    </p:set>
                                    <p:animEffect transition="in" filter="wipe(left)">
                                      <p:cBhvr>
                                        <p:cTn id="47" dur="500"/>
                                        <p:tgtEl>
                                          <p:spTgt spid="43009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30095"/>
                                        </p:tgtEl>
                                        <p:attrNameLst>
                                          <p:attrName>style.visibility</p:attrName>
                                        </p:attrNameLst>
                                      </p:cBhvr>
                                      <p:to>
                                        <p:strVal val="visible"/>
                                      </p:to>
                                    </p:set>
                                    <p:animEffect transition="in" filter="wipe(left)">
                                      <p:cBhvr>
                                        <p:cTn id="52" dur="500"/>
                                        <p:tgtEl>
                                          <p:spTgt spid="4300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30096"/>
                                        </p:tgtEl>
                                        <p:attrNameLst>
                                          <p:attrName>style.visibility</p:attrName>
                                        </p:attrNameLst>
                                      </p:cBhvr>
                                      <p:to>
                                        <p:strVal val="visible"/>
                                      </p:to>
                                    </p:set>
                                    <p:animEffect transition="in" filter="wipe(left)">
                                      <p:cBhvr>
                                        <p:cTn id="57" dur="500"/>
                                        <p:tgtEl>
                                          <p:spTgt spid="43009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30091"/>
                                        </p:tgtEl>
                                        <p:attrNameLst>
                                          <p:attrName>style.visibility</p:attrName>
                                        </p:attrNameLst>
                                      </p:cBhvr>
                                      <p:to>
                                        <p:strVal val="visible"/>
                                      </p:to>
                                    </p:set>
                                    <p:animEffect transition="in" filter="wipe(left)">
                                      <p:cBhvr>
                                        <p:cTn id="62" dur="500"/>
                                        <p:tgtEl>
                                          <p:spTgt spid="4300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30089">
                                            <p:txEl>
                                              <p:pRg st="0" end="0"/>
                                            </p:txEl>
                                          </p:spTgt>
                                        </p:tgtEl>
                                        <p:attrNameLst>
                                          <p:attrName>style.visibility</p:attrName>
                                        </p:attrNameLst>
                                      </p:cBhvr>
                                      <p:to>
                                        <p:strVal val="visible"/>
                                      </p:to>
                                    </p:set>
                                    <p:animEffect transition="in" filter="wipe(left)">
                                      <p:cBhvr>
                                        <p:cTn id="67" dur="500"/>
                                        <p:tgtEl>
                                          <p:spTgt spid="43008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30092"/>
                                        </p:tgtEl>
                                        <p:attrNameLst>
                                          <p:attrName>style.visibility</p:attrName>
                                        </p:attrNameLst>
                                      </p:cBhvr>
                                      <p:to>
                                        <p:strVal val="visible"/>
                                      </p:to>
                                    </p:set>
                                    <p:animEffect transition="in" filter="wipe(left)">
                                      <p:cBhvr>
                                        <p:cTn id="72" dur="500"/>
                                        <p:tgtEl>
                                          <p:spTgt spid="43009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30097"/>
                                        </p:tgtEl>
                                        <p:attrNameLst>
                                          <p:attrName>style.visibility</p:attrName>
                                        </p:attrNameLst>
                                      </p:cBhvr>
                                      <p:to>
                                        <p:strVal val="visible"/>
                                      </p:to>
                                    </p:set>
                                    <p:animEffect transition="in" filter="wipe(left)">
                                      <p:cBhvr>
                                        <p:cTn id="77" dur="500"/>
                                        <p:tgtEl>
                                          <p:spTgt spid="43009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30098"/>
                                        </p:tgtEl>
                                        <p:attrNameLst>
                                          <p:attrName>style.visibility</p:attrName>
                                        </p:attrNameLst>
                                      </p:cBhvr>
                                      <p:to>
                                        <p:strVal val="visible"/>
                                      </p:to>
                                    </p:set>
                                    <p:animEffect transition="in" filter="wipe(left)">
                                      <p:cBhvr>
                                        <p:cTn id="82" dur="500"/>
                                        <p:tgtEl>
                                          <p:spTgt spid="43009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430099">
                                            <p:txEl>
                                              <p:pRg st="0" end="0"/>
                                            </p:txEl>
                                          </p:spTgt>
                                        </p:tgtEl>
                                        <p:attrNameLst>
                                          <p:attrName>style.visibility</p:attrName>
                                        </p:attrNameLst>
                                      </p:cBhvr>
                                      <p:to>
                                        <p:strVal val="visible"/>
                                      </p:to>
                                    </p:set>
                                    <p:animEffect transition="in" filter="wipe(left)">
                                      <p:cBhvr>
                                        <p:cTn id="87" dur="500"/>
                                        <p:tgtEl>
                                          <p:spTgt spid="43009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30100"/>
                                        </p:tgtEl>
                                        <p:attrNameLst>
                                          <p:attrName>style.visibility</p:attrName>
                                        </p:attrNameLst>
                                      </p:cBhvr>
                                      <p:to>
                                        <p:strVal val="visible"/>
                                      </p:to>
                                    </p:set>
                                    <p:animEffect transition="in" filter="wipe(left)">
                                      <p:cBhvr>
                                        <p:cTn id="92" dur="500"/>
                                        <p:tgtEl>
                                          <p:spTgt spid="43010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30101"/>
                                        </p:tgtEl>
                                        <p:attrNameLst>
                                          <p:attrName>style.visibility</p:attrName>
                                        </p:attrNameLst>
                                      </p:cBhvr>
                                      <p:to>
                                        <p:strVal val="visible"/>
                                      </p:to>
                                    </p:set>
                                    <p:animEffect transition="in" filter="wipe(left)">
                                      <p:cBhvr>
                                        <p:cTn id="97" dur="500"/>
                                        <p:tgtEl>
                                          <p:spTgt spid="43010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30102"/>
                                        </p:tgtEl>
                                        <p:attrNameLst>
                                          <p:attrName>style.visibility</p:attrName>
                                        </p:attrNameLst>
                                      </p:cBhvr>
                                      <p:to>
                                        <p:strVal val="visible"/>
                                      </p:to>
                                    </p:set>
                                    <p:animEffect transition="in" filter="wipe(left)">
                                      <p:cBhvr>
                                        <p:cTn id="102" dur="500"/>
                                        <p:tgtEl>
                                          <p:spTgt spid="430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4" grpId="0" build="p" autoUpdateAnimBg="0"/>
      <p:bldP spid="430087" grpId="0" build="p" autoUpdateAnimBg="0"/>
      <p:bldP spid="430089" grpId="0" build="p" autoUpdateAnimBg="0"/>
      <p:bldP spid="430090" grpId="0" build="p" autoUpdateAnimBg="0"/>
      <p:bldP spid="430096" grpId="0" animBg="1"/>
      <p:bldP spid="43009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685800" y="304800"/>
            <a:ext cx="8001000" cy="1143000"/>
          </a:xfrm>
        </p:spPr>
        <p:txBody>
          <a:bodyPr/>
          <a:lstStyle/>
          <a:p>
            <a:r>
              <a:rPr lang="en-US" sz="8800">
                <a:latin typeface="Monotype Corsiva" charset="0"/>
              </a:rPr>
              <a:t>Congratulations!!!!</a:t>
            </a:r>
          </a:p>
        </p:txBody>
      </p:sp>
      <p:sp>
        <p:nvSpPr>
          <p:cNvPr id="488451" name="Rectangle 3"/>
          <p:cNvSpPr>
            <a:spLocks noGrp="1" noChangeArrowheads="1"/>
          </p:cNvSpPr>
          <p:nvPr>
            <p:ph type="subTitle" idx="1"/>
          </p:nvPr>
        </p:nvSpPr>
        <p:spPr>
          <a:xfrm>
            <a:off x="1104900" y="2971800"/>
            <a:ext cx="7162800" cy="1219200"/>
          </a:xfrm>
        </p:spPr>
        <p:txBody>
          <a:bodyPr/>
          <a:lstStyle/>
          <a:p>
            <a:pPr>
              <a:buFontTx/>
              <a:buNone/>
            </a:pPr>
            <a:r>
              <a:rPr lang="en-US" sz="4000" dirty="0">
                <a:solidFill>
                  <a:srgbClr val="003300"/>
                </a:solidFill>
                <a:latin typeface="Monotype Corsiva" charset="0"/>
              </a:rPr>
              <a:t>I certainly had a lot of fun with ya’ll and am truly proud of you!</a:t>
            </a:r>
          </a:p>
        </p:txBody>
      </p:sp>
      <p:sp>
        <p:nvSpPr>
          <p:cNvPr id="488452" name="Rectangle 4"/>
          <p:cNvSpPr>
            <a:spLocks noChangeArrowheads="1"/>
          </p:cNvSpPr>
          <p:nvPr/>
        </p:nvSpPr>
        <p:spPr bwMode="auto">
          <a:xfrm>
            <a:off x="1314450" y="1828800"/>
            <a:ext cx="6743700" cy="762000"/>
          </a:xfrm>
          <a:prstGeom prst="rect">
            <a:avLst/>
          </a:prstGeom>
          <a:noFill/>
          <a:ln w="9525">
            <a:noFill/>
            <a:miter lim="800000"/>
            <a:headEnd/>
            <a:tailEnd/>
          </a:ln>
          <a:effectLst/>
        </p:spPr>
        <p:txBody>
          <a:bodyPr anchor="ctr">
            <a:prstTxWarp prst="textNoShape">
              <a:avLst/>
            </a:prstTxWarp>
          </a:bodyPr>
          <a:lstStyle/>
          <a:p>
            <a:pPr algn="ctr"/>
            <a:r>
              <a:rPr lang="en-US" sz="4800" dirty="0">
                <a:solidFill>
                  <a:srgbClr val="990000"/>
                </a:solidFill>
                <a:latin typeface="Monotype Corsiva" charset="0"/>
              </a:rPr>
              <a:t>You all</a:t>
            </a:r>
            <a:r>
              <a:rPr lang="en-US" sz="4800" dirty="0" smtClean="0">
                <a:solidFill>
                  <a:srgbClr val="990000"/>
                </a:solidFill>
                <a:latin typeface="Monotype Corsiva" charset="0"/>
              </a:rPr>
              <a:t> are impressive and have </a:t>
            </a:r>
            <a:r>
              <a:rPr lang="en-US" sz="4800" dirty="0">
                <a:solidFill>
                  <a:srgbClr val="990000"/>
                </a:solidFill>
                <a:latin typeface="Monotype Corsiva" charset="0"/>
              </a:rPr>
              <a:t>done very well!!!</a:t>
            </a:r>
          </a:p>
        </p:txBody>
      </p:sp>
      <p:sp>
        <p:nvSpPr>
          <p:cNvPr id="488453" name="Rectangle 5"/>
          <p:cNvSpPr>
            <a:spLocks noChangeArrowheads="1"/>
          </p:cNvSpPr>
          <p:nvPr/>
        </p:nvSpPr>
        <p:spPr bwMode="auto">
          <a:xfrm>
            <a:off x="2476500" y="4381500"/>
            <a:ext cx="4419600" cy="7620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3200" dirty="0">
                <a:solidFill>
                  <a:srgbClr val="003300"/>
                </a:solidFill>
                <a:latin typeface="Monotype Corsiva" charset="0"/>
              </a:rPr>
              <a:t>Good luck with your exam!!!</a:t>
            </a:r>
            <a:r>
              <a:rPr lang="en-US" dirty="0">
                <a:latin typeface="Arial Narrow" charset="0"/>
              </a:rPr>
              <a:t> </a:t>
            </a:r>
          </a:p>
        </p:txBody>
      </p:sp>
      <p:sp>
        <p:nvSpPr>
          <p:cNvPr id="488454" name="Rectangle 6"/>
          <p:cNvSpPr>
            <a:spLocks noChangeArrowheads="1"/>
          </p:cNvSpPr>
          <p:nvPr/>
        </p:nvSpPr>
        <p:spPr bwMode="auto">
          <a:xfrm>
            <a:off x="2057400" y="5257800"/>
            <a:ext cx="5029200" cy="6096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4400" dirty="0">
                <a:solidFill>
                  <a:srgbClr val="003300"/>
                </a:solidFill>
                <a:latin typeface="Monotype Corsiva" charset="0"/>
              </a:rPr>
              <a:t>Have </a:t>
            </a:r>
            <a:r>
              <a:rPr lang="en-US" sz="4400" dirty="0" smtClean="0">
                <a:solidFill>
                  <a:srgbClr val="003300"/>
                </a:solidFill>
                <a:latin typeface="Monotype Corsiva" charset="0"/>
              </a:rPr>
              <a:t>a safe summer!</a:t>
            </a:r>
            <a:r>
              <a:rPr lang="en-US" sz="4400" dirty="0">
                <a:solidFill>
                  <a:srgbClr val="003300"/>
                </a:solidFill>
                <a:latin typeface="Monotype Corsiva" charset="0"/>
              </a:rPr>
              <a:t>!</a:t>
            </a:r>
          </a:p>
        </p:txBody>
      </p:sp>
      <p:sp>
        <p:nvSpPr>
          <p:cNvPr id="2" name="Date Placeholder 1"/>
          <p:cNvSpPr>
            <a:spLocks noGrp="1"/>
          </p:cNvSpPr>
          <p:nvPr>
            <p:ph type="dt" sz="half" idx="10"/>
          </p:nvPr>
        </p:nvSpPr>
        <p:spPr/>
        <p:txBody>
          <a:bodyPr/>
          <a:lstStyle/>
          <a:p>
            <a:pPr>
              <a:defRPr/>
            </a:pPr>
            <a:r>
              <a:rPr lang="en-US" smtClean="0"/>
              <a:t>Thursday, July 9,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4" name="Slide Number Placeholder 3"/>
          <p:cNvSpPr>
            <a:spLocks noGrp="1"/>
          </p:cNvSpPr>
          <p:nvPr>
            <p:ph type="sldNum" sz="quarter" idx="12"/>
          </p:nvPr>
        </p:nvSpPr>
        <p:spPr/>
        <p:txBody>
          <a:bodyPr/>
          <a:lstStyle/>
          <a:p>
            <a:pPr>
              <a:defRPr/>
            </a:pPr>
            <a:fld id="{3DD774B2-BEFC-0F4C-8EFB-A9A3D81A594A}" type="slidenum">
              <a:rPr lang="en-US" smtClean="0"/>
              <a:pPr>
                <a:defRPr/>
              </a:pPr>
              <a:t>29</a:t>
            </a:fld>
            <a:endParaRPr lang="en-US"/>
          </a:p>
        </p:txBody>
      </p:sp>
    </p:spTree>
    <p:extLst>
      <p:ext uri="{BB962C8B-B14F-4D97-AF65-F5344CB8AC3E}">
        <p14:creationId xmlns:p14="http://schemas.microsoft.com/office/powerpoint/2010/main" val="1844262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88450"/>
                                        </p:tgtEl>
                                        <p:attrNameLst>
                                          <p:attrName>style.visibility</p:attrName>
                                        </p:attrNameLst>
                                      </p:cBhvr>
                                      <p:to>
                                        <p:strVal val="visible"/>
                                      </p:to>
                                    </p:set>
                                    <p:anim calcmode="lin" valueType="num">
                                      <p:cBhvr>
                                        <p:cTn id="7" dur="500" fill="hold"/>
                                        <p:tgtEl>
                                          <p:spTgt spid="488450"/>
                                        </p:tgtEl>
                                        <p:attrNameLst>
                                          <p:attrName>ppt_w</p:attrName>
                                        </p:attrNameLst>
                                      </p:cBhvr>
                                      <p:tavLst>
                                        <p:tav tm="0">
                                          <p:val>
                                            <p:fltVal val="0"/>
                                          </p:val>
                                        </p:tav>
                                        <p:tav tm="100000">
                                          <p:val>
                                            <p:strVal val="#ppt_w"/>
                                          </p:val>
                                        </p:tav>
                                      </p:tavLst>
                                    </p:anim>
                                    <p:anim calcmode="lin" valueType="num">
                                      <p:cBhvr>
                                        <p:cTn id="8" dur="500" fill="hold"/>
                                        <p:tgtEl>
                                          <p:spTgt spid="488450"/>
                                        </p:tgtEl>
                                        <p:attrNameLst>
                                          <p:attrName>ppt_h</p:attrName>
                                        </p:attrNameLst>
                                      </p:cBhvr>
                                      <p:tavLst>
                                        <p:tav tm="0">
                                          <p:val>
                                            <p:fltVal val="0"/>
                                          </p:val>
                                        </p:tav>
                                        <p:tav tm="100000">
                                          <p:val>
                                            <p:strVal val="#ppt_h"/>
                                          </p:val>
                                        </p:tav>
                                      </p:tavLst>
                                    </p:anim>
                                    <p:anim calcmode="lin" valueType="num">
                                      <p:cBhvr>
                                        <p:cTn id="9" dur="500" fill="hold"/>
                                        <p:tgtEl>
                                          <p:spTgt spid="488450"/>
                                        </p:tgtEl>
                                        <p:attrNameLst>
                                          <p:attrName>style.rotation</p:attrName>
                                        </p:attrNameLst>
                                      </p:cBhvr>
                                      <p:tavLst>
                                        <p:tav tm="0">
                                          <p:val>
                                            <p:fltVal val="360"/>
                                          </p:val>
                                        </p:tav>
                                        <p:tav tm="100000">
                                          <p:val>
                                            <p:fltVal val="0"/>
                                          </p:val>
                                        </p:tav>
                                      </p:tavLst>
                                    </p:anim>
                                    <p:animEffect transition="in" filter="fade">
                                      <p:cBhvr>
                                        <p:cTn id="10" dur="500"/>
                                        <p:tgtEl>
                                          <p:spTgt spid="488450"/>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488452"/>
                                        </p:tgtEl>
                                        <p:attrNameLst>
                                          <p:attrName>style.visibility</p:attrName>
                                        </p:attrNameLst>
                                      </p:cBhvr>
                                      <p:to>
                                        <p:strVal val="visible"/>
                                      </p:to>
                                    </p:set>
                                    <p:set>
                                      <p:cBhvr>
                                        <p:cTn id="15" dur="455" fill="hold">
                                          <p:stCondLst>
                                            <p:cond delay="0"/>
                                          </p:stCondLst>
                                        </p:cTn>
                                        <p:tgtEl>
                                          <p:spTgt spid="488452"/>
                                        </p:tgtEl>
                                        <p:attrNameLst>
                                          <p:attrName>style.rotation</p:attrName>
                                        </p:attrNameLst>
                                      </p:cBhvr>
                                      <p:to>
                                        <p:strVal val="-45.0"/>
                                      </p:to>
                                    </p:set>
                                    <p:anim calcmode="lin" valueType="num">
                                      <p:cBhvr>
                                        <p:cTn id="16" dur="455" fill="hold">
                                          <p:stCondLst>
                                            <p:cond delay="455"/>
                                          </p:stCondLst>
                                        </p:cTn>
                                        <p:tgtEl>
                                          <p:spTgt spid="48845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48845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48845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488452"/>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88451">
                                            <p:txEl>
                                              <p:pRg st="0" end="0"/>
                                            </p:txEl>
                                          </p:spTgt>
                                        </p:tgtEl>
                                        <p:attrNameLst>
                                          <p:attrName>style.visibility</p:attrName>
                                        </p:attrNameLst>
                                      </p:cBhvr>
                                      <p:to>
                                        <p:strVal val="visible"/>
                                      </p:to>
                                    </p:set>
                                    <p:anim calcmode="lin" valueType="num">
                                      <p:cBhvr>
                                        <p:cTn id="24" dur="500" fill="hold"/>
                                        <p:tgtEl>
                                          <p:spTgt spid="4884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88451">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884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884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8845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iterate type="lt">
                                    <p:tmPct val="10000"/>
                                  </p:iterate>
                                  <p:childTnLst>
                                    <p:set>
                                      <p:cBhvr>
                                        <p:cTn id="32" dur="1" fill="hold">
                                          <p:stCondLst>
                                            <p:cond delay="0"/>
                                          </p:stCondLst>
                                        </p:cTn>
                                        <p:tgtEl>
                                          <p:spTgt spid="488453"/>
                                        </p:tgtEl>
                                        <p:attrNameLst>
                                          <p:attrName>style.visibility</p:attrName>
                                        </p:attrNameLst>
                                      </p:cBhvr>
                                      <p:to>
                                        <p:strVal val="visible"/>
                                      </p:to>
                                    </p:set>
                                    <p:anim calcmode="lin" valueType="num">
                                      <p:cBhvr>
                                        <p:cTn id="33" dur="500" fill="hold"/>
                                        <p:tgtEl>
                                          <p:spTgt spid="488453"/>
                                        </p:tgtEl>
                                        <p:attrNameLst>
                                          <p:attrName>ppt_w</p:attrName>
                                        </p:attrNameLst>
                                      </p:cBhvr>
                                      <p:tavLst>
                                        <p:tav tm="0">
                                          <p:val>
                                            <p:fltVal val="0"/>
                                          </p:val>
                                        </p:tav>
                                        <p:tav tm="100000">
                                          <p:val>
                                            <p:strVal val="#ppt_w"/>
                                          </p:val>
                                        </p:tav>
                                      </p:tavLst>
                                    </p:anim>
                                    <p:anim calcmode="lin" valueType="num">
                                      <p:cBhvr>
                                        <p:cTn id="34" dur="500" fill="hold"/>
                                        <p:tgtEl>
                                          <p:spTgt spid="488453"/>
                                        </p:tgtEl>
                                        <p:attrNameLst>
                                          <p:attrName>ppt_h</p:attrName>
                                        </p:attrNameLst>
                                      </p:cBhvr>
                                      <p:tavLst>
                                        <p:tav tm="0">
                                          <p:val>
                                            <p:fltVal val="0"/>
                                          </p:val>
                                        </p:tav>
                                        <p:tav tm="100000">
                                          <p:val>
                                            <p:strVal val="#ppt_h"/>
                                          </p:val>
                                        </p:tav>
                                      </p:tavLst>
                                    </p:anim>
                                    <p:anim calcmode="lin" valueType="num">
                                      <p:cBhvr>
                                        <p:cTn id="35" dur="500" fill="hold"/>
                                        <p:tgtEl>
                                          <p:spTgt spid="488453"/>
                                        </p:tgtEl>
                                        <p:attrNameLst>
                                          <p:attrName>style.rotation</p:attrName>
                                        </p:attrNameLst>
                                      </p:cBhvr>
                                      <p:tavLst>
                                        <p:tav tm="0">
                                          <p:val>
                                            <p:fltVal val="360"/>
                                          </p:val>
                                        </p:tav>
                                        <p:tav tm="100000">
                                          <p:val>
                                            <p:fltVal val="0"/>
                                          </p:val>
                                        </p:tav>
                                      </p:tavLst>
                                    </p:anim>
                                    <p:animEffect transition="in" filter="fade">
                                      <p:cBhvr>
                                        <p:cTn id="36" dur="500"/>
                                        <p:tgtEl>
                                          <p:spTgt spid="488453"/>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iterate type="lt">
                                    <p:tmPct val="10000"/>
                                  </p:iterate>
                                  <p:childTnLst>
                                    <p:animMotion origin="layout" path="M -0.43904 0.11318 C -0.39599 -0.02409 -0.41092 -0.15233 -0.31248 -0.1646 C -0.30849 -0.16391 -0.30397 -0.1653 -0.30067 -0.16252 C -0.2972 -0.15974 -0.29599 -0.15372 -0.29408 -0.14909 C -0.27828 -0.1109 -0.27828 -0.10997 -0.26734 -0.07803 C -0.26595 -0.06067 -0.26126 -0.04145 -0.26734 -0.02456 C -0.26977 -0.01784 -0.27741 -0.00696 -0.27741 -0.00696 C -0.30762 -0.0146 -0.3222 -0.07525 -0.33401 -0.10696 C -0.34373 -0.16437 -0.34529 -0.22085 -0.34078 -0.28011 C -0.33765 -0.32178 -0.31838 -0.35997 -0.30415 -0.39585 C -0.27602 -0.46622 -0.24824 -0.50766 -0.18904 -0.52918 C -0.14599 -0.52409 -0.12168 -0.51738 -0.09078 -0.47571 C -0.07724 -0.43219 -0.07133 -0.39145 -0.06734 -0.34469 C -0.06994 -0.25395 -0.05883 -0.21831 -0.10241 -0.1602 C -0.1097 -0.1609 -0.11734 -0.15928 -0.12411 -0.16252 C -0.15154 -0.17594 -0.19477 -0.20789 -0.21578 -0.23567 C -0.23158 -0.25673 -0.23592 -0.27386 -0.24581 -0.30025 C -0.24807 -0.31206 -0.25241 -0.3234 -0.25241 -0.33567 C -0.25241 -0.37664 -0.22481 -0.41368 -0.20415 -0.43798 C -0.16769 -0.48081 -0.15328 -0.48381 -0.10067 -0.51576 C -0.05658 -0.54261 -0.0196 -0.54655 0.02919 -0.55141 C 0.0587 -0.54909 0.08856 -0.55233 0.11756 -0.54469 C 0.12971 -0.54145 0.15592 -0.50951 0.16426 -0.49585 C 0.19377 -0.4477 0.21096 -0.38868 0.22762 -0.33127 C 0.22884 -0.2984 0.23197 -0.2609 0.22433 -0.22918 C 0.21686 -0.19817 0.19134 -0.16252 0.16756 -0.15349 C 0.15905 -0.15025 0.14985 -0.15048 0.14099 -0.14909 C 0.10766 -0.15465 0.09377 -0.16483 0.06426 -0.18474 C 0.04863 -0.20881 0.04759 -0.2271 0.04256 -0.25789 C 0.0436 -0.28312 0.04221 -0.30881 0.04585 -0.33358 C 0.04828 -0.35071 0.0679 -0.39516 0.07589 -0.40905 C 0.11964 -0.48405 0.18335 -0.5153 0.25262 -0.52016 C 0.26929 -0.51645 0.28665 -0.51645 0.30262 -0.50905 C 0.30818 -0.5065 0.31096 -0.4977 0.31426 -0.49122 C 0.32849 -0.46391 0.34099 -0.42895 0.34933 -0.39793 C 0.35558 -0.37456 0.36599 -0.32687 0.36599 -0.32687 C 0.36825 -0.28219 0.37033 -0.25372 0.36599 -0.20233 C 0.3653 -0.194 0.36009 -0.18775 0.35766 -0.18011 C 0.33405 -0.10743 0.37033 -0.20696 0.33926 -0.13127 C 0.33197 -0.11344 0.33492 -0.10905 0.32259 -0.09585 C 0.31808 -0.09122 0.31252 -0.08868 0.30766 -0.08474 C 0.2712 -0.05465 0.24256 -0.0278 0.19933 -0.02016 C 0.18144 -0.02247 0.16304 -0.02062 0.14585 -0.02687 C 0.10297 -0.04261 0.11148 -0.05094 0.08422 -0.07571 C 0.03457 -0.12062 -0.01873 -0.16252 -0.07915 -0.17131 C -0.12567 -0.16854 -0.11092 -0.17386 -0.14078 -0.15141 C -0.1538 -0.13034 -0.16178 -0.1102 -0.16908 -0.08474 C -0.16803 -0.07363 -0.16769 -0.06229 -0.16578 -0.05141 C -0.16491 -0.04655 -0.16231 -0.04261 -0.16074 -0.03798 C -0.14824 -0.0021 -0.12984 0.01063 -0.10067 0.01526 C -0.07012 0.01364 -0.04616 0.01457 -0.02238 -0.01344 C -0.01005 -0.02803 -0.00727 -0.04493 0.00089 -0.0646 C 0.01304 -0.094 0.02988 -0.15164 0.05089 -0.17131 C 0.06148 -0.18127 0.07363 -0.18196 0.08596 -0.18474 C 0.11269 -0.18104 0.1396 -0.18057 0.16599 -0.17363 C 0.18978 -0.16738 0.2153 -0.14215 0.23422 -0.12247 C 0.2436 -0.10094 0.24863 -0.08243 0.25262 -0.05789 C 0.24985 -0.02571 0.2403 0.01595 0.21599 0.031 C 0.20349 0.03887 0.1811 0.03679 0.17085 0.03748 C 0.13144 0.03679 0.09203 0.03887 0.05262 0.0354 C 0.04898 0.03517 0.04742 0.02869 0.04429 0.02637 C 0.0179 0.00762 -0.01161 -0.01275 -0.03904 -0.02918 C -0.06283 -0.04331 -0.08765 -0.06437 -0.11404 -0.069 C -0.12897 -0.07155 -0.15901 -0.07363 -0.15901 -0.07363 C -0.25015 -0.07108 -0.21977 -0.08636 -0.25901 -0.0602 C -0.26908 -0.044 -0.27324 -0.03034 -0.27915 -0.01136 C -0.27863 0.00276 -0.2788 0.01688 -0.27741 0.031 C -0.27585 0.04697 -0.26161 0.06757 -0.25415 0.07753 C -0.25293 0.07892 -0.25224 0.08146 -0.25067 0.08193 C -0.23418 0.08771 -0.24199 0.08563 -0.22741 0.08864 C -0.20519 0.08794 -0.18297 0.08794 -0.16074 0.08656 C -0.15797 0.08632 -0.15519 0.08447 -0.15241 0.08424 C -0.12845 0.08216 -0.08071 0.07984 -0.08071 0.07984 C -0.0722 0.07683 -0.06422 0.0722 -0.05571 0.06873 C -0.05241 0.06734 -0.04581 0.06433 -0.04581 0.06433 C -0.04043 0.05716 -0.03453 0.05183 -0.02741 0.04859 C -0.01491 0.03193 -0.02238 0.04419 -0.01578 0.02869 C -0.01474 0.02637 -0.01248 0.02197 -0.01248 0.02197 " pathEditMode="fixed" ptsTypes="fffffffffffffffffffffffffffffffffffffffffffffffffffffffffffffffffffffffffffffA">
                                      <p:cBhvr>
                                        <p:cTn id="40" dur="2000" fill="hold"/>
                                        <p:tgtEl>
                                          <p:spTgt spid="4884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p:bldP spid="488451" grpId="0" build="p"/>
      <p:bldP spid="488452" grpId="0"/>
      <p:bldP spid="488453" grpId="0"/>
      <p:bldP spid="4884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97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0586E9-A3D0-D348-8407-FCC91387FD5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812034" name="Picture 2" descr="FG10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55863"/>
            <a:ext cx="27432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3"/>
          <p:cNvSpPr>
            <a:spLocks noGrp="1" noChangeArrowheads="1"/>
          </p:cNvSpPr>
          <p:nvPr>
            <p:ph type="title"/>
          </p:nvPr>
        </p:nvSpPr>
        <p:spPr>
          <a:xfrm>
            <a:off x="685800" y="76200"/>
            <a:ext cx="8153400" cy="609600"/>
          </a:xfrm>
        </p:spPr>
        <p:txBody>
          <a:bodyPr/>
          <a:lstStyle/>
          <a:p>
            <a:r>
              <a:rPr lang="en-US" sz="3200">
                <a:latin typeface="Arial Narrow" charset="0"/>
                <a:ea typeface="ＭＳ Ｐゴシック" charset="0"/>
                <a:cs typeface="ＭＳ Ｐゴシック" charset="0"/>
              </a:rPr>
              <a:t>Relationship Between Angular and Linear Quantities</a:t>
            </a:r>
          </a:p>
        </p:txBody>
      </p:sp>
      <p:sp>
        <p:nvSpPr>
          <p:cNvPr id="812036" name="Text Box 4"/>
          <p:cNvSpPr txBox="1">
            <a:spLocks noChangeArrowheads="1"/>
          </p:cNvSpPr>
          <p:nvPr/>
        </p:nvSpPr>
        <p:spPr bwMode="auto">
          <a:xfrm>
            <a:off x="1447800" y="685800"/>
            <a:ext cx="5867400" cy="8223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pPr>
            <a:r>
              <a:rPr lang="en-US">
                <a:solidFill>
                  <a:srgbClr val="800000"/>
                </a:solidFill>
                <a:latin typeface="Arial Narrow" charset="0"/>
              </a:rPr>
              <a:t>What do we know about a rigid object that rotates about a fixed axis of rotation?</a:t>
            </a:r>
          </a:p>
        </p:txBody>
      </p:sp>
      <p:sp>
        <p:nvSpPr>
          <p:cNvPr id="812037" name="Text Box 5"/>
          <p:cNvSpPr txBox="1">
            <a:spLocks noChangeArrowheads="1"/>
          </p:cNvSpPr>
          <p:nvPr/>
        </p:nvSpPr>
        <p:spPr bwMode="auto">
          <a:xfrm>
            <a:off x="2438400" y="23622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When a point rotates, it has both the linear and angular  components in its motion.  </a:t>
            </a:r>
          </a:p>
          <a:p>
            <a:pPr eaLnBrk="1" hangingPunct="1">
              <a:spcBef>
                <a:spcPct val="20000"/>
              </a:spcBef>
            </a:pPr>
            <a:r>
              <a:rPr lang="en-US" sz="2000">
                <a:solidFill>
                  <a:schemeClr val="accent2"/>
                </a:solidFill>
                <a:latin typeface="Arial Narrow" charset="0"/>
              </a:rPr>
              <a:t>What is the linear component of the motion you see?</a:t>
            </a:r>
          </a:p>
        </p:txBody>
      </p:sp>
      <p:graphicFrame>
        <p:nvGraphicFramePr>
          <p:cNvPr id="812038" name="Object 2"/>
          <p:cNvGraphicFramePr>
            <a:graphicFrameLocks noChangeAspect="1"/>
          </p:cNvGraphicFramePr>
          <p:nvPr/>
        </p:nvGraphicFramePr>
        <p:xfrm>
          <a:off x="5892800" y="4645025"/>
          <a:ext cx="239713" cy="254000"/>
        </p:xfrm>
        <a:graphic>
          <a:graphicData uri="http://schemas.openxmlformats.org/presentationml/2006/ole">
            <mc:AlternateContent xmlns:mc="http://schemas.openxmlformats.org/markup-compatibility/2006">
              <mc:Choice xmlns:v="urn:schemas-microsoft-com:vml" Requires="v">
                <p:oleObj spid="_x0000_s311748" name="Equation" r:id="rId4" imgW="114300" imgH="127000" progId="Equation.DSMT4">
                  <p:embed/>
                </p:oleObj>
              </mc:Choice>
              <mc:Fallback>
                <p:oleObj name="Equation" r:id="rId4" imgW="114300" imgH="12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45025"/>
                        <a:ext cx="239713"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39" name="Text Box 7"/>
          <p:cNvSpPr txBox="1">
            <a:spLocks noChangeArrowheads="1"/>
          </p:cNvSpPr>
          <p:nvPr/>
        </p:nvSpPr>
        <p:spPr bwMode="auto">
          <a:xfrm>
            <a:off x="838200" y="1600200"/>
            <a:ext cx="76962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a:t>
            </a:r>
            <a:r>
              <a:rPr lang="en-US" dirty="0" smtClean="0">
                <a:solidFill>
                  <a:srgbClr val="FF0000"/>
                </a:solidFill>
                <a:latin typeface="Arial Narrow" charset="0"/>
              </a:rPr>
              <a:t>an object </a:t>
            </a:r>
            <a:r>
              <a:rPr lang="en-US" dirty="0">
                <a:solidFill>
                  <a:srgbClr val="FF0000"/>
                </a:solidFill>
                <a:latin typeface="Arial Narrow" charset="0"/>
              </a:rPr>
              <a:t>moves in a circle centered at the same axis of rotation with the same angular velocity.</a:t>
            </a:r>
            <a:endParaRPr lang="en-US" dirty="0">
              <a:solidFill>
                <a:srgbClr val="FF0000"/>
              </a:solidFill>
              <a:latin typeface="Monotype Corsiva" charset="0"/>
            </a:endParaRPr>
          </a:p>
        </p:txBody>
      </p:sp>
      <p:sp>
        <p:nvSpPr>
          <p:cNvPr id="812040" name="Text Box 8"/>
          <p:cNvSpPr txBox="1">
            <a:spLocks noChangeArrowheads="1"/>
          </p:cNvSpPr>
          <p:nvPr/>
        </p:nvSpPr>
        <p:spPr bwMode="auto">
          <a:xfrm>
            <a:off x="2438400" y="3429000"/>
            <a:ext cx="5257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rgbClr val="FF0000"/>
                </a:solidFill>
                <a:latin typeface="Arial Narrow" charset="0"/>
                <a:ea typeface="굴림" charset="0"/>
                <a:cs typeface="굴림" charset="0"/>
              </a:rPr>
              <a:t>Linear</a:t>
            </a:r>
            <a:r>
              <a:rPr lang="en-US">
                <a:solidFill>
                  <a:srgbClr val="FF0000"/>
                </a:solidFill>
                <a:latin typeface="Arial Narrow" charset="0"/>
                <a:ea typeface="굴림" charset="0"/>
                <a:cs typeface="굴림" charset="0"/>
              </a:rPr>
              <a:t> velocity along the tangential direction.</a:t>
            </a:r>
          </a:p>
        </p:txBody>
      </p:sp>
      <p:sp>
        <p:nvSpPr>
          <p:cNvPr id="812041" name="Text Box 9"/>
          <p:cNvSpPr txBox="1">
            <a:spLocks noChangeArrowheads="1"/>
          </p:cNvSpPr>
          <p:nvPr/>
        </p:nvSpPr>
        <p:spPr bwMode="auto">
          <a:xfrm>
            <a:off x="2438400" y="3886200"/>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812042" name="Object 3"/>
          <p:cNvGraphicFramePr>
            <a:graphicFrameLocks noChangeAspect="1"/>
          </p:cNvGraphicFramePr>
          <p:nvPr/>
        </p:nvGraphicFramePr>
        <p:xfrm>
          <a:off x="2157413" y="4605338"/>
          <a:ext cx="790575" cy="331787"/>
        </p:xfrm>
        <a:graphic>
          <a:graphicData uri="http://schemas.openxmlformats.org/presentationml/2006/ole">
            <mc:AlternateContent xmlns:mc="http://schemas.openxmlformats.org/markup-compatibility/2006">
              <mc:Choice xmlns:v="urn:schemas-microsoft-com:vml" Requires="v">
                <p:oleObj spid="_x0000_s311749" name="Equation" r:id="rId6" imgW="406400" imgH="177800" progId="Equation.DSMT4">
                  <p:embed/>
                </p:oleObj>
              </mc:Choice>
              <mc:Fallback>
                <p:oleObj name="Equation" r:id="rId6" imgW="4064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4605338"/>
                        <a:ext cx="790575" cy="33178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43" name="Text Box 11"/>
          <p:cNvSpPr txBox="1">
            <a:spLocks noChangeArrowheads="1"/>
          </p:cNvSpPr>
          <p:nvPr/>
        </p:nvSpPr>
        <p:spPr bwMode="auto">
          <a:xfrm>
            <a:off x="381000" y="45735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arc-length is </a:t>
            </a:r>
          </a:p>
        </p:txBody>
      </p:sp>
      <p:sp>
        <p:nvSpPr>
          <p:cNvPr id="812044" name="Text Box 12"/>
          <p:cNvSpPr txBox="1">
            <a:spLocks noChangeArrowheads="1"/>
          </p:cNvSpPr>
          <p:nvPr/>
        </p:nvSpPr>
        <p:spPr bwMode="auto">
          <a:xfrm>
            <a:off x="2971800" y="4573588"/>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b="1" baseline="-25000" dirty="0" smtClean="0">
                <a:solidFill>
                  <a:srgbClr val="FF0000"/>
                </a:solidFill>
                <a:latin typeface="Monotype Corsiva" charset="0"/>
              </a:rPr>
              <a:t> </a:t>
            </a:r>
            <a:r>
              <a:rPr lang="en-US" sz="2000" dirty="0" smtClean="0">
                <a:solidFill>
                  <a:srgbClr val="FF0000"/>
                </a:solidFill>
                <a:latin typeface="Arial Narrow" charset="0"/>
              </a:rPr>
              <a:t>is</a:t>
            </a:r>
            <a:endParaRPr lang="en-US" sz="2000" dirty="0">
              <a:solidFill>
                <a:srgbClr val="FF0000"/>
              </a:solidFill>
              <a:latin typeface="Arial Narrow" charset="0"/>
            </a:endParaRPr>
          </a:p>
        </p:txBody>
      </p:sp>
      <p:sp>
        <p:nvSpPr>
          <p:cNvPr id="812045" name="Text Box 13"/>
          <p:cNvSpPr txBox="1">
            <a:spLocks noChangeArrowheads="1"/>
          </p:cNvSpPr>
          <p:nvPr/>
        </p:nvSpPr>
        <p:spPr bwMode="auto">
          <a:xfrm>
            <a:off x="152400" y="5135563"/>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812046" name="Text Box 14"/>
          <p:cNvSpPr txBox="1">
            <a:spLocks noChangeArrowheads="1"/>
          </p:cNvSpPr>
          <p:nvPr/>
        </p:nvSpPr>
        <p:spPr bwMode="auto">
          <a:xfrm>
            <a:off x="4114800" y="5135563"/>
            <a:ext cx="4953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812047" name="Text Box 15"/>
          <p:cNvSpPr txBox="1">
            <a:spLocks noChangeArrowheads="1"/>
          </p:cNvSpPr>
          <p:nvPr/>
        </p:nvSpPr>
        <p:spPr bwMode="auto">
          <a:xfrm>
            <a:off x="4191000" y="6200775"/>
            <a:ext cx="3810000" cy="58102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812048" name="Text Box 16"/>
          <p:cNvSpPr txBox="1">
            <a:spLocks noChangeArrowheads="1"/>
          </p:cNvSpPr>
          <p:nvPr/>
        </p:nvSpPr>
        <p:spPr bwMode="auto">
          <a:xfrm>
            <a:off x="8001000" y="2784475"/>
            <a:ext cx="990600" cy="15589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chemeClr val="accent2"/>
                </a:solidFill>
                <a:latin typeface="Arial Narrow" charset="0"/>
              </a:rPr>
              <a:t>The direction of </a:t>
            </a:r>
            <a:r>
              <a:rPr lang="en-US" sz="1600">
                <a:solidFill>
                  <a:schemeClr val="accent2"/>
                </a:solidFill>
                <a:latin typeface="Symbol" charset="0"/>
              </a:rPr>
              <a:t>ω</a:t>
            </a:r>
            <a:r>
              <a:rPr lang="en-US" sz="1600">
                <a:solidFill>
                  <a:schemeClr val="accent2"/>
                </a:solidFill>
                <a:latin typeface="Arial Narrow" charset="0"/>
              </a:rPr>
              <a:t> follows the right-hand rule.</a:t>
            </a:r>
          </a:p>
        </p:txBody>
      </p:sp>
      <p:graphicFrame>
        <p:nvGraphicFramePr>
          <p:cNvPr id="812049" name="Object 4"/>
          <p:cNvGraphicFramePr>
            <a:graphicFrameLocks noChangeAspect="1"/>
          </p:cNvGraphicFramePr>
          <p:nvPr/>
        </p:nvGraphicFramePr>
        <p:xfrm>
          <a:off x="6164263" y="4486275"/>
          <a:ext cx="498475" cy="571500"/>
        </p:xfrm>
        <a:graphic>
          <a:graphicData uri="http://schemas.openxmlformats.org/presentationml/2006/ole">
            <mc:AlternateContent xmlns:mc="http://schemas.openxmlformats.org/markup-compatibility/2006">
              <mc:Choice xmlns:v="urn:schemas-microsoft-com:vml" Requires="v">
                <p:oleObj spid="_x0000_s311750" name="Equation" r:id="rId8" imgW="342900" imgH="406400" progId="Equation.DSMT4">
                  <p:embed/>
                </p:oleObj>
              </mc:Choice>
              <mc:Fallback>
                <p:oleObj name="Equation" r:id="rId8" imgW="3429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4486275"/>
                        <a:ext cx="49847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0" name="Object 5"/>
          <p:cNvGraphicFramePr>
            <a:graphicFrameLocks noChangeAspect="1"/>
          </p:cNvGraphicFramePr>
          <p:nvPr/>
        </p:nvGraphicFramePr>
        <p:xfrm>
          <a:off x="6691313" y="4460875"/>
          <a:ext cx="833437" cy="622300"/>
        </p:xfrm>
        <a:graphic>
          <a:graphicData uri="http://schemas.openxmlformats.org/presentationml/2006/ole">
            <mc:AlternateContent xmlns:mc="http://schemas.openxmlformats.org/markup-compatibility/2006">
              <mc:Choice xmlns:v="urn:schemas-microsoft-com:vml" Requires="v">
                <p:oleObj spid="_x0000_s311751" name="Equation" r:id="rId10" imgW="571500" imgH="444500" progId="Equation.DSMT4">
                  <p:embed/>
                </p:oleObj>
              </mc:Choice>
              <mc:Fallback>
                <p:oleObj name="Equation" r:id="rId10" imgW="5715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1313" y="4460875"/>
                        <a:ext cx="833437" cy="622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1" name="Object 6"/>
          <p:cNvGraphicFramePr>
            <a:graphicFrameLocks noChangeAspect="1"/>
          </p:cNvGraphicFramePr>
          <p:nvPr/>
        </p:nvGraphicFramePr>
        <p:xfrm>
          <a:off x="7543800" y="4486275"/>
          <a:ext cx="685800" cy="571500"/>
        </p:xfrm>
        <a:graphic>
          <a:graphicData uri="http://schemas.openxmlformats.org/presentationml/2006/ole">
            <mc:AlternateContent xmlns:mc="http://schemas.openxmlformats.org/markup-compatibility/2006">
              <mc:Choice xmlns:v="urn:schemas-microsoft-com:vml" Requires="v">
                <p:oleObj spid="_x0000_s311752" name="Equation" r:id="rId12" imgW="469900" imgH="406400" progId="Equation.DSMT4">
                  <p:embed/>
                </p:oleObj>
              </mc:Choice>
              <mc:Fallback>
                <p:oleObj name="Equation" r:id="rId12" imgW="469900" imgH="406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86275"/>
                        <a:ext cx="68580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2" name="Object 7"/>
          <p:cNvGraphicFramePr>
            <a:graphicFrameLocks noChangeAspect="1"/>
          </p:cNvGraphicFramePr>
          <p:nvPr/>
        </p:nvGraphicFramePr>
        <p:xfrm>
          <a:off x="8305800" y="4605338"/>
          <a:ext cx="609600" cy="331787"/>
        </p:xfrm>
        <a:graphic>
          <a:graphicData uri="http://schemas.openxmlformats.org/presentationml/2006/ole">
            <mc:AlternateContent xmlns:mc="http://schemas.openxmlformats.org/markup-compatibility/2006">
              <mc:Choice xmlns:v="urn:schemas-microsoft-com:vml" Requires="v">
                <p:oleObj spid="_x0000_s311753" name="Equation" r:id="rId14" imgW="342900" imgH="139700" progId="Equation.DSMT4">
                  <p:embed/>
                </p:oleObj>
              </mc:Choice>
              <mc:Fallback>
                <p:oleObj name="Equation" r:id="rId14" imgW="342900" imgH="1397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5800" y="4605338"/>
                        <a:ext cx="609600" cy="331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53" name="Oval 21"/>
          <p:cNvSpPr>
            <a:spLocks noChangeArrowheads="1"/>
          </p:cNvSpPr>
          <p:nvPr/>
        </p:nvSpPr>
        <p:spPr bwMode="auto">
          <a:xfrm>
            <a:off x="7848600" y="4419600"/>
            <a:ext cx="381000" cy="685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3667966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2036"/>
                                        </p:tgtEl>
                                        <p:attrNameLst>
                                          <p:attrName>style.visibility</p:attrName>
                                        </p:attrNameLst>
                                      </p:cBhvr>
                                      <p:to>
                                        <p:strVal val="visible"/>
                                      </p:to>
                                    </p:set>
                                    <p:animEffect transition="in" filter="wipe(left)">
                                      <p:cBhvr>
                                        <p:cTn id="7" dur="500"/>
                                        <p:tgtEl>
                                          <p:spTgt spid="81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2039"/>
                                        </p:tgtEl>
                                        <p:attrNameLst>
                                          <p:attrName>style.visibility</p:attrName>
                                        </p:attrNameLst>
                                      </p:cBhvr>
                                      <p:to>
                                        <p:strVal val="visible"/>
                                      </p:to>
                                    </p:set>
                                    <p:animEffect transition="in" filter="wipe(left)">
                                      <p:cBhvr>
                                        <p:cTn id="12" dur="500"/>
                                        <p:tgtEl>
                                          <p:spTgt spid="8120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812034"/>
                                        </p:tgtEl>
                                        <p:attrNameLst>
                                          <p:attrName>style.visibility</p:attrName>
                                        </p:attrNameLst>
                                      </p:cBhvr>
                                      <p:to>
                                        <p:strVal val="visible"/>
                                      </p:to>
                                    </p:set>
                                    <p:anim calcmode="lin" valueType="num">
                                      <p:cBhvr>
                                        <p:cTn id="17" dur="500" fill="hold"/>
                                        <p:tgtEl>
                                          <p:spTgt spid="812034"/>
                                        </p:tgtEl>
                                        <p:attrNameLst>
                                          <p:attrName>ppt_w</p:attrName>
                                        </p:attrNameLst>
                                      </p:cBhvr>
                                      <p:tavLst>
                                        <p:tav tm="0">
                                          <p:val>
                                            <p:fltVal val="0"/>
                                          </p:val>
                                        </p:tav>
                                        <p:tav tm="100000">
                                          <p:val>
                                            <p:strVal val="#ppt_w"/>
                                          </p:val>
                                        </p:tav>
                                      </p:tavLst>
                                    </p:anim>
                                    <p:anim calcmode="lin" valueType="num">
                                      <p:cBhvr>
                                        <p:cTn id="18" dur="500" fill="hold"/>
                                        <p:tgtEl>
                                          <p:spTgt spid="812034"/>
                                        </p:tgtEl>
                                        <p:attrNameLst>
                                          <p:attrName>ppt_h</p:attrName>
                                        </p:attrNameLst>
                                      </p:cBhvr>
                                      <p:tavLst>
                                        <p:tav tm="0">
                                          <p:val>
                                            <p:fltVal val="0"/>
                                          </p:val>
                                        </p:tav>
                                        <p:tav tm="100000">
                                          <p:val>
                                            <p:strVal val="#ppt_h"/>
                                          </p:val>
                                        </p:tav>
                                      </p:tavLst>
                                    </p:anim>
                                    <p:animEffect transition="in" filter="fade">
                                      <p:cBhvr>
                                        <p:cTn id="19" dur="500"/>
                                        <p:tgtEl>
                                          <p:spTgt spid="8120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2037">
                                            <p:txEl>
                                              <p:pRg st="0" end="0"/>
                                            </p:txEl>
                                          </p:spTgt>
                                        </p:tgtEl>
                                        <p:attrNameLst>
                                          <p:attrName>style.visibility</p:attrName>
                                        </p:attrNameLst>
                                      </p:cBhvr>
                                      <p:to>
                                        <p:strVal val="visible"/>
                                      </p:to>
                                    </p:set>
                                    <p:animEffect transition="in" filter="wipe(left)">
                                      <p:cBhvr>
                                        <p:cTn id="24" dur="500"/>
                                        <p:tgtEl>
                                          <p:spTgt spid="81203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12037">
                                            <p:txEl>
                                              <p:pRg st="1" end="1"/>
                                            </p:txEl>
                                          </p:spTgt>
                                        </p:tgtEl>
                                        <p:attrNameLst>
                                          <p:attrName>style.visibility</p:attrName>
                                        </p:attrNameLst>
                                      </p:cBhvr>
                                      <p:to>
                                        <p:strVal val="visible"/>
                                      </p:to>
                                    </p:set>
                                    <p:animEffect transition="in" filter="wipe(left)">
                                      <p:cBhvr>
                                        <p:cTn id="29" dur="500"/>
                                        <p:tgtEl>
                                          <p:spTgt spid="81203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12040"/>
                                        </p:tgtEl>
                                        <p:attrNameLst>
                                          <p:attrName>style.visibility</p:attrName>
                                        </p:attrNameLst>
                                      </p:cBhvr>
                                      <p:to>
                                        <p:strVal val="visible"/>
                                      </p:to>
                                    </p:set>
                                    <p:animEffect transition="in" filter="wipe(left)">
                                      <p:cBhvr>
                                        <p:cTn id="34" dur="500"/>
                                        <p:tgtEl>
                                          <p:spTgt spid="8120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12041">
                                            <p:txEl>
                                              <p:pRg st="0" end="0"/>
                                            </p:txEl>
                                          </p:spTgt>
                                        </p:tgtEl>
                                        <p:attrNameLst>
                                          <p:attrName>style.visibility</p:attrName>
                                        </p:attrNameLst>
                                      </p:cBhvr>
                                      <p:to>
                                        <p:strVal val="visible"/>
                                      </p:to>
                                    </p:set>
                                    <p:animEffect transition="in" filter="wipe(left)">
                                      <p:cBhvr>
                                        <p:cTn id="39" dur="500"/>
                                        <p:tgtEl>
                                          <p:spTgt spid="812041">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12043">
                                            <p:txEl>
                                              <p:pRg st="0" end="0"/>
                                            </p:txEl>
                                          </p:spTgt>
                                        </p:tgtEl>
                                        <p:attrNameLst>
                                          <p:attrName>style.visibility</p:attrName>
                                        </p:attrNameLst>
                                      </p:cBhvr>
                                      <p:to>
                                        <p:strVal val="visible"/>
                                      </p:to>
                                    </p:set>
                                    <p:animEffect transition="in" filter="wipe(left)">
                                      <p:cBhvr>
                                        <p:cTn id="44" dur="500"/>
                                        <p:tgtEl>
                                          <p:spTgt spid="812043">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812042"/>
                                        </p:tgtEl>
                                        <p:attrNameLst>
                                          <p:attrName>style.visibility</p:attrName>
                                        </p:attrNameLst>
                                      </p:cBhvr>
                                      <p:to>
                                        <p:strVal val="visible"/>
                                      </p:to>
                                    </p:set>
                                    <p:animEffect transition="in" filter="wipe(left)">
                                      <p:cBhvr>
                                        <p:cTn id="49" dur="500"/>
                                        <p:tgtEl>
                                          <p:spTgt spid="81204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812044">
                                            <p:txEl>
                                              <p:pRg st="0" end="0"/>
                                            </p:txEl>
                                          </p:spTgt>
                                        </p:tgtEl>
                                        <p:attrNameLst>
                                          <p:attrName>style.visibility</p:attrName>
                                        </p:attrNameLst>
                                      </p:cBhvr>
                                      <p:to>
                                        <p:strVal val="visible"/>
                                      </p:to>
                                    </p:set>
                                    <p:animEffect transition="in" filter="wipe(left)">
                                      <p:cBhvr>
                                        <p:cTn id="54" dur="500"/>
                                        <p:tgtEl>
                                          <p:spTgt spid="812044">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812038"/>
                                        </p:tgtEl>
                                        <p:attrNameLst>
                                          <p:attrName>style.visibility</p:attrName>
                                        </p:attrNameLst>
                                      </p:cBhvr>
                                      <p:to>
                                        <p:strVal val="visible"/>
                                      </p:to>
                                    </p:set>
                                    <p:animEffect transition="in" filter="wipe(left)">
                                      <p:cBhvr>
                                        <p:cTn id="59" dur="500"/>
                                        <p:tgtEl>
                                          <p:spTgt spid="81203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12049"/>
                                        </p:tgtEl>
                                        <p:attrNameLst>
                                          <p:attrName>style.visibility</p:attrName>
                                        </p:attrNameLst>
                                      </p:cBhvr>
                                      <p:to>
                                        <p:strVal val="visible"/>
                                      </p:to>
                                    </p:set>
                                    <p:animEffect transition="in" filter="wipe(left)">
                                      <p:cBhvr>
                                        <p:cTn id="64" dur="500"/>
                                        <p:tgtEl>
                                          <p:spTgt spid="81204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812050"/>
                                        </p:tgtEl>
                                        <p:attrNameLst>
                                          <p:attrName>style.visibility</p:attrName>
                                        </p:attrNameLst>
                                      </p:cBhvr>
                                      <p:to>
                                        <p:strVal val="visible"/>
                                      </p:to>
                                    </p:set>
                                    <p:animEffect transition="in" filter="wipe(left)">
                                      <p:cBhvr>
                                        <p:cTn id="69" dur="500"/>
                                        <p:tgtEl>
                                          <p:spTgt spid="81205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812051"/>
                                        </p:tgtEl>
                                        <p:attrNameLst>
                                          <p:attrName>style.visibility</p:attrName>
                                        </p:attrNameLst>
                                      </p:cBhvr>
                                      <p:to>
                                        <p:strVal val="visible"/>
                                      </p:to>
                                    </p:set>
                                    <p:animEffect transition="in" filter="wipe(left)">
                                      <p:cBhvr>
                                        <p:cTn id="74" dur="500"/>
                                        <p:tgtEl>
                                          <p:spTgt spid="81205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812053"/>
                                        </p:tgtEl>
                                        <p:attrNameLst>
                                          <p:attrName>style.visibility</p:attrName>
                                        </p:attrNameLst>
                                      </p:cBhvr>
                                      <p:to>
                                        <p:strVal val="visible"/>
                                      </p:to>
                                    </p:set>
                                    <p:anim calcmode="lin" valueType="num">
                                      <p:cBhvr>
                                        <p:cTn id="79" dur="500" fill="hold"/>
                                        <p:tgtEl>
                                          <p:spTgt spid="812053"/>
                                        </p:tgtEl>
                                        <p:attrNameLst>
                                          <p:attrName>ppt_w</p:attrName>
                                        </p:attrNameLst>
                                      </p:cBhvr>
                                      <p:tavLst>
                                        <p:tav tm="0">
                                          <p:val>
                                            <p:fltVal val="0"/>
                                          </p:val>
                                        </p:tav>
                                        <p:tav tm="100000">
                                          <p:val>
                                            <p:strVal val="#ppt_w"/>
                                          </p:val>
                                        </p:tav>
                                      </p:tavLst>
                                    </p:anim>
                                    <p:anim calcmode="lin" valueType="num">
                                      <p:cBhvr>
                                        <p:cTn id="80" dur="500" fill="hold"/>
                                        <p:tgtEl>
                                          <p:spTgt spid="812053"/>
                                        </p:tgtEl>
                                        <p:attrNameLst>
                                          <p:attrName>ppt_h</p:attrName>
                                        </p:attrNameLst>
                                      </p:cBhvr>
                                      <p:tavLst>
                                        <p:tav tm="0">
                                          <p:val>
                                            <p:fltVal val="0"/>
                                          </p:val>
                                        </p:tav>
                                        <p:tav tm="100000">
                                          <p:val>
                                            <p:strVal val="#ppt_h"/>
                                          </p:val>
                                        </p:tav>
                                      </p:tavLst>
                                    </p:anim>
                                    <p:animEffect transition="in" filter="fade">
                                      <p:cBhvr>
                                        <p:cTn id="81" dur="500"/>
                                        <p:tgtEl>
                                          <p:spTgt spid="81205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812052"/>
                                        </p:tgtEl>
                                        <p:attrNameLst>
                                          <p:attrName>style.visibility</p:attrName>
                                        </p:attrNameLst>
                                      </p:cBhvr>
                                      <p:to>
                                        <p:strVal val="visible"/>
                                      </p:to>
                                    </p:set>
                                    <p:animEffect transition="in" filter="wipe(left)">
                                      <p:cBhvr>
                                        <p:cTn id="86" dur="500"/>
                                        <p:tgtEl>
                                          <p:spTgt spid="81205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812048"/>
                                        </p:tgtEl>
                                        <p:attrNameLst>
                                          <p:attrName>style.visibility</p:attrName>
                                        </p:attrNameLst>
                                      </p:cBhvr>
                                      <p:to>
                                        <p:strVal val="visible"/>
                                      </p:to>
                                    </p:set>
                                    <p:animEffect transition="in" filter="wipe(left)">
                                      <p:cBhvr>
                                        <p:cTn id="91" dur="500"/>
                                        <p:tgtEl>
                                          <p:spTgt spid="81204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812045">
                                            <p:txEl>
                                              <p:pRg st="0" end="0"/>
                                            </p:txEl>
                                          </p:spTgt>
                                        </p:tgtEl>
                                        <p:attrNameLst>
                                          <p:attrName>style.visibility</p:attrName>
                                        </p:attrNameLst>
                                      </p:cBhvr>
                                      <p:to>
                                        <p:strVal val="visible"/>
                                      </p:to>
                                    </p:set>
                                    <p:animEffect transition="in" filter="wipe(left)">
                                      <p:cBhvr>
                                        <p:cTn id="96" dur="500"/>
                                        <p:tgtEl>
                                          <p:spTgt spid="812045">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812046"/>
                                        </p:tgtEl>
                                        <p:attrNameLst>
                                          <p:attrName>style.visibility</p:attrName>
                                        </p:attrNameLst>
                                      </p:cBhvr>
                                      <p:to>
                                        <p:strVal val="visible"/>
                                      </p:to>
                                    </p:set>
                                    <p:animEffect transition="in" filter="wipe(left)">
                                      <p:cBhvr>
                                        <p:cTn id="101" dur="300"/>
                                        <p:tgtEl>
                                          <p:spTgt spid="81204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812047"/>
                                        </p:tgtEl>
                                        <p:attrNameLst>
                                          <p:attrName>style.visibility</p:attrName>
                                        </p:attrNameLst>
                                      </p:cBhvr>
                                      <p:to>
                                        <p:strVal val="visible"/>
                                      </p:to>
                                    </p:set>
                                    <p:animEffect transition="in" filter="wipe(left)">
                                      <p:cBhvr>
                                        <p:cTn id="106" dur="300"/>
                                        <p:tgtEl>
                                          <p:spTgt spid="812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6" grpId="0" animBg="1" autoUpdateAnimBg="0"/>
      <p:bldP spid="812037" grpId="0" build="p" autoUpdateAnimBg="0"/>
      <p:bldP spid="812039" grpId="0" animBg="1" autoUpdateAnimBg="0"/>
      <p:bldP spid="812040" grpId="0" animBg="1" autoUpdateAnimBg="0"/>
      <p:bldP spid="812041" grpId="0" build="p" autoUpdateAnimBg="0"/>
      <p:bldP spid="812043" grpId="0" build="p" autoUpdateAnimBg="0"/>
      <p:bldP spid="812044" grpId="0" build="p" autoUpdateAnimBg="0"/>
      <p:bldP spid="812045" grpId="0" build="p" autoUpdateAnimBg="0"/>
      <p:bldP spid="812046" grpId="0" animBg="1" autoUpdateAnimBg="0"/>
      <p:bldP spid="812047" grpId="0" animBg="1" autoUpdateAnimBg="0"/>
      <p:bldP spid="812048" grpId="0" animBg="1" autoUpdateAnimBg="0"/>
      <p:bldP spid="81205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0075B2-E8FF-9B47-896A-AA10915B288B}"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813058" name="Picture 2" descr="FG10_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Grp="1" noChangeArrowheads="1"/>
          </p:cNvSpPr>
          <p:nvPr>
            <p:ph type="title"/>
          </p:nvPr>
        </p:nvSpPr>
        <p:spPr>
          <a:xfrm>
            <a:off x="685800" y="152400"/>
            <a:ext cx="8153400" cy="609600"/>
          </a:xfrm>
        </p:spPr>
        <p:txBody>
          <a:bodyPr/>
          <a:lstStyle/>
          <a:p>
            <a:r>
              <a:rPr lang="en-US" sz="3600" dirty="0">
                <a:latin typeface="Arial Narrow" charset="0"/>
                <a:ea typeface="ＭＳ Ｐゴシック" charset="0"/>
                <a:cs typeface="ＭＳ Ｐゴシック" charset="0"/>
              </a:rPr>
              <a:t>Is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lion faster than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horse?</a:t>
            </a:r>
          </a:p>
        </p:txBody>
      </p:sp>
      <p:sp>
        <p:nvSpPr>
          <p:cNvPr id="813060" name="Text Box 4"/>
          <p:cNvSpPr txBox="1">
            <a:spLocks noChangeArrowheads="1"/>
          </p:cNvSpPr>
          <p:nvPr/>
        </p:nvSpPr>
        <p:spPr bwMode="auto">
          <a:xfrm>
            <a:off x="304800" y="869950"/>
            <a:ext cx="8686800" cy="120032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A rotating carousel has one child sitting on </a:t>
            </a:r>
            <a:r>
              <a:rPr lang="en-US" dirty="0" smtClean="0">
                <a:solidFill>
                  <a:srgbClr val="800000"/>
                </a:solidFill>
                <a:latin typeface="Arial Narrow" charset="0"/>
              </a:rPr>
              <a:t>the </a:t>
            </a:r>
            <a:r>
              <a:rPr lang="en-US" dirty="0">
                <a:solidFill>
                  <a:srgbClr val="800000"/>
                </a:solidFill>
                <a:latin typeface="Arial Narrow" charset="0"/>
              </a:rPr>
              <a:t>horse near the outer edge and another child on </a:t>
            </a:r>
            <a:r>
              <a:rPr lang="en-US" dirty="0" smtClean="0">
                <a:solidFill>
                  <a:srgbClr val="800000"/>
                </a:solidFill>
                <a:latin typeface="Arial Narrow" charset="0"/>
              </a:rPr>
              <a:t>the </a:t>
            </a:r>
            <a:r>
              <a:rPr lang="en-US" dirty="0">
                <a:solidFill>
                  <a:srgbClr val="800000"/>
                </a:solidFill>
                <a:latin typeface="Arial Narrow" charset="0"/>
              </a:rPr>
              <a:t>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282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lphaLcParenBoth"/>
            </a:pPr>
            <a:r>
              <a:rPr lang="en-US">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187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a:solidFill>
                <a:srgbClr val="FF0000"/>
              </a:solidFill>
              <a:latin typeface="Monotype Corsiva" charset="0"/>
            </a:endParaRPr>
          </a:p>
        </p:txBody>
      </p:sp>
    </p:spTree>
    <p:extLst>
      <p:ext uri="{BB962C8B-B14F-4D97-AF65-F5344CB8AC3E}">
        <p14:creationId xmlns:p14="http://schemas.microsoft.com/office/powerpoint/2010/main" val="2710898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3060"/>
                                        </p:tgtEl>
                                        <p:attrNameLst>
                                          <p:attrName>style.visibility</p:attrName>
                                        </p:attrNameLst>
                                      </p:cBhvr>
                                      <p:to>
                                        <p:strVal val="visible"/>
                                      </p:to>
                                    </p:set>
                                    <p:animEffect transition="in" filter="wipe(left)">
                                      <p:cBhvr>
                                        <p:cTn id="7" dur="500"/>
                                        <p:tgtEl>
                                          <p:spTgt spid="813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813058"/>
                                        </p:tgtEl>
                                        <p:attrNameLst>
                                          <p:attrName>style.visibility</p:attrName>
                                        </p:attrNameLst>
                                      </p:cBhvr>
                                      <p:to>
                                        <p:strVal val="visible"/>
                                      </p:to>
                                    </p:set>
                                    <p:anim calcmode="lin" valueType="num">
                                      <p:cBhvr>
                                        <p:cTn id="12" dur="500" fill="hold"/>
                                        <p:tgtEl>
                                          <p:spTgt spid="813058"/>
                                        </p:tgtEl>
                                        <p:attrNameLst>
                                          <p:attrName>ppt_w</p:attrName>
                                        </p:attrNameLst>
                                      </p:cBhvr>
                                      <p:tavLst>
                                        <p:tav tm="0">
                                          <p:val>
                                            <p:fltVal val="0"/>
                                          </p:val>
                                        </p:tav>
                                        <p:tav tm="100000">
                                          <p:val>
                                            <p:strVal val="#ppt_w"/>
                                          </p:val>
                                        </p:tav>
                                      </p:tavLst>
                                    </p:anim>
                                    <p:anim calcmode="lin" valueType="num">
                                      <p:cBhvr>
                                        <p:cTn id="13" dur="500" fill="hold"/>
                                        <p:tgtEl>
                                          <p:spTgt spid="813058"/>
                                        </p:tgtEl>
                                        <p:attrNameLst>
                                          <p:attrName>ppt_h</p:attrName>
                                        </p:attrNameLst>
                                      </p:cBhvr>
                                      <p:tavLst>
                                        <p:tav tm="0">
                                          <p:val>
                                            <p:fltVal val="0"/>
                                          </p:val>
                                        </p:tav>
                                        <p:tav tm="100000">
                                          <p:val>
                                            <p:strVal val="#ppt_h"/>
                                          </p:val>
                                        </p:tav>
                                      </p:tavLst>
                                    </p:anim>
                                    <p:animEffect transition="in" filter="fade">
                                      <p:cBhvr>
                                        <p:cTn id="14" dur="500"/>
                                        <p:tgtEl>
                                          <p:spTgt spid="8130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3061"/>
                                        </p:tgtEl>
                                        <p:attrNameLst>
                                          <p:attrName>style.visibility</p:attrName>
                                        </p:attrNameLst>
                                      </p:cBhvr>
                                      <p:to>
                                        <p:strVal val="visible"/>
                                      </p:to>
                                    </p:set>
                                    <p:animEffect transition="in" filter="wipe(left)">
                                      <p:cBhvr>
                                        <p:cTn id="19" dur="500"/>
                                        <p:tgtEl>
                                          <p:spTgt spid="8130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3062"/>
                                        </p:tgtEl>
                                        <p:attrNameLst>
                                          <p:attrName>style.visibility</p:attrName>
                                        </p:attrNameLst>
                                      </p:cBhvr>
                                      <p:to>
                                        <p:strVal val="visible"/>
                                      </p:to>
                                    </p:set>
                                    <p:animEffect transition="in" filter="wipe(left)">
                                      <p:cBhvr>
                                        <p:cTn id="24"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0" grpId="0" animBg="1" autoUpdateAnimBg="0"/>
      <p:bldP spid="813061" grpId="0" animBg="1" autoUpdateAnimBg="0"/>
      <p:bldP spid="81306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1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65F759-28BF-A04F-86CD-5B66B988C95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14082" name="Picture 2" descr="FG10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Rectangle 3"/>
          <p:cNvSpPr>
            <a:spLocks noGrp="1" noChangeArrowheads="1"/>
          </p:cNvSpPr>
          <p:nvPr>
            <p:ph type="title"/>
          </p:nvPr>
        </p:nvSpPr>
        <p:spPr>
          <a:xfrm>
            <a:off x="1676400" y="76200"/>
            <a:ext cx="7467600" cy="609600"/>
          </a:xfrm>
        </p:spPr>
        <p:txBody>
          <a:bodyPr/>
          <a:lstStyle/>
          <a:p>
            <a:r>
              <a:rPr lang="en-US" sz="3200">
                <a:latin typeface="Arial Narrow" charset="0"/>
                <a:ea typeface="ＭＳ Ｐゴシック" charset="0"/>
                <a:cs typeface="ＭＳ Ｐゴシック" charset="0"/>
              </a:rPr>
              <a:t>How about the acceleration?</a:t>
            </a:r>
          </a:p>
        </p:txBody>
      </p:sp>
      <p:graphicFrame>
        <p:nvGraphicFramePr>
          <p:cNvPr id="814084" name="Object 2"/>
          <p:cNvGraphicFramePr>
            <a:graphicFrameLocks noChangeAspect="1"/>
          </p:cNvGraphicFramePr>
          <p:nvPr/>
        </p:nvGraphicFramePr>
        <p:xfrm>
          <a:off x="5976938" y="2101850"/>
          <a:ext cx="623887" cy="517525"/>
        </p:xfrm>
        <a:graphic>
          <a:graphicData uri="http://schemas.openxmlformats.org/presentationml/2006/ole">
            <mc:AlternateContent xmlns:mc="http://schemas.openxmlformats.org/markup-compatibility/2006">
              <mc:Choice xmlns:v="urn:schemas-microsoft-com:vml" Requires="v">
                <p:oleObj spid="_x0000_s344167" name="Equation" r:id="rId4" imgW="279400" imgH="241300" progId="Equation.DSMT4">
                  <p:embed/>
                </p:oleObj>
              </mc:Choice>
              <mc:Fallback>
                <p:oleObj name="Equation" r:id="rId4" imgW="279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101850"/>
                        <a:ext cx="62388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85" name="Text Box 5"/>
          <p:cNvSpPr txBox="1">
            <a:spLocks noChangeArrowheads="1"/>
          </p:cNvSpPr>
          <p:nvPr/>
        </p:nvSpPr>
        <p:spPr bwMode="auto">
          <a:xfrm>
            <a:off x="7924800" y="1066800"/>
            <a:ext cx="685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Two</a:t>
            </a:r>
          </a:p>
        </p:txBody>
      </p:sp>
      <p:sp>
        <p:nvSpPr>
          <p:cNvPr id="814086" name="Text Box 6"/>
          <p:cNvSpPr txBox="1">
            <a:spLocks noChangeArrowheads="1"/>
          </p:cNvSpPr>
          <p:nvPr/>
        </p:nvSpPr>
        <p:spPr bwMode="auto">
          <a:xfrm>
            <a:off x="2514600" y="6858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814087" name="Text Box 7"/>
          <p:cNvSpPr txBox="1">
            <a:spLocks noChangeArrowheads="1"/>
          </p:cNvSpPr>
          <p:nvPr/>
        </p:nvSpPr>
        <p:spPr bwMode="auto">
          <a:xfrm>
            <a:off x="381000" y="5726113"/>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Total linear acceleration is</a:t>
            </a:r>
          </a:p>
        </p:txBody>
      </p:sp>
      <p:sp>
        <p:nvSpPr>
          <p:cNvPr id="814088" name="Text Box 8"/>
          <p:cNvSpPr txBox="1">
            <a:spLocks noChangeArrowheads="1"/>
          </p:cNvSpPr>
          <p:nvPr/>
        </p:nvSpPr>
        <p:spPr bwMode="auto">
          <a:xfrm>
            <a:off x="2743200" y="2133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 </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89" name="Text Box 9"/>
          <p:cNvSpPr txBox="1">
            <a:spLocks noChangeArrowheads="1"/>
          </p:cNvSpPr>
          <p:nvPr/>
        </p:nvSpPr>
        <p:spPr bwMode="auto">
          <a:xfrm>
            <a:off x="381000" y="3271838"/>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relationship tell you?</a:t>
            </a:r>
          </a:p>
        </p:txBody>
      </p:sp>
      <p:sp>
        <p:nvSpPr>
          <p:cNvPr id="814090" name="Text Box 10"/>
          <p:cNvSpPr txBox="1">
            <a:spLocks noChangeArrowheads="1"/>
          </p:cNvSpPr>
          <p:nvPr/>
        </p:nvSpPr>
        <p:spPr bwMode="auto">
          <a:xfrm>
            <a:off x="2590800" y="3211513"/>
            <a:ext cx="6096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814091" name="Text Box 11"/>
          <p:cNvSpPr txBox="1">
            <a:spLocks noChangeArrowheads="1"/>
          </p:cNvSpPr>
          <p:nvPr/>
        </p:nvSpPr>
        <p:spPr bwMode="auto">
          <a:xfrm>
            <a:off x="2667000" y="1600200"/>
            <a:ext cx="51816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814092" name="Object 3"/>
          <p:cNvGraphicFramePr>
            <a:graphicFrameLocks noChangeAspect="1"/>
          </p:cNvGraphicFramePr>
          <p:nvPr/>
        </p:nvGraphicFramePr>
        <p:xfrm>
          <a:off x="5562600" y="2686050"/>
          <a:ext cx="249238" cy="320675"/>
        </p:xfrm>
        <a:graphic>
          <a:graphicData uri="http://schemas.openxmlformats.org/presentationml/2006/ole">
            <mc:AlternateContent xmlns:mc="http://schemas.openxmlformats.org/markup-compatibility/2006">
              <mc:Choice xmlns:v="urn:schemas-microsoft-com:vml" Requires="v">
                <p:oleObj spid="_x0000_s344168"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86050"/>
                        <a:ext cx="249238"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3" name="Text Box 13"/>
          <p:cNvSpPr txBox="1">
            <a:spLocks noChangeArrowheads="1"/>
          </p:cNvSpPr>
          <p:nvPr/>
        </p:nvSpPr>
        <p:spPr bwMode="auto">
          <a:xfrm>
            <a:off x="2743200" y="2514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94" name="Text Box 14"/>
          <p:cNvSpPr txBox="1">
            <a:spLocks noChangeArrowheads="1"/>
          </p:cNvSpPr>
          <p:nvPr/>
        </p:nvSpPr>
        <p:spPr bwMode="auto">
          <a:xfrm>
            <a:off x="457200" y="4354513"/>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814095" name="Object 4"/>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344169"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6" name="Text Box 16"/>
          <p:cNvSpPr txBox="1">
            <a:spLocks noChangeArrowheads="1"/>
          </p:cNvSpPr>
          <p:nvPr/>
        </p:nvSpPr>
        <p:spPr bwMode="auto">
          <a:xfrm>
            <a:off x="304800" y="494823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tell you?</a:t>
            </a:r>
          </a:p>
        </p:txBody>
      </p:sp>
      <p:sp>
        <p:nvSpPr>
          <p:cNvPr id="814097" name="Text Box 17"/>
          <p:cNvSpPr txBox="1">
            <a:spLocks noChangeArrowheads="1"/>
          </p:cNvSpPr>
          <p:nvPr/>
        </p:nvSpPr>
        <p:spPr bwMode="auto">
          <a:xfrm>
            <a:off x="1676400" y="4948238"/>
            <a:ext cx="70866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814098" name="Object 5"/>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344170"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099" name="Object 6"/>
          <p:cNvGraphicFramePr>
            <a:graphicFrameLocks noChangeAspect="1"/>
          </p:cNvGraphicFramePr>
          <p:nvPr/>
        </p:nvGraphicFramePr>
        <p:xfrm>
          <a:off x="5819775" y="2565400"/>
          <a:ext cx="941388" cy="606425"/>
        </p:xfrm>
        <a:graphic>
          <a:graphicData uri="http://schemas.openxmlformats.org/presentationml/2006/ole">
            <mc:AlternateContent xmlns:mc="http://schemas.openxmlformats.org/markup-compatibility/2006">
              <mc:Choice xmlns:v="urn:schemas-microsoft-com:vml" Requires="v">
                <p:oleObj spid="_x0000_s344171" name="Equation" r:id="rId12" imgW="647700" imgH="431800" progId="Equation.DSMT4">
                  <p:embed/>
                </p:oleObj>
              </mc:Choice>
              <mc:Fallback>
                <p:oleObj name="Equation" r:id="rId12" imgW="6477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9775" y="2565400"/>
                        <a:ext cx="941388"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0" name="Object 7"/>
          <p:cNvGraphicFramePr>
            <a:graphicFrameLocks noChangeAspect="1"/>
          </p:cNvGraphicFramePr>
          <p:nvPr/>
        </p:nvGraphicFramePr>
        <p:xfrm>
          <a:off x="6759575" y="2627313"/>
          <a:ext cx="998538" cy="504825"/>
        </p:xfrm>
        <a:graphic>
          <a:graphicData uri="http://schemas.openxmlformats.org/presentationml/2006/ole">
            <mc:AlternateContent xmlns:mc="http://schemas.openxmlformats.org/markup-compatibility/2006">
              <mc:Choice xmlns:v="urn:schemas-microsoft-com:vml" Requires="v">
                <p:oleObj spid="_x0000_s344172" name="Equation" r:id="rId14" imgW="825500" imgH="431800" progId="Equation.DSMT4">
                  <p:embed/>
                </p:oleObj>
              </mc:Choice>
              <mc:Fallback>
                <p:oleObj name="Equation" r:id="rId14" imgW="825500" imgH="431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9575" y="2627313"/>
                        <a:ext cx="998538"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3" name="Object 8"/>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344173" name="Equation" r:id="rId16" imgW="330120" imgH="419040" progId="Equation.3">
                  <p:embed/>
                </p:oleObj>
              </mc:Choice>
              <mc:Fallback>
                <p:oleObj name="Equation" r:id="rId16" imgW="33012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4" name="Object 9"/>
          <p:cNvGraphicFramePr>
            <a:graphicFrameLocks noChangeAspect="1"/>
          </p:cNvGraphicFramePr>
          <p:nvPr/>
        </p:nvGraphicFramePr>
        <p:xfrm>
          <a:off x="5686425" y="4157663"/>
          <a:ext cx="1031875" cy="808037"/>
        </p:xfrm>
        <a:graphic>
          <a:graphicData uri="http://schemas.openxmlformats.org/presentationml/2006/ole">
            <mc:AlternateContent xmlns:mc="http://schemas.openxmlformats.org/markup-compatibility/2006">
              <mc:Choice xmlns:v="urn:schemas-microsoft-com:vml" Requires="v">
                <p:oleObj spid="_x0000_s344174" name="Equation" r:id="rId18" imgW="546100" imgH="444500" progId="Equation.DSMT4">
                  <p:embed/>
                </p:oleObj>
              </mc:Choice>
              <mc:Fallback>
                <p:oleObj name="Equation" r:id="rId18" imgW="546100" imgH="444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6425" y="4157663"/>
                        <a:ext cx="1031875"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5" name="Object 10"/>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344175" name="Equation" r:id="rId20" imgW="393480" imgH="203040" progId="Equation.3">
                  <p:embed/>
                </p:oleObj>
              </mc:Choice>
              <mc:Fallback>
                <p:oleObj name="Equation" r:id="rId20" imgW="39348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6" name="Object 11"/>
          <p:cNvGraphicFramePr>
            <a:graphicFrameLocks noChangeAspect="1"/>
          </p:cNvGraphicFramePr>
          <p:nvPr/>
        </p:nvGraphicFramePr>
        <p:xfrm>
          <a:off x="3343275" y="5691188"/>
          <a:ext cx="1239838" cy="544512"/>
        </p:xfrm>
        <a:graphic>
          <a:graphicData uri="http://schemas.openxmlformats.org/presentationml/2006/ole">
            <mc:AlternateContent xmlns:mc="http://schemas.openxmlformats.org/markup-compatibility/2006">
              <mc:Choice xmlns:v="urn:schemas-microsoft-com:vml" Requires="v">
                <p:oleObj spid="_x0000_s344176" name="Equation" r:id="rId22" imgW="723900" imgH="279400" progId="Equation.DSMT4">
                  <p:embed/>
                </p:oleObj>
              </mc:Choice>
              <mc:Fallback>
                <p:oleObj name="Equation" r:id="rId22" imgW="7239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3275" y="5691188"/>
                        <a:ext cx="1239838"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7" name="Object 12"/>
          <p:cNvGraphicFramePr>
            <a:graphicFrameLocks noChangeAspect="1"/>
          </p:cNvGraphicFramePr>
          <p:nvPr/>
        </p:nvGraphicFramePr>
        <p:xfrm>
          <a:off x="4540250" y="5630863"/>
          <a:ext cx="1960563" cy="654050"/>
        </p:xfrm>
        <a:graphic>
          <a:graphicData uri="http://schemas.openxmlformats.org/presentationml/2006/ole">
            <mc:AlternateContent xmlns:mc="http://schemas.openxmlformats.org/markup-compatibility/2006">
              <mc:Choice xmlns:v="urn:schemas-microsoft-com:vml" Requires="v">
                <p:oleObj spid="_x0000_s344177" name="Equation" r:id="rId24" imgW="1181100" imgH="342900" progId="Equation.DSMT4">
                  <p:embed/>
                </p:oleObj>
              </mc:Choice>
              <mc:Fallback>
                <p:oleObj name="Equation" r:id="rId24" imgW="1181100" imgH="3429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40250" y="5630863"/>
                        <a:ext cx="1960563"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8" name="Object 13"/>
          <p:cNvGraphicFramePr>
            <a:graphicFrameLocks noChangeAspect="1"/>
          </p:cNvGraphicFramePr>
          <p:nvPr/>
        </p:nvGraphicFramePr>
        <p:xfrm>
          <a:off x="6469063" y="5715000"/>
          <a:ext cx="1555750" cy="509588"/>
        </p:xfrm>
        <a:graphic>
          <a:graphicData uri="http://schemas.openxmlformats.org/presentationml/2006/ole">
            <mc:AlternateContent xmlns:mc="http://schemas.openxmlformats.org/markup-compatibility/2006">
              <mc:Choice xmlns:v="urn:schemas-microsoft-com:vml" Requires="v">
                <p:oleObj spid="_x0000_s344178" name="Equation" r:id="rId26" imgW="850900" imgH="254000" progId="Equation.DSMT4">
                  <p:embed/>
                </p:oleObj>
              </mc:Choice>
              <mc:Fallback>
                <p:oleObj name="Equation" r:id="rId26" imgW="850900" imgH="2540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9063" y="5715000"/>
                        <a:ext cx="1555750" cy="509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9" name="Object 14"/>
          <p:cNvGraphicFramePr>
            <a:graphicFrameLocks noChangeAspect="1"/>
          </p:cNvGraphicFramePr>
          <p:nvPr/>
        </p:nvGraphicFramePr>
        <p:xfrm>
          <a:off x="6605588" y="2209800"/>
          <a:ext cx="481012" cy="300038"/>
        </p:xfrm>
        <a:graphic>
          <a:graphicData uri="http://schemas.openxmlformats.org/presentationml/2006/ole">
            <mc:AlternateContent xmlns:mc="http://schemas.openxmlformats.org/markup-compatibility/2006">
              <mc:Choice xmlns:v="urn:schemas-microsoft-com:vml" Requires="v">
                <p:oleObj spid="_x0000_s344179" name="Equation" r:id="rId28" imgW="215640" imgH="139680" progId="Equation.DSMT4">
                  <p:embed/>
                </p:oleObj>
              </mc:Choice>
              <mc:Fallback>
                <p:oleObj name="Equation" r:id="rId28" imgW="21564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05588" y="2209800"/>
                        <a:ext cx="481012"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0" name="Object 15"/>
          <p:cNvGraphicFramePr>
            <a:graphicFrameLocks noChangeAspect="1"/>
          </p:cNvGraphicFramePr>
          <p:nvPr/>
        </p:nvGraphicFramePr>
        <p:xfrm>
          <a:off x="7750175" y="2627313"/>
          <a:ext cx="1090613" cy="504825"/>
        </p:xfrm>
        <a:graphic>
          <a:graphicData uri="http://schemas.openxmlformats.org/presentationml/2006/ole">
            <mc:AlternateContent xmlns:mc="http://schemas.openxmlformats.org/markup-compatibility/2006">
              <mc:Choice xmlns:v="urn:schemas-microsoft-com:vml" Requires="v">
                <p:oleObj spid="_x0000_s344180" name="Equation" r:id="rId30" imgW="901700" imgH="431800" progId="Equation.DSMT4">
                  <p:embed/>
                </p:oleObj>
              </mc:Choice>
              <mc:Fallback>
                <p:oleObj name="Equation" r:id="rId30" imgW="901700" imgH="4318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50175" y="2627313"/>
                        <a:ext cx="109061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1" name="Object 16"/>
          <p:cNvGraphicFramePr>
            <a:graphicFrameLocks noChangeAspect="1"/>
          </p:cNvGraphicFramePr>
          <p:nvPr/>
        </p:nvGraphicFramePr>
        <p:xfrm>
          <a:off x="8805863" y="2819400"/>
          <a:ext cx="261937" cy="163513"/>
        </p:xfrm>
        <a:graphic>
          <a:graphicData uri="http://schemas.openxmlformats.org/presentationml/2006/ole">
            <mc:AlternateContent xmlns:mc="http://schemas.openxmlformats.org/markup-compatibility/2006">
              <mc:Choice xmlns:v="urn:schemas-microsoft-com:vml" Requires="v">
                <p:oleObj spid="_x0000_s344181" name="Equation" r:id="rId32" imgW="215900" imgH="139700" progId="Equation.DSMT4">
                  <p:embed/>
                </p:oleObj>
              </mc:Choice>
              <mc:Fallback>
                <p:oleObj name="Equation" r:id="rId32" imgW="215900" imgH="1397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805863" y="2819400"/>
                        <a:ext cx="261937" cy="163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14960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814082"/>
                                        </p:tgtEl>
                                        <p:attrNameLst>
                                          <p:attrName>style.visibility</p:attrName>
                                        </p:attrNameLst>
                                      </p:cBhvr>
                                      <p:to>
                                        <p:strVal val="visible"/>
                                      </p:to>
                                    </p:set>
                                    <p:anim calcmode="lin" valueType="num">
                                      <p:cBhvr>
                                        <p:cTn id="7" dur="500" fill="hold"/>
                                        <p:tgtEl>
                                          <p:spTgt spid="814082"/>
                                        </p:tgtEl>
                                        <p:attrNameLst>
                                          <p:attrName>ppt_w</p:attrName>
                                        </p:attrNameLst>
                                      </p:cBhvr>
                                      <p:tavLst>
                                        <p:tav tm="0">
                                          <p:val>
                                            <p:fltVal val="0"/>
                                          </p:val>
                                        </p:tav>
                                        <p:tav tm="100000">
                                          <p:val>
                                            <p:strVal val="#ppt_w"/>
                                          </p:val>
                                        </p:tav>
                                      </p:tavLst>
                                    </p:anim>
                                    <p:anim calcmode="lin" valueType="num">
                                      <p:cBhvr>
                                        <p:cTn id="8" dur="500" fill="hold"/>
                                        <p:tgtEl>
                                          <p:spTgt spid="814082"/>
                                        </p:tgtEl>
                                        <p:attrNameLst>
                                          <p:attrName>ppt_h</p:attrName>
                                        </p:attrNameLst>
                                      </p:cBhvr>
                                      <p:tavLst>
                                        <p:tav tm="0">
                                          <p:val>
                                            <p:fltVal val="0"/>
                                          </p:val>
                                        </p:tav>
                                        <p:tav tm="100000">
                                          <p:val>
                                            <p:strVal val="#ppt_h"/>
                                          </p:val>
                                        </p:tav>
                                      </p:tavLst>
                                    </p:anim>
                                    <p:animEffect transition="in" filter="fade">
                                      <p:cBhvr>
                                        <p:cTn id="9" dur="500"/>
                                        <p:tgtEl>
                                          <p:spTgt spid="814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14086">
                                            <p:txEl>
                                              <p:pRg st="0" end="0"/>
                                            </p:txEl>
                                          </p:spTgt>
                                        </p:tgtEl>
                                        <p:attrNameLst>
                                          <p:attrName>style.visibility</p:attrName>
                                        </p:attrNameLst>
                                      </p:cBhvr>
                                      <p:to>
                                        <p:strVal val="visible"/>
                                      </p:to>
                                    </p:set>
                                    <p:animEffect transition="in" filter="wipe(left)">
                                      <p:cBhvr>
                                        <p:cTn id="14" dur="500"/>
                                        <p:tgtEl>
                                          <p:spTgt spid="81408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4085"/>
                                        </p:tgtEl>
                                        <p:attrNameLst>
                                          <p:attrName>style.visibility</p:attrName>
                                        </p:attrNameLst>
                                      </p:cBhvr>
                                      <p:to>
                                        <p:strVal val="visible"/>
                                      </p:to>
                                    </p:set>
                                    <p:animEffect transition="in" filter="wipe(left)">
                                      <p:cBhvr>
                                        <p:cTn id="19" dur="500"/>
                                        <p:tgtEl>
                                          <p:spTgt spid="8140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4091"/>
                                        </p:tgtEl>
                                        <p:attrNameLst>
                                          <p:attrName>style.visibility</p:attrName>
                                        </p:attrNameLst>
                                      </p:cBhvr>
                                      <p:to>
                                        <p:strVal val="visible"/>
                                      </p:to>
                                    </p:set>
                                    <p:animEffect transition="in" filter="wipe(left)">
                                      <p:cBhvr>
                                        <p:cTn id="24" dur="500"/>
                                        <p:tgtEl>
                                          <p:spTgt spid="8140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14088">
                                            <p:txEl>
                                              <p:pRg st="0" end="0"/>
                                            </p:txEl>
                                          </p:spTgt>
                                        </p:tgtEl>
                                        <p:attrNameLst>
                                          <p:attrName>style.visibility</p:attrName>
                                        </p:attrNameLst>
                                      </p:cBhvr>
                                      <p:to>
                                        <p:strVal val="visible"/>
                                      </p:to>
                                    </p:set>
                                    <p:animEffect transition="in" filter="wipe(left)">
                                      <p:cBhvr>
                                        <p:cTn id="29" dur="500"/>
                                        <p:tgtEl>
                                          <p:spTgt spid="81408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814084"/>
                                        </p:tgtEl>
                                        <p:attrNameLst>
                                          <p:attrName>style.visibility</p:attrName>
                                        </p:attrNameLst>
                                      </p:cBhvr>
                                      <p:to>
                                        <p:strVal val="visible"/>
                                      </p:to>
                                    </p:set>
                                    <p:animEffect transition="in" filter="wipe(left)">
                                      <p:cBhvr>
                                        <p:cTn id="34" dur="500"/>
                                        <p:tgtEl>
                                          <p:spTgt spid="8140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814109"/>
                                        </p:tgtEl>
                                        <p:attrNameLst>
                                          <p:attrName>style.visibility</p:attrName>
                                        </p:attrNameLst>
                                      </p:cBhvr>
                                      <p:to>
                                        <p:strVal val="visible"/>
                                      </p:to>
                                    </p:set>
                                    <p:animEffect transition="in" filter="wipe(left)">
                                      <p:cBhvr>
                                        <p:cTn id="39" dur="500"/>
                                        <p:tgtEl>
                                          <p:spTgt spid="8141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14093">
                                            <p:txEl>
                                              <p:pRg st="0" end="0"/>
                                            </p:txEl>
                                          </p:spTgt>
                                        </p:tgtEl>
                                        <p:attrNameLst>
                                          <p:attrName>style.visibility</p:attrName>
                                        </p:attrNameLst>
                                      </p:cBhvr>
                                      <p:to>
                                        <p:strVal val="visible"/>
                                      </p:to>
                                    </p:set>
                                    <p:animEffect transition="in" filter="wipe(left)">
                                      <p:cBhvr>
                                        <p:cTn id="44" dur="500"/>
                                        <p:tgtEl>
                                          <p:spTgt spid="814093">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814092"/>
                                        </p:tgtEl>
                                        <p:attrNameLst>
                                          <p:attrName>style.visibility</p:attrName>
                                        </p:attrNameLst>
                                      </p:cBhvr>
                                      <p:to>
                                        <p:strVal val="visible"/>
                                      </p:to>
                                    </p:set>
                                    <p:animEffect transition="in" filter="wipe(left)">
                                      <p:cBhvr>
                                        <p:cTn id="49" dur="500"/>
                                        <p:tgtEl>
                                          <p:spTgt spid="81409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814099"/>
                                        </p:tgtEl>
                                        <p:attrNameLst>
                                          <p:attrName>style.visibility</p:attrName>
                                        </p:attrNameLst>
                                      </p:cBhvr>
                                      <p:to>
                                        <p:strVal val="visible"/>
                                      </p:to>
                                    </p:set>
                                    <p:animEffect transition="in" filter="wipe(left)">
                                      <p:cBhvr>
                                        <p:cTn id="54" dur="500"/>
                                        <p:tgtEl>
                                          <p:spTgt spid="81409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814100"/>
                                        </p:tgtEl>
                                        <p:attrNameLst>
                                          <p:attrName>style.visibility</p:attrName>
                                        </p:attrNameLst>
                                      </p:cBhvr>
                                      <p:to>
                                        <p:strVal val="visible"/>
                                      </p:to>
                                    </p:set>
                                    <p:animEffect transition="in" filter="wipe(left)">
                                      <p:cBhvr>
                                        <p:cTn id="59" dur="500"/>
                                        <p:tgtEl>
                                          <p:spTgt spid="81410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14110"/>
                                        </p:tgtEl>
                                        <p:attrNameLst>
                                          <p:attrName>style.visibility</p:attrName>
                                        </p:attrNameLst>
                                      </p:cBhvr>
                                      <p:to>
                                        <p:strVal val="visible"/>
                                      </p:to>
                                    </p:set>
                                    <p:animEffect transition="in" filter="wipe(left)">
                                      <p:cBhvr>
                                        <p:cTn id="64" dur="500"/>
                                        <p:tgtEl>
                                          <p:spTgt spid="81411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814111"/>
                                        </p:tgtEl>
                                        <p:attrNameLst>
                                          <p:attrName>style.visibility</p:attrName>
                                        </p:attrNameLst>
                                      </p:cBhvr>
                                      <p:to>
                                        <p:strVal val="visible"/>
                                      </p:to>
                                    </p:set>
                                    <p:animEffect transition="in" filter="wipe(left)">
                                      <p:cBhvr>
                                        <p:cTn id="69" dur="500"/>
                                        <p:tgtEl>
                                          <p:spTgt spid="8141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814089">
                                            <p:txEl>
                                              <p:pRg st="0" end="0"/>
                                            </p:txEl>
                                          </p:spTgt>
                                        </p:tgtEl>
                                        <p:attrNameLst>
                                          <p:attrName>style.visibility</p:attrName>
                                        </p:attrNameLst>
                                      </p:cBhvr>
                                      <p:to>
                                        <p:strVal val="visible"/>
                                      </p:to>
                                    </p:set>
                                    <p:animEffect transition="in" filter="wipe(left)">
                                      <p:cBhvr>
                                        <p:cTn id="74" dur="500"/>
                                        <p:tgtEl>
                                          <p:spTgt spid="814089">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814090"/>
                                        </p:tgtEl>
                                        <p:attrNameLst>
                                          <p:attrName>style.visibility</p:attrName>
                                        </p:attrNameLst>
                                      </p:cBhvr>
                                      <p:to>
                                        <p:strVal val="visible"/>
                                      </p:to>
                                    </p:set>
                                    <p:animEffect transition="in" filter="wipe(left)">
                                      <p:cBhvr>
                                        <p:cTn id="79" dur="300"/>
                                        <p:tgtEl>
                                          <p:spTgt spid="81409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814094">
                                            <p:txEl>
                                              <p:pRg st="0" end="0"/>
                                            </p:txEl>
                                          </p:spTgt>
                                        </p:tgtEl>
                                        <p:attrNameLst>
                                          <p:attrName>style.visibility</p:attrName>
                                        </p:attrNameLst>
                                      </p:cBhvr>
                                      <p:to>
                                        <p:strVal val="visible"/>
                                      </p:to>
                                    </p:set>
                                    <p:animEffect transition="in" filter="wipe(left)">
                                      <p:cBhvr>
                                        <p:cTn id="84" dur="500"/>
                                        <p:tgtEl>
                                          <p:spTgt spid="814094">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814095"/>
                                        </p:tgtEl>
                                        <p:attrNameLst>
                                          <p:attrName>style.visibility</p:attrName>
                                        </p:attrNameLst>
                                      </p:cBhvr>
                                      <p:to>
                                        <p:strVal val="visible"/>
                                      </p:to>
                                    </p:set>
                                    <p:animEffect transition="in" filter="wipe(left)">
                                      <p:cBhvr>
                                        <p:cTn id="89" dur="500"/>
                                        <p:tgtEl>
                                          <p:spTgt spid="81409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814103"/>
                                        </p:tgtEl>
                                        <p:attrNameLst>
                                          <p:attrName>style.visibility</p:attrName>
                                        </p:attrNameLst>
                                      </p:cBhvr>
                                      <p:to>
                                        <p:strVal val="visible"/>
                                      </p:to>
                                    </p:set>
                                    <p:animEffect transition="in" filter="wipe(left)">
                                      <p:cBhvr>
                                        <p:cTn id="94" dur="500"/>
                                        <p:tgtEl>
                                          <p:spTgt spid="81410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814104"/>
                                        </p:tgtEl>
                                        <p:attrNameLst>
                                          <p:attrName>style.visibility</p:attrName>
                                        </p:attrNameLst>
                                      </p:cBhvr>
                                      <p:to>
                                        <p:strVal val="visible"/>
                                      </p:to>
                                    </p:set>
                                    <p:animEffect transition="in" filter="wipe(left)">
                                      <p:cBhvr>
                                        <p:cTn id="99" dur="500"/>
                                        <p:tgtEl>
                                          <p:spTgt spid="81410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814105"/>
                                        </p:tgtEl>
                                        <p:attrNameLst>
                                          <p:attrName>style.visibility</p:attrName>
                                        </p:attrNameLst>
                                      </p:cBhvr>
                                      <p:to>
                                        <p:strVal val="visible"/>
                                      </p:to>
                                    </p:set>
                                    <p:animEffect transition="in" filter="wipe(left)">
                                      <p:cBhvr>
                                        <p:cTn id="104" dur="500"/>
                                        <p:tgtEl>
                                          <p:spTgt spid="81410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14096">
                                            <p:txEl>
                                              <p:pRg st="0" end="0"/>
                                            </p:txEl>
                                          </p:spTgt>
                                        </p:tgtEl>
                                        <p:attrNameLst>
                                          <p:attrName>style.visibility</p:attrName>
                                        </p:attrNameLst>
                                      </p:cBhvr>
                                      <p:to>
                                        <p:strVal val="visible"/>
                                      </p:to>
                                    </p:set>
                                    <p:animEffect transition="in" filter="wipe(left)">
                                      <p:cBhvr>
                                        <p:cTn id="109" dur="500"/>
                                        <p:tgtEl>
                                          <p:spTgt spid="814096">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814097"/>
                                        </p:tgtEl>
                                        <p:attrNameLst>
                                          <p:attrName>style.visibility</p:attrName>
                                        </p:attrNameLst>
                                      </p:cBhvr>
                                      <p:to>
                                        <p:strVal val="visible"/>
                                      </p:to>
                                    </p:set>
                                    <p:animEffect transition="in" filter="wipe(left)">
                                      <p:cBhvr>
                                        <p:cTn id="114" dur="300"/>
                                        <p:tgtEl>
                                          <p:spTgt spid="81409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814087">
                                            <p:txEl>
                                              <p:pRg st="0" end="0"/>
                                            </p:txEl>
                                          </p:spTgt>
                                        </p:tgtEl>
                                        <p:attrNameLst>
                                          <p:attrName>style.visibility</p:attrName>
                                        </p:attrNameLst>
                                      </p:cBhvr>
                                      <p:to>
                                        <p:strVal val="visible"/>
                                      </p:to>
                                    </p:set>
                                    <p:animEffect transition="in" filter="wipe(left)">
                                      <p:cBhvr>
                                        <p:cTn id="119" dur="500"/>
                                        <p:tgtEl>
                                          <p:spTgt spid="814087">
                                            <p:txEl>
                                              <p:pRg st="0" end="0"/>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14098"/>
                                        </p:tgtEl>
                                        <p:attrNameLst>
                                          <p:attrName>style.visibility</p:attrName>
                                        </p:attrNameLst>
                                      </p:cBhvr>
                                      <p:to>
                                        <p:strVal val="visible"/>
                                      </p:to>
                                    </p:set>
                                    <p:animEffect transition="in" filter="wipe(left)">
                                      <p:cBhvr>
                                        <p:cTn id="124" dur="500"/>
                                        <p:tgtEl>
                                          <p:spTgt spid="81409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14106"/>
                                        </p:tgtEl>
                                        <p:attrNameLst>
                                          <p:attrName>style.visibility</p:attrName>
                                        </p:attrNameLst>
                                      </p:cBhvr>
                                      <p:to>
                                        <p:strVal val="visible"/>
                                      </p:to>
                                    </p:set>
                                    <p:animEffect transition="in" filter="wipe(left)">
                                      <p:cBhvr>
                                        <p:cTn id="129" dur="500"/>
                                        <p:tgtEl>
                                          <p:spTgt spid="81410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814107"/>
                                        </p:tgtEl>
                                        <p:attrNameLst>
                                          <p:attrName>style.visibility</p:attrName>
                                        </p:attrNameLst>
                                      </p:cBhvr>
                                      <p:to>
                                        <p:strVal val="visible"/>
                                      </p:to>
                                    </p:set>
                                    <p:animEffect transition="in" filter="wipe(left)">
                                      <p:cBhvr>
                                        <p:cTn id="134" dur="500"/>
                                        <p:tgtEl>
                                          <p:spTgt spid="81410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814108"/>
                                        </p:tgtEl>
                                        <p:attrNameLst>
                                          <p:attrName>style.visibility</p:attrName>
                                        </p:attrNameLst>
                                      </p:cBhvr>
                                      <p:to>
                                        <p:strVal val="visible"/>
                                      </p:to>
                                    </p:set>
                                    <p:animEffect transition="in" filter="wipe(left)">
                                      <p:cBhvr>
                                        <p:cTn id="139" dur="500"/>
                                        <p:tgtEl>
                                          <p:spTgt spid="81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5" grpId="0" animBg="1" autoUpdateAnimBg="0"/>
      <p:bldP spid="814086" grpId="0" build="p" autoUpdateAnimBg="0"/>
      <p:bldP spid="814087" grpId="0" build="p" autoUpdateAnimBg="0"/>
      <p:bldP spid="814088" grpId="0" build="p" autoUpdateAnimBg="0"/>
      <p:bldP spid="814089" grpId="0" build="p" autoUpdateAnimBg="0"/>
      <p:bldP spid="814090" grpId="0" animBg="1" autoUpdateAnimBg="0"/>
      <p:bldP spid="814091" grpId="0" animBg="1" autoUpdateAnimBg="0"/>
      <p:bldP spid="814093" grpId="0" build="p" autoUpdateAnimBg="0"/>
      <p:bldP spid="814094" grpId="0" build="p" autoUpdateAnimBg="0"/>
      <p:bldP spid="814096" grpId="0" build="p" autoUpdateAnimBg="0"/>
      <p:bldP spid="81409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327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D8E468-691C-4A45-A377-69FD80CDDA0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860163" name="Picture 3" descr="F0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219200"/>
            <a:ext cx="454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4" name="Text Box 4"/>
          <p:cNvSpPr txBox="1">
            <a:spLocks noChangeArrowheads="1"/>
          </p:cNvSpPr>
          <p:nvPr/>
        </p:nvSpPr>
        <p:spPr bwMode="auto">
          <a:xfrm>
            <a:off x="228600" y="6858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 helicopter blade has an angular </a:t>
            </a:r>
            <a:r>
              <a:rPr lang="en-US" dirty="0" smtClean="0">
                <a:solidFill>
                  <a:schemeClr val="accent2"/>
                </a:solidFill>
                <a:latin typeface="Arial Narrow" charset="0"/>
              </a:rPr>
              <a:t>velocity </a:t>
            </a:r>
            <a:r>
              <a:rPr lang="en-US" dirty="0">
                <a:solidFill>
                  <a:schemeClr val="accent2"/>
                </a:solidFill>
                <a:latin typeface="Arial Narrow" charset="0"/>
              </a:rPr>
              <a:t>of </a:t>
            </a:r>
            <a:r>
              <a:rPr lang="en-US" dirty="0" smtClean="0">
                <a:solidFill>
                  <a:schemeClr val="accent2"/>
                </a:solidFill>
                <a:latin typeface="Arial Narrow" charset="0"/>
              </a:rPr>
              <a:t>+6.50 </a:t>
            </a:r>
            <a:r>
              <a:rPr lang="en-US" dirty="0">
                <a:solidFill>
                  <a:schemeClr val="accent2"/>
                </a:solidFill>
                <a:latin typeface="Arial Narrow" charset="0"/>
              </a:rPr>
              <a:t>rev/s and an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angular acceleration of </a:t>
            </a:r>
            <a:r>
              <a:rPr lang="en-US" dirty="0" smtClean="0">
                <a:solidFill>
                  <a:schemeClr val="accent2"/>
                </a:solidFill>
                <a:latin typeface="Arial Narrow" charset="0"/>
                <a:ea typeface="굴림" charset="0"/>
                <a:cs typeface="굴림" charset="0"/>
              </a:rPr>
              <a:t>+1.30 </a:t>
            </a:r>
            <a:r>
              <a:rPr lang="en-US" dirty="0">
                <a:solidFill>
                  <a:schemeClr val="accent2"/>
                </a:solidFill>
                <a:latin typeface="Arial Narrow" charset="0"/>
                <a:ea typeface="굴림" charset="0"/>
                <a:cs typeface="굴림" charset="0"/>
              </a:rPr>
              <a:t>rev/s</a:t>
            </a:r>
            <a:r>
              <a:rPr lang="en-US" baseline="30000" dirty="0">
                <a:solidFill>
                  <a:schemeClr val="accent2"/>
                </a:solidFill>
                <a:latin typeface="Arial Narrow" charset="0"/>
                <a:ea typeface="굴림" charset="0"/>
                <a:cs typeface="굴림" charset="0"/>
              </a:rPr>
              <a:t>2</a:t>
            </a:r>
            <a:r>
              <a:rPr lang="en-US" dirty="0">
                <a:solidFill>
                  <a:schemeClr val="accent2"/>
                </a:solidFill>
                <a:latin typeface="Arial Narrow" charset="0"/>
                <a:ea typeface="굴림" charset="0"/>
                <a:cs typeface="굴림"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point 1 on the blade, find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the magnitude of (a)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t>
            </a:r>
            <a:r>
              <a:rPr lang="en-US" dirty="0" smtClean="0">
                <a:solidFill>
                  <a:schemeClr val="accent2"/>
                </a:solidFill>
                <a:latin typeface="Arial Narrow" charset="0"/>
                <a:ea typeface="굴림" charset="0"/>
                <a:cs typeface="굴림" charset="0"/>
              </a:rPr>
              <a:t>speed </a:t>
            </a:r>
            <a:r>
              <a:rPr lang="en-US" dirty="0">
                <a:solidFill>
                  <a:schemeClr val="accent2"/>
                </a:solidFill>
                <a:latin typeface="Arial Narrow" charset="0"/>
                <a:ea typeface="굴림" charset="0"/>
                <a:cs typeface="굴림" charset="0"/>
              </a:rPr>
              <a:t>and (b)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acceleration.</a:t>
            </a:r>
          </a:p>
        </p:txBody>
      </p:sp>
      <p:sp>
        <p:nvSpPr>
          <p:cNvPr id="3278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A Helicopter Blade</a:t>
            </a:r>
            <a:endParaRPr lang="en-US">
              <a:latin typeface="Arial Narrow" charset="0"/>
              <a:ea typeface="ＭＳ Ｐゴシック" charset="0"/>
              <a:cs typeface="ＭＳ Ｐゴシック" charset="0"/>
            </a:endParaRPr>
          </a:p>
        </p:txBody>
      </p:sp>
      <p:graphicFrame>
        <p:nvGraphicFramePr>
          <p:cNvPr id="860166" name="Object 2"/>
          <p:cNvGraphicFramePr>
            <a:graphicFrameLocks noChangeAspect="1"/>
          </p:cNvGraphicFramePr>
          <p:nvPr/>
        </p:nvGraphicFramePr>
        <p:xfrm>
          <a:off x="525463" y="3302000"/>
          <a:ext cx="465137" cy="244475"/>
        </p:xfrm>
        <a:graphic>
          <a:graphicData uri="http://schemas.openxmlformats.org/presentationml/2006/ole">
            <mc:AlternateContent xmlns:mc="http://schemas.openxmlformats.org/markup-compatibility/2006">
              <mc:Choice xmlns:v="urn:schemas-microsoft-com:vml" Requires="v">
                <p:oleObj spid="_x0000_s314321" name="Equation" r:id="rId5" imgW="266400" imgH="139680" progId="Equation.DSMT4">
                  <p:embed/>
                </p:oleObj>
              </mc:Choice>
              <mc:Fallback>
                <p:oleObj name="Equation" r:id="rId5" imgW="2664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3302000"/>
                        <a:ext cx="4651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7" name="Object 3"/>
          <p:cNvGraphicFramePr>
            <a:graphicFrameLocks noChangeAspect="1"/>
          </p:cNvGraphicFramePr>
          <p:nvPr/>
        </p:nvGraphicFramePr>
        <p:xfrm>
          <a:off x="457200" y="4003675"/>
          <a:ext cx="600075" cy="452438"/>
        </p:xfrm>
        <a:graphic>
          <a:graphicData uri="http://schemas.openxmlformats.org/presentationml/2006/ole">
            <mc:AlternateContent xmlns:mc="http://schemas.openxmlformats.org/markup-compatibility/2006">
              <mc:Choice xmlns:v="urn:schemas-microsoft-com:vml" Requires="v">
                <p:oleObj spid="_x0000_s314322"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03675"/>
                        <a:ext cx="6000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8" name="Object 4"/>
          <p:cNvGraphicFramePr>
            <a:graphicFrameLocks noChangeAspect="1"/>
          </p:cNvGraphicFramePr>
          <p:nvPr/>
        </p:nvGraphicFramePr>
        <p:xfrm>
          <a:off x="441325" y="5562600"/>
          <a:ext cx="625475" cy="452438"/>
        </p:xfrm>
        <a:graphic>
          <a:graphicData uri="http://schemas.openxmlformats.org/presentationml/2006/ole">
            <mc:AlternateContent xmlns:mc="http://schemas.openxmlformats.org/markup-compatibility/2006">
              <mc:Choice xmlns:v="urn:schemas-microsoft-com:vml" Requires="v">
                <p:oleObj spid="_x0000_s314323" name="Equation" r:id="rId9" imgW="317160" imgH="228600" progId="Equation.DSMT4">
                  <p:embed/>
                </p:oleObj>
              </mc:Choice>
              <mc:Fallback>
                <p:oleObj name="Equation" r:id="rId9" imgW="3171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25" y="5562600"/>
                        <a:ext cx="6254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9" name="Object 5"/>
          <p:cNvGraphicFramePr>
            <a:graphicFrameLocks noChangeAspect="1"/>
          </p:cNvGraphicFramePr>
          <p:nvPr/>
        </p:nvGraphicFramePr>
        <p:xfrm>
          <a:off x="533400" y="4914900"/>
          <a:ext cx="465138" cy="244475"/>
        </p:xfrm>
        <a:graphic>
          <a:graphicData uri="http://schemas.openxmlformats.org/presentationml/2006/ole">
            <mc:AlternateContent xmlns:mc="http://schemas.openxmlformats.org/markup-compatibility/2006">
              <mc:Choice xmlns:v="urn:schemas-microsoft-com:vml" Requires="v">
                <p:oleObj spid="_x0000_s314324" name="Equation" r:id="rId11" imgW="266400" imgH="139680" progId="Equation.DSMT4">
                  <p:embed/>
                </p:oleObj>
              </mc:Choice>
              <mc:Fallback>
                <p:oleObj name="Equation" r:id="rId11" imgW="2664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914900"/>
                        <a:ext cx="4651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0" name="Object 6"/>
          <p:cNvGraphicFramePr>
            <a:graphicFrameLocks noChangeAspect="1"/>
          </p:cNvGraphicFramePr>
          <p:nvPr/>
        </p:nvGraphicFramePr>
        <p:xfrm>
          <a:off x="989013" y="3048000"/>
          <a:ext cx="2592387" cy="754063"/>
        </p:xfrm>
        <a:graphic>
          <a:graphicData uri="http://schemas.openxmlformats.org/presentationml/2006/ole">
            <mc:AlternateContent xmlns:mc="http://schemas.openxmlformats.org/markup-compatibility/2006">
              <mc:Choice xmlns:v="urn:schemas-microsoft-com:vml" Requires="v">
                <p:oleObj spid="_x0000_s314325" name="Equation" r:id="rId13" imgW="1485720" imgH="431640" progId="Equation.DSMT4">
                  <p:embed/>
                </p:oleObj>
              </mc:Choice>
              <mc:Fallback>
                <p:oleObj name="Equation" r:id="rId13" imgW="148572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013" y="3048000"/>
                        <a:ext cx="2592387"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1" name="Object 7"/>
          <p:cNvGraphicFramePr>
            <a:graphicFrameLocks noChangeAspect="1"/>
          </p:cNvGraphicFramePr>
          <p:nvPr/>
        </p:nvGraphicFramePr>
        <p:xfrm>
          <a:off x="3581400" y="3203575"/>
          <a:ext cx="1219200" cy="377825"/>
        </p:xfrm>
        <a:graphic>
          <a:graphicData uri="http://schemas.openxmlformats.org/presentationml/2006/ole">
            <mc:AlternateContent xmlns:mc="http://schemas.openxmlformats.org/markup-compatibility/2006">
              <mc:Choice xmlns:v="urn:schemas-microsoft-com:vml" Requires="v">
                <p:oleObj spid="_x0000_s314326" name="Equation" r:id="rId15" imgW="698400" imgH="215640" progId="Equation.DSMT4">
                  <p:embed/>
                </p:oleObj>
              </mc:Choice>
              <mc:Fallback>
                <p:oleObj name="Equation" r:id="rId15" imgW="6984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3203575"/>
                        <a:ext cx="12192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2" name="Object 8"/>
          <p:cNvGraphicFramePr>
            <a:graphicFrameLocks noChangeAspect="1"/>
          </p:cNvGraphicFramePr>
          <p:nvPr/>
        </p:nvGraphicFramePr>
        <p:xfrm>
          <a:off x="1066800" y="4103688"/>
          <a:ext cx="700088" cy="298450"/>
        </p:xfrm>
        <a:graphic>
          <a:graphicData uri="http://schemas.openxmlformats.org/presentationml/2006/ole">
            <mc:AlternateContent xmlns:mc="http://schemas.openxmlformats.org/markup-compatibility/2006">
              <mc:Choice xmlns:v="urn:schemas-microsoft-com:vml" Requires="v">
                <p:oleObj spid="_x0000_s314327" name="Equation" r:id="rId17" imgW="355600" imgH="152400" progId="Equation.DSMT4">
                  <p:embed/>
                </p:oleObj>
              </mc:Choice>
              <mc:Fallback>
                <p:oleObj name="Equation" r:id="rId17" imgW="355600" imgH="152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103688"/>
                        <a:ext cx="7000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3" name="Object 9"/>
          <p:cNvGraphicFramePr>
            <a:graphicFrameLocks noChangeAspect="1"/>
          </p:cNvGraphicFramePr>
          <p:nvPr/>
        </p:nvGraphicFramePr>
        <p:xfrm>
          <a:off x="1738313" y="3994150"/>
          <a:ext cx="3824287" cy="501650"/>
        </p:xfrm>
        <a:graphic>
          <a:graphicData uri="http://schemas.openxmlformats.org/presentationml/2006/ole">
            <mc:AlternateContent xmlns:mc="http://schemas.openxmlformats.org/markup-compatibility/2006">
              <mc:Choice xmlns:v="urn:schemas-microsoft-com:vml" Requires="v">
                <p:oleObj spid="_x0000_s314328" name="Equation" r:id="rId19" imgW="1942920" imgH="253800" progId="Equation.DSMT4">
                  <p:embed/>
                </p:oleObj>
              </mc:Choice>
              <mc:Fallback>
                <p:oleObj name="Equation" r:id="rId19" imgW="194292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8313" y="3994150"/>
                        <a:ext cx="3824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4" name="Object 10"/>
          <p:cNvGraphicFramePr>
            <a:graphicFrameLocks noChangeAspect="1"/>
          </p:cNvGraphicFramePr>
          <p:nvPr/>
        </p:nvGraphicFramePr>
        <p:xfrm>
          <a:off x="990600" y="4648200"/>
          <a:ext cx="2571750" cy="754063"/>
        </p:xfrm>
        <a:graphic>
          <a:graphicData uri="http://schemas.openxmlformats.org/presentationml/2006/ole">
            <mc:AlternateContent xmlns:mc="http://schemas.openxmlformats.org/markup-compatibility/2006">
              <mc:Choice xmlns:v="urn:schemas-microsoft-com:vml" Requires="v">
                <p:oleObj spid="_x0000_s314329" name="Equation" r:id="rId21" imgW="1473120" imgH="431640" progId="Equation.DSMT4">
                  <p:embed/>
                </p:oleObj>
              </mc:Choice>
              <mc:Fallback>
                <p:oleObj name="Equation" r:id="rId21" imgW="1473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4648200"/>
                        <a:ext cx="257175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5" name="Object 11"/>
          <p:cNvGraphicFramePr>
            <a:graphicFrameLocks noChangeAspect="1"/>
          </p:cNvGraphicFramePr>
          <p:nvPr/>
        </p:nvGraphicFramePr>
        <p:xfrm>
          <a:off x="3546475" y="4800600"/>
          <a:ext cx="1330325" cy="398463"/>
        </p:xfrm>
        <a:graphic>
          <a:graphicData uri="http://schemas.openxmlformats.org/presentationml/2006/ole">
            <mc:AlternateContent xmlns:mc="http://schemas.openxmlformats.org/markup-compatibility/2006">
              <mc:Choice xmlns:v="urn:schemas-microsoft-com:vml" Requires="v">
                <p:oleObj spid="_x0000_s314330"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6475" y="4800600"/>
                        <a:ext cx="1330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6" name="Object 12"/>
          <p:cNvGraphicFramePr>
            <a:graphicFrameLocks noChangeAspect="1"/>
          </p:cNvGraphicFramePr>
          <p:nvPr/>
        </p:nvGraphicFramePr>
        <p:xfrm>
          <a:off x="1752600" y="5562600"/>
          <a:ext cx="2974975" cy="552450"/>
        </p:xfrm>
        <a:graphic>
          <a:graphicData uri="http://schemas.openxmlformats.org/presentationml/2006/ole">
            <mc:AlternateContent xmlns:mc="http://schemas.openxmlformats.org/markup-compatibility/2006">
              <mc:Choice xmlns:v="urn:schemas-microsoft-com:vml" Requires="v">
                <p:oleObj spid="_x0000_s314331" name="Equation" r:id="rId25" imgW="1511280" imgH="279360" progId="Equation.DSMT4">
                  <p:embed/>
                </p:oleObj>
              </mc:Choice>
              <mc:Fallback>
                <p:oleObj name="Equation" r:id="rId25" imgW="151128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5562600"/>
                        <a:ext cx="29749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7" name="Object 13"/>
          <p:cNvGraphicFramePr>
            <a:graphicFrameLocks noChangeAspect="1"/>
          </p:cNvGraphicFramePr>
          <p:nvPr/>
        </p:nvGraphicFramePr>
        <p:xfrm>
          <a:off x="4694238" y="5567363"/>
          <a:ext cx="1249362" cy="452437"/>
        </p:xfrm>
        <a:graphic>
          <a:graphicData uri="http://schemas.openxmlformats.org/presentationml/2006/ole">
            <mc:AlternateContent xmlns:mc="http://schemas.openxmlformats.org/markup-compatibility/2006">
              <mc:Choice xmlns:v="urn:schemas-microsoft-com:vml" Requires="v">
                <p:oleObj spid="_x0000_s314332" name="Equation" r:id="rId27" imgW="634680" imgH="228600" progId="Equation.DSMT4">
                  <p:embed/>
                </p:oleObj>
              </mc:Choice>
              <mc:Fallback>
                <p:oleObj name="Equation" r:id="rId27" imgW="6346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94238" y="5567363"/>
                        <a:ext cx="12493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8" name="Object 14"/>
          <p:cNvGraphicFramePr>
            <a:graphicFrameLocks noChangeAspect="1"/>
          </p:cNvGraphicFramePr>
          <p:nvPr/>
        </p:nvGraphicFramePr>
        <p:xfrm>
          <a:off x="1103313" y="5667375"/>
          <a:ext cx="649287" cy="276225"/>
        </p:xfrm>
        <a:graphic>
          <a:graphicData uri="http://schemas.openxmlformats.org/presentationml/2006/ole">
            <mc:AlternateContent xmlns:mc="http://schemas.openxmlformats.org/markup-compatibility/2006">
              <mc:Choice xmlns:v="urn:schemas-microsoft-com:vml" Requires="v">
                <p:oleObj spid="_x0000_s314333" name="Equation" r:id="rId29" imgW="330120" imgH="139680" progId="Equation.DSMT4">
                  <p:embed/>
                </p:oleObj>
              </mc:Choice>
              <mc:Fallback>
                <p:oleObj name="Equation" r:id="rId29" imgW="330120" imgH="1396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3313" y="5667375"/>
                        <a:ext cx="6492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31536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60163"/>
                                        </p:tgtEl>
                                        <p:attrNameLst>
                                          <p:attrName>style.visibility</p:attrName>
                                        </p:attrNameLst>
                                      </p:cBhvr>
                                      <p:to>
                                        <p:strVal val="visible"/>
                                      </p:to>
                                    </p:set>
                                    <p:anim calcmode="lin" valueType="num">
                                      <p:cBhvr>
                                        <p:cTn id="7" dur="500" fill="hold"/>
                                        <p:tgtEl>
                                          <p:spTgt spid="860163"/>
                                        </p:tgtEl>
                                        <p:attrNameLst>
                                          <p:attrName>ppt_w</p:attrName>
                                        </p:attrNameLst>
                                      </p:cBhvr>
                                      <p:tavLst>
                                        <p:tav tm="0">
                                          <p:val>
                                            <p:fltVal val="0"/>
                                          </p:val>
                                        </p:tav>
                                        <p:tav tm="100000">
                                          <p:val>
                                            <p:strVal val="#ppt_w"/>
                                          </p:val>
                                        </p:tav>
                                      </p:tavLst>
                                    </p:anim>
                                    <p:anim calcmode="lin" valueType="num">
                                      <p:cBhvr>
                                        <p:cTn id="8" dur="500" fill="hold"/>
                                        <p:tgtEl>
                                          <p:spTgt spid="860163"/>
                                        </p:tgtEl>
                                        <p:attrNameLst>
                                          <p:attrName>ppt_h</p:attrName>
                                        </p:attrNameLst>
                                      </p:cBhvr>
                                      <p:tavLst>
                                        <p:tav tm="0">
                                          <p:val>
                                            <p:fltVal val="0"/>
                                          </p:val>
                                        </p:tav>
                                        <p:tav tm="100000">
                                          <p:val>
                                            <p:strVal val="#ppt_h"/>
                                          </p:val>
                                        </p:tav>
                                      </p:tavLst>
                                    </p:anim>
                                    <p:animEffect transition="in" filter="fade">
                                      <p:cBhvr>
                                        <p:cTn id="9" dur="500"/>
                                        <p:tgtEl>
                                          <p:spTgt spid="8601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60164"/>
                                        </p:tgtEl>
                                        <p:attrNameLst>
                                          <p:attrName>style.visibility</p:attrName>
                                        </p:attrNameLst>
                                      </p:cBhvr>
                                      <p:to>
                                        <p:strVal val="visible"/>
                                      </p:to>
                                    </p:set>
                                    <p:animEffect transition="in" filter="wipe(left)">
                                      <p:cBhvr>
                                        <p:cTn id="14" dur="500"/>
                                        <p:tgtEl>
                                          <p:spTgt spid="8601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60166"/>
                                        </p:tgtEl>
                                        <p:attrNameLst>
                                          <p:attrName>style.visibility</p:attrName>
                                        </p:attrNameLst>
                                      </p:cBhvr>
                                      <p:to>
                                        <p:strVal val="visible"/>
                                      </p:to>
                                    </p:set>
                                    <p:animEffect transition="in" filter="wipe(left)">
                                      <p:cBhvr>
                                        <p:cTn id="19" dur="500"/>
                                        <p:tgtEl>
                                          <p:spTgt spid="8601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60170"/>
                                        </p:tgtEl>
                                        <p:attrNameLst>
                                          <p:attrName>style.visibility</p:attrName>
                                        </p:attrNameLst>
                                      </p:cBhvr>
                                      <p:to>
                                        <p:strVal val="visible"/>
                                      </p:to>
                                    </p:set>
                                    <p:animEffect transition="in" filter="wipe(left)">
                                      <p:cBhvr>
                                        <p:cTn id="24" dur="500"/>
                                        <p:tgtEl>
                                          <p:spTgt spid="860170"/>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860171"/>
                                        </p:tgtEl>
                                        <p:attrNameLst>
                                          <p:attrName>style.visibility</p:attrName>
                                        </p:attrNameLst>
                                      </p:cBhvr>
                                      <p:to>
                                        <p:strVal val="visible"/>
                                      </p:to>
                                    </p:set>
                                    <p:animEffect transition="in" filter="wipe(left)">
                                      <p:cBhvr>
                                        <p:cTn id="28" dur="500"/>
                                        <p:tgtEl>
                                          <p:spTgt spid="8601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60167"/>
                                        </p:tgtEl>
                                        <p:attrNameLst>
                                          <p:attrName>style.visibility</p:attrName>
                                        </p:attrNameLst>
                                      </p:cBhvr>
                                      <p:to>
                                        <p:strVal val="visible"/>
                                      </p:to>
                                    </p:set>
                                    <p:animEffect transition="in" filter="wipe(left)">
                                      <p:cBhvr>
                                        <p:cTn id="33" dur="500"/>
                                        <p:tgtEl>
                                          <p:spTgt spid="8601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60172"/>
                                        </p:tgtEl>
                                        <p:attrNameLst>
                                          <p:attrName>style.visibility</p:attrName>
                                        </p:attrNameLst>
                                      </p:cBhvr>
                                      <p:to>
                                        <p:strVal val="visible"/>
                                      </p:to>
                                    </p:set>
                                    <p:animEffect transition="in" filter="wipe(left)">
                                      <p:cBhvr>
                                        <p:cTn id="38" dur="500"/>
                                        <p:tgtEl>
                                          <p:spTgt spid="86017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860173"/>
                                        </p:tgtEl>
                                        <p:attrNameLst>
                                          <p:attrName>style.visibility</p:attrName>
                                        </p:attrNameLst>
                                      </p:cBhvr>
                                      <p:to>
                                        <p:strVal val="visible"/>
                                      </p:to>
                                    </p:set>
                                    <p:animEffect transition="in" filter="wipe(left)">
                                      <p:cBhvr>
                                        <p:cTn id="43" dur="500"/>
                                        <p:tgtEl>
                                          <p:spTgt spid="86017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860169"/>
                                        </p:tgtEl>
                                        <p:attrNameLst>
                                          <p:attrName>style.visibility</p:attrName>
                                        </p:attrNameLst>
                                      </p:cBhvr>
                                      <p:to>
                                        <p:strVal val="visible"/>
                                      </p:to>
                                    </p:set>
                                    <p:animEffect transition="in" filter="wipe(left)">
                                      <p:cBhvr>
                                        <p:cTn id="48" dur="500"/>
                                        <p:tgtEl>
                                          <p:spTgt spid="86016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860174"/>
                                        </p:tgtEl>
                                        <p:attrNameLst>
                                          <p:attrName>style.visibility</p:attrName>
                                        </p:attrNameLst>
                                      </p:cBhvr>
                                      <p:to>
                                        <p:strVal val="visible"/>
                                      </p:to>
                                    </p:set>
                                    <p:animEffect transition="in" filter="wipe(left)">
                                      <p:cBhvr>
                                        <p:cTn id="53" dur="500"/>
                                        <p:tgtEl>
                                          <p:spTgt spid="860174"/>
                                        </p:tgtEl>
                                      </p:cBhvr>
                                    </p:animEffect>
                                  </p:childTnLst>
                                </p:cTn>
                              </p:par>
                            </p:childTnLst>
                          </p:cTn>
                        </p:par>
                        <p:par>
                          <p:cTn id="54" fill="hold" nodeType="afterGroup">
                            <p:stCondLst>
                              <p:cond delay="500"/>
                            </p:stCondLst>
                            <p:childTnLst>
                              <p:par>
                                <p:cTn id="55" presetID="22" presetClass="entr" presetSubtype="8" fill="hold" nodeType="afterEffect">
                                  <p:stCondLst>
                                    <p:cond delay="0"/>
                                  </p:stCondLst>
                                  <p:childTnLst>
                                    <p:set>
                                      <p:cBhvr>
                                        <p:cTn id="56" dur="1" fill="hold">
                                          <p:stCondLst>
                                            <p:cond delay="0"/>
                                          </p:stCondLst>
                                        </p:cTn>
                                        <p:tgtEl>
                                          <p:spTgt spid="860175"/>
                                        </p:tgtEl>
                                        <p:attrNameLst>
                                          <p:attrName>style.visibility</p:attrName>
                                        </p:attrNameLst>
                                      </p:cBhvr>
                                      <p:to>
                                        <p:strVal val="visible"/>
                                      </p:to>
                                    </p:set>
                                    <p:animEffect transition="in" filter="wipe(left)">
                                      <p:cBhvr>
                                        <p:cTn id="57" dur="500"/>
                                        <p:tgtEl>
                                          <p:spTgt spid="8601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860168"/>
                                        </p:tgtEl>
                                        <p:attrNameLst>
                                          <p:attrName>style.visibility</p:attrName>
                                        </p:attrNameLst>
                                      </p:cBhvr>
                                      <p:to>
                                        <p:strVal val="visible"/>
                                      </p:to>
                                    </p:set>
                                    <p:animEffect transition="in" filter="wipe(left)">
                                      <p:cBhvr>
                                        <p:cTn id="62" dur="500"/>
                                        <p:tgtEl>
                                          <p:spTgt spid="8601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860178"/>
                                        </p:tgtEl>
                                        <p:attrNameLst>
                                          <p:attrName>style.visibility</p:attrName>
                                        </p:attrNameLst>
                                      </p:cBhvr>
                                      <p:to>
                                        <p:strVal val="visible"/>
                                      </p:to>
                                    </p:set>
                                    <p:animEffect transition="in" filter="wipe(left)">
                                      <p:cBhvr>
                                        <p:cTn id="67" dur="500"/>
                                        <p:tgtEl>
                                          <p:spTgt spid="8601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860176"/>
                                        </p:tgtEl>
                                        <p:attrNameLst>
                                          <p:attrName>style.visibility</p:attrName>
                                        </p:attrNameLst>
                                      </p:cBhvr>
                                      <p:to>
                                        <p:strVal val="visible"/>
                                      </p:to>
                                    </p:set>
                                    <p:animEffect transition="in" filter="wipe(left)">
                                      <p:cBhvr>
                                        <p:cTn id="72" dur="500"/>
                                        <p:tgtEl>
                                          <p:spTgt spid="860176"/>
                                        </p:tgtEl>
                                      </p:cBhvr>
                                    </p:animEffect>
                                  </p:childTnLst>
                                </p:cTn>
                              </p:par>
                            </p:childTnLst>
                          </p:cTn>
                        </p:par>
                        <p:par>
                          <p:cTn id="73" fill="hold" nodeType="afterGroup">
                            <p:stCondLst>
                              <p:cond delay="500"/>
                            </p:stCondLst>
                            <p:childTnLst>
                              <p:par>
                                <p:cTn id="74" presetID="22" presetClass="entr" presetSubtype="8" fill="hold" nodeType="afterEffect">
                                  <p:stCondLst>
                                    <p:cond delay="0"/>
                                  </p:stCondLst>
                                  <p:childTnLst>
                                    <p:set>
                                      <p:cBhvr>
                                        <p:cTn id="75" dur="1" fill="hold">
                                          <p:stCondLst>
                                            <p:cond delay="0"/>
                                          </p:stCondLst>
                                        </p:cTn>
                                        <p:tgtEl>
                                          <p:spTgt spid="860177"/>
                                        </p:tgtEl>
                                        <p:attrNameLst>
                                          <p:attrName>style.visibility</p:attrName>
                                        </p:attrNameLst>
                                      </p:cBhvr>
                                      <p:to>
                                        <p:strVal val="visible"/>
                                      </p:to>
                                    </p:set>
                                    <p:animEffect transition="in" filter="wipe(left)">
                                      <p:cBhvr>
                                        <p:cTn id="76" dur="500"/>
                                        <p:tgtEl>
                                          <p:spTgt spid="86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To simplify the discussion, </a:t>
            </a: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a few assumptions</a:t>
            </a:r>
            <a:endParaRPr lang="en-US" sz="2000" dirty="0">
              <a:solidFill>
                <a:schemeClr val="accent2"/>
              </a:solidFill>
              <a:latin typeface="Arial Narrow" charset="0"/>
            </a:endParaRPr>
          </a:p>
        </p:txBody>
      </p:sp>
      <p:sp>
        <p:nvSpPr>
          <p:cNvPr id="818181" name="Text Box 5"/>
          <p:cNvSpPr txBox="1">
            <a:spLocks noChangeArrowheads="1"/>
          </p:cNvSpPr>
          <p:nvPr/>
        </p:nvSpPr>
        <p:spPr bwMode="auto">
          <a:xfrm>
            <a:off x="304800" y="3429000"/>
            <a:ext cx="7543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rgbClr val="FF0000"/>
                </a:solidFill>
                <a:latin typeface="Arial Narrow" charset="0"/>
              </a:rPr>
              <a:t>Let’</a:t>
            </a:r>
            <a:r>
              <a:rPr lang="en-US" altLang="ja-JP" dirty="0" smtClean="0">
                <a:solidFill>
                  <a:srgbClr val="FF0000"/>
                </a:solidFill>
                <a:latin typeface="Arial Narrow" charset="0"/>
              </a:rPr>
              <a:t>s </a:t>
            </a:r>
            <a:r>
              <a:rPr lang="en-US" altLang="ja-JP" dirty="0">
                <a:solidFill>
                  <a:srgbClr val="FF0000"/>
                </a:solidFill>
                <a:latin typeface="Arial Narrow" charset="0"/>
              </a:rPr>
              <a:t>consider a cylinder rolling on a flat surface, without slipping.</a:t>
            </a:r>
            <a:r>
              <a:rPr lang="en-US" altLang="ja-JP" dirty="0">
                <a:latin typeface="Arial Narrow" charset="0"/>
              </a:rPr>
              <a:t> </a:t>
            </a:r>
            <a:endParaRPr lang="en-US" dirty="0">
              <a:latin typeface="Arial Narrow" charset="0"/>
            </a:endParaRPr>
          </a:p>
        </p:txBody>
      </p:sp>
      <p:sp>
        <p:nvSpPr>
          <p:cNvPr id="818182" name="Text Box 6"/>
          <p:cNvSpPr txBox="1">
            <a:spLocks noChangeArrowheads="1"/>
          </p:cNvSpPr>
          <p:nvPr/>
        </p:nvSpPr>
        <p:spPr bwMode="auto">
          <a:xfrm>
            <a:off x="3429000" y="8382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86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Under what condition does this </a:t>
            </a:r>
            <a:r>
              <a:rPr lang="ja-JP" altLang="en-US" sz="2000">
                <a:solidFill>
                  <a:schemeClr val="accent2"/>
                </a:solidFill>
                <a:latin typeface="Arial Narrow" charset="0"/>
              </a:rPr>
              <a:t>“</a:t>
            </a:r>
            <a:r>
              <a:rPr lang="en-US" altLang="ja-JP" sz="2000">
                <a:solidFill>
                  <a:schemeClr val="accent2"/>
                </a:solidFill>
                <a:latin typeface="Arial Narrow" charset="0"/>
              </a:rPr>
              <a:t>Pure Rolling</a:t>
            </a:r>
            <a:r>
              <a:rPr lang="ja-JP" altLang="en-US" sz="2000">
                <a:solidFill>
                  <a:schemeClr val="accent2"/>
                </a:solidFill>
                <a:latin typeface="Arial Narrow" charset="0"/>
              </a:rPr>
              <a:t>”</a:t>
            </a:r>
            <a:r>
              <a:rPr lang="en-US" altLang="ja-JP" sz="2000">
                <a:solidFill>
                  <a:schemeClr val="accent2"/>
                </a:solidFill>
                <a:latin typeface="Arial Narrow" charset="0"/>
              </a:rPr>
              <a:t> happen?</a:t>
            </a:r>
            <a:endParaRPr lang="en-US" sz="200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7526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4876800" cy="10668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Limit our discussion on very symmetric objects, such as cylinders, spheres, etc</a:t>
            </a:r>
          </a:p>
          <a:p>
            <a:pPr eaLnBrk="1" hangingPunct="1">
              <a:spcBef>
                <a:spcPct val="20000"/>
              </a:spcBef>
              <a:buFontTx/>
              <a:buAutoNum type="arabicPeriod"/>
            </a:pPr>
            <a:r>
              <a:rPr lang="en-US" sz="2000">
                <a:solidFill>
                  <a:srgbClr val="FF0000"/>
                </a:solidFill>
                <a:latin typeface="Arial Narrow" charset="0"/>
              </a:rPr>
              <a:t>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314740" name="Equation" r:id="rId3" imgW="228600" imgH="127000" progId="Equation.DSMT4">
                  <p:embed/>
                </p:oleObj>
              </mc:Choice>
              <mc:Fallback>
                <p:oleObj name="Equation" r:id="rId3" imgW="2286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314741" name="Equation" r:id="rId5" imgW="609600" imgH="419100" progId="Equation.DSMT4">
                  <p:embed/>
                </p:oleObj>
              </mc:Choice>
              <mc:Fallback>
                <p:oleObj name="Equation" r:id="rId5" imgW="609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314742" name="Equation" r:id="rId7" imgW="507780" imgH="393529" progId="Equation.DSMT4">
                  <p:embed/>
                </p:oleObj>
              </mc:Choice>
              <mc:Fallback>
                <p:oleObj name="Equation" r:id="rId7" imgW="50778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314743" name="Equation" r:id="rId9" imgW="380670" imgH="177646" progId="Equation.3">
                  <p:embed/>
                </p:oleObj>
              </mc:Choice>
              <mc:Fallback>
                <p:oleObj name="Equation" r:id="rId9" imgW="380670"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314744"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102613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8179"/>
                                        </p:tgtEl>
                                        <p:attrNameLst>
                                          <p:attrName>style.visibility</p:attrName>
                                        </p:attrNameLst>
                                      </p:cBhvr>
                                      <p:to>
                                        <p:strVal val="visible"/>
                                      </p:to>
                                    </p:set>
                                    <p:animEffect transition="in" filter="wipe(left)">
                                      <p:cBhvr>
                                        <p:cTn id="7" dur="500"/>
                                        <p:tgtEl>
                                          <p:spTgt spid="818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8182">
                                            <p:txEl>
                                              <p:pRg st="0" end="0"/>
                                            </p:txEl>
                                          </p:spTgt>
                                        </p:tgtEl>
                                        <p:attrNameLst>
                                          <p:attrName>style.visibility</p:attrName>
                                        </p:attrNameLst>
                                      </p:cBhvr>
                                      <p:to>
                                        <p:strVal val="visible"/>
                                      </p:to>
                                    </p:set>
                                    <p:animEffect transition="in" filter="wipe(left)">
                                      <p:cBhvr>
                                        <p:cTn id="12" dur="500"/>
                                        <p:tgtEl>
                                          <p:spTgt spid="8181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18186">
                                            <p:txEl>
                                              <p:pRg st="0" end="0"/>
                                            </p:txEl>
                                          </p:spTgt>
                                        </p:tgtEl>
                                        <p:attrNameLst>
                                          <p:attrName>style.visibility</p:attrName>
                                        </p:attrNameLst>
                                      </p:cBhvr>
                                      <p:to>
                                        <p:strVal val="visible"/>
                                      </p:to>
                                    </p:set>
                                    <p:animEffect transition="in" filter="wipe(left)">
                                      <p:cBhvr>
                                        <p:cTn id="17" dur="500"/>
                                        <p:tgtEl>
                                          <p:spTgt spid="818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18180">
                                            <p:txEl>
                                              <p:pRg st="0" end="0"/>
                                            </p:txEl>
                                          </p:spTgt>
                                        </p:tgtEl>
                                        <p:attrNameLst>
                                          <p:attrName>style.visibility</p:attrName>
                                        </p:attrNameLst>
                                      </p:cBhvr>
                                      <p:to>
                                        <p:strVal val="visible"/>
                                      </p:to>
                                    </p:set>
                                    <p:animEffect transition="in" filter="wipe(left)">
                                      <p:cBhvr>
                                        <p:cTn id="22" dur="500"/>
                                        <p:tgtEl>
                                          <p:spTgt spid="81818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18187"/>
                                        </p:tgtEl>
                                        <p:attrNameLst>
                                          <p:attrName>style.visibility</p:attrName>
                                        </p:attrNameLst>
                                      </p:cBhvr>
                                      <p:to>
                                        <p:strVal val="visible"/>
                                      </p:to>
                                    </p:set>
                                    <p:animEffect transition="in" filter="wipe(left)">
                                      <p:cBhvr>
                                        <p:cTn id="27" dur="500"/>
                                        <p:tgtEl>
                                          <p:spTgt spid="8181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18181"/>
                                        </p:tgtEl>
                                        <p:attrNameLst>
                                          <p:attrName>style.visibility</p:attrName>
                                        </p:attrNameLst>
                                      </p:cBhvr>
                                      <p:to>
                                        <p:strVal val="visible"/>
                                      </p:to>
                                    </p:set>
                                    <p:animEffect transition="in" filter="wipe(left)">
                                      <p:cBhvr>
                                        <p:cTn id="32" dur="500"/>
                                        <p:tgtEl>
                                          <p:spTgt spid="8181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18188"/>
                                        </p:tgtEl>
                                        <p:attrNameLst>
                                          <p:attrName>style.visibility</p:attrName>
                                        </p:attrNameLst>
                                      </p:cBhvr>
                                      <p:to>
                                        <p:strVal val="visible"/>
                                      </p:to>
                                    </p:set>
                                    <p:animEffect transition="in" filter="wipe(left)">
                                      <p:cBhvr>
                                        <p:cTn id="37" dur="500"/>
                                        <p:tgtEl>
                                          <p:spTgt spid="818188"/>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iterate type="wd">
                                    <p:tmPct val="10000"/>
                                  </p:iterate>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818200"/>
                                        </p:tgtEl>
                                        <p:attrNameLst>
                                          <p:attrName>style.visibility</p:attrName>
                                        </p:attrNameLst>
                                      </p:cBhvr>
                                      <p:to>
                                        <p:strVal val="visible"/>
                                      </p:to>
                                    </p:set>
                                    <p:animEffect transition="in" filter="wipe(left)">
                                      <p:cBhvr>
                                        <p:cTn id="46" dur="500"/>
                                        <p:tgtEl>
                                          <p:spTgt spid="8182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818183"/>
                                        </p:tgtEl>
                                        <p:attrNameLst>
                                          <p:attrName>style.visibility</p:attrName>
                                        </p:attrNameLst>
                                      </p:cBhvr>
                                      <p:to>
                                        <p:strVal val="visible"/>
                                      </p:to>
                                    </p:set>
                                    <p:animEffect transition="in" filter="wipe(left)">
                                      <p:cBhvr>
                                        <p:cTn id="51" dur="500"/>
                                        <p:tgtEl>
                                          <p:spTgt spid="81818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818184"/>
                                        </p:tgtEl>
                                        <p:attrNameLst>
                                          <p:attrName>style.visibility</p:attrName>
                                        </p:attrNameLst>
                                      </p:cBhvr>
                                      <p:to>
                                        <p:strVal val="visible"/>
                                      </p:to>
                                    </p:set>
                                    <p:animEffect transition="in" filter="wipe(left)">
                                      <p:cBhvr>
                                        <p:cTn id="56" dur="500"/>
                                        <p:tgtEl>
                                          <p:spTgt spid="81818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818207"/>
                                        </p:tgtEl>
                                        <p:attrNameLst>
                                          <p:attrName>style.visibility</p:attrName>
                                        </p:attrNameLst>
                                      </p:cBhvr>
                                      <p:to>
                                        <p:strVal val="visible"/>
                                      </p:to>
                                    </p:set>
                                    <p:animEffect transition="in" filter="wipe(left)">
                                      <p:cBhvr>
                                        <p:cTn id="61" dur="500"/>
                                        <p:tgtEl>
                                          <p:spTgt spid="81820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818212"/>
                                        </p:tgtEl>
                                        <p:attrNameLst>
                                          <p:attrName>style.visibility</p:attrName>
                                        </p:attrNameLst>
                                      </p:cBhvr>
                                      <p:to>
                                        <p:strVal val="visible"/>
                                      </p:to>
                                    </p:set>
                                    <p:animEffect transition="in" filter="wipe(left)">
                                      <p:cBhvr>
                                        <p:cTn id="66" dur="500"/>
                                        <p:tgtEl>
                                          <p:spTgt spid="8182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818185"/>
                                        </p:tgtEl>
                                        <p:attrNameLst>
                                          <p:attrName>style.visibility</p:attrName>
                                        </p:attrNameLst>
                                      </p:cBhvr>
                                      <p:to>
                                        <p:strVal val="visible"/>
                                      </p:to>
                                    </p:set>
                                    <p:animEffect transition="in" filter="wipe(left)">
                                      <p:cBhvr>
                                        <p:cTn id="76" dur="500"/>
                                        <p:tgtEl>
                                          <p:spTgt spid="81818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818208"/>
                                        </p:tgtEl>
                                        <p:attrNameLst>
                                          <p:attrName>style.visibility</p:attrName>
                                        </p:attrNameLst>
                                      </p:cBhvr>
                                      <p:to>
                                        <p:strVal val="visible"/>
                                      </p:to>
                                    </p:set>
                                    <p:animEffect transition="in" filter="wipe(left)">
                                      <p:cBhvr>
                                        <p:cTn id="81" dur="500"/>
                                        <p:tgtEl>
                                          <p:spTgt spid="81820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818210"/>
                                        </p:tgtEl>
                                        <p:attrNameLst>
                                          <p:attrName>style.visibility</p:attrName>
                                        </p:attrNameLst>
                                      </p:cBhvr>
                                      <p:to>
                                        <p:strVal val="visible"/>
                                      </p:to>
                                    </p:set>
                                    <p:animEffect transition="in" filter="wipe(left)">
                                      <p:cBhvr>
                                        <p:cTn id="86" dur="500"/>
                                        <p:tgtEl>
                                          <p:spTgt spid="81821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818211"/>
                                        </p:tgtEl>
                                        <p:attrNameLst>
                                          <p:attrName>style.visibility</p:attrName>
                                        </p:attrNameLst>
                                      </p:cBhvr>
                                      <p:to>
                                        <p:strVal val="visible"/>
                                      </p:to>
                                    </p:set>
                                    <p:animEffect transition="in" filter="wipe(left)">
                                      <p:cBhvr>
                                        <p:cTn id="91" dur="500"/>
                                        <p:tgtEl>
                                          <p:spTgt spid="8182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818209"/>
                                        </p:tgtEl>
                                        <p:attrNameLst>
                                          <p:attrName>style.visibility</p:attrName>
                                        </p:attrNameLst>
                                      </p:cBhvr>
                                      <p:to>
                                        <p:strVal val="visible"/>
                                      </p:to>
                                    </p:set>
                                    <p:animEffect transition="in" filter="wipe(left)">
                                      <p:cBhvr>
                                        <p:cTn id="96" dur="500"/>
                                        <p:tgtEl>
                                          <p:spTgt spid="81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animBg="1" autoUpdateAnimBg="0"/>
      <p:bldP spid="818180" grpId="0" build="p" autoUpdateAnimBg="0"/>
      <p:bldP spid="818181" grpId="0" animBg="1" autoUpdateAnimBg="0"/>
      <p:bldP spid="818182" grpId="0" build="p" autoUpdateAnimBg="0"/>
      <p:bldP spid="818183" grpId="0" animBg="1" autoUpdateAnimBg="0"/>
      <p:bldP spid="818184" grpId="0" animBg="1" autoUpdateAnimBg="0"/>
      <p:bldP spid="818185" grpId="0" animBg="1" autoUpdateAnimBg="0"/>
      <p:bldP spid="818186" grpId="0" build="p" autoUpdateAnimBg="0"/>
      <p:bldP spid="818187" grpId="0" animBg="1" autoUpdateAnimBg="0"/>
      <p:bldP spid="818188" grpId="0" animBg="1"/>
      <p:bldP spid="818200" grpId="0" animBg="1" autoUpdateAnimBg="0"/>
      <p:bldP spid="81820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04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0DEFDA-B568-B84D-BB32-268DA6F13EF5}"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878596" name="Picture 4" descr="afg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914400"/>
            <a:ext cx="41798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595" name="Text Box 3"/>
          <p:cNvSpPr txBox="1">
            <a:spLocks noChangeArrowheads="1"/>
          </p:cNvSpPr>
          <p:nvPr/>
        </p:nvSpPr>
        <p:spPr bwMode="auto">
          <a:xfrm>
            <a:off x="152400" y="7620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the car accelerates</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for 20.0 s with a constant linear acceleration of 0.800 m/s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  The radius of the tires is 0.330 m.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What is the angle through which each wheel has rotated?</a:t>
            </a:r>
          </a:p>
        </p:txBody>
      </p:sp>
      <p:sp>
        <p:nvSpPr>
          <p:cNvPr id="2048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굴림" charset="0"/>
                <a:cs typeface="굴림" charset="0"/>
              </a:rPr>
              <a:t>Ex. An Accelerating Car</a:t>
            </a:r>
            <a:endParaRPr lang="en-US">
              <a:latin typeface="Arial Narrow" charset="0"/>
              <a:ea typeface="ＭＳ Ｐゴシック" charset="0"/>
              <a:cs typeface="ＭＳ Ｐゴシック" charset="0"/>
            </a:endParaRPr>
          </a:p>
        </p:txBody>
      </p:sp>
      <p:sp>
        <p:nvSpPr>
          <p:cNvPr id="878598" name="Rectangle 6"/>
          <p:cNvSpPr>
            <a:spLocks noChangeArrowheads="1"/>
          </p:cNvSpPr>
          <p:nvPr/>
        </p:nvSpPr>
        <p:spPr bwMode="auto">
          <a:xfrm>
            <a:off x="4648200" y="2819400"/>
            <a:ext cx="4495800" cy="358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78599" name="Object 2"/>
          <p:cNvGraphicFramePr>
            <a:graphicFrameLocks noChangeAspect="1"/>
          </p:cNvGraphicFramePr>
          <p:nvPr/>
        </p:nvGraphicFramePr>
        <p:xfrm>
          <a:off x="304800" y="2430463"/>
          <a:ext cx="598488" cy="312737"/>
        </p:xfrm>
        <a:graphic>
          <a:graphicData uri="http://schemas.openxmlformats.org/presentationml/2006/ole">
            <mc:AlternateContent xmlns:mc="http://schemas.openxmlformats.org/markup-compatibility/2006">
              <mc:Choice xmlns:v="urn:schemas-microsoft-com:vml" Requires="v">
                <p:oleObj spid="_x0000_s315986" name="Equation" r:id="rId5" imgW="266469" imgH="139579" progId="Equation.DSMT4">
                  <p:embed/>
                </p:oleObj>
              </mc:Choice>
              <mc:Fallback>
                <p:oleObj name="Equation" r:id="rId5" imgW="266469" imgH="1395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0463"/>
                        <a:ext cx="5984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2" name="Group 30"/>
          <p:cNvGraphicFramePr>
            <a:graphicFrameLocks noGrp="1"/>
          </p:cNvGraphicFramePr>
          <p:nvPr/>
        </p:nvGraphicFramePr>
        <p:xfrm>
          <a:off x="304800" y="3200400"/>
          <a:ext cx="4953000" cy="990600"/>
        </p:xfrm>
        <a:graphic>
          <a:graphicData uri="http://schemas.openxmlformats.org/drawingml/2006/table">
            <a:tbl>
              <a:tblPr/>
              <a:tblGrid>
                <a:gridCol w="825500"/>
                <a:gridCol w="1497013"/>
                <a:gridCol w="649287"/>
                <a:gridCol w="1001713"/>
                <a:gridCol w="979487"/>
              </a:tblGrid>
              <a:tr h="534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78623" name="Object 3"/>
          <p:cNvGraphicFramePr>
            <a:graphicFrameLocks noChangeAspect="1"/>
          </p:cNvGraphicFramePr>
          <p:nvPr/>
        </p:nvGraphicFramePr>
        <p:xfrm>
          <a:off x="457200" y="4487863"/>
          <a:ext cx="663575" cy="465137"/>
        </p:xfrm>
        <a:graphic>
          <a:graphicData uri="http://schemas.openxmlformats.org/presentationml/2006/ole">
            <mc:AlternateContent xmlns:mc="http://schemas.openxmlformats.org/markup-compatibility/2006">
              <mc:Choice xmlns:v="urn:schemas-microsoft-com:vml" Requires="v">
                <p:oleObj spid="_x0000_s315987" name="Equation" r:id="rId7" imgW="253670" imgH="177569" progId="Equation.DSMT4">
                  <p:embed/>
                </p:oleObj>
              </mc:Choice>
              <mc:Fallback>
                <p:oleObj name="Equation" r:id="rId7" imgW="253670"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87863"/>
                        <a:ext cx="6635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4" name="Object 4"/>
          <p:cNvGraphicFramePr>
            <a:graphicFrameLocks noChangeAspect="1"/>
          </p:cNvGraphicFramePr>
          <p:nvPr/>
        </p:nvGraphicFramePr>
        <p:xfrm>
          <a:off x="769938" y="4953000"/>
          <a:ext cx="3878262" cy="650875"/>
        </p:xfrm>
        <a:graphic>
          <a:graphicData uri="http://schemas.openxmlformats.org/presentationml/2006/ole">
            <mc:AlternateContent xmlns:mc="http://schemas.openxmlformats.org/markup-compatibility/2006">
              <mc:Choice xmlns:v="urn:schemas-microsoft-com:vml" Requires="v">
                <p:oleObj spid="_x0000_s315988" name="Equation" r:id="rId9" imgW="1739900" imgH="292100" progId="Equation.DSMT4">
                  <p:embed/>
                </p:oleObj>
              </mc:Choice>
              <mc:Fallback>
                <p:oleObj name="Equation" r:id="rId9" imgW="17399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938" y="4953000"/>
                        <a:ext cx="38782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5" name="Object 5"/>
          <p:cNvGraphicFramePr>
            <a:graphicFrameLocks noChangeAspect="1"/>
          </p:cNvGraphicFramePr>
          <p:nvPr/>
        </p:nvGraphicFramePr>
        <p:xfrm>
          <a:off x="849313" y="2133600"/>
          <a:ext cx="598487" cy="882650"/>
        </p:xfrm>
        <a:graphic>
          <a:graphicData uri="http://schemas.openxmlformats.org/presentationml/2006/ole">
            <mc:AlternateContent xmlns:mc="http://schemas.openxmlformats.org/markup-compatibility/2006">
              <mc:Choice xmlns:v="urn:schemas-microsoft-com:vml" Requires="v">
                <p:oleObj spid="_x0000_s315989" name="Equation" r:id="rId11" imgW="266469" imgH="393359" progId="Equation.DSMT4">
                  <p:embed/>
                </p:oleObj>
              </mc:Choice>
              <mc:Fallback>
                <p:oleObj name="Equation" r:id="rId11" imgW="266469" imgH="39335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13" y="2133600"/>
                        <a:ext cx="598487"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6" name="Object 6"/>
          <p:cNvGraphicFramePr>
            <a:graphicFrameLocks noChangeAspect="1"/>
          </p:cNvGraphicFramePr>
          <p:nvPr/>
        </p:nvGraphicFramePr>
        <p:xfrm>
          <a:off x="1447800" y="2057400"/>
          <a:ext cx="3508375" cy="939800"/>
        </p:xfrm>
        <a:graphic>
          <a:graphicData uri="http://schemas.openxmlformats.org/presentationml/2006/ole">
            <mc:AlternateContent xmlns:mc="http://schemas.openxmlformats.org/markup-compatibility/2006">
              <mc:Choice xmlns:v="urn:schemas-microsoft-com:vml" Requires="v">
                <p:oleObj spid="_x0000_s315990" name="Equation" r:id="rId13" imgW="1562100" imgH="419100" progId="Equation.DSMT4">
                  <p:embed/>
                </p:oleObj>
              </mc:Choice>
              <mc:Fallback>
                <p:oleObj name="Equation" r:id="rId13" imgW="15621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2057400"/>
                        <a:ext cx="35083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7" name="Object 7"/>
          <p:cNvGraphicFramePr>
            <a:graphicFrameLocks noChangeAspect="1"/>
          </p:cNvGraphicFramePr>
          <p:nvPr/>
        </p:nvGraphicFramePr>
        <p:xfrm>
          <a:off x="1066800" y="4430713"/>
          <a:ext cx="630238" cy="598487"/>
        </p:xfrm>
        <a:graphic>
          <a:graphicData uri="http://schemas.openxmlformats.org/presentationml/2006/ole">
            <mc:AlternateContent xmlns:mc="http://schemas.openxmlformats.org/markup-compatibility/2006">
              <mc:Choice xmlns:v="urn:schemas-microsoft-com:vml" Requires="v">
                <p:oleObj spid="_x0000_s315991" name="Equation" r:id="rId15" imgW="241300" imgH="228600" progId="Equation.DSMT4">
                  <p:embed/>
                </p:oleObj>
              </mc:Choice>
              <mc:Fallback>
                <p:oleObj name="Equation" r:id="rId15" imgW="2413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430713"/>
                        <a:ext cx="630238"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8" name="Object 8"/>
          <p:cNvGraphicFramePr>
            <a:graphicFrameLocks noChangeAspect="1"/>
          </p:cNvGraphicFramePr>
          <p:nvPr/>
        </p:nvGraphicFramePr>
        <p:xfrm>
          <a:off x="1658938" y="4419600"/>
          <a:ext cx="1160462" cy="630238"/>
        </p:xfrm>
        <a:graphic>
          <a:graphicData uri="http://schemas.openxmlformats.org/presentationml/2006/ole">
            <mc:AlternateContent xmlns:mc="http://schemas.openxmlformats.org/markup-compatibility/2006">
              <mc:Choice xmlns:v="urn:schemas-microsoft-com:vml" Requires="v">
                <p:oleObj spid="_x0000_s315992" name="Equation" r:id="rId17" imgW="444307" imgH="241195" progId="Equation.DSMT4">
                  <p:embed/>
                </p:oleObj>
              </mc:Choice>
              <mc:Fallback>
                <p:oleObj name="Equation" r:id="rId17" imgW="444307" imgH="241195"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8938" y="4419600"/>
                        <a:ext cx="1160462"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9" name="Object 9"/>
          <p:cNvGraphicFramePr>
            <a:graphicFrameLocks noChangeAspect="1"/>
          </p:cNvGraphicFramePr>
          <p:nvPr/>
        </p:nvGraphicFramePr>
        <p:xfrm>
          <a:off x="825500" y="5638800"/>
          <a:ext cx="1612900" cy="396875"/>
        </p:xfrm>
        <a:graphic>
          <a:graphicData uri="http://schemas.openxmlformats.org/presentationml/2006/ole">
            <mc:AlternateContent xmlns:mc="http://schemas.openxmlformats.org/markup-compatibility/2006">
              <mc:Choice xmlns:v="urn:schemas-microsoft-com:vml" Requires="v">
                <p:oleObj spid="_x0000_s315993" name="Equation" r:id="rId19" imgW="723272" imgH="177646" progId="Equation.DSMT4">
                  <p:embed/>
                </p:oleObj>
              </mc:Choice>
              <mc:Fallback>
                <p:oleObj name="Equation" r:id="rId19" imgW="723272" imgH="177646"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5500" y="5638800"/>
                        <a:ext cx="16129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8631" name="Text Box 39"/>
          <p:cNvSpPr txBox="1">
            <a:spLocks noChangeArrowheads="1"/>
          </p:cNvSpPr>
          <p:nvPr/>
        </p:nvSpPr>
        <p:spPr bwMode="auto">
          <a:xfrm>
            <a:off x="1371600" y="3748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-2.42 rad/s</a:t>
            </a:r>
            <a:r>
              <a:rPr lang="en-US" sz="1800" baseline="30000">
                <a:solidFill>
                  <a:schemeClr val="accent2"/>
                </a:solidFill>
                <a:latin typeface="Arial Narrow" charset="0"/>
              </a:rPr>
              <a:t>2</a:t>
            </a:r>
          </a:p>
        </p:txBody>
      </p:sp>
      <p:sp>
        <p:nvSpPr>
          <p:cNvPr id="878632" name="Text Box 40"/>
          <p:cNvSpPr txBox="1">
            <a:spLocks noChangeArrowheads="1"/>
          </p:cNvSpPr>
          <p:nvPr/>
        </p:nvSpPr>
        <p:spPr bwMode="auto">
          <a:xfrm>
            <a:off x="3432175" y="3748088"/>
            <a:ext cx="75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0</a:t>
            </a:r>
            <a:r>
              <a:rPr lang="en-US" sz="1800">
                <a:solidFill>
                  <a:schemeClr val="accent2"/>
                </a:solidFill>
                <a:latin typeface="Arial Narrow" charset="0"/>
                <a:ea typeface="굴림" charset="0"/>
                <a:cs typeface="굴림" charset="0"/>
              </a:rPr>
              <a:t> rad/s</a:t>
            </a:r>
          </a:p>
        </p:txBody>
      </p:sp>
      <p:sp>
        <p:nvSpPr>
          <p:cNvPr id="878633" name="Text Box 41"/>
          <p:cNvSpPr txBox="1">
            <a:spLocks noChangeArrowheads="1"/>
          </p:cNvSpPr>
          <p:nvPr/>
        </p:nvSpPr>
        <p:spPr bwMode="auto">
          <a:xfrm>
            <a:off x="4419600" y="3748088"/>
            <a:ext cx="696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20.0</a:t>
            </a:r>
            <a:r>
              <a:rPr lang="en-US" sz="1800">
                <a:solidFill>
                  <a:schemeClr val="accent2"/>
                </a:solidFill>
                <a:latin typeface="Arial Narrow" charset="0"/>
                <a:ea typeface="굴림" charset="0"/>
                <a:cs typeface="굴림" charset="0"/>
              </a:rPr>
              <a:t> s</a:t>
            </a:r>
          </a:p>
        </p:txBody>
      </p:sp>
      <p:sp>
        <p:nvSpPr>
          <p:cNvPr id="878634" name="Text Box 42"/>
          <p:cNvSpPr txBox="1">
            <a:spLocks noChangeArrowheads="1"/>
          </p:cNvSpPr>
          <p:nvPr/>
        </p:nvSpPr>
        <p:spPr bwMode="auto">
          <a:xfrm>
            <a:off x="609600" y="3733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a:t>
            </a:r>
            <a:endParaRPr lang="en-US" sz="18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4084450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8595"/>
                                        </p:tgtEl>
                                        <p:attrNameLst>
                                          <p:attrName>style.visibility</p:attrName>
                                        </p:attrNameLst>
                                      </p:cBhvr>
                                      <p:to>
                                        <p:strVal val="visible"/>
                                      </p:to>
                                    </p:set>
                                    <p:animEffect transition="in" filter="wipe(left)">
                                      <p:cBhvr>
                                        <p:cTn id="7" dur="500"/>
                                        <p:tgtEl>
                                          <p:spTgt spid="878595"/>
                                        </p:tgtEl>
                                      </p:cBhvr>
                                    </p:animEffect>
                                  </p:childTnLst>
                                </p:cTn>
                              </p:par>
                            </p:childTnLst>
                          </p:cTn>
                        </p:par>
                        <p:par>
                          <p:cTn id="8" fill="hold" nodeType="afterGroup">
                            <p:stCondLst>
                              <p:cond delay="2400"/>
                            </p:stCondLst>
                            <p:childTnLst>
                              <p:par>
                                <p:cTn id="9" presetID="53" presetClass="entr" presetSubtype="0" fill="hold" nodeType="afterEffect">
                                  <p:stCondLst>
                                    <p:cond delay="0"/>
                                  </p:stCondLst>
                                  <p:childTnLst>
                                    <p:set>
                                      <p:cBhvr>
                                        <p:cTn id="10" dur="1" fill="hold">
                                          <p:stCondLst>
                                            <p:cond delay="0"/>
                                          </p:stCondLst>
                                        </p:cTn>
                                        <p:tgtEl>
                                          <p:spTgt spid="878596"/>
                                        </p:tgtEl>
                                        <p:attrNameLst>
                                          <p:attrName>style.visibility</p:attrName>
                                        </p:attrNameLst>
                                      </p:cBhvr>
                                      <p:to>
                                        <p:strVal val="visible"/>
                                      </p:to>
                                    </p:set>
                                    <p:anim calcmode="lin" valueType="num">
                                      <p:cBhvr>
                                        <p:cTn id="11" dur="500" fill="hold"/>
                                        <p:tgtEl>
                                          <p:spTgt spid="878596"/>
                                        </p:tgtEl>
                                        <p:attrNameLst>
                                          <p:attrName>ppt_w</p:attrName>
                                        </p:attrNameLst>
                                      </p:cBhvr>
                                      <p:tavLst>
                                        <p:tav tm="0">
                                          <p:val>
                                            <p:fltVal val="0"/>
                                          </p:val>
                                        </p:tav>
                                        <p:tav tm="100000">
                                          <p:val>
                                            <p:strVal val="#ppt_w"/>
                                          </p:val>
                                        </p:tav>
                                      </p:tavLst>
                                    </p:anim>
                                    <p:anim calcmode="lin" valueType="num">
                                      <p:cBhvr>
                                        <p:cTn id="12" dur="500" fill="hold"/>
                                        <p:tgtEl>
                                          <p:spTgt spid="878596"/>
                                        </p:tgtEl>
                                        <p:attrNameLst>
                                          <p:attrName>ppt_h</p:attrName>
                                        </p:attrNameLst>
                                      </p:cBhvr>
                                      <p:tavLst>
                                        <p:tav tm="0">
                                          <p:val>
                                            <p:fltVal val="0"/>
                                          </p:val>
                                        </p:tav>
                                        <p:tav tm="100000">
                                          <p:val>
                                            <p:strVal val="#ppt_h"/>
                                          </p:val>
                                        </p:tav>
                                      </p:tavLst>
                                    </p:anim>
                                    <p:animEffect transition="in" filter="fade">
                                      <p:cBhvr>
                                        <p:cTn id="13" dur="500"/>
                                        <p:tgtEl>
                                          <p:spTgt spid="8785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878598"/>
                                        </p:tgtEl>
                                      </p:cBhvr>
                                    </p:animEffect>
                                    <p:set>
                                      <p:cBhvr>
                                        <p:cTn id="18" dur="1" fill="hold">
                                          <p:stCondLst>
                                            <p:cond delay="499"/>
                                          </p:stCondLst>
                                        </p:cTn>
                                        <p:tgtEl>
                                          <p:spTgt spid="87859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78599"/>
                                        </p:tgtEl>
                                        <p:attrNameLst>
                                          <p:attrName>style.visibility</p:attrName>
                                        </p:attrNameLst>
                                      </p:cBhvr>
                                      <p:to>
                                        <p:strVal val="visible"/>
                                      </p:to>
                                    </p:set>
                                    <p:animEffect transition="in" filter="wipe(left)">
                                      <p:cBhvr>
                                        <p:cTn id="23" dur="500"/>
                                        <p:tgtEl>
                                          <p:spTgt spid="8785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78625"/>
                                        </p:tgtEl>
                                        <p:attrNameLst>
                                          <p:attrName>style.visibility</p:attrName>
                                        </p:attrNameLst>
                                      </p:cBhvr>
                                      <p:to>
                                        <p:strVal val="visible"/>
                                      </p:to>
                                    </p:set>
                                    <p:animEffect transition="in" filter="wipe(left)">
                                      <p:cBhvr>
                                        <p:cTn id="28" dur="500"/>
                                        <p:tgtEl>
                                          <p:spTgt spid="8786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78626"/>
                                        </p:tgtEl>
                                        <p:attrNameLst>
                                          <p:attrName>style.visibility</p:attrName>
                                        </p:attrNameLst>
                                      </p:cBhvr>
                                      <p:to>
                                        <p:strVal val="visible"/>
                                      </p:to>
                                    </p:set>
                                    <p:animEffect transition="in" filter="wipe(left)">
                                      <p:cBhvr>
                                        <p:cTn id="33" dur="500"/>
                                        <p:tgtEl>
                                          <p:spTgt spid="8786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78622"/>
                                        </p:tgtEl>
                                        <p:attrNameLst>
                                          <p:attrName>style.visibility</p:attrName>
                                        </p:attrNameLst>
                                      </p:cBhvr>
                                      <p:to>
                                        <p:strVal val="visible"/>
                                      </p:to>
                                    </p:set>
                                    <p:animEffect transition="in" filter="wipe(left)">
                                      <p:cBhvr>
                                        <p:cTn id="38" dur="500"/>
                                        <p:tgtEl>
                                          <p:spTgt spid="8786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78631"/>
                                        </p:tgtEl>
                                        <p:attrNameLst>
                                          <p:attrName>style.visibility</p:attrName>
                                        </p:attrNameLst>
                                      </p:cBhvr>
                                      <p:to>
                                        <p:strVal val="visible"/>
                                      </p:to>
                                    </p:set>
                                    <p:animEffect transition="in" filter="wipe(left)">
                                      <p:cBhvr>
                                        <p:cTn id="43" dur="500"/>
                                        <p:tgtEl>
                                          <p:spTgt spid="8786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78632"/>
                                        </p:tgtEl>
                                        <p:attrNameLst>
                                          <p:attrName>style.visibility</p:attrName>
                                        </p:attrNameLst>
                                      </p:cBhvr>
                                      <p:to>
                                        <p:strVal val="visible"/>
                                      </p:to>
                                    </p:set>
                                    <p:animEffect transition="in" filter="wipe(left)">
                                      <p:cBhvr>
                                        <p:cTn id="48" dur="500"/>
                                        <p:tgtEl>
                                          <p:spTgt spid="8786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78633"/>
                                        </p:tgtEl>
                                        <p:attrNameLst>
                                          <p:attrName>style.visibility</p:attrName>
                                        </p:attrNameLst>
                                      </p:cBhvr>
                                      <p:to>
                                        <p:strVal val="visible"/>
                                      </p:to>
                                    </p:set>
                                    <p:animEffect transition="in" filter="wipe(left)">
                                      <p:cBhvr>
                                        <p:cTn id="53" dur="500"/>
                                        <p:tgtEl>
                                          <p:spTgt spid="8786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78634"/>
                                        </p:tgtEl>
                                        <p:attrNameLst>
                                          <p:attrName>style.visibility</p:attrName>
                                        </p:attrNameLst>
                                      </p:cBhvr>
                                      <p:to>
                                        <p:strVal val="visible"/>
                                      </p:to>
                                    </p:set>
                                    <p:animEffect transition="in" filter="wipe(left)">
                                      <p:cBhvr>
                                        <p:cTn id="58" dur="500"/>
                                        <p:tgtEl>
                                          <p:spTgt spid="8786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878623"/>
                                        </p:tgtEl>
                                        <p:attrNameLst>
                                          <p:attrName>style.visibility</p:attrName>
                                        </p:attrNameLst>
                                      </p:cBhvr>
                                      <p:to>
                                        <p:strVal val="visible"/>
                                      </p:to>
                                    </p:set>
                                    <p:animEffect transition="in" filter="wipe(left)">
                                      <p:cBhvr>
                                        <p:cTn id="63" dur="500"/>
                                        <p:tgtEl>
                                          <p:spTgt spid="87862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78627"/>
                                        </p:tgtEl>
                                        <p:attrNameLst>
                                          <p:attrName>style.visibility</p:attrName>
                                        </p:attrNameLst>
                                      </p:cBhvr>
                                      <p:to>
                                        <p:strVal val="visible"/>
                                      </p:to>
                                    </p:set>
                                    <p:animEffect transition="in" filter="wipe(left)">
                                      <p:cBhvr>
                                        <p:cTn id="68" dur="500"/>
                                        <p:tgtEl>
                                          <p:spTgt spid="87862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78628"/>
                                        </p:tgtEl>
                                        <p:attrNameLst>
                                          <p:attrName>style.visibility</p:attrName>
                                        </p:attrNameLst>
                                      </p:cBhvr>
                                      <p:to>
                                        <p:strVal val="visible"/>
                                      </p:to>
                                    </p:set>
                                    <p:animEffect transition="in" filter="wipe(left)">
                                      <p:cBhvr>
                                        <p:cTn id="73" dur="500"/>
                                        <p:tgtEl>
                                          <p:spTgt spid="87862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878624"/>
                                        </p:tgtEl>
                                        <p:attrNameLst>
                                          <p:attrName>style.visibility</p:attrName>
                                        </p:attrNameLst>
                                      </p:cBhvr>
                                      <p:to>
                                        <p:strVal val="visible"/>
                                      </p:to>
                                    </p:set>
                                    <p:animEffect transition="in" filter="wipe(left)">
                                      <p:cBhvr>
                                        <p:cTn id="78" dur="500"/>
                                        <p:tgtEl>
                                          <p:spTgt spid="878624"/>
                                        </p:tgtEl>
                                      </p:cBhvr>
                                    </p:animEffect>
                                  </p:childTnLst>
                                </p:cTn>
                              </p:par>
                            </p:childTnLst>
                          </p:cTn>
                        </p:par>
                        <p:par>
                          <p:cTn id="79" fill="hold" nodeType="afterGroup">
                            <p:stCondLst>
                              <p:cond delay="500"/>
                            </p:stCondLst>
                            <p:childTnLst>
                              <p:par>
                                <p:cTn id="80" presetID="22" presetClass="entr" presetSubtype="8" fill="hold" nodeType="afterEffect">
                                  <p:stCondLst>
                                    <p:cond delay="0"/>
                                  </p:stCondLst>
                                  <p:childTnLst>
                                    <p:set>
                                      <p:cBhvr>
                                        <p:cTn id="81" dur="1" fill="hold">
                                          <p:stCondLst>
                                            <p:cond delay="0"/>
                                          </p:stCondLst>
                                        </p:cTn>
                                        <p:tgtEl>
                                          <p:spTgt spid="878629"/>
                                        </p:tgtEl>
                                        <p:attrNameLst>
                                          <p:attrName>style.visibility</p:attrName>
                                        </p:attrNameLst>
                                      </p:cBhvr>
                                      <p:to>
                                        <p:strVal val="visible"/>
                                      </p:to>
                                    </p:set>
                                    <p:animEffect transition="in" filter="wipe(left)">
                                      <p:cBhvr>
                                        <p:cTn id="82" dur="500"/>
                                        <p:tgtEl>
                                          <p:spTgt spid="87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5" grpId="0"/>
      <p:bldP spid="878598" grpId="0" animBg="1"/>
      <p:bldP spid="878631" grpId="0"/>
      <p:bldP spid="878632" grpId="0"/>
      <p:bldP spid="878633" grpId="0"/>
      <p:bldP spid="87863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9, 2015</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4233301891"/>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317010"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2484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317011"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317012"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317013"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58200" y="4648200"/>
          <a:ext cx="393700" cy="385763"/>
        </p:xfrm>
        <a:graphic>
          <a:graphicData uri="http://schemas.openxmlformats.org/presentationml/2006/ole">
            <mc:AlternateContent xmlns:mc="http://schemas.openxmlformats.org/markup-compatibility/2006">
              <mc:Choice xmlns:v="urn:schemas-microsoft-com:vml" Requires="v">
                <p:oleObj spid="_x0000_s317014" name="Equation" r:id="rId11" imgW="202936" imgH="177569" progId="Equation.DSMT4">
                  <p:embed/>
                </p:oleObj>
              </mc:Choice>
              <mc:Fallback>
                <p:oleObj name="Equation" r:id="rId11" imgW="202936" imgH="17756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648200"/>
                        <a:ext cx="3937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2564070886"/>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317015"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317016"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317017"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1994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0227">
                                            <p:txEl>
                                              <p:pRg st="0" end="0"/>
                                            </p:txEl>
                                          </p:spTgt>
                                        </p:tgtEl>
                                        <p:attrNameLst>
                                          <p:attrName>style.visibility</p:attrName>
                                        </p:attrNameLst>
                                      </p:cBhvr>
                                      <p:to>
                                        <p:strVal val="visible"/>
                                      </p:to>
                                    </p:set>
                                    <p:animEffect transition="in" filter="wipe(left)">
                                      <p:cBhvr>
                                        <p:cTn id="7" dur="500"/>
                                        <p:tgtEl>
                                          <p:spTgt spid="82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20250">
                                            <p:txEl>
                                              <p:pRg st="0" end="0"/>
                                            </p:txEl>
                                          </p:spTgt>
                                        </p:tgtEl>
                                        <p:attrNameLst>
                                          <p:attrName>style.visibility</p:attrName>
                                        </p:attrNameLst>
                                      </p:cBhvr>
                                      <p:to>
                                        <p:strVal val="visible"/>
                                      </p:to>
                                    </p:set>
                                    <p:animEffect transition="in" filter="wipe(left)">
                                      <p:cBhvr>
                                        <p:cTn id="12" dur="500"/>
                                        <p:tgtEl>
                                          <p:spTgt spid="8202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20230"/>
                                        </p:tgtEl>
                                        <p:attrNameLst>
                                          <p:attrName>style.visibility</p:attrName>
                                        </p:attrNameLst>
                                      </p:cBhvr>
                                      <p:to>
                                        <p:strVal val="visible"/>
                                      </p:to>
                                    </p:set>
                                    <p:animEffect transition="in" filter="wipe(left)">
                                      <p:cBhvr>
                                        <p:cTn id="17" dur="500"/>
                                        <p:tgtEl>
                                          <p:spTgt spid="820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20262">
                                            <p:txEl>
                                              <p:pRg st="0" end="0"/>
                                            </p:txEl>
                                          </p:spTgt>
                                        </p:tgtEl>
                                        <p:attrNameLst>
                                          <p:attrName>style.visibility</p:attrName>
                                        </p:attrNameLst>
                                      </p:cBhvr>
                                      <p:to>
                                        <p:strVal val="visible"/>
                                      </p:to>
                                    </p:set>
                                    <p:animEffect transition="in" filter="wipe(left)">
                                      <p:cBhvr>
                                        <p:cTn id="42" dur="500"/>
                                        <p:tgtEl>
                                          <p:spTgt spid="82026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0263">
                                            <p:txEl>
                                              <p:pRg st="0" end="0"/>
                                            </p:txEl>
                                          </p:spTgt>
                                        </p:tgtEl>
                                        <p:attrNameLst>
                                          <p:attrName>style.visibility</p:attrName>
                                        </p:attrNameLst>
                                      </p:cBhvr>
                                      <p:to>
                                        <p:strVal val="visible"/>
                                      </p:to>
                                    </p:set>
                                    <p:animEffect transition="in" filter="wipe(left)">
                                      <p:cBhvr>
                                        <p:cTn id="52" dur="500"/>
                                        <p:tgtEl>
                                          <p:spTgt spid="82026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0229"/>
                                        </p:tgtEl>
                                        <p:attrNameLst>
                                          <p:attrName>style.visibility</p:attrName>
                                        </p:attrNameLst>
                                      </p:cBhvr>
                                      <p:to>
                                        <p:strVal val="visible"/>
                                      </p:to>
                                    </p:set>
                                    <p:animEffect transition="in" filter="wipe(left)">
                                      <p:cBhvr>
                                        <p:cTn id="67" dur="500"/>
                                        <p:tgtEl>
                                          <p:spTgt spid="8202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20228"/>
                                        </p:tgtEl>
                                        <p:attrNameLst>
                                          <p:attrName>style.visibility</p:attrName>
                                        </p:attrNameLst>
                                      </p:cBhvr>
                                      <p:to>
                                        <p:strVal val="visible"/>
                                      </p:to>
                                    </p:set>
                                    <p:animEffect transition="in" filter="wipe(left)">
                                      <p:cBhvr>
                                        <p:cTn id="72" dur="500"/>
                                        <p:tgtEl>
                                          <p:spTgt spid="8202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820276"/>
                                        </p:tgtEl>
                                        <p:attrNameLst>
                                          <p:attrName>style.visibility</p:attrName>
                                        </p:attrNameLst>
                                      </p:cBhvr>
                                      <p:to>
                                        <p:strVal val="visible"/>
                                      </p:to>
                                    </p:set>
                                    <p:animEffect transition="in" filter="wipe(left)">
                                      <p:cBhvr>
                                        <p:cTn id="77" dur="500"/>
                                        <p:tgtEl>
                                          <p:spTgt spid="8202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20277"/>
                                        </p:tgtEl>
                                        <p:attrNameLst>
                                          <p:attrName>style.visibility</p:attrName>
                                        </p:attrNameLst>
                                      </p:cBhvr>
                                      <p:to>
                                        <p:strVal val="visible"/>
                                      </p:to>
                                    </p:set>
                                    <p:animEffect transition="in" filter="wipe(left)">
                                      <p:cBhvr>
                                        <p:cTn id="82" dur="500"/>
                                        <p:tgtEl>
                                          <p:spTgt spid="8202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20274"/>
                                        </p:tgtEl>
                                        <p:attrNameLst>
                                          <p:attrName>style.visibility</p:attrName>
                                        </p:attrNameLst>
                                      </p:cBhvr>
                                      <p:to>
                                        <p:strVal val="visible"/>
                                      </p:to>
                                    </p:set>
                                    <p:animEffect transition="in" filter="wipe(left)">
                                      <p:cBhvr>
                                        <p:cTn id="87" dur="500"/>
                                        <p:tgtEl>
                                          <p:spTgt spid="8202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20275"/>
                                        </p:tgtEl>
                                        <p:attrNameLst>
                                          <p:attrName>style.visibility</p:attrName>
                                        </p:attrNameLst>
                                      </p:cBhvr>
                                      <p:to>
                                        <p:strVal val="visible"/>
                                      </p:to>
                                    </p:set>
                                    <p:animEffect transition="in" filter="wipe(left)">
                                      <p:cBhvr>
                                        <p:cTn id="92" dur="500"/>
                                        <p:tgtEl>
                                          <p:spTgt spid="82027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20264">
                                            <p:txEl>
                                              <p:pRg st="0" end="0"/>
                                            </p:txEl>
                                          </p:spTgt>
                                        </p:tgtEl>
                                        <p:attrNameLst>
                                          <p:attrName>style.visibility</p:attrName>
                                        </p:attrNameLst>
                                      </p:cBhvr>
                                      <p:to>
                                        <p:strVal val="visible"/>
                                      </p:to>
                                    </p:set>
                                    <p:animEffect transition="in" filter="wipe(left)">
                                      <p:cBhvr>
                                        <p:cTn id="97" dur="500"/>
                                        <p:tgtEl>
                                          <p:spTgt spid="820264">
                                            <p:txEl>
                                              <p:pRg st="0" end="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820272"/>
                                        </p:tgtEl>
                                        <p:attrNameLst>
                                          <p:attrName>style.visibility</p:attrName>
                                        </p:attrNameLst>
                                      </p:cBhvr>
                                      <p:to>
                                        <p:strVal val="visible"/>
                                      </p:to>
                                    </p:set>
                                    <p:animEffect transition="in" filter="wipe(left)">
                                      <p:cBhvr>
                                        <p:cTn id="112" dur="500"/>
                                        <p:tgtEl>
                                          <p:spTgt spid="82027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820273"/>
                                        </p:tgtEl>
                                        <p:attrNameLst>
                                          <p:attrName>style.visibility</p:attrName>
                                        </p:attrNameLst>
                                      </p:cBhvr>
                                      <p:to>
                                        <p:strVal val="visible"/>
                                      </p:to>
                                    </p:set>
                                    <p:animEffect transition="in" filter="wipe(left)">
                                      <p:cBhvr>
                                        <p:cTn id="117" dur="500"/>
                                        <p:tgtEl>
                                          <p:spTgt spid="82027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820278"/>
                                        </p:tgtEl>
                                        <p:attrNameLst>
                                          <p:attrName>style.visibility</p:attrName>
                                        </p:attrNameLst>
                                      </p:cBhvr>
                                      <p:to>
                                        <p:strVal val="visible"/>
                                      </p:to>
                                    </p:set>
                                    <p:animEffect transition="in" filter="wipe(left)">
                                      <p:cBhvr>
                                        <p:cTn id="122" dur="500"/>
                                        <p:tgtEl>
                                          <p:spTgt spid="82027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820279"/>
                                        </p:tgtEl>
                                        <p:attrNameLst>
                                          <p:attrName>style.visibility</p:attrName>
                                        </p:attrNameLst>
                                      </p:cBhvr>
                                      <p:to>
                                        <p:strVal val="visible"/>
                                      </p:to>
                                    </p:set>
                                    <p:animEffect transition="in" filter="wipe(left)">
                                      <p:cBhvr>
                                        <p:cTn id="127" dur="500"/>
                                        <p:tgtEl>
                                          <p:spTgt spid="82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P spid="820229" grpId="0" animBg="1" autoUpdateAnimBg="0"/>
      <p:bldP spid="820230" grpId="0" animBg="1"/>
      <p:bldP spid="820250" grpId="0" build="p" autoUpdateAnimBg="0"/>
      <p:bldP spid="820262" grpId="0" build="p" autoUpdateAnimBg="0"/>
      <p:bldP spid="820263" grpId="0" build="p" autoUpdateAnimBg="0"/>
      <p:bldP spid="820264" grpId="0" build="p" autoUpdateAnimBg="0"/>
      <p:bldP spid="820278"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28159</TotalTime>
  <Words>3700</Words>
  <Application>Microsoft Macintosh PowerPoint</Application>
  <PresentationFormat>On-screen Show (4:3)</PresentationFormat>
  <Paragraphs>434</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phys1443-spring02</vt:lpstr>
      <vt:lpstr>Equation</vt:lpstr>
      <vt:lpstr>PHYS 1441 – Section 001 Lecture #16</vt:lpstr>
      <vt:lpstr>Announcements</vt:lpstr>
      <vt:lpstr>Relationship Between Angular and Linear Quantities</vt:lpstr>
      <vt:lpstr>Is the lion faster than the horse?</vt:lpstr>
      <vt:lpstr>How about the acceleration?</vt:lpstr>
      <vt:lpstr>Ex. A Helicopter Blade</vt:lpstr>
      <vt:lpstr>Rolling Motion of a Rigid Body</vt:lpstr>
      <vt:lpstr>Ex. An Accelerating Car</vt:lpstr>
      <vt:lpstr>Torque</vt:lpstr>
      <vt:lpstr>Example for Torque</vt:lpstr>
      <vt:lpstr>Moment of Inertia </vt:lpstr>
      <vt:lpstr>Ex.  The Moment of Inertia Depends on Where the Axis Is.</vt:lpstr>
      <vt:lpstr>Example for Moment of Inertia</vt:lpstr>
      <vt:lpstr>Check out Figure 8 – 20  for moment of inertia for various shaped objects</vt:lpstr>
      <vt:lpstr>Rotational Kinetic Energy</vt:lpstr>
      <vt:lpstr>Example for Moment of Inertia</vt:lpstr>
      <vt:lpstr>Kinetic Energy of a Rolling Sphere</vt:lpstr>
      <vt:lpstr>Angular Momentum of a Particle</vt:lpstr>
      <vt:lpstr>Conservation of Angular Momentum</vt:lpstr>
      <vt:lpstr>Example for Angular Momentum Conservation</vt:lpstr>
      <vt:lpstr>Similarity Between Linear and Rotational Motions</vt:lpstr>
      <vt:lpstr>Conditions for Equilibrium</vt:lpstr>
      <vt:lpstr>More on Conditions for Equilibrium</vt:lpstr>
      <vt:lpstr>How do we solve static equilibrium problems?</vt:lpstr>
      <vt:lpstr>Example for Mechanical Equilibrium</vt:lpstr>
      <vt:lpstr>Example for Mech. Equilibrium Cont’d </vt:lpstr>
      <vt:lpstr>Example 9 – 7 </vt:lpstr>
      <vt:lpstr>Example 9 – 7 cont’d</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798</cp:revision>
  <dcterms:created xsi:type="dcterms:W3CDTF">2012-06-05T17:02:23Z</dcterms:created>
  <dcterms:modified xsi:type="dcterms:W3CDTF">2015-07-09T21:21:42Z</dcterms:modified>
</cp:coreProperties>
</file>