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45" r:id="rId16"/>
    <p:sldId id="448" r:id="rId17"/>
    <p:sldId id="449" r:id="rId18"/>
    <p:sldId id="450" r:id="rId19"/>
    <p:sldId id="451" r:id="rId20"/>
    <p:sldId id="452" r:id="rId21"/>
    <p:sldId id="454" r:id="rId22"/>
    <p:sldId id="406" r:id="rId23"/>
    <p:sldId id="407" r:id="rId24"/>
    <p:sldId id="408" r:id="rId25"/>
    <p:sldId id="409" r:id="rId26"/>
    <p:sldId id="410" r:id="rId27"/>
    <p:sldId id="456" r:id="rId28"/>
    <p:sldId id="457" r:id="rId29"/>
    <p:sldId id="459" r:id="rId30"/>
    <p:sldId id="412" r:id="rId31"/>
    <p:sldId id="461" r:id="rId32"/>
    <p:sldId id="462" r:id="rId33"/>
    <p:sldId id="413" r:id="rId34"/>
    <p:sldId id="414" r:id="rId35"/>
    <p:sldId id="415" r:id="rId36"/>
    <p:sldId id="417" r:id="rId37"/>
    <p:sldId id="418" r:id="rId38"/>
    <p:sldId id="419" r:id="rId39"/>
    <p:sldId id="420" r:id="rId40"/>
    <p:sldId id="421" r:id="rId41"/>
    <p:sldId id="422" r:id="rId42"/>
    <p:sldId id="423" r:id="rId43"/>
    <p:sldId id="424" r:id="rId44"/>
    <p:sldId id="425" r:id="rId45"/>
    <p:sldId id="426" r:id="rId46"/>
    <p:sldId id="480" r:id="rId47"/>
    <p:sldId id="428" r:id="rId48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56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63623" y="1447800"/>
            <a:ext cx="270877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June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6, 2016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844489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this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Wednesday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June 8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!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Beam returned 2015 after a 2 </a:t>
            </a:r>
            <a:r>
              <a:rPr lang="en-US" sz="1400" b="1" dirty="0" err="1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yr</a:t>
            </a: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 shutdown</a:t>
            </a:r>
            <a:endParaRPr lang="en-US" sz="1400" b="1" dirty="0">
              <a:solidFill>
                <a:srgbClr val="A50021"/>
              </a:solidFill>
              <a:latin typeface="Arial Narrow" charset="0"/>
              <a:sym typeface="Wingdings" charset="2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2017 data taking ongoing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2692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5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1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0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5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153400" cy="46482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</a:t>
            </a:r>
            <a:r>
              <a:rPr lang="en-US" dirty="0" smtClean="0"/>
              <a:t>all your electronic gadgets, including cell</a:t>
            </a:r>
            <a:r>
              <a:rPr lang="en-US" dirty="0"/>
              <a:t>-phones</a:t>
            </a:r>
            <a:r>
              <a:rPr lang="en-US" dirty="0" smtClean="0"/>
              <a:t>, computers </a:t>
            </a:r>
          </a:p>
          <a:p>
            <a:pPr eaLnBrk="1" hangingPunct="1"/>
            <a:r>
              <a:rPr lang="en-US" dirty="0" smtClean="0"/>
              <a:t>Reading </a:t>
            </a:r>
            <a:r>
              <a:rPr lang="en-US" dirty="0"/>
              <a:t>assignment #1: Read and follow through all sections in appendix A by</a:t>
            </a:r>
            <a:r>
              <a:rPr lang="en-US" dirty="0" smtClean="0"/>
              <a:t> tomorrow, June 7</a:t>
            </a:r>
          </a:p>
          <a:p>
            <a:pPr lvl="1" eaLnBrk="1" hangingPunct="1"/>
            <a:r>
              <a:rPr lang="en-US" dirty="0"/>
              <a:t>A-1 through A-7</a:t>
            </a:r>
          </a:p>
          <a:p>
            <a:pPr eaLnBrk="1" hangingPunct="1"/>
            <a:r>
              <a:rPr lang="en-US" dirty="0"/>
              <a:t>There will be a quiz on this and Ch. 21 on</a:t>
            </a:r>
            <a:r>
              <a:rPr lang="en-US" dirty="0" smtClean="0"/>
              <a:t> Wednesday</a:t>
            </a:r>
            <a:r>
              <a:rPr lang="en-US" dirty="0"/>
              <a:t>,</a:t>
            </a:r>
            <a:r>
              <a:rPr lang="en-US" dirty="0" smtClean="0"/>
              <a:t> June </a:t>
            </a:r>
            <a:r>
              <a:rPr lang="en-US" dirty="0"/>
              <a:t>8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3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9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ma-gamma-mass-13T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4582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610600" cy="838200"/>
          </a:xfrm>
        </p:spPr>
        <p:txBody>
          <a:bodyPr/>
          <a:lstStyle/>
          <a:p>
            <a:r>
              <a:rPr lang="en-US" sz="5400" b="1" dirty="0" smtClean="0"/>
              <a:t>A hint of something new?</a:t>
            </a:r>
            <a:endParaRPr lang="en-US" sz="5400" b="1" dirty="0"/>
          </a:p>
        </p:txBody>
      </p:sp>
      <p:sp>
        <p:nvSpPr>
          <p:cNvPr id="14" name="Oval 13"/>
          <p:cNvSpPr/>
          <p:nvPr/>
        </p:nvSpPr>
        <p:spPr bwMode="auto">
          <a:xfrm>
            <a:off x="3505200" y="2362200"/>
            <a:ext cx="533400" cy="5334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429000" y="4724400"/>
            <a:ext cx="6096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4" idx="3"/>
          </p:cNvCxnSpPr>
          <p:nvPr/>
        </p:nvCxnSpPr>
        <p:spPr bwMode="auto">
          <a:xfrm flipV="1">
            <a:off x="1214052" y="2817485"/>
            <a:ext cx="2369263" cy="547727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8" name="Straight Arrow Connector 17"/>
          <p:cNvCxnSpPr>
            <a:stCxn id="21" idx="3"/>
            <a:endCxn id="15" idx="1"/>
          </p:cNvCxnSpPr>
          <p:nvPr/>
        </p:nvCxnSpPr>
        <p:spPr bwMode="auto">
          <a:xfrm>
            <a:off x="1214052" y="3365212"/>
            <a:ext cx="2304222" cy="1481940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76200" y="3072824"/>
            <a:ext cx="1137852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Hmm!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1320224"/>
            <a:ext cx="1620957" cy="584776"/>
          </a:xfrm>
          <a:prstGeom prst="rect">
            <a:avLst/>
          </a:prstGeom>
          <a:solidFill>
            <a:srgbClr val="CC6600">
              <a:alpha val="50000"/>
            </a:srgbClr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~760GeV</a:t>
            </a:r>
            <a:endParaRPr lang="en-US" sz="32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585" y="4495800"/>
            <a:ext cx="2680341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~4.6</a:t>
            </a:r>
            <a:r>
              <a:rPr lang="fr-FR" sz="32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  </a:t>
            </a:r>
            <a:r>
              <a:rPr lang="fr-FR" sz="3200" b="1" dirty="0" err="1">
                <a:solidFill>
                  <a:srgbClr val="800000"/>
                </a:solidFill>
                <a:latin typeface="Symbol" charset="2"/>
                <a:cs typeface="Symbol" charset="2"/>
              </a:rPr>
              <a:t>Excess</a:t>
            </a:r>
            <a:r>
              <a:rPr lang="fr-FR" sz="3200" b="1" dirty="0">
                <a:solidFill>
                  <a:srgbClr val="800000"/>
                </a:solidFill>
                <a:latin typeface="Symbol" charset="2"/>
                <a:cs typeface="Symbol" charset="2"/>
              </a:rPr>
              <a:t>!</a:t>
            </a:r>
            <a:r>
              <a:rPr lang="fr-FR" sz="3200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!</a:t>
            </a:r>
            <a:endParaRPr lang="fr-FR" sz="32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3" name="Down Arrow 32"/>
          <p:cNvSpPr/>
          <p:nvPr/>
        </p:nvSpPr>
        <p:spPr bwMode="auto">
          <a:xfrm>
            <a:off x="3352800" y="1905000"/>
            <a:ext cx="762000" cy="4191000"/>
          </a:xfrm>
          <a:prstGeom prst="downArrow">
            <a:avLst/>
          </a:prstGeom>
          <a:solidFill>
            <a:srgbClr val="CC6600">
              <a:alpha val="58000"/>
            </a:srgbClr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2114490"/>
            <a:ext cx="1283474" cy="40011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(2015 data)</a:t>
            </a:r>
            <a:endParaRPr lang="fr-FR" sz="20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3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1" y="4114800"/>
            <a:ext cx="906313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4800600"/>
            <a:ext cx="3773589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Not good enough yet!!</a:t>
            </a:r>
            <a:endParaRPr lang="fr-FR" sz="32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8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3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884867" y="1591955"/>
              <a:ext cx="970064" cy="4414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dirty="0">
                  <a:solidFill>
                    <a:srgbClr val="A50021"/>
                  </a:solidFill>
                  <a:latin typeface="+mn-lt"/>
                </a:rPr>
                <a:t>1300km</a:t>
              </a: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62m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14m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1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ryostat-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382800" y="30236"/>
            <a:ext cx="8534400" cy="734511"/>
          </a:xfrm>
          <a:ln/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99FFCC"/>
                </a:solidFill>
              </a:rPr>
              <a:t>How BIG?</a:t>
            </a:r>
            <a:endParaRPr lang="en-US" sz="4800" b="1" dirty="0">
              <a:solidFill>
                <a:srgbClr val="99FFCC"/>
              </a:solidFill>
            </a:endParaRPr>
          </a:p>
        </p:txBody>
      </p: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457200" y="2362200"/>
            <a:ext cx="365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4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This is just for a 3mx1mx1m (42t) active volume baby prototype!!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2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9503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12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http://www-hep.uta.edu/~yu/teaching/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summer16-1444-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001/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summer16-1444-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001.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12: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 – 1: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3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0pm, M-</a:t>
            </a:r>
            <a:r>
              <a:rPr lang="en-US" sz="2800" dirty="0" err="1" smtClean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7/11/16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(6/22/16):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(6/13/16 and </a:t>
            </a:r>
            <a:r>
              <a:rPr lang="en-US" sz="2000" dirty="0"/>
              <a:t>6</a:t>
            </a:r>
            <a:r>
              <a:rPr lang="en-US" sz="2000" dirty="0" smtClean="0"/>
              <a:t>/29/16):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6/13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>
                <a:ea typeface="굴림" charset="-127"/>
                <a:cs typeface="굴림" charset="-127"/>
              </a:rPr>
              <a:t>6</a:t>
            </a:r>
            <a:r>
              <a:rPr lang="en-US" sz="1800" dirty="0" smtClean="0"/>
              <a:t>/29)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Solving homework problems is the only way to comprehend class material </a:t>
            </a:r>
            <a:r>
              <a:rPr lang="en-US" sz="2400" dirty="0" smtClean="0">
                <a:sym typeface="Wingdings"/>
              </a:rPr>
              <a:t> 2 </a:t>
            </a:r>
            <a:r>
              <a:rPr lang="en-US" sz="2400" dirty="0" err="1" smtClean="0">
                <a:sym typeface="Wingdings"/>
              </a:rPr>
              <a:t>homeworks</a:t>
            </a:r>
            <a:r>
              <a:rPr lang="en-US" sz="2400" dirty="0" smtClean="0">
                <a:sym typeface="Wingdings"/>
              </a:rPr>
              <a:t> per week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hlinkClick r:id="rId2"/>
              </a:rPr>
              <a:t>https://quest.cns.utexas.edu/student/courses/list</a:t>
            </a:r>
            <a:r>
              <a:rPr lang="en-US" sz="2000" dirty="0" smtClean="0"/>
              <a:t> </a:t>
            </a: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 smtClean="0">
                <a:solidFill>
                  <a:srgbClr val="FF0000"/>
                </a:solidFill>
              </a:rPr>
              <a:t>PHYS1444-Summer16</a:t>
            </a:r>
            <a:r>
              <a:rPr lang="en-US" sz="2000" dirty="0" smtClean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 smtClean="0">
                <a:solidFill>
                  <a:srgbClr val="FF0000"/>
                </a:solidFill>
              </a:rPr>
              <a:t>44016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 smtClean="0">
                <a:solidFill>
                  <a:schemeClr val="accent2"/>
                </a:solidFill>
              </a:rPr>
              <a:t>Download </a:t>
            </a:r>
            <a:r>
              <a:rPr lang="en-US" sz="2000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sz="2000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</a:rPr>
              <a:t>Roster will close at 11pm Wednesday, June </a:t>
            </a:r>
            <a:r>
              <a:rPr lang="en-US" sz="2000" dirty="0">
                <a:solidFill>
                  <a:srgbClr val="A50021"/>
                </a:solidFill>
              </a:rPr>
              <a:t>8</a:t>
            </a:r>
            <a:endParaRPr lang="en-US" altLang="ko-KR" sz="2000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</a:t>
            </a:r>
            <a:r>
              <a:rPr lang="en-US" sz="2000" dirty="0" err="1" smtClean="0">
                <a:solidFill>
                  <a:srgbClr val="A50021"/>
                </a:solidFill>
                <a:ea typeface="굴림" charset="-127"/>
                <a:cs typeface="굴림" charset="-127"/>
              </a:rPr>
              <a:t>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-ID: Go and apply at the URL 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sz="2000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 work problems will be slightly ahead of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 smtClean="0">
                <a:solidFill>
                  <a:srgbClr val="A50021"/>
                </a:solidFill>
              </a:rPr>
              <a:t>No</a:t>
            </a:r>
            <a:r>
              <a:rPr lang="en-US" sz="2400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</a:t>
            </a:r>
            <a:r>
              <a:rPr lang="en-US" sz="2400" dirty="0" smtClean="0"/>
              <a:t>ome work will constitute </a:t>
            </a:r>
            <a:r>
              <a:rPr lang="en-US" altLang="ko-KR" sz="2400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 smtClean="0">
                <a:solidFill>
                  <a:srgbClr val="A50021"/>
                </a:solidFill>
              </a:rPr>
              <a:t> of the total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Strongly encouraged to collaborate </a:t>
            </a:r>
            <a:r>
              <a:rPr lang="en-US" sz="2400" dirty="0" err="1" smtClean="0">
                <a:sym typeface="Wingdings" charset="2"/>
              </a:rPr>
              <a:t></a:t>
            </a:r>
            <a:r>
              <a:rPr lang="en-US" sz="2400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June 6,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/>
              <a:t>The lecture notes will be posted on the web </a:t>
            </a:r>
            <a:r>
              <a:rPr lang="en-US" b="1" u="sng">
                <a:solidFill>
                  <a:srgbClr val="A50021"/>
                </a:solidFill>
              </a:rPr>
              <a:t>AFTER</a:t>
            </a:r>
            <a:r>
              <a:rPr lang="en-US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Will be mixed with traditional 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/>
              <a:t>Active participation through questions and discussions are </a:t>
            </a:r>
            <a:r>
              <a:rPr lang="en-US" b="1" u="sng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/>
              <a:t> encouraged </a:t>
            </a:r>
            <a:r>
              <a:rPr lang="en-US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today, Monday, June 6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in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43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 smtClean="0"/>
              <a:t>Texas Stargazing – Tuesdays </a:t>
            </a:r>
            <a:r>
              <a:rPr lang="en-US" sz="2000" dirty="0"/>
              <a:t>at 2:00 pm; Dynamic Earth – </a:t>
            </a:r>
            <a:r>
              <a:rPr lang="en-US" sz="2000" dirty="0" smtClean="0"/>
              <a:t>Wed. </a:t>
            </a:r>
            <a:r>
              <a:rPr lang="en-US" sz="2000" dirty="0"/>
              <a:t>at 2:00 pm; </a:t>
            </a:r>
            <a:endParaRPr lang="en-US" sz="2000" dirty="0" smtClean="0"/>
          </a:p>
          <a:p>
            <a:pPr lvl="1"/>
            <a:r>
              <a:rPr lang="en-US" sz="2000" dirty="0" smtClean="0"/>
              <a:t>We are astronomers– Fridays at 2:00pm and Saturdays </a:t>
            </a:r>
            <a:r>
              <a:rPr lang="en-US" sz="2000" dirty="0"/>
              <a:t>at 5:30 </a:t>
            </a:r>
            <a:r>
              <a:rPr lang="en-US" sz="2000" dirty="0" smtClean="0"/>
              <a:t>pm</a:t>
            </a:r>
            <a:endParaRPr lang="en-US" sz="2000" dirty="0"/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that need special arrangements</a:t>
            </a:r>
            <a:endParaRPr lang="en-US" sz="2800" dirty="0"/>
          </a:p>
          <a:p>
            <a:pPr lvl="1"/>
            <a:r>
              <a:rPr lang="en-US" sz="2000" dirty="0"/>
              <a:t>Black Holes (can watch up to 2 times)</a:t>
            </a:r>
          </a:p>
          <a:p>
            <a:pPr lvl="1"/>
            <a:r>
              <a:rPr lang="en-US" sz="2000" dirty="0" smtClean="0"/>
              <a:t>Astronaut;  Bad Astronomy; Back to the Moon for 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IBEX; Ice Worlds; Magnificent Sun</a:t>
            </a:r>
            <a:endParaRPr lang="en-US" sz="2000" dirty="0"/>
          </a:p>
          <a:p>
            <a:pPr lvl="1"/>
            <a:r>
              <a:rPr lang="en-US" sz="2000" dirty="0" smtClean="0"/>
              <a:t>Mayan Prophecies; </a:t>
            </a:r>
            <a:r>
              <a:rPr lang="en-US" sz="2000" dirty="0" err="1" smtClean="0"/>
              <a:t>MicroCosm</a:t>
            </a:r>
            <a:r>
              <a:rPr lang="en-US" sz="2000" dirty="0" smtClean="0"/>
              <a:t>; Nano Cam; Stars </a:t>
            </a:r>
            <a:r>
              <a:rPr lang="en-US" sz="2000" dirty="0"/>
              <a:t>of the </a:t>
            </a:r>
            <a:r>
              <a:rPr lang="en-US" sz="2000" dirty="0" smtClean="0"/>
              <a:t>Pharaohs; </a:t>
            </a:r>
            <a:r>
              <a:rPr lang="en-US" sz="2000" dirty="0" err="1" smtClean="0"/>
              <a:t>TimeSpace</a:t>
            </a:r>
            <a:r>
              <a:rPr lang="en-US" sz="2000" dirty="0" smtClean="0"/>
              <a:t>, 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</a:t>
            </a:r>
          </a:p>
          <a:p>
            <a:pPr lvl="1" eaLnBrk="1" hangingPunct="1"/>
            <a:r>
              <a:rPr lang="en-US" sz="2000" dirty="0" smtClean="0"/>
              <a:t>Tape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But if it is too easy it is not fulfilling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or meaningful</a:t>
            </a:r>
            <a:r>
              <a:rPr lang="en-US" sz="1800" dirty="0" smtClean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Exams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and quizzes</a:t>
            </a:r>
            <a:r>
              <a:rPr lang="en-US" sz="1800" dirty="0" smtClean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Homework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is 25</a:t>
            </a:r>
            <a:r>
              <a:rPr lang="en-US" sz="1800" dirty="0" smtClean="0"/>
              <a:t>%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of the total grade</a:t>
            </a:r>
            <a:r>
              <a:rPr lang="en-US" sz="1800" dirty="0" smtClean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 smtClean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Sometimes much more than </a:t>
            </a:r>
            <a:r>
              <a:rPr lang="en-US" altLang="ko-KR" sz="1400" dirty="0" smtClean="0">
                <a:ea typeface="굴림" charset="-127"/>
                <a:cs typeface="굴림" charset="-127"/>
              </a:rPr>
              <a:t>any </a:t>
            </a:r>
            <a:r>
              <a:rPr lang="en-US" sz="1400" dirty="0" smtClean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 smtClean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I will work with you so that your efforts are properly rewarded </a:t>
            </a:r>
          </a:p>
        </p:txBody>
      </p:sp>
    </p:spTree>
    <p:extLst>
      <p:ext uri="{BB962C8B-B14F-4D97-AF65-F5344CB8AC3E}">
        <p14:creationId xmlns:p14="http://schemas.microsoft.com/office/powerpoint/2010/main" val="319320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45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 smtClean="0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smtClean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ea typeface="ＭＳ Ｐゴシック" pitchFamily="-84" charset="-128"/>
                <a:cs typeface="ＭＳ Ｐゴシック" pitchFamily="-84" charset="-128"/>
              </a:rPr>
              <a:t>Learn skills to express your research in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252538" y="6019800"/>
            <a:ext cx="6519862" cy="617538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A50021"/>
                </a:solidFill>
                <a:latin typeface="Arial Narrow" pitchFamily="-84" charset="0"/>
              </a:rPr>
              <a:t>Most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285142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Thursday, Aug. 25, 2011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1444-003, Fall 2011 Dr. Jaehoon Yu</a:t>
            </a: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Specifically, in this course, you will </a:t>
            </a:r>
            <a:r>
              <a:rPr lang="en-US" altLang="ko-KR" dirty="0" smtClean="0">
                <a:ea typeface="굴림" charset="-127"/>
                <a:cs typeface="굴림" charset="-127"/>
              </a:rPr>
              <a:t>learn</a:t>
            </a:r>
            <a:r>
              <a:rPr lang="en-US" altLang="ko-KR" dirty="0" smtClean="0"/>
              <a:t>…</a:t>
            </a:r>
            <a:endParaRPr lang="en-US" dirty="0" smtClean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</a:t>
            </a:r>
            <a:r>
              <a:rPr lang="en-US" sz="3600" dirty="0" smtClean="0"/>
              <a:t>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Forces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 smtClean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8474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solidFill>
                  <a:srgbClr val="FF0066"/>
                </a:solidFill>
                <a:latin typeface="Arial Narrow" charset="0"/>
              </a:rPr>
              <a:t>Monday, June 6, 2016</a:t>
            </a:r>
            <a:endParaRPr lang="en-US" sz="1400">
              <a:solidFill>
                <a:srgbClr val="FF0066"/>
              </a:solidFill>
              <a:latin typeface="Arial Narrow" charset="0"/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nl-NL" sz="1400" smtClean="0">
                <a:solidFill>
                  <a:srgbClr val="003300"/>
                </a:solidFill>
                <a:latin typeface="Arial Narrow" charset="0"/>
              </a:rPr>
              <a:t>PHYS 1444-001, Summer 2016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47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the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</a:t>
            </a:r>
            <a:r>
              <a:rPr lang="en-US" sz="2000" dirty="0" smtClean="0">
                <a:latin typeface="Arial Narrow" charset="0"/>
                <a:ea typeface="ＭＳ Ｐゴシック" charset="0"/>
              </a:rPr>
              <a:t>NOT </a:t>
            </a:r>
            <a:r>
              <a:rPr lang="en-US" sz="2000" dirty="0">
                <a:latin typeface="Arial Narrow" charset="0"/>
                <a:ea typeface="ＭＳ Ｐゴシック" charset="0"/>
              </a:rPr>
              <a:t>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for upcoming 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001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June 6, 2016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1444-001, Summer 2016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6094</TotalTime>
  <Words>4129</Words>
  <Application>Microsoft Macintosh PowerPoint</Application>
  <PresentationFormat>On-screen Show (4:3)</PresentationFormat>
  <Paragraphs>523</Paragraphs>
  <Slides>47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phys1443-spring02</vt:lpstr>
      <vt:lpstr>PHYS 1441 – Section 001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A hint of something new?</vt:lpstr>
      <vt:lpstr>Statistical Significance Table</vt:lpstr>
      <vt:lpstr>PowerPoint Presentation</vt:lpstr>
      <vt:lpstr>Dark Matter Searches at Fermilab</vt:lpstr>
      <vt:lpstr>PowerPoint Presentation</vt:lpstr>
      <vt:lpstr>How BIG?</vt:lpstr>
      <vt:lpstr>GEM Application Potential</vt:lpstr>
      <vt:lpstr>Bi-product of High Energy Physics Research</vt:lpstr>
      <vt:lpstr>And in not too distant future, we could do …</vt:lpstr>
      <vt:lpstr>Discovery of the God Particle in 2012</vt:lpstr>
      <vt:lpstr>Information &amp; Communication Source</vt:lpstr>
      <vt:lpstr>Evaluation Policy</vt:lpstr>
      <vt:lpstr>Homework</vt:lpstr>
      <vt:lpstr>Attendances and Class Style</vt:lpstr>
      <vt:lpstr>Lab and Physics Clinic</vt:lpstr>
      <vt:lpstr>Extra credit</vt:lpstr>
      <vt:lpstr>Valid Planetarium Shows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329</cp:revision>
  <dcterms:created xsi:type="dcterms:W3CDTF">2012-01-19T04:21:20Z</dcterms:created>
  <dcterms:modified xsi:type="dcterms:W3CDTF">2016-06-06T21:55:13Z</dcterms:modified>
</cp:coreProperties>
</file>