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91" r:id="rId2"/>
    <p:sldId id="481" r:id="rId3"/>
    <p:sldId id="480" r:id="rId4"/>
    <p:sldId id="429" r:id="rId5"/>
    <p:sldId id="430" r:id="rId6"/>
    <p:sldId id="431" r:id="rId7"/>
    <p:sldId id="432" r:id="rId8"/>
    <p:sldId id="433" r:id="rId9"/>
    <p:sldId id="434" r:id="rId10"/>
    <p:sldId id="464" r:id="rId11"/>
    <p:sldId id="465" r:id="rId12"/>
    <p:sldId id="466" r:id="rId13"/>
    <p:sldId id="467" r:id="rId14"/>
    <p:sldId id="468" r:id="rId15"/>
    <p:sldId id="469" r:id="rId16"/>
    <p:sldId id="470" r:id="rId17"/>
    <p:sldId id="471" r:id="rId18"/>
    <p:sldId id="472" r:id="rId19"/>
    <p:sldId id="473" r:id="rId20"/>
    <p:sldId id="474" r:id="rId21"/>
    <p:sldId id="475" r:id="rId22"/>
    <p:sldId id="476" r:id="rId2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5" Type="http://schemas.openxmlformats.org/officeDocument/2006/relationships/image" Target="../media/image16.wmf"/><Relationship Id="rId6" Type="http://schemas.openxmlformats.org/officeDocument/2006/relationships/image" Target="../media/image17.wmf"/><Relationship Id="rId7" Type="http://schemas.openxmlformats.org/officeDocument/2006/relationships/image" Target="../media/image18.wmf"/><Relationship Id="rId8" Type="http://schemas.openxmlformats.org/officeDocument/2006/relationships/image" Target="../media/image19.wmf"/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D8D0F5F-F1D8-284C-9689-E99D0DEE07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0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1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1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18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19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0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1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14.wmf"/><Relationship Id="rId10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5946" y="1447800"/>
            <a:ext cx="26841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Tuesday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7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, 2016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371600" y="2209800"/>
            <a:ext cx="708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Brief history of physics</a:t>
            </a:r>
          </a:p>
          <a:p>
            <a:pPr marL="609600" indent="-609600" algn="l"/>
            <a:r>
              <a:rPr lang="en-US" sz="2800" dirty="0" smtClean="0">
                <a:latin typeface="Arial Narrow" charset="0"/>
              </a:rPr>
              <a:t>Some basics …</a:t>
            </a:r>
          </a:p>
          <a:p>
            <a:pPr marL="609600" indent="-609600" algn="l"/>
            <a:r>
              <a:rPr lang="en-US" sz="2800" dirty="0" smtClean="0">
                <a:latin typeface="Arial Narrow" charset="0"/>
              </a:rPr>
              <a:t>Chapter 21</a:t>
            </a:r>
            <a:endParaRPr lang="en-US" sz="28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Static Electricity and Charge Conservation</a:t>
            </a: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Charges in Atom, Insulators and Conductors &amp; Induced Charge</a:t>
            </a: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Coulomb’s Law</a:t>
            </a: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The Electric Field &amp; Field Lines</a:t>
            </a:r>
          </a:p>
          <a:p>
            <a:pPr marL="990600" lvl="1" indent="-533400"/>
            <a:r>
              <a:rPr lang="en-US" sz="2400" dirty="0" smtClean="0">
                <a:solidFill>
                  <a:srgbClr val="003300"/>
                </a:solidFill>
                <a:latin typeface="Arial Narrow" charset="0"/>
              </a:rPr>
              <a:t>Electric Fields and Conductors</a:t>
            </a:r>
            <a:endParaRPr lang="en-US" sz="2400" dirty="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EE77-F4F0-6B4B-8EF9-32A28C5FF026}" type="slidenum">
              <a:rPr lang="en-US"/>
              <a:pPr/>
              <a:t>10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077200" cy="762000"/>
          </a:xfrm>
        </p:spPr>
        <p:txBody>
          <a:bodyPr/>
          <a:lstStyle/>
          <a:p>
            <a:r>
              <a:rPr lang="en-US"/>
              <a:t>SI Base Quantities and Units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517525" y="5562600"/>
            <a:ext cx="7986713" cy="396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000" i="1" dirty="0">
                <a:solidFill>
                  <a:srgbClr val="A50021"/>
                </a:solidFill>
                <a:latin typeface="Arial Narrow" charset="0"/>
              </a:rPr>
              <a:t>There are prefixes that scales the units larger or smaller for convenience (see pg. 7)</a:t>
            </a:r>
          </a:p>
        </p:txBody>
      </p:sp>
      <p:graphicFrame>
        <p:nvGraphicFramePr>
          <p:cNvPr id="176194" name="Group 66"/>
          <p:cNvGraphicFramePr>
            <a:graphicFrameLocks noGrp="1"/>
          </p:cNvGraphicFramePr>
          <p:nvPr>
            <p:ph idx="1"/>
          </p:nvPr>
        </p:nvGraphicFramePr>
        <p:xfrm>
          <a:off x="609600" y="1066800"/>
          <a:ext cx="7772400" cy="4163694"/>
        </p:xfrm>
        <a:graphic>
          <a:graphicData uri="http://schemas.openxmlformats.org/drawingml/2006/table">
            <a:tbl>
              <a:tblPr/>
              <a:tblGrid>
                <a:gridCol w="3048000"/>
                <a:gridCol w="2133600"/>
                <a:gridCol w="259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Quantity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Unit Abbrevation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Length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Meter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Time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Second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Mass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Kilogram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kg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Electric current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Ampere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Temperature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Kelvin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k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Amount of substance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Mole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mol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Luminous Intensity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Arial Narrow" charset="0"/>
                        </a:rPr>
                        <a:t>Candela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 Narrow" charset="0"/>
                        </a:rPr>
                        <a:t>cd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36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DC453-9CB8-DE4A-9C39-314F2E7EF803}" type="slidenum">
              <a:rPr lang="en-US"/>
              <a:pPr/>
              <a:t>11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77200" cy="1143000"/>
          </a:xfrm>
        </p:spPr>
        <p:txBody>
          <a:bodyPr/>
          <a:lstStyle/>
          <a:p>
            <a:r>
              <a:rPr lang="en-US" sz="4000"/>
              <a:t>Prefixes, expressions and their meanings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409700"/>
            <a:ext cx="3810000" cy="4114800"/>
          </a:xfrm>
        </p:spPr>
        <p:txBody>
          <a:bodyPr/>
          <a:lstStyle/>
          <a:p>
            <a:r>
              <a:rPr lang="en-US" dirty="0" err="1"/>
              <a:t>deci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d</a:t>
            </a:r>
            <a:r>
              <a:rPr lang="en-US" dirty="0"/>
              <a:t>): 10</a:t>
            </a:r>
            <a:r>
              <a:rPr lang="en-US" baseline="30000" dirty="0"/>
              <a:t>-1</a:t>
            </a:r>
            <a:endParaRPr lang="en-US" dirty="0"/>
          </a:p>
          <a:p>
            <a:r>
              <a:rPr lang="en-US" dirty="0" err="1"/>
              <a:t>centi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c</a:t>
            </a:r>
            <a:r>
              <a:rPr lang="en-US" dirty="0"/>
              <a:t>): 10</a:t>
            </a:r>
            <a:r>
              <a:rPr lang="en-US" baseline="30000" dirty="0"/>
              <a:t>-2</a:t>
            </a:r>
            <a:endParaRPr lang="en-US" dirty="0"/>
          </a:p>
          <a:p>
            <a:r>
              <a:rPr lang="en-US" dirty="0" err="1"/>
              <a:t>milli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m</a:t>
            </a:r>
            <a:r>
              <a:rPr lang="en-US" dirty="0"/>
              <a:t>): 10</a:t>
            </a:r>
            <a:r>
              <a:rPr lang="en-US" baseline="30000" dirty="0"/>
              <a:t>-3</a:t>
            </a:r>
            <a:endParaRPr lang="en-US" dirty="0"/>
          </a:p>
          <a:p>
            <a:r>
              <a:rPr lang="en-US" dirty="0"/>
              <a:t>micro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CC00CC"/>
                </a:solidFill>
                <a:latin typeface="Symbol" charset="2"/>
              </a:rPr>
              <a:t>μ</a:t>
            </a:r>
            <a:r>
              <a:rPr lang="en-US" dirty="0" smtClean="0"/>
              <a:t>)</a:t>
            </a:r>
            <a:r>
              <a:rPr lang="en-US" dirty="0"/>
              <a:t>: 10</a:t>
            </a:r>
            <a:r>
              <a:rPr lang="en-US" baseline="30000" dirty="0"/>
              <a:t>-6</a:t>
            </a:r>
            <a:endParaRPr lang="en-US" dirty="0"/>
          </a:p>
          <a:p>
            <a:r>
              <a:rPr lang="en-US" dirty="0" err="1"/>
              <a:t>nano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n</a:t>
            </a:r>
            <a:r>
              <a:rPr lang="en-US" dirty="0"/>
              <a:t>): 10</a:t>
            </a:r>
            <a:r>
              <a:rPr lang="en-US" baseline="30000" dirty="0"/>
              <a:t>-9</a:t>
            </a:r>
            <a:endParaRPr lang="en-US" dirty="0"/>
          </a:p>
          <a:p>
            <a:r>
              <a:rPr lang="en-US" dirty="0" err="1"/>
              <a:t>pico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p</a:t>
            </a:r>
            <a:r>
              <a:rPr lang="en-US" dirty="0"/>
              <a:t>): 10</a:t>
            </a:r>
            <a:r>
              <a:rPr lang="en-US" baseline="30000" dirty="0"/>
              <a:t>-12</a:t>
            </a:r>
            <a:endParaRPr lang="en-US" dirty="0"/>
          </a:p>
          <a:p>
            <a:r>
              <a:rPr lang="en-US" dirty="0" err="1"/>
              <a:t>femto</a:t>
            </a:r>
            <a:r>
              <a:rPr lang="en-US" dirty="0"/>
              <a:t> (</a:t>
            </a:r>
            <a:r>
              <a:rPr lang="en-US" dirty="0" err="1">
                <a:solidFill>
                  <a:srgbClr val="CC00CC"/>
                </a:solidFill>
              </a:rPr>
              <a:t>f</a:t>
            </a:r>
            <a:r>
              <a:rPr lang="en-US" dirty="0"/>
              <a:t>): 10</a:t>
            </a:r>
            <a:r>
              <a:rPr lang="en-US" baseline="30000" dirty="0"/>
              <a:t>-15</a:t>
            </a:r>
            <a:endParaRPr lang="en-US" dirty="0"/>
          </a:p>
          <a:p>
            <a:r>
              <a:rPr lang="en-US" dirty="0" err="1"/>
              <a:t>atto</a:t>
            </a:r>
            <a:r>
              <a:rPr lang="en-US" dirty="0"/>
              <a:t> (</a:t>
            </a:r>
            <a:r>
              <a:rPr lang="en-US" dirty="0">
                <a:solidFill>
                  <a:srgbClr val="CC00CC"/>
                </a:solidFill>
              </a:rPr>
              <a:t>a</a:t>
            </a:r>
            <a:r>
              <a:rPr lang="en-US" dirty="0"/>
              <a:t>): 10</a:t>
            </a:r>
            <a:r>
              <a:rPr lang="en-US" baseline="30000" dirty="0"/>
              <a:t>-18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1143000" y="14097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deca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da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1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hecto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h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2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kilo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k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3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mega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M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6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giga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G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9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tera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T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12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peta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P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15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exa (</a:t>
            </a:r>
            <a:r>
              <a:rPr lang="en-US" sz="2800">
                <a:solidFill>
                  <a:srgbClr val="CC00CC"/>
                </a:solidFill>
                <a:latin typeface="Arial Narrow" charset="0"/>
              </a:rPr>
              <a:t>E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): 10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667796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4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41C1-A49E-6B45-AB4C-7ECC49233CB6}" type="slidenum">
              <a:rPr lang="en-US"/>
              <a:pPr/>
              <a:t>12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543800" cy="1219200"/>
          </a:xfrm>
        </p:spPr>
        <p:txBody>
          <a:bodyPr/>
          <a:lstStyle/>
          <a:p>
            <a:r>
              <a:rPr lang="en-US" sz="4000"/>
              <a:t>How do we convert quantities from one unit to another?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914400" y="1295400"/>
            <a:ext cx="1698625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charset="0"/>
              </a:rPr>
              <a:t>Unit 1 =</a:t>
            </a:r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6889750" y="1295400"/>
            <a:ext cx="1339850" cy="7016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rgbClr val="A50021"/>
                </a:solidFill>
                <a:latin typeface="Arial Narrow" charset="0"/>
              </a:rPr>
              <a:t>Unit 2</a:t>
            </a:r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2719388" y="1295400"/>
            <a:ext cx="4138612" cy="7016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 Narrow" charset="0"/>
              </a:rPr>
              <a:t>Conversion factor X</a:t>
            </a:r>
          </a:p>
        </p:txBody>
      </p:sp>
      <p:graphicFrame>
        <p:nvGraphicFramePr>
          <p:cNvPr id="178182" name="Group 6"/>
          <p:cNvGraphicFramePr>
            <a:graphicFrameLocks noGrp="1"/>
          </p:cNvGraphicFramePr>
          <p:nvPr/>
        </p:nvGraphicFramePr>
        <p:xfrm>
          <a:off x="762000" y="2057400"/>
          <a:ext cx="7696200" cy="4114800"/>
        </p:xfrm>
        <a:graphic>
          <a:graphicData uri="http://schemas.openxmlformats.org/drawingml/2006/table">
            <a:tbl>
              <a:tblPr/>
              <a:tblGrid>
                <a:gridCol w="1981200"/>
                <a:gridCol w="3810000"/>
                <a:gridCol w="19050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0.0254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inch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2.54x10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0.303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ft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3.03x10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km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minutes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 hr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3600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seconds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And many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Here….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43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4E7F-230A-7840-B7EE-47874DABF809}" type="slidenum">
              <a:rPr lang="en-US"/>
              <a:pPr/>
              <a:t>13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990600"/>
          </a:xfrm>
        </p:spPr>
        <p:txBody>
          <a:bodyPr/>
          <a:lstStyle/>
          <a:p>
            <a:r>
              <a:rPr lang="en-US" dirty="0" smtClean="0"/>
              <a:t>What does the Electric Force do?</a:t>
            </a:r>
            <a:endParaRPr lang="en-US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Electric force is the bases of modern technology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Virtually everything we use every day uses electric force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Can you give a few examples?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But this force also affects many others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Making up materials with atoms and molecules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Biological metabolic processes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Nerve signals, heart pumping, etc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Virtually all the forces we have learned in Physics I: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Friction, normal force, elastic force and other contact forces are the results of electric forces acting at the atomic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05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2B9A0-A52A-0748-B517-EAB80E5033FD}" type="slidenum">
              <a:rPr lang="en-US"/>
              <a:pPr/>
              <a:t>14</a:t>
            </a:fld>
            <a:endParaRPr lang="en-US"/>
          </a:p>
        </p:txBody>
      </p:sp>
      <p:pic>
        <p:nvPicPr>
          <p:cNvPr id="179202" name="Picture 2" descr="FG21_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295650"/>
            <a:ext cx="4343400" cy="3257550"/>
          </a:xfrm>
          <a:prstGeom prst="rect">
            <a:avLst/>
          </a:prstGeom>
          <a:noFill/>
        </p:spPr>
      </p:pic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990600"/>
          </a:xfrm>
        </p:spPr>
        <p:txBody>
          <a:bodyPr/>
          <a:lstStyle/>
          <a:p>
            <a:r>
              <a:rPr lang="en-US"/>
              <a:t>Static Electricity; Electric Charge and Its Conservation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01000" cy="2819400"/>
          </a:xfrm>
        </p:spPr>
        <p:txBody>
          <a:bodyPr/>
          <a:lstStyle/>
          <a:p>
            <a:r>
              <a:rPr lang="en-US" sz="2800" dirty="0"/>
              <a:t>Electricity is from Greek word </a:t>
            </a:r>
            <a:r>
              <a:rPr lang="en-US" sz="2800" dirty="0" err="1">
                <a:latin typeface="Monotype Corsiva" charset="0"/>
              </a:rPr>
              <a:t>elecktron</a:t>
            </a:r>
            <a:r>
              <a:rPr lang="en-US" sz="2800" dirty="0">
                <a:latin typeface="Monotype Corsiva" charset="0"/>
              </a:rPr>
              <a:t>=</a:t>
            </a:r>
            <a:r>
              <a:rPr lang="en-US" sz="2800" dirty="0"/>
              <a:t>amber, a petrified tree resin that attracts matter</a:t>
            </a:r>
            <a:r>
              <a:rPr lang="en-US" sz="2800" dirty="0" smtClean="0"/>
              <a:t> when </a:t>
            </a:r>
            <a:r>
              <a:rPr lang="en-US" sz="2800" dirty="0"/>
              <a:t>rubbed</a:t>
            </a:r>
          </a:p>
          <a:p>
            <a:r>
              <a:rPr lang="en-US" sz="2800" dirty="0"/>
              <a:t>Static Electricity: an amber effect</a:t>
            </a:r>
          </a:p>
          <a:p>
            <a:pPr lvl="1"/>
            <a:r>
              <a:rPr lang="en-US" sz="2400" dirty="0"/>
              <a:t>An object becomes charged or “posses a net electric charge” due to rubbing</a:t>
            </a:r>
          </a:p>
          <a:p>
            <a:pPr lvl="1"/>
            <a:r>
              <a:rPr lang="en-US" sz="2400" dirty="0"/>
              <a:t>Can you give some examples?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533400" y="3810000"/>
            <a:ext cx="6248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Two types of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the electric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Like charges repel while unlike charges attract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Benjamin Franklin referred the charge on glass rod as the positive, arbitrarily.   Thus the charge that attracts glass rod is negative.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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 This convention is still used.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pic>
        <p:nvPicPr>
          <p:cNvPr id="179206" name="Picture 6" descr="amb-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1600200"/>
            <a:ext cx="1676400" cy="1028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473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4E7F-230A-7840-B7EE-47874DABF809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990600"/>
          </a:xfrm>
        </p:spPr>
        <p:txBody>
          <a:bodyPr/>
          <a:lstStyle/>
          <a:p>
            <a:r>
              <a:rPr lang="en-US" sz="3200" b="1" dirty="0"/>
              <a:t>Static Electricity; Electric Charge and Its Conservation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Franklin argued that when a certain amount of charge is produced on one body in a process, an equal amount of opposite type of charge is produced on</a:t>
            </a:r>
            <a:r>
              <a:rPr lang="en-US" sz="2800" dirty="0" smtClean="0"/>
              <a:t> another </a:t>
            </a:r>
            <a:r>
              <a:rPr lang="en-US" sz="2800" dirty="0"/>
              <a:t>body.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positive and negative are treated algebraically so that</a:t>
            </a:r>
            <a:r>
              <a:rPr lang="en-US" sz="2400" dirty="0" smtClean="0"/>
              <a:t> at any time in the process the </a:t>
            </a:r>
            <a:r>
              <a:rPr lang="en-US" sz="2400" dirty="0"/>
              <a:t>net change in the amount of produced charge is 0.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When you comb your hair with a plastic comb, the comb acquires a negative charge and the hair an equal amount of positive charge.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This is the </a:t>
            </a:r>
            <a:r>
              <a:rPr lang="en-US" sz="2800" b="1" u="sng" dirty="0">
                <a:solidFill>
                  <a:srgbClr val="A50021"/>
                </a:solidFill>
              </a:rPr>
              <a:t>law of conservation of electric charge.</a:t>
            </a:r>
          </a:p>
          <a:p>
            <a:pPr lvl="1">
              <a:lnSpc>
                <a:spcPct val="90000"/>
              </a:lnSpc>
            </a:pPr>
            <a:r>
              <a:rPr lang="en-US" sz="2400" b="1" u="sng" dirty="0">
                <a:solidFill>
                  <a:srgbClr val="A50021"/>
                </a:solidFill>
                <a:sym typeface="Wingdings" charset="2"/>
              </a:rPr>
              <a:t>The net amount of electric charge produced in any process is ZERO!</a:t>
            </a:r>
            <a:r>
              <a:rPr lang="en-US" sz="2400" b="1" u="sng" dirty="0" smtClean="0">
                <a:solidFill>
                  <a:srgbClr val="A50021"/>
                </a:solidFill>
                <a:sym typeface="Wingdings" charset="2"/>
              </a:rPr>
              <a:t>!</a:t>
            </a:r>
          </a:p>
          <a:p>
            <a:pPr lvl="1">
              <a:lnSpc>
                <a:spcPct val="90000"/>
              </a:lnSpc>
            </a:pPr>
            <a:r>
              <a:rPr lang="en-US" sz="2400" b="1" u="sng" dirty="0" smtClean="0">
                <a:solidFill>
                  <a:srgbClr val="A50021"/>
                </a:solidFill>
                <a:sym typeface="Wingdings" charset="2"/>
              </a:rPr>
              <a:t>No net electric charge can be created or destroyed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If one object or one region of</a:t>
            </a:r>
            <a:r>
              <a:rPr lang="en-US" sz="2000" dirty="0" smtClean="0"/>
              <a:t> the space </a:t>
            </a:r>
            <a:r>
              <a:rPr lang="en-US" sz="2000" dirty="0"/>
              <a:t>acquires a positive charge, then an equal amount of negative charge will be found in neighboring areas or objects.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 violations have ever been observed.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conservation law is as firmly established as that of energy or momentum.</a:t>
            </a:r>
          </a:p>
        </p:txBody>
      </p:sp>
    </p:spTree>
    <p:extLst>
      <p:ext uri="{BB962C8B-B14F-4D97-AF65-F5344CB8AC3E}">
        <p14:creationId xmlns:p14="http://schemas.microsoft.com/office/powerpoint/2010/main" val="2717807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G21_0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5314950"/>
            <a:ext cx="1447800" cy="1085850"/>
          </a:xfrm>
          <a:prstGeom prst="rect">
            <a:avLst/>
          </a:prstGeom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B943E-F9A2-0E4F-99AF-5B9DA1D44CFB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762000"/>
          </a:xfrm>
        </p:spPr>
        <p:txBody>
          <a:bodyPr/>
          <a:lstStyle/>
          <a:p>
            <a:r>
              <a:rPr lang="en-US"/>
              <a:t>Electric Charge in the Atom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It has been understood through the past century that an atom consists of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 positively charged heavy core </a:t>
            </a:r>
            <a:r>
              <a:rPr lang="en-US" sz="2400" dirty="0" err="1">
                <a:sym typeface="Wingdings" charset="2"/>
              </a:rPr>
              <a:t></a:t>
            </a:r>
            <a:r>
              <a:rPr lang="en-US" sz="2400" dirty="0">
                <a:sym typeface="Wingdings" charset="2"/>
              </a:rPr>
              <a:t> What is the name?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This core is nucleus and consists of neutrons and protons.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Many negatively charged light particles surround the core </a:t>
            </a:r>
            <a:r>
              <a:rPr lang="en-US" sz="2400" dirty="0" err="1">
                <a:sym typeface="Wingdings" charset="2"/>
              </a:rPr>
              <a:t></a:t>
            </a:r>
            <a:r>
              <a:rPr lang="en-US" sz="2400" dirty="0">
                <a:sym typeface="Wingdings" charset="2"/>
              </a:rPr>
              <a:t> What is the name of these light particles?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These are called electrons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How many of these?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So what is the net electrical charge of an atom?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Zero!!!   Electrically neutral!!!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Can you explain what happens when a comb is rubbed on a towel?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Electrons from towel get transferred to the comb, making the comb negatively charged while leaving positive ions on the towel.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charges eventually get neutralized primarily by water molecules in the air. </a:t>
            </a:r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4114800" y="3019425"/>
            <a:ext cx="3074988" cy="37465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As many as the number of protons!!</a:t>
            </a:r>
          </a:p>
        </p:txBody>
      </p:sp>
    </p:spTree>
    <p:extLst>
      <p:ext uri="{BB962C8B-B14F-4D97-AF65-F5344CB8AC3E}">
        <p14:creationId xmlns:p14="http://schemas.microsoft.com/office/powerpoint/2010/main" val="640176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5EA76-5565-2E44-A5A5-0AFB68126CAD}" type="slidenum">
              <a:rPr lang="en-US"/>
              <a:pPr/>
              <a:t>17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685800"/>
          </a:xfrm>
        </p:spPr>
        <p:txBody>
          <a:bodyPr/>
          <a:lstStyle/>
          <a:p>
            <a:r>
              <a:rPr lang="en-US"/>
              <a:t>Insulators and Conductors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5344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Let’s imagine two metal balls of which one is charged</a:t>
            </a:r>
          </a:p>
          <a:p>
            <a:pPr>
              <a:lnSpc>
                <a:spcPct val="90000"/>
              </a:lnSpc>
            </a:pPr>
            <a:r>
              <a:rPr lang="en-US" sz="2800"/>
              <a:t>What will happen if they are connected by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metallic object?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Some charge is transferred.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These objects are called conductors of electricity.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wooden object?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No charge is transferred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These objects are called nonconductors or insulators.</a:t>
            </a:r>
          </a:p>
          <a:p>
            <a:pPr>
              <a:lnSpc>
                <a:spcPct val="90000"/>
              </a:lnSpc>
            </a:pPr>
            <a:r>
              <a:rPr lang="en-US" sz="2800"/>
              <a:t>Metals are generally good conductors whereas most other materials are insulators.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There are third kind of materials called, semi-conductors, like silicon or germanium </a:t>
            </a:r>
            <a:r>
              <a:rPr lang="en-US" sz="2400">
                <a:sym typeface="Wingdings" charset="2"/>
              </a:rPr>
              <a:t> conduct only in certain conditions</a:t>
            </a:r>
          </a:p>
          <a:p>
            <a:pPr>
              <a:lnSpc>
                <a:spcPct val="90000"/>
              </a:lnSpc>
            </a:pPr>
            <a:r>
              <a:rPr lang="en-US" sz="2800"/>
              <a:t>Atomically, conductors have loosely bound electrons while insulators have them tightly bound!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0" y="533400"/>
            <a:ext cx="1371600" cy="1066800"/>
            <a:chOff x="4464" y="912"/>
            <a:chExt cx="1056" cy="864"/>
          </a:xfrm>
        </p:grpSpPr>
        <p:pic>
          <p:nvPicPr>
            <p:cNvPr id="182277" name="Picture 5" descr="FG21_005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64" y="912"/>
              <a:ext cx="1056" cy="792"/>
            </a:xfrm>
            <a:prstGeom prst="rect">
              <a:avLst/>
            </a:prstGeom>
            <a:noFill/>
          </p:spPr>
        </p:pic>
        <p:sp>
          <p:nvSpPr>
            <p:cNvPr id="182278" name="Rectangle 6"/>
            <p:cNvSpPr>
              <a:spLocks noChangeArrowheads="1"/>
            </p:cNvSpPr>
            <p:nvPr/>
          </p:nvSpPr>
          <p:spPr bwMode="auto">
            <a:xfrm>
              <a:off x="4464" y="1488"/>
              <a:ext cx="1056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pic>
        <p:nvPicPr>
          <p:cNvPr id="182279" name="Picture 7" descr="FG21_005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3700" y="1600200"/>
            <a:ext cx="1371600" cy="1028700"/>
          </a:xfrm>
          <a:prstGeom prst="rect">
            <a:avLst/>
          </a:prstGeom>
          <a:noFill/>
        </p:spPr>
      </p:pic>
      <p:pic>
        <p:nvPicPr>
          <p:cNvPr id="182280" name="Picture 8" descr="FG21_005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2743200"/>
            <a:ext cx="1447800" cy="1085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2618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B0E94-5568-DE4B-B3AB-2391833D20FE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685800"/>
          </a:xfrm>
        </p:spPr>
        <p:txBody>
          <a:bodyPr/>
          <a:lstStyle/>
          <a:p>
            <a:r>
              <a:rPr lang="en-US" dirty="0"/>
              <a:t>Induced Charge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533400"/>
            <a:ext cx="7086600" cy="5867400"/>
          </a:xfrm>
        </p:spPr>
        <p:txBody>
          <a:bodyPr/>
          <a:lstStyle/>
          <a:p>
            <a:r>
              <a:rPr lang="en-US" dirty="0"/>
              <a:t>When a positively charged metal object is brought close to an uncharged metal object</a:t>
            </a:r>
          </a:p>
          <a:p>
            <a:pPr lvl="1"/>
            <a:r>
              <a:rPr lang="en-US" dirty="0"/>
              <a:t>If</a:t>
            </a:r>
            <a:r>
              <a:rPr lang="en-US" dirty="0" smtClean="0"/>
              <a:t> two objects </a:t>
            </a:r>
            <a:r>
              <a:rPr lang="en-US" dirty="0"/>
              <a:t>touch each other, the free electrons in the neutral ones are attracted to the positively charged object and some will pass over to it, leaving the neutral object positively charged</a:t>
            </a:r>
            <a:r>
              <a:rPr lang="en-US" dirty="0" smtClean="0"/>
              <a:t>. </a:t>
            </a:r>
            <a:r>
              <a:rPr lang="en-US" dirty="0" err="1" smtClean="0">
                <a:sym typeface="Wingdings"/>
              </a:rPr>
              <a:t></a:t>
            </a:r>
            <a:r>
              <a:rPr lang="en-US" dirty="0" smtClean="0">
                <a:sym typeface="Wingdings"/>
              </a:rPr>
              <a:t> Charging by conduction</a:t>
            </a:r>
            <a:endParaRPr lang="en-US" dirty="0" smtClean="0"/>
          </a:p>
          <a:p>
            <a:pPr lvl="1"/>
            <a:r>
              <a:rPr lang="en-US" dirty="0"/>
              <a:t>If the objects get close, the free electrons in the neutral ones still move within the metal toward the charged object leaving the opposite of the object positively charged.   </a:t>
            </a:r>
          </a:p>
          <a:p>
            <a:pPr lvl="2"/>
            <a:r>
              <a:rPr lang="en-US" dirty="0"/>
              <a:t>The charges have been “induced” in the opposite ends of the object.</a:t>
            </a:r>
          </a:p>
        </p:txBody>
      </p:sp>
      <p:pic>
        <p:nvPicPr>
          <p:cNvPr id="183300" name="Picture 4" descr="FG21_0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3505200"/>
            <a:ext cx="1981200" cy="1905000"/>
          </a:xfrm>
          <a:prstGeom prst="rect">
            <a:avLst/>
          </a:prstGeom>
          <a:noFill/>
        </p:spPr>
      </p:pic>
      <p:pic>
        <p:nvPicPr>
          <p:cNvPr id="183301" name="Picture 5" descr="FG21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1676400"/>
            <a:ext cx="1828800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34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BAD2F-6B50-AD48-AD5E-A2599AE5E798}" type="slidenum">
              <a:rPr lang="en-US"/>
              <a:pPr/>
              <a:t>19</a:t>
            </a:fld>
            <a:endParaRPr lang="en-US"/>
          </a:p>
        </p:txBody>
      </p:sp>
      <p:pic>
        <p:nvPicPr>
          <p:cNvPr id="184322" name="Picture 2" descr="FG21_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429000"/>
            <a:ext cx="3200400" cy="2400300"/>
          </a:xfrm>
          <a:prstGeom prst="rect">
            <a:avLst/>
          </a:prstGeom>
          <a:noFill/>
        </p:spPr>
      </p:pic>
      <p:pic>
        <p:nvPicPr>
          <p:cNvPr id="184323" name="Picture 3" descr="FG2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914400"/>
            <a:ext cx="3276600" cy="2457450"/>
          </a:xfrm>
          <a:prstGeom prst="rect">
            <a:avLst/>
          </a:prstGeom>
          <a:noFill/>
        </p:spPr>
      </p:pic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77200" cy="685800"/>
          </a:xfrm>
        </p:spPr>
        <p:txBody>
          <a:bodyPr/>
          <a:lstStyle/>
          <a:p>
            <a:r>
              <a:rPr lang="en-US"/>
              <a:t>Induced Charge</a:t>
            </a:r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7010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We can induce a net charge on a metal object by connecting a wire to the ground.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object is “grounded” or “earthed”.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Since it is so large and conducts, the Earth can give or accept charge.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Earth acts as a reservoir for charge.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If the negative charge is brought close to a neutral metal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positive charges will be induced toward the negatively charged metal. 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charges in the neutral metal will be gathered on the opposite side, transferring through the wire to the Earth.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the wire is cut, the metal bar has net positive charge.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 </a:t>
            </a:r>
            <a:r>
              <a:rPr lang="en-US" sz="2400" b="1" u="sng" dirty="0">
                <a:solidFill>
                  <a:srgbClr val="A50021"/>
                </a:solidFill>
              </a:rPr>
              <a:t>electroscope</a:t>
            </a:r>
            <a:r>
              <a:rPr lang="en-US" sz="2400" dirty="0"/>
              <a:t> is a device that can be used for detecting charge and signs. 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How does this work?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756525" y="263525"/>
            <a:ext cx="1158875" cy="1336675"/>
            <a:chOff x="4886" y="166"/>
            <a:chExt cx="730" cy="842"/>
          </a:xfrm>
        </p:grpSpPr>
        <p:sp>
          <p:nvSpPr>
            <p:cNvPr id="184327" name="Oval 7"/>
            <p:cNvSpPr>
              <a:spLocks noChangeArrowheads="1"/>
            </p:cNvSpPr>
            <p:nvPr/>
          </p:nvSpPr>
          <p:spPr bwMode="auto">
            <a:xfrm>
              <a:off x="5376" y="576"/>
              <a:ext cx="240" cy="432"/>
            </a:xfrm>
            <a:prstGeom prst="ellips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4328" name="Text Box 8"/>
            <p:cNvSpPr txBox="1">
              <a:spLocks noChangeArrowheads="1"/>
            </p:cNvSpPr>
            <p:nvPr/>
          </p:nvSpPr>
          <p:spPr bwMode="auto">
            <a:xfrm>
              <a:off x="4886" y="166"/>
              <a:ext cx="540" cy="249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A5002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A50021"/>
                  </a:solidFill>
                  <a:latin typeface="Arial Narrow" charset="0"/>
                </a:rPr>
                <a:t>ground</a:t>
              </a:r>
            </a:p>
          </p:txBody>
        </p:sp>
        <p:cxnSp>
          <p:nvCxnSpPr>
            <p:cNvPr id="184329" name="AutoShape 9"/>
            <p:cNvCxnSpPr>
              <a:cxnSpLocks noChangeShapeType="1"/>
              <a:stCxn id="184328" idx="2"/>
              <a:endCxn id="184327" idx="0"/>
            </p:cNvCxnSpPr>
            <p:nvPr/>
          </p:nvCxnSpPr>
          <p:spPr bwMode="auto">
            <a:xfrm>
              <a:off x="5156" y="424"/>
              <a:ext cx="340" cy="143"/>
            </a:xfrm>
            <a:prstGeom prst="straightConnector1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7462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Tuesday, June 7, 2016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1444-001, Summer 2016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26/36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of you have registered in the homework system.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14/26 submitted the homework!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Fantastic </a:t>
            </a:r>
            <a:r>
              <a:rPr lang="en-US" sz="2400" dirty="0">
                <a:latin typeface="Arial Narrow" charset="0"/>
                <a:ea typeface="ＭＳ Ｐゴシック" charset="0"/>
              </a:rPr>
              <a:t>job!!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You need my enrollment approval… So move quickly…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Remember, the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deadline for the first homework is 11pm tomorrow, Wednesday, June 8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You MUST submit the homework to obtain 100% credit!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Arial Narrow" charset="0"/>
                <a:ea typeface="ＭＳ Ｐゴシック" charset="0"/>
              </a:rPr>
              <a:t>Also please be sure to make the payment in time otherwise your access as well as my access to the site for grading is cut.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Reading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assignments: CH21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– 7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 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Quiz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at the beginning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of the class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tomorrow, Wed.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June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8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Appendix A1 – A8 and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what we’ve learned today!</a:t>
            </a:r>
            <a:endParaRPr lang="en-US" sz="2400" dirty="0"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1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5BC6-3A90-4F44-AACF-B7351EC92CF4}" type="slidenum">
              <a:rPr lang="en-US"/>
              <a:pPr/>
              <a:t>20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077200" cy="685800"/>
          </a:xfrm>
        </p:spPr>
        <p:txBody>
          <a:bodyPr/>
          <a:lstStyle/>
          <a:p>
            <a:r>
              <a:rPr lang="en-US" dirty="0"/>
              <a:t>Coulomb’s Law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r>
              <a:rPr lang="en-US" sz="2800" dirty="0" smtClean="0"/>
              <a:t>Electric charges </a:t>
            </a:r>
            <a:r>
              <a:rPr lang="en-US" sz="2800" dirty="0"/>
              <a:t>exert force to each other.  What factors affect the magnitude of this force?</a:t>
            </a:r>
          </a:p>
          <a:p>
            <a:pPr lvl="1"/>
            <a:r>
              <a:rPr lang="en-US" sz="2400" dirty="0"/>
              <a:t>Any guesses?</a:t>
            </a:r>
          </a:p>
          <a:p>
            <a:r>
              <a:rPr lang="en-US" sz="2800" dirty="0"/>
              <a:t>Charles Coulomb figured this out in 1780’s.</a:t>
            </a:r>
          </a:p>
          <a:p>
            <a:r>
              <a:rPr lang="en-US" sz="2800" dirty="0"/>
              <a:t>Coulomb found that the electrical force is</a:t>
            </a:r>
          </a:p>
          <a:p>
            <a:pPr lvl="1"/>
            <a:r>
              <a:rPr lang="en-US" sz="2400" dirty="0"/>
              <a:t>Proportional to the multiplication of the two charges</a:t>
            </a:r>
          </a:p>
          <a:p>
            <a:pPr lvl="2"/>
            <a:r>
              <a:rPr lang="en-US" sz="2000" dirty="0"/>
              <a:t>If one of the charges doubles, the force doubles.</a:t>
            </a:r>
          </a:p>
          <a:p>
            <a:pPr lvl="2"/>
            <a:r>
              <a:rPr lang="en-US" sz="2000" dirty="0"/>
              <a:t>If both the charges double, the force quadruples.</a:t>
            </a:r>
          </a:p>
          <a:p>
            <a:pPr lvl="1"/>
            <a:r>
              <a:rPr lang="en-US" sz="2400" dirty="0"/>
              <a:t>Inversely proportional to the square of the distances between them.</a:t>
            </a:r>
          </a:p>
          <a:p>
            <a:pPr lvl="1"/>
            <a:r>
              <a:rPr lang="en-US" sz="2400" dirty="0"/>
              <a:t>Electric charge is a fundamental property of matter, just like mass.</a:t>
            </a:r>
          </a:p>
          <a:p>
            <a:r>
              <a:rPr lang="en-US" sz="2800" dirty="0"/>
              <a:t>How would you put the above into a formula?</a:t>
            </a:r>
          </a:p>
        </p:txBody>
      </p:sp>
    </p:spTree>
    <p:extLst>
      <p:ext uri="{BB962C8B-B14F-4D97-AF65-F5344CB8AC3E}">
        <p14:creationId xmlns:p14="http://schemas.microsoft.com/office/powerpoint/2010/main" val="88015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5CDBB-5BBB-B44F-A893-1516E99BEC87}" type="slidenum">
              <a:rPr lang="en-US"/>
              <a:pPr/>
              <a:t>21</a:t>
            </a:fld>
            <a:endParaRPr lang="en-US"/>
          </a:p>
        </p:txBody>
      </p:sp>
      <p:pic>
        <p:nvPicPr>
          <p:cNvPr id="140311" name="Picture 23" descr="FG21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4438650"/>
            <a:ext cx="3124200" cy="2114550"/>
          </a:xfrm>
          <a:prstGeom prst="rect">
            <a:avLst/>
          </a:prstGeom>
          <a:noFill/>
        </p:spPr>
      </p:pic>
      <p:sp>
        <p:nvSpPr>
          <p:cNvPr id="140312" name="Rectangle 24"/>
          <p:cNvSpPr>
            <a:spLocks noChangeArrowheads="1"/>
          </p:cNvSpPr>
          <p:nvPr/>
        </p:nvSpPr>
        <p:spPr bwMode="auto">
          <a:xfrm>
            <a:off x="381000" y="5181600"/>
            <a:ext cx="59436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The value of the proportionality constant, 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k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, in SI unit is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Thus, 1C is the charge that gives </a:t>
            </a:r>
            <a:r>
              <a:rPr lang="en-US" b="1">
                <a:solidFill>
                  <a:srgbClr val="A50021"/>
                </a:solidFill>
                <a:latin typeface="Arial Narrow" charset="0"/>
              </a:rPr>
              <a:t>F~9x10</a:t>
            </a:r>
            <a:r>
              <a:rPr lang="en-US" b="1" baseline="30000">
                <a:solidFill>
                  <a:srgbClr val="A50021"/>
                </a:solidFill>
                <a:latin typeface="Arial Narrow" charset="0"/>
              </a:rPr>
              <a:t>9</a:t>
            </a:r>
            <a:r>
              <a:rPr lang="en-US" b="1">
                <a:solidFill>
                  <a:srgbClr val="A50021"/>
                </a:solidFill>
                <a:latin typeface="Arial Narrow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of force when placed 1m apart from each other.</a:t>
            </a:r>
          </a:p>
        </p:txBody>
      </p:sp>
      <p:graphicFrame>
        <p:nvGraphicFramePr>
          <p:cNvPr id="140305" name="Object 17"/>
          <p:cNvGraphicFramePr>
            <a:graphicFrameLocks noChangeAspect="1"/>
          </p:cNvGraphicFramePr>
          <p:nvPr/>
        </p:nvGraphicFramePr>
        <p:xfrm>
          <a:off x="1676400" y="912813"/>
          <a:ext cx="18288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1" name="Equation" r:id="rId4" imgW="482400" imgH="368280" progId="Equation.DSMT4">
                  <p:embed/>
                </p:oleObj>
              </mc:Choice>
              <mc:Fallback>
                <p:oleObj name="Equation" r:id="rId4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912813"/>
                        <a:ext cx="1828800" cy="134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Coulomb’s Law – The Formula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Is Coulomb force a scalar quantity or a vector quantity? Unit?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vector quantity. </a:t>
            </a:r>
            <a:r>
              <a:rPr lang="en-US" sz="2000" dirty="0" smtClean="0"/>
              <a:t> The unit is </a:t>
            </a:r>
            <a:r>
              <a:rPr lang="en-US" sz="2000" dirty="0" err="1" smtClean="0"/>
              <a:t>Newtons</a:t>
            </a:r>
            <a:r>
              <a:rPr lang="en-US" sz="2000" dirty="0" smtClean="0"/>
              <a:t> (N)!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direction </a:t>
            </a:r>
            <a:r>
              <a:rPr lang="en-US" sz="2400" dirty="0"/>
              <a:t>of electric (Coulomb) force is always along the line joining the two objects.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the two charges are the same: forces are directed away from each other.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If the two charges are opposite: forces are directed toward each other. 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Coulomb force is precise to 1 part in 10</a:t>
            </a:r>
            <a:r>
              <a:rPr lang="en-US" sz="2400" baseline="30000" dirty="0"/>
              <a:t>16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Unit of charge is called Coulomb, C, in SI.</a:t>
            </a:r>
          </a:p>
        </p:txBody>
      </p:sp>
      <p:graphicFrame>
        <p:nvGraphicFramePr>
          <p:cNvPr id="140293" name="Object 5"/>
          <p:cNvGraphicFramePr>
            <a:graphicFrameLocks noChangeAspect="1"/>
          </p:cNvGraphicFramePr>
          <p:nvPr/>
        </p:nvGraphicFramePr>
        <p:xfrm>
          <a:off x="609600" y="1246188"/>
          <a:ext cx="6937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2" name="Equation" r:id="rId6" imgW="152280" imgH="152280" progId="Equation.DSMT4">
                  <p:embed/>
                </p:oleObj>
              </mc:Choice>
              <mc:Fallback>
                <p:oleObj name="Equation" r:id="rId6" imgW="15228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46188"/>
                        <a:ext cx="693738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1752600" y="890588"/>
          <a:ext cx="75247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3" name="Equation" r:id="rId8" imgW="164880" imgH="203040" progId="Equation.DSMT4">
                  <p:embed/>
                </p:oleObj>
              </mc:Choice>
              <mc:Fallback>
                <p:oleObj name="Equation" r:id="rId8" imgW="164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890588"/>
                        <a:ext cx="752475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0" name="Object 12"/>
          <p:cNvGraphicFramePr>
            <a:graphicFrameLocks noChangeAspect="1"/>
          </p:cNvGraphicFramePr>
          <p:nvPr/>
        </p:nvGraphicFramePr>
        <p:xfrm>
          <a:off x="5257800" y="890588"/>
          <a:ext cx="3125788" cy="139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4" name="Equation" r:id="rId10" imgW="685800" imgH="380880" progId="Equation.DSMT4">
                  <p:embed/>
                </p:oleObj>
              </mc:Choice>
              <mc:Fallback>
                <p:oleObj name="Equation" r:id="rId10" imgW="6858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890588"/>
                        <a:ext cx="3125788" cy="1395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1" name="Object 13"/>
          <p:cNvGraphicFramePr>
            <a:graphicFrameLocks noChangeAspect="1"/>
          </p:cNvGraphicFramePr>
          <p:nvPr/>
        </p:nvGraphicFramePr>
        <p:xfrm>
          <a:off x="2297113" y="1563688"/>
          <a:ext cx="7508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5" name="Equation" r:id="rId12" imgW="164880" imgH="190440" progId="Equation.DSMT4">
                  <p:embed/>
                </p:oleObj>
              </mc:Choice>
              <mc:Fallback>
                <p:oleObj name="Equation" r:id="rId12" imgW="164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3" y="1563688"/>
                        <a:ext cx="75088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3" name="Object 15"/>
          <p:cNvGraphicFramePr>
            <a:graphicFrameLocks noChangeAspect="1"/>
          </p:cNvGraphicFramePr>
          <p:nvPr/>
        </p:nvGraphicFramePr>
        <p:xfrm>
          <a:off x="1116013" y="1322388"/>
          <a:ext cx="636587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6" name="Equation" r:id="rId14" imgW="139680" imgH="126720" progId="Equation.DSMT4">
                  <p:embed/>
                </p:oleObj>
              </mc:Choice>
              <mc:Fallback>
                <p:oleObj name="Equation" r:id="rId14" imgW="139680" imgH="126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322388"/>
                        <a:ext cx="636587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4" name="Object 16"/>
          <p:cNvGraphicFramePr>
            <a:graphicFrameLocks noChangeAspect="1"/>
          </p:cNvGraphicFramePr>
          <p:nvPr/>
        </p:nvGraphicFramePr>
        <p:xfrm>
          <a:off x="2349500" y="890588"/>
          <a:ext cx="1155700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7" name="Equation" r:id="rId16" imgW="253800" imgH="203040" progId="Equation.DSMT4">
                  <p:embed/>
                </p:oleObj>
              </mc:Choice>
              <mc:Fallback>
                <p:oleObj name="Equation" r:id="rId16" imgW="25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0" y="890588"/>
                        <a:ext cx="1155700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306" name="AutoShape 18"/>
          <p:cNvSpPr>
            <a:spLocks noChangeArrowheads="1"/>
          </p:cNvSpPr>
          <p:nvPr/>
        </p:nvSpPr>
        <p:spPr bwMode="auto">
          <a:xfrm>
            <a:off x="3863975" y="1158875"/>
            <a:ext cx="1271588" cy="860425"/>
          </a:xfrm>
          <a:prstGeom prst="rightArrow">
            <a:avLst>
              <a:gd name="adj1" fmla="val 50000"/>
              <a:gd name="adj2" fmla="val 36947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A50021"/>
                </a:solidFill>
                <a:latin typeface="Arial Narrow" charset="0"/>
              </a:rPr>
              <a:t>Formula</a:t>
            </a:r>
          </a:p>
        </p:txBody>
      </p:sp>
      <p:graphicFrame>
        <p:nvGraphicFramePr>
          <p:cNvPr id="140308" name="Object 20"/>
          <p:cNvGraphicFramePr>
            <a:graphicFrameLocks noChangeAspect="1"/>
          </p:cNvGraphicFramePr>
          <p:nvPr/>
        </p:nvGraphicFramePr>
        <p:xfrm>
          <a:off x="1676400" y="5500688"/>
          <a:ext cx="34290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" name="Equation" r:id="rId18" imgW="1511280" imgH="228600" progId="Equation.DSMT4">
                  <p:embed/>
                </p:oleObj>
              </mc:Choice>
              <mc:Fallback>
                <p:oleObj name="Equation" r:id="rId18" imgW="1511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500688"/>
                        <a:ext cx="3429000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6134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AE9E-AEEB-8049-A2ED-76ED55C7DBD3}" type="slidenum">
              <a:rPr lang="en-US"/>
              <a:pPr/>
              <a:t>22</a:t>
            </a:fld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39700"/>
            <a:ext cx="3124200" cy="685800"/>
          </a:xfrm>
        </p:spPr>
        <p:txBody>
          <a:bodyPr/>
          <a:lstStyle/>
          <a:p>
            <a:r>
              <a:rPr lang="en-US"/>
              <a:t>Electric Force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305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Does the electric force look similar to another force?  What is it?</a:t>
            </a:r>
          </a:p>
          <a:p>
            <a:pPr lvl="1">
              <a:lnSpc>
                <a:spcPct val="80000"/>
              </a:lnSpc>
            </a:pPr>
            <a:r>
              <a:rPr lang="en-US" sz="2000" b="1" u="sng" dirty="0">
                <a:solidFill>
                  <a:srgbClr val="A50021"/>
                </a:solidFill>
              </a:rPr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are the sources of the forces?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Electric Force:</a:t>
            </a:r>
            <a:r>
              <a:rPr lang="en-US" sz="2000" dirty="0" smtClean="0"/>
              <a:t> Electric charges</a:t>
            </a:r>
            <a:r>
              <a:rPr lang="en-US" sz="2000" dirty="0"/>
              <a:t>, fundamental properties of matter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Gravitational Force: Masses, fundamental properties of matter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else is similar?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Inversely proportional to the square of the distance between the sources of the force </a:t>
            </a:r>
            <a:r>
              <a:rPr lang="en-US" sz="2000" dirty="0" err="1">
                <a:sym typeface="Wingdings" charset="2"/>
              </a:rPr>
              <a:t></a:t>
            </a:r>
            <a:r>
              <a:rPr lang="en-US" sz="2000" dirty="0">
                <a:sym typeface="Wingdings" charset="2"/>
              </a:rPr>
              <a:t> What is this kind law called?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Inverse Square Law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What is </a:t>
            </a:r>
            <a:r>
              <a:rPr lang="en-US" sz="2400" dirty="0" smtClean="0"/>
              <a:t>the biggest </a:t>
            </a:r>
            <a:r>
              <a:rPr lang="en-US" sz="2400" dirty="0"/>
              <a:t>difference?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Gravitational force is always attractive.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Electric force depends on the type of the two charges.</a:t>
            </a:r>
          </a:p>
        </p:txBody>
      </p:sp>
      <p:graphicFrame>
        <p:nvGraphicFramePr>
          <p:cNvPr id="141319" name="Object 7"/>
          <p:cNvGraphicFramePr>
            <a:graphicFrameLocks noChangeAspect="1"/>
          </p:cNvGraphicFramePr>
          <p:nvPr/>
        </p:nvGraphicFramePr>
        <p:xfrm>
          <a:off x="609600" y="838200"/>
          <a:ext cx="3125788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69" name="Equation" r:id="rId3" imgW="685800" imgH="380880" progId="Equation.DSMT4">
                  <p:embed/>
                </p:oleObj>
              </mc:Choice>
              <mc:Fallback>
                <p:oleObj name="Equation" r:id="rId3" imgW="6858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838200"/>
                        <a:ext cx="3125788" cy="139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7" name="Rectangle 15"/>
          <p:cNvSpPr>
            <a:spLocks noChangeArrowheads="1"/>
          </p:cNvSpPr>
          <p:nvPr/>
        </p:nvSpPr>
        <p:spPr bwMode="auto">
          <a:xfrm>
            <a:off x="3124200" y="141288"/>
            <a:ext cx="586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400" dirty="0">
                <a:solidFill>
                  <a:srgbClr val="A50021"/>
                </a:solidFill>
                <a:latin typeface="Arial Narrow" charset="0"/>
              </a:rPr>
              <a:t>and Gravitational Force</a:t>
            </a:r>
          </a:p>
        </p:txBody>
      </p:sp>
      <p:graphicFrame>
        <p:nvGraphicFramePr>
          <p:cNvPr id="141328" name="Object 16"/>
          <p:cNvGraphicFramePr>
            <a:graphicFrameLocks noChangeAspect="1"/>
          </p:cNvGraphicFramePr>
          <p:nvPr/>
        </p:nvGraphicFramePr>
        <p:xfrm>
          <a:off x="4964113" y="762000"/>
          <a:ext cx="3189287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0" name="Equation" r:id="rId5" imgW="799920" imgH="380880" progId="Equation.DSMT4">
                  <p:embed/>
                </p:oleObj>
              </mc:Choice>
              <mc:Fallback>
                <p:oleObj name="Equation" r:id="rId5" imgW="7999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4113" y="762000"/>
                        <a:ext cx="3189287" cy="139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9" name="AutoShape 17"/>
          <p:cNvSpPr>
            <a:spLocks noChangeArrowheads="1"/>
          </p:cNvSpPr>
          <p:nvPr/>
        </p:nvSpPr>
        <p:spPr bwMode="auto">
          <a:xfrm>
            <a:off x="3702050" y="969963"/>
            <a:ext cx="1216025" cy="1108075"/>
          </a:xfrm>
          <a:prstGeom prst="leftRightArrow">
            <a:avLst>
              <a:gd name="adj1" fmla="val 50000"/>
              <a:gd name="adj2" fmla="val 21948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A50021"/>
                </a:solidFill>
                <a:latin typeface="Arial Narrow" charset="0"/>
              </a:rPr>
              <a:t>Extremely</a:t>
            </a:r>
          </a:p>
          <a:p>
            <a:pPr algn="ctr"/>
            <a:r>
              <a:rPr lang="en-US" sz="1600" b="1" dirty="0">
                <a:solidFill>
                  <a:srgbClr val="A50021"/>
                </a:solidFill>
                <a:latin typeface="Arial Narrow" charset="0"/>
              </a:rPr>
              <a:t>Similar</a:t>
            </a:r>
          </a:p>
        </p:txBody>
      </p:sp>
      <p:sp>
        <p:nvSpPr>
          <p:cNvPr id="141330" name="Oval 18"/>
          <p:cNvSpPr>
            <a:spLocks noChangeArrowheads="1"/>
          </p:cNvSpPr>
          <p:nvPr/>
        </p:nvSpPr>
        <p:spPr bwMode="auto">
          <a:xfrm>
            <a:off x="2057400" y="914400"/>
            <a:ext cx="1524000" cy="685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1331" name="Oval 19"/>
          <p:cNvSpPr>
            <a:spLocks noChangeArrowheads="1"/>
          </p:cNvSpPr>
          <p:nvPr/>
        </p:nvSpPr>
        <p:spPr bwMode="auto">
          <a:xfrm>
            <a:off x="6477000" y="762000"/>
            <a:ext cx="1600200" cy="7620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1332" name="Oval 20"/>
          <p:cNvSpPr>
            <a:spLocks noChangeArrowheads="1"/>
          </p:cNvSpPr>
          <p:nvPr/>
        </p:nvSpPr>
        <p:spPr bwMode="auto">
          <a:xfrm>
            <a:off x="2438400" y="1600200"/>
            <a:ext cx="838200" cy="685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1333" name="Oval 21"/>
          <p:cNvSpPr>
            <a:spLocks noChangeArrowheads="1"/>
          </p:cNvSpPr>
          <p:nvPr/>
        </p:nvSpPr>
        <p:spPr bwMode="auto">
          <a:xfrm>
            <a:off x="6781800" y="1447800"/>
            <a:ext cx="838200" cy="685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2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June 7,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 smtClean="0"/>
              <a:t>Extra Credit Special Project #1 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562600"/>
          </a:xfrm>
        </p:spPr>
        <p:txBody>
          <a:bodyPr/>
          <a:lstStyle/>
          <a:p>
            <a:r>
              <a:rPr lang="en-US" sz="2800" dirty="0" smtClean="0"/>
              <a:t>Compare the Coulomb force to the Gravitational force in the following cases by expressing Coulomb force (F</a:t>
            </a:r>
            <a:r>
              <a:rPr lang="en-US" sz="2800" baseline="-25000" dirty="0" smtClean="0"/>
              <a:t>C</a:t>
            </a:r>
            <a:r>
              <a:rPr lang="en-US" sz="2800" dirty="0" smtClean="0"/>
              <a:t>) in terms of the gravitational force (F</a:t>
            </a:r>
            <a:r>
              <a:rPr lang="en-US" sz="2800" baseline="-25000" dirty="0" smtClean="0"/>
              <a:t>G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Between two protons separated by 1m</a:t>
            </a:r>
          </a:p>
          <a:p>
            <a:pPr lvl="1"/>
            <a:r>
              <a:rPr lang="en-US" sz="2400" dirty="0" smtClean="0"/>
              <a:t>Between two protons separated by an arbitrary distance R</a:t>
            </a:r>
          </a:p>
          <a:p>
            <a:pPr lvl="1"/>
            <a:r>
              <a:rPr lang="en-US" sz="2400" dirty="0" smtClean="0"/>
              <a:t>Between two electrons separated by 1m</a:t>
            </a:r>
          </a:p>
          <a:p>
            <a:pPr lvl="1"/>
            <a:r>
              <a:rPr lang="en-US" sz="2400" dirty="0" smtClean="0"/>
              <a:t>Between two electrons separated by an arbitrary distance R </a:t>
            </a:r>
          </a:p>
          <a:p>
            <a:r>
              <a:rPr lang="en-US" sz="2800" dirty="0" smtClean="0"/>
              <a:t>Five points each, totaling 20 points</a:t>
            </a:r>
          </a:p>
          <a:p>
            <a:r>
              <a:rPr lang="en-US" sz="2800" dirty="0" smtClean="0"/>
              <a:t>BE SURE to show all the details of your work, including all formulae, and properly references to them</a:t>
            </a:r>
          </a:p>
          <a:p>
            <a:r>
              <a:rPr lang="en-US" sz="2800" dirty="0" smtClean="0"/>
              <a:t>Please staple them before the submission</a:t>
            </a:r>
          </a:p>
          <a:p>
            <a:r>
              <a:rPr lang="en-US" sz="2800" dirty="0" smtClean="0"/>
              <a:t>Due at the beginning of the class Monday, June 13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6950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A85B-B30E-0D41-87DE-7BB3FA64BD0D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325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53F01506-6911-2F41-9B13-E3A4BB1C36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Why do Physics?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82675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To understand nature through experimental observations and measurements (</a:t>
            </a:r>
            <a:r>
              <a:rPr lang="en-US" sz="2800" b="1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Research</a:t>
            </a: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Establish limited number of fundamental laws, usually with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solidFill>
                  <a:srgbClr val="003300"/>
                </a:solidFill>
                <a:ea typeface="ＭＳ Ｐゴシック" pitchFamily="-84" charset="-128"/>
                <a:cs typeface="ＭＳ Ｐゴシック" pitchFamily="-84" charset="-128"/>
              </a:rPr>
              <a:t>Predict the nature’s course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Theory and Experiment work hand-in-hand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Discrepancies </a:t>
            </a: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between experimental measurements and theory are good for </a:t>
            </a: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improvements</a:t>
            </a:r>
          </a:p>
          <a:p>
            <a:pPr eaLnBrk="1" hangingPunct="1">
              <a:lnSpc>
                <a:spcPct val="90000"/>
              </a:lnSpc>
              <a:buFont typeface="MS Mincho" pitchFamily="49" charset="-128"/>
              <a:buChar char="⇒"/>
            </a:pPr>
            <a:r>
              <a:rPr lang="en-US" sz="2800" dirty="0" smtClean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The general principles formulated through theory is used to</a:t>
            </a:r>
            <a:r>
              <a:rPr lang="en-US" sz="2800" dirty="0">
                <a:solidFill>
                  <a:srgbClr val="CC6600"/>
                </a:solidFill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improve our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everyday lives,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 even though 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some laws can take a while till we see them amongst us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1058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Exp.</a:t>
            </a:r>
            <a:r>
              <a:rPr lang="en-US" sz="60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-76200" y="1752600"/>
            <a:ext cx="1620838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FF0066"/>
                </a:solidFill>
                <a:latin typeface="Arial Narrow" pitchFamily="-84" charset="0"/>
              </a:rPr>
              <a:t>Theory </a:t>
            </a:r>
            <a:r>
              <a:rPr lang="en-US" sz="8800">
                <a:solidFill>
                  <a:srgbClr val="FF0066"/>
                </a:solidFill>
                <a:latin typeface="Arial Narrow" pitchFamily="-84" charset="0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3141400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Newton’s Classical Mechanics: A theory of mechanics based on observations and measurements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Era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Einstein’s theory of relativity: Generalized theory of space, time, and energy (mechanics)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Quantum Mechanics: Theory of atomic phenomena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Physics has come very far, very fast, and is still progressing, yet we’ve got a long way to go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What is matter made of?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How do matters get mass?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How and why do matters interact with each 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How is universe created?</a:t>
            </a:r>
          </a:p>
        </p:txBody>
      </p:sp>
    </p:spTree>
    <p:extLst>
      <p:ext uri="{BB962C8B-B14F-4D97-AF65-F5344CB8AC3E}">
        <p14:creationId xmlns:p14="http://schemas.microsoft.com/office/powerpoint/2010/main" val="60237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529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70E4F3-5A7A-6E40-8D6E-155C2781E57E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530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B2B7437F-471F-5744-A69F-7381C54885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Models, Theories and Laws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Models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An analogy or a mental image of a phenomena in terms of something we are familiar with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Thinking light as waves, behaving just like water waves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Often provide insights for new experiments and ideas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Theories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More systematically improved version of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Can provide quantitative predictions that are testable and more precise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Laws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Certain concise but general statements about how nature behaves </a:t>
            </a:r>
            <a:endParaRPr lang="en-US" sz="2800">
              <a:ea typeface="ＭＳ Ｐゴシック" pitchFamily="-84" charset="-128"/>
              <a:cs typeface="ＭＳ Ｐゴシック" pitchFamily="-84" charset="-128"/>
              <a:sym typeface="Wingdings" pitchFamily="-84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Energy conservation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sym typeface="Wingdings" pitchFamily="-84" charset="2"/>
              </a:rPr>
              <a:t>The statement must be found experimentally valid to become a law</a:t>
            </a: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Principles</a:t>
            </a:r>
            <a:r>
              <a:rPr lang="en-US" sz="2800">
                <a:ea typeface="ＭＳ Ｐゴシック" pitchFamily="-84" charset="-128"/>
                <a:cs typeface="ＭＳ Ｐゴシック" pitchFamily="-84" charset="-128"/>
              </a:rPr>
              <a:t>: Less general statements of how nature behaves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Has some level of arbitrariness</a:t>
            </a:r>
          </a:p>
        </p:txBody>
      </p:sp>
    </p:spTree>
    <p:extLst>
      <p:ext uri="{BB962C8B-B14F-4D97-AF65-F5344CB8AC3E}">
        <p14:creationId xmlns:p14="http://schemas.microsoft.com/office/powerpoint/2010/main" val="790463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F4C5E4-A20A-D34A-94BA-12452F65537C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AB566C1F-BBF6-6242-A5A3-31BE5DA5B18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Uncertainties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153400" cy="5486400"/>
          </a:xfrm>
        </p:spPr>
        <p:txBody>
          <a:bodyPr/>
          <a:lstStyle/>
          <a:p>
            <a:pPr eaLnBrk="1" hangingPunct="1"/>
            <a:r>
              <a:rPr lang="en-US" sz="3500">
                <a:ea typeface="ＭＳ Ｐゴシック" pitchFamily="-84" charset="-128"/>
                <a:cs typeface="ＭＳ Ｐゴシック" pitchFamily="-84" charset="-128"/>
              </a:rPr>
              <a:t>Physical measurements have limited precision, however good they are, due to:</a:t>
            </a:r>
          </a:p>
          <a:p>
            <a:pPr lvl="1" eaLnBrk="1" hangingPunct="1"/>
            <a:r>
              <a:rPr lang="en-US"/>
              <a:t>Number of measurements </a:t>
            </a:r>
          </a:p>
          <a:p>
            <a:pPr lvl="1" eaLnBrk="1" hangingPunct="1"/>
            <a:r>
              <a:rPr lang="en-US"/>
              <a:t>Quality of instruments (meter stick vs micro-meter)</a:t>
            </a:r>
          </a:p>
          <a:p>
            <a:pPr lvl="1" eaLnBrk="1" hangingPunct="1"/>
            <a:r>
              <a:rPr lang="en-US"/>
              <a:t>Experience of the person doing measurements</a:t>
            </a:r>
          </a:p>
          <a:p>
            <a:pPr lvl="1" eaLnBrk="1" hangingPunct="1"/>
            <a:r>
              <a:rPr lang="en-US"/>
              <a:t>Etc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In many cases, uncertainties are more important and difficult to estimate than the central (or mean) values</a:t>
            </a: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338138" y="2160588"/>
            <a:ext cx="881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A50021"/>
                </a:solidFill>
                <a:latin typeface="Arial Narrow" pitchFamily="-84" charset="0"/>
              </a:rPr>
              <a:t>Stat.{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2590800"/>
            <a:ext cx="914400" cy="1555750"/>
            <a:chOff x="144" y="1632"/>
            <a:chExt cx="576" cy="980"/>
          </a:xfrm>
        </p:grpSpPr>
        <p:sp>
          <p:nvSpPr>
            <p:cNvPr id="56330" name="Text Box 6"/>
            <p:cNvSpPr txBox="1">
              <a:spLocks noChangeArrowheads="1"/>
            </p:cNvSpPr>
            <p:nvPr/>
          </p:nvSpPr>
          <p:spPr bwMode="auto">
            <a:xfrm>
              <a:off x="528" y="1632"/>
              <a:ext cx="192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9600">
                  <a:solidFill>
                    <a:srgbClr val="A50021"/>
                  </a:solidFill>
                  <a:latin typeface="Arial Narrow" pitchFamily="-84" charset="0"/>
                </a:rPr>
                <a:t>{</a:t>
              </a:r>
            </a:p>
          </p:txBody>
        </p:sp>
        <p:sp>
          <p:nvSpPr>
            <p:cNvPr id="56331" name="Text Box 7"/>
            <p:cNvSpPr txBox="1">
              <a:spLocks noChangeArrowheads="1"/>
            </p:cNvSpPr>
            <p:nvPr/>
          </p:nvSpPr>
          <p:spPr bwMode="auto">
            <a:xfrm>
              <a:off x="144" y="195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A50021"/>
                  </a:solidFill>
                  <a:latin typeface="Arial Narrow" pitchFamily="-84" charset="0"/>
                </a:rPr>
                <a:t>Syst.</a:t>
              </a:r>
            </a:p>
          </p:txBody>
        </p:sp>
      </p:grpSp>
      <p:sp>
        <p:nvSpPr>
          <p:cNvPr id="56329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3927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DA9EC3-498A-5149-865F-1AB9EFEAF230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734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03923EB7-681D-CF4C-AC8C-B50A6C1752F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685800"/>
            <a:ext cx="8382000" cy="5715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Denote the precision of the measured values</a:t>
            </a:r>
          </a:p>
          <a:p>
            <a:pPr lvl="1" eaLnBrk="1" hangingPunct="1"/>
            <a:r>
              <a:rPr lang="en-US" sz="2400" dirty="0" smtClean="0"/>
              <a:t>The number 80 implies precision of +/- 1, between 79 and 81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If you are sure to +/-0.1, the number should be written 80.0</a:t>
            </a:r>
          </a:p>
          <a:p>
            <a:pPr lvl="1" eaLnBrk="1" hangingPunct="1"/>
            <a:r>
              <a:rPr lang="en-US" sz="2400" dirty="0" smtClean="0"/>
              <a:t>Significant figures: non-zero numbers or zeros that are not place-holders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34, 34.2, 0.001, 34.100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 has two significant digits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34.2 has 3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0.001 has one because the 0’s before 1 are place holders to position “.”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34.100 has 5, because the 0’s after 1 indicate that the numbers in these digits are indeed 0’s.</a:t>
            </a:r>
          </a:p>
          <a:p>
            <a:pPr lvl="2" eaLnBrk="1" hangingPunct="1"/>
            <a:r>
              <a:rPr lang="en-US" sz="2000" dirty="0" smtClean="0">
                <a:ea typeface="ＭＳ Ｐゴシック" pitchFamily="-84" charset="-128"/>
              </a:rPr>
              <a:t>When there are many 0’s, use scientific notation for simplicity: 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31400000=3.14x10</a:t>
            </a:r>
            <a:r>
              <a:rPr lang="en-US" sz="1800" baseline="30000" dirty="0" smtClean="0">
                <a:ea typeface="ＭＳ Ｐゴシック" pitchFamily="-84" charset="-128"/>
              </a:rPr>
              <a:t>7</a:t>
            </a:r>
          </a:p>
          <a:p>
            <a:pPr lvl="3" eaLnBrk="1" hangingPunct="1"/>
            <a:r>
              <a:rPr lang="en-US" sz="1800" dirty="0" smtClean="0">
                <a:ea typeface="ＭＳ Ｐゴシック" pitchFamily="-84" charset="-128"/>
              </a:rPr>
              <a:t>0.00012=1.2x10</a:t>
            </a:r>
            <a:r>
              <a:rPr lang="en-US" sz="1800" baseline="30000" dirty="0" smtClean="0">
                <a:ea typeface="ＭＳ Ｐゴシック" pitchFamily="-84" charset="-128"/>
              </a:rPr>
              <a:t>-4</a:t>
            </a:r>
          </a:p>
        </p:txBody>
      </p:sp>
      <p:sp>
        <p:nvSpPr>
          <p:cNvPr id="5735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6831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Tuesday, June 7, 2016</a:t>
            </a:r>
          </a:p>
        </p:txBody>
      </p:sp>
      <p:sp>
        <p:nvSpPr>
          <p:cNvPr id="5837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B8BF76-6258-CA40-8FC0-A7EB9F001A89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837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C30454C-6BA0-A14A-912E-43B5CFFA7E23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84" charset="-128"/>
                <a:cs typeface="ＭＳ Ｐゴシック" pitchFamily="-84" charset="-128"/>
              </a:rPr>
              <a:t>Significant Figures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81534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Operational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Addition or subtraction:</a:t>
            </a:r>
            <a:r>
              <a:rPr lang="en-US" dirty="0"/>
              <a:t> Keep the </a:t>
            </a:r>
            <a:r>
              <a:rPr lang="en-US" b="1" u="sng" dirty="0">
                <a:solidFill>
                  <a:srgbClr val="A50021"/>
                </a:solidFill>
              </a:rPr>
              <a:t>smallest number of</a:t>
            </a:r>
            <a:r>
              <a:rPr lang="en-US" u="sng" dirty="0"/>
              <a:t> </a:t>
            </a:r>
            <a:r>
              <a:rPr lang="en-US" b="1" u="sng" dirty="0">
                <a:solidFill>
                  <a:srgbClr val="A50021"/>
                </a:solidFill>
              </a:rPr>
              <a:t>decimal place</a:t>
            </a:r>
            <a:r>
              <a:rPr lang="en-US" dirty="0"/>
              <a:t> in the result, independent of the number of significant digits: 12.001+ </a:t>
            </a:r>
            <a:r>
              <a:rPr lang="en-US" dirty="0" smtClean="0"/>
              <a:t>3333.1</a:t>
            </a:r>
            <a:r>
              <a:rPr lang="en-US" dirty="0"/>
              <a:t>=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solidFill>
                  <a:srgbClr val="A50021"/>
                </a:solidFill>
              </a:rPr>
              <a:t>Multiplication or Division</a:t>
            </a:r>
            <a:r>
              <a:rPr lang="en-US" dirty="0"/>
              <a:t>: Keep the </a:t>
            </a:r>
            <a:r>
              <a:rPr lang="en-US" b="1" u="sng" dirty="0">
                <a:solidFill>
                  <a:srgbClr val="A50021"/>
                </a:solidFill>
              </a:rPr>
              <a:t>smallest number of significant </a:t>
            </a:r>
            <a:r>
              <a:rPr lang="en-US" b="1" u="sng" dirty="0" smtClean="0">
                <a:solidFill>
                  <a:srgbClr val="A50021"/>
                </a:solidFill>
              </a:rPr>
              <a:t>digits</a:t>
            </a:r>
            <a:r>
              <a:rPr lang="en-US" dirty="0" smtClean="0"/>
              <a:t> </a:t>
            </a:r>
            <a:r>
              <a:rPr lang="en-US" dirty="0"/>
              <a:t>in the result: 12.001 </a:t>
            </a:r>
            <a:r>
              <a:rPr lang="en-US" dirty="0" err="1"/>
              <a:t>x</a:t>
            </a:r>
            <a:r>
              <a:rPr lang="en-US" dirty="0"/>
              <a:t> 3.1 =        , because the smallest significant figures is ?. 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6299200" y="2286000"/>
            <a:ext cx="956662" cy="461665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A50021"/>
                </a:solidFill>
                <a:latin typeface="Arial Narrow" pitchFamily="-84" charset="0"/>
              </a:rPr>
              <a:t>3345.1</a:t>
            </a:r>
            <a:endParaRPr lang="en-US" dirty="0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467600" y="3657600"/>
            <a:ext cx="501650" cy="4953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A50021"/>
                </a:solidFill>
                <a:latin typeface="Arial Narrow" pitchFamily="-84" charset="0"/>
              </a:rPr>
              <a:t>37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2840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What does this mean?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713163" y="4724400"/>
            <a:ext cx="45926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The worst precision determines the precision the overall operation!!</a:t>
            </a:r>
          </a:p>
        </p:txBody>
      </p:sp>
      <p:sp>
        <p:nvSpPr>
          <p:cNvPr id="58379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 smtClean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657600" y="5502275"/>
            <a:ext cx="4592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A50021"/>
                </a:solidFill>
                <a:latin typeface="Arial Narrow" pitchFamily="-84" charset="0"/>
              </a:rPr>
              <a:t>Can’t get any better than the worst </a:t>
            </a:r>
            <a:r>
              <a:rPr lang="en-US" b="1" dirty="0" smtClean="0">
                <a:solidFill>
                  <a:srgbClr val="A50021"/>
                </a:solidFill>
                <a:latin typeface="Arial Narrow" pitchFamily="-84" charset="0"/>
              </a:rPr>
              <a:t>of the measurements!</a:t>
            </a:r>
            <a:endParaRPr lang="en-US" b="1" dirty="0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762000" y="5557838"/>
            <a:ext cx="1544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pitchFamily="-84" charset="0"/>
              </a:rPr>
              <a:t>In English?</a:t>
            </a:r>
          </a:p>
        </p:txBody>
      </p:sp>
    </p:spTree>
    <p:extLst>
      <p:ext uri="{BB962C8B-B14F-4D97-AF65-F5344CB8AC3E}">
        <p14:creationId xmlns:p14="http://schemas.microsoft.com/office/powerpoint/2010/main" val="9365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6783</TotalTime>
  <Words>2680</Words>
  <Application>Microsoft Macintosh PowerPoint</Application>
  <PresentationFormat>On-screen Show (4:3)</PresentationFormat>
  <Paragraphs>352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phys1443-spring02</vt:lpstr>
      <vt:lpstr>Equation</vt:lpstr>
      <vt:lpstr>PHYS 1441 – Section 001 Lecture #2</vt:lpstr>
      <vt:lpstr>Announcements</vt:lpstr>
      <vt:lpstr>Extra Credit Special Project #1 </vt:lpstr>
      <vt:lpstr>Why do Physics?</vt:lpstr>
      <vt:lpstr>Brief History of Physics</vt:lpstr>
      <vt:lpstr>Models, Theories and Laws</vt:lpstr>
      <vt:lpstr>Uncertainties</vt:lpstr>
      <vt:lpstr>Significant Figures</vt:lpstr>
      <vt:lpstr>Significant Figures</vt:lpstr>
      <vt:lpstr>SI Base Quantities and Units</vt:lpstr>
      <vt:lpstr>Prefixes, expressions and their meanings</vt:lpstr>
      <vt:lpstr>How do we convert quantities from one unit to another?</vt:lpstr>
      <vt:lpstr>What does the Electric Force do?</vt:lpstr>
      <vt:lpstr>Static Electricity; Electric Charge and Its Conservation</vt:lpstr>
      <vt:lpstr>Static Electricity; Electric Charge and Its Conservation</vt:lpstr>
      <vt:lpstr>Electric Charge in the Atom</vt:lpstr>
      <vt:lpstr>Insulators and Conductors</vt:lpstr>
      <vt:lpstr>Induced Charge</vt:lpstr>
      <vt:lpstr>Induced Charge</vt:lpstr>
      <vt:lpstr>Coulomb’s Law</vt:lpstr>
      <vt:lpstr>Coulomb’s Law – The Formula</vt:lpstr>
      <vt:lpstr>Electric Force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368</cp:revision>
  <cp:lastPrinted>2016-06-07T19:03:45Z</cp:lastPrinted>
  <dcterms:created xsi:type="dcterms:W3CDTF">2012-01-19T04:21:20Z</dcterms:created>
  <dcterms:modified xsi:type="dcterms:W3CDTF">2016-06-07T19:03:53Z</dcterms:modified>
</cp:coreProperties>
</file>