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1" r:id="rId2"/>
    <p:sldId id="481" r:id="rId3"/>
    <p:sldId id="480" r:id="rId4"/>
    <p:sldId id="429" r:id="rId5"/>
    <p:sldId id="430" r:id="rId6"/>
    <p:sldId id="431" r:id="rId7"/>
    <p:sldId id="432" r:id="rId8"/>
    <p:sldId id="433" r:id="rId9"/>
    <p:sldId id="434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1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4.wmf"/><Relationship Id="rId10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7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2016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22098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Brief history of physics</a:t>
            </a:r>
          </a:p>
          <a:p>
            <a:pPr marL="609600" indent="-609600" algn="l"/>
            <a:r>
              <a:rPr lang="en-US" sz="2800" dirty="0" smtClean="0">
                <a:latin typeface="Arial Narrow" charset="0"/>
              </a:rPr>
              <a:t>Some basics …</a:t>
            </a:r>
          </a:p>
          <a:p>
            <a:pPr marL="609600" indent="-609600" algn="l"/>
            <a:r>
              <a:rPr lang="en-US" sz="2800" dirty="0" smtClean="0">
                <a:latin typeface="Arial Narrow" charset="0"/>
              </a:rPr>
              <a:t>Chapter 21</a:t>
            </a:r>
            <a:endParaRPr lang="en-US" sz="28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Static Electricity and Charge Conservation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Charges in Atom, Insulators and Conductors &amp; Induced Charge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Coulomb’s Law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The Electric Field &amp; Field Lines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Electric Fields and Conductors</a:t>
            </a:r>
            <a:endParaRPr lang="en-US" sz="2400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10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762000"/>
          </a:xfrm>
        </p:spPr>
        <p:txBody>
          <a:bodyPr/>
          <a:lstStyle/>
          <a:p>
            <a:r>
              <a:rPr lang="en-US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17525" y="5562600"/>
            <a:ext cx="7986713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7)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772400" cy="4163694"/>
        </p:xfrm>
        <a:graphic>
          <a:graphicData uri="http://schemas.openxmlformats.org/drawingml/2006/table">
            <a:tbl>
              <a:tblPr/>
              <a:tblGrid>
                <a:gridCol w="3048000"/>
                <a:gridCol w="2133600"/>
                <a:gridCol w="259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36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453-9CB8-DE4A-9C39-314F2E7EF803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143000"/>
          </a:xfrm>
        </p:spPr>
        <p:txBody>
          <a:bodyPr/>
          <a:lstStyle/>
          <a:p>
            <a:r>
              <a:rPr lang="en-US" sz="4000"/>
              <a:t>Prefixes, expressions and their meanings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409700"/>
            <a:ext cx="3810000" cy="4114800"/>
          </a:xfrm>
        </p:spPr>
        <p:txBody>
          <a:bodyPr/>
          <a:lstStyle/>
          <a:p>
            <a:r>
              <a:rPr lang="en-US" dirty="0" err="1"/>
              <a:t>deci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d</a:t>
            </a:r>
            <a:r>
              <a:rPr lang="en-US" dirty="0"/>
              <a:t>): 10</a:t>
            </a:r>
            <a:r>
              <a:rPr lang="en-US" baseline="30000" dirty="0"/>
              <a:t>-1</a:t>
            </a:r>
            <a:endParaRPr lang="en-US" dirty="0"/>
          </a:p>
          <a:p>
            <a:r>
              <a:rPr lang="en-US" dirty="0" err="1"/>
              <a:t>centi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c</a:t>
            </a:r>
            <a:r>
              <a:rPr lang="en-US" dirty="0"/>
              <a:t>): 10</a:t>
            </a:r>
            <a:r>
              <a:rPr lang="en-US" baseline="30000" dirty="0"/>
              <a:t>-2</a:t>
            </a:r>
            <a:endParaRPr lang="en-US" dirty="0"/>
          </a:p>
          <a:p>
            <a:r>
              <a:rPr lang="en-US" dirty="0" err="1"/>
              <a:t>milli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m</a:t>
            </a:r>
            <a:r>
              <a:rPr lang="en-US" dirty="0"/>
              <a:t>): 10</a:t>
            </a:r>
            <a:r>
              <a:rPr lang="en-US" baseline="30000" dirty="0"/>
              <a:t>-3</a:t>
            </a:r>
            <a:endParaRPr lang="en-US" dirty="0"/>
          </a:p>
          <a:p>
            <a:r>
              <a:rPr lang="en-US" dirty="0"/>
              <a:t>micro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CC00CC"/>
                </a:solidFill>
                <a:latin typeface="Symbol" charset="2"/>
              </a:rPr>
              <a:t>μ</a:t>
            </a:r>
            <a:r>
              <a:rPr lang="en-US" dirty="0" smtClean="0"/>
              <a:t>)</a:t>
            </a:r>
            <a:r>
              <a:rPr lang="en-US" dirty="0"/>
              <a:t>: 10</a:t>
            </a:r>
            <a:r>
              <a:rPr lang="en-US" baseline="30000" dirty="0"/>
              <a:t>-6</a:t>
            </a:r>
            <a:endParaRPr lang="en-US" dirty="0"/>
          </a:p>
          <a:p>
            <a:r>
              <a:rPr lang="en-US" dirty="0" err="1"/>
              <a:t>nano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n</a:t>
            </a:r>
            <a:r>
              <a:rPr lang="en-US" dirty="0"/>
              <a:t>): 10</a:t>
            </a:r>
            <a:r>
              <a:rPr lang="en-US" baseline="30000" dirty="0"/>
              <a:t>-9</a:t>
            </a:r>
            <a:endParaRPr lang="en-US" dirty="0"/>
          </a:p>
          <a:p>
            <a:r>
              <a:rPr lang="en-US" dirty="0" err="1"/>
              <a:t>pico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p</a:t>
            </a:r>
            <a:r>
              <a:rPr lang="en-US" dirty="0"/>
              <a:t>): 10</a:t>
            </a:r>
            <a:r>
              <a:rPr lang="en-US" baseline="30000" dirty="0"/>
              <a:t>-12</a:t>
            </a:r>
            <a:endParaRPr lang="en-US" dirty="0"/>
          </a:p>
          <a:p>
            <a:r>
              <a:rPr lang="en-US" dirty="0" err="1"/>
              <a:t>femto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f</a:t>
            </a:r>
            <a:r>
              <a:rPr lang="en-US" dirty="0"/>
              <a:t>): 10</a:t>
            </a:r>
            <a:r>
              <a:rPr lang="en-US" baseline="30000" dirty="0"/>
              <a:t>-15</a:t>
            </a:r>
            <a:endParaRPr lang="en-US" dirty="0"/>
          </a:p>
          <a:p>
            <a:r>
              <a:rPr lang="en-US" dirty="0" err="1"/>
              <a:t>atto</a:t>
            </a:r>
            <a:r>
              <a:rPr lang="en-US" dirty="0"/>
              <a:t> (</a:t>
            </a:r>
            <a:r>
              <a:rPr lang="en-US" dirty="0">
                <a:solidFill>
                  <a:srgbClr val="CC00CC"/>
                </a:solidFill>
              </a:rPr>
              <a:t>a</a:t>
            </a:r>
            <a:r>
              <a:rPr lang="en-US" dirty="0"/>
              <a:t>): 10</a:t>
            </a:r>
            <a:r>
              <a:rPr lang="en-US" baseline="30000" dirty="0"/>
              <a:t>-18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143000" y="14097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66779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1C1-A49E-6B45-AB4C-7ECC49233CB6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r>
              <a:rPr lang="en-US" sz="4000"/>
              <a:t>How do we convert quantities from one unit to another?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charset="0"/>
              </a:rPr>
              <a:t>Unit 1 =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6889750" y="12954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charset="0"/>
              </a:rPr>
              <a:t>Unit 2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2719388" y="12954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charset="0"/>
              </a:rPr>
              <a:t>Conversion factor X</a:t>
            </a:r>
          </a:p>
        </p:txBody>
      </p:sp>
      <p:graphicFrame>
        <p:nvGraphicFramePr>
          <p:cNvPr id="178182" name="Group 6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43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4E7F-230A-7840-B7EE-47874DABF809}" type="slidenum">
              <a:rPr lang="en-US"/>
              <a:pPr/>
              <a:t>13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990600"/>
          </a:xfrm>
        </p:spPr>
        <p:txBody>
          <a:bodyPr/>
          <a:lstStyle/>
          <a:p>
            <a:r>
              <a:rPr lang="en-US" dirty="0" smtClean="0"/>
              <a:t>What does the Electric Force do?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Electric force is the bases of modern technology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Virtually everything we use every day uses electric force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Can you give a few examples?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this force also affects many others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Making up materials with atoms and molecules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Biological metabolic processes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Nerve signals, heart pumping, etc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Virtually all the forces we have learned in Physics I: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Friction, normal force, elastic force and other contact forces are the results of electric forces acting at the atomic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5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9A0-A52A-0748-B517-EAB80E5033FD}" type="slidenum">
              <a:rPr lang="en-US"/>
              <a:pPr/>
              <a:t>14</a:t>
            </a:fld>
            <a:endParaRPr lang="en-US"/>
          </a:p>
        </p:txBody>
      </p:sp>
      <p:pic>
        <p:nvPicPr>
          <p:cNvPr id="179202" name="Picture 2" descr="FG21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295650"/>
            <a:ext cx="4343400" cy="3257550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990600"/>
          </a:xfrm>
        </p:spPr>
        <p:txBody>
          <a:bodyPr/>
          <a:lstStyle/>
          <a:p>
            <a:r>
              <a:rPr lang="en-US"/>
              <a:t>Static Electricity; Electric Charge and Its Conservation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2819400"/>
          </a:xfrm>
        </p:spPr>
        <p:txBody>
          <a:bodyPr/>
          <a:lstStyle/>
          <a:p>
            <a:r>
              <a:rPr lang="en-US" sz="2800" dirty="0"/>
              <a:t>Electricity is from Greek word </a:t>
            </a:r>
            <a:r>
              <a:rPr lang="en-US" sz="2800" dirty="0" err="1">
                <a:latin typeface="Monotype Corsiva" charset="0"/>
              </a:rPr>
              <a:t>elecktron</a:t>
            </a:r>
            <a:r>
              <a:rPr lang="en-US" sz="2800" dirty="0">
                <a:latin typeface="Monotype Corsiva" charset="0"/>
              </a:rPr>
              <a:t>=</a:t>
            </a:r>
            <a:r>
              <a:rPr lang="en-US" sz="2800" dirty="0"/>
              <a:t>amber, a petrified tree resin that attracts matter</a:t>
            </a:r>
            <a:r>
              <a:rPr lang="en-US" sz="2800" dirty="0" smtClean="0"/>
              <a:t> when </a:t>
            </a:r>
            <a:r>
              <a:rPr lang="en-US" sz="2800" dirty="0"/>
              <a:t>rubbed</a:t>
            </a:r>
          </a:p>
          <a:p>
            <a:r>
              <a:rPr lang="en-US" sz="2800" dirty="0"/>
              <a:t>Static Electricity: an amber effect</a:t>
            </a:r>
          </a:p>
          <a:p>
            <a:pPr lvl="1"/>
            <a:r>
              <a:rPr lang="en-US" sz="2400" dirty="0"/>
              <a:t>An object becomes charged or “posses a net electric charge” due to rubbing</a:t>
            </a:r>
          </a:p>
          <a:p>
            <a:pPr lvl="1"/>
            <a:r>
              <a:rPr lang="en-US" sz="2400" dirty="0"/>
              <a:t>Can you give some examples?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533400" y="3810000"/>
            <a:ext cx="624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Two types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electric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Like charges repel while unlike charges attract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Benjamin Franklin referred the charge on glass rod as the positive, arbitrarily.   Thus the charge that attracts glass rod is negative.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 This convention is still used.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pic>
        <p:nvPicPr>
          <p:cNvPr id="179206" name="Picture 6" descr="amb-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600200"/>
            <a:ext cx="1676400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73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4E7F-230A-7840-B7EE-47874DABF809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990600"/>
          </a:xfrm>
        </p:spPr>
        <p:txBody>
          <a:bodyPr/>
          <a:lstStyle/>
          <a:p>
            <a:r>
              <a:rPr lang="en-US" sz="3200" b="1" dirty="0"/>
              <a:t>Static Electricity; Electric Charge and Its Conservation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Franklin argued that when a certain amount of charge is produced on one body in a process, an equal amount of opposite type of charge is produced on</a:t>
            </a:r>
            <a:r>
              <a:rPr lang="en-US" sz="2800" dirty="0" smtClean="0"/>
              <a:t> another </a:t>
            </a:r>
            <a:r>
              <a:rPr lang="en-US" sz="2800" dirty="0"/>
              <a:t>body.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positive and negative are treated algebraically so that</a:t>
            </a:r>
            <a:r>
              <a:rPr lang="en-US" sz="2400" dirty="0" smtClean="0"/>
              <a:t> at any time in the process the </a:t>
            </a:r>
            <a:r>
              <a:rPr lang="en-US" sz="2400" dirty="0"/>
              <a:t>net change in the amount of produced charge is 0.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When you comb your hair with a plastic comb, the comb acquires a negative charge and the hair an equal amount of positive charge.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is the </a:t>
            </a:r>
            <a:r>
              <a:rPr lang="en-US" sz="2800" b="1" u="sng" dirty="0">
                <a:solidFill>
                  <a:srgbClr val="A50021"/>
                </a:solidFill>
              </a:rPr>
              <a:t>law of conservation of electric charge.</a:t>
            </a:r>
          </a:p>
          <a:p>
            <a:pPr lvl="1">
              <a:lnSpc>
                <a:spcPct val="90000"/>
              </a:lnSpc>
            </a:pPr>
            <a:r>
              <a:rPr lang="en-US" sz="2400" b="1" u="sng" dirty="0">
                <a:solidFill>
                  <a:srgbClr val="A50021"/>
                </a:solidFill>
                <a:sym typeface="Wingdings" charset="2"/>
              </a:rPr>
              <a:t>The net amount of electric charge produced in any process is ZERO!</a:t>
            </a:r>
            <a:r>
              <a:rPr lang="en-US" sz="2400" b="1" u="sng" dirty="0" smtClean="0">
                <a:solidFill>
                  <a:srgbClr val="A50021"/>
                </a:solidFill>
                <a:sym typeface="Wingdings" charset="2"/>
              </a:rPr>
              <a:t>!</a:t>
            </a:r>
          </a:p>
          <a:p>
            <a:pPr lvl="1">
              <a:lnSpc>
                <a:spcPct val="90000"/>
              </a:lnSpc>
            </a:pPr>
            <a:r>
              <a:rPr lang="en-US" sz="2400" b="1" u="sng" dirty="0" smtClean="0">
                <a:solidFill>
                  <a:srgbClr val="A50021"/>
                </a:solidFill>
                <a:sym typeface="Wingdings" charset="2"/>
              </a:rPr>
              <a:t>No net electric charge can be created or destroyed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one object or one region of</a:t>
            </a:r>
            <a:r>
              <a:rPr lang="en-US" sz="2000" dirty="0" smtClean="0"/>
              <a:t> the space </a:t>
            </a:r>
            <a:r>
              <a:rPr lang="en-US" sz="2000" dirty="0"/>
              <a:t>acquires a positive charge, then an equal amount of negative charge will be found in neighboring areas or objects.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violations have ever been observed.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conservation law is as firmly established as that of energy or momentum.</a:t>
            </a:r>
          </a:p>
        </p:txBody>
      </p:sp>
    </p:spTree>
    <p:extLst>
      <p:ext uri="{BB962C8B-B14F-4D97-AF65-F5344CB8AC3E}">
        <p14:creationId xmlns:p14="http://schemas.microsoft.com/office/powerpoint/2010/main" val="271780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G21_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5314950"/>
            <a:ext cx="1447800" cy="108585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43E-F9A2-0E4F-99AF-5B9DA1D44CFB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762000"/>
          </a:xfrm>
        </p:spPr>
        <p:txBody>
          <a:bodyPr/>
          <a:lstStyle/>
          <a:p>
            <a:r>
              <a:rPr lang="en-US"/>
              <a:t>Electric Charge in the Atom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It has been understood through the past century that an atom consists of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positively charged heavy core </a:t>
            </a:r>
            <a:r>
              <a:rPr lang="en-US" sz="2400" dirty="0" err="1">
                <a:sym typeface="Wingdings" charset="2"/>
              </a:rPr>
              <a:t></a:t>
            </a:r>
            <a:r>
              <a:rPr lang="en-US" sz="2400" dirty="0">
                <a:sym typeface="Wingdings" charset="2"/>
              </a:rPr>
              <a:t> What is the name?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This core is nucleus and consists of neutrons and protons.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negatively charged light particles surround the core </a:t>
            </a:r>
            <a:r>
              <a:rPr lang="en-US" sz="2400" dirty="0" err="1">
                <a:sym typeface="Wingdings" charset="2"/>
              </a:rPr>
              <a:t></a:t>
            </a:r>
            <a:r>
              <a:rPr lang="en-US" sz="2400" dirty="0">
                <a:sym typeface="Wingdings" charset="2"/>
              </a:rPr>
              <a:t> What is the name of these light particles?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These are called electrons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How many of these?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So what is the net electrical charge of an atom?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Zero!!!   Electrically neutral!!!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you explain what happens when a comb is rubbed on a towel?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Electrons from towel get transferred to the comb, making the comb negatively charged while leaving positive ions on the towel.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charges eventually get neutralized primarily by water molecules in the air. 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114800" y="3019425"/>
            <a:ext cx="3074988" cy="37465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A50021"/>
                </a:solidFill>
                <a:latin typeface="Arial Narrow" charset="0"/>
              </a:rPr>
              <a:t>As many as the number of protons!!</a:t>
            </a:r>
          </a:p>
        </p:txBody>
      </p:sp>
    </p:spTree>
    <p:extLst>
      <p:ext uri="{BB962C8B-B14F-4D97-AF65-F5344CB8AC3E}">
        <p14:creationId xmlns:p14="http://schemas.microsoft.com/office/powerpoint/2010/main" val="64017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A76-5565-2E44-A5A5-0AFB68126CAD}" type="slidenum">
              <a:rPr lang="en-US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/>
              <a:t>Insulators and Conductors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imagine two metal balls of which one is charged</a:t>
            </a:r>
          </a:p>
          <a:p>
            <a:pPr>
              <a:lnSpc>
                <a:spcPct val="90000"/>
              </a:lnSpc>
            </a:pPr>
            <a:r>
              <a:rPr lang="en-US" sz="2800"/>
              <a:t>What will happen if they are connected by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metallic object?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Some charge is transferred.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These objects are called conductors of electricity.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wooden object?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charge is transferred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These objects are called nonconductors or insulators.</a:t>
            </a:r>
          </a:p>
          <a:p>
            <a:pPr>
              <a:lnSpc>
                <a:spcPct val="90000"/>
              </a:lnSpc>
            </a:pPr>
            <a:r>
              <a:rPr lang="en-US" sz="2800"/>
              <a:t>Metals are generally good conductors whereas most other materials are insulators.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 are third kind of materials called, semi-conductors, like silicon or germanium </a:t>
            </a:r>
            <a:r>
              <a:rPr lang="en-US" sz="2400">
                <a:sym typeface="Wingdings" charset="2"/>
              </a:rPr>
              <a:t> conduct only in certain conditions</a:t>
            </a:r>
          </a:p>
          <a:p>
            <a:pPr>
              <a:lnSpc>
                <a:spcPct val="90000"/>
              </a:lnSpc>
            </a:pPr>
            <a:r>
              <a:rPr lang="en-US" sz="2800"/>
              <a:t>Atomically, conductors have loosely bound electrons while insulators have them tightly bound!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0" y="533400"/>
            <a:ext cx="1371600" cy="1066800"/>
            <a:chOff x="4464" y="912"/>
            <a:chExt cx="1056" cy="864"/>
          </a:xfrm>
        </p:grpSpPr>
        <p:pic>
          <p:nvPicPr>
            <p:cNvPr id="182277" name="Picture 5" descr="FG21_005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64" y="912"/>
              <a:ext cx="1056" cy="792"/>
            </a:xfrm>
            <a:prstGeom prst="rect">
              <a:avLst/>
            </a:prstGeom>
            <a:noFill/>
          </p:spPr>
        </p:pic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4464" y="1488"/>
              <a:ext cx="105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pic>
        <p:nvPicPr>
          <p:cNvPr id="182279" name="Picture 7" descr="FG21_005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1600200"/>
            <a:ext cx="1371600" cy="1028700"/>
          </a:xfrm>
          <a:prstGeom prst="rect">
            <a:avLst/>
          </a:prstGeom>
          <a:noFill/>
        </p:spPr>
      </p:pic>
      <p:pic>
        <p:nvPicPr>
          <p:cNvPr id="182280" name="Picture 8" descr="FG21_005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2743200"/>
            <a:ext cx="1447800" cy="108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261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0E94-5568-DE4B-B3AB-2391833D20FE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 dirty="0"/>
              <a:t>Induced Charge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7086600" cy="5867400"/>
          </a:xfrm>
        </p:spPr>
        <p:txBody>
          <a:bodyPr/>
          <a:lstStyle/>
          <a:p>
            <a:r>
              <a:rPr lang="en-US" dirty="0"/>
              <a:t>When a positively charged metal object is brought close to an uncharged metal object</a:t>
            </a:r>
          </a:p>
          <a:p>
            <a:pPr lvl="1"/>
            <a:r>
              <a:rPr lang="en-US" dirty="0"/>
              <a:t>If</a:t>
            </a:r>
            <a:r>
              <a:rPr lang="en-US" dirty="0" smtClean="0"/>
              <a:t> two objects </a:t>
            </a:r>
            <a:r>
              <a:rPr lang="en-US" dirty="0"/>
              <a:t>touch each other, the free electrons in the neutral ones are attracted to the positively charged object and some will pass over to it, leaving the neutral object positively charged</a:t>
            </a:r>
            <a:r>
              <a:rPr lang="en-US" dirty="0" smtClean="0"/>
              <a:t>.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Charging by conduction</a:t>
            </a:r>
            <a:endParaRPr lang="en-US" dirty="0" smtClean="0"/>
          </a:p>
          <a:p>
            <a:pPr lvl="1"/>
            <a:r>
              <a:rPr lang="en-US" dirty="0"/>
              <a:t>If the objects get close, the free electrons in the neutral ones still move within the metal toward the charged object leaving the opposite of the object positively charged.   </a:t>
            </a:r>
          </a:p>
          <a:p>
            <a:pPr lvl="2"/>
            <a:r>
              <a:rPr lang="en-US" dirty="0"/>
              <a:t>The charges have been “induced” in the opposite ends of the object.</a:t>
            </a:r>
          </a:p>
        </p:txBody>
      </p:sp>
      <p:pic>
        <p:nvPicPr>
          <p:cNvPr id="183300" name="Picture 4" descr="FG21_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505200"/>
            <a:ext cx="1981200" cy="1905000"/>
          </a:xfrm>
          <a:prstGeom prst="rect">
            <a:avLst/>
          </a:prstGeom>
          <a:noFill/>
        </p:spPr>
      </p:pic>
      <p:pic>
        <p:nvPicPr>
          <p:cNvPr id="183301" name="Picture 5" descr="FG2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676400"/>
            <a:ext cx="18288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34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AD2F-6B50-AD48-AD5E-A2599AE5E798}" type="slidenum">
              <a:rPr lang="en-US"/>
              <a:pPr/>
              <a:t>19</a:t>
            </a:fld>
            <a:endParaRPr lang="en-US"/>
          </a:p>
        </p:txBody>
      </p:sp>
      <p:pic>
        <p:nvPicPr>
          <p:cNvPr id="184322" name="Picture 2" descr="FG21_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429000"/>
            <a:ext cx="3200400" cy="2400300"/>
          </a:xfrm>
          <a:prstGeom prst="rect">
            <a:avLst/>
          </a:prstGeom>
          <a:noFill/>
        </p:spPr>
      </p:pic>
      <p:pic>
        <p:nvPicPr>
          <p:cNvPr id="184323" name="Picture 3" descr="FG2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914400"/>
            <a:ext cx="3276600" cy="2457450"/>
          </a:xfrm>
          <a:prstGeom prst="rect">
            <a:avLst/>
          </a:prstGeom>
          <a:noFill/>
        </p:spPr>
      </p:pic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/>
              <a:t>Induced Charge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7010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can induce a net charge on a metal object by connecting a wire to the ground.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object is “grounded” or “earthed”.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Since it is so large and conducts, the Earth can give or accept charge.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Earth acts as a reservoir for charge.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negative charge is brought close to a neutral metal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positive charges will be induced toward the negatively charged metal.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charges in the neutral metal will be gathered on the opposite side, transferring through the wire to the Earth.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wire is cut, the metal bar has net positive charge.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</a:t>
            </a:r>
            <a:r>
              <a:rPr lang="en-US" sz="2400" b="1" u="sng" dirty="0">
                <a:solidFill>
                  <a:srgbClr val="A50021"/>
                </a:solidFill>
              </a:rPr>
              <a:t>electroscope</a:t>
            </a:r>
            <a:r>
              <a:rPr lang="en-US" sz="2400" dirty="0"/>
              <a:t> is a device that can be used for detecting charge and signs.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does this work?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756525" y="263525"/>
            <a:ext cx="1158875" cy="1336675"/>
            <a:chOff x="4886" y="166"/>
            <a:chExt cx="730" cy="842"/>
          </a:xfrm>
        </p:grpSpPr>
        <p:sp>
          <p:nvSpPr>
            <p:cNvPr id="184327" name="Oval 7"/>
            <p:cNvSpPr>
              <a:spLocks noChangeArrowheads="1"/>
            </p:cNvSpPr>
            <p:nvPr/>
          </p:nvSpPr>
          <p:spPr bwMode="auto">
            <a:xfrm>
              <a:off x="5376" y="576"/>
              <a:ext cx="240" cy="432"/>
            </a:xfrm>
            <a:prstGeom prst="ellips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4886" y="166"/>
              <a:ext cx="540" cy="24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A50021"/>
                  </a:solidFill>
                  <a:latin typeface="Arial Narrow" charset="0"/>
                </a:rPr>
                <a:t>ground</a:t>
              </a:r>
            </a:p>
          </p:txBody>
        </p:sp>
        <p:cxnSp>
          <p:nvCxnSpPr>
            <p:cNvPr id="184329" name="AutoShape 9"/>
            <p:cNvCxnSpPr>
              <a:cxnSpLocks noChangeShapeType="1"/>
              <a:stCxn id="184328" idx="2"/>
              <a:endCxn id="184327" idx="0"/>
            </p:cNvCxnSpPr>
            <p:nvPr/>
          </p:nvCxnSpPr>
          <p:spPr bwMode="auto">
            <a:xfrm>
              <a:off x="5156" y="424"/>
              <a:ext cx="340" cy="143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746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Tuesday, June 7,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26/36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you have registered in the homework system.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14/26 submitted the homework!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Fantastic </a:t>
            </a:r>
            <a:r>
              <a:rPr lang="en-US" sz="2400" dirty="0">
                <a:latin typeface="Arial Narrow" charset="0"/>
                <a:ea typeface="ＭＳ Ｐゴシック" charset="0"/>
              </a:rPr>
              <a:t>job!!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You need my enrollment approval… So move quickly…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Remember, the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deadline for the first homework is 11pm tomorrow, Wednesday, June 8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You MUST submit the homework to obtain 100% credit!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Also please be sure to make the payment in time otherwise your access as well as my access to the site for grading is cut.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Reading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assignments: CH21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– 7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Quiz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at the beginning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the class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tomorrow, Wed.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June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8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Appendix A1 – A8 and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what we’ve learned today!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1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5BC6-3A90-4F44-AACF-B7351EC92CF4}" type="slidenum">
              <a:rPr lang="en-US"/>
              <a:pPr/>
              <a:t>20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r>
              <a:rPr lang="en-US" dirty="0"/>
              <a:t>Coulomb’s Law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sz="2800" dirty="0" smtClean="0"/>
              <a:t>Electric charges </a:t>
            </a:r>
            <a:r>
              <a:rPr lang="en-US" sz="2800" dirty="0"/>
              <a:t>exert force to each other.  What factors affect the magnitude of this force?</a:t>
            </a:r>
          </a:p>
          <a:p>
            <a:pPr lvl="1"/>
            <a:r>
              <a:rPr lang="en-US" sz="2400" dirty="0"/>
              <a:t>Any guesses?</a:t>
            </a:r>
          </a:p>
          <a:p>
            <a:r>
              <a:rPr lang="en-US" sz="2800" dirty="0"/>
              <a:t>Charles Coulomb figured this out in 1780’s.</a:t>
            </a:r>
          </a:p>
          <a:p>
            <a:r>
              <a:rPr lang="en-US" sz="2800" dirty="0"/>
              <a:t>Coulomb found that the electrical force is</a:t>
            </a:r>
          </a:p>
          <a:p>
            <a:pPr lvl="1"/>
            <a:r>
              <a:rPr lang="en-US" sz="2400" dirty="0"/>
              <a:t>Proportional to the multiplication of the two charges</a:t>
            </a:r>
          </a:p>
          <a:p>
            <a:pPr lvl="2"/>
            <a:r>
              <a:rPr lang="en-US" sz="2000" dirty="0"/>
              <a:t>If one of the charges doubles, the force doubles.</a:t>
            </a:r>
          </a:p>
          <a:p>
            <a:pPr lvl="2"/>
            <a:r>
              <a:rPr lang="en-US" sz="2000" dirty="0"/>
              <a:t>If both the charges double, the force quadruples.</a:t>
            </a:r>
          </a:p>
          <a:p>
            <a:pPr lvl="1"/>
            <a:r>
              <a:rPr lang="en-US" sz="2400" dirty="0"/>
              <a:t>Inversely proportional to the square of the distances between them.</a:t>
            </a:r>
          </a:p>
          <a:p>
            <a:pPr lvl="1"/>
            <a:r>
              <a:rPr lang="en-US" sz="2400" dirty="0"/>
              <a:t>Electric charge is a fundamental property of matter, just like mass.</a:t>
            </a:r>
          </a:p>
          <a:p>
            <a:r>
              <a:rPr lang="en-US" sz="2800" dirty="0"/>
              <a:t>How would you put the above into a formula?</a:t>
            </a:r>
          </a:p>
        </p:txBody>
      </p:sp>
    </p:spTree>
    <p:extLst>
      <p:ext uri="{BB962C8B-B14F-4D97-AF65-F5344CB8AC3E}">
        <p14:creationId xmlns:p14="http://schemas.microsoft.com/office/powerpoint/2010/main" val="88015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CDBB-5BBB-B44F-A893-1516E99BEC87}" type="slidenum">
              <a:rPr lang="en-US"/>
              <a:pPr/>
              <a:t>21</a:t>
            </a:fld>
            <a:endParaRPr lang="en-US"/>
          </a:p>
        </p:txBody>
      </p:sp>
      <p:pic>
        <p:nvPicPr>
          <p:cNvPr id="140311" name="Picture 23" descr="FG21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438650"/>
            <a:ext cx="3124200" cy="2114550"/>
          </a:xfrm>
          <a:prstGeom prst="rect">
            <a:avLst/>
          </a:prstGeom>
          <a:noFill/>
        </p:spPr>
      </p:pic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381000" y="5181600"/>
            <a:ext cx="5943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value of the proportionality constant,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in SI unit is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Thus, 1C is the charge that gives </a:t>
            </a:r>
            <a:r>
              <a:rPr lang="en-US" b="1">
                <a:solidFill>
                  <a:srgbClr val="A50021"/>
                </a:solidFill>
                <a:latin typeface="Arial Narrow" charset="0"/>
              </a:rPr>
              <a:t>F~9x10</a:t>
            </a:r>
            <a:r>
              <a:rPr lang="en-US" b="1" baseline="30000">
                <a:solidFill>
                  <a:srgbClr val="A50021"/>
                </a:solidFill>
                <a:latin typeface="Arial Narrow" charset="0"/>
              </a:rPr>
              <a:t>9</a:t>
            </a:r>
            <a:r>
              <a:rPr lang="en-US" b="1">
                <a:solidFill>
                  <a:srgbClr val="A50021"/>
                </a:solidFill>
                <a:latin typeface="Arial Narrow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of force when placed 1m apart from each other.</a:t>
            </a:r>
          </a:p>
        </p:txBody>
      </p:sp>
      <p:graphicFrame>
        <p:nvGraphicFramePr>
          <p:cNvPr id="140305" name="Object 17"/>
          <p:cNvGraphicFramePr>
            <a:graphicFrameLocks noChangeAspect="1"/>
          </p:cNvGraphicFramePr>
          <p:nvPr/>
        </p:nvGraphicFramePr>
        <p:xfrm>
          <a:off x="1676400" y="912813"/>
          <a:ext cx="18288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" name="Equation" r:id="rId4" imgW="482400" imgH="368280" progId="Equation.DSMT4">
                  <p:embed/>
                </p:oleObj>
              </mc:Choice>
              <mc:Fallback>
                <p:oleObj name="Equation" r:id="rId4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2813"/>
                        <a:ext cx="182880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Coulomb’s Law – The Formula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Is Coulomb force a scalar quantity or a vector quantity? Unit?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vector quantity. </a:t>
            </a:r>
            <a:r>
              <a:rPr lang="en-US" sz="2000" dirty="0" smtClean="0"/>
              <a:t> The unit is </a:t>
            </a:r>
            <a:r>
              <a:rPr lang="en-US" sz="2000" dirty="0" err="1" smtClean="0"/>
              <a:t>Newtons</a:t>
            </a:r>
            <a:r>
              <a:rPr lang="en-US" sz="2000" dirty="0" smtClean="0"/>
              <a:t> (N)!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direction </a:t>
            </a:r>
            <a:r>
              <a:rPr lang="en-US" sz="2400" dirty="0"/>
              <a:t>of electric (Coulomb) force is always along the line joining the two objects.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two charges are the same: forces are directed away from each other.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two charges are opposite: forces are directed toward each other.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Coulomb force is precise to 1 part in 10</a:t>
            </a:r>
            <a:r>
              <a:rPr lang="en-US" sz="2400" baseline="30000" dirty="0"/>
              <a:t>16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Unit of charge is called Coulomb, C, in SI.</a:t>
            </a:r>
          </a:p>
        </p:txBody>
      </p:sp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609600" y="1246188"/>
          <a:ext cx="6937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" name="Equation" r:id="rId6" imgW="152280" imgH="152280" progId="Equation.DSMT4">
                  <p:embed/>
                </p:oleObj>
              </mc:Choice>
              <mc:Fallback>
                <p:oleObj name="Equation" r:id="rId6" imgW="152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46188"/>
                        <a:ext cx="6937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1752600" y="890588"/>
          <a:ext cx="7524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"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890588"/>
                        <a:ext cx="7524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5257800" y="890588"/>
          <a:ext cx="3125788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6" name="Equation" r:id="rId10" imgW="685800" imgH="380880" progId="Equation.DSMT4">
                  <p:embed/>
                </p:oleObj>
              </mc:Choice>
              <mc:Fallback>
                <p:oleObj name="Equation" r:id="rId10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90588"/>
                        <a:ext cx="3125788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2297113" y="1563688"/>
          <a:ext cx="7508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" name="Equation" r:id="rId12" imgW="164880" imgH="190440" progId="Equation.DSMT4">
                  <p:embed/>
                </p:oleObj>
              </mc:Choice>
              <mc:Fallback>
                <p:oleObj name="Equation" r:id="rId12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563688"/>
                        <a:ext cx="7508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3" name="Object 15"/>
          <p:cNvGraphicFramePr>
            <a:graphicFrameLocks noChangeAspect="1"/>
          </p:cNvGraphicFramePr>
          <p:nvPr/>
        </p:nvGraphicFramePr>
        <p:xfrm>
          <a:off x="1116013" y="1322388"/>
          <a:ext cx="6365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" name="Equation" r:id="rId14" imgW="139680" imgH="126720" progId="Equation.DSMT4">
                  <p:embed/>
                </p:oleObj>
              </mc:Choice>
              <mc:Fallback>
                <p:oleObj name="Equation" r:id="rId14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22388"/>
                        <a:ext cx="6365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4" name="Object 16"/>
          <p:cNvGraphicFramePr>
            <a:graphicFrameLocks noChangeAspect="1"/>
          </p:cNvGraphicFramePr>
          <p:nvPr/>
        </p:nvGraphicFramePr>
        <p:xfrm>
          <a:off x="2349500" y="890588"/>
          <a:ext cx="11557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" name="Equation" r:id="rId16" imgW="253800" imgH="203040" progId="Equation.DSMT4">
                  <p:embed/>
                </p:oleObj>
              </mc:Choice>
              <mc:Fallback>
                <p:oleObj name="Equation" r:id="rId16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890588"/>
                        <a:ext cx="11557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06" name="AutoShape 18"/>
          <p:cNvSpPr>
            <a:spLocks noChangeArrowheads="1"/>
          </p:cNvSpPr>
          <p:nvPr/>
        </p:nvSpPr>
        <p:spPr bwMode="auto">
          <a:xfrm>
            <a:off x="3863975" y="1158875"/>
            <a:ext cx="1271588" cy="860425"/>
          </a:xfrm>
          <a:prstGeom prst="rightArrow">
            <a:avLst>
              <a:gd name="adj1" fmla="val 50000"/>
              <a:gd name="adj2" fmla="val 36947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A50021"/>
                </a:solidFill>
                <a:latin typeface="Arial Narrow" charset="0"/>
              </a:rPr>
              <a:t>Formula</a:t>
            </a:r>
          </a:p>
        </p:txBody>
      </p:sp>
      <p:graphicFrame>
        <p:nvGraphicFramePr>
          <p:cNvPr id="140308" name="Object 20"/>
          <p:cNvGraphicFramePr>
            <a:graphicFrameLocks noChangeAspect="1"/>
          </p:cNvGraphicFramePr>
          <p:nvPr/>
        </p:nvGraphicFramePr>
        <p:xfrm>
          <a:off x="1676400" y="5500688"/>
          <a:ext cx="3429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" name="Equation" r:id="rId18" imgW="1511280" imgH="228600" progId="Equation.DSMT4">
                  <p:embed/>
                </p:oleObj>
              </mc:Choice>
              <mc:Fallback>
                <p:oleObj name="Equation" r:id="rId18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00688"/>
                        <a:ext cx="34290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13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AE9E-AEEB-8049-A2ED-76ED55C7DBD3}" type="slidenum">
              <a:rPr lang="en-US"/>
              <a:pPr/>
              <a:t>22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39700"/>
            <a:ext cx="3124200" cy="685800"/>
          </a:xfrm>
        </p:spPr>
        <p:txBody>
          <a:bodyPr/>
          <a:lstStyle/>
          <a:p>
            <a:r>
              <a:rPr lang="en-US"/>
              <a:t>Electric Force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Does the electric force look similar to another force?  What is it?</a:t>
            </a:r>
          </a:p>
          <a:p>
            <a:pPr lvl="1">
              <a:lnSpc>
                <a:spcPct val="80000"/>
              </a:lnSpc>
            </a:pPr>
            <a:r>
              <a:rPr lang="en-US" sz="2000" b="1" u="sng" dirty="0">
                <a:solidFill>
                  <a:srgbClr val="A50021"/>
                </a:solidFill>
              </a:rPr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are the sources of the forces?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Electric Force:</a:t>
            </a:r>
            <a:r>
              <a:rPr lang="en-US" sz="2000" dirty="0" smtClean="0"/>
              <a:t> Electric charges</a:t>
            </a:r>
            <a:r>
              <a:rPr lang="en-US" sz="2000" dirty="0"/>
              <a:t>, fundamental properties of matter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Gravitational Force: Masses, fundamental properties of matter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else is similar?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Inversely proportional to the square of the distance between the sources of the force </a:t>
            </a:r>
            <a:r>
              <a:rPr lang="en-US" sz="2000" dirty="0" err="1">
                <a:sym typeface="Wingdings" charset="2"/>
              </a:rPr>
              <a:t></a:t>
            </a:r>
            <a:r>
              <a:rPr lang="en-US" sz="2000" dirty="0">
                <a:sym typeface="Wingdings" charset="2"/>
              </a:rPr>
              <a:t> What is this kind law called?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Inverse Square Law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smtClean="0"/>
              <a:t>the biggest </a:t>
            </a:r>
            <a:r>
              <a:rPr lang="en-US" sz="2400" dirty="0"/>
              <a:t>difference?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Gravitational force is always attractive.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Electric force depends on the type of the two charges.</a:t>
            </a:r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609600" y="838200"/>
          <a:ext cx="3125788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7" name="Equation" r:id="rId3" imgW="685800" imgH="380880" progId="Equation.DSMT4">
                  <p:embed/>
                </p:oleObj>
              </mc:Choice>
              <mc:Fallback>
                <p:oleObj name="Equation" r:id="rId3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3125788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3124200" y="141288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dirty="0">
                <a:solidFill>
                  <a:srgbClr val="A50021"/>
                </a:solidFill>
                <a:latin typeface="Arial Narrow" charset="0"/>
              </a:rPr>
              <a:t>and Gravitational Force</a:t>
            </a:r>
          </a:p>
        </p:txBody>
      </p:sp>
      <p:graphicFrame>
        <p:nvGraphicFramePr>
          <p:cNvPr id="141328" name="Object 16"/>
          <p:cNvGraphicFramePr>
            <a:graphicFrameLocks noChangeAspect="1"/>
          </p:cNvGraphicFramePr>
          <p:nvPr/>
        </p:nvGraphicFramePr>
        <p:xfrm>
          <a:off x="4964113" y="762000"/>
          <a:ext cx="318928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8" name="Equation" r:id="rId5" imgW="799920" imgH="380880" progId="Equation.DSMT4">
                  <p:embed/>
                </p:oleObj>
              </mc:Choice>
              <mc:Fallback>
                <p:oleObj name="Equation" r:id="rId5" imgW="799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762000"/>
                        <a:ext cx="3189287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3702050" y="969963"/>
            <a:ext cx="1216025" cy="1108075"/>
          </a:xfrm>
          <a:prstGeom prst="leftRightArrow">
            <a:avLst>
              <a:gd name="adj1" fmla="val 50000"/>
              <a:gd name="adj2" fmla="val 21948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Extremely</a:t>
            </a:r>
          </a:p>
          <a:p>
            <a:pPr algn="ctr"/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Similar</a:t>
            </a:r>
          </a:p>
        </p:txBody>
      </p:sp>
      <p:sp>
        <p:nvSpPr>
          <p:cNvPr id="141330" name="Oval 18"/>
          <p:cNvSpPr>
            <a:spLocks noChangeArrowheads="1"/>
          </p:cNvSpPr>
          <p:nvPr/>
        </p:nvSpPr>
        <p:spPr bwMode="auto">
          <a:xfrm>
            <a:off x="2057400" y="914400"/>
            <a:ext cx="15240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6477000" y="762000"/>
            <a:ext cx="1600200" cy="7620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2438400" y="1600200"/>
            <a:ext cx="8382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3" name="Oval 21"/>
          <p:cNvSpPr>
            <a:spLocks noChangeArrowheads="1"/>
          </p:cNvSpPr>
          <p:nvPr/>
        </p:nvSpPr>
        <p:spPr bwMode="auto">
          <a:xfrm>
            <a:off x="6781800" y="1447800"/>
            <a:ext cx="8382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and properly references to them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Monday, June 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95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between experimental measurements and theory are good for </a:t>
            </a: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 general principles formulated through theory is used to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improve our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314140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60237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79046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27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58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683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</a:t>
            </a:r>
            <a:r>
              <a:rPr lang="en-US" dirty="0" smtClean="0"/>
              <a:t>3333.1</a:t>
            </a:r>
            <a:r>
              <a:rPr lang="en-US" dirty="0"/>
              <a:t>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299200" y="2286000"/>
            <a:ext cx="956662" cy="461665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3345.1</a:t>
            </a:r>
            <a:endParaRPr lang="en-US" dirty="0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than the worst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of the measurements!</a:t>
            </a:r>
            <a:endParaRPr lang="en-US" b="1" dirty="0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9365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6783</TotalTime>
  <Words>2680</Words>
  <Application>Microsoft Macintosh PowerPoint</Application>
  <PresentationFormat>On-screen Show (4:3)</PresentationFormat>
  <Paragraphs>352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phys1443-spring02</vt:lpstr>
      <vt:lpstr>Equation</vt:lpstr>
      <vt:lpstr>PHYS 1441 – Section 001 Lecture #2</vt:lpstr>
      <vt:lpstr>Announcements</vt:lpstr>
      <vt:lpstr>Extra Credit Special Project #1 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SI Base Quantities and Units</vt:lpstr>
      <vt:lpstr>Prefixes, expressions and their meanings</vt:lpstr>
      <vt:lpstr>How do we convert quantities from one unit to another?</vt:lpstr>
      <vt:lpstr>What does the Electric Force do?</vt:lpstr>
      <vt:lpstr>Static Electricity; Electric Charge and Its Conservation</vt:lpstr>
      <vt:lpstr>Static Electricity; Electric Charge and Its Conservation</vt:lpstr>
      <vt:lpstr>Electric Charge in the Atom</vt:lpstr>
      <vt:lpstr>Insulators and Conductors</vt:lpstr>
      <vt:lpstr>Induced Charge</vt:lpstr>
      <vt:lpstr>Induced Charge</vt:lpstr>
      <vt:lpstr>Coulomb’s Law</vt:lpstr>
      <vt:lpstr>Coulomb’s Law – The Formula</vt:lpstr>
      <vt:lpstr>Electric Force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368</cp:revision>
  <dcterms:created xsi:type="dcterms:W3CDTF">2012-01-19T04:21:20Z</dcterms:created>
  <dcterms:modified xsi:type="dcterms:W3CDTF">2016-06-07T19:03:25Z</dcterms:modified>
</cp:coreProperties>
</file>