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1" r:id="rId2"/>
    <p:sldId id="481" r:id="rId3"/>
    <p:sldId id="480" r:id="rId4"/>
    <p:sldId id="475" r:id="rId5"/>
    <p:sldId id="477" r:id="rId6"/>
    <p:sldId id="478" r:id="rId7"/>
    <p:sldId id="479" r:id="rId8"/>
    <p:sldId id="482" r:id="rId9"/>
    <p:sldId id="483" r:id="rId10"/>
    <p:sldId id="484" r:id="rId11"/>
    <p:sldId id="485" r:id="rId12"/>
    <p:sldId id="486" r:id="rId13"/>
    <p:sldId id="487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00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7" Type="http://schemas.openxmlformats.org/officeDocument/2006/relationships/image" Target="../media/image82.emf"/><Relationship Id="rId8" Type="http://schemas.openxmlformats.org/officeDocument/2006/relationships/image" Target="../media/image83.emf"/><Relationship Id="rId9" Type="http://schemas.openxmlformats.org/officeDocument/2006/relationships/image" Target="../media/image84.emf"/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wmf"/><Relationship Id="rId6" Type="http://schemas.openxmlformats.org/officeDocument/2006/relationships/image" Target="../media/image31.emf"/><Relationship Id="rId7" Type="http://schemas.openxmlformats.org/officeDocument/2006/relationships/image" Target="../media/image32.wmf"/><Relationship Id="rId8" Type="http://schemas.openxmlformats.org/officeDocument/2006/relationships/image" Target="../media/image33.wmf"/><Relationship Id="rId9" Type="http://schemas.openxmlformats.org/officeDocument/2006/relationships/image" Target="../media/image34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3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59.wmf"/><Relationship Id="rId20" Type="http://schemas.openxmlformats.org/officeDocument/2006/relationships/image" Target="../media/image70.emf"/><Relationship Id="rId21" Type="http://schemas.openxmlformats.org/officeDocument/2006/relationships/image" Target="../media/image71.emf"/><Relationship Id="rId22" Type="http://schemas.openxmlformats.org/officeDocument/2006/relationships/image" Target="../media/image72.emf"/><Relationship Id="rId23" Type="http://schemas.openxmlformats.org/officeDocument/2006/relationships/image" Target="../media/image73.emf"/><Relationship Id="rId24" Type="http://schemas.openxmlformats.org/officeDocument/2006/relationships/image" Target="../media/image74.emf"/><Relationship Id="rId25" Type="http://schemas.openxmlformats.org/officeDocument/2006/relationships/image" Target="../media/image75.emf"/><Relationship Id="rId10" Type="http://schemas.openxmlformats.org/officeDocument/2006/relationships/image" Target="../media/image60.emf"/><Relationship Id="rId11" Type="http://schemas.openxmlformats.org/officeDocument/2006/relationships/image" Target="../media/image61.emf"/><Relationship Id="rId12" Type="http://schemas.openxmlformats.org/officeDocument/2006/relationships/image" Target="../media/image62.emf"/><Relationship Id="rId13" Type="http://schemas.openxmlformats.org/officeDocument/2006/relationships/image" Target="../media/image63.emf"/><Relationship Id="rId14" Type="http://schemas.openxmlformats.org/officeDocument/2006/relationships/image" Target="../media/image64.emf"/><Relationship Id="rId15" Type="http://schemas.openxmlformats.org/officeDocument/2006/relationships/image" Target="../media/image65.emf"/><Relationship Id="rId16" Type="http://schemas.openxmlformats.org/officeDocument/2006/relationships/image" Target="../media/image66.emf"/><Relationship Id="rId17" Type="http://schemas.openxmlformats.org/officeDocument/2006/relationships/image" Target="../media/image67.emf"/><Relationship Id="rId18" Type="http://schemas.openxmlformats.org/officeDocument/2006/relationships/image" Target="../media/image68.emf"/><Relationship Id="rId19" Type="http://schemas.openxmlformats.org/officeDocument/2006/relationships/image" Target="../media/image69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w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919E-85B3-5641-AC26-32B247D11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8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BD15-4A3E-7D40-944A-9EC5B8301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0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  <p:sldLayoutId id="2147483690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20" Type="http://schemas.openxmlformats.org/officeDocument/2006/relationships/image" Target="../media/image43.emf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3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oleObject" Target="../embeddings/oleObject49.bin"/><Relationship Id="rId10" Type="http://schemas.openxmlformats.org/officeDocument/2006/relationships/image" Target="../media/image47.e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7.bin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5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2.emf"/><Relationship Id="rId47" Type="http://schemas.openxmlformats.org/officeDocument/2006/relationships/oleObject" Target="../embeddings/oleObject72.bin"/><Relationship Id="rId48" Type="http://schemas.openxmlformats.org/officeDocument/2006/relationships/image" Target="../media/image73.emf"/><Relationship Id="rId49" Type="http://schemas.openxmlformats.org/officeDocument/2006/relationships/oleObject" Target="../embeddings/oleObject73.bin"/><Relationship Id="rId20" Type="http://schemas.openxmlformats.org/officeDocument/2006/relationships/image" Target="../media/image59.wmf"/><Relationship Id="rId21" Type="http://schemas.openxmlformats.org/officeDocument/2006/relationships/oleObject" Target="../embeddings/oleObject59.bin"/><Relationship Id="rId22" Type="http://schemas.openxmlformats.org/officeDocument/2006/relationships/image" Target="../media/image60.emf"/><Relationship Id="rId23" Type="http://schemas.openxmlformats.org/officeDocument/2006/relationships/oleObject" Target="../embeddings/oleObject60.bin"/><Relationship Id="rId24" Type="http://schemas.openxmlformats.org/officeDocument/2006/relationships/image" Target="../media/image61.emf"/><Relationship Id="rId25" Type="http://schemas.openxmlformats.org/officeDocument/2006/relationships/oleObject" Target="../embeddings/oleObject61.bin"/><Relationship Id="rId26" Type="http://schemas.openxmlformats.org/officeDocument/2006/relationships/image" Target="../media/image62.emf"/><Relationship Id="rId27" Type="http://schemas.openxmlformats.org/officeDocument/2006/relationships/oleObject" Target="../embeddings/oleObject62.bin"/><Relationship Id="rId28" Type="http://schemas.openxmlformats.org/officeDocument/2006/relationships/image" Target="../media/image63.emf"/><Relationship Id="rId29" Type="http://schemas.openxmlformats.org/officeDocument/2006/relationships/oleObject" Target="../embeddings/oleObject63.bin"/><Relationship Id="rId50" Type="http://schemas.openxmlformats.org/officeDocument/2006/relationships/image" Target="../media/image74.emf"/><Relationship Id="rId51" Type="http://schemas.openxmlformats.org/officeDocument/2006/relationships/oleObject" Target="../embeddings/oleObject74.bin"/><Relationship Id="rId52" Type="http://schemas.openxmlformats.org/officeDocument/2006/relationships/image" Target="../media/image7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51.bin"/><Relationship Id="rId30" Type="http://schemas.openxmlformats.org/officeDocument/2006/relationships/image" Target="../media/image64.emf"/><Relationship Id="rId31" Type="http://schemas.openxmlformats.org/officeDocument/2006/relationships/oleObject" Target="../embeddings/oleObject64.bin"/><Relationship Id="rId32" Type="http://schemas.openxmlformats.org/officeDocument/2006/relationships/image" Target="../media/image65.emf"/><Relationship Id="rId9" Type="http://schemas.openxmlformats.org/officeDocument/2006/relationships/oleObject" Target="../embeddings/oleObject53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53.emf"/><Relationship Id="rId33" Type="http://schemas.openxmlformats.org/officeDocument/2006/relationships/oleObject" Target="../embeddings/oleObject65.bin"/><Relationship Id="rId34" Type="http://schemas.openxmlformats.org/officeDocument/2006/relationships/image" Target="../media/image66.emf"/><Relationship Id="rId35" Type="http://schemas.openxmlformats.org/officeDocument/2006/relationships/oleObject" Target="../embeddings/oleObject66.bin"/><Relationship Id="rId36" Type="http://schemas.openxmlformats.org/officeDocument/2006/relationships/image" Target="../media/image67.emf"/><Relationship Id="rId10" Type="http://schemas.openxmlformats.org/officeDocument/2006/relationships/image" Target="../media/image54.emf"/><Relationship Id="rId11" Type="http://schemas.openxmlformats.org/officeDocument/2006/relationships/oleObject" Target="../embeddings/oleObject54.bin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55.bin"/><Relationship Id="rId14" Type="http://schemas.openxmlformats.org/officeDocument/2006/relationships/image" Target="../media/image56.emf"/><Relationship Id="rId15" Type="http://schemas.openxmlformats.org/officeDocument/2006/relationships/oleObject" Target="../embeddings/oleObject56.bin"/><Relationship Id="rId16" Type="http://schemas.openxmlformats.org/officeDocument/2006/relationships/image" Target="../media/image57.emf"/><Relationship Id="rId17" Type="http://schemas.openxmlformats.org/officeDocument/2006/relationships/oleObject" Target="../embeddings/oleObject57.bin"/><Relationship Id="rId18" Type="http://schemas.openxmlformats.org/officeDocument/2006/relationships/image" Target="../media/image58.emf"/><Relationship Id="rId19" Type="http://schemas.openxmlformats.org/officeDocument/2006/relationships/oleObject" Target="../embeddings/oleObject58.bin"/><Relationship Id="rId37" Type="http://schemas.openxmlformats.org/officeDocument/2006/relationships/oleObject" Target="../embeddings/oleObject67.bin"/><Relationship Id="rId38" Type="http://schemas.openxmlformats.org/officeDocument/2006/relationships/image" Target="../media/image68.emf"/><Relationship Id="rId39" Type="http://schemas.openxmlformats.org/officeDocument/2006/relationships/oleObject" Target="../embeddings/oleObject68.bin"/><Relationship Id="rId40" Type="http://schemas.openxmlformats.org/officeDocument/2006/relationships/image" Target="../media/image69.emf"/><Relationship Id="rId41" Type="http://schemas.openxmlformats.org/officeDocument/2006/relationships/oleObject" Target="../embeddings/oleObject69.bin"/><Relationship Id="rId42" Type="http://schemas.openxmlformats.org/officeDocument/2006/relationships/image" Target="../media/image70.emf"/><Relationship Id="rId43" Type="http://schemas.openxmlformats.org/officeDocument/2006/relationships/oleObject" Target="../embeddings/oleObject70.bin"/><Relationship Id="rId44" Type="http://schemas.openxmlformats.org/officeDocument/2006/relationships/image" Target="../media/image71.emf"/><Relationship Id="rId45" Type="http://schemas.openxmlformats.org/officeDocument/2006/relationships/oleObject" Target="../embeddings/oleObject71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emf"/><Relationship Id="rId20" Type="http://schemas.openxmlformats.org/officeDocument/2006/relationships/oleObject" Target="../embeddings/oleObject83.bin"/><Relationship Id="rId21" Type="http://schemas.openxmlformats.org/officeDocument/2006/relationships/image" Target="../media/image84.emf"/><Relationship Id="rId10" Type="http://schemas.openxmlformats.org/officeDocument/2006/relationships/oleObject" Target="../embeddings/oleObject78.bin"/><Relationship Id="rId11" Type="http://schemas.openxmlformats.org/officeDocument/2006/relationships/image" Target="../media/image79.emf"/><Relationship Id="rId12" Type="http://schemas.openxmlformats.org/officeDocument/2006/relationships/oleObject" Target="../embeddings/oleObject79.bin"/><Relationship Id="rId13" Type="http://schemas.openxmlformats.org/officeDocument/2006/relationships/image" Target="../media/image80.emf"/><Relationship Id="rId14" Type="http://schemas.openxmlformats.org/officeDocument/2006/relationships/oleObject" Target="../embeddings/oleObject80.bin"/><Relationship Id="rId15" Type="http://schemas.openxmlformats.org/officeDocument/2006/relationships/image" Target="../media/image81.emf"/><Relationship Id="rId16" Type="http://schemas.openxmlformats.org/officeDocument/2006/relationships/oleObject" Target="../embeddings/oleObject81.bin"/><Relationship Id="rId17" Type="http://schemas.openxmlformats.org/officeDocument/2006/relationships/image" Target="../media/image82.emf"/><Relationship Id="rId18" Type="http://schemas.openxmlformats.org/officeDocument/2006/relationships/oleObject" Target="../embeddings/oleObject82.bin"/><Relationship Id="rId19" Type="http://schemas.openxmlformats.org/officeDocument/2006/relationships/image" Target="../media/image8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5.jpeg"/><Relationship Id="rId4" Type="http://schemas.openxmlformats.org/officeDocument/2006/relationships/oleObject" Target="../embeddings/oleObject75.bin"/><Relationship Id="rId5" Type="http://schemas.openxmlformats.org/officeDocument/2006/relationships/image" Target="../media/image76.emf"/><Relationship Id="rId6" Type="http://schemas.openxmlformats.org/officeDocument/2006/relationships/oleObject" Target="../embeddings/oleObject76.bin"/><Relationship Id="rId7" Type="http://schemas.openxmlformats.org/officeDocument/2006/relationships/image" Target="../media/image77.emf"/><Relationship Id="rId8" Type="http://schemas.openxmlformats.org/officeDocument/2006/relationships/oleObject" Target="../embeddings/oleObject7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wmf"/><Relationship Id="rId10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19.w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7.wmf"/><Relationship Id="rId10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20" Type="http://schemas.openxmlformats.org/officeDocument/2006/relationships/image" Target="../media/image34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2.w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33.wmf"/><Relationship Id="rId19" Type="http://schemas.openxmlformats.org/officeDocument/2006/relationships/oleObject" Target="../embeddings/oleObject3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7487" y="1447800"/>
            <a:ext cx="30410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8, 2016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23622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21</a:t>
            </a:r>
            <a:endParaRPr lang="en-US" sz="280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 smtClean="0">
                <a:solidFill>
                  <a:srgbClr val="003300"/>
                </a:solidFill>
                <a:latin typeface="Arial Narrow" charset="0"/>
              </a:rPr>
              <a:t>Coulomb’s Law</a:t>
            </a:r>
          </a:p>
          <a:p>
            <a:pPr marL="990600" lvl="1" indent="-533400"/>
            <a:r>
              <a:rPr lang="en-US" sz="2400" dirty="0" smtClean="0">
                <a:solidFill>
                  <a:srgbClr val="003300"/>
                </a:solidFill>
                <a:latin typeface="Arial Narrow" charset="0"/>
              </a:rPr>
              <a:t>The Electric Field &amp; Field Lines</a:t>
            </a:r>
          </a:p>
          <a:p>
            <a:pPr marL="990600" lvl="1" indent="-533400"/>
            <a:r>
              <a:rPr lang="en-US" sz="2400" dirty="0" smtClean="0">
                <a:solidFill>
                  <a:srgbClr val="003300"/>
                </a:solidFill>
                <a:latin typeface="Arial Narrow" charset="0"/>
              </a:rPr>
              <a:t>Electric Fields and Conductors</a:t>
            </a:r>
          </a:p>
          <a:p>
            <a:pPr marL="990600" lvl="1" indent="-533400"/>
            <a:r>
              <a:rPr lang="en-US" sz="2400" dirty="0" smtClean="0">
                <a:solidFill>
                  <a:srgbClr val="003800"/>
                </a:solidFill>
                <a:latin typeface="Arial Narrow" charset="0"/>
              </a:rPr>
              <a:t>Motion </a:t>
            </a:r>
            <a:r>
              <a:rPr lang="en-US" sz="2400" dirty="0">
                <a:solidFill>
                  <a:srgbClr val="003800"/>
                </a:solidFill>
                <a:latin typeface="Arial Narrow" charset="0"/>
              </a:rPr>
              <a:t>of a Charged Particle in an Electric Field</a:t>
            </a:r>
          </a:p>
          <a:p>
            <a:pPr marL="990600" lvl="1" indent="-533400"/>
            <a:r>
              <a:rPr lang="en-US" sz="2400" dirty="0">
                <a:solidFill>
                  <a:srgbClr val="003800"/>
                </a:solidFill>
                <a:latin typeface="Arial Narrow" charset="0"/>
              </a:rPr>
              <a:t>Electric </a:t>
            </a:r>
            <a:r>
              <a:rPr lang="en-US" sz="2400" dirty="0" smtClean="0">
                <a:solidFill>
                  <a:srgbClr val="003800"/>
                </a:solidFill>
                <a:latin typeface="Arial Narrow" charset="0"/>
              </a:rPr>
              <a:t>Dipoles</a:t>
            </a:r>
            <a:endParaRPr lang="en-US" sz="1600" dirty="0">
              <a:solidFill>
                <a:srgbClr val="003800"/>
              </a:solidFill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38200" y="5334000"/>
            <a:ext cx="7620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#2,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Saturday, June 11!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8,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5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7895E-25F1-374E-ACB6-982E27F526E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43288"/>
          <a:ext cx="1828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2" name="Equation" r:id="rId3" imgW="965200" imgH="304800" progId="Equation.DSMT4">
                  <p:embed/>
                </p:oleObj>
              </mc:Choice>
              <mc:Fallback>
                <p:oleObj name="Equation" r:id="rId3" imgW="965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43288"/>
                        <a:ext cx="1828800" cy="577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0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1785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1783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31784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61963"/>
            <a:chOff x="1488" y="1248"/>
            <a:chExt cx="1065" cy="291"/>
          </a:xfrm>
        </p:grpSpPr>
        <p:sp>
          <p:nvSpPr>
            <p:cNvPr id="31781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22275" cy="1935163"/>
            <a:chOff x="2457" y="1440"/>
            <a:chExt cx="244" cy="1261"/>
          </a:xfrm>
        </p:grpSpPr>
        <p:sp>
          <p:nvSpPr>
            <p:cNvPr id="31779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1777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1775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60550"/>
          <a:ext cx="6651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3" name="Equation" r:id="rId5" imgW="317500" imgH="241300" progId="Equation.DSMT4">
                  <p:embed/>
                </p:oleObj>
              </mc:Choice>
              <mc:Fallback>
                <p:oleObj name="Equation" r:id="rId5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60550"/>
                        <a:ext cx="6651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732683"/>
              </p:ext>
            </p:extLst>
          </p:nvPr>
        </p:nvGraphicFramePr>
        <p:xfrm>
          <a:off x="1355725" y="4456113"/>
          <a:ext cx="903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4" name="Equation" r:id="rId7" imgW="330200" imgH="355600" progId="Equation.DSMT4">
                  <p:embed/>
                </p:oleObj>
              </mc:Choice>
              <mc:Fallback>
                <p:oleObj name="Equation" r:id="rId7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4456113"/>
                        <a:ext cx="903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45125" y="2490788"/>
          <a:ext cx="6905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5" name="Equation" r:id="rId9" imgW="330200" imgH="266700" progId="Equation.DSMT4">
                  <p:embed/>
                </p:oleObj>
              </mc:Choice>
              <mc:Fallback>
                <p:oleObj name="Equation" r:id="rId9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490788"/>
                        <a:ext cx="6905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471972"/>
              </p:ext>
            </p:extLst>
          </p:nvPr>
        </p:nvGraphicFramePr>
        <p:xfrm>
          <a:off x="2033588" y="4384675"/>
          <a:ext cx="428148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6" name="Equation" r:id="rId11" imgW="1562100" imgH="469900" progId="Equation.DSMT4">
                  <p:embed/>
                </p:oleObj>
              </mc:Choice>
              <mc:Fallback>
                <p:oleObj name="Equation" r:id="rId11" imgW="1562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4384675"/>
                        <a:ext cx="4281487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922996"/>
              </p:ext>
            </p:extLst>
          </p:nvPr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7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494236"/>
              </p:ext>
            </p:extLst>
          </p:nvPr>
        </p:nvGraphicFramePr>
        <p:xfrm>
          <a:off x="6046788" y="5416550"/>
          <a:ext cx="9048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8" name="Equation" r:id="rId15" imgW="330200" imgH="355600" progId="Equation.DSMT4">
                  <p:embed/>
                </p:oleObj>
              </mc:Choice>
              <mc:Fallback>
                <p:oleObj name="Equation" r:id="rId15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5416550"/>
                        <a:ext cx="9048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/>
        </p:nvGraphicFramePr>
        <p:xfrm>
          <a:off x="6061075" y="1849438"/>
          <a:ext cx="11160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9" name="Equation" r:id="rId17" imgW="533400" imgH="368300" progId="Equation.DSMT4">
                  <p:embed/>
                </p:oleObj>
              </mc:Choice>
              <mc:Fallback>
                <p:oleObj name="Equation" r:id="rId17" imgW="533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1849438"/>
                        <a:ext cx="11160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/>
        </p:nvGraphicFramePr>
        <p:xfrm>
          <a:off x="6096000" y="2481263"/>
          <a:ext cx="1079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0" name="Equation" r:id="rId19" imgW="508000" imgH="368300" progId="Equation.DSMT4">
                  <p:embed/>
                </p:oleObj>
              </mc:Choice>
              <mc:Fallback>
                <p:oleObj name="Equation" r:id="rId19" imgW="508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81263"/>
                        <a:ext cx="10795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90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8,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47C993-70A0-444A-8399-C8A55D58779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48768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Unit vectors are the ones that tells us the directions of the components</a:t>
            </a:r>
          </a:p>
          <a:p>
            <a:r>
              <a:rPr lang="en-US" sz="3600" b="1" u="sng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Dimensionless</a:t>
            </a:r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b="1" u="sng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Magnitudes are exactly 1</a:t>
            </a:r>
          </a:p>
          <a:p>
            <a:r>
              <a:rPr lang="en-US" sz="360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Unit vectors are usually expressed in </a:t>
            </a:r>
            <a:r>
              <a:rPr lang="en-US" sz="3600" b="1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i, j, k </a:t>
            </a:r>
            <a:r>
              <a:rPr lang="en-US" sz="360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5057923"/>
              </p:ext>
            </p:extLst>
          </p:nvPr>
        </p:nvGraphicFramePr>
        <p:xfrm>
          <a:off x="965200" y="3933825"/>
          <a:ext cx="9652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7" name="Equation" r:id="rId3" imgW="419100" imgH="266700" progId="Equation.DSMT4">
                  <p:embed/>
                </p:oleObj>
              </mc:Choice>
              <mc:Fallback>
                <p:oleObj name="Equation" r:id="rId3" imgW="419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933825"/>
                        <a:ext cx="9652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/>
        </p:nvGraphicFramePr>
        <p:xfrm>
          <a:off x="3540125" y="4913313"/>
          <a:ext cx="6810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8" name="Equation" r:id="rId5" imgW="292100" imgH="241300" progId="Equation.DSMT4">
                  <p:embed/>
                </p:oleObj>
              </mc:Choice>
              <mc:Fallback>
                <p:oleObj name="Equation" r:id="rId5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4913313"/>
                        <a:ext cx="6810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So the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re-written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/>
        </p:nvGraphicFramePr>
        <p:xfrm>
          <a:off x="4876800" y="4970463"/>
          <a:ext cx="6810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9" name="Equation" r:id="rId7" imgW="292100" imgH="266700" progId="Equation.DSMT4">
                  <p:embed/>
                </p:oleObj>
              </mc:Choice>
              <mc:Fallback>
                <p:oleObj name="Equation" r:id="rId7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70463"/>
                        <a:ext cx="68103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/>
        </p:nvGraphicFramePr>
        <p:xfrm>
          <a:off x="5516563" y="4865688"/>
          <a:ext cx="201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0" name="Equation" r:id="rId9" imgW="863600" imgH="368300" progId="Equation.DSMT4">
                  <p:embed/>
                </p:oleObj>
              </mc:Choice>
              <mc:Fallback>
                <p:oleObj name="Equation" r:id="rId9" imgW="863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4865688"/>
                        <a:ext cx="201453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/>
        </p:nvGraphicFramePr>
        <p:xfrm>
          <a:off x="7453313" y="4867275"/>
          <a:ext cx="11826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1" name="Equation" r:id="rId11" imgW="508000" imgH="368300" progId="Equation.DSMT4">
                  <p:embed/>
                </p:oleObj>
              </mc:Choice>
              <mc:Fallback>
                <p:oleObj name="Equation" r:id="rId11" imgW="508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4867275"/>
                        <a:ext cx="118268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/>
        </p:nvGraphicFramePr>
        <p:xfrm>
          <a:off x="4100513" y="4999038"/>
          <a:ext cx="9461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2" name="Equation" r:id="rId13" imgW="406400" imgH="241300" progId="Equation.DSMT4">
                  <p:embed/>
                </p:oleObj>
              </mc:Choice>
              <mc:Fallback>
                <p:oleObj name="Equation" r:id="rId13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4999038"/>
                        <a:ext cx="9461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554718"/>
              </p:ext>
            </p:extLst>
          </p:nvPr>
        </p:nvGraphicFramePr>
        <p:xfrm>
          <a:off x="6929438" y="49609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3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9609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986306"/>
              </p:ext>
            </p:extLst>
          </p:nvPr>
        </p:nvGraphicFramePr>
        <p:xfrm>
          <a:off x="4481513" y="50117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4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0117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946051"/>
              </p:ext>
            </p:extLst>
          </p:nvPr>
        </p:nvGraphicFramePr>
        <p:xfrm>
          <a:off x="5195888" y="49720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5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9720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25808"/>
              </p:ext>
            </p:extLst>
          </p:nvPr>
        </p:nvGraphicFramePr>
        <p:xfrm>
          <a:off x="8472488" y="49149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6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9149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28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8,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66ACC2-6913-5848-969F-E935478DA3C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4302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F2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/>
        </p:nvGraphicFramePr>
        <p:xfrm>
          <a:off x="381000" y="1238250"/>
          <a:ext cx="549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4" name="Equation" r:id="rId3" imgW="342900" imgH="254000" progId="Equation.DSMT4">
                  <p:embed/>
                </p:oleObj>
              </mc:Choice>
              <mc:Fallback>
                <p:oleObj name="Equation" r:id="rId3" imgW="342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38250"/>
                        <a:ext cx="549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685800" y="3476625"/>
            <a:ext cx="7543800" cy="7699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of the sum of three forces: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404292"/>
              </p:ext>
            </p:extLst>
          </p:nvPr>
        </p:nvGraphicFramePr>
        <p:xfrm>
          <a:off x="2627313" y="5468938"/>
          <a:ext cx="6016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5" name="Equation" r:id="rId5" imgW="330200" imgH="355600" progId="Equation.DSMT4">
                  <p:embed/>
                </p:oleObj>
              </mc:Choice>
              <mc:Fallback>
                <p:oleObj name="Equation" r:id="rId5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468938"/>
                        <a:ext cx="60166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318542"/>
              </p:ext>
            </p:extLst>
          </p:nvPr>
        </p:nvGraphicFramePr>
        <p:xfrm>
          <a:off x="941388" y="2185988"/>
          <a:ext cx="7191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6" name="Equation" r:id="rId7" imgW="381000" imgH="355600" progId="Equation.DSMT4">
                  <p:embed/>
                </p:oleObj>
              </mc:Choice>
              <mc:Fallback>
                <p:oleObj name="Equation" r:id="rId7" imgW="381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185988"/>
                        <a:ext cx="71913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/>
        </p:nvGraphicFramePr>
        <p:xfrm>
          <a:off x="593725" y="4314825"/>
          <a:ext cx="7080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7" name="Equation" r:id="rId9" imgW="292100" imgH="241300" progId="Equation.DSMT4">
                  <p:embed/>
                </p:oleObj>
              </mc:Choice>
              <mc:Fallback>
                <p:oleObj name="Equation" r:id="rId9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14825"/>
                        <a:ext cx="7080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/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8" name="Equation" r:id="rId11" imgW="253800" imgH="177480" progId="Equation.DSMT4">
                  <p:embed/>
                </p:oleObj>
              </mc:Choice>
              <mc:Fallback>
                <p:oleObj name="Equation" r:id="rId11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422275"/>
              </p:ext>
            </p:extLst>
          </p:nvPr>
        </p:nvGraphicFramePr>
        <p:xfrm>
          <a:off x="2005013" y="1200150"/>
          <a:ext cx="32051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9" name="Equation" r:id="rId13" imgW="1676400" imgH="355600" progId="Equation.DSMT4">
                  <p:embed/>
                </p:oleObj>
              </mc:Choice>
              <mc:Fallback>
                <p:oleObj name="Equation" r:id="rId13" imgW="1676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200150"/>
                        <a:ext cx="32051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198383"/>
              </p:ext>
            </p:extLst>
          </p:nvPr>
        </p:nvGraphicFramePr>
        <p:xfrm>
          <a:off x="1838325" y="1612900"/>
          <a:ext cx="1352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0" name="Equation" r:id="rId15" imgW="863600" imgH="304800" progId="Equation.DSMT4">
                  <p:embed/>
                </p:oleObj>
              </mc:Choice>
              <mc:Fallback>
                <p:oleObj name="Equation" r:id="rId15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1612900"/>
                        <a:ext cx="13525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/>
        </p:nvGraphicFramePr>
        <p:xfrm>
          <a:off x="5219700" y="2324100"/>
          <a:ext cx="14493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1" name="Equation" r:id="rId17" imgW="711200" imgH="482600" progId="Equation.DSMT4">
                  <p:embed/>
                </p:oleObj>
              </mc:Choice>
              <mc:Fallback>
                <p:oleObj name="Equation" r:id="rId17" imgW="711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324100"/>
                        <a:ext cx="144938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/>
        </p:nvGraphicFramePr>
        <p:xfrm>
          <a:off x="6629400" y="2382838"/>
          <a:ext cx="1828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2" name="Equation" r:id="rId19" imgW="1104840" imgH="393480" progId="Equation.DSMT4">
                  <p:embed/>
                </p:oleObj>
              </mc:Choice>
              <mc:Fallback>
                <p:oleObj name="Equation" r:id="rId19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82838"/>
                        <a:ext cx="18288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371074"/>
              </p:ext>
            </p:extLst>
          </p:nvPr>
        </p:nvGraphicFramePr>
        <p:xfrm>
          <a:off x="873125" y="4883150"/>
          <a:ext cx="20097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3" name="Equation" r:id="rId21" imgW="1028700" imgH="304800" progId="Equation.DSMT4">
                  <p:embed/>
                </p:oleObj>
              </mc:Choice>
              <mc:Fallback>
                <p:oleObj name="Equation" r:id="rId21" imgW="102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4883150"/>
                        <a:ext cx="20097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061451"/>
              </p:ext>
            </p:extLst>
          </p:nvPr>
        </p:nvGraphicFramePr>
        <p:xfrm>
          <a:off x="6477000" y="4876800"/>
          <a:ext cx="6588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4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76800"/>
                        <a:ext cx="6588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/>
        </p:nvGraphicFramePr>
        <p:xfrm>
          <a:off x="1227138" y="4316413"/>
          <a:ext cx="1508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5" name="Equation" r:id="rId25" imgW="977900" imgH="254000" progId="Equation.DSMT4">
                  <p:embed/>
                </p:oleObj>
              </mc:Choice>
              <mc:Fallback>
                <p:oleObj name="Equation" r:id="rId25" imgW="977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316413"/>
                        <a:ext cx="15081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558266"/>
              </p:ext>
            </p:extLst>
          </p:nvPr>
        </p:nvGraphicFramePr>
        <p:xfrm>
          <a:off x="2763838" y="4357688"/>
          <a:ext cx="4987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6" name="Equation" r:id="rId27" imgW="3111500" imgH="355600" progId="Equation.DSMT4">
                  <p:embed/>
                </p:oleObj>
              </mc:Choice>
              <mc:Fallback>
                <p:oleObj name="Equation" r:id="rId27" imgW="3111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357688"/>
                        <a:ext cx="49879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82633"/>
              </p:ext>
            </p:extLst>
          </p:nvPr>
        </p:nvGraphicFramePr>
        <p:xfrm>
          <a:off x="3270250" y="5449888"/>
          <a:ext cx="27892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7" name="Equation" r:id="rId29" imgW="1549400" imgH="368300" progId="Equation.DSMT4">
                  <p:embed/>
                </p:oleObj>
              </mc:Choice>
              <mc:Fallback>
                <p:oleObj name="Equation" r:id="rId29" imgW="1549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5449888"/>
                        <a:ext cx="27892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/>
        </p:nvGraphicFramePr>
        <p:xfrm>
          <a:off x="6102350" y="5632450"/>
          <a:ext cx="7842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8" name="Equation" r:id="rId31" imgW="431800" imgH="203200" progId="Equation.DSMT4">
                  <p:embed/>
                </p:oleObj>
              </mc:Choice>
              <mc:Fallback>
                <p:oleObj name="Equation" r:id="rId31" imgW="431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5632450"/>
                        <a:ext cx="7842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30706"/>
              </p:ext>
            </p:extLst>
          </p:nvPr>
        </p:nvGraphicFramePr>
        <p:xfrm>
          <a:off x="1617663" y="2174875"/>
          <a:ext cx="14890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9" name="Equation" r:id="rId33" imgW="1104900" imgH="368300" progId="Equation.DSMT4">
                  <p:embed/>
                </p:oleObj>
              </mc:Choice>
              <mc:Fallback>
                <p:oleObj name="Equation" r:id="rId33" imgW="1104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174875"/>
                        <a:ext cx="14890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/>
        </p:nvGraphicFramePr>
        <p:xfrm>
          <a:off x="1355725" y="2795588"/>
          <a:ext cx="2876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0" name="Equation" r:id="rId35" imgW="1778000" imgH="266700" progId="Equation.DSMT4">
                  <p:embed/>
                </p:oleObj>
              </mc:Choice>
              <mc:Fallback>
                <p:oleObj name="Equation" r:id="rId35" imgW="1778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2795588"/>
                        <a:ext cx="28765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76895"/>
              </p:ext>
            </p:extLst>
          </p:nvPr>
        </p:nvGraphicFramePr>
        <p:xfrm>
          <a:off x="3260725" y="1627188"/>
          <a:ext cx="13525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1" name="Equation" r:id="rId37" imgW="863600" imgH="304800" progId="Equation.DSMT4">
                  <p:embed/>
                </p:oleObj>
              </mc:Choice>
              <mc:Fallback>
                <p:oleObj name="Equation" r:id="rId37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1627188"/>
                        <a:ext cx="13525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732567"/>
              </p:ext>
            </p:extLst>
          </p:nvPr>
        </p:nvGraphicFramePr>
        <p:xfrm>
          <a:off x="4724400" y="1589088"/>
          <a:ext cx="762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2" name="Equation" r:id="rId39" imgW="419100" imgH="241300" progId="Equation.DSMT4">
                  <p:embed/>
                </p:oleObj>
              </mc:Choice>
              <mc:Fallback>
                <p:oleObj name="Equation" r:id="rId39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89088"/>
                        <a:ext cx="762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410589"/>
              </p:ext>
            </p:extLst>
          </p:nvPr>
        </p:nvGraphicFramePr>
        <p:xfrm>
          <a:off x="5486400" y="15367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3" name="Equation" r:id="rId41" imgW="647700" imgH="304800" progId="Equation.DSMT4">
                  <p:embed/>
                </p:oleObj>
              </mc:Choice>
              <mc:Fallback>
                <p:oleObj name="Equation" r:id="rId41" imgW="647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36700"/>
                        <a:ext cx="1219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/>
        </p:nvGraphicFramePr>
        <p:xfrm>
          <a:off x="914400" y="1243013"/>
          <a:ext cx="1057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4" name="Equation" r:id="rId43" imgW="660400" imgH="254000" progId="Equation.DSMT4">
                  <p:embed/>
                </p:oleObj>
              </mc:Choice>
              <mc:Fallback>
                <p:oleObj name="Equation" r:id="rId43" imgW="660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3013"/>
                        <a:ext cx="1057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39535"/>
              </p:ext>
            </p:extLst>
          </p:nvPr>
        </p:nvGraphicFramePr>
        <p:xfrm>
          <a:off x="2830513" y="4883150"/>
          <a:ext cx="20335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5" name="Equation" r:id="rId45" imgW="1041400" imgH="304800" progId="Equation.DSMT4">
                  <p:embed/>
                </p:oleObj>
              </mc:Choice>
              <mc:Fallback>
                <p:oleObj name="Equation" r:id="rId4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883150"/>
                        <a:ext cx="20335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579495"/>
              </p:ext>
            </p:extLst>
          </p:nvPr>
        </p:nvGraphicFramePr>
        <p:xfrm>
          <a:off x="4922838" y="4883150"/>
          <a:ext cx="15890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6" name="Equation" r:id="rId47" imgW="812800" imgH="304800" progId="Equation.DSMT4">
                  <p:embed/>
                </p:oleObj>
              </mc:Choice>
              <mc:Fallback>
                <p:oleObj name="Equation" r:id="rId47" imgW="812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883150"/>
                        <a:ext cx="15890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633853"/>
              </p:ext>
            </p:extLst>
          </p:nvPr>
        </p:nvGraphicFramePr>
        <p:xfrm>
          <a:off x="7070725" y="4865688"/>
          <a:ext cx="614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7" name="Equation" r:id="rId49" imgW="355600" imgH="266700" progId="Equation.DSMT4">
                  <p:embed/>
                </p:oleObj>
              </mc:Choice>
              <mc:Fallback>
                <p:oleObj name="Equation" r:id="rId4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4865688"/>
                        <a:ext cx="6143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635227"/>
              </p:ext>
            </p:extLst>
          </p:nvPr>
        </p:nvGraphicFramePr>
        <p:xfrm>
          <a:off x="7685088" y="4865688"/>
          <a:ext cx="11207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8" name="Equation" r:id="rId51" imgW="647700" imgH="266700" progId="Equation.DSMT4">
                  <p:embed/>
                </p:oleObj>
              </mc:Choice>
              <mc:Fallback>
                <p:oleObj name="Equation" r:id="rId51" imgW="647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4865688"/>
                        <a:ext cx="11207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299604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G21_0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8,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AD62CD-B155-B442-B3E6-360DB30E6DB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6629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 21.2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6172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 Narrow" charset="0"/>
                <a:ea typeface="ＭＳ Ｐゴシック" charset="0"/>
                <a:cs typeface="ＭＳ Ｐゴシック" charset="0"/>
              </a:rPr>
              <a:t>Three charges in a line.  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Three charged particles are arranged in a line as shown in the figure.  Calculate the net electrostatic force on particle 3 (the -4μC on the right) due to other two charges.</a:t>
            </a:r>
          </a:p>
        </p:txBody>
      </p:sp>
      <p:graphicFrame>
        <p:nvGraphicFramePr>
          <p:cNvPr id="143367" name="Object 2"/>
          <p:cNvGraphicFramePr>
            <a:graphicFrameLocks noChangeAspect="1"/>
          </p:cNvGraphicFramePr>
          <p:nvPr/>
        </p:nvGraphicFramePr>
        <p:xfrm>
          <a:off x="409575" y="2681288"/>
          <a:ext cx="6461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5" name="Equation" r:id="rId4" imgW="254000" imgH="228600" progId="Equation.DSMT4">
                  <p:embed/>
                </p:oleObj>
              </mc:Choice>
              <mc:Fallback>
                <p:oleObj name="Equation" r:id="rId4" imgW="2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2681288"/>
                        <a:ext cx="646113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09600" y="2209800"/>
            <a:ext cx="389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09600" y="4648200"/>
            <a:ext cx="376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the vector sum of the two forces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276600"/>
            <a:ext cx="387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3"/>
          <p:cNvGraphicFramePr>
            <a:graphicFrameLocks noChangeAspect="1"/>
          </p:cNvGraphicFramePr>
          <p:nvPr/>
        </p:nvGraphicFramePr>
        <p:xfrm>
          <a:off x="393700" y="3810000"/>
          <a:ext cx="6778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6" name="Equation" r:id="rId6" imgW="266700" imgH="228600" progId="Equation.DSMT4">
                  <p:embed/>
                </p:oleObj>
              </mc:Choice>
              <mc:Fallback>
                <p:oleObj name="Equation" r:id="rId6" imgW="266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810000"/>
                        <a:ext cx="6778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43000" y="2590800"/>
          <a:ext cx="10414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7" name="Equation" r:id="rId8" imgW="546100" imgH="406400" progId="Equation.DSMT4">
                  <p:embed/>
                </p:oleObj>
              </mc:Choice>
              <mc:Fallback>
                <p:oleObj name="Equation" r:id="rId8" imgW="546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10414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143000" y="3810000"/>
          <a:ext cx="10906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8" name="Equation" r:id="rId10" imgW="571500" imgH="406400" progId="Equation.DSMT4">
                  <p:embed/>
                </p:oleObj>
              </mc:Choice>
              <mc:Fallback>
                <p:oleObj name="Equation" r:id="rId10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10906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41363" y="5060950"/>
          <a:ext cx="58880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9" name="Equation" r:id="rId12" imgW="2311400" imgH="254000" progId="Equation.DSMT4">
                  <p:embed/>
                </p:oleObj>
              </mc:Choice>
              <mc:Fallback>
                <p:oleObj name="Equation" r:id="rId12" imgW="2311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5060950"/>
                        <a:ext cx="58880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50279"/>
              </p:ext>
            </p:extLst>
          </p:nvPr>
        </p:nvGraphicFramePr>
        <p:xfrm>
          <a:off x="762000" y="5681663"/>
          <a:ext cx="21018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80" name="Equation" r:id="rId14" imgW="825500" imgH="215900" progId="Equation.DSMT4">
                  <p:embed/>
                </p:oleObj>
              </mc:Choice>
              <mc:Fallback>
                <p:oleObj name="Equation" r:id="rId14" imgW="825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81663"/>
                        <a:ext cx="21018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6916738" y="5029200"/>
          <a:ext cx="16176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81" name="Equation" r:id="rId16" imgW="635000" imgH="266700" progId="Equation.DSMT4">
                  <p:embed/>
                </p:oleObj>
              </mc:Choice>
              <mc:Fallback>
                <p:oleObj name="Equation" r:id="rId16" imgW="635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5029200"/>
                        <a:ext cx="16176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209800" y="2514600"/>
          <a:ext cx="65881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82" name="Equation" r:id="rId18" imgW="3454400" imgH="571500" progId="Equation.DSMT4">
                  <p:embed/>
                </p:oleObj>
              </mc:Choice>
              <mc:Fallback>
                <p:oleObj name="Equation" r:id="rId18" imgW="34544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65881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2303463" y="3657600"/>
          <a:ext cx="66119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83" name="Equation" r:id="rId20" imgW="3467100" imgH="571500" progId="Equation.DSMT4">
                  <p:embed/>
                </p:oleObj>
              </mc:Choice>
              <mc:Fallback>
                <p:oleObj name="Equation" r:id="rId20" imgW="34671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3657600"/>
                        <a:ext cx="661193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64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8,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34/35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of you have registered in the homework system.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27/35 submitted the homework!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z="2800" baseline="30000" dirty="0">
                <a:ea typeface="ＭＳ Ｐゴシック" pitchFamily="-84" charset="-128"/>
                <a:cs typeface="ＭＳ Ｐゴシック" pitchFamily="-84" charset="-128"/>
              </a:rPr>
              <a:t>st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non-comprehensive term exam</a:t>
            </a:r>
          </a:p>
          <a:p>
            <a:pPr lvl="1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class Monday, June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13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Covers: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CH21.1 through what we finish tomorrow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plus appendix A</a:t>
            </a:r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quiz</a:t>
            </a:r>
          </a:p>
          <a:p>
            <a:pPr lvl="1" eaLnBrk="1" hangingPunct="1"/>
            <a:r>
              <a:rPr lang="en-US" sz="2400" dirty="0"/>
              <a:t>No derivations, word definitions or solutions of any problems!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 smtClean="0"/>
              <a:t>Extra Credit Special Project #1 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r>
              <a:rPr lang="en-US" sz="2800" dirty="0" smtClean="0"/>
              <a:t>Compare the Coulomb force to the Gravitational force in the following cases by expressing Coulomb force (F</a:t>
            </a:r>
            <a:r>
              <a:rPr lang="en-US" sz="2800" baseline="-25000" dirty="0" smtClean="0"/>
              <a:t>C</a:t>
            </a:r>
            <a:r>
              <a:rPr lang="en-US" sz="2800" dirty="0" smtClean="0"/>
              <a:t>) in terms of the gravitational force (F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Between two protons separated by 1m</a:t>
            </a:r>
          </a:p>
          <a:p>
            <a:pPr lvl="1"/>
            <a:r>
              <a:rPr lang="en-US" sz="2400" dirty="0" smtClean="0"/>
              <a:t>Between two protons separated by an arbitrary distance R</a:t>
            </a:r>
          </a:p>
          <a:p>
            <a:pPr lvl="1"/>
            <a:r>
              <a:rPr lang="en-US" sz="2400" dirty="0" smtClean="0"/>
              <a:t>Between two electrons separated by 1m</a:t>
            </a:r>
          </a:p>
          <a:p>
            <a:pPr lvl="1"/>
            <a:r>
              <a:rPr lang="en-US" sz="2400" dirty="0" smtClean="0"/>
              <a:t>Between two electrons separated by an arbitrary distance R </a:t>
            </a:r>
          </a:p>
          <a:p>
            <a:r>
              <a:rPr lang="en-US" sz="2800" dirty="0" smtClean="0"/>
              <a:t>Five points each, totaling 20 points</a:t>
            </a:r>
          </a:p>
          <a:p>
            <a:r>
              <a:rPr lang="en-US" sz="2800" dirty="0" smtClean="0"/>
              <a:t>BE SURE to show all the details of your work, including all formulae, and properly references to them</a:t>
            </a:r>
          </a:p>
          <a:p>
            <a:r>
              <a:rPr lang="en-US" sz="2800" dirty="0" smtClean="0"/>
              <a:t>Please staple them before the submission</a:t>
            </a:r>
          </a:p>
          <a:p>
            <a:r>
              <a:rPr lang="en-US" sz="2800" dirty="0" smtClean="0"/>
              <a:t>Due at the beginning of the class Monday, June 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695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4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The unit is </a:t>
            </a:r>
            <a:r>
              <a:rPr lang="en-US" sz="2000" dirty="0" err="1" smtClean="0"/>
              <a:t>Newtons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1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00688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13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5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r>
              <a:rPr lang="en-US" sz="2800" dirty="0"/>
              <a:t>Elementary charge, the smallest charge, is that of an electron: </a:t>
            </a:r>
          </a:p>
          <a:p>
            <a:pPr lvl="1"/>
            <a:r>
              <a:rPr lang="en-US" sz="2400" dirty="0"/>
              <a:t>Since electron 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</a:t>
            </a:r>
            <a:r>
              <a:rPr lang="en-US" sz="2400" dirty="0" err="1">
                <a:solidFill>
                  <a:srgbClr val="A50021"/>
                </a:solidFill>
                <a:latin typeface="Monotype Corsiva" charset="0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fraction 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/>
              <a:t>It changes always in integer multiples of </a:t>
            </a:r>
            <a:r>
              <a:rPr lang="en-US" sz="2000" dirty="0" err="1">
                <a:latin typeface="Monotype Corsiva" charset="0"/>
              </a:rPr>
              <a:t>e</a:t>
            </a:r>
            <a:r>
              <a:rPr lang="en-US" sz="2000" dirty="0"/>
              <a:t>.</a:t>
            </a:r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0</a:t>
            </a:r>
            <a:r>
              <a:rPr lang="en-US" sz="2800" dirty="0"/>
              <a:t>, the </a:t>
            </a:r>
            <a:r>
              <a:rPr lang="en-US" sz="2800" dirty="0" smtClean="0"/>
              <a:t>permittivity* </a:t>
            </a:r>
            <a:r>
              <a:rPr lang="en-US" sz="2800" dirty="0"/>
              <a:t>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be written:</a:t>
            </a:r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286000" y="1200150"/>
          <a:ext cx="2438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29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00150"/>
                        <a:ext cx="24384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86000" y="4343400"/>
          <a:ext cx="1371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0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43400"/>
                        <a:ext cx="13716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191000" y="4343400"/>
          <a:ext cx="40386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1" name="Equation" r:id="rId7" imgW="2006280" imgH="228600" progId="Equation.DSMT4">
                  <p:embed/>
                </p:oleObj>
              </mc:Choice>
              <mc:Fallback>
                <p:oleObj name="Equation" r:id="rId7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43400"/>
                        <a:ext cx="40386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/>
        </p:nvGraphicFramePr>
        <p:xfrm>
          <a:off x="5867400" y="4691063"/>
          <a:ext cx="198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2" name="Equation" r:id="rId9" imgW="901440" imgH="406080" progId="Equation.DSMT4">
                  <p:embed/>
                </p:oleObj>
              </mc:Choice>
              <mc:Fallback>
                <p:oleObj name="Equation" r:id="rId9" imgW="9014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91063"/>
                        <a:ext cx="1981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a material to store electric potential energy under the influence of an electric field </a:t>
            </a:r>
            <a:endParaRPr lang="en-US" sz="14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2518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6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on Coulomb Force </a:t>
            </a: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934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Electric force on electron by proton</a:t>
            </a:r>
            <a:r>
              <a:rPr lang="en-US" sz="2400"/>
              <a:t>.  Determine the magnitude of the electric force on the electron of a hydrogen atom exerted by the single proton (Q</a:t>
            </a:r>
            <a:r>
              <a:rPr lang="en-US" sz="2400" baseline="-25000"/>
              <a:t>2</a:t>
            </a:r>
            <a:r>
              <a:rPr lang="en-US" sz="2400"/>
              <a:t>=+e) that is its nucleus.  Assume the electron “orbits” the proton at its average distance of r=0.53x10</a:t>
            </a:r>
            <a:r>
              <a:rPr lang="en-US" sz="2400" baseline="30000"/>
              <a:t>-10</a:t>
            </a:r>
            <a:r>
              <a:rPr lang="en-US" sz="2400"/>
              <a:t>m. 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5" name="Equation" r:id="rId4" imgW="1485720" imgH="228600" progId="Equation.DSMT4">
                  <p:embed/>
                </p:oleObj>
              </mc:Choice>
              <mc:Fallback>
                <p:oleObj name="Equation" r:id="rId4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3"/>
                        <a:ext cx="29908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6" name="Equation" r:id="rId6" imgW="1434960" imgH="406080" progId="Equation.DSMT4">
                  <p:embed/>
                </p:oleObj>
              </mc:Choice>
              <mc:Fallback>
                <p:oleObj name="Equation" r:id="rId6" imgW="1434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90800"/>
                        <a:ext cx="315277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7" name="Equation" r:id="rId8" imgW="1409400" imgH="228600" progId="Equation.DSMT4">
                  <p:embed/>
                </p:oleObj>
              </mc:Choice>
              <mc:Fallback>
                <p:oleObj name="Equation" r:id="rId8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7413"/>
                        <a:ext cx="28368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8" name="Equation" r:id="rId10" imgW="736560" imgH="406080" progId="Equation.DSMT4">
                  <p:embed/>
                </p:oleObj>
              </mc:Choice>
              <mc:Fallback>
                <p:oleObj name="Equation" r:id="rId10" imgW="736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59300"/>
                        <a:ext cx="16192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9" name="Equation" r:id="rId12" imgW="2806560" imgH="571320" progId="Equation.DSMT4">
                  <p:embed/>
                </p:oleObj>
              </mc:Choice>
              <mc:Fallback>
                <p:oleObj name="Equation" r:id="rId12" imgW="28065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6900"/>
                        <a:ext cx="6165850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0"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770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</p:spTree>
    <p:extLst>
      <p:ext uri="{BB962C8B-B14F-4D97-AF65-F5344CB8AC3E}">
        <p14:creationId xmlns:p14="http://schemas.microsoft.com/office/powerpoint/2010/main" val="263450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785-1585-2548-9809-B8C877FB14F8}" type="slidenum">
              <a:rPr lang="en-US"/>
              <a:pPr/>
              <a:t>7</a:t>
            </a:fld>
            <a:endParaRPr lang="en-US"/>
          </a:p>
        </p:txBody>
      </p:sp>
      <p:pic>
        <p:nvPicPr>
          <p:cNvPr id="143380" name="Picture 20" descr="FG21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76200"/>
            <a:ext cx="2895600" cy="2667000"/>
          </a:xfrm>
          <a:prstGeom prst="rect">
            <a:avLst/>
          </a:prstGeo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21 – </a:t>
            </a:r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Which charge exerts greater force? </a:t>
            </a:r>
            <a:r>
              <a:rPr lang="en-US" sz="2400" dirty="0"/>
              <a:t>Two positive point charges, Q</a:t>
            </a:r>
            <a:r>
              <a:rPr lang="en-US" sz="2400" baseline="-25000" dirty="0"/>
              <a:t>1</a:t>
            </a:r>
            <a:r>
              <a:rPr lang="en-US" sz="2400" dirty="0"/>
              <a:t>=</a:t>
            </a:r>
            <a:r>
              <a:rPr lang="en-US" sz="2400" dirty="0" smtClean="0"/>
              <a:t>50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 </a:t>
            </a:r>
            <a:r>
              <a:rPr lang="en-US" sz="2400" dirty="0"/>
              <a:t>and Q</a:t>
            </a:r>
            <a:r>
              <a:rPr lang="en-US" sz="2400" baseline="-25000" dirty="0"/>
              <a:t>2</a:t>
            </a:r>
            <a:r>
              <a:rPr lang="en-US" sz="2400" dirty="0"/>
              <a:t>=</a:t>
            </a:r>
            <a:r>
              <a:rPr lang="en-US" sz="2400" dirty="0" smtClean="0"/>
              <a:t>1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</a:t>
            </a:r>
            <a:r>
              <a:rPr lang="en-US" sz="2400" dirty="0"/>
              <a:t>, are separated by a distance </a:t>
            </a:r>
            <a:r>
              <a:rPr lang="en-US" sz="2400" dirty="0" smtClean="0"/>
              <a:t>L.  </a:t>
            </a:r>
            <a:r>
              <a:rPr lang="en-US" sz="2400" dirty="0"/>
              <a:t>Which is larger in magnitude, the force that Q</a:t>
            </a:r>
            <a:r>
              <a:rPr lang="en-US" sz="2400" baseline="-25000" dirty="0"/>
              <a:t>1</a:t>
            </a:r>
            <a:r>
              <a:rPr lang="en-US" sz="2400" dirty="0"/>
              <a:t> exerts on Q</a:t>
            </a:r>
            <a:r>
              <a:rPr lang="en-US" sz="2400" baseline="-25000" dirty="0"/>
              <a:t>2</a:t>
            </a:r>
            <a:r>
              <a:rPr lang="en-US" sz="2400" dirty="0"/>
              <a:t> or the force that Q</a:t>
            </a:r>
            <a:r>
              <a:rPr lang="en-US" sz="2400" baseline="-25000" dirty="0"/>
              <a:t>2</a:t>
            </a:r>
            <a:r>
              <a:rPr lang="en-US" sz="2400" dirty="0"/>
              <a:t> exerts on Q</a:t>
            </a:r>
            <a:r>
              <a:rPr lang="en-US" sz="2400" baseline="-25000" dirty="0"/>
              <a:t>1</a:t>
            </a:r>
            <a:r>
              <a:rPr lang="en-US" sz="2400" dirty="0"/>
              <a:t>?</a:t>
            </a:r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4800600" y="2438400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5" name="Equation" r:id="rId4" imgW="749160" imgH="380880" progId="Equation.DSMT4">
                  <p:embed/>
                </p:oleObj>
              </mc:Choice>
              <mc:Fallback>
                <p:oleObj name="Equation" r:id="rId4" imgW="749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05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85800" y="2671763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85800" y="4267200"/>
            <a:ext cx="550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Therefore the magnitudes of the two forces are identical!! 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88975" y="4800600"/>
            <a:ext cx="267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Well then what is different?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3422650" y="4800600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 direction.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505200"/>
            <a:ext cx="374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22"/>
          <p:cNvGraphicFramePr>
            <a:graphicFrameLocks noChangeAspect="1"/>
          </p:cNvGraphicFramePr>
          <p:nvPr/>
        </p:nvGraphicFramePr>
        <p:xfrm>
          <a:off x="4800600" y="3327400"/>
          <a:ext cx="19383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6" name="Equation" r:id="rId6" imgW="761760" imgH="380880" progId="Equation.DSMT4">
                  <p:embed/>
                </p:oleObj>
              </mc:Choice>
              <mc:Fallback>
                <p:oleObj name="Equation" r:id="rId6" imgW="761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27400"/>
                        <a:ext cx="19383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688975" y="5791200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this law?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688975" y="52959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3422650" y="5295900"/>
            <a:ext cx="234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Opposite to each other!</a:t>
            </a: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3422650" y="5791200"/>
            <a:ext cx="480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Newton’s third law, the law of action and reaction!!</a:t>
            </a:r>
          </a:p>
        </p:txBody>
      </p:sp>
    </p:spTree>
    <p:extLst>
      <p:ext uri="{BB962C8B-B14F-4D97-AF65-F5344CB8AC3E}">
        <p14:creationId xmlns:p14="http://schemas.microsoft.com/office/powerpoint/2010/main" val="303617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8,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3A71BB-2916-0746-8A8E-85E1E5CB864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Additions and Subtractions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124200"/>
            <a:ext cx="838200" cy="549275"/>
            <a:chOff x="960" y="2160"/>
            <a:chExt cx="528" cy="346"/>
          </a:xfrm>
        </p:grpSpPr>
        <p:sp>
          <p:nvSpPr>
            <p:cNvPr id="2975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819400"/>
            <a:ext cx="411163" cy="396875"/>
            <a:chOff x="1488" y="1968"/>
            <a:chExt cx="259" cy="250"/>
          </a:xfrm>
        </p:grpSpPr>
        <p:sp>
          <p:nvSpPr>
            <p:cNvPr id="2975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590800"/>
            <a:ext cx="838200" cy="457200"/>
            <a:chOff x="2064" y="1824"/>
            <a:chExt cx="528" cy="288"/>
          </a:xfrm>
        </p:grpSpPr>
        <p:sp>
          <p:nvSpPr>
            <p:cNvPr id="2974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971800"/>
            <a:ext cx="381000" cy="396875"/>
            <a:chOff x="1824" y="2054"/>
            <a:chExt cx="240" cy="250"/>
          </a:xfrm>
        </p:grpSpPr>
        <p:sp>
          <p:nvSpPr>
            <p:cNvPr id="2974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8829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3063875"/>
            <a:ext cx="838200" cy="549275"/>
            <a:chOff x="3245" y="2122"/>
            <a:chExt cx="528" cy="346"/>
          </a:xfrm>
        </p:grpSpPr>
        <p:sp>
          <p:nvSpPr>
            <p:cNvPr id="2974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955925"/>
            <a:ext cx="334963" cy="396875"/>
            <a:chOff x="3053" y="1862"/>
            <a:chExt cx="211" cy="250"/>
          </a:xfrm>
        </p:grpSpPr>
        <p:sp>
          <p:nvSpPr>
            <p:cNvPr id="2974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590800"/>
            <a:ext cx="1446212" cy="701675"/>
            <a:chOff x="3264" y="1632"/>
            <a:chExt cx="911" cy="442"/>
          </a:xfrm>
        </p:grpSpPr>
        <p:sp>
          <p:nvSpPr>
            <p:cNvPr id="2974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630988" y="28194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8194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6576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733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343400"/>
            <a:ext cx="838200" cy="593725"/>
            <a:chOff x="1056" y="3168"/>
            <a:chExt cx="528" cy="374"/>
          </a:xfrm>
        </p:grpSpPr>
        <p:sp>
          <p:nvSpPr>
            <p:cNvPr id="2973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572000"/>
            <a:ext cx="457200" cy="457200"/>
            <a:chOff x="1680" y="3312"/>
            <a:chExt cx="288" cy="288"/>
          </a:xfrm>
        </p:grpSpPr>
        <p:sp>
          <p:nvSpPr>
            <p:cNvPr id="2973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5275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6388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6388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749925"/>
            <a:ext cx="990600" cy="366713"/>
            <a:chOff x="2928" y="3622"/>
            <a:chExt cx="624" cy="231"/>
          </a:xfrm>
        </p:grpSpPr>
        <p:sp>
          <p:nvSpPr>
            <p:cNvPr id="2973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867400"/>
            <a:ext cx="1974850" cy="374650"/>
            <a:chOff x="3696" y="3696"/>
            <a:chExt cx="1244" cy="236"/>
          </a:xfrm>
        </p:grpSpPr>
        <p:sp>
          <p:nvSpPr>
            <p:cNvPr id="2973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/>
        </p:nvGraphicFramePr>
        <p:xfrm>
          <a:off x="1257300" y="6286500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Equation" r:id="rId3" imgW="583920" imgH="253800" progId="Equation.DSMT4">
                  <p:embed/>
                </p:oleObj>
              </mc:Choice>
              <mc:Fallback>
                <p:oleObj name="Equation" r:id="rId3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286500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727325"/>
            <a:ext cx="914400" cy="639763"/>
            <a:chOff x="912" y="1718"/>
            <a:chExt cx="576" cy="403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2" name="AutoShape 48"/>
            <p:cNvCxnSpPr>
              <a:cxnSpLocks noChangeShapeType="1"/>
              <a:stCxn id="29753" idx="0"/>
              <a:endCxn id="29751" idx="1"/>
            </p:cNvCxnSpPr>
            <p:nvPr/>
          </p:nvCxnSpPr>
          <p:spPr bwMode="auto">
            <a:xfrm flipV="1">
              <a:off x="960" y="1767"/>
              <a:ext cx="528" cy="354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805113"/>
            <a:ext cx="914400" cy="563562"/>
            <a:chOff x="2064" y="1767"/>
            <a:chExt cx="576" cy="355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0" name="AutoShape 51"/>
            <p:cNvCxnSpPr>
              <a:cxnSpLocks noChangeShapeType="1"/>
              <a:stCxn id="29747" idx="0"/>
              <a:endCxn id="29749" idx="1"/>
            </p:cNvCxnSpPr>
            <p:nvPr/>
          </p:nvCxnSpPr>
          <p:spPr bwMode="auto">
            <a:xfrm flipV="1">
              <a:off x="2064" y="1767"/>
              <a:ext cx="527" cy="31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951413"/>
            <a:ext cx="836613" cy="458787"/>
            <a:chOff x="1056" y="3119"/>
            <a:chExt cx="527" cy="289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29728" name="AutoShape 54"/>
            <p:cNvCxnSpPr>
              <a:cxnSpLocks noChangeShapeType="1"/>
              <a:stCxn id="29739" idx="0"/>
              <a:endCxn id="29737" idx="1"/>
            </p:cNvCxnSpPr>
            <p:nvPr/>
          </p:nvCxnSpPr>
          <p:spPr bwMode="auto">
            <a:xfrm>
              <a:off x="1056" y="3119"/>
              <a:ext cx="527" cy="5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7797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09068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8,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3A5808-F096-E149-A848-0306EA83F45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1000" y="906463"/>
            <a:ext cx="8458200" cy="76993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20.0N applies to north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while another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35.0N applies in the direction 60.0</a:t>
            </a:r>
            <a:r>
              <a:rPr lang="en-US" sz="2200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west of north. Find the magnitude and direction of resultant force.</a:t>
            </a:r>
            <a:endParaRPr lang="en-US" sz="22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076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6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076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075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075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61963"/>
            <a:chOff x="1171" y="4224"/>
            <a:chExt cx="269" cy="291"/>
          </a:xfrm>
        </p:grpSpPr>
        <p:sp>
          <p:nvSpPr>
            <p:cNvPr id="3075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075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075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F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/>
        </p:nvGraphicFramePr>
        <p:xfrm>
          <a:off x="4191000" y="2085975"/>
          <a:ext cx="46513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8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85975"/>
                        <a:ext cx="46513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84200" cy="1143000"/>
            <a:chOff x="1440" y="4128"/>
            <a:chExt cx="368" cy="720"/>
          </a:xfrm>
        </p:grpSpPr>
        <p:sp>
          <p:nvSpPr>
            <p:cNvPr id="3075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075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1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2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/>
        </p:nvGraphicFramePr>
        <p:xfrm>
          <a:off x="4184650" y="4251325"/>
          <a:ext cx="2749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9" name="Equation" r:id="rId5" imgW="1638300" imgH="546100" progId="Equation.DSMT4">
                  <p:embed/>
                </p:oleObj>
              </mc:Choice>
              <mc:Fallback>
                <p:oleObj name="Equation" r:id="rId5" imgW="16383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4251325"/>
                        <a:ext cx="27495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696200" y="4343400"/>
            <a:ext cx="1355725" cy="13398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Find other ways to solve this problem…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/>
        </p:nvGraphicFramePr>
        <p:xfrm>
          <a:off x="4351338" y="2409825"/>
          <a:ext cx="46323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90" name="Equation" r:id="rId7" imgW="2908300" imgH="317500" progId="Equation.DSMT4">
                  <p:embed/>
                </p:oleObj>
              </mc:Choice>
              <mc:Fallback>
                <p:oleObj name="Equation" r:id="rId7" imgW="2908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2409825"/>
                        <a:ext cx="46323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/>
        </p:nvGraphicFramePr>
        <p:xfrm>
          <a:off x="4573588" y="2857500"/>
          <a:ext cx="26908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91" name="Equation" r:id="rId9" imgW="1689100" imgH="279400" progId="Equation.DSMT4">
                  <p:embed/>
                </p:oleObj>
              </mc:Choice>
              <mc:Fallback>
                <p:oleObj name="Equation" r:id="rId9" imgW="1689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2857500"/>
                        <a:ext cx="269081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/>
        </p:nvGraphicFramePr>
        <p:xfrm>
          <a:off x="4724400" y="3276600"/>
          <a:ext cx="4187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92" name="Equation" r:id="rId11" imgW="2628720" imgH="291960" progId="Equation.3">
                  <p:embed/>
                </p:oleObj>
              </mc:Choice>
              <mc:Fallback>
                <p:oleObj name="Equation" r:id="rId11" imgW="26287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76600"/>
                        <a:ext cx="4187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/>
        </p:nvGraphicFramePr>
        <p:xfrm>
          <a:off x="4754563" y="3733800"/>
          <a:ext cx="20034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93" name="Equation" r:id="rId13" imgW="1257300" imgH="241300" progId="Equation.DSMT4">
                  <p:embed/>
                </p:oleObj>
              </mc:Choice>
              <mc:Fallback>
                <p:oleObj name="Equation" r:id="rId13" imgW="1257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3733800"/>
                        <a:ext cx="20034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/>
        </p:nvGraphicFramePr>
        <p:xfrm>
          <a:off x="4343400" y="5076825"/>
          <a:ext cx="2620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94" name="Equation" r:id="rId15" imgW="1562040" imgH="393480" progId="Equation.3">
                  <p:embed/>
                </p:oleObj>
              </mc:Choice>
              <mc:Fallback>
                <p:oleObj name="Equation" r:id="rId15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6825"/>
                        <a:ext cx="2620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/>
        </p:nvGraphicFramePr>
        <p:xfrm>
          <a:off x="4343400" y="5632450"/>
          <a:ext cx="330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95" name="Equation" r:id="rId17" imgW="1968480" imgH="393480" progId="Equation.3">
                  <p:embed/>
                </p:oleObj>
              </mc:Choice>
              <mc:Fallback>
                <p:oleObj name="Equation" r:id="rId17" imgW="1968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2450"/>
                        <a:ext cx="330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58875" cy="914400"/>
            <a:chOff x="1440" y="1728"/>
            <a:chExt cx="730" cy="576"/>
          </a:xfrm>
        </p:grpSpPr>
        <p:sp>
          <p:nvSpPr>
            <p:cNvPr id="3074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F</a:t>
              </a:r>
              <a:r>
                <a:rPr lang="en-US" sz="2000" baseline="-25000" dirty="0">
                  <a:solidFill>
                    <a:srgbClr val="FF0066"/>
                  </a:solidFill>
                </a:rPr>
                <a:t>2</a:t>
              </a:r>
              <a:r>
                <a:rPr lang="en-US" sz="2000" dirty="0">
                  <a:solidFill>
                    <a:srgbClr val="FF0066"/>
                  </a:solidFill>
                </a:rPr>
                <a:t>cos</a:t>
              </a:r>
              <a:r>
                <a:rPr lang="en-US" sz="2000" dirty="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074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Text Box 40"/>
            <p:cNvSpPr txBox="1">
              <a:spLocks noChangeArrowheads="1"/>
            </p:cNvSpPr>
            <p:nvPr/>
          </p:nvSpPr>
          <p:spPr bwMode="auto">
            <a:xfrm>
              <a:off x="720" y="1445"/>
              <a:ext cx="6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F</a:t>
              </a:r>
              <a:r>
                <a:rPr lang="en-US" sz="2000" baseline="-25000">
                  <a:solidFill>
                    <a:srgbClr val="FF0066"/>
                  </a:solidFill>
                </a:rPr>
                <a:t>2</a:t>
              </a:r>
              <a:r>
                <a:rPr lang="en-US" sz="2000">
                  <a:solidFill>
                    <a:srgbClr val="FF0066"/>
                  </a:solidFill>
                </a:rPr>
                <a:t>sin</a:t>
              </a:r>
              <a:r>
                <a:rPr lang="en-US" sz="200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510307"/>
              </p:ext>
            </p:extLst>
          </p:nvPr>
        </p:nvGraphicFramePr>
        <p:xfrm>
          <a:off x="4635500" y="1905000"/>
          <a:ext cx="32369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96" name="Equation" r:id="rId19" imgW="2032000" imgH="368300" progId="Equation.DSMT4">
                  <p:embed/>
                </p:oleObj>
              </mc:Choice>
              <mc:Fallback>
                <p:oleObj name="Equation" r:id="rId19" imgW="2032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1905000"/>
                        <a:ext cx="32369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2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8393</TotalTime>
  <Words>1423</Words>
  <Application>Microsoft Macintosh PowerPoint</Application>
  <PresentationFormat>On-screen Show (4:3)</PresentationFormat>
  <Paragraphs>178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phys1443-spring02</vt:lpstr>
      <vt:lpstr>Equation</vt:lpstr>
      <vt:lpstr>PHYS 1441 – Section 001 Lecture #3</vt:lpstr>
      <vt:lpstr>Announcements</vt:lpstr>
      <vt:lpstr>Extra Credit Special Project #1 </vt:lpstr>
      <vt:lpstr>Coulomb’s Law – The Formula</vt:lpstr>
      <vt:lpstr>The Elementary Charge and Permittivity</vt:lpstr>
      <vt:lpstr>Example on Coulomb Force </vt:lpstr>
      <vt:lpstr>Example 21 – 1 </vt:lpstr>
      <vt:lpstr>Vector Additions and Subtractions</vt:lpstr>
      <vt:lpstr>Example for Vector Addition</vt:lpstr>
      <vt:lpstr>Components and Unit Vectors</vt:lpstr>
      <vt:lpstr>Unit Vectors</vt:lpstr>
      <vt:lpstr>Examples of Vector Operations</vt:lpstr>
      <vt:lpstr>Example 21.2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385</cp:revision>
  <dcterms:created xsi:type="dcterms:W3CDTF">2012-01-19T04:21:20Z</dcterms:created>
  <dcterms:modified xsi:type="dcterms:W3CDTF">2016-06-08T20:17:14Z</dcterms:modified>
</cp:coreProperties>
</file>