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91" r:id="rId2"/>
    <p:sldId id="481" r:id="rId3"/>
    <p:sldId id="480" r:id="rId4"/>
    <p:sldId id="520" r:id="rId5"/>
    <p:sldId id="488" r:id="rId6"/>
    <p:sldId id="489" r:id="rId7"/>
    <p:sldId id="490" r:id="rId8"/>
    <p:sldId id="491" r:id="rId9"/>
    <p:sldId id="492" r:id="rId10"/>
    <p:sldId id="493" r:id="rId11"/>
    <p:sldId id="494"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00"/>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6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wmf"/><Relationship Id="rId1" Type="http://schemas.openxmlformats.org/officeDocument/2006/relationships/image" Target="../media/image4.emf"/><Relationship Id="rId2"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7.wmf"/><Relationship Id="rId4" Type="http://schemas.openxmlformats.org/officeDocument/2006/relationships/image" Target="../media/image78.wmf"/><Relationship Id="rId5" Type="http://schemas.openxmlformats.org/officeDocument/2006/relationships/image" Target="../media/image79.wmf"/><Relationship Id="rId6" Type="http://schemas.openxmlformats.org/officeDocument/2006/relationships/image" Target="../media/image80.wmf"/><Relationship Id="rId7" Type="http://schemas.openxmlformats.org/officeDocument/2006/relationships/image" Target="../media/image81.wmf"/><Relationship Id="rId8" Type="http://schemas.openxmlformats.org/officeDocument/2006/relationships/image" Target="../media/image82.emf"/><Relationship Id="rId1" Type="http://schemas.openxmlformats.org/officeDocument/2006/relationships/image" Target="../media/image75.emf"/><Relationship Id="rId2" Type="http://schemas.openxmlformats.org/officeDocument/2006/relationships/image" Target="../media/image7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6.wmf"/><Relationship Id="rId4" Type="http://schemas.openxmlformats.org/officeDocument/2006/relationships/image" Target="../media/image87.wmf"/><Relationship Id="rId5" Type="http://schemas.openxmlformats.org/officeDocument/2006/relationships/image" Target="../media/image88.wmf"/><Relationship Id="rId6" Type="http://schemas.openxmlformats.org/officeDocument/2006/relationships/image" Target="../media/image89.wmf"/><Relationship Id="rId7" Type="http://schemas.openxmlformats.org/officeDocument/2006/relationships/image" Target="../media/image90.wmf"/><Relationship Id="rId8" Type="http://schemas.openxmlformats.org/officeDocument/2006/relationships/image" Target="../media/image91.wmf"/><Relationship Id="rId9" Type="http://schemas.openxmlformats.org/officeDocument/2006/relationships/image" Target="../media/image92.wmf"/><Relationship Id="rId1" Type="http://schemas.openxmlformats.org/officeDocument/2006/relationships/image" Target="../media/image84.wmf"/><Relationship Id="rId2" Type="http://schemas.openxmlformats.org/officeDocument/2006/relationships/image" Target="../media/image85.w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106.wmf"/><Relationship Id="rId12" Type="http://schemas.openxmlformats.org/officeDocument/2006/relationships/image" Target="../media/image107.wmf"/><Relationship Id="rId13" Type="http://schemas.openxmlformats.org/officeDocument/2006/relationships/image" Target="../media/image108.wmf"/><Relationship Id="rId14" Type="http://schemas.openxmlformats.org/officeDocument/2006/relationships/image" Target="../media/image109.wmf"/><Relationship Id="rId15" Type="http://schemas.openxmlformats.org/officeDocument/2006/relationships/image" Target="../media/image110.wmf"/><Relationship Id="rId1" Type="http://schemas.openxmlformats.org/officeDocument/2006/relationships/image" Target="../media/image96.emf"/><Relationship Id="rId2" Type="http://schemas.openxmlformats.org/officeDocument/2006/relationships/image" Target="../media/image97.emf"/><Relationship Id="rId3" Type="http://schemas.openxmlformats.org/officeDocument/2006/relationships/image" Target="../media/image98.emf"/><Relationship Id="rId4" Type="http://schemas.openxmlformats.org/officeDocument/2006/relationships/image" Target="../media/image99.wmf"/><Relationship Id="rId5" Type="http://schemas.openxmlformats.org/officeDocument/2006/relationships/image" Target="../media/image100.emf"/><Relationship Id="rId6" Type="http://schemas.openxmlformats.org/officeDocument/2006/relationships/image" Target="../media/image101.emf"/><Relationship Id="rId7" Type="http://schemas.openxmlformats.org/officeDocument/2006/relationships/image" Target="../media/image102.wmf"/><Relationship Id="rId8" Type="http://schemas.openxmlformats.org/officeDocument/2006/relationships/image" Target="../media/image103.wmf"/><Relationship Id="rId9" Type="http://schemas.openxmlformats.org/officeDocument/2006/relationships/image" Target="../media/image104.wmf"/><Relationship Id="rId10" Type="http://schemas.openxmlformats.org/officeDocument/2006/relationships/image" Target="../media/image105.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21.wmf"/><Relationship Id="rId12" Type="http://schemas.openxmlformats.org/officeDocument/2006/relationships/image" Target="../media/image122.wmf"/><Relationship Id="rId13" Type="http://schemas.openxmlformats.org/officeDocument/2006/relationships/image" Target="../media/image123.wmf"/><Relationship Id="rId14" Type="http://schemas.openxmlformats.org/officeDocument/2006/relationships/image" Target="../media/image124.emf"/><Relationship Id="rId1" Type="http://schemas.openxmlformats.org/officeDocument/2006/relationships/image" Target="../media/image111.wmf"/><Relationship Id="rId2" Type="http://schemas.openxmlformats.org/officeDocument/2006/relationships/image" Target="../media/image112.wmf"/><Relationship Id="rId3" Type="http://schemas.openxmlformats.org/officeDocument/2006/relationships/image" Target="../media/image113.wmf"/><Relationship Id="rId4" Type="http://schemas.openxmlformats.org/officeDocument/2006/relationships/image" Target="../media/image114.wmf"/><Relationship Id="rId5" Type="http://schemas.openxmlformats.org/officeDocument/2006/relationships/image" Target="../media/image115.wmf"/><Relationship Id="rId6" Type="http://schemas.openxmlformats.org/officeDocument/2006/relationships/image" Target="../media/image116.emf"/><Relationship Id="rId7" Type="http://schemas.openxmlformats.org/officeDocument/2006/relationships/image" Target="../media/image117.wmf"/><Relationship Id="rId8" Type="http://schemas.openxmlformats.org/officeDocument/2006/relationships/image" Target="../media/image118.wmf"/><Relationship Id="rId9" Type="http://schemas.openxmlformats.org/officeDocument/2006/relationships/image" Target="../media/image119.wmf"/><Relationship Id="rId10" Type="http://schemas.openxmlformats.org/officeDocument/2006/relationships/image" Target="../media/image120.wmf"/></Relationships>
</file>

<file path=ppt/drawings/_rels/vmlDrawing14.vml.rels><?xml version="1.0" encoding="UTF-8" standalone="yes"?>
<Relationships xmlns="http://schemas.openxmlformats.org/package/2006/relationships"><Relationship Id="rId11" Type="http://schemas.openxmlformats.org/officeDocument/2006/relationships/image" Target="../media/image135.wmf"/><Relationship Id="rId12" Type="http://schemas.openxmlformats.org/officeDocument/2006/relationships/image" Target="../media/image136.wmf"/><Relationship Id="rId13" Type="http://schemas.openxmlformats.org/officeDocument/2006/relationships/image" Target="../media/image137.wmf"/><Relationship Id="rId1" Type="http://schemas.openxmlformats.org/officeDocument/2006/relationships/image" Target="../media/image125.emf"/><Relationship Id="rId2" Type="http://schemas.openxmlformats.org/officeDocument/2006/relationships/image" Target="../media/image126.wmf"/><Relationship Id="rId3" Type="http://schemas.openxmlformats.org/officeDocument/2006/relationships/image" Target="../media/image127.wmf"/><Relationship Id="rId4" Type="http://schemas.openxmlformats.org/officeDocument/2006/relationships/image" Target="../media/image128.wmf"/><Relationship Id="rId5" Type="http://schemas.openxmlformats.org/officeDocument/2006/relationships/image" Target="../media/image129.wmf"/><Relationship Id="rId6" Type="http://schemas.openxmlformats.org/officeDocument/2006/relationships/image" Target="../media/image130.wmf"/><Relationship Id="rId7" Type="http://schemas.openxmlformats.org/officeDocument/2006/relationships/image" Target="../media/image131.wmf"/><Relationship Id="rId8" Type="http://schemas.openxmlformats.org/officeDocument/2006/relationships/image" Target="../media/image132.wmf"/><Relationship Id="rId9" Type="http://schemas.openxmlformats.org/officeDocument/2006/relationships/image" Target="../media/image133.emf"/><Relationship Id="rId10" Type="http://schemas.openxmlformats.org/officeDocument/2006/relationships/image" Target="../media/image13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9.emf"/><Relationship Id="rId2" Type="http://schemas.openxmlformats.org/officeDocument/2006/relationships/image" Target="../media/image129.wmf"/><Relationship Id="rId3" Type="http://schemas.openxmlformats.org/officeDocument/2006/relationships/image" Target="../media/image140.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43.wmf"/><Relationship Id="rId4" Type="http://schemas.openxmlformats.org/officeDocument/2006/relationships/image" Target="../media/image144.wmf"/><Relationship Id="rId1" Type="http://schemas.openxmlformats.org/officeDocument/2006/relationships/image" Target="../media/image141.wmf"/><Relationship Id="rId2" Type="http://schemas.openxmlformats.org/officeDocument/2006/relationships/image" Target="../media/image14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47.emf"/><Relationship Id="rId4" Type="http://schemas.openxmlformats.org/officeDocument/2006/relationships/image" Target="../media/image148.wmf"/><Relationship Id="rId1" Type="http://schemas.openxmlformats.org/officeDocument/2006/relationships/image" Target="../media/image145.wmf"/><Relationship Id="rId2" Type="http://schemas.openxmlformats.org/officeDocument/2006/relationships/image" Target="../media/image14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7" Type="http://schemas.openxmlformats.org/officeDocument/2006/relationships/image" Target="../media/image15.wmf"/><Relationship Id="rId1" Type="http://schemas.openxmlformats.org/officeDocument/2006/relationships/image" Target="../media/image9.wmf"/><Relationship Id="rId2"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1" Type="http://schemas.openxmlformats.org/officeDocument/2006/relationships/image" Target="../media/image18.emf"/><Relationship Id="rId2"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35.emf"/><Relationship Id="rId12" Type="http://schemas.openxmlformats.org/officeDocument/2006/relationships/image" Target="../media/image36.emf"/><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9" Type="http://schemas.openxmlformats.org/officeDocument/2006/relationships/image" Target="../media/image33.emf"/><Relationship Id="rId10"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7.emf"/><Relationship Id="rId12" Type="http://schemas.openxmlformats.org/officeDocument/2006/relationships/image" Target="../media/image48.emf"/><Relationship Id="rId13" Type="http://schemas.openxmlformats.org/officeDocument/2006/relationships/image" Target="../media/image49.emf"/><Relationship Id="rId14" Type="http://schemas.openxmlformats.org/officeDocument/2006/relationships/image" Target="../media/image50.emf"/><Relationship Id="rId15" Type="http://schemas.openxmlformats.org/officeDocument/2006/relationships/image" Target="../media/image51.emf"/><Relationship Id="rId16" Type="http://schemas.openxmlformats.org/officeDocument/2006/relationships/image" Target="../media/image52.emf"/><Relationship Id="rId17" Type="http://schemas.openxmlformats.org/officeDocument/2006/relationships/image" Target="../media/image53.emf"/><Relationship Id="rId1" Type="http://schemas.openxmlformats.org/officeDocument/2006/relationships/image" Target="../media/image37.emf"/><Relationship Id="rId2" Type="http://schemas.openxmlformats.org/officeDocument/2006/relationships/image" Target="../media/image38.emf"/><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9" Type="http://schemas.openxmlformats.org/officeDocument/2006/relationships/image" Target="../media/image45.emf"/><Relationship Id="rId10"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1" Type="http://schemas.openxmlformats.org/officeDocument/2006/relationships/image" Target="../media/image54.emf"/><Relationship Id="rId2" Type="http://schemas.openxmlformats.org/officeDocument/2006/relationships/image" Target="../media/image5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7" Type="http://schemas.openxmlformats.org/officeDocument/2006/relationships/image" Target="../media/image66.emf"/><Relationship Id="rId8" Type="http://schemas.openxmlformats.org/officeDocument/2006/relationships/image" Target="../media/image67.emf"/><Relationship Id="rId1" Type="http://schemas.openxmlformats.org/officeDocument/2006/relationships/image" Target="../media/image60.emf"/><Relationship Id="rId2"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Thursday, June 9, 2016</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Thursday, June 9,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Thursday, June 9, 2016</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1444-001, Summer 2016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oleObject" Target="../embeddings/oleObject28.bin"/><Relationship Id="rId21" Type="http://schemas.openxmlformats.org/officeDocument/2006/relationships/image" Target="../media/image33.emf"/><Relationship Id="rId22" Type="http://schemas.openxmlformats.org/officeDocument/2006/relationships/oleObject" Target="../embeddings/oleObject29.bin"/><Relationship Id="rId23" Type="http://schemas.openxmlformats.org/officeDocument/2006/relationships/image" Target="../media/image34.emf"/><Relationship Id="rId24" Type="http://schemas.openxmlformats.org/officeDocument/2006/relationships/oleObject" Target="../embeddings/oleObject30.bin"/><Relationship Id="rId25" Type="http://schemas.openxmlformats.org/officeDocument/2006/relationships/image" Target="../media/image35.emf"/><Relationship Id="rId26" Type="http://schemas.openxmlformats.org/officeDocument/2006/relationships/oleObject" Target="../embeddings/oleObject31.bin"/><Relationship Id="rId27" Type="http://schemas.openxmlformats.org/officeDocument/2006/relationships/image" Target="../media/image36.emf"/><Relationship Id="rId10" Type="http://schemas.openxmlformats.org/officeDocument/2006/relationships/oleObject" Target="../embeddings/oleObject23.bin"/><Relationship Id="rId11" Type="http://schemas.openxmlformats.org/officeDocument/2006/relationships/image" Target="../media/image28.emf"/><Relationship Id="rId12" Type="http://schemas.openxmlformats.org/officeDocument/2006/relationships/oleObject" Target="../embeddings/oleObject24.bin"/><Relationship Id="rId13" Type="http://schemas.openxmlformats.org/officeDocument/2006/relationships/image" Target="../media/image29.emf"/><Relationship Id="rId14" Type="http://schemas.openxmlformats.org/officeDocument/2006/relationships/oleObject" Target="../embeddings/oleObject25.bin"/><Relationship Id="rId15" Type="http://schemas.openxmlformats.org/officeDocument/2006/relationships/image" Target="../media/image30.emf"/><Relationship Id="rId16" Type="http://schemas.openxmlformats.org/officeDocument/2006/relationships/oleObject" Target="../embeddings/oleObject26.bin"/><Relationship Id="rId17" Type="http://schemas.openxmlformats.org/officeDocument/2006/relationships/image" Target="../media/image31.emf"/><Relationship Id="rId18" Type="http://schemas.openxmlformats.org/officeDocument/2006/relationships/oleObject" Target="../embeddings/oleObject27.bin"/><Relationship Id="rId19" Type="http://schemas.openxmlformats.org/officeDocument/2006/relationships/image" Target="../media/image32.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5.emf"/><Relationship Id="rId5" Type="http://schemas.openxmlformats.org/officeDocument/2006/relationships/image" Target="../media/image24.jpeg"/><Relationship Id="rId6" Type="http://schemas.openxmlformats.org/officeDocument/2006/relationships/oleObject" Target="../embeddings/oleObject21.bin"/><Relationship Id="rId7" Type="http://schemas.openxmlformats.org/officeDocument/2006/relationships/image" Target="../media/image26.emf"/><Relationship Id="rId8"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20" Type="http://schemas.openxmlformats.org/officeDocument/2006/relationships/oleObject" Target="../embeddings/oleObject40.bin"/><Relationship Id="rId21" Type="http://schemas.openxmlformats.org/officeDocument/2006/relationships/image" Target="../media/image45.emf"/><Relationship Id="rId22" Type="http://schemas.openxmlformats.org/officeDocument/2006/relationships/oleObject" Target="../embeddings/oleObject41.bin"/><Relationship Id="rId23" Type="http://schemas.openxmlformats.org/officeDocument/2006/relationships/image" Target="../media/image46.emf"/><Relationship Id="rId24" Type="http://schemas.openxmlformats.org/officeDocument/2006/relationships/oleObject" Target="../embeddings/oleObject42.bin"/><Relationship Id="rId25" Type="http://schemas.openxmlformats.org/officeDocument/2006/relationships/image" Target="../media/image47.emf"/><Relationship Id="rId26" Type="http://schemas.openxmlformats.org/officeDocument/2006/relationships/oleObject" Target="../embeddings/oleObject43.bin"/><Relationship Id="rId27" Type="http://schemas.openxmlformats.org/officeDocument/2006/relationships/image" Target="../media/image48.emf"/><Relationship Id="rId28" Type="http://schemas.openxmlformats.org/officeDocument/2006/relationships/oleObject" Target="../embeddings/oleObject44.bin"/><Relationship Id="rId29" Type="http://schemas.openxmlformats.org/officeDocument/2006/relationships/image" Target="../media/image49.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37.emf"/><Relationship Id="rId5" Type="http://schemas.openxmlformats.org/officeDocument/2006/relationships/image" Target="../media/image24.jpeg"/><Relationship Id="rId30" Type="http://schemas.openxmlformats.org/officeDocument/2006/relationships/oleObject" Target="../embeddings/oleObject45.bin"/><Relationship Id="rId31" Type="http://schemas.openxmlformats.org/officeDocument/2006/relationships/image" Target="../media/image50.emf"/><Relationship Id="rId32" Type="http://schemas.openxmlformats.org/officeDocument/2006/relationships/oleObject" Target="../embeddings/oleObject46.bin"/><Relationship Id="rId9" Type="http://schemas.openxmlformats.org/officeDocument/2006/relationships/image" Target="../media/image39.emf"/><Relationship Id="rId6" Type="http://schemas.openxmlformats.org/officeDocument/2006/relationships/oleObject" Target="../embeddings/oleObject33.bin"/><Relationship Id="rId7" Type="http://schemas.openxmlformats.org/officeDocument/2006/relationships/image" Target="../media/image38.emf"/><Relationship Id="rId8" Type="http://schemas.openxmlformats.org/officeDocument/2006/relationships/oleObject" Target="../embeddings/oleObject34.bin"/><Relationship Id="rId33" Type="http://schemas.openxmlformats.org/officeDocument/2006/relationships/image" Target="../media/image51.emf"/><Relationship Id="rId34" Type="http://schemas.openxmlformats.org/officeDocument/2006/relationships/oleObject" Target="../embeddings/oleObject47.bin"/><Relationship Id="rId35" Type="http://schemas.openxmlformats.org/officeDocument/2006/relationships/image" Target="../media/image52.emf"/><Relationship Id="rId36" Type="http://schemas.openxmlformats.org/officeDocument/2006/relationships/oleObject" Target="../embeddings/oleObject48.bin"/><Relationship Id="rId10" Type="http://schemas.openxmlformats.org/officeDocument/2006/relationships/oleObject" Target="../embeddings/oleObject35.bin"/><Relationship Id="rId11" Type="http://schemas.openxmlformats.org/officeDocument/2006/relationships/image" Target="../media/image40.emf"/><Relationship Id="rId12" Type="http://schemas.openxmlformats.org/officeDocument/2006/relationships/oleObject" Target="../embeddings/oleObject36.bin"/><Relationship Id="rId13" Type="http://schemas.openxmlformats.org/officeDocument/2006/relationships/image" Target="../media/image41.emf"/><Relationship Id="rId14" Type="http://schemas.openxmlformats.org/officeDocument/2006/relationships/oleObject" Target="../embeddings/oleObject37.bin"/><Relationship Id="rId15" Type="http://schemas.openxmlformats.org/officeDocument/2006/relationships/image" Target="../media/image42.emf"/><Relationship Id="rId16" Type="http://schemas.openxmlformats.org/officeDocument/2006/relationships/oleObject" Target="../embeddings/oleObject38.bin"/><Relationship Id="rId17" Type="http://schemas.openxmlformats.org/officeDocument/2006/relationships/image" Target="../media/image43.emf"/><Relationship Id="rId18" Type="http://schemas.openxmlformats.org/officeDocument/2006/relationships/oleObject" Target="../embeddings/oleObject39.bin"/><Relationship Id="rId19" Type="http://schemas.openxmlformats.org/officeDocument/2006/relationships/image" Target="../media/image44.emf"/><Relationship Id="rId37" Type="http://schemas.openxmlformats.org/officeDocument/2006/relationships/image" Target="../media/image53.emf"/></Relationships>
</file>

<file path=ppt/slides/_rels/slide12.xml.rels><?xml version="1.0" encoding="UTF-8" standalone="yes"?>
<Relationships xmlns="http://schemas.openxmlformats.org/package/2006/relationships"><Relationship Id="rId11" Type="http://schemas.openxmlformats.org/officeDocument/2006/relationships/image" Target="../media/image57.emf"/><Relationship Id="rId12" Type="http://schemas.openxmlformats.org/officeDocument/2006/relationships/oleObject" Target="../embeddings/oleObject53.bin"/><Relationship Id="rId13" Type="http://schemas.openxmlformats.org/officeDocument/2006/relationships/image" Target="../media/image58.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image" Target="../media/image59.jpeg"/><Relationship Id="rId4" Type="http://schemas.openxmlformats.org/officeDocument/2006/relationships/oleObject" Target="../embeddings/oleObject49.bin"/><Relationship Id="rId5" Type="http://schemas.openxmlformats.org/officeDocument/2006/relationships/image" Target="../media/image54.emf"/><Relationship Id="rId6" Type="http://schemas.openxmlformats.org/officeDocument/2006/relationships/oleObject" Target="../embeddings/oleObject50.bin"/><Relationship Id="rId7" Type="http://schemas.openxmlformats.org/officeDocument/2006/relationships/image" Target="../media/image55.emf"/><Relationship Id="rId8" Type="http://schemas.openxmlformats.org/officeDocument/2006/relationships/oleObject" Target="../embeddings/oleObject51.bin"/><Relationship Id="rId9" Type="http://schemas.openxmlformats.org/officeDocument/2006/relationships/image" Target="../media/image56.emf"/><Relationship Id="rId10" Type="http://schemas.openxmlformats.org/officeDocument/2006/relationships/oleObject" Target="../embeddings/oleObject52.bin"/></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58.bin"/><Relationship Id="rId12" Type="http://schemas.openxmlformats.org/officeDocument/2006/relationships/image" Target="../media/image64.emf"/><Relationship Id="rId13" Type="http://schemas.openxmlformats.org/officeDocument/2006/relationships/oleObject" Target="../embeddings/oleObject59.bin"/><Relationship Id="rId14" Type="http://schemas.openxmlformats.org/officeDocument/2006/relationships/image" Target="../media/image65.emf"/><Relationship Id="rId15" Type="http://schemas.openxmlformats.org/officeDocument/2006/relationships/oleObject" Target="../embeddings/oleObject60.bin"/><Relationship Id="rId16" Type="http://schemas.openxmlformats.org/officeDocument/2006/relationships/image" Target="../media/image66.emf"/><Relationship Id="rId17" Type="http://schemas.openxmlformats.org/officeDocument/2006/relationships/oleObject" Target="../embeddings/oleObject61.bin"/><Relationship Id="rId18" Type="http://schemas.openxmlformats.org/officeDocument/2006/relationships/image" Target="../media/image67.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54.bin"/><Relationship Id="rId4" Type="http://schemas.openxmlformats.org/officeDocument/2006/relationships/image" Target="../media/image60.emf"/><Relationship Id="rId5" Type="http://schemas.openxmlformats.org/officeDocument/2006/relationships/oleObject" Target="../embeddings/oleObject55.bin"/><Relationship Id="rId6" Type="http://schemas.openxmlformats.org/officeDocument/2006/relationships/image" Target="../media/image61.emf"/><Relationship Id="rId7" Type="http://schemas.openxmlformats.org/officeDocument/2006/relationships/oleObject" Target="../embeddings/oleObject56.bin"/><Relationship Id="rId8" Type="http://schemas.openxmlformats.org/officeDocument/2006/relationships/image" Target="../media/image62.emf"/><Relationship Id="rId9" Type="http://schemas.openxmlformats.org/officeDocument/2006/relationships/oleObject" Target="../embeddings/oleObject57.bin"/><Relationship Id="rId10" Type="http://schemas.openxmlformats.org/officeDocument/2006/relationships/image" Target="../media/image63.emf"/></Relationships>
</file>

<file path=ppt/slides/_rels/slide14.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oleObject" Target="../embeddings/oleObject62.bin"/><Relationship Id="rId5" Type="http://schemas.openxmlformats.org/officeDocument/2006/relationships/image" Target="../media/image7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image" Target="../media/image78.wmf"/><Relationship Id="rId12" Type="http://schemas.openxmlformats.org/officeDocument/2006/relationships/oleObject" Target="../embeddings/oleObject67.bin"/><Relationship Id="rId13" Type="http://schemas.openxmlformats.org/officeDocument/2006/relationships/image" Target="../media/image79.wmf"/><Relationship Id="rId14" Type="http://schemas.openxmlformats.org/officeDocument/2006/relationships/oleObject" Target="../embeddings/oleObject68.bin"/><Relationship Id="rId15" Type="http://schemas.openxmlformats.org/officeDocument/2006/relationships/image" Target="../media/image80.wmf"/><Relationship Id="rId16" Type="http://schemas.openxmlformats.org/officeDocument/2006/relationships/oleObject" Target="../embeddings/oleObject69.bin"/><Relationship Id="rId17" Type="http://schemas.openxmlformats.org/officeDocument/2006/relationships/image" Target="../media/image81.wmf"/><Relationship Id="rId18" Type="http://schemas.openxmlformats.org/officeDocument/2006/relationships/oleObject" Target="../embeddings/oleObject70.bin"/><Relationship Id="rId19" Type="http://schemas.openxmlformats.org/officeDocument/2006/relationships/image" Target="../media/image82.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83.jpeg"/><Relationship Id="rId4" Type="http://schemas.openxmlformats.org/officeDocument/2006/relationships/oleObject" Target="../embeddings/oleObject63.bin"/><Relationship Id="rId5" Type="http://schemas.openxmlformats.org/officeDocument/2006/relationships/image" Target="../media/image75.emf"/><Relationship Id="rId6" Type="http://schemas.openxmlformats.org/officeDocument/2006/relationships/oleObject" Target="../embeddings/oleObject64.bin"/><Relationship Id="rId7" Type="http://schemas.openxmlformats.org/officeDocument/2006/relationships/image" Target="../media/image76.wmf"/><Relationship Id="rId8" Type="http://schemas.openxmlformats.org/officeDocument/2006/relationships/oleObject" Target="../embeddings/oleObject65.bin"/><Relationship Id="rId9" Type="http://schemas.openxmlformats.org/officeDocument/2006/relationships/image" Target="../media/image77.wmf"/><Relationship Id="rId10" Type="http://schemas.openxmlformats.org/officeDocument/2006/relationships/oleObject" Target="../embeddings/oleObject66.bin"/></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74.bin"/><Relationship Id="rId20" Type="http://schemas.openxmlformats.org/officeDocument/2006/relationships/image" Target="../media/image92.wmf"/><Relationship Id="rId10" Type="http://schemas.openxmlformats.org/officeDocument/2006/relationships/image" Target="../media/image87.wmf"/><Relationship Id="rId11" Type="http://schemas.openxmlformats.org/officeDocument/2006/relationships/oleObject" Target="../embeddings/oleObject75.bin"/><Relationship Id="rId12" Type="http://schemas.openxmlformats.org/officeDocument/2006/relationships/image" Target="../media/image88.wmf"/><Relationship Id="rId13" Type="http://schemas.openxmlformats.org/officeDocument/2006/relationships/oleObject" Target="../embeddings/oleObject76.bin"/><Relationship Id="rId14" Type="http://schemas.openxmlformats.org/officeDocument/2006/relationships/image" Target="../media/image89.wmf"/><Relationship Id="rId15" Type="http://schemas.openxmlformats.org/officeDocument/2006/relationships/oleObject" Target="../embeddings/oleObject77.bin"/><Relationship Id="rId16" Type="http://schemas.openxmlformats.org/officeDocument/2006/relationships/image" Target="../media/image90.wmf"/><Relationship Id="rId17" Type="http://schemas.openxmlformats.org/officeDocument/2006/relationships/oleObject" Target="../embeddings/oleObject78.bin"/><Relationship Id="rId18" Type="http://schemas.openxmlformats.org/officeDocument/2006/relationships/image" Target="../media/image91.wmf"/><Relationship Id="rId19" Type="http://schemas.openxmlformats.org/officeDocument/2006/relationships/oleObject" Target="../embeddings/oleObject79.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71.bin"/><Relationship Id="rId4" Type="http://schemas.openxmlformats.org/officeDocument/2006/relationships/image" Target="../media/image84.wmf"/><Relationship Id="rId5" Type="http://schemas.openxmlformats.org/officeDocument/2006/relationships/oleObject" Target="../embeddings/oleObject72.bin"/><Relationship Id="rId6" Type="http://schemas.openxmlformats.org/officeDocument/2006/relationships/image" Target="../media/image85.wmf"/><Relationship Id="rId7" Type="http://schemas.openxmlformats.org/officeDocument/2006/relationships/oleObject" Target="../embeddings/oleObject73.bin"/><Relationship Id="rId8" Type="http://schemas.openxmlformats.org/officeDocument/2006/relationships/image" Target="../media/image8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jpeg"/><Relationship Id="rId3" Type="http://schemas.openxmlformats.org/officeDocument/2006/relationships/image" Target="../media/image9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jpeg"/></Relationships>
</file>

<file path=ppt/slides/_rels/slide22.xml.rels><?xml version="1.0" encoding="UTF-8" standalone="yes"?>
<Relationships xmlns="http://schemas.openxmlformats.org/package/2006/relationships"><Relationship Id="rId20" Type="http://schemas.openxmlformats.org/officeDocument/2006/relationships/oleObject" Target="../embeddings/oleObject88.bin"/><Relationship Id="rId21" Type="http://schemas.openxmlformats.org/officeDocument/2006/relationships/image" Target="../media/image104.wmf"/><Relationship Id="rId22" Type="http://schemas.openxmlformats.org/officeDocument/2006/relationships/oleObject" Target="../embeddings/oleObject89.bin"/><Relationship Id="rId23" Type="http://schemas.openxmlformats.org/officeDocument/2006/relationships/image" Target="../media/image105.wmf"/><Relationship Id="rId24" Type="http://schemas.openxmlformats.org/officeDocument/2006/relationships/oleObject" Target="../embeddings/oleObject90.bin"/><Relationship Id="rId25" Type="http://schemas.openxmlformats.org/officeDocument/2006/relationships/image" Target="../media/image106.wmf"/><Relationship Id="rId26" Type="http://schemas.openxmlformats.org/officeDocument/2006/relationships/oleObject" Target="../embeddings/oleObject91.bin"/><Relationship Id="rId27" Type="http://schemas.openxmlformats.org/officeDocument/2006/relationships/oleObject" Target="../embeddings/oleObject92.bin"/><Relationship Id="rId28" Type="http://schemas.openxmlformats.org/officeDocument/2006/relationships/image" Target="../media/image107.wmf"/><Relationship Id="rId29" Type="http://schemas.openxmlformats.org/officeDocument/2006/relationships/oleObject" Target="../embeddings/oleObject93.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95.jpeg"/><Relationship Id="rId4" Type="http://schemas.openxmlformats.org/officeDocument/2006/relationships/oleObject" Target="../embeddings/oleObject80.bin"/><Relationship Id="rId5" Type="http://schemas.openxmlformats.org/officeDocument/2006/relationships/image" Target="../media/image96.emf"/><Relationship Id="rId30" Type="http://schemas.openxmlformats.org/officeDocument/2006/relationships/image" Target="../media/image108.wmf"/><Relationship Id="rId31" Type="http://schemas.openxmlformats.org/officeDocument/2006/relationships/oleObject" Target="../embeddings/oleObject94.bin"/><Relationship Id="rId32" Type="http://schemas.openxmlformats.org/officeDocument/2006/relationships/image" Target="../media/image109.wmf"/><Relationship Id="rId9" Type="http://schemas.openxmlformats.org/officeDocument/2006/relationships/image" Target="../media/image98.emf"/><Relationship Id="rId6" Type="http://schemas.openxmlformats.org/officeDocument/2006/relationships/oleObject" Target="../embeddings/oleObject81.bin"/><Relationship Id="rId7" Type="http://schemas.openxmlformats.org/officeDocument/2006/relationships/image" Target="../media/image97.emf"/><Relationship Id="rId8" Type="http://schemas.openxmlformats.org/officeDocument/2006/relationships/oleObject" Target="../embeddings/oleObject82.bin"/><Relationship Id="rId33" Type="http://schemas.openxmlformats.org/officeDocument/2006/relationships/oleObject" Target="../embeddings/oleObject95.bin"/><Relationship Id="rId34" Type="http://schemas.openxmlformats.org/officeDocument/2006/relationships/image" Target="../media/image110.wmf"/><Relationship Id="rId10" Type="http://schemas.openxmlformats.org/officeDocument/2006/relationships/oleObject" Target="../embeddings/oleObject83.bin"/><Relationship Id="rId11" Type="http://schemas.openxmlformats.org/officeDocument/2006/relationships/image" Target="../media/image99.wmf"/><Relationship Id="rId12" Type="http://schemas.openxmlformats.org/officeDocument/2006/relationships/oleObject" Target="../embeddings/oleObject84.bin"/><Relationship Id="rId13" Type="http://schemas.openxmlformats.org/officeDocument/2006/relationships/image" Target="../media/image100.emf"/><Relationship Id="rId14" Type="http://schemas.openxmlformats.org/officeDocument/2006/relationships/oleObject" Target="../embeddings/oleObject85.bin"/><Relationship Id="rId15" Type="http://schemas.openxmlformats.org/officeDocument/2006/relationships/image" Target="../media/image101.emf"/><Relationship Id="rId16" Type="http://schemas.openxmlformats.org/officeDocument/2006/relationships/oleObject" Target="../embeddings/oleObject86.bin"/><Relationship Id="rId17" Type="http://schemas.openxmlformats.org/officeDocument/2006/relationships/image" Target="../media/image102.wmf"/><Relationship Id="rId18" Type="http://schemas.openxmlformats.org/officeDocument/2006/relationships/oleObject" Target="../embeddings/oleObject87.bin"/><Relationship Id="rId19" Type="http://schemas.openxmlformats.org/officeDocument/2006/relationships/image" Target="../media/image103.wmf"/></Relationships>
</file>

<file path=ppt/slides/_rels/slide23.xml.rels><?xml version="1.0" encoding="UTF-8" standalone="yes"?>
<Relationships xmlns="http://schemas.openxmlformats.org/package/2006/relationships"><Relationship Id="rId9" Type="http://schemas.openxmlformats.org/officeDocument/2006/relationships/oleObject" Target="../embeddings/oleObject99.bin"/><Relationship Id="rId20" Type="http://schemas.openxmlformats.org/officeDocument/2006/relationships/image" Target="../media/image119.wmf"/><Relationship Id="rId21" Type="http://schemas.openxmlformats.org/officeDocument/2006/relationships/oleObject" Target="../embeddings/oleObject105.bin"/><Relationship Id="rId22" Type="http://schemas.openxmlformats.org/officeDocument/2006/relationships/image" Target="../media/image120.wmf"/><Relationship Id="rId23" Type="http://schemas.openxmlformats.org/officeDocument/2006/relationships/oleObject" Target="../embeddings/oleObject106.bin"/><Relationship Id="rId24" Type="http://schemas.openxmlformats.org/officeDocument/2006/relationships/image" Target="../media/image121.wmf"/><Relationship Id="rId25" Type="http://schemas.openxmlformats.org/officeDocument/2006/relationships/oleObject" Target="../embeddings/oleObject107.bin"/><Relationship Id="rId26" Type="http://schemas.openxmlformats.org/officeDocument/2006/relationships/image" Target="../media/image122.wmf"/><Relationship Id="rId27" Type="http://schemas.openxmlformats.org/officeDocument/2006/relationships/oleObject" Target="../embeddings/oleObject108.bin"/><Relationship Id="rId28" Type="http://schemas.openxmlformats.org/officeDocument/2006/relationships/image" Target="../media/image123.wmf"/><Relationship Id="rId29" Type="http://schemas.openxmlformats.org/officeDocument/2006/relationships/oleObject" Target="../embeddings/oleObject109.bin"/><Relationship Id="rId30" Type="http://schemas.openxmlformats.org/officeDocument/2006/relationships/image" Target="../media/image124.emf"/><Relationship Id="rId10" Type="http://schemas.openxmlformats.org/officeDocument/2006/relationships/image" Target="../media/image114.wmf"/><Relationship Id="rId11" Type="http://schemas.openxmlformats.org/officeDocument/2006/relationships/oleObject" Target="../embeddings/oleObject100.bin"/><Relationship Id="rId12" Type="http://schemas.openxmlformats.org/officeDocument/2006/relationships/image" Target="../media/image115.wmf"/><Relationship Id="rId13" Type="http://schemas.openxmlformats.org/officeDocument/2006/relationships/oleObject" Target="../embeddings/oleObject101.bin"/><Relationship Id="rId14" Type="http://schemas.openxmlformats.org/officeDocument/2006/relationships/image" Target="../media/image116.emf"/><Relationship Id="rId15" Type="http://schemas.openxmlformats.org/officeDocument/2006/relationships/oleObject" Target="../embeddings/oleObject102.bin"/><Relationship Id="rId16" Type="http://schemas.openxmlformats.org/officeDocument/2006/relationships/image" Target="../media/image117.wmf"/><Relationship Id="rId17" Type="http://schemas.openxmlformats.org/officeDocument/2006/relationships/oleObject" Target="../embeddings/oleObject103.bin"/><Relationship Id="rId18" Type="http://schemas.openxmlformats.org/officeDocument/2006/relationships/image" Target="../media/image118.wmf"/><Relationship Id="rId19" Type="http://schemas.openxmlformats.org/officeDocument/2006/relationships/oleObject" Target="../embeddings/oleObject104.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96.bin"/><Relationship Id="rId4" Type="http://schemas.openxmlformats.org/officeDocument/2006/relationships/image" Target="../media/image111.wmf"/><Relationship Id="rId5" Type="http://schemas.openxmlformats.org/officeDocument/2006/relationships/oleObject" Target="../embeddings/oleObject97.bin"/><Relationship Id="rId6" Type="http://schemas.openxmlformats.org/officeDocument/2006/relationships/image" Target="../media/image112.wmf"/><Relationship Id="rId7" Type="http://schemas.openxmlformats.org/officeDocument/2006/relationships/oleObject" Target="../embeddings/oleObject98.bin"/><Relationship Id="rId8" Type="http://schemas.openxmlformats.org/officeDocument/2006/relationships/image" Target="../media/image113.wmf"/></Relationships>
</file>

<file path=ppt/slides/_rels/slide24.xml.rels><?xml version="1.0" encoding="UTF-8" standalone="yes"?>
<Relationships xmlns="http://schemas.openxmlformats.org/package/2006/relationships"><Relationship Id="rId9" Type="http://schemas.openxmlformats.org/officeDocument/2006/relationships/image" Target="../media/image127.wmf"/><Relationship Id="rId20" Type="http://schemas.openxmlformats.org/officeDocument/2006/relationships/oleObject" Target="../embeddings/oleObject118.bin"/><Relationship Id="rId21" Type="http://schemas.openxmlformats.org/officeDocument/2006/relationships/image" Target="../media/image133.emf"/><Relationship Id="rId22" Type="http://schemas.openxmlformats.org/officeDocument/2006/relationships/oleObject" Target="../embeddings/oleObject119.bin"/><Relationship Id="rId23" Type="http://schemas.openxmlformats.org/officeDocument/2006/relationships/image" Target="../media/image134.emf"/><Relationship Id="rId24" Type="http://schemas.openxmlformats.org/officeDocument/2006/relationships/oleObject" Target="../embeddings/oleObject120.bin"/><Relationship Id="rId25" Type="http://schemas.openxmlformats.org/officeDocument/2006/relationships/image" Target="../media/image135.wmf"/><Relationship Id="rId26" Type="http://schemas.openxmlformats.org/officeDocument/2006/relationships/oleObject" Target="../embeddings/oleObject121.bin"/><Relationship Id="rId27" Type="http://schemas.openxmlformats.org/officeDocument/2006/relationships/image" Target="../media/image136.wmf"/><Relationship Id="rId28" Type="http://schemas.openxmlformats.org/officeDocument/2006/relationships/oleObject" Target="../embeddings/oleObject122.bin"/><Relationship Id="rId29" Type="http://schemas.openxmlformats.org/officeDocument/2006/relationships/image" Target="../media/image137.wmf"/><Relationship Id="rId10" Type="http://schemas.openxmlformats.org/officeDocument/2006/relationships/oleObject" Target="../embeddings/oleObject113.bin"/><Relationship Id="rId11" Type="http://schemas.openxmlformats.org/officeDocument/2006/relationships/image" Target="../media/image128.wmf"/><Relationship Id="rId12" Type="http://schemas.openxmlformats.org/officeDocument/2006/relationships/oleObject" Target="../embeddings/oleObject114.bin"/><Relationship Id="rId13" Type="http://schemas.openxmlformats.org/officeDocument/2006/relationships/image" Target="../media/image129.wmf"/><Relationship Id="rId14" Type="http://schemas.openxmlformats.org/officeDocument/2006/relationships/oleObject" Target="../embeddings/oleObject115.bin"/><Relationship Id="rId15" Type="http://schemas.openxmlformats.org/officeDocument/2006/relationships/image" Target="../media/image130.wmf"/><Relationship Id="rId16" Type="http://schemas.openxmlformats.org/officeDocument/2006/relationships/oleObject" Target="../embeddings/oleObject116.bin"/><Relationship Id="rId17" Type="http://schemas.openxmlformats.org/officeDocument/2006/relationships/image" Target="../media/image131.wmf"/><Relationship Id="rId18" Type="http://schemas.openxmlformats.org/officeDocument/2006/relationships/oleObject" Target="../embeddings/oleObject117.bin"/><Relationship Id="rId19" Type="http://schemas.openxmlformats.org/officeDocument/2006/relationships/image" Target="../media/image132.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image" Target="../media/image138.jpeg"/><Relationship Id="rId4" Type="http://schemas.openxmlformats.org/officeDocument/2006/relationships/oleObject" Target="../embeddings/oleObject110.bin"/><Relationship Id="rId5" Type="http://schemas.openxmlformats.org/officeDocument/2006/relationships/image" Target="../media/image125.emf"/><Relationship Id="rId6" Type="http://schemas.openxmlformats.org/officeDocument/2006/relationships/oleObject" Target="../embeddings/oleObject111.bin"/><Relationship Id="rId7" Type="http://schemas.openxmlformats.org/officeDocument/2006/relationships/image" Target="../media/image126.wmf"/><Relationship Id="rId8" Type="http://schemas.openxmlformats.org/officeDocument/2006/relationships/oleObject" Target="../embeddings/oleObject112.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3.bin"/><Relationship Id="rId4" Type="http://schemas.openxmlformats.org/officeDocument/2006/relationships/image" Target="../media/image139.emf"/><Relationship Id="rId5" Type="http://schemas.openxmlformats.org/officeDocument/2006/relationships/oleObject" Target="../embeddings/oleObject124.bin"/><Relationship Id="rId6" Type="http://schemas.openxmlformats.org/officeDocument/2006/relationships/image" Target="../media/image129.wmf"/><Relationship Id="rId7" Type="http://schemas.openxmlformats.org/officeDocument/2006/relationships/oleObject" Target="../embeddings/oleObject125.bin"/><Relationship Id="rId8" Type="http://schemas.openxmlformats.org/officeDocument/2006/relationships/image" Target="../media/image140.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6.bin"/><Relationship Id="rId4" Type="http://schemas.openxmlformats.org/officeDocument/2006/relationships/image" Target="../media/image141.wmf"/><Relationship Id="rId5" Type="http://schemas.openxmlformats.org/officeDocument/2006/relationships/oleObject" Target="../embeddings/oleObject127.bin"/><Relationship Id="rId6" Type="http://schemas.openxmlformats.org/officeDocument/2006/relationships/image" Target="../media/image142.wmf"/><Relationship Id="rId7" Type="http://schemas.openxmlformats.org/officeDocument/2006/relationships/oleObject" Target="../embeddings/oleObject128.bin"/><Relationship Id="rId8" Type="http://schemas.openxmlformats.org/officeDocument/2006/relationships/image" Target="../media/image143.wmf"/><Relationship Id="rId9" Type="http://schemas.openxmlformats.org/officeDocument/2006/relationships/oleObject" Target="../embeddings/oleObject129.bin"/><Relationship Id="rId10" Type="http://schemas.openxmlformats.org/officeDocument/2006/relationships/image" Target="../media/image144.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0.bin"/><Relationship Id="rId4" Type="http://schemas.openxmlformats.org/officeDocument/2006/relationships/image" Target="../media/image145.wmf"/><Relationship Id="rId5" Type="http://schemas.openxmlformats.org/officeDocument/2006/relationships/oleObject" Target="../embeddings/oleObject131.bin"/><Relationship Id="rId6" Type="http://schemas.openxmlformats.org/officeDocument/2006/relationships/image" Target="../media/image146.wmf"/><Relationship Id="rId7" Type="http://schemas.openxmlformats.org/officeDocument/2006/relationships/oleObject" Target="../embeddings/oleObject132.bin"/><Relationship Id="rId8" Type="http://schemas.openxmlformats.org/officeDocument/2006/relationships/image" Target="../media/image147.emf"/><Relationship Id="rId9" Type="http://schemas.openxmlformats.org/officeDocument/2006/relationships/oleObject" Target="../embeddings/oleObject133.bin"/><Relationship Id="rId10" Type="http://schemas.openxmlformats.org/officeDocument/2006/relationships/image" Target="../media/image148.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4.emf"/><Relationship Id="rId5" Type="http://schemas.openxmlformats.org/officeDocument/2006/relationships/oleObject" Target="../embeddings/oleObject2.bin"/><Relationship Id="rId6" Type="http://schemas.openxmlformats.org/officeDocument/2006/relationships/image" Target="../media/image5.wmf"/><Relationship Id="rId7" Type="http://schemas.openxmlformats.org/officeDocument/2006/relationships/oleObject" Target="../embeddings/oleObject3.bin"/><Relationship Id="rId8" Type="http://schemas.openxmlformats.org/officeDocument/2006/relationships/image" Target="../media/image6.wmf"/><Relationship Id="rId9" Type="http://schemas.openxmlformats.org/officeDocument/2006/relationships/oleObject" Target="../embeddings/oleObject4.bin"/><Relationship Id="rId10" Type="http://schemas.openxmlformats.org/officeDocument/2006/relationships/image" Target="../media/image7.wmf"/></Relationships>
</file>

<file path=ppt/slides/_rels/slide7.xml.rels><?xml version="1.0" encoding="UTF-8" standalone="yes"?>
<Relationships xmlns="http://schemas.openxmlformats.org/package/2006/relationships"><Relationship Id="rId11" Type="http://schemas.openxmlformats.org/officeDocument/2006/relationships/image" Target="../media/image12.wmf"/><Relationship Id="rId12" Type="http://schemas.openxmlformats.org/officeDocument/2006/relationships/oleObject" Target="../embeddings/oleObject10.bin"/><Relationship Id="rId13" Type="http://schemas.openxmlformats.org/officeDocument/2006/relationships/image" Target="../media/image13.wmf"/><Relationship Id="rId14" Type="http://schemas.openxmlformats.org/officeDocument/2006/relationships/oleObject" Target="../embeddings/oleObject11.bin"/><Relationship Id="rId15" Type="http://schemas.openxmlformats.org/officeDocument/2006/relationships/image" Target="../media/image14.wmf"/><Relationship Id="rId16" Type="http://schemas.openxmlformats.org/officeDocument/2006/relationships/oleObject" Target="../embeddings/oleObject12.bin"/><Relationship Id="rId17"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6.jpeg"/><Relationship Id="rId4" Type="http://schemas.openxmlformats.org/officeDocument/2006/relationships/oleObject" Target="../embeddings/oleObject6.bin"/><Relationship Id="rId5" Type="http://schemas.openxmlformats.org/officeDocument/2006/relationships/image" Target="../media/image9.wmf"/><Relationship Id="rId6" Type="http://schemas.openxmlformats.org/officeDocument/2006/relationships/oleObject" Target="../embeddings/oleObject7.bin"/><Relationship Id="rId7" Type="http://schemas.openxmlformats.org/officeDocument/2006/relationships/image" Target="../media/image10.wmf"/><Relationship Id="rId8" Type="http://schemas.openxmlformats.org/officeDocument/2006/relationships/oleObject" Target="../embeddings/oleObject8.bin"/><Relationship Id="rId9" Type="http://schemas.openxmlformats.org/officeDocument/2006/relationships/image" Target="../media/image11.wmf"/><Relationship Id="rId10"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21.emf"/><Relationship Id="rId12" Type="http://schemas.openxmlformats.org/officeDocument/2006/relationships/oleObject" Target="../embeddings/oleObject18.bin"/><Relationship Id="rId13" Type="http://schemas.openxmlformats.org/officeDocument/2006/relationships/image" Target="../media/image22.emf"/><Relationship Id="rId14" Type="http://schemas.openxmlformats.org/officeDocument/2006/relationships/oleObject" Target="../embeddings/oleObject19.bin"/><Relationship Id="rId15" Type="http://schemas.openxmlformats.org/officeDocument/2006/relationships/image" Target="../media/image23.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8.emf"/><Relationship Id="rId5" Type="http://schemas.openxmlformats.org/officeDocument/2006/relationships/image" Target="../media/image24.jpeg"/><Relationship Id="rId6" Type="http://schemas.openxmlformats.org/officeDocument/2006/relationships/oleObject" Target="../embeddings/oleObject15.bin"/><Relationship Id="rId7" Type="http://schemas.openxmlformats.org/officeDocument/2006/relationships/image" Target="../media/image19.emf"/><Relationship Id="rId8" Type="http://schemas.openxmlformats.org/officeDocument/2006/relationships/oleObject" Target="../embeddings/oleObject16.bin"/><Relationship Id="rId9" Type="http://schemas.openxmlformats.org/officeDocument/2006/relationships/image" Target="../media/image20.emf"/><Relationship Id="rId10"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June 9, 2016</a:t>
            </a:r>
            <a:endParaRPr lang="en-US"/>
          </a:p>
        </p:txBody>
      </p:sp>
      <p:sp>
        <p:nvSpPr>
          <p:cNvPr id="7" name="Rectangle 5"/>
          <p:cNvSpPr>
            <a:spLocks noGrp="1" noChangeArrowheads="1"/>
          </p:cNvSpPr>
          <p:nvPr>
            <p:ph type="ftr" sz="quarter" idx="11"/>
          </p:nvPr>
        </p:nvSpPr>
        <p:spPr/>
        <p:txBody>
          <a:bodyPr/>
          <a:lstStyle/>
          <a:p>
            <a:pPr>
              <a:defRPr/>
            </a:pPr>
            <a:r>
              <a:rPr lang="nl-NL" smtClean="0"/>
              <a:t>PHYS 1444-001, Summer 2016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14406" y="1447800"/>
            <a:ext cx="2807213" cy="830997"/>
          </a:xfrm>
          <a:prstGeom prst="rect">
            <a:avLst/>
          </a:prstGeom>
          <a:noFill/>
          <a:ln w="9525">
            <a:noFill/>
            <a:miter lim="800000"/>
            <a:headEnd/>
            <a:tailEnd/>
          </a:ln>
        </p:spPr>
        <p:txBody>
          <a:bodyPr wrap="none">
            <a:prstTxWarp prst="textNoShape">
              <a:avLst/>
            </a:prstTxWarp>
            <a:spAutoFit/>
          </a:bodyPr>
          <a:lstStyle/>
          <a:p>
            <a:pPr algn="ctr"/>
            <a:r>
              <a:rPr lang="en-US" smtClean="0">
                <a:solidFill>
                  <a:schemeClr val="accent2"/>
                </a:solidFill>
                <a:latin typeface="Monotype Corsiva" pitchFamily="-84" charset="0"/>
              </a:rPr>
              <a:t>Thur</a:t>
            </a:r>
            <a:r>
              <a:rPr lang="en-US" smtClean="0">
                <a:solidFill>
                  <a:schemeClr val="accent2"/>
                </a:solidFill>
                <a:latin typeface="Monotype Corsiva" pitchFamily="-84" charset="0"/>
              </a:rPr>
              <a:t>sday</a:t>
            </a:r>
            <a:r>
              <a:rPr lang="en-US" dirty="0">
                <a:solidFill>
                  <a:schemeClr val="accent2"/>
                </a:solidFill>
                <a:latin typeface="Monotype Corsiva" pitchFamily="-84" charset="0"/>
              </a:rPr>
              <a:t>, June </a:t>
            </a:r>
            <a:r>
              <a:rPr lang="en-US" dirty="0">
                <a:solidFill>
                  <a:schemeClr val="accent2"/>
                </a:solidFill>
                <a:latin typeface="Monotype Corsiva" pitchFamily="-84" charset="0"/>
              </a:rPr>
              <a:t>9</a:t>
            </a:r>
            <a:r>
              <a:rPr lang="en-US" dirty="0" smtClean="0">
                <a:solidFill>
                  <a:schemeClr val="accent2"/>
                </a:solidFill>
                <a:latin typeface="Monotype Corsiva" pitchFamily="-84" charset="0"/>
              </a:rPr>
              <a:t>, </a:t>
            </a:r>
            <a:r>
              <a:rPr lang="en-US" dirty="0" smtClean="0">
                <a:solidFill>
                  <a:schemeClr val="accent2"/>
                </a:solidFill>
                <a:latin typeface="Monotype Corsiva" pitchFamily="-84" charset="0"/>
              </a:rPr>
              <a:t>2016</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3"/>
          <p:cNvSpPr txBox="1">
            <a:spLocks noChangeArrowheads="1"/>
          </p:cNvSpPr>
          <p:nvPr/>
        </p:nvSpPr>
        <p:spPr bwMode="auto">
          <a:xfrm>
            <a:off x="1371600" y="2362200"/>
            <a:ext cx="7086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smtClean="0">
                <a:latin typeface="Arial Narrow" charset="0"/>
              </a:rPr>
              <a:t>Chapter 21</a:t>
            </a:r>
            <a:endParaRPr lang="en-US" sz="2800" dirty="0" smtClean="0">
              <a:solidFill>
                <a:srgbClr val="003300"/>
              </a:solidFill>
              <a:latin typeface="Arial Narrow" charset="0"/>
            </a:endParaRPr>
          </a:p>
          <a:p>
            <a:pPr marL="990600" lvl="1" indent="-533400"/>
            <a:r>
              <a:rPr lang="en-US" sz="2400" dirty="0" smtClean="0">
                <a:solidFill>
                  <a:srgbClr val="003300"/>
                </a:solidFill>
                <a:latin typeface="Arial Narrow" charset="0"/>
              </a:rPr>
              <a:t>The Electric Field &amp; Field Lines</a:t>
            </a:r>
          </a:p>
          <a:p>
            <a:pPr marL="990600" lvl="1" indent="-533400"/>
            <a:r>
              <a:rPr lang="en-US" sz="2400" dirty="0" smtClean="0">
                <a:solidFill>
                  <a:srgbClr val="003300"/>
                </a:solidFill>
                <a:latin typeface="Arial Narrow" charset="0"/>
              </a:rPr>
              <a:t>Electric Fields and Conductors</a:t>
            </a:r>
          </a:p>
          <a:p>
            <a:pPr marL="990600" lvl="1" indent="-533400"/>
            <a:r>
              <a:rPr lang="en-US" sz="2400" dirty="0" smtClean="0">
                <a:solidFill>
                  <a:srgbClr val="003800"/>
                </a:solidFill>
                <a:latin typeface="Arial Narrow" charset="0"/>
              </a:rPr>
              <a:t>Motion </a:t>
            </a:r>
            <a:r>
              <a:rPr lang="en-US" sz="2400" dirty="0">
                <a:solidFill>
                  <a:srgbClr val="003800"/>
                </a:solidFill>
                <a:latin typeface="Arial Narrow" charset="0"/>
              </a:rPr>
              <a:t>of a Charged Particle in an Electric Field</a:t>
            </a:r>
          </a:p>
          <a:p>
            <a:pPr marL="990600" lvl="1" indent="-533400"/>
            <a:r>
              <a:rPr lang="en-US" sz="2400" dirty="0">
                <a:solidFill>
                  <a:srgbClr val="003800"/>
                </a:solidFill>
                <a:latin typeface="Arial Narrow" charset="0"/>
              </a:rPr>
              <a:t>Electric </a:t>
            </a:r>
            <a:r>
              <a:rPr lang="en-US" sz="2400" dirty="0" smtClean="0">
                <a:solidFill>
                  <a:srgbClr val="003800"/>
                </a:solidFill>
                <a:latin typeface="Arial Narrow" charset="0"/>
              </a:rPr>
              <a:t>Dipoles</a:t>
            </a:r>
          </a:p>
          <a:p>
            <a:pPr marL="247650" indent="-533400" algn="l"/>
            <a:r>
              <a:rPr lang="en-US" sz="2800" dirty="0" smtClean="0">
                <a:latin typeface="Arial Narrow" charset="0"/>
              </a:rPr>
              <a:t>Chapter 22</a:t>
            </a:r>
            <a:endParaRPr lang="en-US" sz="2800" dirty="0">
              <a:solidFill>
                <a:srgbClr val="003300"/>
              </a:solidFill>
              <a:latin typeface="Arial Narrow" charset="0"/>
            </a:endParaRPr>
          </a:p>
          <a:p>
            <a:pPr marL="990600" lvl="1" indent="-533400"/>
            <a:r>
              <a:rPr lang="en-US" sz="2400" dirty="0" smtClean="0">
                <a:solidFill>
                  <a:srgbClr val="003800"/>
                </a:solidFill>
                <a:latin typeface="Arial Narrow" charset="0"/>
              </a:rPr>
              <a:t>Electric Flux</a:t>
            </a:r>
          </a:p>
          <a:p>
            <a:pPr marL="990600" lvl="1" indent="-533400"/>
            <a:r>
              <a:rPr lang="en-US" sz="2400" dirty="0" smtClean="0">
                <a:solidFill>
                  <a:srgbClr val="003800"/>
                </a:solidFill>
                <a:latin typeface="Arial Narrow" charset="0"/>
              </a:rPr>
              <a:t>Gauss’ Law</a:t>
            </a:r>
            <a:r>
              <a:rPr lang="en-US" sz="2400" dirty="0" smtClean="0">
                <a:solidFill>
                  <a:srgbClr val="008000"/>
                </a:solidFill>
                <a:latin typeface="Arial Narrow" charset="0"/>
              </a:rPr>
              <a:t>	</a:t>
            </a:r>
            <a:endParaRPr lang="en-US" sz="2400" dirty="0">
              <a:solidFill>
                <a:srgbClr val="008000"/>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50175" name="Equation" r:id="rId3" imgW="368300" imgH="228600" progId="Equation.DSMT4">
                  <p:embed/>
                </p:oleObj>
              </mc:Choice>
              <mc:Fallback>
                <p:oleObj name="Equation" r:id="rId3" imgW="3683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 of the electric field vectors by the two charges at point A.</a:t>
            </a:r>
            <a:endParaRPr lang="en-US" sz="2000" dirty="0">
              <a:solidFill>
                <a:schemeClr val="accent2"/>
              </a:solidFill>
              <a:latin typeface="Arial Narrow" charset="0"/>
            </a:endParaRP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69632"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69633" name="Equation" r:id="rId8" imgW="330200" imgH="228600" progId="Equation.DSMT4">
                  <p:embed/>
                </p:oleObj>
              </mc:Choice>
              <mc:Fallback>
                <p:oleObj name="Equation" r:id="rId8" imgW="3302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69634" name="Equation" r:id="rId10" imgW="368300" imgH="254000" progId="Equation.DSMT4">
                  <p:embed/>
                </p:oleObj>
              </mc:Choice>
              <mc:Fallback>
                <p:oleObj name="Equation" r:id="rId10" imgW="3683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69635" name="Equation" r:id="rId12" imgW="711200" imgH="228600" progId="Equation.DSMT4">
                  <p:embed/>
                </p:oleObj>
              </mc:Choice>
              <mc:Fallback>
                <p:oleObj name="Equation" r:id="rId12" imgW="7112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69636" name="Equation" r:id="rId14" imgW="812800" imgH="241300" progId="Equation.DSMT4">
                  <p:embed/>
                </p:oleObj>
              </mc:Choice>
              <mc:Fallback>
                <p:oleObj name="Equation" r:id="rId14" imgW="8128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69637" name="Equation" r:id="rId16" imgW="1041400" imgH="228600" progId="Equation.DSMT4">
                  <p:embed/>
                </p:oleObj>
              </mc:Choice>
              <mc:Fallback>
                <p:oleObj name="Equation" r:id="rId16" imgW="10414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69638" name="Equation" r:id="rId18" imgW="838200" imgH="241300" progId="Equation.DSMT4">
                  <p:embed/>
                </p:oleObj>
              </mc:Choice>
              <mc:Fallback>
                <p:oleObj name="Equation" r:id="rId18" imgW="8382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69639" name="Equation" r:id="rId20" imgW="825500" imgH="279400" progId="Equation.DSMT4">
                  <p:embed/>
                </p:oleObj>
              </mc:Choice>
              <mc:Fallback>
                <p:oleObj name="Equation" r:id="rId20" imgW="825500" imgH="279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69640" name="Equation" r:id="rId22" imgW="1320800" imgH="304800" progId="Equation.DSMT4">
                  <p:embed/>
                </p:oleObj>
              </mc:Choice>
              <mc:Fallback>
                <p:oleObj name="Equation" r:id="rId22" imgW="1320800" imgH="304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A is</a:t>
            </a:r>
            <a:endParaRPr lang="en-US" sz="2000" dirty="0">
              <a:solidFill>
                <a:schemeClr val="accent2"/>
              </a:solidFill>
              <a:latin typeface="Arial Narrow" charset="0"/>
            </a:endParaRP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A is</a:t>
            </a:r>
            <a:endParaRPr lang="en-US" sz="2000" dirty="0">
              <a:solidFill>
                <a:schemeClr val="accent2"/>
              </a:solidFill>
              <a:latin typeface="Arial Narrow" charset="0"/>
            </a:endParaRP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69641" name="Equation" r:id="rId24" imgW="825500" imgH="317500" progId="Equation.DSMT4">
                  <p:embed/>
                </p:oleObj>
              </mc:Choice>
              <mc:Fallback>
                <p:oleObj name="Equation" r:id="rId24" imgW="825500" imgH="3175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69642" name="Equation" r:id="rId26" imgW="2463800" imgH="342900" progId="Equation.DSMT4">
                  <p:embed/>
                </p:oleObj>
              </mc:Choice>
              <mc:Fallback>
                <p:oleObj name="Equation" r:id="rId26" imgW="2463800" imgH="3429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onto the electric field at point B</a:t>
            </a:r>
            <a:endParaRPr lang="en-US" sz="2000" dirty="0">
              <a:solidFill>
                <a:schemeClr val="accent2"/>
              </a:solidFill>
              <a:latin typeface="Arial Narrow" charset="0"/>
            </a:endParaRPr>
          </a:p>
        </p:txBody>
      </p:sp>
    </p:spTree>
    <p:extLst>
      <p:ext uri="{BB962C8B-B14F-4D97-AF65-F5344CB8AC3E}">
        <p14:creationId xmlns:p14="http://schemas.microsoft.com/office/powerpoint/2010/main" val="1028319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1448" name="Equation" r:id="rId3" imgW="812800" imgH="444500" progId="Equation.DSMT4">
                  <p:embed/>
                </p:oleObj>
              </mc:Choice>
              <mc:Fallback>
                <p:oleObj name="Equation" r:id="rId3" imgW="8128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Electric field at point B is easier due to symmetry!</a:t>
            </a:r>
            <a:endParaRPr lang="en-US" sz="2000" dirty="0">
              <a:solidFill>
                <a:schemeClr val="accent2"/>
              </a:solidFill>
              <a:latin typeface="Arial Narrow" charset="0"/>
            </a:endParaRP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endParaRPr lang="en-US" sz="2000" dirty="0">
              <a:solidFill>
                <a:schemeClr val="accent2"/>
              </a:solidFill>
              <a:latin typeface="Arial Narrow" charset="0"/>
            </a:endParaRP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1449"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1450" name="Equation" r:id="rId8" imgW="838200" imgH="444500" progId="Equation.DSMT4">
                  <p:embed/>
                </p:oleObj>
              </mc:Choice>
              <mc:Fallback>
                <p:oleObj name="Equation" r:id="rId8" imgW="8382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1451" name="Equation" r:id="rId10" imgW="3060700" imgH="571500" progId="Equation.DSMT4">
                  <p:embed/>
                </p:oleObj>
              </mc:Choice>
              <mc:Fallback>
                <p:oleObj name="Equation" r:id="rId10" imgW="30607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81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a:t>
            </a:r>
            <a:r>
              <a:rPr lang="en-US" sz="2000" dirty="0" err="1" smtClean="0">
                <a:solidFill>
                  <a:schemeClr val="accent2"/>
                </a:solidFill>
                <a:latin typeface="Arial Narrow" charset="0"/>
              </a:rPr>
              <a:t>x</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1452" name="Equation" r:id="rId12" imgW="431800" imgH="165100" progId="Equation.DSMT4">
                  <p:embed/>
                </p:oleObj>
              </mc:Choice>
              <mc:Fallback>
                <p:oleObj name="Equation" r:id="rId12" imgW="431800" imgH="165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1453" name="Equation" r:id="rId14" imgW="533400" imgH="228600" progId="Equation.DSMT4">
                  <p:embed/>
                </p:oleObj>
              </mc:Choice>
              <mc:Fallback>
                <p:oleObj name="Equation" r:id="rId14" imgW="5334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1454" name="Equation" r:id="rId16" imgW="812800" imgH="228600" progId="Equation.DSMT4">
                  <p:embed/>
                </p:oleObj>
              </mc:Choice>
              <mc:Fallback>
                <p:oleObj name="Equation" r:id="rId16" imgW="8128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the </a:t>
            </a:r>
            <a:r>
              <a:rPr lang="en-US" sz="2000" dirty="0" err="1" smtClean="0">
                <a:solidFill>
                  <a:schemeClr val="accent2"/>
                </a:solidFill>
                <a:latin typeface="Arial Narrow" charset="0"/>
              </a:rPr>
              <a:t>y</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1455" name="Equation" r:id="rId18" imgW="368300" imgH="228600" progId="Equation.DSMT4">
                  <p:embed/>
                </p:oleObj>
              </mc:Choice>
              <mc:Fallback>
                <p:oleObj name="Equation" r:id="rId18" imgW="3683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1456" name="Equation" r:id="rId20" imgW="965200" imgH="215900" progId="Equation.DSMT4">
                  <p:embed/>
                </p:oleObj>
              </mc:Choice>
              <mc:Fallback>
                <p:oleObj name="Equation" r:id="rId20" imgW="965200" imgH="215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1457" name="Equation" r:id="rId22" imgW="330200" imgH="228600" progId="Equation.DSMT4">
                  <p:embed/>
                </p:oleObj>
              </mc:Choice>
              <mc:Fallback>
                <p:oleObj name="Equation" r:id="rId22" imgW="3302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1458" name="Equation" r:id="rId24" imgW="368300" imgH="254000" progId="Equation.DSMT4">
                  <p:embed/>
                </p:oleObj>
              </mc:Choice>
              <mc:Fallback>
                <p:oleObj name="Equation" r:id="rId24" imgW="368300" imgH="2540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1459" name="Equation" r:id="rId26" imgW="723900" imgH="228600" progId="Equation.DSMT4">
                  <p:embed/>
                </p:oleObj>
              </mc:Choice>
              <mc:Fallback>
                <p:oleObj name="Equation" r:id="rId26" imgW="7239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1460" name="Equation" r:id="rId28" imgW="1905000" imgH="241300" progId="Equation.DSMT4">
                  <p:embed/>
                </p:oleObj>
              </mc:Choice>
              <mc:Fallback>
                <p:oleObj name="Equation" r:id="rId28" imgW="1905000" imgH="2413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B is</a:t>
            </a:r>
            <a:endParaRPr lang="en-US" sz="2000" dirty="0">
              <a:solidFill>
                <a:schemeClr val="accent2"/>
              </a:solidFill>
              <a:latin typeface="Arial Narrow" charset="0"/>
            </a:endParaRP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1461" name="Equation" r:id="rId30" imgW="825500" imgH="279400" progId="Equation.DSMT4">
                  <p:embed/>
                </p:oleObj>
              </mc:Choice>
              <mc:Fallback>
                <p:oleObj name="Equation" r:id="rId30" imgW="825500" imgH="2794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1462" name="Equation" r:id="rId32" imgW="2209800" imgH="304800" progId="Equation.DSMT4">
                  <p:embed/>
                </p:oleObj>
              </mc:Choice>
              <mc:Fallback>
                <p:oleObj name="Equation" r:id="rId32" imgW="2209800" imgH="3048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B</a:t>
            </a:r>
            <a:endParaRPr lang="en-US" sz="2000" dirty="0">
              <a:solidFill>
                <a:schemeClr val="accent2"/>
              </a:solidFill>
              <a:latin typeface="Arial Narrow" charset="0"/>
            </a:endParaRP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1463" name="Equation" r:id="rId34" imgW="1079500" imgH="228600" progId="Equation.DSMT4">
                  <p:embed/>
                </p:oleObj>
              </mc:Choice>
              <mc:Fallback>
                <p:oleObj name="Equation" r:id="rId34" imgW="10795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1464" name="Equation" r:id="rId36" imgW="1905000" imgH="241300" progId="Equation.DSMT4">
                  <p:embed/>
                </p:oleObj>
              </mc:Choice>
              <mc:Fallback>
                <p:oleObj name="Equation" r:id="rId36" imgW="1905000" imgH="2413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773680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endParaRPr lang="en-US" dirty="0"/>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smtClean="0"/>
              <a:t>Uniformly charged disk</a:t>
            </a:r>
            <a:r>
              <a:rPr lang="en-US" sz="2000" dirty="0" smtClean="0"/>
              <a:t>:  Charge is distributed uniformly over a thin circular disk of radius R.  The charge per unit area (C/m</a:t>
            </a:r>
            <a:r>
              <a:rPr lang="en-US" sz="2000" baseline="30000" dirty="0" smtClean="0"/>
              <a:t>2</a:t>
            </a:r>
            <a:r>
              <a:rPr lang="en-US" sz="2000" dirty="0" smtClean="0"/>
              <a:t>) is </a:t>
            </a:r>
            <a:r>
              <a:rPr lang="en-US" sz="2000" dirty="0" err="1" smtClean="0">
                <a:latin typeface="Symbol" charset="2"/>
                <a:cs typeface="Symbol" charset="2"/>
              </a:rPr>
              <a:t>σ</a:t>
            </a:r>
            <a:r>
              <a:rPr lang="en-US" sz="2000" dirty="0" smtClean="0"/>
              <a:t>.  Calculate he electric field at a point P on the axis of the disk, a distance </a:t>
            </a:r>
            <a:r>
              <a:rPr lang="en-US" sz="2000" dirty="0" err="1" smtClean="0"/>
              <a:t>z</a:t>
            </a:r>
            <a:r>
              <a:rPr lang="en-US" sz="2000" dirty="0" smtClean="0"/>
              <a:t> above its center.</a:t>
            </a:r>
            <a:endParaRPr lang="en-US" sz="2000" dirty="0"/>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surface charge density is constant, </a:t>
            </a:r>
            <a:r>
              <a:rPr lang="en-US" sz="2000" dirty="0" err="1" smtClean="0">
                <a:solidFill>
                  <a:schemeClr val="accent2"/>
                </a:solidFill>
                <a:latin typeface="Symbol" charset="2"/>
                <a:cs typeface="Symbol" charset="2"/>
              </a:rPr>
              <a:t>σ</a:t>
            </a:r>
            <a:r>
              <a:rPr lang="en-US" sz="2000" dirty="0" smtClean="0">
                <a:solidFill>
                  <a:schemeClr val="accent2"/>
                </a:solidFill>
                <a:latin typeface="Arial Narrow" charset="0"/>
              </a:rPr>
              <a:t>, and the ring has an area of 2</a:t>
            </a:r>
            <a:r>
              <a:rPr lang="en-US" sz="2000" dirty="0" smtClean="0">
                <a:solidFill>
                  <a:schemeClr val="accent2"/>
                </a:solidFill>
                <a:latin typeface="Symbol" charset="2"/>
                <a:cs typeface="Symbol" charset="2"/>
              </a:rPr>
              <a:t>π</a:t>
            </a:r>
            <a:r>
              <a:rPr lang="en-US" sz="2000" dirty="0" smtClean="0">
                <a:solidFill>
                  <a:schemeClr val="accent2"/>
                </a:solidFill>
                <a:latin typeface="Arial Narrow" charset="0"/>
              </a:rPr>
              <a:t>rdr, the infinitesimal charge of </a:t>
            </a:r>
            <a:r>
              <a:rPr lang="en-US" sz="2000" dirty="0" err="1" smtClean="0">
                <a:solidFill>
                  <a:schemeClr val="accent2"/>
                </a:solidFill>
                <a:latin typeface="Arial Narrow" charset="0"/>
              </a:rPr>
              <a:t>dQ</a:t>
            </a:r>
            <a:r>
              <a:rPr lang="en-US" sz="2000" dirty="0" smtClean="0">
                <a:solidFill>
                  <a:schemeClr val="accent2"/>
                </a:solidFill>
                <a:latin typeface="Arial Narrow" charset="0"/>
              </a:rPr>
              <a:t> is </a:t>
            </a:r>
            <a:endParaRPr lang="en-US" sz="2000" dirty="0">
              <a:solidFill>
                <a:schemeClr val="accent2"/>
              </a:solidFill>
              <a:latin typeface="Arial Narrow" charset="0"/>
            </a:endParaRP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From the result of example 21 – 11 (please do this problem yourself) </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the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at point P due to the charge (</a:t>
            </a:r>
            <a:r>
              <a:rPr lang="en-US" sz="2000" dirty="0" err="1" smtClean="0">
                <a:solidFill>
                  <a:schemeClr val="accent2"/>
                </a:solidFill>
                <a:latin typeface="Arial Narrow" charset="0"/>
              </a:rPr>
              <a:t>dQ</a:t>
            </a:r>
            <a:r>
              <a:rPr lang="en-US" sz="2000" dirty="0" smtClean="0">
                <a:solidFill>
                  <a:schemeClr val="accent2"/>
                </a:solidFill>
                <a:latin typeface="Arial Narrow" charset="0"/>
              </a:rPr>
              <a:t>) on the ring of infinitesimal width dr.</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52476" name="Equation" r:id="rId4" imgW="787400" imgH="190500" progId="Equation.DSMT4">
                  <p:embed/>
                </p:oleObj>
              </mc:Choice>
              <mc:Fallback>
                <p:oleObj name="Equation" r:id="rId4" imgW="7874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52477" name="Equation" r:id="rId6" imgW="1320800" imgH="482600" progId="Equation.DSMT4">
                  <p:embed/>
                </p:oleObj>
              </mc:Choice>
              <mc:Fallback>
                <p:oleObj name="Equation" r:id="rId6" imgW="1320800" imgH="482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infinitesimal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can be written</a:t>
            </a:r>
            <a:endParaRPr lang="en-US" sz="2000" dirty="0">
              <a:solidFill>
                <a:schemeClr val="accent2"/>
              </a:solidFill>
              <a:latin typeface="Arial Narrow" charset="0"/>
            </a:endParaRP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52478" name="Equation" r:id="rId8" imgW="1435100" imgH="482600" progId="Equation.DSMT4">
                  <p:embed/>
                </p:oleObj>
              </mc:Choice>
              <mc:Fallback>
                <p:oleObj name="Equation" r:id="rId8" imgW="14351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52479" name="Equation" r:id="rId10" imgW="1219200" imgH="482600" progId="Equation.DSMT4">
                  <p:embed/>
                </p:oleObj>
              </mc:Choice>
              <mc:Fallback>
                <p:oleObj name="Equation" r:id="rId10" imgW="1219200" imgH="482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52480" name="Equation" r:id="rId12" imgW="1206500" imgH="482600" progId="Equation.DSMT4">
                  <p:embed/>
                </p:oleObj>
              </mc:Choice>
              <mc:Fallback>
                <p:oleObj name="Equation" r:id="rId12" imgW="1206500" imgH="482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774136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13</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r>
              <a:rPr lang="en-US" dirty="0" err="1" smtClean="0"/>
              <a:t>cnt’d</a:t>
            </a:r>
            <a:r>
              <a:rPr lang="en-US" dirty="0" smtClean="0"/>
              <a:t> </a:t>
            </a:r>
            <a:endParaRPr lang="en-US" dirty="0"/>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53650" name="Equation" r:id="rId3" imgW="558800" imgH="304800" progId="Equation.DSMT4">
                  <p:embed/>
                </p:oleObj>
              </mc:Choice>
              <mc:Fallback>
                <p:oleObj name="Equation" r:id="rId3" imgW="5588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Now integrating </a:t>
            </a:r>
            <a:r>
              <a:rPr lang="en-US" sz="2800" dirty="0" err="1" smtClean="0">
                <a:solidFill>
                  <a:schemeClr val="accent2"/>
                </a:solidFill>
                <a:latin typeface="Arial Narrow" charset="0"/>
              </a:rPr>
              <a:t>dE</a:t>
            </a:r>
            <a:r>
              <a:rPr lang="en-US" sz="2800" dirty="0" smtClean="0">
                <a:solidFill>
                  <a:schemeClr val="accent2"/>
                </a:solidFill>
                <a:latin typeface="Arial Narrow" charset="0"/>
              </a:rPr>
              <a:t> over 0 through R, we get</a:t>
            </a:r>
            <a:endParaRPr lang="en-US" sz="2800" dirty="0">
              <a:solidFill>
                <a:schemeClr val="accent2"/>
              </a:solidFill>
              <a:latin typeface="Arial Narrow" charset="0"/>
            </a:endParaRP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53651" name="Equation" r:id="rId5" imgW="1524000" imgH="482600" progId="Equation.DSMT4">
                  <p:embed/>
                </p:oleObj>
              </mc:Choice>
              <mc:Fallback>
                <p:oleObj name="Equation" r:id="rId5" imgW="15240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53652" name="Equation" r:id="rId7" imgW="1371600" imgH="482600" progId="Equation.DSMT4">
                  <p:embed/>
                </p:oleObj>
              </mc:Choice>
              <mc:Fallback>
                <p:oleObj name="Equation" r:id="rId7" imgW="13716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53653" name="Equation" r:id="rId9" imgW="1333500" imgH="647700" progId="Equation.DSMT4">
                  <p:embed/>
                </p:oleObj>
              </mc:Choice>
              <mc:Fallback>
                <p:oleObj name="Equation" r:id="rId9" imgW="1333500" imgH="647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53654" name="Equation" r:id="rId11" imgW="1371600" imgH="584200" progId="Equation.DSMT4">
                  <p:embed/>
                </p:oleObj>
              </mc:Choice>
              <mc:Fallback>
                <p:oleObj name="Equation" r:id="rId11" imgW="1371600" imgH="584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What happens if the disk has infinitely large area?</a:t>
            </a:r>
            <a:endParaRPr lang="en-US" sz="2800" dirty="0">
              <a:solidFill>
                <a:schemeClr val="accent2"/>
              </a:solidFill>
              <a:latin typeface="Arial Narrow" charset="0"/>
            </a:endParaRP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53655" name="Equation" r:id="rId13" imgW="1511300" imgH="584200" progId="Equation.DSMT4">
                  <p:embed/>
                </p:oleObj>
              </mc:Choice>
              <mc:Fallback>
                <p:oleObj name="Equation" r:id="rId13" imgW="1511300" imgH="584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53656" name="Equation" r:id="rId15" imgW="673100" imgH="431800" progId="Equation.DSMT4">
                  <p:embed/>
                </p:oleObj>
              </mc:Choice>
              <mc:Fallback>
                <p:oleObj name="Equation" r:id="rId15" imgW="673100" imgH="431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So the electric field due to an evenly distributed surface charge with density, </a:t>
            </a:r>
            <a:r>
              <a:rPr lang="en-US" sz="2800" dirty="0" err="1" smtClean="0">
                <a:solidFill>
                  <a:schemeClr val="accent2"/>
                </a:solidFill>
                <a:latin typeface="Lucida Grande"/>
                <a:ea typeface="Lucida Grande"/>
                <a:cs typeface="Lucida Grande"/>
              </a:rPr>
              <a:t>σ</a:t>
            </a:r>
            <a:r>
              <a:rPr lang="en-US" sz="2800" dirty="0" smtClean="0">
                <a:solidFill>
                  <a:schemeClr val="accent2"/>
                </a:solidFill>
                <a:latin typeface="Arial Narrow" charset="0"/>
              </a:rPr>
              <a:t>, is </a:t>
            </a:r>
            <a:endParaRPr lang="en-US" sz="2800" dirty="0">
              <a:solidFill>
                <a:schemeClr val="accent2"/>
              </a:solidFill>
              <a:latin typeface="Arial Narrow" charset="0"/>
            </a:endParaRP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53657" name="Equation" r:id="rId17" imgW="508000" imgH="431800" progId="Equation.DSMT4">
                  <p:embed/>
                </p:oleObj>
              </mc:Choice>
              <mc:Fallback>
                <p:oleObj name="Equation" r:id="rId17" imgW="508000" imgH="431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15054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June 9, 2016</a:t>
            </a:r>
            <a:endParaRPr lang="en-US"/>
          </a:p>
        </p:txBody>
      </p:sp>
      <p:sp>
        <p:nvSpPr>
          <p:cNvPr id="10" name="Footer Placeholder 4"/>
          <p:cNvSpPr>
            <a:spLocks noGrp="1"/>
          </p:cNvSpPr>
          <p:nvPr>
            <p:ph type="ftr" sz="quarter" idx="11"/>
          </p:nvPr>
        </p:nvSpPr>
        <p:spPr/>
        <p:txBody>
          <a:bodyPr/>
          <a:lstStyle/>
          <a:p>
            <a:r>
              <a:rPr lang="nl-NL" smtClean="0"/>
              <a:t>PHYS 1444-001, Summer 2016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14</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a:t>
            </a:r>
            <a:r>
              <a:rPr lang="en-US" sz="2600" dirty="0" smtClean="0"/>
              <a:t> by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Tree>
    <p:extLst>
      <p:ext uri="{BB962C8B-B14F-4D97-AF65-F5344CB8AC3E}">
        <p14:creationId xmlns:p14="http://schemas.microsoft.com/office/powerpoint/2010/main" val="33323812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June 9, 2016</a:t>
            </a:r>
            <a:endParaRPr lang="en-US"/>
          </a:p>
        </p:txBody>
      </p:sp>
      <p:sp>
        <p:nvSpPr>
          <p:cNvPr id="7" name="Footer Placeholder 4"/>
          <p:cNvSpPr>
            <a:spLocks noGrp="1"/>
          </p:cNvSpPr>
          <p:nvPr>
            <p:ph type="ftr" sz="quarter" idx="11"/>
          </p:nvPr>
        </p:nvSpPr>
        <p:spPr/>
        <p:txBody>
          <a:bodyPr/>
          <a:lstStyle/>
          <a:p>
            <a:r>
              <a:rPr lang="nl-NL" smtClean="0"/>
              <a:t>PHYS 1444-001, Summer 2016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15</a:t>
            </a:fld>
            <a:endParaRPr lang="en-US"/>
          </a:p>
        </p:txBody>
      </p:sp>
      <p:pic>
        <p:nvPicPr>
          <p:cNvPr id="152586" name="Picture 10" descr="FG21_035"/>
          <p:cNvPicPr>
            <a:picLocks noChangeAspect="1" noChangeArrowheads="1"/>
          </p:cNvPicPr>
          <p:nvPr/>
        </p:nvPicPr>
        <p:blipFill>
          <a:blip r:embed="rId2"/>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a:t>Electric Fields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ZERO </a:t>
            </a:r>
            <a:r>
              <a:rPr lang="en-US" sz="2800" dirty="0" smtClean="0"/>
              <a:t>in static </a:t>
            </a:r>
            <a:r>
              <a:rPr lang="en-US" sz="2800" dirty="0"/>
              <a:t>situation. (If the charge is at rest.) Why?</a:t>
            </a:r>
          </a:p>
          <a:p>
            <a:pPr lvl="1">
              <a:lnSpc>
                <a:spcPct val="80000"/>
              </a:lnSpc>
            </a:pPr>
            <a:r>
              <a:rPr lang="en-US" sz="2400" dirty="0"/>
              <a:t>If there were an electric field within a conductor, there would be force on its free electrons.</a:t>
            </a:r>
          </a:p>
          <a:p>
            <a:pPr lvl="1">
              <a:lnSpc>
                <a:spcPct val="80000"/>
              </a:lnSpc>
            </a:pPr>
            <a:r>
              <a:rPr lang="en-US" sz="2400" dirty="0"/>
              <a:t>The electrons will move until they reached positions where the electric field become zero.</a:t>
            </a:r>
          </a:p>
          <a:p>
            <a:pPr lvl="1">
              <a:lnSpc>
                <a:spcPct val="80000"/>
              </a:lnSpc>
            </a:pPr>
            <a:r>
              <a:rPr lang="en-US" sz="2400" u="sng" dirty="0">
                <a:solidFill>
                  <a:srgbClr val="A50021"/>
                </a:solidFill>
              </a:rPr>
              <a:t>Electric field 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Consequences of the above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Although no field exists inside a conductor, the fields can exist outside the conductor due to induced charges on either surface</a:t>
            </a:r>
          </a:p>
          <a:p>
            <a:pPr marL="742950" lvl="1" indent="-285750">
              <a:lnSpc>
                <a:spcPct val="90000"/>
              </a:lnSpc>
              <a:spcBef>
                <a:spcPct val="20000"/>
              </a:spcBef>
              <a:buFontTx/>
              <a:buChar char="–"/>
            </a:pPr>
            <a:r>
              <a:rPr lang="en-US" sz="220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17445671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Thursday, June 9, 2016</a:t>
            </a:r>
            <a:endParaRPr lang="en-US"/>
          </a:p>
        </p:txBody>
      </p:sp>
      <p:sp>
        <p:nvSpPr>
          <p:cNvPr id="13" name="Footer Placeholder 4"/>
          <p:cNvSpPr>
            <a:spLocks noGrp="1"/>
          </p:cNvSpPr>
          <p:nvPr>
            <p:ph type="ftr" sz="quarter" idx="11"/>
          </p:nvPr>
        </p:nvSpPr>
        <p:spPr/>
        <p:txBody>
          <a:bodyPr/>
          <a:lstStyle/>
          <a:p>
            <a:r>
              <a:rPr lang="nl-NL" smtClean="0"/>
              <a:t>PHYS 1444-001, Summer 2016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16</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15500545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Thursday, June 9, 2016</a:t>
            </a:r>
            <a:endParaRPr lang="en-US"/>
          </a:p>
        </p:txBody>
      </p:sp>
      <p:sp>
        <p:nvSpPr>
          <p:cNvPr id="8" name="Footer Placeholder 4"/>
          <p:cNvSpPr>
            <a:spLocks noGrp="1"/>
          </p:cNvSpPr>
          <p:nvPr>
            <p:ph type="ftr" sz="quarter" idx="11"/>
          </p:nvPr>
        </p:nvSpPr>
        <p:spPr/>
        <p:txBody>
          <a:bodyPr/>
          <a:lstStyle/>
          <a:p>
            <a:r>
              <a:rPr lang="nl-NL" smtClean="0"/>
              <a:t>PHYS 1444-001, Summer 2016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17</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a:t>
            </a:r>
            <a:r>
              <a:rPr lang="en-US" dirty="0" err="1"/>
              <a:t>q</a:t>
            </a:r>
            <a:r>
              <a:rPr lang="en-US" dirty="0"/>
              <a:t> is at a point in space where electric field is </a:t>
            </a:r>
            <a:r>
              <a:rPr lang="en-US" b="1" dirty="0"/>
              <a:t>E</a:t>
            </a:r>
            <a:r>
              <a:rPr lang="en-US" dirty="0"/>
              <a:t>, the force exerting on the object </a:t>
            </a:r>
            <a:r>
              <a:rPr lang="en-US" dirty="0" smtClean="0"/>
              <a:t>is              </a:t>
            </a:r>
            <a:r>
              <a:rPr lang="en-US" dirty="0"/>
              <a:t>.</a:t>
            </a:r>
          </a:p>
        </p:txBody>
      </p:sp>
      <p:pic>
        <p:nvPicPr>
          <p:cNvPr id="185348" name="Picture 4" descr="FG21_032"/>
          <p:cNvPicPr>
            <a:picLocks noChangeAspect="1" noChangeArrowheads="1"/>
          </p:cNvPicPr>
          <p:nvPr/>
        </p:nvPicPr>
        <p:blipFill>
          <a:blip r:embed="rId3"/>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r>
              <a:rPr lang="en-US" sz="2800" dirty="0" smtClean="0">
                <a:solidFill>
                  <a:srgbClr val="660066"/>
                </a:solidFill>
                <a:latin typeface="Arial Narrow" charset="0"/>
                <a:ea typeface="ＭＳ Ｐゴシック" charset="-128"/>
              </a:rPr>
              <a:t>?</a:t>
            </a:r>
          </a:p>
          <a:p>
            <a:pPr marL="1200150" lvl="2" indent="-285750">
              <a:lnSpc>
                <a:spcPct val="90000"/>
              </a:lnSpc>
              <a:spcBef>
                <a:spcPct val="20000"/>
              </a:spcBef>
              <a:buFontTx/>
              <a:buChar char="–"/>
            </a:pPr>
            <a:r>
              <a:rPr lang="en-US" sz="2000" dirty="0" smtClean="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t>
            </a:r>
            <a:r>
              <a:rPr lang="en-US" sz="2800" dirty="0" smtClean="0">
                <a:solidFill>
                  <a:srgbClr val="660066"/>
                </a:solidFill>
                <a:latin typeface="Arial Narrow" charset="0"/>
                <a:ea typeface="ＭＳ Ｐゴシック" charset="-128"/>
              </a:rPr>
              <a:t>accelerated under an electric field.</a:t>
            </a:r>
            <a:endParaRPr lang="en-US" sz="2800" dirty="0">
              <a:solidFill>
                <a:srgbClr val="660066"/>
              </a:solidFill>
              <a:latin typeface="Arial Narrow" charset="0"/>
              <a:ea typeface="ＭＳ Ｐゴシック" charset="-128"/>
            </a:endParaRPr>
          </a:p>
        </p:txBody>
      </p:sp>
      <p:graphicFrame>
        <p:nvGraphicFramePr>
          <p:cNvPr id="185350" name="Object 6"/>
          <p:cNvGraphicFramePr>
            <a:graphicFrameLocks noChangeAspect="1"/>
          </p:cNvGraphicFramePr>
          <p:nvPr>
            <p:extLst>
              <p:ext uri="{D42A27DB-BD31-4B8C-83A1-F6EECF244321}">
                <p14:modId xmlns:p14="http://schemas.microsoft.com/office/powerpoint/2010/main" val="3895877117"/>
              </p:ext>
            </p:extLst>
          </p:nvPr>
        </p:nvGraphicFramePr>
        <p:xfrm>
          <a:off x="2667000" y="1692275"/>
          <a:ext cx="1295400" cy="576263"/>
        </p:xfrm>
        <a:graphic>
          <a:graphicData uri="http://schemas.openxmlformats.org/presentationml/2006/ole">
            <mc:AlternateContent xmlns:mc="http://schemas.openxmlformats.org/markup-compatibility/2006">
              <mc:Choice xmlns:v="urn:schemas-microsoft-com:vml" Requires="v">
                <p:oleObj spid="_x0000_s54322" name="Equation" r:id="rId4" imgW="457200" imgH="215900" progId="Equation.DSMT4">
                  <p:embed/>
                </p:oleObj>
              </mc:Choice>
              <mc:Fallback>
                <p:oleObj name="Equation" r:id="rId4" imgW="457200" imgH="215900" progId="Equation.DSMT4">
                  <p:embed/>
                  <p:pic>
                    <p:nvPicPr>
                      <p:cNvPr id="0" name=""/>
                      <p:cNvPicPr>
                        <a:picLocks noChangeAspect="1" noChangeArrowheads="1"/>
                      </p:cNvPicPr>
                      <p:nvPr/>
                    </p:nvPicPr>
                    <p:blipFill>
                      <a:blip r:embed="rId5"/>
                      <a:srcRect/>
                      <a:stretch>
                        <a:fillRect/>
                      </a:stretch>
                    </p:blipFill>
                    <p:spPr bwMode="auto">
                      <a:xfrm>
                        <a:off x="2667000" y="1692275"/>
                        <a:ext cx="129540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31883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18</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a:t>
            </a:r>
            <a:r>
              <a:rPr lang="en-US" sz="2400" dirty="0" smtClean="0">
                <a:solidFill>
                  <a:schemeClr val="hlink"/>
                </a:solidFill>
              </a:rPr>
              <a:t> </a:t>
            </a:r>
            <a:r>
              <a:rPr lang="en-US" sz="2400" dirty="0">
                <a:solidFill>
                  <a:schemeClr val="hlink"/>
                </a:solidFill>
              </a:rPr>
              <a:t>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55682" name="Equation" r:id="rId4" imgW="444500" imgH="431800" progId="Equation.DSMT4">
                  <p:embed/>
                </p:oleObj>
              </mc:Choice>
              <mc:Fallback>
                <p:oleObj name="Equation" r:id="rId4" imgW="4445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55683"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55684" name="Equation" r:id="rId8" imgW="291960" imgH="368280" progId="Equation.DSMT4">
                  <p:embed/>
                </p:oleObj>
              </mc:Choice>
              <mc:Fallback>
                <p:oleObj name="Equation" r:id="rId8" imgW="2919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55685" name="Equation" r:id="rId10" imgW="241200" imgH="368280" progId="Equation.DSMT4">
                  <p:embed/>
                </p:oleObj>
              </mc:Choice>
              <mc:Fallback>
                <p:oleObj name="Equation" r:id="rId10" imgW="24120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55686" name="Equation" r:id="rId12" imgW="266400" imgH="152280" progId="Equation.DSMT4">
                  <p:embed/>
                </p:oleObj>
              </mc:Choice>
              <mc:Fallback>
                <p:oleObj name="Equation" r:id="rId12" imgW="2664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55687"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55688" name="Equation" r:id="rId16" imgW="228600" imgH="126720" progId="Equation.DSMT4">
                  <p:embed/>
                </p:oleObj>
              </mc:Choice>
              <mc:Fallback>
                <p:oleObj name="Equation" r:id="rId16" imgW="228600" imgH="12672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55689" name="Equation" r:id="rId18" imgW="2844800" imgH="558800" progId="Equation.DSMT4">
                  <p:embed/>
                </p:oleObj>
              </mc:Choice>
              <mc:Fallback>
                <p:oleObj name="Equation" r:id="rId18" imgW="2844800" imgH="558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0338194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June 9, 2016</a:t>
            </a:r>
            <a:endParaRPr lang="en-US"/>
          </a:p>
        </p:txBody>
      </p:sp>
      <p:sp>
        <p:nvSpPr>
          <p:cNvPr id="19" name="Footer Placeholder 4"/>
          <p:cNvSpPr>
            <a:spLocks noGrp="1"/>
          </p:cNvSpPr>
          <p:nvPr>
            <p:ph type="ftr" sz="quarter" idx="11"/>
          </p:nvPr>
        </p:nvSpPr>
        <p:spPr/>
        <p:txBody>
          <a:bodyPr/>
          <a:lstStyle/>
          <a:p>
            <a:r>
              <a:rPr lang="nl-NL" smtClean="0"/>
              <a:t>PHYS 1444-001, Summer 2016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19</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56754" name="Equation" r:id="rId3" imgW="291960" imgH="203040" progId="Equation.DSMT4">
                  <p:embed/>
                </p:oleObj>
              </mc:Choice>
              <mc:Fallback>
                <p:oleObj name="Equation" r:id="rId3" imgW="2919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56755" name="Equation" r:id="rId5" imgW="317160" imgH="203040" progId="Equation.DSMT4">
                  <p:embed/>
                </p:oleObj>
              </mc:Choice>
              <mc:Fallback>
                <p:oleObj name="Equation" r:id="rId5" imgW="3171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56756" name="Equation" r:id="rId7" imgW="317160" imgH="190440" progId="Equation.DSMT4">
                  <p:embed/>
                </p:oleObj>
              </mc:Choice>
              <mc:Fallback>
                <p:oleObj name="Equation" r:id="rId7" imgW="31716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56757" name="Equation" r:id="rId9" imgW="2527200" imgH="279360" progId="Equation.DSMT4">
                  <p:embed/>
                </p:oleObj>
              </mc:Choice>
              <mc:Fallback>
                <p:oleObj name="Equation" r:id="rId9" imgW="252720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56758" name="Equation" r:id="rId11" imgW="342720" imgH="152280" progId="Equation.DSMT4">
                  <p:embed/>
                </p:oleObj>
              </mc:Choice>
              <mc:Fallback>
                <p:oleObj name="Equation" r:id="rId11" imgW="34272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56759" name="Equation" r:id="rId13" imgW="2260440" imgH="279360" progId="Equation.DSMT4">
                  <p:embed/>
                </p:oleObj>
              </mc:Choice>
              <mc:Fallback>
                <p:oleObj name="Equation" r:id="rId13" imgW="226044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56760" name="Equation" r:id="rId15" imgW="304560" imgH="164880" progId="Equation.DSMT4">
                  <p:embed/>
                </p:oleObj>
              </mc:Choice>
              <mc:Fallback>
                <p:oleObj name="Equation" r:id="rId15" imgW="30456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56761" name="Equation" r:id="rId17" imgW="774360" imgH="228600" progId="Equation.DSMT4">
                  <p:embed/>
                </p:oleObj>
              </mc:Choice>
              <mc:Fallback>
                <p:oleObj name="Equation" r:id="rId17" imgW="77436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56762" name="Equation" r:id="rId19" imgW="2984400" imgH="253800" progId="Equation.DSMT4">
                  <p:embed/>
                </p:oleObj>
              </mc:Choice>
              <mc:Fallback>
                <p:oleObj name="Equation" r:id="rId19" imgW="298440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40755804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9, 2016</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152400"/>
            <a:ext cx="7772400" cy="838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09600"/>
            <a:ext cx="8839200" cy="5715000"/>
          </a:xfrm>
        </p:spPr>
        <p:txBody>
          <a:bodyPr/>
          <a:lstStyle/>
          <a:p>
            <a:pPr>
              <a:lnSpc>
                <a:spcPct val="90000"/>
              </a:lnSpc>
            </a:pPr>
            <a:r>
              <a:rPr lang="en-US" sz="2800" dirty="0" smtClean="0">
                <a:ea typeface="ＭＳ Ｐゴシック" pitchFamily="-84" charset="-128"/>
                <a:cs typeface="ＭＳ Ｐゴシック" pitchFamily="-84" charset="-128"/>
              </a:rPr>
              <a:t>1</a:t>
            </a:r>
            <a:r>
              <a:rPr lang="en-US" sz="2800" baseline="30000" dirty="0" smtClean="0">
                <a:ea typeface="ＭＳ Ｐゴシック" pitchFamily="-84" charset="-128"/>
                <a:cs typeface="ＭＳ Ｐゴシック" pitchFamily="-84" charset="-128"/>
              </a:rPr>
              <a:t>st</a:t>
            </a:r>
            <a:r>
              <a:rPr lang="en-US" sz="2800" dirty="0" smtClean="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non-comprehensive term exam</a:t>
            </a:r>
          </a:p>
          <a:p>
            <a:pPr lvl="1" eaLnBrk="1" hangingPunct="1"/>
            <a:r>
              <a:rPr lang="en-US" sz="2400" dirty="0">
                <a:ea typeface="ＭＳ Ｐゴシック" pitchFamily="-84" charset="-128"/>
                <a:cs typeface="ＭＳ Ｐゴシック" pitchFamily="-84" charset="-128"/>
              </a:rPr>
              <a:t>In class Monday, June </a:t>
            </a:r>
            <a:r>
              <a:rPr lang="en-US" sz="2400" dirty="0" smtClean="0">
                <a:ea typeface="ＭＳ Ｐゴシック" pitchFamily="-84" charset="-128"/>
                <a:cs typeface="ＭＳ Ｐゴシック" pitchFamily="-84" charset="-128"/>
              </a:rPr>
              <a:t>13</a:t>
            </a:r>
            <a:endParaRPr lang="en-US" sz="2400" dirty="0">
              <a:ea typeface="ＭＳ Ｐゴシック" pitchFamily="-84" charset="-128"/>
              <a:cs typeface="ＭＳ Ｐゴシック" pitchFamily="-84" charset="-128"/>
            </a:endParaRPr>
          </a:p>
          <a:p>
            <a:pPr lvl="1" eaLnBrk="1" hangingPunct="1"/>
            <a:r>
              <a:rPr lang="en-US" sz="2400" dirty="0">
                <a:ea typeface="ＭＳ Ｐゴシック" pitchFamily="-84" charset="-128"/>
                <a:cs typeface="ＭＳ Ｐゴシック" pitchFamily="-84" charset="-128"/>
              </a:rPr>
              <a:t>Covers: </a:t>
            </a:r>
            <a:r>
              <a:rPr lang="en-US" sz="2400" dirty="0" smtClean="0">
                <a:ea typeface="ＭＳ Ｐゴシック" pitchFamily="-84" charset="-128"/>
                <a:cs typeface="ＭＳ Ｐゴシック" pitchFamily="-84" charset="-128"/>
              </a:rPr>
              <a:t>CH21.1 through what we finish tomorrow </a:t>
            </a:r>
            <a:r>
              <a:rPr lang="en-US" sz="2400" dirty="0">
                <a:ea typeface="ＭＳ Ｐゴシック" pitchFamily="-84" charset="-128"/>
                <a:cs typeface="ＭＳ Ｐゴシック" pitchFamily="-84" charset="-128"/>
              </a:rPr>
              <a:t>plus appendix A</a:t>
            </a:r>
          </a:p>
          <a:p>
            <a:pPr lvl="1" eaLnBrk="1" hangingPunct="1"/>
            <a:r>
              <a:rPr lang="en-US" sz="2400" dirty="0"/>
              <a:t>Bring your calculator but DO NOT input formula into it!</a:t>
            </a:r>
          </a:p>
          <a:p>
            <a:pPr lvl="2" eaLnBrk="1" hangingPunct="1"/>
            <a:r>
              <a:rPr lang="en-US" sz="2000" dirty="0"/>
              <a:t>Cell phones or any types of computers cannot replace a calculator!</a:t>
            </a:r>
          </a:p>
          <a:p>
            <a:pPr lvl="1" eaLnBrk="1" hangingPunct="1"/>
            <a:r>
              <a:rPr lang="en-US" sz="2400" dirty="0"/>
              <a:t>BYOF: You may bring a one 8.5x11.5 sheet (front and back) of </a:t>
            </a:r>
            <a:r>
              <a:rPr lang="en-US" sz="2400" b="1" u="sng" dirty="0">
                <a:solidFill>
                  <a:srgbClr val="FF0000"/>
                </a:solidFill>
              </a:rPr>
              <a:t>handwritten</a:t>
            </a:r>
            <a:r>
              <a:rPr lang="en-US" sz="2400" dirty="0"/>
              <a:t> formulae and values of constants for the quiz</a:t>
            </a:r>
          </a:p>
          <a:p>
            <a:pPr lvl="1" eaLnBrk="1" hangingPunct="1"/>
            <a:r>
              <a:rPr lang="en-US" sz="2400" dirty="0"/>
              <a:t>No derivations, word definitions or solutions of any problems!</a:t>
            </a:r>
          </a:p>
          <a:p>
            <a:pPr lvl="1" eaLnBrk="1" hangingPunct="1"/>
            <a:r>
              <a:rPr lang="en-US" sz="2400" dirty="0"/>
              <a:t>No additional formulae or values of constants will be provided</a:t>
            </a:r>
            <a:r>
              <a:rPr lang="en-US" sz="2400" dirty="0" smtClean="0"/>
              <a:t>!</a:t>
            </a:r>
          </a:p>
          <a:p>
            <a:pPr eaLnBrk="1" hangingPunct="1"/>
            <a:r>
              <a:rPr lang="en-US" dirty="0" smtClean="0"/>
              <a:t>Quiz results</a:t>
            </a:r>
          </a:p>
          <a:p>
            <a:pPr lvl="1" eaLnBrk="1" hangingPunct="1"/>
            <a:r>
              <a:rPr lang="en-US" sz="2400" dirty="0" smtClean="0"/>
              <a:t>Class average: 21.6/45</a:t>
            </a:r>
          </a:p>
          <a:p>
            <a:pPr lvl="2" eaLnBrk="1" hangingPunct="1"/>
            <a:r>
              <a:rPr lang="en-US" sz="2000" dirty="0" smtClean="0"/>
              <a:t>Equivalent to : 48/100</a:t>
            </a:r>
            <a:endParaRPr lang="en-US" sz="2800" dirty="0" smtClean="0"/>
          </a:p>
          <a:p>
            <a:pPr lvl="1" eaLnBrk="1" hangingPunct="1"/>
            <a:r>
              <a:rPr lang="en-US" sz="2400" dirty="0" smtClean="0"/>
              <a:t>Top score: 38/45</a:t>
            </a:r>
            <a:endParaRPr lang="en-US" sz="2400" dirty="0"/>
          </a:p>
        </p:txBody>
      </p:sp>
    </p:spTree>
    <p:extLst>
      <p:ext uri="{BB962C8B-B14F-4D97-AF65-F5344CB8AC3E}">
        <p14:creationId xmlns:p14="http://schemas.microsoft.com/office/powerpoint/2010/main" val="16166184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June 9, 2016</a:t>
            </a:r>
            <a:endParaRPr lang="en-US"/>
          </a:p>
        </p:txBody>
      </p:sp>
      <p:sp>
        <p:nvSpPr>
          <p:cNvPr id="10" name="Footer Placeholder 4"/>
          <p:cNvSpPr>
            <a:spLocks noGrp="1"/>
          </p:cNvSpPr>
          <p:nvPr>
            <p:ph type="ftr" sz="quarter" idx="11"/>
          </p:nvPr>
        </p:nvSpPr>
        <p:spPr/>
        <p:txBody>
          <a:bodyPr/>
          <a:lstStyle/>
          <a:p>
            <a:r>
              <a:rPr lang="nl-NL" smtClean="0"/>
              <a:t>PHYS 1444-001, Summer 2016               Dr. Jaehoon Yu</a:t>
            </a:r>
            <a:endParaRPr lang="en-US"/>
          </a:p>
        </p:txBody>
      </p:sp>
      <p:sp>
        <p:nvSpPr>
          <p:cNvPr id="11" name="Slide Number Placeholder 5"/>
          <p:cNvSpPr>
            <a:spLocks noGrp="1"/>
          </p:cNvSpPr>
          <p:nvPr>
            <p:ph type="sldNum" sz="quarter" idx="12"/>
          </p:nvPr>
        </p:nvSpPr>
        <p:spPr/>
        <p:txBody>
          <a:bodyPr/>
          <a:lstStyle/>
          <a:p>
            <a:fld id="{4DABA947-0633-CB45-9ABB-8FC127C215BE}" type="slidenum">
              <a:rPr lang="en-US"/>
              <a:pPr/>
              <a:t>20</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128588"/>
            <a:ext cx="8077200" cy="685800"/>
          </a:xfrm>
        </p:spPr>
        <p:txBody>
          <a:bodyPr/>
          <a:lstStyle/>
          <a:p>
            <a:r>
              <a:rPr lang="en-US"/>
              <a:t>Electric Dipoles</a:t>
            </a:r>
          </a:p>
        </p:txBody>
      </p:sp>
      <p:sp>
        <p:nvSpPr>
          <p:cNvPr id="188421" name="Rectangle 5"/>
          <p:cNvSpPr>
            <a:spLocks noGrp="1" noChangeArrowheads="1"/>
          </p:cNvSpPr>
          <p:nvPr>
            <p:ph type="body" idx="1"/>
          </p:nvPr>
        </p:nvSpPr>
        <p:spPr>
          <a:xfrm>
            <a:off x="381000" y="838200"/>
            <a:ext cx="8001000" cy="4419600"/>
          </a:xfrm>
        </p:spPr>
        <p:txBody>
          <a:bodyPr/>
          <a:lstStyle/>
          <a:p>
            <a:pPr>
              <a:lnSpc>
                <a:spcPct val="80000"/>
              </a:lnSpc>
            </a:pPr>
            <a:r>
              <a:rPr lang="en-US" sz="2800" dirty="0"/>
              <a:t>An electric dipole is the combination of two equal charges of opposite </a:t>
            </a:r>
            <a:r>
              <a:rPr lang="en-US" sz="2800" dirty="0" smtClean="0"/>
              <a:t>signs, </a:t>
            </a:r>
            <a:r>
              <a:rPr lang="en-US" sz="2800" dirty="0"/>
              <a:t>+Q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r>
              <a:rPr lang="en-US" sz="2400" dirty="0" smtClean="0">
                <a:sym typeface="Wingdings" charset="2"/>
              </a:rPr>
              <a:t>.</a:t>
            </a:r>
          </a:p>
          <a:p>
            <a:pPr lvl="2">
              <a:lnSpc>
                <a:spcPct val="80000"/>
              </a:lnSpc>
            </a:pPr>
            <a:r>
              <a:rPr lang="en-US" sz="2000" dirty="0" smtClean="0">
                <a:sym typeface="Wingdings" charset="2"/>
              </a:rPr>
              <a:t>Even if the molecule is electrically neutral, their sharing of electron causes separation of charges</a:t>
            </a:r>
          </a:p>
          <a:p>
            <a:pPr lvl="2">
              <a:lnSpc>
                <a:spcPct val="80000"/>
              </a:lnSpc>
            </a:pPr>
            <a:r>
              <a:rPr lang="en-US" sz="2000" dirty="0">
                <a:solidFill>
                  <a:schemeClr val="hlink"/>
                </a:solidFill>
                <a:sym typeface="Wingdings" charset="2"/>
              </a:rPr>
              <a:t>Symmetric diatomic molecules, such as O</a:t>
            </a:r>
            <a:r>
              <a:rPr lang="en-US" sz="2000" baseline="-25000" dirty="0">
                <a:solidFill>
                  <a:schemeClr val="hlink"/>
                </a:solidFill>
                <a:sym typeface="Wingdings" charset="2"/>
              </a:rPr>
              <a:t>2</a:t>
            </a:r>
            <a:r>
              <a:rPr lang="en-US" sz="2000" dirty="0">
                <a:solidFill>
                  <a:schemeClr val="hlink"/>
                </a:solidFill>
                <a:sym typeface="Wingdings" charset="2"/>
              </a:rPr>
              <a:t>, do not have dipole moment.</a:t>
            </a:r>
          </a:p>
        </p:txBody>
      </p:sp>
      <p:sp>
        <p:nvSpPr>
          <p:cNvPr id="188422" name="Rectangle 6"/>
          <p:cNvSpPr>
            <a:spLocks noChangeArrowheads="1"/>
          </p:cNvSpPr>
          <p:nvPr/>
        </p:nvSpPr>
        <p:spPr bwMode="auto">
          <a:xfrm>
            <a:off x="381000" y="52578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994525" y="2982913"/>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extLst>
      <p:ext uri="{BB962C8B-B14F-4D97-AF65-F5344CB8AC3E}">
        <p14:creationId xmlns:p14="http://schemas.microsoft.com/office/powerpoint/2010/main" val="38178689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June 9, 2016</a:t>
            </a:r>
            <a:endParaRPr lang="en-US"/>
          </a:p>
        </p:txBody>
      </p:sp>
      <p:sp>
        <p:nvSpPr>
          <p:cNvPr id="7" name="Footer Placeholder 4"/>
          <p:cNvSpPr>
            <a:spLocks noGrp="1"/>
          </p:cNvSpPr>
          <p:nvPr>
            <p:ph type="ftr" sz="quarter" idx="11"/>
          </p:nvPr>
        </p:nvSpPr>
        <p:spPr/>
        <p:txBody>
          <a:bodyPr/>
          <a:lstStyle/>
          <a:p>
            <a:r>
              <a:rPr lang="nl-NL" smtClean="0"/>
              <a:t>PHYS 1444-001, Summer 2016               Dr. Jaehoon Yu</a:t>
            </a:r>
            <a:endParaRPr lang="en-US"/>
          </a:p>
        </p:txBody>
      </p:sp>
      <p:sp>
        <p:nvSpPr>
          <p:cNvPr id="8" name="Slide Number Placeholder 5"/>
          <p:cNvSpPr>
            <a:spLocks noGrp="1"/>
          </p:cNvSpPr>
          <p:nvPr>
            <p:ph type="sldNum" sz="quarter" idx="12"/>
          </p:nvPr>
        </p:nvSpPr>
        <p:spPr/>
        <p:txBody>
          <a:bodyPr/>
          <a:lstStyle/>
          <a:p>
            <a:fld id="{B6015897-0DF8-D944-B6BA-38D754A81F7A}" type="slidenum">
              <a:rPr lang="en-US"/>
              <a:pPr/>
              <a:t>21</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Forces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a:t>
            </a:r>
            <a:r>
              <a:rPr lang="en-US" dirty="0" smtClean="0">
                <a:solidFill>
                  <a:srgbClr val="660066"/>
                </a:solidFill>
                <a:latin typeface="Arial Narrow" charset="0"/>
                <a:ea typeface="ＭＳ Ｐゴシック" charset="-128"/>
              </a:rPr>
              <a:t> not move</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a:t>
            </a:r>
            <a:r>
              <a:rPr lang="en-US" sz="2000" dirty="0" smtClean="0">
                <a:solidFill>
                  <a:srgbClr val="003300"/>
                </a:solidFill>
                <a:latin typeface="Arial Narrow" charset="0"/>
                <a:ea typeface="ＭＳ Ｐゴシック" charset="-128"/>
              </a:rPr>
              <a:t> a torque </a:t>
            </a:r>
            <a:r>
              <a:rPr lang="en-US" sz="2000" dirty="0">
                <a:solidFill>
                  <a:srgbClr val="003300"/>
                </a:solidFill>
                <a:latin typeface="Arial Narrow" charset="0"/>
                <a:ea typeface="ＭＳ Ｐゴシック" charset="-128"/>
              </a:rPr>
              <a:t>applied on the dipole.</a:t>
            </a:r>
          </a:p>
        </p:txBody>
      </p:sp>
    </p:spTree>
    <p:extLst>
      <p:ext uri="{BB962C8B-B14F-4D97-AF65-F5344CB8AC3E}">
        <p14:creationId xmlns:p14="http://schemas.microsoft.com/office/powerpoint/2010/main" val="9997400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Thursday, June 9, 2016</a:t>
            </a:r>
            <a:endParaRPr lang="en-US"/>
          </a:p>
        </p:txBody>
      </p:sp>
      <p:sp>
        <p:nvSpPr>
          <p:cNvPr id="22" name="Footer Placeholder 4"/>
          <p:cNvSpPr>
            <a:spLocks noGrp="1"/>
          </p:cNvSpPr>
          <p:nvPr>
            <p:ph type="ftr" sz="quarter" idx="11"/>
          </p:nvPr>
        </p:nvSpPr>
        <p:spPr/>
        <p:txBody>
          <a:bodyPr/>
          <a:lstStyle/>
          <a:p>
            <a:r>
              <a:rPr lang="nl-NL" smtClean="0"/>
              <a:t>PHYS 1444-001, Summer 2016               Dr. Jaehoon Yu</a:t>
            </a:r>
            <a:endParaRPr lang="en-US"/>
          </a:p>
        </p:txBody>
      </p:sp>
      <p:sp>
        <p:nvSpPr>
          <p:cNvPr id="23" name="Slide Number Placeholder 5"/>
          <p:cNvSpPr>
            <a:spLocks noGrp="1"/>
          </p:cNvSpPr>
          <p:nvPr>
            <p:ph type="sldNum" sz="quarter" idx="12"/>
          </p:nvPr>
        </p:nvSpPr>
        <p:spPr/>
        <p:txBody>
          <a:bodyPr/>
          <a:lstStyle/>
          <a:p>
            <a:fld id="{566E1063-7ADB-8041-AF92-FC0B89B4EDE5}" type="slidenum">
              <a:rPr lang="en-US"/>
              <a:pPr/>
              <a:t>22</a:t>
            </a:fld>
            <a:endParaRPr lang="en-US"/>
          </a:p>
        </p:txBody>
      </p:sp>
      <p:pic>
        <p:nvPicPr>
          <p:cNvPr id="190466" name="Picture 2" descr="FG21_043"/>
          <p:cNvPicPr>
            <a:picLocks noChangeAspect="1" noChangeArrowheads="1"/>
          </p:cNvPicPr>
          <p:nvPr/>
        </p:nvPicPr>
        <p:blipFill>
          <a:blip r:embed="rId3"/>
          <a:srcRect/>
          <a:stretch>
            <a:fillRect/>
          </a:stretch>
        </p:blipFill>
        <p:spPr bwMode="auto">
          <a:xfrm>
            <a:off x="6477000" y="838200"/>
            <a:ext cx="2667000" cy="1524000"/>
          </a:xfrm>
          <a:prstGeom prst="rect">
            <a:avLst/>
          </a:prstGeom>
          <a:noFill/>
        </p:spPr>
      </p:pic>
      <p:sp>
        <p:nvSpPr>
          <p:cNvPr id="190467" name="Rectangle 3"/>
          <p:cNvSpPr>
            <a:spLocks noGrp="1" noChangeArrowheads="1"/>
          </p:cNvSpPr>
          <p:nvPr>
            <p:ph type="body" idx="1"/>
          </p:nvPr>
        </p:nvSpPr>
        <p:spPr>
          <a:xfrm>
            <a:off x="228600" y="914400"/>
            <a:ext cx="8915400" cy="5715000"/>
          </a:xfrm>
        </p:spPr>
        <p:txBody>
          <a:bodyPr/>
          <a:lstStyle/>
          <a:p>
            <a:pPr>
              <a:lnSpc>
                <a:spcPct val="90000"/>
              </a:lnSpc>
            </a:pPr>
            <a:r>
              <a:rPr lang="en-US" dirty="0"/>
              <a:t>How much is the torque on the dipole?</a:t>
            </a:r>
          </a:p>
          <a:p>
            <a:pPr lvl="1">
              <a:lnSpc>
                <a:spcPct val="90000"/>
              </a:lnSpc>
            </a:pPr>
            <a:r>
              <a:rPr lang="en-US" dirty="0"/>
              <a:t>Do you remember the formula for torque?</a:t>
            </a:r>
          </a:p>
          <a:p>
            <a:pPr lvl="2">
              <a:lnSpc>
                <a:spcPct val="90000"/>
              </a:lnSpc>
            </a:pPr>
            <a:r>
              <a:rPr lang="en-US" dirty="0"/>
              <a:t> </a:t>
            </a:r>
          </a:p>
          <a:p>
            <a:pPr lvl="1">
              <a:lnSpc>
                <a:spcPct val="90000"/>
              </a:lnSpc>
            </a:pPr>
            <a:r>
              <a:rPr lang="en-US" dirty="0"/>
              <a:t>The magnitude of the torque exerting on each of the charges with respect to the rotational axis at the center is</a:t>
            </a:r>
          </a:p>
          <a:p>
            <a:pPr lvl="2">
              <a:lnSpc>
                <a:spcPct val="90000"/>
              </a:lnSpc>
            </a:pPr>
            <a:r>
              <a:rPr lang="en-US" dirty="0"/>
              <a:t> </a:t>
            </a:r>
          </a:p>
          <a:p>
            <a:pPr lvl="2">
              <a:lnSpc>
                <a:spcPct val="90000"/>
              </a:lnSpc>
            </a:pPr>
            <a:r>
              <a:rPr lang="en-US" dirty="0"/>
              <a:t> </a:t>
            </a:r>
          </a:p>
          <a:p>
            <a:pPr lvl="1">
              <a:lnSpc>
                <a:spcPct val="90000"/>
              </a:lnSpc>
            </a:pPr>
            <a:r>
              <a:rPr lang="en-US" dirty="0"/>
              <a:t>Thus, the total torque is</a:t>
            </a:r>
          </a:p>
          <a:p>
            <a:pPr lvl="2">
              <a:lnSpc>
                <a:spcPct val="90000"/>
              </a:lnSpc>
            </a:pPr>
            <a:r>
              <a:rPr lang="en-US" dirty="0"/>
              <a:t> </a:t>
            </a:r>
          </a:p>
          <a:p>
            <a:pPr lvl="1">
              <a:lnSpc>
                <a:spcPct val="90000"/>
              </a:lnSpc>
            </a:pPr>
            <a:r>
              <a:rPr lang="en-US" dirty="0"/>
              <a:t>So the torque on a dipole in vector notation is</a:t>
            </a:r>
          </a:p>
          <a:p>
            <a:pPr>
              <a:lnSpc>
                <a:spcPct val="90000"/>
              </a:lnSpc>
            </a:pPr>
            <a:r>
              <a:rPr lang="en-US" dirty="0"/>
              <a:t>The effect of the torque is to try to turn the dipole so that the dipole moment is parallel to </a:t>
            </a:r>
            <a:r>
              <a:rPr lang="en-US" b="1" dirty="0"/>
              <a:t>E</a:t>
            </a:r>
            <a:r>
              <a:rPr lang="en-US" dirty="0"/>
              <a:t>. Which direction?</a:t>
            </a:r>
          </a:p>
        </p:txBody>
      </p:sp>
      <p:sp>
        <p:nvSpPr>
          <p:cNvPr id="190468" name="Rectangle 4"/>
          <p:cNvSpPr>
            <a:spLocks noGrp="1" noChangeArrowheads="1"/>
          </p:cNvSpPr>
          <p:nvPr>
            <p:ph type="title"/>
          </p:nvPr>
        </p:nvSpPr>
        <p:spPr>
          <a:xfrm>
            <a:off x="685800" y="228600"/>
            <a:ext cx="7772400" cy="533400"/>
          </a:xfrm>
          <a:noFill/>
          <a:ln/>
        </p:spPr>
        <p:txBody>
          <a:bodyPr/>
          <a:lstStyle/>
          <a:p>
            <a:r>
              <a:rPr lang="en-US"/>
              <a:t>Dipoles in an External Field, cnt’d </a:t>
            </a:r>
          </a:p>
        </p:txBody>
      </p:sp>
      <p:graphicFrame>
        <p:nvGraphicFramePr>
          <p:cNvPr id="190469" name="Object 5"/>
          <p:cNvGraphicFramePr>
            <a:graphicFrameLocks noChangeAspect="1"/>
          </p:cNvGraphicFramePr>
          <p:nvPr>
            <p:extLst>
              <p:ext uri="{D42A27DB-BD31-4B8C-83A1-F6EECF244321}">
                <p14:modId xmlns:p14="http://schemas.microsoft.com/office/powerpoint/2010/main" val="2652612194"/>
              </p:ext>
            </p:extLst>
          </p:nvPr>
        </p:nvGraphicFramePr>
        <p:xfrm>
          <a:off x="1584325" y="1889125"/>
          <a:ext cx="625475" cy="461963"/>
        </p:xfrm>
        <a:graphic>
          <a:graphicData uri="http://schemas.openxmlformats.org/presentationml/2006/ole">
            <mc:AlternateContent xmlns:mc="http://schemas.openxmlformats.org/markup-compatibility/2006">
              <mc:Choice xmlns:v="urn:schemas-microsoft-com:vml" Requires="v">
                <p:oleObj spid="_x0000_s58114" name="Equation" r:id="rId4" imgW="241300" imgH="177800" progId="Equation.DSMT4">
                  <p:embed/>
                </p:oleObj>
              </mc:Choice>
              <mc:Fallback>
                <p:oleObj name="Equation" r:id="rId4" imgW="241300" imgH="177800" progId="Equation.DSMT4">
                  <p:embed/>
                  <p:pic>
                    <p:nvPicPr>
                      <p:cNvPr id="0" name=""/>
                      <p:cNvPicPr>
                        <a:picLocks noChangeAspect="1" noChangeArrowheads="1"/>
                      </p:cNvPicPr>
                      <p:nvPr/>
                    </p:nvPicPr>
                    <p:blipFill>
                      <a:blip r:embed="rId5"/>
                      <a:srcRect/>
                      <a:stretch>
                        <a:fillRect/>
                      </a:stretch>
                    </p:blipFill>
                    <p:spPr bwMode="auto">
                      <a:xfrm>
                        <a:off x="1584325" y="1889125"/>
                        <a:ext cx="62547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0" name="Object 6"/>
          <p:cNvGraphicFramePr>
            <a:graphicFrameLocks noChangeAspect="1"/>
          </p:cNvGraphicFramePr>
          <p:nvPr>
            <p:extLst>
              <p:ext uri="{D42A27DB-BD31-4B8C-83A1-F6EECF244321}">
                <p14:modId xmlns:p14="http://schemas.microsoft.com/office/powerpoint/2010/main" val="147473855"/>
              </p:ext>
            </p:extLst>
          </p:nvPr>
        </p:nvGraphicFramePr>
        <p:xfrm>
          <a:off x="1435100" y="3100388"/>
          <a:ext cx="1328738" cy="415925"/>
        </p:xfrm>
        <a:graphic>
          <a:graphicData uri="http://schemas.openxmlformats.org/presentationml/2006/ole">
            <mc:AlternateContent xmlns:mc="http://schemas.openxmlformats.org/markup-compatibility/2006">
              <mc:Choice xmlns:v="urn:schemas-microsoft-com:vml" Requires="v">
                <p:oleObj spid="_x0000_s58115" name="Equation" r:id="rId6" imgW="850900" imgH="266700" progId="Equation.DSMT4">
                  <p:embed/>
                </p:oleObj>
              </mc:Choice>
              <mc:Fallback>
                <p:oleObj name="Equation" r:id="rId6" imgW="850900" imgH="266700" progId="Equation.DSMT4">
                  <p:embed/>
                  <p:pic>
                    <p:nvPicPr>
                      <p:cNvPr id="0" name=""/>
                      <p:cNvPicPr>
                        <a:picLocks noChangeAspect="1" noChangeArrowheads="1"/>
                      </p:cNvPicPr>
                      <p:nvPr/>
                    </p:nvPicPr>
                    <p:blipFill>
                      <a:blip r:embed="rId7"/>
                      <a:srcRect/>
                      <a:stretch>
                        <a:fillRect/>
                      </a:stretch>
                    </p:blipFill>
                    <p:spPr bwMode="auto">
                      <a:xfrm>
                        <a:off x="1435100" y="3100388"/>
                        <a:ext cx="1328738"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1" name="Object 7"/>
          <p:cNvGraphicFramePr>
            <a:graphicFrameLocks noChangeAspect="1"/>
          </p:cNvGraphicFramePr>
          <p:nvPr>
            <p:extLst>
              <p:ext uri="{D42A27DB-BD31-4B8C-83A1-F6EECF244321}">
                <p14:modId xmlns:p14="http://schemas.microsoft.com/office/powerpoint/2010/main" val="53171292"/>
              </p:ext>
            </p:extLst>
          </p:nvPr>
        </p:nvGraphicFramePr>
        <p:xfrm>
          <a:off x="1433513" y="3633788"/>
          <a:ext cx="1330325" cy="417512"/>
        </p:xfrm>
        <a:graphic>
          <a:graphicData uri="http://schemas.openxmlformats.org/presentationml/2006/ole">
            <mc:AlternateContent xmlns:mc="http://schemas.openxmlformats.org/markup-compatibility/2006">
              <mc:Choice xmlns:v="urn:schemas-microsoft-com:vml" Requires="v">
                <p:oleObj spid="_x0000_s58116" name="Equation" r:id="rId8" imgW="850900" imgH="266700" progId="Equation.DSMT4">
                  <p:embed/>
                </p:oleObj>
              </mc:Choice>
              <mc:Fallback>
                <p:oleObj name="Equation" r:id="rId8" imgW="850900" imgH="266700" progId="Equation.DSMT4">
                  <p:embed/>
                  <p:pic>
                    <p:nvPicPr>
                      <p:cNvPr id="0" name=""/>
                      <p:cNvPicPr>
                        <a:picLocks noChangeAspect="1" noChangeArrowheads="1"/>
                      </p:cNvPicPr>
                      <p:nvPr/>
                    </p:nvPicPr>
                    <p:blipFill>
                      <a:blip r:embed="rId9"/>
                      <a:srcRect/>
                      <a:stretch>
                        <a:fillRect/>
                      </a:stretch>
                    </p:blipFill>
                    <p:spPr bwMode="auto">
                      <a:xfrm>
                        <a:off x="1433513" y="3633788"/>
                        <a:ext cx="1330325"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2" name="Object 8"/>
          <p:cNvGraphicFramePr>
            <a:graphicFrameLocks noChangeAspect="1"/>
          </p:cNvGraphicFramePr>
          <p:nvPr/>
        </p:nvGraphicFramePr>
        <p:xfrm>
          <a:off x="1447800" y="4471988"/>
          <a:ext cx="655638" cy="317500"/>
        </p:xfrm>
        <a:graphic>
          <a:graphicData uri="http://schemas.openxmlformats.org/presentationml/2006/ole">
            <mc:AlternateContent xmlns:mc="http://schemas.openxmlformats.org/markup-compatibility/2006">
              <mc:Choice xmlns:v="urn:schemas-microsoft-com:vml" Requires="v">
                <p:oleObj spid="_x0000_s58117" name="Equation" r:id="rId10" imgW="419040" imgH="203040" progId="Equation.DSMT4">
                  <p:embed/>
                </p:oleObj>
              </mc:Choice>
              <mc:Fallback>
                <p:oleObj name="Equation" r:id="rId10" imgW="41904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471988"/>
                        <a:ext cx="655638"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3" name="Object 9"/>
          <p:cNvGraphicFramePr>
            <a:graphicFrameLocks noChangeAspect="1"/>
          </p:cNvGraphicFramePr>
          <p:nvPr>
            <p:extLst>
              <p:ext uri="{D42A27DB-BD31-4B8C-83A1-F6EECF244321}">
                <p14:modId xmlns:p14="http://schemas.microsoft.com/office/powerpoint/2010/main" val="165890801"/>
              </p:ext>
            </p:extLst>
          </p:nvPr>
        </p:nvGraphicFramePr>
        <p:xfrm>
          <a:off x="6991350" y="4757738"/>
          <a:ext cx="1714500" cy="635000"/>
        </p:xfrm>
        <a:graphic>
          <a:graphicData uri="http://schemas.openxmlformats.org/presentationml/2006/ole">
            <mc:AlternateContent xmlns:mc="http://schemas.openxmlformats.org/markup-compatibility/2006">
              <mc:Choice xmlns:v="urn:schemas-microsoft-com:vml" Requires="v">
                <p:oleObj spid="_x0000_s58118" name="Equation" r:id="rId12" imgW="584200" imgH="215900" progId="Equation.DSMT4">
                  <p:embed/>
                </p:oleObj>
              </mc:Choice>
              <mc:Fallback>
                <p:oleObj name="Equation" r:id="rId12" imgW="584200" imgH="215900" progId="Equation.DSMT4">
                  <p:embed/>
                  <p:pic>
                    <p:nvPicPr>
                      <p:cNvPr id="0" name=""/>
                      <p:cNvPicPr>
                        <a:picLocks noChangeAspect="1" noChangeArrowheads="1"/>
                      </p:cNvPicPr>
                      <p:nvPr/>
                    </p:nvPicPr>
                    <p:blipFill>
                      <a:blip r:embed="rId13"/>
                      <a:srcRect/>
                      <a:stretch>
                        <a:fillRect/>
                      </a:stretch>
                    </p:blipFill>
                    <p:spPr bwMode="auto">
                      <a:xfrm>
                        <a:off x="6991350" y="4757738"/>
                        <a:ext cx="17145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4" name="Object 10"/>
          <p:cNvGraphicFramePr>
            <a:graphicFrameLocks noChangeAspect="1"/>
          </p:cNvGraphicFramePr>
          <p:nvPr>
            <p:extLst>
              <p:ext uri="{D42A27DB-BD31-4B8C-83A1-F6EECF244321}">
                <p14:modId xmlns:p14="http://schemas.microsoft.com/office/powerpoint/2010/main" val="2502829429"/>
              </p:ext>
            </p:extLst>
          </p:nvPr>
        </p:nvGraphicFramePr>
        <p:xfrm>
          <a:off x="2143125" y="1844675"/>
          <a:ext cx="922338" cy="460375"/>
        </p:xfrm>
        <a:graphic>
          <a:graphicData uri="http://schemas.openxmlformats.org/presentationml/2006/ole">
            <mc:AlternateContent xmlns:mc="http://schemas.openxmlformats.org/markup-compatibility/2006">
              <mc:Choice xmlns:v="urn:schemas-microsoft-com:vml" Requires="v">
                <p:oleObj spid="_x0000_s58119" name="Equation" r:id="rId14" imgW="355600" imgH="177800" progId="Equation.DSMT4">
                  <p:embed/>
                </p:oleObj>
              </mc:Choice>
              <mc:Fallback>
                <p:oleObj name="Equation" r:id="rId14" imgW="355600" imgH="177800" progId="Equation.DSMT4">
                  <p:embed/>
                  <p:pic>
                    <p:nvPicPr>
                      <p:cNvPr id="0" name=""/>
                      <p:cNvPicPr>
                        <a:picLocks noChangeAspect="1" noChangeArrowheads="1"/>
                      </p:cNvPicPr>
                      <p:nvPr/>
                    </p:nvPicPr>
                    <p:blipFill>
                      <a:blip r:embed="rId15"/>
                      <a:srcRect/>
                      <a:stretch>
                        <a:fillRect/>
                      </a:stretch>
                    </p:blipFill>
                    <p:spPr bwMode="auto">
                      <a:xfrm>
                        <a:off x="2143125" y="1844675"/>
                        <a:ext cx="922338"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5" name="Object 11"/>
          <p:cNvGraphicFramePr>
            <a:graphicFrameLocks noChangeAspect="1"/>
          </p:cNvGraphicFramePr>
          <p:nvPr/>
        </p:nvGraphicFramePr>
        <p:xfrm>
          <a:off x="2746375" y="3170238"/>
          <a:ext cx="911225" cy="258762"/>
        </p:xfrm>
        <a:graphic>
          <a:graphicData uri="http://schemas.openxmlformats.org/presentationml/2006/ole">
            <mc:AlternateContent xmlns:mc="http://schemas.openxmlformats.org/markup-compatibility/2006">
              <mc:Choice xmlns:v="urn:schemas-microsoft-com:vml" Requires="v">
                <p:oleObj spid="_x0000_s58120" name="Equation" r:id="rId16" imgW="583920" imgH="164880" progId="Equation.DSMT4">
                  <p:embed/>
                </p:oleObj>
              </mc:Choice>
              <mc:Fallback>
                <p:oleObj name="Equation" r:id="rId16" imgW="58392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6375" y="3170238"/>
                        <a:ext cx="911225"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6" name="Object 12"/>
          <p:cNvGraphicFramePr>
            <a:graphicFrameLocks noChangeAspect="1"/>
          </p:cNvGraphicFramePr>
          <p:nvPr/>
        </p:nvGraphicFramePr>
        <p:xfrm>
          <a:off x="3595688" y="2971800"/>
          <a:ext cx="1585912" cy="674688"/>
        </p:xfrm>
        <a:graphic>
          <a:graphicData uri="http://schemas.openxmlformats.org/presentationml/2006/ole">
            <mc:AlternateContent xmlns:mc="http://schemas.openxmlformats.org/markup-compatibility/2006">
              <mc:Choice xmlns:v="urn:schemas-microsoft-com:vml" Requires="v">
                <p:oleObj spid="_x0000_s58121" name="Equation" r:id="rId18" imgW="1015920" imgH="431640" progId="Equation.DSMT4">
                  <p:embed/>
                </p:oleObj>
              </mc:Choice>
              <mc:Fallback>
                <p:oleObj name="Equation" r:id="rId18" imgW="1015920" imgH="4316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95688" y="2971800"/>
                        <a:ext cx="1585912"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7" name="Object 13"/>
          <p:cNvGraphicFramePr>
            <a:graphicFrameLocks noChangeAspect="1"/>
          </p:cNvGraphicFramePr>
          <p:nvPr/>
        </p:nvGraphicFramePr>
        <p:xfrm>
          <a:off x="5200650" y="3005138"/>
          <a:ext cx="971550" cy="576262"/>
        </p:xfrm>
        <a:graphic>
          <a:graphicData uri="http://schemas.openxmlformats.org/presentationml/2006/ole">
            <mc:AlternateContent xmlns:mc="http://schemas.openxmlformats.org/markup-compatibility/2006">
              <mc:Choice xmlns:v="urn:schemas-microsoft-com:vml" Requires="v">
                <p:oleObj spid="_x0000_s58122" name="Equation" r:id="rId20" imgW="622080" imgH="368280" progId="Equation.DSMT4">
                  <p:embed/>
                </p:oleObj>
              </mc:Choice>
              <mc:Fallback>
                <p:oleObj name="Equation" r:id="rId20" imgW="62208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00650" y="3005138"/>
                        <a:ext cx="97155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8" name="Object 14"/>
          <p:cNvGraphicFramePr>
            <a:graphicFrameLocks noChangeAspect="1"/>
          </p:cNvGraphicFramePr>
          <p:nvPr/>
        </p:nvGraphicFramePr>
        <p:xfrm>
          <a:off x="3657600" y="3505200"/>
          <a:ext cx="1865313" cy="674688"/>
        </p:xfrm>
        <a:graphic>
          <a:graphicData uri="http://schemas.openxmlformats.org/presentationml/2006/ole">
            <mc:AlternateContent xmlns:mc="http://schemas.openxmlformats.org/markup-compatibility/2006">
              <mc:Choice xmlns:v="urn:schemas-microsoft-com:vml" Requires="v">
                <p:oleObj spid="_x0000_s58123" name="Equation" r:id="rId22" imgW="1193760" imgH="431640" progId="Equation.DSMT4">
                  <p:embed/>
                </p:oleObj>
              </mc:Choice>
              <mc:Fallback>
                <p:oleObj name="Equation" r:id="rId22" imgW="1193760" imgH="4316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57600" y="3505200"/>
                        <a:ext cx="1865313"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9" name="Object 15"/>
          <p:cNvGraphicFramePr>
            <a:graphicFrameLocks noChangeAspect="1"/>
          </p:cNvGraphicFramePr>
          <p:nvPr/>
        </p:nvGraphicFramePr>
        <p:xfrm>
          <a:off x="5505450" y="3581400"/>
          <a:ext cx="971550" cy="576263"/>
        </p:xfrm>
        <a:graphic>
          <a:graphicData uri="http://schemas.openxmlformats.org/presentationml/2006/ole">
            <mc:AlternateContent xmlns:mc="http://schemas.openxmlformats.org/markup-compatibility/2006">
              <mc:Choice xmlns:v="urn:schemas-microsoft-com:vml" Requires="v">
                <p:oleObj spid="_x0000_s58124" name="Equation" r:id="rId24" imgW="622080" imgH="368280" progId="Equation.DSMT4">
                  <p:embed/>
                </p:oleObj>
              </mc:Choice>
              <mc:Fallback>
                <p:oleObj name="Equation" r:id="rId24" imgW="622080" imgH="368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05450" y="3581400"/>
                        <a:ext cx="9715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80" name="Object 16"/>
          <p:cNvGraphicFramePr>
            <a:graphicFrameLocks noChangeAspect="1"/>
          </p:cNvGraphicFramePr>
          <p:nvPr/>
        </p:nvGraphicFramePr>
        <p:xfrm>
          <a:off x="2743200" y="3657600"/>
          <a:ext cx="911225" cy="258763"/>
        </p:xfrm>
        <a:graphic>
          <a:graphicData uri="http://schemas.openxmlformats.org/presentationml/2006/ole">
            <mc:AlternateContent xmlns:mc="http://schemas.openxmlformats.org/markup-compatibility/2006">
              <mc:Choice xmlns:v="urn:schemas-microsoft-com:vml" Requires="v">
                <p:oleObj spid="_x0000_s58125" name="Equation" r:id="rId26" imgW="583920" imgH="164880" progId="Equation.DSMT4">
                  <p:embed/>
                </p:oleObj>
              </mc:Choice>
              <mc:Fallback>
                <p:oleObj name="Equation" r:id="rId26" imgW="58392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3200" y="3657600"/>
                        <a:ext cx="911225"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81" name="Object 17"/>
          <p:cNvGraphicFramePr>
            <a:graphicFrameLocks noChangeAspect="1"/>
          </p:cNvGraphicFramePr>
          <p:nvPr/>
        </p:nvGraphicFramePr>
        <p:xfrm>
          <a:off x="2128838" y="4495800"/>
          <a:ext cx="1071562" cy="357188"/>
        </p:xfrm>
        <a:graphic>
          <a:graphicData uri="http://schemas.openxmlformats.org/presentationml/2006/ole">
            <mc:AlternateContent xmlns:mc="http://schemas.openxmlformats.org/markup-compatibility/2006">
              <mc:Choice xmlns:v="urn:schemas-microsoft-com:vml" Requires="v">
                <p:oleObj spid="_x0000_s58126" name="Equation" r:id="rId27" imgW="685800" imgH="228600" progId="Equation.DSMT4">
                  <p:embed/>
                </p:oleObj>
              </mc:Choice>
              <mc:Fallback>
                <p:oleObj name="Equation" r:id="rId27" imgW="68580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4495800"/>
                        <a:ext cx="1071562"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82" name="Object 18"/>
          <p:cNvGraphicFramePr>
            <a:graphicFrameLocks noChangeAspect="1"/>
          </p:cNvGraphicFramePr>
          <p:nvPr/>
        </p:nvGraphicFramePr>
        <p:xfrm>
          <a:off x="3168650" y="4343400"/>
          <a:ext cx="2241550" cy="576263"/>
        </p:xfrm>
        <a:graphic>
          <a:graphicData uri="http://schemas.openxmlformats.org/presentationml/2006/ole">
            <mc:AlternateContent xmlns:mc="http://schemas.openxmlformats.org/markup-compatibility/2006">
              <mc:Choice xmlns:v="urn:schemas-microsoft-com:vml" Requires="v">
                <p:oleObj spid="_x0000_s58127" name="Equation" r:id="rId29" imgW="1434960" imgH="368280" progId="Equation.DSMT4">
                  <p:embed/>
                </p:oleObj>
              </mc:Choice>
              <mc:Fallback>
                <p:oleObj name="Equation" r:id="rId29" imgW="143496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68650" y="4343400"/>
                        <a:ext cx="22415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83" name="Object 19"/>
          <p:cNvGraphicFramePr>
            <a:graphicFrameLocks noChangeAspect="1"/>
          </p:cNvGraphicFramePr>
          <p:nvPr/>
        </p:nvGraphicFramePr>
        <p:xfrm>
          <a:off x="5368925" y="4495800"/>
          <a:ext cx="1031875" cy="298450"/>
        </p:xfrm>
        <a:graphic>
          <a:graphicData uri="http://schemas.openxmlformats.org/presentationml/2006/ole">
            <mc:AlternateContent xmlns:mc="http://schemas.openxmlformats.org/markup-compatibility/2006">
              <mc:Choice xmlns:v="urn:schemas-microsoft-com:vml" Requires="v">
                <p:oleObj spid="_x0000_s58128" name="Equation" r:id="rId31" imgW="660240" imgH="190440" progId="Equation.DSMT4">
                  <p:embed/>
                </p:oleObj>
              </mc:Choice>
              <mc:Fallback>
                <p:oleObj name="Equation" r:id="rId31" imgW="660240" imgH="1904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68925" y="4495800"/>
                        <a:ext cx="10318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84" name="Object 20"/>
          <p:cNvGraphicFramePr>
            <a:graphicFrameLocks noChangeAspect="1"/>
          </p:cNvGraphicFramePr>
          <p:nvPr/>
        </p:nvGraphicFramePr>
        <p:xfrm>
          <a:off x="6369050" y="4495800"/>
          <a:ext cx="793750" cy="298450"/>
        </p:xfrm>
        <a:graphic>
          <a:graphicData uri="http://schemas.openxmlformats.org/presentationml/2006/ole">
            <mc:AlternateContent xmlns:mc="http://schemas.openxmlformats.org/markup-compatibility/2006">
              <mc:Choice xmlns:v="urn:schemas-microsoft-com:vml" Requires="v">
                <p:oleObj spid="_x0000_s58129" name="Equation" r:id="rId33" imgW="507960" imgH="190440" progId="Equation.DSMT4">
                  <p:embed/>
                </p:oleObj>
              </mc:Choice>
              <mc:Fallback>
                <p:oleObj name="Equation" r:id="rId33" imgW="507960" imgH="1904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69050" y="4495800"/>
                        <a:ext cx="793750"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877450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Thursday, June 9, 2016</a:t>
            </a:r>
            <a:endParaRPr lang="en-US"/>
          </a:p>
        </p:txBody>
      </p:sp>
      <p:sp>
        <p:nvSpPr>
          <p:cNvPr id="24" name="Footer Placeholder 4"/>
          <p:cNvSpPr>
            <a:spLocks noGrp="1"/>
          </p:cNvSpPr>
          <p:nvPr>
            <p:ph type="ftr" sz="quarter" idx="11"/>
          </p:nvPr>
        </p:nvSpPr>
        <p:spPr/>
        <p:txBody>
          <a:bodyPr/>
          <a:lstStyle/>
          <a:p>
            <a:r>
              <a:rPr lang="nl-NL" smtClean="0"/>
              <a:t>PHYS 1444-001, Summer 2016               Dr. Jaehoon Yu</a:t>
            </a:r>
            <a:endParaRPr lang="en-US"/>
          </a:p>
        </p:txBody>
      </p:sp>
      <p:sp>
        <p:nvSpPr>
          <p:cNvPr id="25" name="Slide Number Placeholder 5"/>
          <p:cNvSpPr>
            <a:spLocks noGrp="1"/>
          </p:cNvSpPr>
          <p:nvPr>
            <p:ph type="sldNum" sz="quarter" idx="12"/>
          </p:nvPr>
        </p:nvSpPr>
        <p:spPr/>
        <p:txBody>
          <a:bodyPr/>
          <a:lstStyle/>
          <a:p>
            <a:fld id="{E17E077E-1939-3541-A1D0-14C9ADC0F1BB}" type="slidenum">
              <a:rPr lang="en-US"/>
              <a:pPr/>
              <a:t>23</a:t>
            </a:fld>
            <a:endParaRPr lang="en-US"/>
          </a:p>
        </p:txBody>
      </p:sp>
      <p:sp>
        <p:nvSpPr>
          <p:cNvPr id="191490" name="Rectangle 2"/>
          <p:cNvSpPr>
            <a:spLocks noGrp="1" noChangeArrowheads="1"/>
          </p:cNvSpPr>
          <p:nvPr>
            <p:ph type="body" idx="1"/>
          </p:nvPr>
        </p:nvSpPr>
        <p:spPr>
          <a:xfrm>
            <a:off x="228600" y="685800"/>
            <a:ext cx="8686800" cy="5410200"/>
          </a:xfrm>
        </p:spPr>
        <p:txBody>
          <a:bodyPr/>
          <a:lstStyle/>
          <a:p>
            <a:r>
              <a:rPr lang="en-US" sz="2800" dirty="0"/>
              <a:t>What is the work done on the dipole by the electric field to change the angle from</a:t>
            </a:r>
            <a:r>
              <a:rPr lang="en-US" sz="2800" dirty="0" smtClean="0"/>
              <a:t> </a:t>
            </a:r>
            <a:r>
              <a:rPr lang="en-US" sz="2800" dirty="0" smtClean="0">
                <a:latin typeface="Symbol" charset="2"/>
              </a:rPr>
              <a:t>θ</a:t>
            </a:r>
            <a:r>
              <a:rPr lang="en-US" sz="2800" baseline="-25000" dirty="0" smtClean="0"/>
              <a:t>1</a:t>
            </a:r>
            <a:r>
              <a:rPr lang="en-US" sz="2800" dirty="0" smtClean="0"/>
              <a:t> </a:t>
            </a:r>
            <a:r>
              <a:rPr lang="en-US" sz="2800" dirty="0"/>
              <a:t>to</a:t>
            </a:r>
            <a:r>
              <a:rPr lang="en-US" sz="2800" dirty="0" smtClean="0"/>
              <a:t> </a:t>
            </a:r>
            <a:r>
              <a:rPr lang="en-US" sz="2800" dirty="0" smtClean="0">
                <a:latin typeface="Symbol" charset="2"/>
              </a:rPr>
              <a:t>θ</a:t>
            </a:r>
            <a:r>
              <a:rPr lang="en-US" sz="2800" baseline="-25000" dirty="0" smtClean="0"/>
              <a:t>2</a:t>
            </a:r>
            <a:r>
              <a:rPr lang="en-US" sz="2800" dirty="0"/>
              <a:t>?</a:t>
            </a:r>
          </a:p>
          <a:p>
            <a:endParaRPr lang="en-US" sz="2800" dirty="0"/>
          </a:p>
          <a:p>
            <a:r>
              <a:rPr lang="en-US" sz="2800" dirty="0"/>
              <a:t>The torque is                        . </a:t>
            </a:r>
          </a:p>
          <a:p>
            <a:r>
              <a:rPr lang="en-US" sz="2800" dirty="0"/>
              <a:t>Thus the work done on the dipole by the field is</a:t>
            </a:r>
          </a:p>
          <a:p>
            <a:endParaRPr lang="en-US" sz="2800" dirty="0"/>
          </a:p>
          <a:p>
            <a:r>
              <a:rPr lang="en-US" sz="2800" dirty="0"/>
              <a:t>What happens to the dipole’s potential energy, U, when a positive work is done on it by the field?</a:t>
            </a:r>
          </a:p>
          <a:p>
            <a:pPr lvl="1"/>
            <a:r>
              <a:rPr lang="en-US" sz="2400" dirty="0"/>
              <a:t>It decreases.</a:t>
            </a:r>
            <a:endParaRPr lang="en-US" sz="2400" dirty="0" smtClean="0"/>
          </a:p>
          <a:p>
            <a:r>
              <a:rPr lang="en-US" sz="2800" dirty="0" smtClean="0"/>
              <a:t>We </a:t>
            </a:r>
            <a:r>
              <a:rPr lang="en-US" sz="2800" dirty="0"/>
              <a:t>choose U=0 when</a:t>
            </a:r>
            <a:r>
              <a:rPr lang="en-US" sz="2800" dirty="0" smtClean="0"/>
              <a:t> </a:t>
            </a:r>
            <a:r>
              <a:rPr lang="en-US" sz="2800" dirty="0" smtClean="0">
                <a:latin typeface="Symbol" charset="2"/>
              </a:rPr>
              <a:t>θ</a:t>
            </a:r>
            <a:r>
              <a:rPr lang="en-US" sz="2800" baseline="-25000" dirty="0" smtClean="0"/>
              <a:t>1</a:t>
            </a:r>
            <a:r>
              <a:rPr lang="en-US" sz="2800" dirty="0"/>
              <a:t>=90 degrees, then the potential energy at</a:t>
            </a:r>
            <a:r>
              <a:rPr lang="en-US" sz="2800" dirty="0" smtClean="0"/>
              <a:t> </a:t>
            </a:r>
            <a:r>
              <a:rPr lang="en-US" sz="2800" dirty="0" smtClean="0">
                <a:latin typeface="Symbol" charset="2"/>
              </a:rPr>
              <a:t>θ</a:t>
            </a:r>
            <a:r>
              <a:rPr lang="en-US" sz="2800" baseline="-25000" dirty="0" smtClean="0"/>
              <a:t>2</a:t>
            </a:r>
            <a:r>
              <a:rPr lang="en-US" sz="2800" dirty="0" smtClean="0"/>
              <a:t>=</a:t>
            </a:r>
            <a:r>
              <a:rPr lang="en-US" sz="2800" dirty="0" err="1" smtClean="0">
                <a:latin typeface="Symbol" charset="2"/>
              </a:rPr>
              <a:t>θ</a:t>
            </a:r>
            <a:r>
              <a:rPr lang="en-US" sz="2800" dirty="0" smtClean="0"/>
              <a:t> </a:t>
            </a:r>
            <a:r>
              <a:rPr lang="en-US" sz="2800" dirty="0"/>
              <a:t>becomes  </a:t>
            </a:r>
          </a:p>
        </p:txBody>
      </p:sp>
      <p:sp>
        <p:nvSpPr>
          <p:cNvPr id="191491" name="Rectangle 3"/>
          <p:cNvSpPr>
            <a:spLocks noGrp="1" noChangeArrowheads="1"/>
          </p:cNvSpPr>
          <p:nvPr>
            <p:ph type="title"/>
          </p:nvPr>
        </p:nvSpPr>
        <p:spPr>
          <a:xfrm>
            <a:off x="0" y="76200"/>
            <a:ext cx="9144000" cy="533400"/>
          </a:xfrm>
          <a:noFill/>
          <a:ln/>
        </p:spPr>
        <p:txBody>
          <a:bodyPr/>
          <a:lstStyle/>
          <a:p>
            <a:r>
              <a:rPr lang="en-US" sz="4000"/>
              <a:t>Potential Energy of a Dipole in an External Field </a:t>
            </a:r>
          </a:p>
        </p:txBody>
      </p:sp>
      <p:graphicFrame>
        <p:nvGraphicFramePr>
          <p:cNvPr id="191492" name="Object 4"/>
          <p:cNvGraphicFramePr>
            <a:graphicFrameLocks noChangeAspect="1"/>
          </p:cNvGraphicFramePr>
          <p:nvPr/>
        </p:nvGraphicFramePr>
        <p:xfrm>
          <a:off x="941388" y="1744663"/>
          <a:ext cx="658812" cy="388937"/>
        </p:xfrm>
        <a:graphic>
          <a:graphicData uri="http://schemas.openxmlformats.org/presentationml/2006/ole">
            <mc:AlternateContent xmlns:mc="http://schemas.openxmlformats.org/markup-compatibility/2006">
              <mc:Choice xmlns:v="urn:schemas-microsoft-com:vml" Requires="v">
                <p:oleObj spid="_x0000_s59042"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1744663"/>
                        <a:ext cx="658812"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493" name="Object 5"/>
          <p:cNvGraphicFramePr>
            <a:graphicFrameLocks noChangeAspect="1"/>
          </p:cNvGraphicFramePr>
          <p:nvPr/>
        </p:nvGraphicFramePr>
        <p:xfrm>
          <a:off x="2590800" y="2438400"/>
          <a:ext cx="561975" cy="315913"/>
        </p:xfrm>
        <a:graphic>
          <a:graphicData uri="http://schemas.openxmlformats.org/presentationml/2006/ole">
            <mc:AlternateContent xmlns:mc="http://schemas.openxmlformats.org/markup-compatibility/2006">
              <mc:Choice xmlns:v="urn:schemas-microsoft-com:vml" Requires="v">
                <p:oleObj spid="_x0000_s59043" name="Equation" r:id="rId5" imgW="228600" imgH="126720" progId="Equation.DSMT4">
                  <p:embed/>
                </p:oleObj>
              </mc:Choice>
              <mc:Fallback>
                <p:oleObj name="Equation" r:id="rId5" imgW="228600" imgH="126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438400"/>
                        <a:ext cx="561975"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494" name="Object 6"/>
          <p:cNvGraphicFramePr>
            <a:graphicFrameLocks noChangeAspect="1"/>
          </p:cNvGraphicFramePr>
          <p:nvPr/>
        </p:nvGraphicFramePr>
        <p:xfrm>
          <a:off x="762000" y="3194050"/>
          <a:ext cx="638175" cy="387350"/>
        </p:xfrm>
        <a:graphic>
          <a:graphicData uri="http://schemas.openxmlformats.org/presentationml/2006/ole">
            <mc:AlternateContent xmlns:mc="http://schemas.openxmlformats.org/markup-compatibility/2006">
              <mc:Choice xmlns:v="urn:schemas-microsoft-com:vml" Requires="v">
                <p:oleObj spid="_x0000_s59044" name="Equation" r:id="rId7" imgW="279360" imgH="164880" progId="Equation.DSMT4">
                  <p:embed/>
                </p:oleObj>
              </mc:Choice>
              <mc:Fallback>
                <p:oleObj name="Equation" r:id="rId7" imgW="279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194050"/>
                        <a:ext cx="638175"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4802188" y="1447800"/>
            <a:ext cx="3351212" cy="635000"/>
            <a:chOff x="3120" y="1136"/>
            <a:chExt cx="2111" cy="400"/>
          </a:xfrm>
        </p:grpSpPr>
        <p:sp>
          <p:nvSpPr>
            <p:cNvPr id="191496" name="Text Box 8"/>
            <p:cNvSpPr txBox="1">
              <a:spLocks noChangeArrowheads="1"/>
            </p:cNvSpPr>
            <p:nvPr/>
          </p:nvSpPr>
          <p:spPr bwMode="auto">
            <a:xfrm>
              <a:off x="4166" y="1136"/>
              <a:ext cx="1065" cy="274"/>
            </a:xfrm>
            <a:prstGeom prst="rect">
              <a:avLst/>
            </a:prstGeom>
            <a:solidFill>
              <a:srgbClr val="FFFF99"/>
            </a:solidFill>
            <a:ln w="38100">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Why negative?</a:t>
              </a:r>
            </a:p>
          </p:txBody>
        </p:sp>
        <p:sp>
          <p:nvSpPr>
            <p:cNvPr id="191497" name="Oval 9"/>
            <p:cNvSpPr>
              <a:spLocks noChangeArrowheads="1"/>
            </p:cNvSpPr>
            <p:nvPr/>
          </p:nvSpPr>
          <p:spPr bwMode="auto">
            <a:xfrm>
              <a:off x="3120" y="1344"/>
              <a:ext cx="192" cy="192"/>
            </a:xfrm>
            <a:prstGeom prst="ellipse">
              <a:avLst/>
            </a:prstGeom>
            <a:noFill/>
            <a:ln w="38100">
              <a:solidFill>
                <a:srgbClr val="A50021"/>
              </a:solidFill>
              <a:round/>
              <a:headEnd/>
              <a:tailEnd/>
            </a:ln>
            <a:effectLst/>
          </p:spPr>
          <p:txBody>
            <a:bodyPr wrap="none" anchor="ctr">
              <a:prstTxWarp prst="textNoShape">
                <a:avLst/>
              </a:prstTxWarp>
              <a:spAutoFit/>
            </a:bodyPr>
            <a:lstStyle/>
            <a:p>
              <a:endParaRPr lang="en-US"/>
            </a:p>
          </p:txBody>
        </p:sp>
        <p:cxnSp>
          <p:nvCxnSpPr>
            <p:cNvPr id="191498" name="AutoShape 10"/>
            <p:cNvCxnSpPr>
              <a:cxnSpLocks noChangeShapeType="1"/>
              <a:stCxn id="191496" idx="1"/>
              <a:endCxn id="191497" idx="0"/>
            </p:cNvCxnSpPr>
            <p:nvPr/>
          </p:nvCxnSpPr>
          <p:spPr bwMode="auto">
            <a:xfrm rot="10800000" flipV="1">
              <a:off x="3216" y="1273"/>
              <a:ext cx="938" cy="59"/>
            </a:xfrm>
            <a:prstGeom prst="curvedConnector2">
              <a:avLst/>
            </a:prstGeom>
            <a:noFill/>
            <a:ln w="38100">
              <a:solidFill>
                <a:srgbClr val="A50021"/>
              </a:solidFill>
              <a:round/>
              <a:headEnd/>
              <a:tailEnd type="triangle" w="med" len="med"/>
            </a:ln>
            <a:effectLst/>
          </p:spPr>
        </p:cxnSp>
      </p:grpSp>
      <p:sp>
        <p:nvSpPr>
          <p:cNvPr id="191499" name="Text Box 11"/>
          <p:cNvSpPr txBox="1">
            <a:spLocks noChangeArrowheads="1"/>
          </p:cNvSpPr>
          <p:nvPr/>
        </p:nvSpPr>
        <p:spPr bwMode="auto">
          <a:xfrm>
            <a:off x="5943600" y="1927225"/>
            <a:ext cx="3048000" cy="707886"/>
          </a:xfrm>
          <a:prstGeom prst="rect">
            <a:avLst/>
          </a:prstGeom>
          <a:noFill/>
          <a:ln w="38100">
            <a:solidFill>
              <a:srgbClr val="660066"/>
            </a:solidFill>
            <a:miter lim="800000"/>
            <a:headEnd/>
            <a:tailEnd/>
          </a:ln>
          <a:effectLst/>
        </p:spPr>
        <p:txBody>
          <a:bodyPr>
            <a:prstTxWarp prst="textNoShape">
              <a:avLst/>
            </a:prstTxWarp>
            <a:spAutoFit/>
          </a:bodyPr>
          <a:lstStyle/>
          <a:p>
            <a:r>
              <a:rPr lang="en-US" sz="2000" dirty="0">
                <a:solidFill>
                  <a:srgbClr val="660066"/>
                </a:solidFill>
                <a:latin typeface="Arial Narrow" charset="0"/>
              </a:rPr>
              <a:t>Because</a:t>
            </a:r>
            <a:r>
              <a:rPr lang="en-US" sz="2000" dirty="0" smtClean="0">
                <a:solidFill>
                  <a:srgbClr val="660066"/>
                </a:solidFill>
                <a:latin typeface="Arial Narrow" charset="0"/>
              </a:rPr>
              <a:t> </a:t>
            </a:r>
            <a:r>
              <a:rPr lang="en-US" sz="2000" dirty="0" err="1" smtClean="0">
                <a:solidFill>
                  <a:srgbClr val="660066"/>
                </a:solidFill>
                <a:latin typeface="Symbol" charset="2"/>
              </a:rPr>
              <a:t>τ</a:t>
            </a:r>
            <a:r>
              <a:rPr lang="en-US" sz="2000" dirty="0" smtClean="0">
                <a:solidFill>
                  <a:srgbClr val="660066"/>
                </a:solidFill>
                <a:latin typeface="Arial Narrow" charset="0"/>
              </a:rPr>
              <a:t> </a:t>
            </a:r>
            <a:r>
              <a:rPr lang="en-US" sz="2000" dirty="0">
                <a:solidFill>
                  <a:srgbClr val="660066"/>
                </a:solidFill>
                <a:latin typeface="Arial Narrow" charset="0"/>
              </a:rPr>
              <a:t>and</a:t>
            </a:r>
            <a:r>
              <a:rPr lang="en-US" sz="2000" dirty="0" smtClean="0">
                <a:solidFill>
                  <a:srgbClr val="660066"/>
                </a:solidFill>
                <a:latin typeface="Arial Narrow" charset="0"/>
              </a:rPr>
              <a:t> </a:t>
            </a:r>
            <a:r>
              <a:rPr lang="en-US" sz="2000" dirty="0" err="1" smtClean="0">
                <a:solidFill>
                  <a:srgbClr val="660066"/>
                </a:solidFill>
                <a:latin typeface="Symbol" charset="2"/>
              </a:rPr>
              <a:t>θ</a:t>
            </a:r>
            <a:r>
              <a:rPr lang="en-US" sz="2000" dirty="0" smtClean="0">
                <a:solidFill>
                  <a:srgbClr val="660066"/>
                </a:solidFill>
                <a:latin typeface="Arial Narrow" charset="0"/>
              </a:rPr>
              <a:t> </a:t>
            </a:r>
            <a:r>
              <a:rPr lang="en-US" sz="2000" dirty="0">
                <a:solidFill>
                  <a:srgbClr val="660066"/>
                </a:solidFill>
                <a:latin typeface="Arial Narrow" charset="0"/>
              </a:rPr>
              <a:t>are opposite directions to each other.</a:t>
            </a:r>
          </a:p>
        </p:txBody>
      </p:sp>
      <p:graphicFrame>
        <p:nvGraphicFramePr>
          <p:cNvPr id="191500" name="Object 12"/>
          <p:cNvGraphicFramePr>
            <a:graphicFrameLocks noChangeAspect="1"/>
          </p:cNvGraphicFramePr>
          <p:nvPr/>
        </p:nvGraphicFramePr>
        <p:xfrm>
          <a:off x="4038600" y="5561013"/>
          <a:ext cx="609600" cy="387350"/>
        </p:xfrm>
        <a:graphic>
          <a:graphicData uri="http://schemas.openxmlformats.org/presentationml/2006/ole">
            <mc:AlternateContent xmlns:mc="http://schemas.openxmlformats.org/markup-compatibility/2006">
              <mc:Choice xmlns:v="urn:schemas-microsoft-com:vml" Requires="v">
                <p:oleObj spid="_x0000_s59045" name="Equation" r:id="rId9" imgW="266400" imgH="164880" progId="Equation.DSMT4">
                  <p:embed/>
                </p:oleObj>
              </mc:Choice>
              <mc:Fallback>
                <p:oleObj name="Equation" r:id="rId9" imgW="2664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5561013"/>
                        <a:ext cx="60960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1" name="Object 13"/>
          <p:cNvGraphicFramePr>
            <a:graphicFrameLocks noChangeAspect="1"/>
          </p:cNvGraphicFramePr>
          <p:nvPr/>
        </p:nvGraphicFramePr>
        <p:xfrm>
          <a:off x="1608138" y="1524000"/>
          <a:ext cx="1287462" cy="839788"/>
        </p:xfrm>
        <a:graphic>
          <a:graphicData uri="http://schemas.openxmlformats.org/presentationml/2006/ole">
            <mc:AlternateContent xmlns:mc="http://schemas.openxmlformats.org/markup-compatibility/2006">
              <mc:Choice xmlns:v="urn:schemas-microsoft-com:vml" Requires="v">
                <p:oleObj spid="_x0000_s59046" name="Equation" r:id="rId11" imgW="545760" imgH="355320" progId="Equation.DSMT4">
                  <p:embed/>
                </p:oleObj>
              </mc:Choice>
              <mc:Fallback>
                <p:oleObj name="Equation" r:id="rId11" imgW="545760" imgH="3553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8138" y="1524000"/>
                        <a:ext cx="1287462"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2" name="Object 14"/>
          <p:cNvGraphicFramePr>
            <a:graphicFrameLocks noChangeAspect="1"/>
          </p:cNvGraphicFramePr>
          <p:nvPr>
            <p:extLst>
              <p:ext uri="{D42A27DB-BD31-4B8C-83A1-F6EECF244321}">
                <p14:modId xmlns:p14="http://schemas.microsoft.com/office/powerpoint/2010/main" val="2603293206"/>
              </p:ext>
            </p:extLst>
          </p:nvPr>
        </p:nvGraphicFramePr>
        <p:xfrm>
          <a:off x="2843213" y="1495425"/>
          <a:ext cx="1557337" cy="898525"/>
        </p:xfrm>
        <a:graphic>
          <a:graphicData uri="http://schemas.openxmlformats.org/presentationml/2006/ole">
            <mc:AlternateContent xmlns:mc="http://schemas.openxmlformats.org/markup-compatibility/2006">
              <mc:Choice xmlns:v="urn:schemas-microsoft-com:vml" Requires="v">
                <p:oleObj spid="_x0000_s59047" name="Equation" r:id="rId13" imgW="660400" imgH="381000" progId="Equation.DSMT4">
                  <p:embed/>
                </p:oleObj>
              </mc:Choice>
              <mc:Fallback>
                <p:oleObj name="Equation" r:id="rId13" imgW="660400" imgH="381000" progId="Equation.DSMT4">
                  <p:embed/>
                  <p:pic>
                    <p:nvPicPr>
                      <p:cNvPr id="0" name=""/>
                      <p:cNvPicPr>
                        <a:picLocks noChangeAspect="1" noChangeArrowheads="1"/>
                      </p:cNvPicPr>
                      <p:nvPr/>
                    </p:nvPicPr>
                    <p:blipFill>
                      <a:blip r:embed="rId14"/>
                      <a:srcRect/>
                      <a:stretch>
                        <a:fillRect/>
                      </a:stretch>
                    </p:blipFill>
                    <p:spPr bwMode="auto">
                      <a:xfrm>
                        <a:off x="2843213" y="1495425"/>
                        <a:ext cx="1557337"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3" name="Object 15"/>
          <p:cNvGraphicFramePr>
            <a:graphicFrameLocks noChangeAspect="1"/>
          </p:cNvGraphicFramePr>
          <p:nvPr/>
        </p:nvGraphicFramePr>
        <p:xfrm>
          <a:off x="4379913" y="1524000"/>
          <a:ext cx="1258887" cy="839788"/>
        </p:xfrm>
        <a:graphic>
          <a:graphicData uri="http://schemas.openxmlformats.org/presentationml/2006/ole">
            <mc:AlternateContent xmlns:mc="http://schemas.openxmlformats.org/markup-compatibility/2006">
              <mc:Choice xmlns:v="urn:schemas-microsoft-com:vml" Requires="v">
                <p:oleObj spid="_x0000_s59048" name="Equation" r:id="rId15" imgW="533160" imgH="355320" progId="Equation.DSMT4">
                  <p:embed/>
                </p:oleObj>
              </mc:Choice>
              <mc:Fallback>
                <p:oleObj name="Equation" r:id="rId15" imgW="533160" imgH="35532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9913" y="1524000"/>
                        <a:ext cx="1258887"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4" name="Object 16"/>
          <p:cNvGraphicFramePr>
            <a:graphicFrameLocks noChangeAspect="1"/>
          </p:cNvGraphicFramePr>
          <p:nvPr/>
        </p:nvGraphicFramePr>
        <p:xfrm>
          <a:off x="3090863" y="2346325"/>
          <a:ext cx="1252537" cy="473075"/>
        </p:xfrm>
        <a:graphic>
          <a:graphicData uri="http://schemas.openxmlformats.org/presentationml/2006/ole">
            <mc:AlternateContent xmlns:mc="http://schemas.openxmlformats.org/markup-compatibility/2006">
              <mc:Choice xmlns:v="urn:schemas-microsoft-com:vml" Requires="v">
                <p:oleObj spid="_x0000_s59049" name="Equation" r:id="rId17" imgW="507960" imgH="190440" progId="Equation.DSMT4">
                  <p:embed/>
                </p:oleObj>
              </mc:Choice>
              <mc:Fallback>
                <p:oleObj name="Equation" r:id="rId17" imgW="507960" imgH="1904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0863" y="2346325"/>
                        <a:ext cx="1252537"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5" name="Object 17"/>
          <p:cNvGraphicFramePr>
            <a:graphicFrameLocks noChangeAspect="1"/>
          </p:cNvGraphicFramePr>
          <p:nvPr/>
        </p:nvGraphicFramePr>
        <p:xfrm>
          <a:off x="1371600" y="2971800"/>
          <a:ext cx="2381250" cy="835025"/>
        </p:xfrm>
        <a:graphic>
          <a:graphicData uri="http://schemas.openxmlformats.org/presentationml/2006/ole">
            <mc:AlternateContent xmlns:mc="http://schemas.openxmlformats.org/markup-compatibility/2006">
              <mc:Choice xmlns:v="urn:schemas-microsoft-com:vml" Requires="v">
                <p:oleObj spid="_x0000_s59050" name="Equation" r:id="rId19" imgW="1041120" imgH="355320" progId="Equation.DSMT4">
                  <p:embed/>
                </p:oleObj>
              </mc:Choice>
              <mc:Fallback>
                <p:oleObj name="Equation" r:id="rId19" imgW="1041120" imgH="35532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1600" y="2971800"/>
                        <a:ext cx="238125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6" name="Object 18"/>
          <p:cNvGraphicFramePr>
            <a:graphicFrameLocks noChangeAspect="1"/>
          </p:cNvGraphicFramePr>
          <p:nvPr/>
        </p:nvGraphicFramePr>
        <p:xfrm>
          <a:off x="3675063" y="3048000"/>
          <a:ext cx="2039937" cy="687388"/>
        </p:xfrm>
        <a:graphic>
          <a:graphicData uri="http://schemas.openxmlformats.org/presentationml/2006/ole">
            <mc:AlternateContent xmlns:mc="http://schemas.openxmlformats.org/markup-compatibility/2006">
              <mc:Choice xmlns:v="urn:schemas-microsoft-com:vml" Requires="v">
                <p:oleObj spid="_x0000_s59051" name="Equation" r:id="rId21" imgW="825480" imgH="291960" progId="Equation.DSMT4">
                  <p:embed/>
                </p:oleObj>
              </mc:Choice>
              <mc:Fallback>
                <p:oleObj name="Equation" r:id="rId21" imgW="825480" imgH="2919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75063" y="3048000"/>
                        <a:ext cx="2039937"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7" name="Object 19"/>
          <p:cNvGraphicFramePr>
            <a:graphicFrameLocks noChangeAspect="1"/>
          </p:cNvGraphicFramePr>
          <p:nvPr/>
        </p:nvGraphicFramePr>
        <p:xfrm>
          <a:off x="5675313" y="3124200"/>
          <a:ext cx="2554287" cy="536575"/>
        </p:xfrm>
        <a:graphic>
          <a:graphicData uri="http://schemas.openxmlformats.org/presentationml/2006/ole">
            <mc:AlternateContent xmlns:mc="http://schemas.openxmlformats.org/markup-compatibility/2006">
              <mc:Choice xmlns:v="urn:schemas-microsoft-com:vml" Requires="v">
                <p:oleObj spid="_x0000_s59052" name="Equation" r:id="rId23" imgW="1117440" imgH="228600" progId="Equation.DSMT4">
                  <p:embed/>
                </p:oleObj>
              </mc:Choice>
              <mc:Fallback>
                <p:oleObj name="Equation" r:id="rId23" imgW="111744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75313" y="3124200"/>
                        <a:ext cx="2554287"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8" name="Object 20"/>
          <p:cNvGraphicFramePr>
            <a:graphicFrameLocks noChangeAspect="1"/>
          </p:cNvGraphicFramePr>
          <p:nvPr/>
        </p:nvGraphicFramePr>
        <p:xfrm>
          <a:off x="4572000" y="5562600"/>
          <a:ext cx="812800" cy="387350"/>
        </p:xfrm>
        <a:graphic>
          <a:graphicData uri="http://schemas.openxmlformats.org/presentationml/2006/ole">
            <mc:AlternateContent xmlns:mc="http://schemas.openxmlformats.org/markup-compatibility/2006">
              <mc:Choice xmlns:v="urn:schemas-microsoft-com:vml" Requires="v">
                <p:oleObj spid="_x0000_s59053" name="Equation" r:id="rId25" imgW="355320" imgH="164880" progId="Equation.DSMT4">
                  <p:embed/>
                </p:oleObj>
              </mc:Choice>
              <mc:Fallback>
                <p:oleObj name="Equation" r:id="rId25" imgW="355320" imgH="1648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5562600"/>
                        <a:ext cx="81280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9" name="Object 21"/>
          <p:cNvGraphicFramePr>
            <a:graphicFrameLocks noChangeAspect="1"/>
          </p:cNvGraphicFramePr>
          <p:nvPr/>
        </p:nvGraphicFramePr>
        <p:xfrm>
          <a:off x="5334000" y="5562600"/>
          <a:ext cx="1625600" cy="447675"/>
        </p:xfrm>
        <a:graphic>
          <a:graphicData uri="http://schemas.openxmlformats.org/presentationml/2006/ole">
            <mc:AlternateContent xmlns:mc="http://schemas.openxmlformats.org/markup-compatibility/2006">
              <mc:Choice xmlns:v="urn:schemas-microsoft-com:vml" Requires="v">
                <p:oleObj spid="_x0000_s59054" name="Equation" r:id="rId27" imgW="711000" imgH="190440" progId="Equation.DSMT4">
                  <p:embed/>
                </p:oleObj>
              </mc:Choice>
              <mc:Fallback>
                <p:oleObj name="Equation" r:id="rId27" imgW="711000" imgH="1904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34000" y="5562600"/>
                        <a:ext cx="16256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10" name="Object 22"/>
          <p:cNvGraphicFramePr>
            <a:graphicFrameLocks noChangeAspect="1"/>
          </p:cNvGraphicFramePr>
          <p:nvPr>
            <p:extLst>
              <p:ext uri="{D42A27DB-BD31-4B8C-83A1-F6EECF244321}">
                <p14:modId xmlns:p14="http://schemas.microsoft.com/office/powerpoint/2010/main" val="826088492"/>
              </p:ext>
            </p:extLst>
          </p:nvPr>
        </p:nvGraphicFramePr>
        <p:xfrm>
          <a:off x="6934200" y="5500688"/>
          <a:ext cx="900113" cy="506412"/>
        </p:xfrm>
        <a:graphic>
          <a:graphicData uri="http://schemas.openxmlformats.org/presentationml/2006/ole">
            <mc:AlternateContent xmlns:mc="http://schemas.openxmlformats.org/markup-compatibility/2006">
              <mc:Choice xmlns:v="urn:schemas-microsoft-com:vml" Requires="v">
                <p:oleObj spid="_x0000_s59055" name="Equation" r:id="rId29" imgW="393700" imgH="215900" progId="Equation.DSMT4">
                  <p:embed/>
                </p:oleObj>
              </mc:Choice>
              <mc:Fallback>
                <p:oleObj name="Equation" r:id="rId29" imgW="393700" imgH="215900" progId="Equation.DSMT4">
                  <p:embed/>
                  <p:pic>
                    <p:nvPicPr>
                      <p:cNvPr id="0" name=""/>
                      <p:cNvPicPr>
                        <a:picLocks noChangeAspect="1" noChangeArrowheads="1"/>
                      </p:cNvPicPr>
                      <p:nvPr/>
                    </p:nvPicPr>
                    <p:blipFill>
                      <a:blip r:embed="rId30"/>
                      <a:srcRect/>
                      <a:stretch>
                        <a:fillRect/>
                      </a:stretch>
                    </p:blipFill>
                    <p:spPr bwMode="auto">
                      <a:xfrm>
                        <a:off x="6934200" y="5500688"/>
                        <a:ext cx="900113"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65659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June 9, 2016</a:t>
            </a:r>
            <a:endParaRPr lang="en-US"/>
          </a:p>
        </p:txBody>
      </p:sp>
      <p:sp>
        <p:nvSpPr>
          <p:cNvPr id="19" name="Footer Placeholder 4"/>
          <p:cNvSpPr>
            <a:spLocks noGrp="1"/>
          </p:cNvSpPr>
          <p:nvPr>
            <p:ph type="ftr" sz="quarter" idx="11"/>
          </p:nvPr>
        </p:nvSpPr>
        <p:spPr/>
        <p:txBody>
          <a:bodyPr/>
          <a:lstStyle/>
          <a:p>
            <a:r>
              <a:rPr lang="nl-NL" smtClean="0"/>
              <a:t>PHYS 1444-001, Summer 2016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24</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extLst>
              <p:ext uri="{D42A27DB-BD31-4B8C-83A1-F6EECF244321}">
                <p14:modId xmlns:p14="http://schemas.microsoft.com/office/powerpoint/2010/main" val="589079078"/>
              </p:ext>
            </p:extLst>
          </p:nvPr>
        </p:nvGraphicFramePr>
        <p:xfrm>
          <a:off x="4267200" y="1600200"/>
          <a:ext cx="801688" cy="481013"/>
        </p:xfrm>
        <a:graphic>
          <a:graphicData uri="http://schemas.openxmlformats.org/presentationml/2006/ole">
            <mc:AlternateContent xmlns:mc="http://schemas.openxmlformats.org/markup-compatibility/2006">
              <mc:Choice xmlns:v="urn:schemas-microsoft-com:vml" Requires="v">
                <p:oleObj spid="_x0000_s60018" name="Equation" r:id="rId4" imgW="381000" imgH="228600" progId="Equation.DSMT4">
                  <p:embed/>
                </p:oleObj>
              </mc:Choice>
              <mc:Fallback>
                <p:oleObj name="Equation" r:id="rId4" imgW="381000" imgH="228600" progId="Equation.DSMT4">
                  <p:embed/>
                  <p:pic>
                    <p:nvPicPr>
                      <p:cNvPr id="0" name=""/>
                      <p:cNvPicPr>
                        <a:picLocks noChangeAspect="1" noChangeArrowheads="1"/>
                      </p:cNvPicPr>
                      <p:nvPr/>
                    </p:nvPicPr>
                    <p:blipFill>
                      <a:blip r:embed="rId5"/>
                      <a:srcRect/>
                      <a:stretch>
                        <a:fillRect/>
                      </a:stretch>
                    </p:blipFill>
                    <p:spPr bwMode="auto">
                      <a:xfrm>
                        <a:off x="4267200" y="1600200"/>
                        <a:ext cx="801688"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mc:AlternateContent xmlns:mc="http://schemas.openxmlformats.org/markup-compatibility/2006">
              <mc:Choice xmlns:v="urn:schemas-microsoft-com:vml" Requires="v">
                <p:oleObj spid="_x0000_s60019" name="Equation" r:id="rId6" imgW="749160" imgH="228600" progId="Equation.DSMT4">
                  <p:embed/>
                </p:oleObj>
              </mc:Choice>
              <mc:Fallback>
                <p:oleObj name="Equation" r:id="rId6" imgW="7491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743200"/>
                        <a:ext cx="1189037"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mc:AlternateContent xmlns:mc="http://schemas.openxmlformats.org/markup-compatibility/2006">
              <mc:Choice xmlns:v="urn:schemas-microsoft-com:vml" Requires="v">
                <p:oleObj spid="_x0000_s60020"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867400"/>
                        <a:ext cx="477838" cy="287338"/>
                      </a:xfrm>
                      <a:prstGeom prst="rect">
                        <a:avLst/>
                      </a:prstGeom>
                      <a:solidFill>
                        <a:schemeClr val="bg1"/>
                      </a:solidFill>
                    </p:spPr>
                  </p:pic>
                </p:oleObj>
              </mc:Fallback>
            </mc:AlternateContent>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mc:AlternateContent xmlns:mc="http://schemas.openxmlformats.org/markup-compatibility/2006">
              <mc:Choice xmlns:v="urn:schemas-microsoft-com:vml" Requires="v">
                <p:oleObj spid="_x0000_s60021" name="Equation" r:id="rId10" imgW="876240" imgH="406080" progId="Equation.DSMT4">
                  <p:embed/>
                </p:oleObj>
              </mc:Choice>
              <mc:Fallback>
                <p:oleObj name="Equation" r:id="rId10" imgW="87624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825" y="5715000"/>
                        <a:ext cx="1649413" cy="766763"/>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mc:AlternateContent xmlns:mc="http://schemas.openxmlformats.org/markup-compatibility/2006">
              <mc:Choice xmlns:v="urn:schemas-microsoft-com:vml" Requires="v">
                <p:oleObj spid="_x0000_s60022" name="Equation" r:id="rId12" imgW="1117440" imgH="495000" progId="Equation.DSMT4">
                  <p:embed/>
                </p:oleObj>
              </mc:Choice>
              <mc:Fallback>
                <p:oleObj name="Equation" r:id="rId12" imgW="1117440" imgH="495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4400" y="5715000"/>
                        <a:ext cx="2103438" cy="933450"/>
                      </a:xfrm>
                      <a:prstGeom prst="rect">
                        <a:avLst/>
                      </a:prstGeom>
                      <a:solidFill>
                        <a:schemeClr val="bg1"/>
                      </a:solidFill>
                    </p:spPr>
                  </p:pic>
                </p:oleObj>
              </mc:Fallback>
            </mc:AlternateContent>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mc:AlternateContent xmlns:mc="http://schemas.openxmlformats.org/markup-compatibility/2006">
              <mc:Choice xmlns:v="urn:schemas-microsoft-com:vml" Requires="v">
                <p:oleObj spid="_x0000_s60023" name="Equation" r:id="rId14" imgW="266400" imgH="203040" progId="Equation.DSMT4">
                  <p:embed/>
                </p:oleObj>
              </mc:Choice>
              <mc:Fallback>
                <p:oleObj name="Equation" r:id="rId14" imgW="26640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88" y="5867400"/>
                        <a:ext cx="501650" cy="382588"/>
                      </a:xfrm>
                      <a:prstGeom prst="rect">
                        <a:avLst/>
                      </a:prstGeom>
                      <a:solidFill>
                        <a:schemeClr val="bg1"/>
                      </a:solidFill>
                    </p:spPr>
                  </p:pic>
                </p:oleObj>
              </mc:Fallback>
            </mc:AlternateContent>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mc:AlternateContent xmlns:mc="http://schemas.openxmlformats.org/markup-compatibility/2006">
              <mc:Choice xmlns:v="urn:schemas-microsoft-com:vml" Requires="v">
                <p:oleObj spid="_x0000_s60024" name="Equation" r:id="rId16" imgW="850680" imgH="444240" progId="Equation.DSMT4">
                  <p:embed/>
                </p:oleObj>
              </mc:Choice>
              <mc:Fallback>
                <p:oleObj name="Equation" r:id="rId16" imgW="850680" imgH="4442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5715000"/>
                        <a:ext cx="1601788" cy="838200"/>
                      </a:xfrm>
                      <a:prstGeom prst="rect">
                        <a:avLst/>
                      </a:prstGeom>
                      <a:solidFill>
                        <a:schemeClr val="bg1"/>
                      </a:solidFill>
                    </p:spPr>
                  </p:pic>
                </p:oleObj>
              </mc:Fallback>
            </mc:AlternateContent>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mc:AlternateContent xmlns:mc="http://schemas.openxmlformats.org/markup-compatibility/2006">
              <mc:Choice xmlns:v="urn:schemas-microsoft-com:vml" Requires="v">
                <p:oleObj spid="_x0000_s60025" name="Equation" r:id="rId18" imgW="431640" imgH="190440" progId="Equation.DSMT4">
                  <p:embed/>
                </p:oleObj>
              </mc:Choice>
              <mc:Fallback>
                <p:oleObj name="Equation" r:id="rId18" imgW="431640" imgH="1904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1038" y="5867400"/>
                        <a:ext cx="812800" cy="358775"/>
                      </a:xfrm>
                      <a:prstGeom prst="rect">
                        <a:avLst/>
                      </a:prstGeom>
                      <a:solidFill>
                        <a:schemeClr val="bg1"/>
                      </a:solidFill>
                    </p:spPr>
                  </p:pic>
                </p:oleObj>
              </mc:Fallback>
            </mc:AlternateContent>
          </a:graphicData>
        </a:graphic>
      </p:graphicFrame>
      <p:graphicFrame>
        <p:nvGraphicFramePr>
          <p:cNvPr id="192525" name="Object 13"/>
          <p:cNvGraphicFramePr>
            <a:graphicFrameLocks noChangeAspect="1"/>
          </p:cNvGraphicFramePr>
          <p:nvPr>
            <p:extLst>
              <p:ext uri="{D42A27DB-BD31-4B8C-83A1-F6EECF244321}">
                <p14:modId xmlns:p14="http://schemas.microsoft.com/office/powerpoint/2010/main" val="783493254"/>
              </p:ext>
            </p:extLst>
          </p:nvPr>
        </p:nvGraphicFramePr>
        <p:xfrm>
          <a:off x="5105400" y="1600200"/>
          <a:ext cx="561975" cy="533400"/>
        </p:xfrm>
        <a:graphic>
          <a:graphicData uri="http://schemas.openxmlformats.org/presentationml/2006/ole">
            <mc:AlternateContent xmlns:mc="http://schemas.openxmlformats.org/markup-compatibility/2006">
              <mc:Choice xmlns:v="urn:schemas-microsoft-com:vml" Requires="v">
                <p:oleObj spid="_x0000_s60026" name="Equation" r:id="rId20" imgW="266700" imgH="254000" progId="Equation.DSMT4">
                  <p:embed/>
                </p:oleObj>
              </mc:Choice>
              <mc:Fallback>
                <p:oleObj name="Equation" r:id="rId20" imgW="266700" imgH="254000" progId="Equation.DSMT4">
                  <p:embed/>
                  <p:pic>
                    <p:nvPicPr>
                      <p:cNvPr id="0" name=""/>
                      <p:cNvPicPr>
                        <a:picLocks noChangeAspect="1" noChangeArrowheads="1"/>
                      </p:cNvPicPr>
                      <p:nvPr/>
                    </p:nvPicPr>
                    <p:blipFill>
                      <a:blip r:embed="rId21"/>
                      <a:srcRect/>
                      <a:stretch>
                        <a:fillRect/>
                      </a:stretch>
                    </p:blipFill>
                    <p:spPr bwMode="auto">
                      <a:xfrm>
                        <a:off x="5105400" y="1600200"/>
                        <a:ext cx="5619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26" name="Object 14"/>
          <p:cNvGraphicFramePr>
            <a:graphicFrameLocks noChangeAspect="1"/>
          </p:cNvGraphicFramePr>
          <p:nvPr>
            <p:extLst>
              <p:ext uri="{D42A27DB-BD31-4B8C-83A1-F6EECF244321}">
                <p14:modId xmlns:p14="http://schemas.microsoft.com/office/powerpoint/2010/main" val="3530733263"/>
              </p:ext>
            </p:extLst>
          </p:nvPr>
        </p:nvGraphicFramePr>
        <p:xfrm>
          <a:off x="5745163" y="1600200"/>
          <a:ext cx="746125" cy="533400"/>
        </p:xfrm>
        <a:graphic>
          <a:graphicData uri="http://schemas.openxmlformats.org/presentationml/2006/ole">
            <mc:AlternateContent xmlns:mc="http://schemas.openxmlformats.org/markup-compatibility/2006">
              <mc:Choice xmlns:v="urn:schemas-microsoft-com:vml" Requires="v">
                <p:oleObj spid="_x0000_s60027" name="Equation" r:id="rId22" imgW="355600" imgH="254000" progId="Equation.DSMT4">
                  <p:embed/>
                </p:oleObj>
              </mc:Choice>
              <mc:Fallback>
                <p:oleObj name="Equation" r:id="rId22" imgW="355600" imgH="254000" progId="Equation.DSMT4">
                  <p:embed/>
                  <p:pic>
                    <p:nvPicPr>
                      <p:cNvPr id="0" name=""/>
                      <p:cNvPicPr>
                        <a:picLocks noChangeAspect="1" noChangeArrowheads="1"/>
                      </p:cNvPicPr>
                      <p:nvPr/>
                    </p:nvPicPr>
                    <p:blipFill>
                      <a:blip r:embed="rId23"/>
                      <a:srcRect/>
                      <a:stretch>
                        <a:fillRect/>
                      </a:stretch>
                    </p:blipFill>
                    <p:spPr bwMode="auto">
                      <a:xfrm>
                        <a:off x="5745163" y="1600200"/>
                        <a:ext cx="7461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mc:AlternateContent xmlns:mc="http://schemas.openxmlformats.org/markup-compatibility/2006">
              <mc:Choice xmlns:v="urn:schemas-microsoft-com:vml" Requires="v">
                <p:oleObj spid="_x0000_s60028" name="Equation" r:id="rId24" imgW="1396800" imgH="596880" progId="Equation.DSMT4">
                  <p:embed/>
                </p:oleObj>
              </mc:Choice>
              <mc:Fallback>
                <p:oleObj name="Equation" r:id="rId24" imgW="1396800" imgH="596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0200" y="2586038"/>
                        <a:ext cx="2214563"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mc:AlternateContent xmlns:mc="http://schemas.openxmlformats.org/markup-compatibility/2006">
              <mc:Choice xmlns:v="urn:schemas-microsoft-com:vml" Requires="v">
                <p:oleObj spid="_x0000_s60029" name="Equation" r:id="rId26" imgW="1091880" imgH="444240" progId="Equation.DSMT4">
                  <p:embed/>
                </p:oleObj>
              </mc:Choice>
              <mc:Fallback>
                <p:oleObj name="Equation" r:id="rId26" imgW="1091880" imgH="4442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00" y="2590800"/>
                        <a:ext cx="1730375"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mc:AlternateContent xmlns:mc="http://schemas.openxmlformats.org/markup-compatibility/2006">
              <mc:Choice xmlns:v="urn:schemas-microsoft-com:vml" Requires="v">
                <p:oleObj spid="_x0000_s60030" name="Equation" r:id="rId28" imgW="876240" imgH="406080" progId="Equation.DSMT4">
                  <p:embed/>
                </p:oleObj>
              </mc:Choice>
              <mc:Fallback>
                <p:oleObj name="Equation" r:id="rId28" imgW="876240" imgH="4060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8938" y="2590800"/>
                        <a:ext cx="1389062"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53531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June 9, 2016</a:t>
            </a:r>
            <a:endParaRPr lang="en-US"/>
          </a:p>
        </p:txBody>
      </p:sp>
      <p:sp>
        <p:nvSpPr>
          <p:cNvPr id="19" name="Footer Placeholder 4"/>
          <p:cNvSpPr>
            <a:spLocks noGrp="1"/>
          </p:cNvSpPr>
          <p:nvPr>
            <p:ph type="ftr" sz="quarter" idx="11"/>
          </p:nvPr>
        </p:nvSpPr>
        <p:spPr/>
        <p:txBody>
          <a:bodyPr/>
          <a:lstStyle/>
          <a:p>
            <a:r>
              <a:rPr lang="nl-NL" smtClean="0"/>
              <a:t>PHYS 1444-001, Summer 2016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25</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smtClean="0"/>
              <a:t>What happens when </a:t>
            </a:r>
            <a:r>
              <a:rPr lang="en-US" sz="3600" dirty="0" err="1" smtClean="0"/>
              <a:t>r</a:t>
            </a:r>
            <a:r>
              <a:rPr lang="en-US" sz="3600" dirty="0" smtClean="0"/>
              <a:t>&gt;&gt;</a:t>
            </a:r>
            <a:r>
              <a:rPr lang="en-US" sz="3600" dirty="0" err="1" smtClean="0"/>
              <a:t>l</a:t>
            </a:r>
            <a:r>
              <a:rPr lang="en-US" sz="3600" dirty="0" smtClean="0"/>
              <a:t>?.</a:t>
            </a:r>
            <a:r>
              <a:rPr lang="en-US" sz="2800" dirty="0" smtClean="0"/>
              <a:t> </a:t>
            </a:r>
            <a:endParaRPr lang="en-US" sz="2800" dirty="0"/>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smtClean="0"/>
              <a:t>Dipole Electric </a:t>
            </a:r>
            <a:r>
              <a:rPr lang="en-US" sz="4000" dirty="0"/>
              <a:t>Field</a:t>
            </a:r>
            <a:r>
              <a:rPr lang="en-US" sz="4000" dirty="0" smtClean="0"/>
              <a:t> from Afar</a:t>
            </a:r>
            <a:endParaRPr lang="en-US" sz="4000" dirty="0"/>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mc:AlternateContent xmlns:mc="http://schemas.openxmlformats.org/markup-compatibility/2006">
              <mc:Choice xmlns:v="urn:schemas-microsoft-com:vml" Requires="v">
                <p:oleObj spid="_x0000_s60562" name="Equation" r:id="rId3" imgW="342900" imgH="228600" progId="Equation.DSMT4">
                  <p:embed/>
                </p:oleObj>
              </mc:Choice>
              <mc:Fallback>
                <p:oleObj name="Equation" r:id="rId3" imgW="3429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838921"/>
                        <a:ext cx="787450" cy="526256"/>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mc:AlternateContent xmlns:mc="http://schemas.openxmlformats.org/markup-compatibility/2006">
              <mc:Choice xmlns:v="urn:schemas-microsoft-com:vml" Requires="v">
                <p:oleObj spid="_x0000_s60563" name="Equation" r:id="rId5" imgW="1117440" imgH="495000" progId="Equation.DSMT4">
                  <p:embed/>
                </p:oleObj>
              </mc:Choice>
              <mc:Fallback>
                <p:oleObj name="Equation" r:id="rId5" imgW="1117440" imgH="495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5558"/>
                        <a:ext cx="2563565" cy="1137642"/>
                      </a:xfrm>
                      <a:prstGeom prst="rect">
                        <a:avLst/>
                      </a:prstGeom>
                      <a:solidFill>
                        <a:schemeClr val="bg1"/>
                      </a:solidFill>
                    </p:spPr>
                  </p:pic>
                </p:oleObj>
              </mc:Fallback>
            </mc:AlternateContent>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mc:AlternateContent xmlns:mc="http://schemas.openxmlformats.org/markup-compatibility/2006">
              <mc:Choice xmlns:v="urn:schemas-microsoft-com:vml" Requires="v">
                <p:oleObj spid="_x0000_s60564" name="Equation" r:id="rId7" imgW="1511300" imgH="431800" progId="Equation.DSMT4">
                  <p:embed/>
                </p:oleObj>
              </mc:Choice>
              <mc:Fallback>
                <p:oleObj name="Equation" r:id="rId7" imgW="15113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30" y="1605558"/>
                        <a:ext cx="3470970" cy="990600"/>
                      </a:xfrm>
                      <a:prstGeom prst="rect">
                        <a:avLst/>
                      </a:prstGeom>
                      <a:solidFill>
                        <a:schemeClr val="bg1"/>
                      </a:solidFill>
                    </p:spPr>
                  </p:pic>
                </p:oleObj>
              </mc:Fallback>
            </mc:AlternateContent>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smtClean="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smtClean="0">
                <a:ln>
                  <a:noFill/>
                </a:ln>
                <a:solidFill>
                  <a:schemeClr val="accent2"/>
                </a:solidFill>
                <a:effectLst/>
                <a:uLnTx/>
                <a:uFillTx/>
                <a:latin typeface="+mn-lt"/>
                <a:ea typeface="+mn-ea"/>
                <a:cs typeface="+mn-cs"/>
              </a:rPr>
              <a:t>thi</a:t>
            </a:r>
            <a:r>
              <a:rPr lang="en-US" sz="3600" kern="0" dirty="0" err="1" smtClean="0">
                <a:solidFill>
                  <a:schemeClr val="accent2"/>
                </a:solidFill>
                <a:latin typeface="+mn-lt"/>
              </a:rPr>
              <a:t>s</a:t>
            </a:r>
            <a:r>
              <a:rPr lang="en-US" sz="3600" kern="0" dirty="0" smtClean="0">
                <a:solidFill>
                  <a:schemeClr val="accent2"/>
                </a:solidFill>
                <a:latin typeface="+mn-lt"/>
              </a:rPr>
              <a:t> make sense?</a:t>
            </a:r>
          </a:p>
          <a:p>
            <a:pPr marL="800100" lvl="1" indent="-342900">
              <a:lnSpc>
                <a:spcPct val="90000"/>
              </a:lnSpc>
              <a:spcBef>
                <a:spcPct val="20000"/>
              </a:spcBef>
              <a:buFontTx/>
              <a:buChar char="•"/>
            </a:pPr>
            <a:r>
              <a:rPr lang="en-US" sz="3200" kern="0" dirty="0" smtClean="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smtClean="0">
                <a:ln>
                  <a:noFill/>
                </a:ln>
                <a:solidFill>
                  <a:srgbClr val="660066"/>
                </a:solidFill>
                <a:effectLst/>
                <a:uLnTx/>
                <a:uFillTx/>
                <a:latin typeface="+mn-lt"/>
                <a:ea typeface="+mn-ea"/>
                <a:cs typeface="+mn-cs"/>
              </a:rPr>
              <a:t>This</a:t>
            </a:r>
            <a:r>
              <a:rPr kumimoji="0" lang="en-US" sz="3200" b="0" i="0" u="none" strike="noStrike" kern="0" cap="none" spc="0" normalizeH="0" noProof="0" dirty="0" smtClean="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smtClean="0">
              <a:ln>
                <a:noFill/>
              </a:ln>
              <a:solidFill>
                <a:srgbClr val="660066"/>
              </a:solidFill>
              <a:effectLst/>
              <a:uLnTx/>
              <a:uFillTx/>
              <a:latin typeface="+mn-lt"/>
              <a:ea typeface="+mn-ea"/>
              <a:cs typeface="+mn-cs"/>
            </a:endParaRPr>
          </a:p>
        </p:txBody>
      </p:sp>
    </p:spTree>
    <p:extLst>
      <p:ext uri="{BB962C8B-B14F-4D97-AF65-F5344CB8AC3E}">
        <p14:creationId xmlns:p14="http://schemas.microsoft.com/office/powerpoint/2010/main" val="13230526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June 9, 2016</a:t>
            </a:r>
            <a:endParaRPr lang="en-US"/>
          </a:p>
        </p:txBody>
      </p:sp>
      <p:sp>
        <p:nvSpPr>
          <p:cNvPr id="10" name="Footer Placeholder 4"/>
          <p:cNvSpPr>
            <a:spLocks noGrp="1"/>
          </p:cNvSpPr>
          <p:nvPr>
            <p:ph type="ftr" sz="quarter" idx="11"/>
          </p:nvPr>
        </p:nvSpPr>
        <p:spPr/>
        <p:txBody>
          <a:bodyPr/>
          <a:lstStyle/>
          <a:p>
            <a:r>
              <a:rPr lang="nl-NL" smtClean="0"/>
              <a:t>PHYS 1444-001, Summer 2016               Dr. Jaehoon Yu</a:t>
            </a:r>
            <a:endParaRPr lang="en-US"/>
          </a:p>
        </p:txBody>
      </p:sp>
      <p:sp>
        <p:nvSpPr>
          <p:cNvPr id="11" name="Slide Number Placeholder 5"/>
          <p:cNvSpPr>
            <a:spLocks noGrp="1"/>
          </p:cNvSpPr>
          <p:nvPr>
            <p:ph type="sldNum" sz="quarter" idx="12"/>
          </p:nvPr>
        </p:nvSpPr>
        <p:spPr/>
        <p:txBody>
          <a:bodyPr/>
          <a:lstStyle/>
          <a:p>
            <a:fld id="{58A2F91A-E4C6-1543-8521-31AAA300F3E3}" type="slidenum">
              <a:rPr lang="en-US"/>
              <a:pPr/>
              <a:t>26</a:t>
            </a:fld>
            <a:endParaRPr lang="en-US"/>
          </a:p>
        </p:txBody>
      </p:sp>
      <p:sp>
        <p:nvSpPr>
          <p:cNvPr id="193538"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3539" name="Rectangle 3"/>
          <p:cNvSpPr>
            <a:spLocks noGrp="1" noChangeArrowheads="1"/>
          </p:cNvSpPr>
          <p:nvPr>
            <p:ph type="body" idx="1"/>
          </p:nvPr>
        </p:nvSpPr>
        <p:spPr>
          <a:xfrm>
            <a:off x="0" y="838200"/>
            <a:ext cx="8915400" cy="2362200"/>
          </a:xfrm>
        </p:spPr>
        <p:txBody>
          <a:bodyPr/>
          <a:lstStyle/>
          <a:p>
            <a:pPr>
              <a:lnSpc>
                <a:spcPct val="80000"/>
              </a:lnSpc>
            </a:pPr>
            <a:r>
              <a:rPr lang="en-US" sz="2400" b="1"/>
              <a:t>Dipole in a field</a:t>
            </a:r>
            <a:r>
              <a:rPr lang="en-US" sz="2400"/>
              <a:t>.  The dipole moment of a water molecule is 6.1x10</a:t>
            </a:r>
            <a:r>
              <a:rPr lang="en-US" sz="2400" baseline="30000"/>
              <a:t>-30</a:t>
            </a:r>
            <a:r>
              <a:rPr lang="en-US" sz="2400"/>
              <a:t>C-m.  A water molecule is placed in a uniform electric field with magnitude 2.0x10</a:t>
            </a:r>
            <a:r>
              <a:rPr lang="en-US" sz="2400" baseline="30000"/>
              <a:t>5</a:t>
            </a:r>
            <a:r>
              <a:rPr lang="en-US" sz="2400"/>
              <a:t>N/C. (a) What is the magnitude of the maximum torque that the field can exert on the molecule? (b) What is the potential energy when the torque is at its maximum? (c) In what position will the potential energy take on its greatest value?  Why is this different than the position where the torque is maximized? </a:t>
            </a:r>
          </a:p>
        </p:txBody>
      </p:sp>
      <p:sp>
        <p:nvSpPr>
          <p:cNvPr id="193540" name="Text Box 4"/>
          <p:cNvSpPr txBox="1">
            <a:spLocks noChangeArrowheads="1"/>
          </p:cNvSpPr>
          <p:nvPr/>
        </p:nvSpPr>
        <p:spPr bwMode="auto">
          <a:xfrm>
            <a:off x="381000" y="2987675"/>
            <a:ext cx="8437563" cy="830997"/>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 The torque is maximized when</a:t>
            </a:r>
            <a:r>
              <a:rPr lang="en-US" dirty="0" smtClean="0">
                <a:solidFill>
                  <a:srgbClr val="660066"/>
                </a:solidFill>
                <a:latin typeface="Arial Narrow" charset="0"/>
              </a:rPr>
              <a:t> </a:t>
            </a:r>
            <a:r>
              <a:rPr lang="en-US" dirty="0" err="1" smtClean="0">
                <a:solidFill>
                  <a:srgbClr val="660066"/>
                </a:solidFill>
                <a:latin typeface="Symbol" charset="2"/>
              </a:rPr>
              <a:t>θ</a:t>
            </a:r>
            <a:r>
              <a:rPr lang="en-US" dirty="0" smtClean="0">
                <a:solidFill>
                  <a:srgbClr val="660066"/>
                </a:solidFill>
                <a:latin typeface="Arial Narrow" charset="0"/>
              </a:rPr>
              <a:t>=</a:t>
            </a:r>
            <a:r>
              <a:rPr lang="en-US" dirty="0">
                <a:solidFill>
                  <a:srgbClr val="660066"/>
                </a:solidFill>
                <a:latin typeface="Arial Narrow" charset="0"/>
              </a:rPr>
              <a:t>90 degrees.  Thus the magnitude of the maximum torque is </a:t>
            </a:r>
          </a:p>
        </p:txBody>
      </p:sp>
      <p:graphicFrame>
        <p:nvGraphicFramePr>
          <p:cNvPr id="193541" name="Object 5"/>
          <p:cNvGraphicFramePr>
            <a:graphicFrameLocks noChangeAspect="1"/>
          </p:cNvGraphicFramePr>
          <p:nvPr/>
        </p:nvGraphicFramePr>
        <p:xfrm>
          <a:off x="1117600" y="4008438"/>
          <a:ext cx="863600" cy="454025"/>
        </p:xfrm>
        <a:graphic>
          <a:graphicData uri="http://schemas.openxmlformats.org/presentationml/2006/ole">
            <mc:AlternateContent xmlns:mc="http://schemas.openxmlformats.org/markup-compatibility/2006">
              <mc:Choice xmlns:v="urn:schemas-microsoft-com:vml" Requires="v">
                <p:oleObj spid="_x0000_s61634" name="Equation" r:id="rId3" imgW="228600" imgH="126720" progId="Equation.DSMT4">
                  <p:embed/>
                </p:oleObj>
              </mc:Choice>
              <mc:Fallback>
                <p:oleObj name="Equation" r:id="rId3" imgW="228600" imgH="126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4008438"/>
                        <a:ext cx="86360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542" name="Object 6"/>
          <p:cNvGraphicFramePr>
            <a:graphicFrameLocks noChangeAspect="1"/>
          </p:cNvGraphicFramePr>
          <p:nvPr/>
        </p:nvGraphicFramePr>
        <p:xfrm>
          <a:off x="1892300" y="3886200"/>
          <a:ext cx="2298700" cy="681038"/>
        </p:xfrm>
        <a:graphic>
          <a:graphicData uri="http://schemas.openxmlformats.org/presentationml/2006/ole">
            <mc:AlternateContent xmlns:mc="http://schemas.openxmlformats.org/markup-compatibility/2006">
              <mc:Choice xmlns:v="urn:schemas-microsoft-com:vml" Requires="v">
                <p:oleObj spid="_x0000_s61635" name="Equation" r:id="rId5" imgW="609480" imgH="190440" progId="Equation.DSMT4">
                  <p:embed/>
                </p:oleObj>
              </mc:Choice>
              <mc:Fallback>
                <p:oleObj name="Equation" r:id="rId5" imgW="60948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3886200"/>
                        <a:ext cx="229870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543" name="Object 7"/>
          <p:cNvGraphicFramePr>
            <a:graphicFrameLocks noChangeAspect="1"/>
          </p:cNvGraphicFramePr>
          <p:nvPr/>
        </p:nvGraphicFramePr>
        <p:xfrm>
          <a:off x="4114800" y="3890963"/>
          <a:ext cx="1295400" cy="681037"/>
        </p:xfrm>
        <a:graphic>
          <a:graphicData uri="http://schemas.openxmlformats.org/presentationml/2006/ole">
            <mc:AlternateContent xmlns:mc="http://schemas.openxmlformats.org/markup-compatibility/2006">
              <mc:Choice xmlns:v="urn:schemas-microsoft-com:vml" Requires="v">
                <p:oleObj spid="_x0000_s61636" name="Equation" r:id="rId7" imgW="342720" imgH="190440" progId="Equation.DSMT4">
                  <p:embed/>
                </p:oleObj>
              </mc:Choice>
              <mc:Fallback>
                <p:oleObj name="Equation" r:id="rId7" imgW="34272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890963"/>
                        <a:ext cx="1295400"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544" name="Object 8"/>
          <p:cNvGraphicFramePr>
            <a:graphicFrameLocks noChangeAspect="1"/>
          </p:cNvGraphicFramePr>
          <p:nvPr/>
        </p:nvGraphicFramePr>
        <p:xfrm>
          <a:off x="881063" y="4724400"/>
          <a:ext cx="7653337" cy="685800"/>
        </p:xfrm>
        <a:graphic>
          <a:graphicData uri="http://schemas.openxmlformats.org/presentationml/2006/ole">
            <mc:AlternateContent xmlns:mc="http://schemas.openxmlformats.org/markup-compatibility/2006">
              <mc:Choice xmlns:v="urn:schemas-microsoft-com:vml" Requires="v">
                <p:oleObj spid="_x0000_s61637" name="Equation" r:id="rId9" imgW="2958840" imgH="279360" progId="Equation.DSMT4">
                  <p:embed/>
                </p:oleObj>
              </mc:Choice>
              <mc:Fallback>
                <p:oleObj name="Equation" r:id="rId9" imgW="295884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063" y="4724400"/>
                        <a:ext cx="765333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457200" y="5562600"/>
            <a:ext cx="8014634" cy="461665"/>
          </a:xfrm>
          <a:prstGeom prst="rect">
            <a:avLst/>
          </a:prstGeom>
          <a:noFill/>
        </p:spPr>
        <p:txBody>
          <a:bodyPr wrap="none" rtlCol="0">
            <a:spAutoFit/>
          </a:bodyPr>
          <a:lstStyle/>
          <a:p>
            <a:r>
              <a:rPr lang="en-US" dirty="0" smtClean="0">
                <a:solidFill>
                  <a:srgbClr val="0000FF"/>
                </a:solidFill>
                <a:latin typeface="+mn-lt"/>
              </a:rPr>
              <a:t>What is the distance between a hydrogen atom and the oxygen atom?</a:t>
            </a:r>
            <a:endParaRPr lang="en-US" dirty="0">
              <a:solidFill>
                <a:srgbClr val="0000FF"/>
              </a:solidFill>
              <a:latin typeface="+mn-lt"/>
            </a:endParaRPr>
          </a:p>
        </p:txBody>
      </p:sp>
    </p:spTree>
    <p:extLst>
      <p:ext uri="{BB962C8B-B14F-4D97-AF65-F5344CB8AC3E}">
        <p14:creationId xmlns:p14="http://schemas.microsoft.com/office/powerpoint/2010/main" val="39302527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Thursday, June 9, 2016</a:t>
            </a:r>
            <a:endParaRPr lang="en-US"/>
          </a:p>
        </p:txBody>
      </p:sp>
      <p:sp>
        <p:nvSpPr>
          <p:cNvPr id="20" name="Footer Placeholder 4"/>
          <p:cNvSpPr>
            <a:spLocks noGrp="1"/>
          </p:cNvSpPr>
          <p:nvPr>
            <p:ph type="ftr" sz="quarter" idx="11"/>
          </p:nvPr>
        </p:nvSpPr>
        <p:spPr/>
        <p:txBody>
          <a:bodyPr/>
          <a:lstStyle/>
          <a:p>
            <a:r>
              <a:rPr lang="nl-NL" smtClean="0"/>
              <a:t>PHYS 1444-001, Summer 2016               Dr. Jaehoon Yu</a:t>
            </a:r>
            <a:endParaRPr lang="en-US"/>
          </a:p>
        </p:txBody>
      </p:sp>
      <p:sp>
        <p:nvSpPr>
          <p:cNvPr id="21" name="Slide Number Placeholder 5"/>
          <p:cNvSpPr>
            <a:spLocks noGrp="1"/>
          </p:cNvSpPr>
          <p:nvPr>
            <p:ph type="sldNum" sz="quarter" idx="12"/>
          </p:nvPr>
        </p:nvSpPr>
        <p:spPr/>
        <p:txBody>
          <a:bodyPr/>
          <a:lstStyle/>
          <a:p>
            <a:fld id="{9A84952B-C0EB-8048-A3FB-9C63734DF2DC}" type="slidenum">
              <a:rPr lang="en-US"/>
              <a:pPr/>
              <a:t>27</a:t>
            </a:fld>
            <a:endParaRPr lang="en-US"/>
          </a:p>
        </p:txBody>
      </p:sp>
      <p:sp>
        <p:nvSpPr>
          <p:cNvPr id="194562"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4563" name="Rectangle 3"/>
          <p:cNvSpPr>
            <a:spLocks noGrp="1" noChangeArrowheads="1"/>
          </p:cNvSpPr>
          <p:nvPr>
            <p:ph type="body" idx="1"/>
          </p:nvPr>
        </p:nvSpPr>
        <p:spPr>
          <a:xfrm>
            <a:off x="381000" y="3276600"/>
            <a:ext cx="8534400" cy="457200"/>
          </a:xfrm>
        </p:spPr>
        <p:txBody>
          <a:bodyPr/>
          <a:lstStyle/>
          <a:p>
            <a:pPr>
              <a:lnSpc>
                <a:spcPct val="90000"/>
              </a:lnSpc>
              <a:buFontTx/>
              <a:buNone/>
            </a:pPr>
            <a:r>
              <a:rPr lang="en-US" sz="2400" dirty="0">
                <a:solidFill>
                  <a:srgbClr val="660066"/>
                </a:solidFill>
              </a:rPr>
              <a:t>(</a:t>
            </a:r>
            <a:r>
              <a:rPr lang="en-US" sz="2400" dirty="0" err="1">
                <a:solidFill>
                  <a:srgbClr val="660066"/>
                </a:solidFill>
              </a:rPr>
              <a:t>c</a:t>
            </a:r>
            <a:r>
              <a:rPr lang="en-US" sz="2400" dirty="0">
                <a:solidFill>
                  <a:srgbClr val="660066"/>
                </a:solidFill>
              </a:rPr>
              <a:t>) In what position will the potential energy take on its greatest value? </a:t>
            </a:r>
          </a:p>
        </p:txBody>
      </p:sp>
      <p:sp>
        <p:nvSpPr>
          <p:cNvPr id="194564" name="Text Box 4"/>
          <p:cNvSpPr txBox="1">
            <a:spLocks noChangeArrowheads="1"/>
          </p:cNvSpPr>
          <p:nvPr/>
        </p:nvSpPr>
        <p:spPr bwMode="auto">
          <a:xfrm>
            <a:off x="381000" y="685800"/>
            <a:ext cx="7772400" cy="457200"/>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t>
            </a:r>
            <a:r>
              <a:rPr lang="en-US" dirty="0" err="1">
                <a:solidFill>
                  <a:srgbClr val="660066"/>
                </a:solidFill>
                <a:latin typeface="Arial Narrow" charset="0"/>
              </a:rPr>
              <a:t>b</a:t>
            </a:r>
            <a:r>
              <a:rPr lang="en-US" dirty="0">
                <a:solidFill>
                  <a:srgbClr val="660066"/>
                </a:solidFill>
                <a:latin typeface="Arial Narrow" charset="0"/>
              </a:rPr>
              <a:t>) What is the potential energy when the torque is at its maximum?</a:t>
            </a:r>
            <a:r>
              <a:rPr lang="en-US" dirty="0"/>
              <a:t> </a:t>
            </a:r>
            <a:endParaRPr lang="en-US" dirty="0">
              <a:solidFill>
                <a:srgbClr val="660066"/>
              </a:solidFill>
              <a:latin typeface="Arial Narrow" charset="0"/>
            </a:endParaRPr>
          </a:p>
        </p:txBody>
      </p:sp>
      <p:graphicFrame>
        <p:nvGraphicFramePr>
          <p:cNvPr id="194565" name="Object 5"/>
          <p:cNvGraphicFramePr>
            <a:graphicFrameLocks noChangeAspect="1"/>
          </p:cNvGraphicFramePr>
          <p:nvPr/>
        </p:nvGraphicFramePr>
        <p:xfrm>
          <a:off x="4572000" y="1139825"/>
          <a:ext cx="533400" cy="385763"/>
        </p:xfrm>
        <a:graphic>
          <a:graphicData uri="http://schemas.openxmlformats.org/presentationml/2006/ole">
            <mc:AlternateContent xmlns:mc="http://schemas.openxmlformats.org/markup-compatibility/2006">
              <mc:Choice xmlns:v="urn:schemas-microsoft-com:vml" Requires="v">
                <p:oleObj spid="_x0000_s62658"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39825"/>
                        <a:ext cx="533400"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66" name="Text Box 6"/>
          <p:cNvSpPr txBox="1">
            <a:spLocks noChangeArrowheads="1"/>
          </p:cNvSpPr>
          <p:nvPr/>
        </p:nvSpPr>
        <p:spPr bwMode="auto">
          <a:xfrm>
            <a:off x="1752600" y="2743200"/>
            <a:ext cx="5653087"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U will become negative as</a:t>
            </a:r>
            <a:r>
              <a:rPr lang="en-US" dirty="0" smtClean="0">
                <a:solidFill>
                  <a:srgbClr val="CC0000"/>
                </a:solidFill>
                <a:latin typeface="Arial Narrow" charset="0"/>
              </a:rPr>
              <a:t> </a:t>
            </a:r>
            <a:r>
              <a:rPr lang="en-US" dirty="0" err="1" smtClean="0">
                <a:solidFill>
                  <a:srgbClr val="CC0000"/>
                </a:solidFill>
                <a:latin typeface="Symbol" charset="2"/>
              </a:rPr>
              <a:t>θ</a:t>
            </a:r>
            <a:r>
              <a:rPr lang="en-US" dirty="0" smtClean="0">
                <a:solidFill>
                  <a:srgbClr val="CC0000"/>
                </a:solidFill>
                <a:latin typeface="Arial Narrow" charset="0"/>
              </a:rPr>
              <a:t> </a:t>
            </a:r>
            <a:r>
              <a:rPr lang="en-US" dirty="0">
                <a:solidFill>
                  <a:srgbClr val="CC0000"/>
                </a:solidFill>
                <a:latin typeface="Arial Narrow" charset="0"/>
              </a:rPr>
              <a:t>increases.</a:t>
            </a:r>
          </a:p>
        </p:txBody>
      </p:sp>
      <p:sp>
        <p:nvSpPr>
          <p:cNvPr id="194567" name="Text Box 7"/>
          <p:cNvSpPr txBox="1">
            <a:spLocks noChangeArrowheads="1"/>
          </p:cNvSpPr>
          <p:nvPr/>
        </p:nvSpPr>
        <p:spPr bwMode="auto">
          <a:xfrm>
            <a:off x="381000" y="3733800"/>
            <a:ext cx="7620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maximum when </a:t>
            </a:r>
            <a:r>
              <a:rPr lang="en-US" dirty="0" err="1" smtClean="0">
                <a:solidFill>
                  <a:schemeClr val="accent2"/>
                </a:solidFill>
                <a:latin typeface="Arial Narrow" charset="0"/>
              </a:rPr>
              <a:t>cos</a:t>
            </a:r>
            <a:r>
              <a:rPr lang="en-US" dirty="0" err="1" smtClean="0">
                <a:solidFill>
                  <a:schemeClr val="accent2"/>
                </a:solidFill>
                <a:latin typeface="Symbol" charset="2"/>
              </a:rPr>
              <a:t>θ</a:t>
            </a:r>
            <a:r>
              <a:rPr lang="en-US" dirty="0" smtClean="0">
                <a:solidFill>
                  <a:schemeClr val="accent2"/>
                </a:solidFill>
                <a:latin typeface="Arial Narrow" charset="0"/>
              </a:rPr>
              <a:t>= </a:t>
            </a:r>
            <a:r>
              <a:rPr lang="en-US" dirty="0">
                <a:solidFill>
                  <a:schemeClr val="accent2"/>
                </a:solidFill>
                <a:latin typeface="Arial Narrow" charset="0"/>
              </a:rPr>
              <a:t>-1,</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180 degrees.</a:t>
            </a:r>
          </a:p>
        </p:txBody>
      </p:sp>
      <p:sp>
        <p:nvSpPr>
          <p:cNvPr id="194568" name="Text Box 8"/>
          <p:cNvSpPr txBox="1">
            <a:spLocks noChangeArrowheads="1"/>
          </p:cNvSpPr>
          <p:nvPr/>
        </p:nvSpPr>
        <p:spPr bwMode="auto">
          <a:xfrm>
            <a:off x="381000" y="1066800"/>
            <a:ext cx="41148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Since the dipole potential energy is </a:t>
            </a:r>
            <a:r>
              <a:rPr lang="en-US">
                <a:solidFill>
                  <a:schemeClr val="accent2"/>
                </a:solidFill>
              </a:rPr>
              <a:t> </a:t>
            </a:r>
            <a:endParaRPr lang="en-US">
              <a:solidFill>
                <a:schemeClr val="accent2"/>
              </a:solidFill>
              <a:latin typeface="Arial Narrow" charset="0"/>
            </a:endParaRPr>
          </a:p>
        </p:txBody>
      </p:sp>
      <p:graphicFrame>
        <p:nvGraphicFramePr>
          <p:cNvPr id="194569" name="Object 9"/>
          <p:cNvGraphicFramePr>
            <a:graphicFrameLocks noChangeAspect="1"/>
          </p:cNvGraphicFramePr>
          <p:nvPr/>
        </p:nvGraphicFramePr>
        <p:xfrm>
          <a:off x="1223963" y="1828800"/>
          <a:ext cx="3729037" cy="560388"/>
        </p:xfrm>
        <a:graphic>
          <a:graphicData uri="http://schemas.openxmlformats.org/presentationml/2006/ole">
            <mc:AlternateContent xmlns:mc="http://schemas.openxmlformats.org/markup-compatibility/2006">
              <mc:Choice xmlns:v="urn:schemas-microsoft-com:vml" Requires="v">
                <p:oleObj spid="_x0000_s62659" name="Equation" r:id="rId5" imgW="1955520" imgH="279360" progId="Equation.DSMT4">
                  <p:embed/>
                </p:oleObj>
              </mc:Choice>
              <mc:Fallback>
                <p:oleObj name="Equation" r:id="rId5" imgW="1955520" imgH="2793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1828800"/>
                        <a:ext cx="3729037"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70" name="Object 10"/>
          <p:cNvGraphicFramePr>
            <a:graphicFrameLocks noChangeAspect="1"/>
          </p:cNvGraphicFramePr>
          <p:nvPr>
            <p:extLst>
              <p:ext uri="{D42A27DB-BD31-4B8C-83A1-F6EECF244321}">
                <p14:modId xmlns:p14="http://schemas.microsoft.com/office/powerpoint/2010/main" val="2204055911"/>
              </p:ext>
            </p:extLst>
          </p:nvPr>
        </p:nvGraphicFramePr>
        <p:xfrm>
          <a:off x="5105400" y="1081088"/>
          <a:ext cx="990600" cy="503237"/>
        </p:xfrm>
        <a:graphic>
          <a:graphicData uri="http://schemas.openxmlformats.org/presentationml/2006/ole">
            <mc:AlternateContent xmlns:mc="http://schemas.openxmlformats.org/markup-compatibility/2006">
              <mc:Choice xmlns:v="urn:schemas-microsoft-com:vml" Requires="v">
                <p:oleObj spid="_x0000_s62660" name="Equation" r:id="rId7" imgW="495300" imgH="215900" progId="Equation.DSMT4">
                  <p:embed/>
                </p:oleObj>
              </mc:Choice>
              <mc:Fallback>
                <p:oleObj name="Equation" r:id="rId7" imgW="495300" imgH="215900" progId="Equation.DSMT4">
                  <p:embed/>
                  <p:pic>
                    <p:nvPicPr>
                      <p:cNvPr id="0" name=""/>
                      <p:cNvPicPr>
                        <a:picLocks noChangeAspect="1" noChangeArrowheads="1"/>
                      </p:cNvPicPr>
                      <p:nvPr/>
                    </p:nvPicPr>
                    <p:blipFill>
                      <a:blip r:embed="rId8"/>
                      <a:srcRect/>
                      <a:stretch>
                        <a:fillRect/>
                      </a:stretch>
                    </p:blipFill>
                    <p:spPr bwMode="auto">
                      <a:xfrm>
                        <a:off x="5105400" y="1081088"/>
                        <a:ext cx="990600"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71" name="Object 11"/>
          <p:cNvGraphicFramePr>
            <a:graphicFrameLocks noChangeAspect="1"/>
          </p:cNvGraphicFramePr>
          <p:nvPr/>
        </p:nvGraphicFramePr>
        <p:xfrm>
          <a:off x="6096000" y="1143000"/>
          <a:ext cx="1524000" cy="444500"/>
        </p:xfrm>
        <a:graphic>
          <a:graphicData uri="http://schemas.openxmlformats.org/presentationml/2006/ole">
            <mc:AlternateContent xmlns:mc="http://schemas.openxmlformats.org/markup-compatibility/2006">
              <mc:Choice xmlns:v="urn:schemas-microsoft-com:vml" Requires="v">
                <p:oleObj spid="_x0000_s62661" name="Equation" r:id="rId9" imgW="609480" imgH="190440" progId="Equation.DSMT4">
                  <p:embed/>
                </p:oleObj>
              </mc:Choice>
              <mc:Fallback>
                <p:oleObj name="Equation" r:id="rId9" imgW="609480" imgH="1904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1143000"/>
                        <a:ext cx="15240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72" name="Text Box 12"/>
          <p:cNvSpPr txBox="1">
            <a:spLocks noChangeArrowheads="1"/>
          </p:cNvSpPr>
          <p:nvPr/>
        </p:nvSpPr>
        <p:spPr bwMode="auto">
          <a:xfrm>
            <a:off x="381000" y="1447800"/>
            <a:ext cx="79248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And</a:t>
            </a:r>
            <a:r>
              <a:rPr lang="en-US" dirty="0" smtClean="0">
                <a:solidFill>
                  <a:schemeClr val="accent2"/>
                </a:solidFill>
                <a:latin typeface="Arial Narrow" charset="0"/>
              </a:rPr>
              <a:t> </a:t>
            </a:r>
            <a:r>
              <a:rPr lang="en-US" dirty="0" err="1" smtClean="0">
                <a:solidFill>
                  <a:schemeClr val="accent2"/>
                </a:solidFill>
                <a:latin typeface="Symbol" charset="2"/>
              </a:rPr>
              <a:t>τ</a:t>
            </a:r>
            <a:r>
              <a:rPr lang="en-US" dirty="0" smtClean="0">
                <a:solidFill>
                  <a:schemeClr val="accent2"/>
                </a:solidFill>
                <a:latin typeface="Arial Narrow" charset="0"/>
              </a:rPr>
              <a:t> </a:t>
            </a:r>
            <a:r>
              <a:rPr lang="en-US" dirty="0">
                <a:solidFill>
                  <a:schemeClr val="accent2"/>
                </a:solidFill>
                <a:latin typeface="Arial Narrow" charset="0"/>
              </a:rPr>
              <a:t>is at its maximum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the potential energy, U, is </a:t>
            </a:r>
            <a:r>
              <a:rPr lang="en-US" dirty="0">
                <a:solidFill>
                  <a:schemeClr val="accent2"/>
                </a:solidFill>
              </a:rPr>
              <a:t> </a:t>
            </a:r>
            <a:endParaRPr lang="en-US" dirty="0">
              <a:solidFill>
                <a:schemeClr val="accent2"/>
              </a:solidFill>
              <a:latin typeface="Arial Narrow" charset="0"/>
            </a:endParaRPr>
          </a:p>
        </p:txBody>
      </p:sp>
      <p:sp>
        <p:nvSpPr>
          <p:cNvPr id="194573" name="Text Box 13"/>
          <p:cNvSpPr txBox="1">
            <a:spLocks noChangeArrowheads="1"/>
          </p:cNvSpPr>
          <p:nvPr/>
        </p:nvSpPr>
        <p:spPr bwMode="auto">
          <a:xfrm>
            <a:off x="381000" y="2286000"/>
            <a:ext cx="6477000" cy="457200"/>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Is the potential energy at its minimum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a:t>
            </a:r>
            <a:r>
              <a:rPr lang="en-US" dirty="0">
                <a:solidFill>
                  <a:schemeClr val="accent2"/>
                </a:solidFill>
              </a:rPr>
              <a:t> </a:t>
            </a:r>
            <a:endParaRPr lang="en-US" dirty="0">
              <a:solidFill>
                <a:schemeClr val="accent2"/>
              </a:solidFill>
              <a:latin typeface="Arial Narrow" charset="0"/>
            </a:endParaRPr>
          </a:p>
        </p:txBody>
      </p:sp>
      <p:sp>
        <p:nvSpPr>
          <p:cNvPr id="194574" name="Text Box 14"/>
          <p:cNvSpPr txBox="1">
            <a:spLocks noChangeArrowheads="1"/>
          </p:cNvSpPr>
          <p:nvPr/>
        </p:nvSpPr>
        <p:spPr bwMode="auto">
          <a:xfrm>
            <a:off x="7010400" y="22860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No</a:t>
            </a:r>
          </a:p>
        </p:txBody>
      </p:sp>
      <p:sp>
        <p:nvSpPr>
          <p:cNvPr id="194575" name="Text Box 15"/>
          <p:cNvSpPr txBox="1">
            <a:spLocks noChangeArrowheads="1"/>
          </p:cNvSpPr>
          <p:nvPr/>
        </p:nvSpPr>
        <p:spPr bwMode="auto">
          <a:xfrm>
            <a:off x="381000" y="2743200"/>
            <a:ext cx="13716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Why not?</a:t>
            </a:r>
          </a:p>
        </p:txBody>
      </p:sp>
      <p:sp>
        <p:nvSpPr>
          <p:cNvPr id="194576" name="Rectangle 16"/>
          <p:cNvSpPr>
            <a:spLocks noChangeArrowheads="1"/>
          </p:cNvSpPr>
          <p:nvPr/>
        </p:nvSpPr>
        <p:spPr bwMode="auto">
          <a:xfrm>
            <a:off x="381000" y="4191000"/>
            <a:ext cx="8001000" cy="381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dirty="0">
                <a:solidFill>
                  <a:srgbClr val="660066"/>
                </a:solidFill>
                <a:latin typeface="Arial Narrow" charset="0"/>
              </a:rPr>
              <a:t>Why is this different than the position where the torque is maximized? </a:t>
            </a:r>
          </a:p>
        </p:txBody>
      </p:sp>
      <p:sp>
        <p:nvSpPr>
          <p:cNvPr id="194577" name="Text Box 17"/>
          <p:cNvSpPr txBox="1">
            <a:spLocks noChangeArrowheads="1"/>
          </p:cNvSpPr>
          <p:nvPr/>
        </p:nvSpPr>
        <p:spPr bwMode="auto">
          <a:xfrm>
            <a:off x="381000" y="4572000"/>
            <a:ext cx="7620000" cy="1200328"/>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maximized when the dipole is oriented so that it has to rotate through the largest angle against the direction of the field, to reach the equilibrium position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a:t>
            </a:r>
          </a:p>
        </p:txBody>
      </p:sp>
      <p:sp>
        <p:nvSpPr>
          <p:cNvPr id="194578" name="Text Box 18"/>
          <p:cNvSpPr txBox="1">
            <a:spLocks noChangeArrowheads="1"/>
          </p:cNvSpPr>
          <p:nvPr/>
        </p:nvSpPr>
        <p:spPr bwMode="auto">
          <a:xfrm>
            <a:off x="381000" y="5715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Torque is maximized when the field is perpendicular to the dipole,</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a:t>
            </a:r>
          </a:p>
        </p:txBody>
      </p:sp>
    </p:spTree>
    <p:extLst>
      <p:ext uri="{BB962C8B-B14F-4D97-AF65-F5344CB8AC3E}">
        <p14:creationId xmlns:p14="http://schemas.microsoft.com/office/powerpoint/2010/main" val="33134002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Thursday, June 9, 2016</a:t>
            </a:r>
            <a:endParaRPr lang="en-US"/>
          </a:p>
        </p:txBody>
      </p:sp>
      <p:sp>
        <p:nvSpPr>
          <p:cNvPr id="5" name="Footer Placeholder 4"/>
          <p:cNvSpPr>
            <a:spLocks noGrp="1"/>
          </p:cNvSpPr>
          <p:nvPr>
            <p:ph type="ftr" sz="quarter" idx="11"/>
          </p:nvPr>
        </p:nvSpPr>
        <p:spPr/>
        <p:txBody>
          <a:bodyPr/>
          <a:lstStyle/>
          <a:p>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dirty="0" smtClean="0"/>
              <a:t>Reminder: Extra Credit SP #1 </a:t>
            </a:r>
            <a:endParaRPr lang="en-US" dirty="0"/>
          </a:p>
        </p:txBody>
      </p:sp>
      <p:sp>
        <p:nvSpPr>
          <p:cNvPr id="111619" name="Rectangle 3"/>
          <p:cNvSpPr>
            <a:spLocks noGrp="1" noChangeArrowheads="1"/>
          </p:cNvSpPr>
          <p:nvPr>
            <p:ph type="body" idx="1"/>
          </p:nvPr>
        </p:nvSpPr>
        <p:spPr>
          <a:xfrm>
            <a:off x="457200" y="685800"/>
            <a:ext cx="8153400" cy="5562600"/>
          </a:xfrm>
        </p:spPr>
        <p:txBody>
          <a:bodyPr/>
          <a:lstStyle/>
          <a:p>
            <a:r>
              <a:rPr lang="en-US" sz="2800" dirty="0" smtClean="0"/>
              <a:t>Compare the Coulomb force to the Gravitational force in the following cases by expressing Coulomb force (F</a:t>
            </a:r>
            <a:r>
              <a:rPr lang="en-US" sz="2800" baseline="-25000" dirty="0" smtClean="0"/>
              <a:t>C</a:t>
            </a:r>
            <a:r>
              <a:rPr lang="en-US" sz="2800" dirty="0" smtClean="0"/>
              <a:t>) in terms of the gravitational force (F</a:t>
            </a:r>
            <a:r>
              <a:rPr lang="en-US" sz="2800" baseline="-25000" dirty="0" smtClean="0"/>
              <a:t>G</a:t>
            </a:r>
            <a:r>
              <a:rPr lang="en-US" sz="2800" dirty="0" smtClean="0"/>
              <a:t>)</a:t>
            </a:r>
          </a:p>
          <a:p>
            <a:pPr lvl="1"/>
            <a:r>
              <a:rPr lang="en-US" sz="2400" dirty="0" smtClean="0"/>
              <a:t>Between two protons separated by 1m</a:t>
            </a:r>
          </a:p>
          <a:p>
            <a:pPr lvl="1"/>
            <a:r>
              <a:rPr lang="en-US" sz="2400" dirty="0" smtClean="0"/>
              <a:t>Between two protons separated by an arbitrary distance R</a:t>
            </a:r>
          </a:p>
          <a:p>
            <a:pPr lvl="1"/>
            <a:r>
              <a:rPr lang="en-US" sz="2400" dirty="0" smtClean="0"/>
              <a:t>Between two electrons separated by 1m</a:t>
            </a:r>
          </a:p>
          <a:p>
            <a:pPr lvl="1"/>
            <a:r>
              <a:rPr lang="en-US" sz="2400" dirty="0" smtClean="0"/>
              <a:t>Between two electrons separated by an arbitrary distance R </a:t>
            </a:r>
          </a:p>
          <a:p>
            <a:r>
              <a:rPr lang="en-US" sz="2800" dirty="0" smtClean="0"/>
              <a:t>Five points each, totaling 20 points</a:t>
            </a:r>
          </a:p>
          <a:p>
            <a:r>
              <a:rPr lang="en-US" sz="2800" dirty="0" smtClean="0"/>
              <a:t>BE SURE to show all the details of your work, including all formulae, and properly references to them</a:t>
            </a:r>
          </a:p>
          <a:p>
            <a:r>
              <a:rPr lang="en-US" sz="2800" dirty="0" smtClean="0"/>
              <a:t>Please staple them before the submission</a:t>
            </a:r>
          </a:p>
          <a:p>
            <a:r>
              <a:rPr lang="en-US" sz="2800" dirty="0" smtClean="0"/>
              <a:t>Due at the beginning of the class Monday, June 13</a:t>
            </a:r>
            <a:endParaRPr lang="en-US" sz="2800" dirty="0"/>
          </a:p>
        </p:txBody>
      </p:sp>
    </p:spTree>
    <p:extLst>
      <p:ext uri="{BB962C8B-B14F-4D97-AF65-F5344CB8AC3E}">
        <p14:creationId xmlns:p14="http://schemas.microsoft.com/office/powerpoint/2010/main" val="23069505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8305800" cy="762000"/>
          </a:xfrm>
        </p:spPr>
        <p:txBody>
          <a:bodyPr/>
          <a:lstStyle/>
          <a:p>
            <a:r>
              <a:rPr lang="en-US" dirty="0">
                <a:latin typeface="Arial Narrow" charset="0"/>
                <a:ea typeface="ＭＳ Ｐゴシック" charset="0"/>
                <a:cs typeface="ＭＳ Ｐゴシック" charset="0"/>
              </a:rPr>
              <a:t>Special Project </a:t>
            </a:r>
            <a:r>
              <a:rPr lang="en-US" dirty="0" smtClean="0">
                <a:latin typeface="Arial Narrow" charset="0"/>
                <a:ea typeface="ＭＳ Ｐゴシック" charset="0"/>
                <a:cs typeface="ＭＳ Ｐゴシック" charset="0"/>
              </a:rPr>
              <a:t>#2 – </a:t>
            </a:r>
            <a:r>
              <a:rPr lang="en-US"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a:t>
            </a:r>
            <a:r>
              <a:rPr lang="en-US" sz="2000" dirty="0" smtClean="0">
                <a:latin typeface="Arial Narrow" charset="0"/>
                <a:ea typeface="ＭＳ Ｐゴシック" charset="0"/>
              </a:rPr>
              <a:t>Einstein’s </a:t>
            </a:r>
            <a:r>
              <a:rPr lang="en-US" sz="2000" dirty="0">
                <a:latin typeface="Arial Narrow" charset="0"/>
                <a:ea typeface="ＭＳ Ｐゴシック" charset="0"/>
              </a:rPr>
              <a:t>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a:t>
            </a:r>
            <a:r>
              <a:rPr lang="en-US" sz="2400">
                <a:latin typeface="Arial Narrow" charset="0"/>
                <a:ea typeface="ＭＳ Ｐゴシック" charset="0"/>
                <a:cs typeface="ＭＳ Ｐゴシック" charset="0"/>
              </a:rPr>
              <a:t>the </a:t>
            </a:r>
            <a:r>
              <a:rPr lang="en-US" sz="2400" smtClean="0">
                <a:latin typeface="Arial Narrow" charset="0"/>
                <a:ea typeface="ＭＳ Ｐゴシック" charset="0"/>
                <a:cs typeface="ＭＳ Ｐゴシック" charset="0"/>
              </a:rPr>
              <a:t>first </a:t>
            </a:r>
            <a:r>
              <a:rPr lang="en-US" sz="2400" dirty="0">
                <a:latin typeface="Arial Narrow" charset="0"/>
                <a:ea typeface="ＭＳ Ｐゴシック" charset="0"/>
                <a:cs typeface="ＭＳ Ｐゴシック" charset="0"/>
              </a:rPr>
              <a:t>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a:t>
            </a:r>
            <a:r>
              <a:rPr lang="en-US" sz="2400" dirty="0" smtClean="0">
                <a:latin typeface="Arial Narrow" charset="0"/>
                <a:ea typeface="ＭＳ Ｐゴシック" charset="0"/>
                <a:cs typeface="ＭＳ Ｐゴシック" charset="0"/>
              </a:rPr>
              <a:t>world electricity usage (3.6GJ/</a:t>
            </a:r>
            <a:r>
              <a:rPr lang="en-US" sz="2400" dirty="0" err="1" smtClean="0">
                <a:latin typeface="Arial Narrow" charset="0"/>
                <a:ea typeface="ＭＳ Ｐゴシック" charset="0"/>
                <a:cs typeface="ＭＳ Ｐゴシック" charset="0"/>
              </a:rPr>
              <a:t>mo</a:t>
            </a:r>
            <a:r>
              <a:rPr lang="en-US" sz="2400" dirty="0" smtClean="0">
                <a:latin typeface="Arial Narrow" charset="0"/>
                <a:ea typeface="ＭＳ Ｐゴシック" charset="0"/>
                <a:cs typeface="ＭＳ Ｐゴシック" charset="0"/>
              </a:rPr>
              <a:t>) this energy </a:t>
            </a:r>
            <a:r>
              <a:rPr lang="en-US" sz="2400" dirty="0">
                <a:latin typeface="Arial Narrow" charset="0"/>
                <a:ea typeface="ＭＳ Ｐゴシック" charset="0"/>
                <a:cs typeface="ＭＳ Ｐゴシック" charset="0"/>
              </a:rPr>
              <a:t>corresponds </a:t>
            </a:r>
            <a:r>
              <a:rPr lang="en-US" sz="2400" dirty="0" smtClean="0">
                <a:latin typeface="Arial Narrow" charset="0"/>
                <a:ea typeface="ＭＳ Ｐゴシック" charset="0"/>
                <a:cs typeface="ＭＳ Ｐゴシック" charset="0"/>
              </a:rPr>
              <a:t>to. </a:t>
            </a:r>
            <a:r>
              <a:rPr lang="en-US" sz="2400" dirty="0">
                <a:latin typeface="Arial Narrow" charset="0"/>
                <a:ea typeface="ＭＳ Ｐゴシック" charset="0"/>
                <a:cs typeface="ＭＳ Ｐゴシック" charset="0"/>
              </a:rPr>
              <a:t>(5 points)</a:t>
            </a:r>
          </a:p>
          <a:p>
            <a:r>
              <a:rPr lang="en-US" sz="2400" dirty="0">
                <a:latin typeface="Arial Narrow" charset="0"/>
                <a:ea typeface="ＭＳ Ｐゴシック" charset="0"/>
                <a:cs typeface="ＭＳ Ｐゴシック" charset="0"/>
              </a:rPr>
              <a:t>Due by the beginning of the class </a:t>
            </a:r>
            <a:r>
              <a:rPr lang="en-US" sz="2400" dirty="0" smtClean="0">
                <a:latin typeface="Arial Narrow" charset="0"/>
                <a:ea typeface="ＭＳ Ｐゴシック" charset="0"/>
                <a:cs typeface="ＭＳ Ｐゴシック" charset="0"/>
              </a:rPr>
              <a:t>Thursday, June 16.</a:t>
            </a:r>
            <a:endParaRPr lang="en-US" sz="24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4, 2013</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14609095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June 9, 2016</a:t>
            </a:r>
            <a:endParaRPr lang="en-US"/>
          </a:p>
        </p:txBody>
      </p:sp>
      <p:sp>
        <p:nvSpPr>
          <p:cNvPr id="7" name="Footer Placeholder 4"/>
          <p:cNvSpPr>
            <a:spLocks noGrp="1"/>
          </p:cNvSpPr>
          <p:nvPr>
            <p:ph type="ftr" sz="quarter" idx="11"/>
          </p:nvPr>
        </p:nvSpPr>
        <p:spPr/>
        <p:txBody>
          <a:bodyPr/>
          <a:lstStyle/>
          <a:p>
            <a:r>
              <a:rPr lang="nl-NL" smtClean="0"/>
              <a:t>PHYS 1444-001, Summer 2016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5</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electric forces act over a distance without touching objects </a:t>
            </a:r>
            <a:r>
              <a:rPr lang="en-US" sz="2800" dirty="0" err="1">
                <a:sym typeface="Wingdings" charset="2"/>
              </a:rPr>
              <a:t></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a:t>
            </a:r>
            <a:r>
              <a:rPr lang="en-US" sz="2400" dirty="0" smtClean="0"/>
              <a:t> (1791 – 1867) argued </a:t>
            </a:r>
            <a:r>
              <a:rPr lang="en-US" sz="2400" dirty="0"/>
              <a:t>that the electric field extends outward from every charge and permeates through all of space.</a:t>
            </a:r>
          </a:p>
          <a:p>
            <a:r>
              <a:rPr lang="en-US" sz="2800" dirty="0"/>
              <a:t>Field by a charge or a group of charges can be inspected by placing a small</a:t>
            </a:r>
            <a:r>
              <a:rPr lang="en-US" sz="2800" dirty="0" smtClean="0"/>
              <a:t> positive test </a:t>
            </a:r>
            <a:r>
              <a:rPr lang="en-US" sz="2800" dirty="0"/>
              <a:t>charge in the vicinity and measuring the force on it. </a:t>
            </a:r>
          </a:p>
        </p:txBody>
      </p:sp>
    </p:spTree>
    <p:extLst>
      <p:ext uri="{BB962C8B-B14F-4D97-AF65-F5344CB8AC3E}">
        <p14:creationId xmlns:p14="http://schemas.microsoft.com/office/powerpoint/2010/main" val="13251496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June 9, 2016</a:t>
            </a:r>
            <a:endParaRPr lang="en-US"/>
          </a:p>
        </p:txBody>
      </p:sp>
      <p:sp>
        <p:nvSpPr>
          <p:cNvPr id="10" name="Footer Placeholder 4"/>
          <p:cNvSpPr>
            <a:spLocks noGrp="1"/>
          </p:cNvSpPr>
          <p:nvPr>
            <p:ph type="ftr" sz="quarter" idx="11"/>
          </p:nvPr>
        </p:nvSpPr>
        <p:spPr/>
        <p:txBody>
          <a:bodyPr/>
          <a:lstStyle/>
          <a:p>
            <a:r>
              <a:rPr lang="nl-NL" smtClean="0"/>
              <a:t>PHYS 1444-001, Summer 2016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6</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990600"/>
            <a:ext cx="8001000" cy="4572000"/>
          </a:xfrm>
        </p:spPr>
        <p:txBody>
          <a:bodyPr/>
          <a:lstStyle/>
          <a:p>
            <a:pPr>
              <a:lnSpc>
                <a:spcPct val="90000"/>
              </a:lnSpc>
            </a:pPr>
            <a:r>
              <a:rPr lang="en-US" sz="2800"/>
              <a:t>The electric field at any point in space is defined as the force exerted on a tiny positive test charge divide by magnitude of the test charge</a:t>
            </a:r>
          </a:p>
          <a:p>
            <a:pPr lvl="1">
              <a:lnSpc>
                <a:spcPct val="90000"/>
              </a:lnSpc>
            </a:pPr>
            <a:r>
              <a:rPr lang="en-US" sz="2400"/>
              <a:t>Electric force per unit charge</a:t>
            </a:r>
          </a:p>
          <a:p>
            <a:pPr>
              <a:lnSpc>
                <a:spcPct val="90000"/>
              </a:lnSpc>
            </a:pPr>
            <a:r>
              <a:rPr lang="en-US" sz="2800"/>
              <a:t>What kind of quantity is the electric field?</a:t>
            </a:r>
          </a:p>
          <a:p>
            <a:pPr lvl="1">
              <a:lnSpc>
                <a:spcPct val="90000"/>
              </a:lnSpc>
            </a:pPr>
            <a:r>
              <a:rPr lang="en-US" sz="2400"/>
              <a:t>Vector quantity.   Why?</a:t>
            </a:r>
          </a:p>
          <a:p>
            <a:pPr>
              <a:lnSpc>
                <a:spcPct val="90000"/>
              </a:lnSpc>
            </a:pPr>
            <a:r>
              <a:rPr lang="en-US" sz="2800"/>
              <a:t>What is the unit of the electric field?</a:t>
            </a:r>
          </a:p>
          <a:p>
            <a:pPr lvl="1">
              <a:lnSpc>
                <a:spcPct val="90000"/>
              </a:lnSpc>
            </a:pPr>
            <a:r>
              <a:rPr lang="en-US" sz="2400"/>
              <a:t>N/C</a:t>
            </a:r>
          </a:p>
          <a:p>
            <a:pPr>
              <a:lnSpc>
                <a:spcPct val="90000"/>
              </a:lnSpc>
            </a:pPr>
            <a:r>
              <a:rPr lang="en-US" sz="2800"/>
              <a:t>What is the magnitude of the electric field at a distance r from a single point charge Q?</a:t>
            </a:r>
          </a:p>
        </p:txBody>
      </p:sp>
      <p:graphicFrame>
        <p:nvGraphicFramePr>
          <p:cNvPr id="146440" name="Object 8"/>
          <p:cNvGraphicFramePr>
            <a:graphicFrameLocks noChangeAspect="1"/>
          </p:cNvGraphicFramePr>
          <p:nvPr>
            <p:extLst>
              <p:ext uri="{D42A27DB-BD31-4B8C-83A1-F6EECF244321}">
                <p14:modId xmlns:p14="http://schemas.microsoft.com/office/powerpoint/2010/main" val="56373389"/>
              </p:ext>
            </p:extLst>
          </p:nvPr>
        </p:nvGraphicFramePr>
        <p:xfrm>
          <a:off x="4953000" y="1770063"/>
          <a:ext cx="1219200" cy="950912"/>
        </p:xfrm>
        <a:graphic>
          <a:graphicData uri="http://schemas.openxmlformats.org/presentationml/2006/ole">
            <mc:AlternateContent xmlns:mc="http://schemas.openxmlformats.org/markup-compatibility/2006">
              <mc:Choice xmlns:v="urn:schemas-microsoft-com:vml" Requires="v">
                <p:oleObj spid="_x0000_s45484" name="Equation" r:id="rId3" imgW="419100" imgH="406400" progId="Equation.DSMT4">
                  <p:embed/>
                </p:oleObj>
              </mc:Choice>
              <mc:Fallback>
                <p:oleObj name="Equation" r:id="rId3" imgW="419100" imgH="406400" progId="Equation.DSMT4">
                  <p:embed/>
                  <p:pic>
                    <p:nvPicPr>
                      <p:cNvPr id="0" name=""/>
                      <p:cNvPicPr>
                        <a:picLocks noChangeAspect="1" noChangeArrowheads="1"/>
                      </p:cNvPicPr>
                      <p:nvPr/>
                    </p:nvPicPr>
                    <p:blipFill>
                      <a:blip r:embed="rId4"/>
                      <a:srcRect/>
                      <a:stretch>
                        <a:fillRect/>
                      </a:stretch>
                    </p:blipFill>
                    <p:spPr bwMode="auto">
                      <a:xfrm>
                        <a:off x="4953000" y="1770063"/>
                        <a:ext cx="1219200" cy="95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221288"/>
          <a:ext cx="1298575" cy="1011237"/>
        </p:xfrm>
        <a:graphic>
          <a:graphicData uri="http://schemas.openxmlformats.org/presentationml/2006/ole">
            <mc:AlternateContent xmlns:mc="http://schemas.openxmlformats.org/markup-compatibility/2006">
              <mc:Choice xmlns:v="urn:schemas-microsoft-com:vml" Requires="v">
                <p:oleObj spid="_x0000_s45485" name="Equation" r:id="rId5" imgW="419040" imgH="406080" progId="Equation.DSMT4">
                  <p:embed/>
                </p:oleObj>
              </mc:Choice>
              <mc:Fallback>
                <p:oleObj name="Equation" r:id="rId5" imgW="41904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221288"/>
                        <a:ext cx="1298575" cy="101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187950"/>
          <a:ext cx="1928813" cy="1074738"/>
        </p:xfrm>
        <a:graphic>
          <a:graphicData uri="http://schemas.openxmlformats.org/presentationml/2006/ole">
            <mc:AlternateContent xmlns:mc="http://schemas.openxmlformats.org/markup-compatibility/2006">
              <mc:Choice xmlns:v="urn:schemas-microsoft-com:vml" Requires="v">
                <p:oleObj spid="_x0000_s45486" name="Equation" r:id="rId7" imgW="622080" imgH="431640" progId="Equation.DSMT4">
                  <p:embed/>
                </p:oleObj>
              </mc:Choice>
              <mc:Fallback>
                <p:oleObj name="Equation" r:id="rId7" imgW="6220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187950"/>
                        <a:ext cx="1928813" cy="107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253038"/>
          <a:ext cx="1062038" cy="947737"/>
        </p:xfrm>
        <a:graphic>
          <a:graphicData uri="http://schemas.openxmlformats.org/presentationml/2006/ole">
            <mc:AlternateContent xmlns:mc="http://schemas.openxmlformats.org/markup-compatibility/2006">
              <mc:Choice xmlns:v="urn:schemas-microsoft-com:vml" Requires="v">
                <p:oleObj spid="_x0000_s45487" name="Equation" r:id="rId9" imgW="342720" imgH="380880" progId="Equation.DSMT4">
                  <p:embed/>
                </p:oleObj>
              </mc:Choice>
              <mc:Fallback>
                <p:oleObj name="Equation" r:id="rId9" imgW="34272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253038"/>
                        <a:ext cx="1062038"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219700"/>
          <a:ext cx="1968500" cy="1012825"/>
        </p:xfrm>
        <a:graphic>
          <a:graphicData uri="http://schemas.openxmlformats.org/presentationml/2006/ole">
            <mc:AlternateContent xmlns:mc="http://schemas.openxmlformats.org/markup-compatibility/2006">
              <mc:Choice xmlns:v="urn:schemas-microsoft-com:vml" Requires="v">
                <p:oleObj spid="_x0000_s45488" name="Equation" r:id="rId11" imgW="634680" imgH="406080" progId="Equation.DSMT4">
                  <p:embed/>
                </p:oleObj>
              </mc:Choice>
              <mc:Fallback>
                <p:oleObj name="Equation" r:id="rId11" imgW="63468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219700"/>
                        <a:ext cx="1968500" cy="101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019321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7</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err="1"/>
              <a:t>nonconducting</a:t>
            </a:r>
            <a:r>
              <a:rPr lang="en-US" sz="2000" dirty="0"/>
              <a:t>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46678"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46679"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46680" name="Equation" r:id="rId8" imgW="2705040" imgH="533160" progId="Equation.DSMT4">
                  <p:embed/>
                </p:oleObj>
              </mc:Choice>
              <mc:Fallback>
                <p:oleObj name="Equation" r:id="rId8" imgW="2705040" imgH="533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46681" name="Equation" r:id="rId10" imgW="380880" imgH="228600" progId="Equation.DSMT4">
                  <p:embed/>
                </p:oleObj>
              </mc:Choice>
              <mc:Fallback>
                <p:oleObj name="Equation" r:id="rId10" imgW="3808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46682" name="Equation" r:id="rId12" imgW="304560" imgH="190440" progId="Equation.DSMT4">
                  <p:embed/>
                </p:oleObj>
              </mc:Choice>
              <mc:Fallback>
                <p:oleObj name="Equation" r:id="rId12" imgW="304560" imgH="1904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46683"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46684" name="Equation" r:id="rId16" imgW="330120" imgH="406080" progId="Equation.DSMT4">
                  <p:embed/>
                </p:oleObj>
              </mc:Choice>
              <mc:Fallback>
                <p:oleObj name="Equation" r:id="rId16" imgW="3301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063983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Thursday, June 9, 2016</a:t>
            </a:r>
            <a:endParaRPr lang="en-US"/>
          </a:p>
        </p:txBody>
      </p:sp>
      <p:sp>
        <p:nvSpPr>
          <p:cNvPr id="6" name="Footer Placeholder 4"/>
          <p:cNvSpPr>
            <a:spLocks noGrp="1"/>
          </p:cNvSpPr>
          <p:nvPr>
            <p:ph type="ftr" sz="quarter" idx="11"/>
          </p:nvPr>
        </p:nvSpPr>
        <p:spPr/>
        <p:txBody>
          <a:bodyPr/>
          <a:lstStyle/>
          <a:p>
            <a:r>
              <a:rPr lang="nl-NL" smtClean="0"/>
              <a:t>PHYS 1444-001, Summer 2016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8</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charge, 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q?</a:t>
            </a:r>
          </a:p>
          <a:p>
            <a:pPr lvl="1">
              <a:lnSpc>
                <a:spcPct val="90000"/>
              </a:lnSpc>
            </a:pPr>
            <a:r>
              <a:rPr lang="en-US" sz="2400" dirty="0"/>
              <a:t>The two are in the same directions if </a:t>
            </a:r>
            <a:r>
              <a:rPr lang="en-US" sz="2400" dirty="0" smtClean="0"/>
              <a:t>q</a:t>
            </a:r>
            <a:r>
              <a:rPr lang="en-US" sz="2400" dirty="0"/>
              <a:t> </a:t>
            </a:r>
            <a:r>
              <a:rPr lang="en-US" sz="2400" dirty="0" smtClean="0"/>
              <a:t>&gt; 0</a:t>
            </a:r>
            <a:endParaRPr lang="en-US" sz="2400" dirty="0"/>
          </a:p>
          <a:p>
            <a:pPr lvl="1">
              <a:lnSpc>
                <a:spcPct val="90000"/>
              </a:lnSpc>
            </a:pPr>
            <a:r>
              <a:rPr lang="en-US" sz="2400" dirty="0"/>
              <a:t>The two are in opposite directions if </a:t>
            </a:r>
            <a:r>
              <a:rPr lang="en-US" sz="2400" dirty="0" smtClean="0"/>
              <a:t>q</a:t>
            </a:r>
            <a:r>
              <a:rPr lang="en-US" sz="2400" dirty="0"/>
              <a:t> </a:t>
            </a:r>
            <a:r>
              <a:rPr lang="en-US" sz="2400" dirty="0" smtClean="0"/>
              <a:t>&lt; 0</a:t>
            </a:r>
            <a:endParaRPr lang="en-US" sz="2400" dirty="0"/>
          </a:p>
        </p:txBody>
      </p:sp>
      <p:graphicFrame>
        <p:nvGraphicFramePr>
          <p:cNvPr id="148484" name="Object 4"/>
          <p:cNvGraphicFramePr>
            <a:graphicFrameLocks noChangeAspect="1"/>
          </p:cNvGraphicFramePr>
          <p:nvPr>
            <p:extLst>
              <p:ext uri="{D42A27DB-BD31-4B8C-83A1-F6EECF244321}">
                <p14:modId xmlns:p14="http://schemas.microsoft.com/office/powerpoint/2010/main" val="2204262969"/>
              </p:ext>
            </p:extLst>
          </p:nvPr>
        </p:nvGraphicFramePr>
        <p:xfrm>
          <a:off x="2871788" y="1905000"/>
          <a:ext cx="4729162" cy="671513"/>
        </p:xfrm>
        <a:graphic>
          <a:graphicData uri="http://schemas.openxmlformats.org/presentationml/2006/ole">
            <mc:AlternateContent xmlns:mc="http://schemas.openxmlformats.org/markup-compatibility/2006">
              <mc:Choice xmlns:v="urn:schemas-microsoft-com:vml" Requires="v">
                <p:oleObj spid="_x0000_s47192" name="Equation" r:id="rId3" imgW="1625600" imgH="228600" progId="Equation.DSMT4">
                  <p:embed/>
                </p:oleObj>
              </mc:Choice>
              <mc:Fallback>
                <p:oleObj name="Equation" r:id="rId3" imgW="1625600" imgH="228600" progId="Equation.DSMT4">
                  <p:embed/>
                  <p:pic>
                    <p:nvPicPr>
                      <p:cNvPr id="0" name=""/>
                      <p:cNvPicPr>
                        <a:picLocks noChangeAspect="1" noChangeArrowheads="1"/>
                      </p:cNvPicPr>
                      <p:nvPr/>
                    </p:nvPicPr>
                    <p:blipFill>
                      <a:blip r:embed="rId4"/>
                      <a:srcRect/>
                      <a:stretch>
                        <a:fillRect/>
                      </a:stretch>
                    </p:blipFill>
                    <p:spPr bwMode="auto">
                      <a:xfrm>
                        <a:off x="2871788" y="1905000"/>
                        <a:ext cx="4729162"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54007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9, 2016</a:t>
            </a:r>
            <a:endParaRPr lang="en-US"/>
          </a:p>
        </p:txBody>
      </p:sp>
      <p:sp>
        <p:nvSpPr>
          <p:cNvPr id="16" name="Footer Placeholder 4"/>
          <p:cNvSpPr>
            <a:spLocks noGrp="1"/>
          </p:cNvSpPr>
          <p:nvPr>
            <p:ph type="ftr" sz="quarter" idx="11"/>
          </p:nvPr>
        </p:nvSpPr>
        <p:spPr/>
        <p:txBody>
          <a:bodyPr/>
          <a:lstStyle/>
          <a:p>
            <a:r>
              <a:rPr lang="nl-NL" smtClean="0"/>
              <a:t>PHYS 1444-001, Summer 2016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endParaRPr lang="en-US" dirty="0"/>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smtClean="0"/>
              <a:t>E above two point charges</a:t>
            </a:r>
            <a:r>
              <a:rPr lang="en-US" sz="2000" dirty="0" smtClean="0"/>
              <a:t>:  Calculate the total electric field (a) at point A and (</a:t>
            </a:r>
            <a:r>
              <a:rPr lang="en-US" sz="2000" dirty="0" err="1" smtClean="0"/>
              <a:t>b</a:t>
            </a:r>
            <a:r>
              <a:rPr lang="en-US" sz="2000" dirty="0" smtClean="0"/>
              <a:t>) at point B in the figure on the right due to the both charges Q</a:t>
            </a:r>
            <a:r>
              <a:rPr lang="en-US" sz="2000" baseline="-25000" dirty="0" smtClean="0"/>
              <a:t>1 </a:t>
            </a:r>
            <a:r>
              <a:rPr lang="en-US" sz="2000" dirty="0" smtClean="0"/>
              <a:t>and Q</a:t>
            </a:r>
            <a:r>
              <a:rPr lang="en-US" sz="2000" baseline="-25000" dirty="0" smtClean="0"/>
              <a:t>2</a:t>
            </a:r>
            <a:r>
              <a:rPr lang="en-US" sz="2000" dirty="0" smtClean="0"/>
              <a:t>. </a:t>
            </a:r>
            <a:endParaRPr lang="en-US" sz="2000" dirty="0"/>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48641" name="Equation" r:id="rId3" imgW="406400" imgH="254000" progId="Equation.DSMT4">
                  <p:embed/>
                </p:oleObj>
              </mc:Choice>
              <mc:Fallback>
                <p:oleObj name="Equation" r:id="rId3" imgW="406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accent2"/>
                </a:solidFill>
                <a:latin typeface="Arial Narrow" charset="0"/>
              </a:rPr>
              <a:t>First, the electric field at point A by Q</a:t>
            </a:r>
            <a:r>
              <a:rPr lang="en-US" sz="2000" baseline="-25000" dirty="0" smtClean="0">
                <a:solidFill>
                  <a:schemeClr val="accent2"/>
                </a:solidFill>
                <a:latin typeface="Arial Narrow" charset="0"/>
              </a:rPr>
              <a:t>1</a:t>
            </a:r>
            <a:r>
              <a:rPr lang="en-US" sz="2000" dirty="0" smtClean="0">
                <a:solidFill>
                  <a:schemeClr val="accent2"/>
                </a:solidFill>
                <a:latin typeface="Arial Narrow" charset="0"/>
              </a:rPr>
              <a:t> and then Q</a:t>
            </a:r>
            <a:r>
              <a:rPr lang="en-US" sz="2000" baseline="-25000" dirty="0" smtClean="0">
                <a:solidFill>
                  <a:schemeClr val="accent2"/>
                </a:solidFill>
                <a:latin typeface="Arial Narrow" charset="0"/>
              </a:rPr>
              <a:t>2</a:t>
            </a:r>
            <a:r>
              <a:rPr lang="en-US" sz="2000" dirty="0" smtClean="0">
                <a:solidFill>
                  <a:schemeClr val="accent2"/>
                </a:solidFill>
                <a:latin typeface="Arial Narrow" charset="0"/>
              </a:rPr>
              <a:t>.  </a:t>
            </a:r>
            <a:endParaRPr lang="en-US" sz="2000" dirty="0">
              <a:solidFill>
                <a:schemeClr val="accent2"/>
              </a:solidFill>
              <a:latin typeface="Arial Narrow" charset="0"/>
            </a:endParaRP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Then add them at each point </a:t>
            </a:r>
            <a:r>
              <a:rPr lang="en-US" sz="2000" dirty="0" err="1" smtClean="0">
                <a:solidFill>
                  <a:schemeClr val="accent2"/>
                </a:solidFill>
                <a:latin typeface="Arial Narrow" charset="0"/>
              </a:rPr>
              <a:t>vectorially</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fields at each point due to each of the two charges.</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48642" name="Equation" r:id="rId6" imgW="419100" imgH="254000" progId="Equation.DSMT4">
                  <p:embed/>
                </p:oleObj>
              </mc:Choice>
              <mc:Fallback>
                <p:oleObj name="Equation" r:id="rId6" imgW="4191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48643" name="Equation" r:id="rId8" imgW="419100" imgH="457200" progId="Equation.DSMT4">
                  <p:embed/>
                </p:oleObj>
              </mc:Choice>
              <mc:Fallback>
                <p:oleObj name="Equation" r:id="rId8" imgW="4191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48644" name="Equation" r:id="rId10" imgW="2997200" imgH="571500" progId="Equation.DSMT4">
                  <p:embed/>
                </p:oleObj>
              </mc:Choice>
              <mc:Fallback>
                <p:oleObj name="Equation" r:id="rId10" imgW="29972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48645" name="Equation" r:id="rId12" imgW="444500" imgH="444500" progId="Equation.DSMT4">
                  <p:embed/>
                </p:oleObj>
              </mc:Choice>
              <mc:Fallback>
                <p:oleObj name="Equation" r:id="rId12" imgW="444500" imgH="444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48646" name="Equation" r:id="rId14" imgW="2946400" imgH="571500" progId="Equation.DSMT4">
                  <p:embed/>
                </p:oleObj>
              </mc:Choice>
              <mc:Fallback>
                <p:oleObj name="Equation" r:id="rId14" imgW="2946400" imgH="571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73939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9653</TotalTime>
  <Words>3374</Words>
  <Application>Microsoft Macintosh PowerPoint</Application>
  <PresentationFormat>On-screen Show (4:3)</PresentationFormat>
  <Paragraphs>299</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phys1443-spring02</vt:lpstr>
      <vt:lpstr>Equation</vt:lpstr>
      <vt:lpstr>PHYS 1441 – Section 001 Lecture #4</vt:lpstr>
      <vt:lpstr>Announcements</vt:lpstr>
      <vt:lpstr>Reminder: Extra Credit SP #1 </vt:lpstr>
      <vt:lpstr>Special Project #2 – Angels &amp; Demons</vt:lpstr>
      <vt:lpstr>The Electric Field</vt:lpstr>
      <vt:lpstr>The Electric Field</vt:lpstr>
      <vt:lpstr>Example 21 – 5 </vt:lpstr>
      <vt:lpstr>Direction of the Electric Field</vt:lpstr>
      <vt:lpstr>Example 21 – 8 </vt:lpstr>
      <vt:lpstr>Example 21 – 8, cnt’d</vt:lpstr>
      <vt:lpstr>Example 21 – 8, cnt’d</vt:lpstr>
      <vt:lpstr>Example 21 – 12 </vt:lpstr>
      <vt:lpstr>Example 21 – 12 cnt’d </vt:lpstr>
      <vt:lpstr>Field Lines</vt:lpstr>
      <vt:lpstr>Electric Fields and Conductors</vt:lpstr>
      <vt:lpstr>Example 21-13</vt:lpstr>
      <vt:lpstr>Motion of a Charged Particle in an Electric Field</vt:lpstr>
      <vt:lpstr>Example 21 – 14 </vt:lpstr>
      <vt:lpstr>Example 21 – 14 </vt:lpstr>
      <vt:lpstr>Electric Dipoles</vt:lpstr>
      <vt:lpstr>Dipoles in an External Field</vt:lpstr>
      <vt:lpstr>Dipoles in an External Field, cnt’d </vt:lpstr>
      <vt:lpstr>Potential Energy of a Dipole in an External Field </vt:lpstr>
      <vt:lpstr>Electric Field by a Dipole </vt:lpstr>
      <vt:lpstr>Dipole Electric Field from Afar</vt:lpstr>
      <vt:lpstr>Example 21 – 17 </vt:lpstr>
      <vt:lpstr>Example 21 – 17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404</cp:revision>
  <dcterms:created xsi:type="dcterms:W3CDTF">2012-01-19T04:21:20Z</dcterms:created>
  <dcterms:modified xsi:type="dcterms:W3CDTF">2016-06-09T20:11:27Z</dcterms:modified>
</cp:coreProperties>
</file>