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91" r:id="rId2"/>
    <p:sldId id="481" r:id="rId3"/>
    <p:sldId id="520" r:id="rId4"/>
    <p:sldId id="521" r:id="rId5"/>
    <p:sldId id="511" r:id="rId6"/>
    <p:sldId id="512" r:id="rId7"/>
    <p:sldId id="513" r:id="rId8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00"/>
    <a:srgbClr val="99FFCC"/>
    <a:srgbClr val="FFFFCC"/>
    <a:srgbClr val="CC6600"/>
    <a:srgbClr val="FF0066"/>
    <a:srgbClr val="CC00CC"/>
    <a:srgbClr val="003300"/>
    <a:srgbClr val="66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72" y="-1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9.wmf"/><Relationship Id="rId5" Type="http://schemas.openxmlformats.org/officeDocument/2006/relationships/image" Target="../media/image10.wmf"/><Relationship Id="rId6" Type="http://schemas.openxmlformats.org/officeDocument/2006/relationships/image" Target="../media/image11.wmf"/><Relationship Id="rId1" Type="http://schemas.openxmlformats.org/officeDocument/2006/relationships/image" Target="../media/image6.emf"/><Relationship Id="rId2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oleObject" Target="../embeddings/oleObject1.bin"/><Relationship Id="rId5" Type="http://schemas.openxmlformats.org/officeDocument/2006/relationships/image" Target="../media/image3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image" Target="../media/image9.wmf"/><Relationship Id="rId12" Type="http://schemas.openxmlformats.org/officeDocument/2006/relationships/oleObject" Target="../embeddings/oleObject7.bin"/><Relationship Id="rId13" Type="http://schemas.openxmlformats.org/officeDocument/2006/relationships/image" Target="../media/image10.wmf"/><Relationship Id="rId14" Type="http://schemas.openxmlformats.org/officeDocument/2006/relationships/oleObject" Target="../embeddings/oleObject8.bin"/><Relationship Id="rId15" Type="http://schemas.openxmlformats.org/officeDocument/2006/relationships/image" Target="../media/image11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5.jpeg"/><Relationship Id="rId4" Type="http://schemas.openxmlformats.org/officeDocument/2006/relationships/oleObject" Target="../embeddings/oleObject3.bin"/><Relationship Id="rId5" Type="http://schemas.openxmlformats.org/officeDocument/2006/relationships/image" Target="../media/image6.emf"/><Relationship Id="rId6" Type="http://schemas.openxmlformats.org/officeDocument/2006/relationships/oleObject" Target="../embeddings/oleObject4.bin"/><Relationship Id="rId7" Type="http://schemas.openxmlformats.org/officeDocument/2006/relationships/image" Target="../media/image7.wmf"/><Relationship Id="rId8" Type="http://schemas.openxmlformats.org/officeDocument/2006/relationships/oleObject" Target="../embeddings/oleObject5.bin"/><Relationship Id="rId9" Type="http://schemas.openxmlformats.org/officeDocument/2006/relationships/image" Target="../media/image8.wmf"/><Relationship Id="rId10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1441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#5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995922" y="1447800"/>
            <a:ext cx="284418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Monday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 June 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13, 2016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371600" y="2362200"/>
            <a:ext cx="7086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marL="609600" indent="-609600" algn="l"/>
            <a:r>
              <a:rPr lang="en-US" dirty="0" smtClean="0">
                <a:latin typeface="Arial Narrow" charset="0"/>
              </a:rPr>
              <a:t>Chapter 22</a:t>
            </a:r>
            <a:endParaRPr lang="en-US" dirty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/>
            <a:r>
              <a:rPr lang="en-US" dirty="0" smtClean="0">
                <a:latin typeface="Arial Narrow" charset="0"/>
              </a:rPr>
              <a:t>Electric Flux</a:t>
            </a:r>
          </a:p>
          <a:p>
            <a:pPr marL="990600" lvl="1" indent="-533400"/>
            <a:r>
              <a:rPr lang="en-US" dirty="0">
                <a:latin typeface="Arial Narrow" charset="0"/>
              </a:rPr>
              <a:t>Gauss’ Law with many charges</a:t>
            </a:r>
          </a:p>
          <a:p>
            <a:pPr marL="990600" lvl="1" indent="-533400"/>
            <a:r>
              <a:rPr lang="en-US" dirty="0">
                <a:latin typeface="Arial Narrow" charset="0"/>
              </a:rPr>
              <a:t>What is Gauss’ Law good for?</a:t>
            </a:r>
          </a:p>
          <a:p>
            <a:pPr marL="609600" indent="-609600" algn="l"/>
            <a:r>
              <a:rPr lang="en-US" dirty="0">
                <a:latin typeface="Arial Narrow" charset="0"/>
              </a:rPr>
              <a:t>Chapter 23 Electric Potential</a:t>
            </a:r>
            <a:endParaRPr lang="en-US" dirty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/>
            <a:r>
              <a:rPr lang="en-US" dirty="0">
                <a:latin typeface="Arial Narrow" charset="0"/>
              </a:rPr>
              <a:t>Electric Potential Energy</a:t>
            </a:r>
          </a:p>
          <a:p>
            <a:pPr marL="990600" lvl="1" indent="-533400"/>
            <a:endParaRPr lang="en-US" sz="3200" dirty="0">
              <a:solidFill>
                <a:srgbClr val="008000"/>
              </a:solidFill>
              <a:latin typeface="Arial Narrow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85800" y="5710535"/>
            <a:ext cx="8077200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charset="0"/>
              </a:rPr>
              <a:t>Today’s homework is homework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#3, 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due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11pm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,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 Wednesday, June 15!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13, 2016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1444-001, Summer 2016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152400"/>
            <a:ext cx="7772400" cy="8382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839200" cy="5715000"/>
          </a:xfrm>
        </p:spPr>
        <p:txBody>
          <a:bodyPr/>
          <a:lstStyle/>
          <a:p>
            <a:r>
              <a:rPr lang="en-US" sz="4400" dirty="0" smtClean="0"/>
              <a:t>Reading </a:t>
            </a:r>
            <a:r>
              <a:rPr lang="en-US" sz="4400" dirty="0"/>
              <a:t>assignments</a:t>
            </a:r>
          </a:p>
          <a:p>
            <a:pPr lvl="1"/>
            <a:r>
              <a:rPr lang="en-US" sz="4000" dirty="0"/>
              <a:t>CH22.4</a:t>
            </a:r>
          </a:p>
        </p:txBody>
      </p:sp>
    </p:spTree>
    <p:extLst>
      <p:ext uri="{BB962C8B-B14F-4D97-AF65-F5344CB8AC3E}">
        <p14:creationId xmlns:p14="http://schemas.microsoft.com/office/powerpoint/2010/main" val="1616618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762000"/>
          </a:xfrm>
        </p:spPr>
        <p:txBody>
          <a:bodyPr/>
          <a:lstStyle/>
          <a:p>
            <a:r>
              <a:rPr lang="en-US" sz="3200" dirty="0" smtClean="0">
                <a:latin typeface="Arial Narrow" charset="0"/>
                <a:ea typeface="ＭＳ Ｐゴシック" charset="0"/>
                <a:cs typeface="ＭＳ Ｐゴシック" charset="0"/>
              </a:rPr>
              <a:t>Reminder: Special </a:t>
            </a:r>
            <a:r>
              <a:rPr lang="en-US" sz="3200" dirty="0">
                <a:latin typeface="Arial Narrow" charset="0"/>
                <a:ea typeface="ＭＳ Ｐゴシック" charset="0"/>
                <a:cs typeface="ＭＳ Ｐゴシック" charset="0"/>
              </a:rPr>
              <a:t>Project </a:t>
            </a:r>
            <a:r>
              <a:rPr lang="en-US" sz="3200" dirty="0" smtClean="0">
                <a:latin typeface="Arial Narrow" charset="0"/>
                <a:ea typeface="ＭＳ Ｐゴシック" charset="0"/>
                <a:cs typeface="ＭＳ Ｐゴシック" charset="0"/>
              </a:rPr>
              <a:t>#2 – </a:t>
            </a:r>
            <a:r>
              <a:rPr lang="en-US" sz="3200" dirty="0">
                <a:latin typeface="Arial Narrow" charset="0"/>
                <a:ea typeface="ＭＳ Ｐゴシック" charset="0"/>
                <a:cs typeface="ＭＳ Ｐゴシック" charset="0"/>
              </a:rPr>
              <a:t>Angels &amp; Demons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772400" cy="5029200"/>
          </a:xfrm>
        </p:spPr>
        <p:txBody>
          <a:bodyPr/>
          <a:lstStyle/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the total possible energy released from an annihilation of x-grams of anti-matter and the same quantity of matter, where x is the last two digits of your SS#. (20 points)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Use the famous </a:t>
            </a:r>
            <a:r>
              <a:rPr lang="en-US" sz="2000" dirty="0" smtClean="0">
                <a:latin typeface="Arial Narrow" charset="0"/>
                <a:ea typeface="ＭＳ Ｐゴシック" charset="0"/>
              </a:rPr>
              <a:t>Einstein’s </a:t>
            </a:r>
            <a:r>
              <a:rPr lang="en-US" sz="2000" dirty="0">
                <a:latin typeface="Arial Narrow" charset="0"/>
                <a:ea typeface="ＭＳ Ｐゴシック" charset="0"/>
              </a:rPr>
              <a:t>formula for mass-energy equivalence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the power output of this annihilation when the energy is released in x ns, where x is again the 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first 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two digits of your SS#. (10 points)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how many cups of gasoline (8MJ) this energy corresponds to. (5 points)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how many months of 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world electricity usage (3.6GJ/</a:t>
            </a:r>
            <a:r>
              <a:rPr lang="en-US" sz="2400" dirty="0" err="1" smtClean="0">
                <a:latin typeface="Arial Narrow" charset="0"/>
                <a:ea typeface="ＭＳ Ｐゴシック" charset="0"/>
                <a:cs typeface="ＭＳ Ｐゴシック" charset="0"/>
              </a:rPr>
              <a:t>mo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) this energy 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corresponds 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to. 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(5 points)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Due by the beginning of the class 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Thursday, June 16.</a:t>
            </a:r>
            <a:endParaRPr lang="en-US" sz="2400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13, 2016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1444-001, Summer 2016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E4370A0-B7EA-AE4E-AF79-A7E0CE9ACBD2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909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70" name="Picture 2" descr="FG21_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09600"/>
            <a:ext cx="3429000" cy="2571750"/>
          </a:xfrm>
          <a:prstGeom prst="rect">
            <a:avLst/>
          </a:prstGeom>
          <a:noFill/>
        </p:spPr>
      </p:pic>
      <p:sp>
        <p:nvSpPr>
          <p:cNvPr id="18637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382000" cy="546100"/>
          </a:xfrm>
        </p:spPr>
        <p:txBody>
          <a:bodyPr/>
          <a:lstStyle/>
          <a:p>
            <a:r>
              <a:rPr lang="en-US" dirty="0" smtClean="0"/>
              <a:t>Special Project</a:t>
            </a:r>
            <a:endParaRPr lang="en-US" dirty="0"/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76962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dirty="0" smtClean="0">
                <a:solidFill>
                  <a:srgbClr val="800000"/>
                </a:solidFill>
              </a:rPr>
              <a:t>Particle Accelerator</a:t>
            </a:r>
            <a:r>
              <a:rPr lang="en-US" sz="2400" dirty="0" smtClean="0">
                <a:solidFill>
                  <a:schemeClr val="hlink"/>
                </a:solidFill>
              </a:rPr>
              <a:t>.  </a:t>
            </a:r>
            <a:r>
              <a:rPr lang="en-US" sz="2400" dirty="0" smtClean="0">
                <a:solidFill>
                  <a:srgbClr val="0000FF"/>
                </a:solidFill>
              </a:rPr>
              <a:t>A charged particle of mass </a:t>
            </a:r>
            <a:r>
              <a:rPr lang="en-US" sz="2400" b="1" dirty="0" smtClean="0">
                <a:solidFill>
                  <a:srgbClr val="0000FF"/>
                </a:solidFill>
              </a:rPr>
              <a:t>M</a:t>
            </a:r>
            <a:r>
              <a:rPr lang="en-US" sz="2400" dirty="0" smtClean="0">
                <a:solidFill>
                  <a:srgbClr val="0000FF"/>
                </a:solidFill>
              </a:rPr>
              <a:t> with charge </a:t>
            </a:r>
            <a:r>
              <a:rPr lang="en-US" sz="2400" b="1" dirty="0" smtClean="0">
                <a:solidFill>
                  <a:srgbClr val="0000FF"/>
                </a:solidFill>
              </a:rPr>
              <a:t>-Q</a:t>
            </a:r>
            <a:r>
              <a:rPr lang="en-US" sz="2400" dirty="0" smtClean="0">
                <a:solidFill>
                  <a:srgbClr val="0000FF"/>
                </a:solidFill>
              </a:rPr>
              <a:t> is accelerated in </a:t>
            </a:r>
            <a:r>
              <a:rPr lang="en-US" sz="2400" dirty="0">
                <a:solidFill>
                  <a:srgbClr val="0000FF"/>
                </a:solidFill>
              </a:rPr>
              <a:t>the uniform field </a:t>
            </a:r>
            <a:r>
              <a:rPr lang="en-US" sz="2400" b="1" dirty="0" smtClean="0">
                <a:solidFill>
                  <a:srgbClr val="0000FF"/>
                </a:solidFill>
              </a:rPr>
              <a:t>E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between two parallel charged </a:t>
            </a:r>
            <a:r>
              <a:rPr lang="en-US" sz="2400" dirty="0" smtClean="0">
                <a:solidFill>
                  <a:srgbClr val="0000FF"/>
                </a:solidFill>
              </a:rPr>
              <a:t>plates whose separation is </a:t>
            </a:r>
            <a:r>
              <a:rPr lang="en-US" sz="2400" b="1" dirty="0" smtClean="0">
                <a:solidFill>
                  <a:srgbClr val="0000FF"/>
                </a:solidFill>
              </a:rPr>
              <a:t>D</a:t>
            </a:r>
            <a:r>
              <a:rPr lang="en-US" sz="2400" dirty="0" smtClean="0">
                <a:solidFill>
                  <a:srgbClr val="0000FF"/>
                </a:solidFill>
              </a:rPr>
              <a:t> as shown in the figure on the right. The charged particle </a:t>
            </a:r>
            <a:r>
              <a:rPr lang="en-US" sz="2400" dirty="0">
                <a:solidFill>
                  <a:srgbClr val="0000FF"/>
                </a:solidFill>
              </a:rPr>
              <a:t>is accelerated</a:t>
            </a:r>
            <a:r>
              <a:rPr lang="en-US" sz="2400" dirty="0" smtClean="0">
                <a:solidFill>
                  <a:srgbClr val="0000FF"/>
                </a:solidFill>
              </a:rPr>
              <a:t> from an initial speed </a:t>
            </a:r>
            <a:r>
              <a:rPr lang="en-US" sz="2400" b="1" dirty="0" smtClean="0">
                <a:solidFill>
                  <a:srgbClr val="0000FF"/>
                </a:solidFill>
              </a:rPr>
              <a:t>v</a:t>
            </a:r>
            <a:r>
              <a:rPr lang="en-US" sz="2400" b="1" baseline="-250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near the negative plate and passes through a tiny hole in the positive plate. 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Derive the formula for the electric field E to accelerate the charged particle to a fraction </a:t>
            </a:r>
            <a:r>
              <a:rPr lang="en-US" sz="2000" b="1" dirty="0" err="1" smtClean="0">
                <a:solidFill>
                  <a:schemeClr val="hlink"/>
                </a:solidFill>
                <a:latin typeface="Monotype Corsiva"/>
                <a:cs typeface="Monotype Corsiva"/>
              </a:rPr>
              <a:t>f</a:t>
            </a:r>
            <a:r>
              <a:rPr lang="en-US" sz="2000" b="1" dirty="0" smtClean="0">
                <a:solidFill>
                  <a:schemeClr val="hlink"/>
                </a:solidFill>
              </a:rPr>
              <a:t> </a:t>
            </a:r>
            <a:r>
              <a:rPr lang="en-US" sz="2000" dirty="0" smtClean="0">
                <a:solidFill>
                  <a:schemeClr val="hlink"/>
                </a:solidFill>
              </a:rPr>
              <a:t>of the speed of light </a:t>
            </a:r>
            <a:r>
              <a:rPr lang="en-US" sz="2000" b="1" dirty="0" err="1" smtClean="0">
                <a:solidFill>
                  <a:schemeClr val="hlink"/>
                </a:solidFill>
                <a:latin typeface="Monotype Corsiva"/>
                <a:cs typeface="Monotype Corsiva"/>
              </a:rPr>
              <a:t>c</a:t>
            </a:r>
            <a:r>
              <a:rPr lang="en-US" sz="2000" dirty="0" smtClean="0">
                <a:solidFill>
                  <a:schemeClr val="hlink"/>
                </a:solidFill>
              </a:rPr>
              <a:t>.   Express E in terms of </a:t>
            </a:r>
            <a:r>
              <a:rPr lang="en-US" sz="2000" b="1" dirty="0" smtClean="0">
                <a:solidFill>
                  <a:schemeClr val="hlink"/>
                </a:solidFill>
              </a:rPr>
              <a:t>M, Q, D, </a:t>
            </a:r>
            <a:r>
              <a:rPr lang="en-US" sz="2000" b="1" dirty="0" err="1" smtClean="0">
                <a:solidFill>
                  <a:schemeClr val="hlink"/>
                </a:solidFill>
                <a:latin typeface="Monotype Corsiva"/>
                <a:cs typeface="Monotype Corsiva"/>
              </a:rPr>
              <a:t>f</a:t>
            </a:r>
            <a:r>
              <a:rPr lang="en-US" sz="2000" b="1" dirty="0" smtClean="0">
                <a:solidFill>
                  <a:schemeClr val="hlink"/>
                </a:solidFill>
              </a:rPr>
              <a:t>, </a:t>
            </a:r>
            <a:r>
              <a:rPr lang="en-US" sz="2000" b="1" dirty="0" err="1" smtClean="0">
                <a:solidFill>
                  <a:schemeClr val="hlink"/>
                </a:solidFill>
              </a:rPr>
              <a:t>c</a:t>
            </a:r>
            <a:r>
              <a:rPr lang="en-US" sz="2000" b="1" dirty="0" smtClean="0">
                <a:solidFill>
                  <a:schemeClr val="hlink"/>
                </a:solidFill>
              </a:rPr>
              <a:t> </a:t>
            </a:r>
            <a:r>
              <a:rPr lang="en-US" sz="2000" dirty="0" smtClean="0">
                <a:solidFill>
                  <a:schemeClr val="hlink"/>
                </a:solidFill>
              </a:rPr>
              <a:t>and</a:t>
            </a:r>
            <a:r>
              <a:rPr lang="en-US" sz="2000" b="1" dirty="0" smtClean="0">
                <a:solidFill>
                  <a:schemeClr val="hlink"/>
                </a:solidFill>
              </a:rPr>
              <a:t> v</a:t>
            </a:r>
            <a:r>
              <a:rPr lang="en-US" sz="2000" b="1" baseline="-25000" dirty="0" smtClean="0">
                <a:solidFill>
                  <a:schemeClr val="hlink"/>
                </a:solidFill>
              </a:rPr>
              <a:t>0</a:t>
            </a:r>
            <a:r>
              <a:rPr lang="en-US" sz="2000" b="1" dirty="0" smtClean="0">
                <a:solidFill>
                  <a:schemeClr val="hlink"/>
                </a:solidFill>
              </a:rPr>
              <a:t>.  </a:t>
            </a:r>
            <a:endParaRPr lang="en-US" sz="2000" b="1" baseline="-25000" dirty="0" smtClean="0">
              <a:solidFill>
                <a:schemeClr val="hlink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(a) Using the Coulomb force and kinematic equations.  (8 points)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(</a:t>
            </a:r>
            <a:r>
              <a:rPr lang="en-US" sz="2000" dirty="0" err="1" smtClean="0">
                <a:solidFill>
                  <a:schemeClr val="hlink"/>
                </a:solidFill>
              </a:rPr>
              <a:t>b</a:t>
            </a:r>
            <a:r>
              <a:rPr lang="en-US" sz="2000" dirty="0" smtClean="0">
                <a:solidFill>
                  <a:schemeClr val="hlink"/>
                </a:solidFill>
              </a:rPr>
              <a:t>) Using the work-kinetic energy theorem. ( 8 points)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(</a:t>
            </a:r>
            <a:r>
              <a:rPr lang="en-US" sz="2000" dirty="0" err="1" smtClean="0">
                <a:solidFill>
                  <a:schemeClr val="hlink"/>
                </a:solidFill>
              </a:rPr>
              <a:t>c</a:t>
            </a:r>
            <a:r>
              <a:rPr lang="en-US" sz="2000" dirty="0" smtClean="0">
                <a:solidFill>
                  <a:schemeClr val="hlink"/>
                </a:solidFill>
              </a:rPr>
              <a:t>) Using the formula above, evaluate the strength of the electric field E to accelerate an electron from 0.1% of the speed of light to 90% of the speed of light.   You need to look up the relevant constants, such as mass of the electron, charge of the electron and the speed of light.  (5 points)</a:t>
            </a:r>
          </a:p>
          <a:p>
            <a:pPr lvl="1">
              <a:lnSpc>
                <a:spcPct val="80000"/>
              </a:lnSpc>
            </a:pPr>
            <a:endParaRPr lang="en-US" sz="2000" dirty="0" smtClean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0000FF"/>
                </a:solidFill>
              </a:rPr>
              <a:t>Due beginning of the class </a:t>
            </a:r>
            <a:r>
              <a:rPr lang="en-US" sz="2400" dirty="0" smtClean="0">
                <a:solidFill>
                  <a:srgbClr val="0000FF"/>
                </a:solidFill>
              </a:rPr>
              <a:t>Mon</a:t>
            </a:r>
            <a:r>
              <a:rPr lang="en-US" sz="2400" dirty="0" smtClean="0">
                <a:solidFill>
                  <a:srgbClr val="0000FF"/>
                </a:solidFill>
              </a:rPr>
              <a:t>day</a:t>
            </a:r>
            <a:r>
              <a:rPr lang="en-US" sz="2400" dirty="0" smtClean="0">
                <a:solidFill>
                  <a:srgbClr val="0000FF"/>
                </a:solidFill>
              </a:rPr>
              <a:t>, June </a:t>
            </a:r>
            <a:r>
              <a:rPr lang="en-US" sz="2400" dirty="0" smtClean="0">
                <a:solidFill>
                  <a:srgbClr val="0000FF"/>
                </a:solidFill>
              </a:rPr>
              <a:t>20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1E33-2C54-CB4D-ABDF-3A454B18D2F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724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16A75-5676-B940-AAF1-183BA8B23B63}" type="slidenum">
              <a:rPr lang="en-US"/>
              <a:pPr/>
              <a:t>5</a:t>
            </a:fld>
            <a:endParaRPr lang="en-US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077200" cy="685800"/>
          </a:xfrm>
        </p:spPr>
        <p:txBody>
          <a:bodyPr/>
          <a:lstStyle/>
          <a:p>
            <a:r>
              <a:rPr lang="en-US"/>
              <a:t>Gauss’ Law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458200" cy="4800600"/>
          </a:xfrm>
        </p:spPr>
        <p:txBody>
          <a:bodyPr/>
          <a:lstStyle/>
          <a:p>
            <a:r>
              <a:rPr lang="en-US" dirty="0"/>
              <a:t>Gauss’ law states the relationship between electric charge and </a:t>
            </a:r>
            <a:r>
              <a:rPr lang="en-US" dirty="0" smtClean="0"/>
              <a:t>the electric </a:t>
            </a:r>
            <a:r>
              <a:rPr lang="en-US" dirty="0"/>
              <a:t>field.</a:t>
            </a:r>
          </a:p>
          <a:p>
            <a:pPr lvl="1"/>
            <a:r>
              <a:rPr lang="en-US" dirty="0">
                <a:solidFill>
                  <a:schemeClr val="hlink"/>
                </a:solidFill>
                <a:sym typeface="Wingdings" charset="2"/>
              </a:rPr>
              <a:t>More </a:t>
            </a:r>
            <a:r>
              <a:rPr lang="en-US" dirty="0" smtClean="0">
                <a:solidFill>
                  <a:schemeClr val="hlink"/>
                </a:solidFill>
                <a:sym typeface="Wingdings" charset="2"/>
              </a:rPr>
              <a:t>generalized </a:t>
            </a:r>
            <a:r>
              <a:rPr lang="en-US" dirty="0">
                <a:solidFill>
                  <a:schemeClr val="hlink"/>
                </a:solidFill>
                <a:sym typeface="Wingdings" charset="2"/>
              </a:rPr>
              <a:t>and elegant form of Coulomb’s law.</a:t>
            </a:r>
          </a:p>
          <a:p>
            <a:r>
              <a:rPr lang="en-US" dirty="0">
                <a:sym typeface="Wingdings" charset="2"/>
              </a:rPr>
              <a:t>The electric field by the distribution of charges can be obtained using Coulomb’s law by summing (or integrating) over the charge distributions.</a:t>
            </a:r>
          </a:p>
          <a:p>
            <a:r>
              <a:rPr lang="en-US" dirty="0">
                <a:sym typeface="Wingdings" charset="2"/>
              </a:rPr>
              <a:t>Gauss’ law, however, gives an additional insight into the nature of electrostatic field and a more general relationship between the charge and the field</a:t>
            </a:r>
          </a:p>
        </p:txBody>
      </p:sp>
    </p:spTree>
    <p:extLst>
      <p:ext uri="{BB962C8B-B14F-4D97-AF65-F5344CB8AC3E}">
        <p14:creationId xmlns:p14="http://schemas.microsoft.com/office/powerpoint/2010/main" val="2776208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C67DE-9B62-5B49-AE41-94562FDA6966}" type="slidenum">
              <a:rPr lang="en-US"/>
              <a:pPr/>
              <a:t>6</a:t>
            </a:fld>
            <a:endParaRPr lang="en-US"/>
          </a:p>
        </p:txBody>
      </p:sp>
      <p:pic>
        <p:nvPicPr>
          <p:cNvPr id="197634" name="Picture 2" descr="FG22_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228600"/>
            <a:ext cx="6705600" cy="2743200"/>
          </a:xfrm>
          <a:prstGeom prst="rect">
            <a:avLst/>
          </a:prstGeom>
          <a:noFill/>
        </p:spPr>
      </p:pic>
      <p:sp>
        <p:nvSpPr>
          <p:cNvPr id="1976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077200" cy="685800"/>
          </a:xfrm>
        </p:spPr>
        <p:txBody>
          <a:bodyPr/>
          <a:lstStyle/>
          <a:p>
            <a:r>
              <a:rPr lang="en-US"/>
              <a:t>Electric Flux</a:t>
            </a:r>
          </a:p>
        </p:txBody>
      </p:sp>
      <p:sp>
        <p:nvSpPr>
          <p:cNvPr id="1976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2438400"/>
            <a:ext cx="86868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Let’s imagine a surface of area A through which a uniform electric field E passes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electric </a:t>
            </a:r>
            <a:r>
              <a:rPr lang="en-US" sz="2800" dirty="0" smtClean="0"/>
              <a:t>flux </a:t>
            </a:r>
            <a:r>
              <a:rPr lang="en-US" sz="2800" dirty="0" smtClean="0">
                <a:latin typeface="Symbol" charset="2"/>
                <a:sym typeface="Wingdings" charset="2"/>
              </a:rPr>
              <a:t>Φ</a:t>
            </a:r>
            <a:r>
              <a:rPr lang="en-US" sz="2800" baseline="-25000" dirty="0" smtClean="0">
                <a:sym typeface="Wingdings" charset="2"/>
              </a:rPr>
              <a:t>E</a:t>
            </a:r>
            <a:r>
              <a:rPr lang="en-US" sz="2800" dirty="0" smtClean="0"/>
              <a:t> </a:t>
            </a:r>
            <a:r>
              <a:rPr lang="en-US" sz="2800" dirty="0"/>
              <a:t>is defined as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ym typeface="Wingdings" charset="2"/>
              </a:rPr>
              <a:t> </a:t>
            </a:r>
            <a:r>
              <a:rPr lang="en-US" sz="2400" dirty="0" smtClean="0">
                <a:latin typeface="Symbol" charset="2"/>
                <a:sym typeface="Wingdings" charset="2"/>
              </a:rPr>
              <a:t>Φ</a:t>
            </a:r>
            <a:r>
              <a:rPr lang="en-US" sz="2400" baseline="-25000" dirty="0" smtClean="0">
                <a:sym typeface="Wingdings" charset="2"/>
              </a:rPr>
              <a:t>E</a:t>
            </a:r>
            <a:r>
              <a:rPr lang="en-US" sz="2400" dirty="0">
                <a:sym typeface="Wingdings" charset="2"/>
              </a:rPr>
              <a:t>=EA, if the field is perpendicular to the surface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ym typeface="Wingdings" charset="2"/>
              </a:rPr>
              <a:t> </a:t>
            </a:r>
            <a:r>
              <a:rPr lang="en-US" sz="2400" dirty="0" smtClean="0">
                <a:latin typeface="Symbol" charset="2"/>
                <a:sym typeface="Wingdings" charset="2"/>
              </a:rPr>
              <a:t>Φ</a:t>
            </a:r>
            <a:r>
              <a:rPr lang="en-US" sz="2400" baseline="-25000" dirty="0" smtClean="0">
                <a:sym typeface="Wingdings" charset="2"/>
              </a:rPr>
              <a:t>E</a:t>
            </a:r>
            <a:r>
              <a:rPr lang="en-US" sz="2400" dirty="0">
                <a:sym typeface="Wingdings" charset="2"/>
              </a:rPr>
              <a:t>=</a:t>
            </a:r>
            <a:r>
              <a:rPr lang="en-US" sz="2400" dirty="0" err="1" smtClean="0">
                <a:sym typeface="Wingdings" charset="2"/>
              </a:rPr>
              <a:t>EAcos</a:t>
            </a:r>
            <a:r>
              <a:rPr lang="en-US" sz="2400" dirty="0" err="1" smtClean="0">
                <a:latin typeface="Symbol" charset="2"/>
                <a:sym typeface="Wingdings" charset="2"/>
              </a:rPr>
              <a:t>θ</a:t>
            </a:r>
            <a:r>
              <a:rPr lang="en-US" sz="2400" dirty="0" smtClean="0">
                <a:sym typeface="Wingdings" charset="2"/>
              </a:rPr>
              <a:t>, </a:t>
            </a:r>
            <a:r>
              <a:rPr lang="en-US" sz="2400" dirty="0">
                <a:sym typeface="Wingdings" charset="2"/>
              </a:rPr>
              <a:t>if the field makes an angle</a:t>
            </a:r>
            <a:r>
              <a:rPr lang="en-US" sz="2400" dirty="0" smtClean="0">
                <a:sym typeface="Wingdings" charset="2"/>
              </a:rPr>
              <a:t> </a:t>
            </a:r>
            <a:r>
              <a:rPr lang="en-US" sz="2400" dirty="0" err="1" smtClean="0">
                <a:latin typeface="Symbol" charset="2"/>
                <a:sym typeface="Wingdings" charset="2"/>
              </a:rPr>
              <a:t>θ</a:t>
            </a:r>
            <a:r>
              <a:rPr lang="en-US" sz="2400" dirty="0" smtClean="0">
                <a:sym typeface="Wingdings" charset="2"/>
              </a:rPr>
              <a:t> </a:t>
            </a:r>
            <a:r>
              <a:rPr lang="en-US" sz="2400" dirty="0">
                <a:sym typeface="Wingdings" charset="2"/>
              </a:rPr>
              <a:t>to the surface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ym typeface="Wingdings" charset="2"/>
              </a:rPr>
              <a:t>So the electric flux is defined as                      . 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ym typeface="Wingdings" charset="2"/>
              </a:rPr>
              <a:t>How would you define the electric flux in words?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ym typeface="Wingdings" charset="2"/>
              </a:rPr>
              <a:t>The total </a:t>
            </a:r>
            <a:r>
              <a:rPr lang="en-US" sz="2400" dirty="0">
                <a:sym typeface="Wingdings" charset="2"/>
              </a:rPr>
              <a:t>number of field lines passing through the unit area perpendicular to the field.  </a:t>
            </a:r>
          </a:p>
        </p:txBody>
      </p:sp>
      <p:graphicFrame>
        <p:nvGraphicFramePr>
          <p:cNvPr id="19763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6709138"/>
              </p:ext>
            </p:extLst>
          </p:nvPr>
        </p:nvGraphicFramePr>
        <p:xfrm>
          <a:off x="4833938" y="4478338"/>
          <a:ext cx="1701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33" name="Equation" r:id="rId4" imgW="635000" imgH="241300" progId="Equation.DSMT4">
                  <p:embed/>
                </p:oleObj>
              </mc:Choice>
              <mc:Fallback>
                <p:oleObj name="Equation" r:id="rId4" imgW="6350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3938" y="4478338"/>
                        <a:ext cx="17018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38" name="Object 6"/>
          <p:cNvGraphicFramePr>
            <a:graphicFrameLocks noChangeAspect="1"/>
          </p:cNvGraphicFramePr>
          <p:nvPr/>
        </p:nvGraphicFramePr>
        <p:xfrm>
          <a:off x="3886200" y="5791200"/>
          <a:ext cx="2374900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34" name="Equation" r:id="rId6" imgW="939600" imgH="203040" progId="Equation.DSMT4">
                  <p:embed/>
                </p:oleObj>
              </mc:Choice>
              <mc:Fallback>
                <p:oleObj name="Equation" r:id="rId6" imgW="9396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791200"/>
                        <a:ext cx="2374900" cy="51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8347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June 13, 2016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1444-001, Summer 2016              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477F-FD23-C54F-A295-3491CF93ABEB}" type="slidenum">
              <a:rPr lang="en-US"/>
              <a:pPr/>
              <a:t>7</a:t>
            </a:fld>
            <a:endParaRPr lang="en-US"/>
          </a:p>
        </p:txBody>
      </p:sp>
      <p:pic>
        <p:nvPicPr>
          <p:cNvPr id="198658" name="Picture 2" descr="FG22_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52400"/>
            <a:ext cx="4191000" cy="3371850"/>
          </a:xfrm>
          <a:prstGeom prst="rect">
            <a:avLst/>
          </a:prstGeom>
          <a:noFill/>
        </p:spPr>
      </p:pic>
      <p:sp>
        <p:nvSpPr>
          <p:cNvPr id="19865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382000" cy="546100"/>
          </a:xfrm>
        </p:spPr>
        <p:txBody>
          <a:bodyPr/>
          <a:lstStyle/>
          <a:p>
            <a:r>
              <a:rPr lang="en-US"/>
              <a:t>Example 22 – 1 </a:t>
            </a:r>
          </a:p>
        </p:txBody>
      </p:sp>
      <p:sp>
        <p:nvSpPr>
          <p:cNvPr id="1986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4876800" cy="2286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>
                <a:solidFill>
                  <a:schemeClr val="hlink"/>
                </a:solidFill>
              </a:rPr>
              <a:t>Electric flux</a:t>
            </a:r>
            <a:r>
              <a:rPr lang="en-US" sz="2400">
                <a:solidFill>
                  <a:schemeClr val="hlink"/>
                </a:solidFill>
              </a:rPr>
              <a:t>. (a) Calculate the electric flux through the rectangle in the figure (a). The rectangle is 10cm by 20cm and the electric field is uniform with magnitude 200N/C. (b) What is the flux in figure if the angle is 30 degrees? </a:t>
            </a:r>
          </a:p>
        </p:txBody>
      </p:sp>
      <p:sp>
        <p:nvSpPr>
          <p:cNvPr id="198661" name="Text Box 5"/>
          <p:cNvSpPr txBox="1">
            <a:spLocks noChangeArrowheads="1"/>
          </p:cNvSpPr>
          <p:nvPr/>
        </p:nvSpPr>
        <p:spPr bwMode="auto">
          <a:xfrm>
            <a:off x="430213" y="2895600"/>
            <a:ext cx="37607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charset="0"/>
              </a:rPr>
              <a:t>The electric flux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is defined as </a:t>
            </a:r>
            <a:endParaRPr lang="en-US" dirty="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198662" name="Text Box 6"/>
          <p:cNvSpPr txBox="1">
            <a:spLocks noChangeArrowheads="1"/>
          </p:cNvSpPr>
          <p:nvPr/>
        </p:nvSpPr>
        <p:spPr bwMode="auto">
          <a:xfrm>
            <a:off x="381000" y="3960813"/>
            <a:ext cx="3263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charset="0"/>
              </a:rPr>
              <a:t>So when (a)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Symbol" charset="2"/>
              </a:rPr>
              <a:t>θ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=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0, we obtain</a:t>
            </a:r>
          </a:p>
        </p:txBody>
      </p:sp>
      <p:graphicFrame>
        <p:nvGraphicFramePr>
          <p:cNvPr id="19866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579233"/>
              </p:ext>
            </p:extLst>
          </p:nvPr>
        </p:nvGraphicFramePr>
        <p:xfrm>
          <a:off x="685800" y="3260725"/>
          <a:ext cx="2009775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41" name="Equation" r:id="rId4" imgW="749300" imgH="241300" progId="Equation.DSMT4">
                  <p:embed/>
                </p:oleObj>
              </mc:Choice>
              <mc:Fallback>
                <p:oleObj name="Equation" r:id="rId4" imgW="7493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260725"/>
                        <a:ext cx="2009775" cy="646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664" name="Object 8"/>
          <p:cNvGraphicFramePr>
            <a:graphicFrameLocks noChangeAspect="1"/>
          </p:cNvGraphicFramePr>
          <p:nvPr/>
        </p:nvGraphicFramePr>
        <p:xfrm>
          <a:off x="525463" y="4395788"/>
          <a:ext cx="2903537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42" name="Equation" r:id="rId6" imgW="1257120" imgH="203040" progId="Equation.DSMT4">
                  <p:embed/>
                </p:oleObj>
              </mc:Choice>
              <mc:Fallback>
                <p:oleObj name="Equation" r:id="rId6" imgW="1257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4395788"/>
                        <a:ext cx="2903537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8665" name="Text Box 9"/>
          <p:cNvSpPr txBox="1">
            <a:spLocks noChangeArrowheads="1"/>
          </p:cNvSpPr>
          <p:nvPr/>
        </p:nvSpPr>
        <p:spPr bwMode="auto">
          <a:xfrm>
            <a:off x="457200" y="4876800"/>
            <a:ext cx="4519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 when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Symbol" charset="2"/>
              </a:rPr>
              <a:t>θ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=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30 degrees, we obtain</a:t>
            </a:r>
          </a:p>
        </p:txBody>
      </p:sp>
      <p:graphicFrame>
        <p:nvGraphicFramePr>
          <p:cNvPr id="198666" name="Object 10"/>
          <p:cNvGraphicFramePr>
            <a:graphicFrameLocks noChangeAspect="1"/>
          </p:cNvGraphicFramePr>
          <p:nvPr/>
        </p:nvGraphicFramePr>
        <p:xfrm>
          <a:off x="533400" y="5410200"/>
          <a:ext cx="23241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43" name="Equation" r:id="rId8" imgW="1054080" imgH="228600" progId="Equation.DSMT4">
                  <p:embed/>
                </p:oleObj>
              </mc:Choice>
              <mc:Fallback>
                <p:oleObj name="Equation" r:id="rId8" imgW="10540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410200"/>
                        <a:ext cx="23241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667" name="Object 11"/>
          <p:cNvGraphicFramePr>
            <a:graphicFrameLocks noChangeAspect="1"/>
          </p:cNvGraphicFramePr>
          <p:nvPr/>
        </p:nvGraphicFramePr>
        <p:xfrm>
          <a:off x="3378200" y="4308475"/>
          <a:ext cx="530860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44" name="Equation" r:id="rId10" imgW="2298600" imgH="279360" progId="Equation.DSMT4">
                  <p:embed/>
                </p:oleObj>
              </mc:Choice>
              <mc:Fallback>
                <p:oleObj name="Equation" r:id="rId10" imgW="22986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8200" y="4308475"/>
                        <a:ext cx="5308600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668" name="Object 12"/>
          <p:cNvGraphicFramePr>
            <a:graphicFrameLocks noChangeAspect="1"/>
          </p:cNvGraphicFramePr>
          <p:nvPr/>
        </p:nvGraphicFramePr>
        <p:xfrm>
          <a:off x="2905125" y="5375275"/>
          <a:ext cx="593407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45" name="Equation" r:id="rId12" imgW="2692080" imgH="279360" progId="Equation.DSMT4">
                  <p:embed/>
                </p:oleObj>
              </mc:Choice>
              <mc:Fallback>
                <p:oleObj name="Equation" r:id="rId12" imgW="26920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25" y="5375275"/>
                        <a:ext cx="5934075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669" name="Object 13"/>
          <p:cNvGraphicFramePr>
            <a:graphicFrameLocks noChangeAspect="1"/>
          </p:cNvGraphicFramePr>
          <p:nvPr/>
        </p:nvGraphicFramePr>
        <p:xfrm>
          <a:off x="2678113" y="3367088"/>
          <a:ext cx="1360487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46" name="Equation" r:id="rId14" imgW="507960" imgH="164880" progId="Equation.DSMT4">
                  <p:embed/>
                </p:oleObj>
              </mc:Choice>
              <mc:Fallback>
                <p:oleObj name="Equation" r:id="rId14" imgW="5079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113" y="3367088"/>
                        <a:ext cx="1360487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358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15378</TotalTime>
  <Words>794</Words>
  <Application>Microsoft Macintosh PowerPoint</Application>
  <PresentationFormat>On-screen Show (4:3)</PresentationFormat>
  <Paragraphs>67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phys1443-spring02</vt:lpstr>
      <vt:lpstr>Equation</vt:lpstr>
      <vt:lpstr>PHYS 1441 – Section 001 Lecture #5</vt:lpstr>
      <vt:lpstr>Announcements</vt:lpstr>
      <vt:lpstr>Reminder: Special Project #2 – Angels &amp; Demons</vt:lpstr>
      <vt:lpstr>Special Project</vt:lpstr>
      <vt:lpstr>Gauss’ Law</vt:lpstr>
      <vt:lpstr>Electric Flux</vt:lpstr>
      <vt:lpstr>Example 22 – 1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 Yu</cp:lastModifiedBy>
  <cp:revision>423</cp:revision>
  <dcterms:created xsi:type="dcterms:W3CDTF">2012-01-19T04:21:20Z</dcterms:created>
  <dcterms:modified xsi:type="dcterms:W3CDTF">2016-06-13T19:19:06Z</dcterms:modified>
</cp:coreProperties>
</file>