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1" r:id="rId2"/>
    <p:sldId id="481" r:id="rId3"/>
    <p:sldId id="520" r:id="rId4"/>
    <p:sldId id="521" r:id="rId5"/>
    <p:sldId id="511" r:id="rId6"/>
    <p:sldId id="512" r:id="rId7"/>
    <p:sldId id="513" r:id="rId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00"/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72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1" Type="http://schemas.openxmlformats.org/officeDocument/2006/relationships/image" Target="../media/image6.e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wmf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8.bin"/><Relationship Id="rId15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95922" y="1447800"/>
            <a:ext cx="28441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13, 2016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23622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dirty="0" smtClean="0">
                <a:latin typeface="Arial Narrow" charset="0"/>
              </a:rPr>
              <a:t>Chapter 22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 smtClean="0">
                <a:latin typeface="Arial Narrow" charset="0"/>
              </a:rPr>
              <a:t>Electric Flux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Gauss’ Law with many charges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What is Gauss’ Law good for?</a:t>
            </a:r>
          </a:p>
          <a:p>
            <a:pPr marL="609600" indent="-609600" algn="l"/>
            <a:r>
              <a:rPr lang="en-US" dirty="0">
                <a:latin typeface="Arial Narrow" charset="0"/>
              </a:rPr>
              <a:t>Chapter 23 Electric Potential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Energy</a:t>
            </a:r>
          </a:p>
          <a:p>
            <a:pPr marL="990600" lvl="1" indent="-533400"/>
            <a:endParaRPr lang="en-US" sz="3200" dirty="0">
              <a:solidFill>
                <a:srgbClr val="008000"/>
              </a:solidFill>
              <a:latin typeface="Arial Narrow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5800" y="5710535"/>
            <a:ext cx="8077200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#3,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Wednesday, June 15!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13, 2016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1444-001, Summer 2016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838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715000"/>
          </a:xfrm>
        </p:spPr>
        <p:txBody>
          <a:bodyPr/>
          <a:lstStyle/>
          <a:p>
            <a:r>
              <a:rPr lang="en-US" sz="4400" dirty="0" smtClean="0"/>
              <a:t>Reading </a:t>
            </a:r>
            <a:r>
              <a:rPr lang="en-US" sz="4400" dirty="0"/>
              <a:t>assignments</a:t>
            </a:r>
          </a:p>
          <a:p>
            <a:pPr lvl="1"/>
            <a:r>
              <a:rPr lang="en-US" sz="4000" dirty="0"/>
              <a:t>CH22.4</a:t>
            </a:r>
          </a:p>
        </p:txBody>
      </p:sp>
    </p:spTree>
    <p:extLst>
      <p:ext uri="{BB962C8B-B14F-4D97-AF65-F5344CB8AC3E}">
        <p14:creationId xmlns:p14="http://schemas.microsoft.com/office/powerpoint/2010/main" val="161661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62000"/>
          </a:xfrm>
        </p:spPr>
        <p:txBody>
          <a:bodyPr/>
          <a:lstStyle/>
          <a:p>
            <a:r>
              <a:rPr lang="en-US" sz="3200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</a:t>
            </a:r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Project </a:t>
            </a:r>
            <a:r>
              <a:rPr lang="en-US" sz="3200" dirty="0" smtClean="0">
                <a:latin typeface="Arial Narrow" charset="0"/>
                <a:ea typeface="ＭＳ Ｐゴシック" charset="0"/>
                <a:cs typeface="ＭＳ Ｐゴシック" charset="0"/>
              </a:rPr>
              <a:t>#2 – </a:t>
            </a:r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Einstein’s </a:t>
            </a:r>
            <a:r>
              <a:rPr lang="en-US" sz="2000" dirty="0">
                <a:latin typeface="Arial Narrow" charset="0"/>
                <a:ea typeface="ＭＳ Ｐゴシック" charset="0"/>
              </a:rPr>
              <a:t>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first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two digits of your SS#.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world electricity usage (3.6GJ/</a:t>
            </a:r>
            <a:r>
              <a:rPr lang="en-US" sz="2400" dirty="0" err="1" smtClean="0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) this energy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corresponds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to.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Thursday, June 16.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13, 2016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1444-001, Summer 2016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0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 smtClean="0"/>
              <a:t>Special Project</a:t>
            </a:r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800000"/>
                </a:solidFill>
              </a:rPr>
              <a:t>Particle Accelerator</a:t>
            </a:r>
            <a:r>
              <a:rPr lang="en-US" sz="2400" dirty="0" smtClean="0">
                <a:solidFill>
                  <a:schemeClr val="hlink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with charge </a:t>
            </a:r>
            <a:r>
              <a:rPr lang="en-US" sz="2400" b="1" dirty="0" smtClean="0">
                <a:solidFill>
                  <a:srgbClr val="0000FF"/>
                </a:solidFill>
              </a:rPr>
              <a:t>-Q</a:t>
            </a:r>
            <a:r>
              <a:rPr lang="en-US" sz="2400" dirty="0" smtClean="0">
                <a:solidFill>
                  <a:srgbClr val="0000FF"/>
                </a:solidFill>
              </a:rPr>
              <a:t> is accelerated in </a:t>
            </a:r>
            <a:r>
              <a:rPr lang="en-US" sz="2400" dirty="0">
                <a:solidFill>
                  <a:srgbClr val="0000FF"/>
                </a:solidFill>
              </a:rPr>
              <a:t>the uniform field </a:t>
            </a:r>
            <a:r>
              <a:rPr lang="en-US" sz="2400" b="1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between two parallel charged </a:t>
            </a:r>
            <a:r>
              <a:rPr lang="en-US" sz="2400" dirty="0" smtClean="0">
                <a:solidFill>
                  <a:srgbClr val="0000FF"/>
                </a:solidFill>
              </a:rPr>
              <a:t>plates whose separation is </a:t>
            </a:r>
            <a:r>
              <a:rPr lang="en-US" sz="2400" b="1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as shown in the figure on the right. The charged particle </a:t>
            </a:r>
            <a:r>
              <a:rPr lang="en-US" sz="2400" dirty="0">
                <a:solidFill>
                  <a:srgbClr val="0000FF"/>
                </a:solidFill>
              </a:rPr>
              <a:t>is accelerated</a:t>
            </a:r>
            <a:r>
              <a:rPr lang="en-US" sz="2400" dirty="0" smtClean="0">
                <a:solidFill>
                  <a:srgbClr val="0000FF"/>
                </a:solidFill>
              </a:rPr>
              <a:t> from an initial speed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near the negative plate and passes through a tiny hole in the positive plate.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 smtClean="0">
                <a:solidFill>
                  <a:schemeClr val="hlink"/>
                </a:solidFill>
              </a:rPr>
              <a:t>M, Q, D,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, </a:t>
            </a:r>
            <a:r>
              <a:rPr lang="en-US" sz="2000" b="1" dirty="0" err="1" smtClean="0">
                <a:solidFill>
                  <a:schemeClr val="hlink"/>
                </a:solidFill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</a:rPr>
              <a:t> v</a:t>
            </a:r>
            <a:r>
              <a:rPr lang="en-US" sz="2000" b="1" baseline="-25000" dirty="0" smtClean="0">
                <a:solidFill>
                  <a:schemeClr val="hlink"/>
                </a:solidFill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</a:rPr>
              <a:t>.  </a:t>
            </a:r>
            <a:endParaRPr lang="en-US" sz="2000" b="1" baseline="-25000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Due beginning of the class </a:t>
            </a:r>
            <a:r>
              <a:rPr lang="en-US" sz="2400" dirty="0" smtClean="0">
                <a:solidFill>
                  <a:srgbClr val="0000FF"/>
                </a:solidFill>
              </a:rPr>
              <a:t>Mon</a:t>
            </a:r>
            <a:r>
              <a:rPr lang="en-US" sz="2400" dirty="0" smtClean="0">
                <a:solidFill>
                  <a:srgbClr val="0000FF"/>
                </a:solidFill>
              </a:rPr>
              <a:t>day</a:t>
            </a:r>
            <a:r>
              <a:rPr lang="en-US" sz="2400" dirty="0" smtClean="0">
                <a:solidFill>
                  <a:srgbClr val="0000FF"/>
                </a:solidFill>
              </a:rPr>
              <a:t>, June </a:t>
            </a:r>
            <a:r>
              <a:rPr lang="en-US" sz="2400" dirty="0" smtClean="0">
                <a:solidFill>
                  <a:srgbClr val="0000FF"/>
                </a:solidFill>
              </a:rPr>
              <a:t>20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A75-5676-B940-AAF1-183BA8B23B63}" type="slidenum">
              <a:rPr lang="en-US"/>
              <a:pPr/>
              <a:t>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800600"/>
          </a:xfrm>
        </p:spPr>
        <p:txBody>
          <a:bodyPr/>
          <a:lstStyle/>
          <a:p>
            <a:r>
              <a:rPr lang="en-US" dirty="0"/>
              <a:t>Gauss’ law states the relationship between electric charge and </a:t>
            </a:r>
            <a:r>
              <a:rPr lang="en-US" dirty="0" smtClean="0"/>
              <a:t>the electric </a:t>
            </a:r>
            <a:r>
              <a:rPr lang="en-US" dirty="0"/>
              <a:t>field.</a:t>
            </a:r>
          </a:p>
          <a:p>
            <a:pPr lvl="1"/>
            <a:r>
              <a:rPr lang="en-US" dirty="0">
                <a:solidFill>
                  <a:schemeClr val="hlink"/>
                </a:solidFill>
                <a:sym typeface="Wingdings" charset="2"/>
              </a:rPr>
              <a:t>More </a:t>
            </a:r>
            <a:r>
              <a:rPr lang="en-US" dirty="0" smtClean="0">
                <a:solidFill>
                  <a:schemeClr val="hlink"/>
                </a:solidFill>
                <a:sym typeface="Wingdings" charset="2"/>
              </a:rPr>
              <a:t>generalized </a:t>
            </a:r>
            <a:r>
              <a:rPr lang="en-US" dirty="0">
                <a:solidFill>
                  <a:schemeClr val="hlink"/>
                </a:solidFill>
                <a:sym typeface="Wingdings" charset="2"/>
              </a:rPr>
              <a:t>and elegant form of Coulomb’s law.</a:t>
            </a:r>
          </a:p>
          <a:p>
            <a:r>
              <a:rPr lang="en-US" dirty="0">
                <a:sym typeface="Wingdings" charset="2"/>
              </a:rPr>
              <a:t>The electric field by the distribution of charges can be obtained using Coulomb’s law by summing (or integrating) over the charge distributions.</a:t>
            </a:r>
          </a:p>
          <a:p>
            <a:r>
              <a:rPr lang="en-US" dirty="0">
                <a:sym typeface="Wingdings" charset="2"/>
              </a:rPr>
              <a:t>Gauss’ law, however, gives an additional insight into the nature of electrostatic field and a more general relationship between the charge and the field</a:t>
            </a:r>
          </a:p>
        </p:txBody>
      </p:sp>
    </p:spTree>
    <p:extLst>
      <p:ext uri="{BB962C8B-B14F-4D97-AF65-F5344CB8AC3E}">
        <p14:creationId xmlns:p14="http://schemas.microsoft.com/office/powerpoint/2010/main" val="277620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7DE-9B62-5B49-AE41-94562FDA6966}" type="slidenum">
              <a:rPr lang="en-US"/>
              <a:pPr/>
              <a:t>6</a:t>
            </a:fld>
            <a:endParaRPr lang="en-US"/>
          </a:p>
        </p:txBody>
      </p:sp>
      <p:pic>
        <p:nvPicPr>
          <p:cNvPr id="197634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6705600" cy="2743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Electric Flux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686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imagine a surface of area A through which a uniform electric field E passes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electric </a:t>
            </a:r>
            <a:r>
              <a:rPr lang="en-US" sz="2800" dirty="0" smtClean="0"/>
              <a:t>flux </a:t>
            </a:r>
            <a:r>
              <a:rPr lang="en-US" sz="2800" dirty="0" smtClean="0">
                <a:latin typeface="Symbol" charset="2"/>
                <a:sym typeface="Wingdings" charset="2"/>
              </a:rPr>
              <a:t>Φ</a:t>
            </a:r>
            <a:r>
              <a:rPr lang="en-US" sz="2800" baseline="-25000" dirty="0" smtClean="0">
                <a:sym typeface="Wingdings" charset="2"/>
              </a:rPr>
              <a:t>E</a:t>
            </a:r>
            <a:r>
              <a:rPr lang="en-US" sz="2800" dirty="0" smtClean="0"/>
              <a:t> </a:t>
            </a:r>
            <a:r>
              <a:rPr lang="en-US" sz="2800" dirty="0"/>
              <a:t>is defined as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=EA, if the field is perpendicular to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</a:t>
            </a:r>
            <a:r>
              <a:rPr lang="en-US" sz="2400" dirty="0" err="1" smtClean="0">
                <a:sym typeface="Wingdings" charset="2"/>
              </a:rPr>
              <a:t>EAcos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, </a:t>
            </a:r>
            <a:r>
              <a:rPr lang="en-US" sz="2400" dirty="0">
                <a:sym typeface="Wingdings" charset="2"/>
              </a:rPr>
              <a:t>if the field makes an angle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>
                <a:sym typeface="Wingdings" charset="2"/>
              </a:rPr>
              <a:t>to the surface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So the electric flux is defined as                      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How would you define the electric flux in words?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The total </a:t>
            </a:r>
            <a:r>
              <a:rPr lang="en-US" sz="2400" dirty="0">
                <a:sym typeface="Wingdings" charset="2"/>
              </a:rPr>
              <a:t>number of field lines passing through the unit area perpendicular to the field. 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09138"/>
              </p:ext>
            </p:extLst>
          </p:nvPr>
        </p:nvGraphicFramePr>
        <p:xfrm>
          <a:off x="4833938" y="4478338"/>
          <a:ext cx="170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3" name="Equation" r:id="rId4" imgW="635000" imgH="241300" progId="Equation.DSMT4">
                  <p:embed/>
                </p:oleObj>
              </mc:Choice>
              <mc:Fallback>
                <p:oleObj name="Equation" r:id="rId4" imgW="6350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4478338"/>
                        <a:ext cx="170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3886200" y="5791200"/>
          <a:ext cx="23749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4"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791200"/>
                        <a:ext cx="23749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34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13, 2016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77F-FD23-C54F-A295-3491CF93ABEB}" type="slidenum">
              <a:rPr lang="en-US"/>
              <a:pPr/>
              <a:t>7</a:t>
            </a:fld>
            <a:endParaRPr lang="en-US"/>
          </a:p>
        </p:txBody>
      </p:sp>
      <p:pic>
        <p:nvPicPr>
          <p:cNvPr id="198658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91000" cy="3371850"/>
          </a:xfrm>
          <a:prstGeom prst="rect">
            <a:avLst/>
          </a:prstGeom>
          <a:noFill/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/>
              <a:t>Example 22 – 1 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876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hlink"/>
                </a:solidFill>
              </a:rPr>
              <a:t>Electric flux</a:t>
            </a:r>
            <a:r>
              <a:rPr lang="en-US" sz="2400">
                <a:solidFill>
                  <a:schemeClr val="hlink"/>
                </a:solidFill>
              </a:rPr>
              <a:t>. (a) Calculate the electric flux through the rectangle in the figure (a). The rectangle is 10cm by 20cm and the electric field is uniform with magnitude 200N/C. (b) What is the flux in figure if the angle is 30 degrees? 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30213" y="2895600"/>
            <a:ext cx="376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electric flux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is defined as 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960813"/>
            <a:ext cx="326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So when (a)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0, we obtain</a:t>
            </a:r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79233"/>
              </p:ext>
            </p:extLst>
          </p:nvPr>
        </p:nvGraphicFramePr>
        <p:xfrm>
          <a:off x="685800" y="3260725"/>
          <a:ext cx="2009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1" name="Equation" r:id="rId4" imgW="749300" imgH="241300" progId="Equation.DSMT4">
                  <p:embed/>
                </p:oleObj>
              </mc:Choice>
              <mc:Fallback>
                <p:oleObj name="Equation" r:id="rId4" imgW="749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60725"/>
                        <a:ext cx="20097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525463" y="4395788"/>
          <a:ext cx="290353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2" name="Equation" r:id="rId6" imgW="1257120" imgH="203040" progId="Equation.DSMT4">
                  <p:embed/>
                </p:oleObj>
              </mc:Choice>
              <mc:Fallback>
                <p:oleObj name="Equation" r:id="rId6" imgW="1257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4395788"/>
                        <a:ext cx="2903537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57200" y="4876800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when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30 degrees, we obtain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533400" y="5410200"/>
          <a:ext cx="23241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3" name="Equation" r:id="rId8" imgW="1054080" imgH="228600" progId="Equation.DSMT4">
                  <p:embed/>
                </p:oleObj>
              </mc:Choice>
              <mc:Fallback>
                <p:oleObj name="Equation" r:id="rId8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23241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378200" y="4308475"/>
          <a:ext cx="5308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4" name="Equation" r:id="rId10" imgW="2298600" imgH="279360" progId="Equation.DSMT4">
                  <p:embed/>
                </p:oleObj>
              </mc:Choice>
              <mc:Fallback>
                <p:oleObj name="Equation" r:id="rId10" imgW="2298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308475"/>
                        <a:ext cx="53086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2905125" y="5375275"/>
          <a:ext cx="59340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5" name="Equation" r:id="rId12" imgW="2692080" imgH="279360" progId="Equation.DSMT4">
                  <p:embed/>
                </p:oleObj>
              </mc:Choice>
              <mc:Fallback>
                <p:oleObj name="Equation" r:id="rId12" imgW="269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375275"/>
                        <a:ext cx="59340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9" name="Object 13"/>
          <p:cNvGraphicFramePr>
            <a:graphicFrameLocks noChangeAspect="1"/>
          </p:cNvGraphicFramePr>
          <p:nvPr/>
        </p:nvGraphicFramePr>
        <p:xfrm>
          <a:off x="2678113" y="3367088"/>
          <a:ext cx="13604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6" name="Equation" r:id="rId14" imgW="507960" imgH="164880" progId="Equation.DSMT4">
                  <p:embed/>
                </p:oleObj>
              </mc:Choice>
              <mc:Fallback>
                <p:oleObj name="Equation" r:id="rId14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367088"/>
                        <a:ext cx="1360487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35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15378</TotalTime>
  <Words>794</Words>
  <Application>Microsoft Macintosh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phys1443-spring02</vt:lpstr>
      <vt:lpstr>Equation</vt:lpstr>
      <vt:lpstr>PHYS 1441 – Section 001 Lecture #5</vt:lpstr>
      <vt:lpstr>Announcements</vt:lpstr>
      <vt:lpstr>Reminder: Special Project #2 – Angels &amp; Demons</vt:lpstr>
      <vt:lpstr>Special Project</vt:lpstr>
      <vt:lpstr>Gauss’ Law</vt:lpstr>
      <vt:lpstr>Electric Flux</vt:lpstr>
      <vt:lpstr>Example 22 – 1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423</cp:revision>
  <dcterms:created xsi:type="dcterms:W3CDTF">2012-01-19T04:21:20Z</dcterms:created>
  <dcterms:modified xsi:type="dcterms:W3CDTF">2016-06-13T19:19:06Z</dcterms:modified>
</cp:coreProperties>
</file>