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481" r:id="rId3"/>
    <p:sldId id="520" r:id="rId4"/>
    <p:sldId id="521" r:id="rId5"/>
    <p:sldId id="514" r:id="rId6"/>
    <p:sldId id="515" r:id="rId7"/>
    <p:sldId id="516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17" r:id="rId18"/>
    <p:sldId id="518" r:id="rId19"/>
    <p:sldId id="522" r:id="rId20"/>
    <p:sldId id="523" r:id="rId21"/>
    <p:sldId id="524" r:id="rId22"/>
    <p:sldId id="525" r:id="rId23"/>
    <p:sldId id="526" r:id="rId24"/>
    <p:sldId id="527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w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w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wmf"/><Relationship Id="rId5" Type="http://schemas.openxmlformats.org/officeDocument/2006/relationships/image" Target="../media/image54.emf"/><Relationship Id="rId6" Type="http://schemas.openxmlformats.org/officeDocument/2006/relationships/image" Target="../media/image55.w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9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6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14, 2016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2098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22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Gauss’ Law and Coulomb’s Law</a:t>
            </a:r>
            <a:endParaRPr lang="en-US" dirty="0"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Gauss</a:t>
            </a:r>
            <a:r>
              <a:rPr lang="en-US" dirty="0">
                <a:latin typeface="Arial Narrow" charset="0"/>
              </a:rPr>
              <a:t>’ Law with many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What is Gauss’ Law good for</a:t>
            </a:r>
            <a:r>
              <a:rPr lang="en-US" dirty="0" smtClean="0">
                <a:latin typeface="Arial Narrow" charset="0"/>
              </a:rPr>
              <a:t>?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How to use Gauss’ Law to solve problems.</a:t>
            </a:r>
            <a:endParaRPr lang="en-US" dirty="0">
              <a:latin typeface="Arial Narrow" charset="0"/>
            </a:endParaRPr>
          </a:p>
          <a:p>
            <a:pPr marL="609600" indent="-609600" algn="l"/>
            <a:r>
              <a:rPr lang="en-US" dirty="0">
                <a:latin typeface="Arial Narrow" charset="0"/>
              </a:rPr>
              <a:t>Chapter 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Energy</a:t>
            </a:r>
          </a:p>
          <a:p>
            <a:pPr marL="990600" lvl="1" indent="-533400"/>
            <a:endParaRPr lang="en-US" sz="3200" dirty="0">
              <a:solidFill>
                <a:srgbClr val="008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10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</a:t>
            </a:r>
            <a:r>
              <a:rPr lang="en-US" sz="2800" dirty="0" smtClean="0">
                <a:sym typeface="Wingdings" charset="2"/>
              </a:rPr>
              <a:t>surface of radius r </a:t>
            </a:r>
            <a:r>
              <a:rPr lang="en-US" sz="2800" dirty="0">
                <a:sym typeface="Wingdings" charset="2"/>
              </a:rPr>
              <a:t>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18746"/>
              </p:ext>
            </p:extLst>
          </p:nvPr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50684"/>
              </p:ext>
            </p:extLst>
          </p:nvPr>
        </p:nvGraphicFramePr>
        <p:xfrm>
          <a:off x="4819650" y="2362200"/>
          <a:ext cx="1962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4" name="Equation" r:id="rId6" imgW="749160" imgH="406080" progId="Equation.DSMT4">
                  <p:embed/>
                </p:oleObj>
              </mc:Choice>
              <mc:Fallback>
                <p:oleObj name="Equation" r:id="rId6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62200"/>
                        <a:ext cx="196215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874443"/>
              </p:ext>
            </p:extLst>
          </p:nvPr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5" name="Equation" r:id="rId8" imgW="1003300" imgH="419100" progId="Equation.DSMT4">
                  <p:embed/>
                </p:oleObj>
              </mc:Choice>
              <mc:Fallback>
                <p:oleObj name="Equation" r:id="rId8" imgW="100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56865"/>
              </p:ext>
            </p:extLst>
          </p:nvPr>
        </p:nvGraphicFramePr>
        <p:xfrm>
          <a:off x="1827213" y="3870325"/>
          <a:ext cx="22733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6" name="Equation" r:id="rId10" imgW="1028700" imgH="419100" progId="Equation.DSMT4">
                  <p:embed/>
                </p:oleObj>
              </mc:Choice>
              <mc:Fallback>
                <p:oleObj name="Equation" r:id="rId10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70325"/>
                        <a:ext cx="22733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72851"/>
              </p:ext>
            </p:extLst>
          </p:nvPr>
        </p:nvGraphicFramePr>
        <p:xfrm>
          <a:off x="4113213" y="3870325"/>
          <a:ext cx="1739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7" name="Equation" r:id="rId12" imgW="787400" imgH="419100" progId="Equation.DSMT4">
                  <p:embed/>
                </p:oleObj>
              </mc:Choice>
              <mc:Fallback>
                <p:oleObj name="Equation" r:id="rId12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870325"/>
                        <a:ext cx="17399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703"/>
              </p:ext>
            </p:extLst>
          </p:nvPr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8" name="Equation" r:id="rId14" imgW="1016000" imgH="419100" progId="Equation.DSMT4">
                  <p:embed/>
                </p:oleObj>
              </mc:Choice>
              <mc:Fallback>
                <p:oleObj name="Equation" r:id="rId14" imgW="1016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9" name="Equation" r:id="rId16" imgW="203040" imgH="406080" progId="Equation.DSMT4">
                  <p:embed/>
                </p:oleObj>
              </mc:Choice>
              <mc:Fallback>
                <p:oleObj name="Equation" r:id="rId16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1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11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consider the same single static point charge Q surrounded by a symmetric spherical surface A</a:t>
            </a:r>
            <a:r>
              <a:rPr lang="en-US" sz="2800" baseline="-25000"/>
              <a:t>1</a:t>
            </a:r>
            <a:r>
              <a:rPr lang="en-US" sz="2800"/>
              <a:t> and a randomly shaped surface A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4384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number of field lines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due to the charge Q, passing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through the two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surfaces?</a:t>
            </a: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the shape of the enclosed surface is.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no matter what the 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70135"/>
              </p:ext>
            </p:extLst>
          </p:nvPr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8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07560"/>
              </p:ext>
            </p:extLst>
          </p:nvPr>
        </p:nvGraphicFramePr>
        <p:xfrm>
          <a:off x="5319713" y="6011863"/>
          <a:ext cx="10810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9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6011863"/>
                        <a:ext cx="10810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68142"/>
              </p:ext>
            </p:extLst>
          </p:nvPr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0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86988"/>
              </p:ext>
            </p:extLst>
          </p:nvPr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1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1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/>
              <a:t>Let’s consider several charges inside a closed surface.</a:t>
            </a:r>
          </a:p>
          <a:p>
            <a:r>
              <a:rPr lang="en-US"/>
              <a:t>For each charge, Q</a:t>
            </a:r>
            <a:r>
              <a:rPr lang="en-US" i="1" baseline="-25000"/>
              <a:t>i</a:t>
            </a:r>
            <a:r>
              <a:rPr lang="en-US"/>
              <a:t>, 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vectorially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and any external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fields.  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only 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07165"/>
              </p:ext>
            </p:extLst>
          </p:nvPr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4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0159"/>
              </p:ext>
            </p:extLst>
          </p:nvPr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5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61577"/>
              </p:ext>
            </p:extLst>
          </p:nvPr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6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44428"/>
              </p:ext>
            </p:extLst>
          </p:nvPr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7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91504"/>
              </p:ext>
            </p:extLst>
          </p:nvPr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8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8321"/>
              </p:ext>
            </p:extLst>
          </p:nvPr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9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70856"/>
              </p:ext>
            </p:extLst>
          </p:nvPr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0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81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3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13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within 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216970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 smtClean="0"/>
              <a:t>Solving problems with Gauss’ Law</a:t>
            </a:r>
            <a:endParaRPr lang="en-US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9906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Draw the appropriate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aussian surface, making sure it passes through the point you want to know the electric field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Use the symmetry of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Calculate the enclosed charge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5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15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two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aussian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surface A</a:t>
            </a:r>
            <a:r>
              <a:rPr lang="en-US" sz="32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30122"/>
              </p:ext>
            </p:extLst>
          </p:nvPr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35066"/>
              </p:ext>
            </p:extLst>
          </p:nvPr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7" name="Equation" r:id="rId6" imgW="596900" imgH="304800" progId="Equation.DSMT4">
                  <p:embed/>
                </p:oleObj>
              </mc:Choice>
              <mc:Fallback>
                <p:oleObj name="Equation" r:id="rId6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8" name="Equation" r:id="rId8" imgW="253800" imgH="406080" progId="Equation.DSMT4">
                  <p:embed/>
                </p:oleObj>
              </mc:Choice>
              <mc:Fallback>
                <p:oleObj name="Equation" r:id="rId8" imgW="253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9" name="Equation" r:id="rId10" imgW="406080" imgH="406080" progId="Equation.DSMT4">
                  <p:embed/>
                </p:oleObj>
              </mc:Choice>
              <mc:Fallback>
                <p:oleObj name="Equation" r:id="rId10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7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16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259493"/>
              </p:ext>
            </p:extLst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84202"/>
              </p:ext>
            </p:extLst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7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08956"/>
              </p:ext>
            </p:extLst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8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9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87313"/>
              </p:ext>
            </p:extLst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0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21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79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17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2253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 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28156"/>
              </p:ext>
            </p:extLst>
          </p:nvPr>
        </p:nvGraphicFramePr>
        <p:xfrm>
          <a:off x="3517900" y="1033463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5" name="Equation" r:id="rId3" imgW="901700" imgH="431800" progId="Equation.DSMT4">
                  <p:embed/>
                </p:oleObj>
              </mc:Choice>
              <mc:Fallback>
                <p:oleObj name="Equation" r:id="rId3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033463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19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15600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14,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Quiz #2</a:t>
            </a:r>
          </a:p>
          <a:p>
            <a:pPr lvl="1"/>
            <a:r>
              <a:rPr lang="en-US" sz="2400" dirty="0" smtClean="0"/>
              <a:t>In class Thursday, June 16</a:t>
            </a:r>
          </a:p>
          <a:p>
            <a:pPr lvl="1"/>
            <a:r>
              <a:rPr lang="en-US" sz="2400" dirty="0" smtClean="0"/>
              <a:t>Covers CH22.1 through what we cover in class tomorrow, Wed. June 15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/>
              <a:t>CH22.4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20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57200" y="22098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25854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21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69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22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Electric potential is written with a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potential energy U</a:t>
            </a:r>
            <a:r>
              <a:rPr lang="en-US" sz="2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52241"/>
              </p:ext>
            </p:extLst>
          </p:nvPr>
        </p:nvGraphicFramePr>
        <p:xfrm>
          <a:off x="33528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47926"/>
              </p:ext>
            </p:extLst>
          </p:nvPr>
        </p:nvGraphicFramePr>
        <p:xfrm>
          <a:off x="40544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50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23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382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happens when the electric force does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W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potential difference V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charge!!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33980"/>
              </p:ext>
            </p:extLst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4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5967"/>
              </p:ext>
            </p:extLst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5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95506"/>
              </p:ext>
            </p:extLst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6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27742"/>
              </p:ext>
            </p:extLst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7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24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24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/>
              <a:t>A Few Things about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a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398326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Project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16.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14,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5</a:t>
            </a:fld>
            <a:endParaRPr lang="en-US"/>
          </a:p>
        </p:txBody>
      </p:sp>
      <p:pic>
        <p:nvPicPr>
          <p:cNvPr id="203778" name="Picture 2" descr="FG22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4876800" cy="3276600"/>
          </a:xfrm>
          <a:prstGeom prst="rect">
            <a:avLst/>
          </a:prstGeom>
          <a:noFill/>
        </p:spPr>
      </p:pic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2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surface of area A that is not a square or flat but in some random shape, and that the field is not uniform.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surface can be divided up into infinitesimally small areas of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Δ</a:t>
            </a:r>
            <a:r>
              <a:rPr lang="en-US" sz="2800" b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that can be considered flat.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And the electric field through this area can be considered uniform since the area is very small.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Then the electric flux through the entire surface</a:t>
            </a:r>
            <a:r>
              <a:rPr lang="en-US" sz="2800" dirty="0" smtClean="0">
                <a:sym typeface="Wingdings" charset="2"/>
              </a:rPr>
              <a:t> is </a:t>
            </a:r>
            <a:r>
              <a:rPr lang="en-US" sz="2800" dirty="0">
                <a:sym typeface="Wingdings" charset="2"/>
              </a:rPr>
              <a:t>approximately 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In the limit where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Δ</a:t>
            </a:r>
            <a:r>
              <a:rPr lang="en-US" sz="2800" b="1" dirty="0" err="1" smtClean="0">
                <a:sym typeface="Wingdings" charset="2"/>
              </a:rPr>
              <a:t>A</a:t>
            </a:r>
            <a:r>
              <a:rPr lang="en-US" sz="2800" i="1" baseline="-25000" dirty="0" err="1" smtClean="0">
                <a:sym typeface="Wingdings" charset="2"/>
              </a:rPr>
              <a:t>i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0, the discrete summation becomes an integral.</a:t>
            </a: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83659"/>
              </p:ext>
            </p:extLst>
          </p:nvPr>
        </p:nvGraphicFramePr>
        <p:xfrm>
          <a:off x="4205288" y="4329113"/>
          <a:ext cx="2255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3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329113"/>
                        <a:ext cx="225583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96610"/>
              </p:ext>
            </p:extLst>
          </p:nvPr>
        </p:nvGraphicFramePr>
        <p:xfrm>
          <a:off x="5776913" y="5237163"/>
          <a:ext cx="1955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4" name="Equation" r:id="rId6" imgW="825500" imgH="304800" progId="Equation.DSMT4">
                  <p:embed/>
                </p:oleObj>
              </mc:Choice>
              <mc:Fallback>
                <p:oleObj name="Equation" r:id="rId6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237163"/>
                        <a:ext cx="19558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78133"/>
              </p:ext>
            </p:extLst>
          </p:nvPr>
        </p:nvGraphicFramePr>
        <p:xfrm>
          <a:off x="5694363" y="5999163"/>
          <a:ext cx="19859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5" name="Equation" r:id="rId8" imgW="838200" imgH="304800" progId="Equation.DSMT4">
                  <p:embed/>
                </p:oleObj>
              </mc:Choice>
              <mc:Fallback>
                <p:oleObj name="Equation" r:id="rId8" imgW="838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5999163"/>
                        <a:ext cx="1985962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772400" y="53181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open surface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924800" y="5943600"/>
            <a:ext cx="106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enclosed surface</a:t>
            </a:r>
          </a:p>
        </p:txBody>
      </p:sp>
      <p:pic>
        <p:nvPicPr>
          <p:cNvPr id="203786" name="Picture 10" descr="FG22_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581400"/>
            <a:ext cx="23622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8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037-81C0-1A4F-801E-4388C2A928F7}" type="slidenum">
              <a:rPr lang="en-US"/>
              <a:pPr/>
              <a:t>6</a:t>
            </a:fld>
            <a:endParaRPr lang="en-US"/>
          </a:p>
        </p:txBody>
      </p:sp>
      <p:pic>
        <p:nvPicPr>
          <p:cNvPr id="204802" name="Picture 2" descr="FG2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43200"/>
            <a:ext cx="2362200" cy="1771650"/>
          </a:xfrm>
          <a:prstGeom prst="rect">
            <a:avLst/>
          </a:prstGeom>
          <a:noFill/>
        </p:spPr>
      </p:pic>
      <p:pic>
        <p:nvPicPr>
          <p:cNvPr id="204803" name="Picture 3" descr="FG22_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-76200"/>
            <a:ext cx="3886200" cy="2914650"/>
          </a:xfrm>
          <a:prstGeom prst="rect">
            <a:avLst/>
          </a:prstGeom>
          <a:noFill/>
        </p:spPr>
      </p:pic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019800" cy="1600200"/>
          </a:xfrm>
        </p:spPr>
        <p:txBody>
          <a:bodyPr/>
          <a:lstStyle/>
          <a:p>
            <a:r>
              <a:rPr lang="en-US"/>
              <a:t>We arbitrarily define that the area vector points outward from the enclosed volume</a:t>
            </a:r>
            <a:r>
              <a:rPr lang="en-US">
                <a:sym typeface="Wingdings" charset="2"/>
              </a:rPr>
              <a:t>.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04800" y="22860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leaving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&lt;π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The flux is positive.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coming into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&gt;π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 The flux is negative.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&gt;0, there is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net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flux out of the volume.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&lt;0, there is flux into the volume.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 the above figures, each field that enters the volume also leaves the volume,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flux is non-zero only if one or more lines start or end inside the surface.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12858"/>
              </p:ext>
            </p:extLst>
          </p:nvPr>
        </p:nvGraphicFramePr>
        <p:xfrm>
          <a:off x="2533650" y="4579938"/>
          <a:ext cx="21018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5" imgW="1041400" imgH="304800" progId="Equation.DSMT4">
                  <p:embed/>
                </p:oleObj>
              </mc:Choice>
              <mc:Fallback>
                <p:oleObj name="Equation" r:id="rId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79938"/>
                        <a:ext cx="21018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488C-0840-9B44-825B-4948AB0B4A55}" type="slidenum">
              <a:rPr lang="en-US"/>
              <a:pPr/>
              <a:t>7</a:t>
            </a:fld>
            <a:endParaRPr lang="en-US"/>
          </a:p>
        </p:txBody>
      </p:sp>
      <p:pic>
        <p:nvPicPr>
          <p:cNvPr id="205826" name="Picture 2" descr="FG22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3505200" cy="2628900"/>
          </a:xfrm>
          <a:prstGeom prst="rect">
            <a:avLst/>
          </a:prstGeom>
          <a:noFill/>
        </p:spPr>
      </p:pic>
      <p:pic>
        <p:nvPicPr>
          <p:cNvPr id="205827" name="Picture 3" descr="FG2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67050"/>
            <a:ext cx="4038600" cy="3028950"/>
          </a:xfrm>
          <a:prstGeom prst="rect">
            <a:avLst/>
          </a:prstGeom>
          <a:noFill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400800" cy="5791200"/>
          </a:xfrm>
        </p:spPr>
        <p:txBody>
          <a:bodyPr/>
          <a:lstStyle/>
          <a:p>
            <a:r>
              <a:rPr lang="en-US" sz="2800" dirty="0"/>
              <a:t>The field line starts or ends only on a charge.</a:t>
            </a:r>
          </a:p>
          <a:p>
            <a:r>
              <a:rPr lang="en-US" sz="2800" dirty="0"/>
              <a:t>Sign of the net flux on the surface A</a:t>
            </a:r>
            <a:r>
              <a:rPr lang="en-US" sz="2800" baseline="-25000" dirty="0"/>
              <a:t>1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The net outward flux (positive flux)</a:t>
            </a:r>
          </a:p>
          <a:p>
            <a:r>
              <a:rPr lang="en-US" sz="2800" dirty="0"/>
              <a:t>How about A</a:t>
            </a:r>
            <a:r>
              <a:rPr lang="en-US" sz="2800" baseline="-25000" dirty="0"/>
              <a:t>2</a:t>
            </a:r>
            <a:r>
              <a:rPr lang="en-US" sz="2800" dirty="0"/>
              <a:t>? </a:t>
            </a:r>
          </a:p>
          <a:p>
            <a:pPr lvl="1"/>
            <a:r>
              <a:rPr lang="en-US" sz="2400" dirty="0">
                <a:sym typeface="Wingdings" charset="2"/>
              </a:rPr>
              <a:t>Net inward flux (negative flux)</a:t>
            </a:r>
          </a:p>
          <a:p>
            <a:r>
              <a:rPr lang="en-US" sz="2800" dirty="0">
                <a:sym typeface="Wingdings" charset="2"/>
              </a:rPr>
              <a:t>What is the flux in the bottom figure?</a:t>
            </a:r>
          </a:p>
          <a:p>
            <a:pPr lvl="1"/>
            <a:r>
              <a:rPr lang="en-US" sz="2400" dirty="0">
                <a:sym typeface="Wingdings" charset="2"/>
              </a:rPr>
              <a:t>There should be a net inward flux (negative flux) since the total charge inside the volume is negative.</a:t>
            </a:r>
          </a:p>
          <a:p>
            <a:r>
              <a:rPr lang="en-US" sz="2800" dirty="0">
                <a:sym typeface="Wingdings" charset="2"/>
              </a:rPr>
              <a:t>The</a:t>
            </a:r>
            <a:r>
              <a:rPr lang="en-US" sz="2800" dirty="0" smtClean="0">
                <a:sym typeface="Wingdings" charset="2"/>
              </a:rPr>
              <a:t> net flux </a:t>
            </a:r>
            <a:r>
              <a:rPr lang="en-US" sz="2800" dirty="0">
                <a:sym typeface="Wingdings" charset="2"/>
              </a:rPr>
              <a:t>that crosses an enclosed surface is proportional to the total charge inside the surface.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This is the crux of Gauss’ law.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1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29B-0438-7546-A5C5-7B4E9EEDE26F}" type="slidenum">
              <a:rPr lang="en-US"/>
              <a:pPr/>
              <a:t>8</a:t>
            </a:fld>
            <a:endParaRPr lang="en-US"/>
          </a:p>
        </p:txBody>
      </p:sp>
      <p:pic>
        <p:nvPicPr>
          <p:cNvPr id="207874" name="Picture 2" descr="FG2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562600" cy="2628900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7924800" cy="3276600"/>
          </a:xfrm>
        </p:spPr>
        <p:txBody>
          <a:bodyPr/>
          <a:lstStyle/>
          <a:p>
            <a:r>
              <a:rPr lang="en-US" dirty="0"/>
              <a:t>Let’s consider the case in the above figure.</a:t>
            </a:r>
          </a:p>
          <a:p>
            <a:r>
              <a:rPr lang="en-US" dirty="0"/>
              <a:t>What are the results of the closed integral of the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aussian </a:t>
            </a:r>
            <a:r>
              <a:rPr lang="en-US" dirty="0"/>
              <a:t>surfaces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1</a:t>
            </a:r>
          </a:p>
          <a:p>
            <a:pPr lvl="1"/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2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52455"/>
              </p:ext>
            </p:extLst>
          </p:nvPr>
        </p:nvGraphicFramePr>
        <p:xfrm>
          <a:off x="2438400" y="4738688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6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38688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032125" y="1793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endParaRPr lang="en-US" dirty="0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35650" y="167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r>
              <a:rPr lang="en-US" dirty="0"/>
              <a:t>’</a:t>
            </a:r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49821"/>
              </p:ext>
            </p:extLst>
          </p:nvPr>
        </p:nvGraphicFramePr>
        <p:xfrm>
          <a:off x="2438400" y="5600700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7" name="Equation" r:id="rId6" imgW="596900" imgH="304800" progId="Equation.DSMT4">
                  <p:embed/>
                </p:oleObj>
              </mc:Choice>
              <mc:Fallback>
                <p:oleObj name="Equation" r:id="rId6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00700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3810000" y="4648200"/>
          <a:ext cx="514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8" name="Equation" r:id="rId8" imgW="228600" imgH="406080" progId="Equation.DSMT4">
                  <p:embed/>
                </p:oleObj>
              </mc:Choice>
              <mc:Fallback>
                <p:oleObj name="Equation" r:id="rId8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5143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3743325" y="5486400"/>
          <a:ext cx="600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9" name="Equation" r:id="rId10" imgW="266400" imgH="406080" progId="Equation.DSMT4">
                  <p:embed/>
                </p:oleObj>
              </mc:Choice>
              <mc:Fallback>
                <p:oleObj name="Equation" r:id="rId10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5486400"/>
                        <a:ext cx="600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2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FC4C-6E18-FD4E-93F6-E905DDAF783E}" type="slidenum">
              <a:rPr lang="en-US"/>
              <a:pPr/>
              <a:t>9</a:t>
            </a:fld>
            <a:endParaRPr lang="en-US"/>
          </a:p>
        </p:txBody>
      </p:sp>
      <p:pic>
        <p:nvPicPr>
          <p:cNvPr id="208898" name="Picture 2" descr="FG22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66700"/>
            <a:ext cx="3048000" cy="2286000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239000" cy="685800"/>
          </a:xfrm>
        </p:spPr>
        <p:txBody>
          <a:bodyPr/>
          <a:lstStyle/>
          <a:p>
            <a:r>
              <a:rPr lang="en-US"/>
              <a:t>Coulomb’s Law from Gauss’ Law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6934200" cy="1295400"/>
          </a:xfrm>
        </p:spPr>
        <p:txBody>
          <a:bodyPr/>
          <a:lstStyle/>
          <a:p>
            <a:r>
              <a:rPr lang="en-US" sz="2800" dirty="0"/>
              <a:t>Let’s consider a charge Q enclosed inside our imaginary</a:t>
            </a:r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aussian </a:t>
            </a:r>
            <a:r>
              <a:rPr lang="en-US" sz="2800" dirty="0"/>
              <a:t>surface of sphere of radius r.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52400" y="2286000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Since we can choose any surface enclosing the charge, we choose the simplest possible one!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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surface is symmetric about the charge.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tell us about the field E?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Must have the same magnitude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(uniform) at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any point on the surface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Points radially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outward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parallel to the surface vector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d</a:t>
            </a:r>
            <a:r>
              <a:rPr lang="en-US" sz="2000" b="1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.</a:t>
            </a:r>
            <a:endParaRPr lang="en-US" sz="2000" dirty="0">
              <a:solidFill>
                <a:srgbClr val="003300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aussian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integral can be written as </a:t>
            </a: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724"/>
              </p:ext>
            </p:extLst>
          </p:nvPr>
        </p:nvGraphicFramePr>
        <p:xfrm>
          <a:off x="152400" y="5322888"/>
          <a:ext cx="124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2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22888"/>
                        <a:ext cx="1244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6305550" y="4911725"/>
            <a:ext cx="78105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 E</a:t>
            </a:r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7239000" y="5257800"/>
          <a:ext cx="6651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3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6651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343775" y="6096000"/>
            <a:ext cx="1495425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Electric Field of </a:t>
            </a:r>
          </a:p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Coulomb’s Law</a:t>
            </a:r>
          </a:p>
        </p:txBody>
      </p:sp>
      <p:graphicFrame>
        <p:nvGraphicFramePr>
          <p:cNvPr id="208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67409"/>
              </p:ext>
            </p:extLst>
          </p:nvPr>
        </p:nvGraphicFramePr>
        <p:xfrm>
          <a:off x="1404938" y="5322888"/>
          <a:ext cx="1136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4" name="Equation" r:id="rId8" imgW="546100" imgH="304800" progId="Equation.DSMT4">
                  <p:embed/>
                </p:oleObj>
              </mc:Choice>
              <mc:Fallback>
                <p:oleObj name="Equation" r:id="rId8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322888"/>
                        <a:ext cx="1136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14914"/>
              </p:ext>
            </p:extLst>
          </p:nvPr>
        </p:nvGraphicFramePr>
        <p:xfrm>
          <a:off x="2425700" y="5321300"/>
          <a:ext cx="1112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5" name="Equation" r:id="rId10" imgW="533400" imgH="304800" progId="Equation.DSMT4">
                  <p:embed/>
                </p:oleObj>
              </mc:Choice>
              <mc:Fallback>
                <p:oleObj name="Equation" r:id="rId10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321300"/>
                        <a:ext cx="1112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6850"/>
              </p:ext>
            </p:extLst>
          </p:nvPr>
        </p:nvGraphicFramePr>
        <p:xfrm>
          <a:off x="3505200" y="5337175"/>
          <a:ext cx="1376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6" name="Equation" r:id="rId12" imgW="660400" imgH="304800" progId="Equation.DSMT4">
                  <p:embed/>
                </p:oleObj>
              </mc:Choice>
              <mc:Fallback>
                <p:oleObj name="Equation" r:id="rId12" imgW="660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7175"/>
                        <a:ext cx="13763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25590"/>
              </p:ext>
            </p:extLst>
          </p:nvPr>
        </p:nvGraphicFramePr>
        <p:xfrm>
          <a:off x="4865688" y="5232400"/>
          <a:ext cx="925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7" name="Equation" r:id="rId14" imgW="444500" imgH="431800" progId="Equation.DSMT4">
                  <p:embed/>
                </p:oleObj>
              </mc:Choice>
              <mc:Fallback>
                <p:oleObj name="Equation" r:id="rId14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32400"/>
                        <a:ext cx="925512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5748338" y="5257800"/>
          <a:ext cx="4238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8" name="Equation" r:id="rId16" imgW="203040" imgH="406080" progId="Equation.DSMT4">
                  <p:embed/>
                </p:oleObj>
              </mc:Choice>
              <mc:Fallback>
                <p:oleObj name="Equation" r:id="rId16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5257800"/>
                        <a:ext cx="42386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72386"/>
              </p:ext>
            </p:extLst>
          </p:nvPr>
        </p:nvGraphicFramePr>
        <p:xfrm>
          <a:off x="7794625" y="4918075"/>
          <a:ext cx="119697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9" name="Equation" r:id="rId18" imgW="457200" imgH="431800" progId="Equation.DSMT4">
                  <p:embed/>
                </p:oleObj>
              </mc:Choice>
              <mc:Fallback>
                <p:oleObj name="Equation" r:id="rId18" imgW="45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918075"/>
                        <a:ext cx="119697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16625</TotalTime>
  <Words>3008</Words>
  <Application>Microsoft Macintosh PowerPoint</Application>
  <PresentationFormat>On-screen Show (4:3)</PresentationFormat>
  <Paragraphs>304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phys1443-spring02</vt:lpstr>
      <vt:lpstr>Equation</vt:lpstr>
      <vt:lpstr>PHYS 1441 – Section 001 Lecture #6</vt:lpstr>
      <vt:lpstr>Announcements</vt:lpstr>
      <vt:lpstr>Reminder: Special Project #2 – Angels &amp; Demons</vt:lpstr>
      <vt:lpstr>Special Project</vt:lpstr>
      <vt:lpstr>Generalization of the Electric Flux</vt:lpstr>
      <vt:lpstr>Generalization of the Electric Flux</vt:lpstr>
      <vt:lpstr>Generalization of the Electric Flux</vt:lpstr>
      <vt:lpstr>Gauss’ Law</vt:lpstr>
      <vt:lpstr>Coulomb’s Law from Gauss’ Law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A Brain Teaser of Electric Flux</vt:lpstr>
      <vt:lpstr>Gauss’ Law Summary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Electric Potential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462</cp:revision>
  <cp:lastPrinted>2016-06-14T22:39:50Z</cp:lastPrinted>
  <dcterms:created xsi:type="dcterms:W3CDTF">2012-01-19T04:21:20Z</dcterms:created>
  <dcterms:modified xsi:type="dcterms:W3CDTF">2016-06-14T22:43:56Z</dcterms:modified>
</cp:coreProperties>
</file>