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media/audio1.bin" ContentType="audio/unknown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media/audio2.bin" ContentType="audio/unknown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1" r:id="rId2"/>
    <p:sldId id="481" r:id="rId3"/>
    <p:sldId id="520" r:id="rId4"/>
    <p:sldId id="521" r:id="rId5"/>
    <p:sldId id="514" r:id="rId6"/>
    <p:sldId id="515" r:id="rId7"/>
    <p:sldId id="516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17" r:id="rId18"/>
    <p:sldId id="518" r:id="rId19"/>
    <p:sldId id="522" r:id="rId20"/>
    <p:sldId id="523" r:id="rId21"/>
    <p:sldId id="524" r:id="rId22"/>
    <p:sldId id="525" r:id="rId23"/>
    <p:sldId id="526" r:id="rId24"/>
    <p:sldId id="527" r:id="rId2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00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wmf"/><Relationship Id="rId8" Type="http://schemas.openxmlformats.org/officeDocument/2006/relationships/image" Target="../media/image23.e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1" Type="http://schemas.openxmlformats.org/officeDocument/2006/relationships/image" Target="../media/image25.emf"/><Relationship Id="rId2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w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w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wmf"/><Relationship Id="rId5" Type="http://schemas.openxmlformats.org/officeDocument/2006/relationships/image" Target="../media/image54.emf"/><Relationship Id="rId6" Type="http://schemas.openxmlformats.org/officeDocument/2006/relationships/image" Target="../media/image55.w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8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29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30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3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6.bin"/><Relationship Id="rId9" Type="http://schemas.openxmlformats.org/officeDocument/2006/relationships/image" Target="../media/image34.emf"/><Relationship Id="rId10" Type="http://schemas.openxmlformats.org/officeDocument/2006/relationships/oleObject" Target="../embeddings/oleObject27.bin"/><Relationship Id="rId11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5.bin"/><Relationship Id="rId18" Type="http://schemas.openxmlformats.org/officeDocument/2006/relationships/image" Target="../media/image4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2.bin"/><Relationship Id="rId4" Type="http://schemas.openxmlformats.org/officeDocument/2006/relationships/image" Target="../media/image49.jpe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54.e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6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52.emf"/><Relationship Id="rId10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4" Type="http://schemas.openxmlformats.org/officeDocument/2006/relationships/image" Target="../media/image61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2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3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6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emf"/><Relationship Id="rId10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9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22.wmf"/><Relationship Id="rId19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audio" Target="../media/audio1.bin"/><Relationship Id="rId4" Type="http://schemas.openxmlformats.org/officeDocument/2006/relationships/image" Target="../media/image24.jpeg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08245" y="1447800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14, 2016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220980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22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Gauss’ Law and Coulomb’s Law</a:t>
            </a:r>
            <a:endParaRPr lang="en-US" dirty="0"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Gauss</a:t>
            </a:r>
            <a:r>
              <a:rPr lang="en-US" dirty="0">
                <a:latin typeface="Arial Narrow" charset="0"/>
              </a:rPr>
              <a:t>’ Law with many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What is Gauss’ Law good for</a:t>
            </a:r>
            <a:r>
              <a:rPr lang="en-US" dirty="0" smtClean="0">
                <a:latin typeface="Arial Narrow" charset="0"/>
              </a:rPr>
              <a:t>?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How to use Gauss’ Law to solve problems.</a:t>
            </a:r>
            <a:endParaRPr lang="en-US" dirty="0">
              <a:latin typeface="Arial Narrow" charset="0"/>
            </a:endParaRPr>
          </a:p>
          <a:p>
            <a:pPr marL="609600" indent="-609600" algn="l"/>
            <a:r>
              <a:rPr lang="en-US" dirty="0">
                <a:latin typeface="Arial Narrow" charset="0"/>
              </a:rPr>
              <a:t>Chapter 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Energy</a:t>
            </a:r>
          </a:p>
          <a:p>
            <a:pPr marL="990600" lvl="1" indent="-533400"/>
            <a:endParaRPr lang="en-US" sz="3200" dirty="0">
              <a:solidFill>
                <a:srgbClr val="008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1944-574F-FF4B-8F60-DE60AF160DB9}" type="slidenum">
              <a:rPr lang="en-US"/>
              <a:pPr/>
              <a:t>10</a:t>
            </a:fld>
            <a:endParaRPr lang="en-US"/>
          </a:p>
        </p:txBody>
      </p:sp>
      <p:pic>
        <p:nvPicPr>
          <p:cNvPr id="209922" name="Picture 2" descr="FG2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"/>
            <a:ext cx="3200400" cy="2400300"/>
          </a:xfrm>
          <a:prstGeom prst="rect">
            <a:avLst/>
          </a:prstGeom>
          <a:noFill/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7010400" cy="1905000"/>
          </a:xfrm>
        </p:spPr>
        <p:txBody>
          <a:bodyPr/>
          <a:lstStyle/>
          <a:p>
            <a:r>
              <a:rPr lang="en-US" sz="2800" dirty="0"/>
              <a:t>Let’s consider a single static point charge Q surrounded by an imaginary spherical surface.</a:t>
            </a:r>
          </a:p>
          <a:p>
            <a:r>
              <a:rPr lang="en-US" sz="2800" dirty="0">
                <a:sym typeface="Wingdings" charset="2"/>
              </a:rPr>
              <a:t>Coulomb’s law tells us that the electric field at a spherical </a:t>
            </a:r>
            <a:r>
              <a:rPr lang="en-US" sz="2800" dirty="0" smtClean="0">
                <a:sym typeface="Wingdings" charset="2"/>
              </a:rPr>
              <a:t>surface of radius r </a:t>
            </a:r>
            <a:r>
              <a:rPr lang="en-US" sz="2800" dirty="0">
                <a:sym typeface="Wingdings" charset="2"/>
              </a:rPr>
              <a:t>is </a:t>
            </a:r>
            <a:endParaRPr lang="en-US" sz="28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228600" y="342900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  <a:sym typeface="Wingdings" charset="2"/>
              </a:rPr>
              <a:t>Performing a closed integral over the surface, we obtain</a:t>
            </a:r>
          </a:p>
        </p:txBody>
      </p:sp>
      <p:graphicFrame>
        <p:nvGraphicFramePr>
          <p:cNvPr id="209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18746"/>
              </p:ext>
            </p:extLst>
          </p:nvPr>
        </p:nvGraphicFramePr>
        <p:xfrm>
          <a:off x="457200" y="4019550"/>
          <a:ext cx="1317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2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19550"/>
                        <a:ext cx="13176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6553200" y="6048375"/>
            <a:ext cx="1368425" cy="42545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Gauss’ Law</a:t>
            </a:r>
          </a:p>
        </p:txBody>
      </p:sp>
      <p:graphicFrame>
        <p:nvGraphicFramePr>
          <p:cNvPr id="209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50684"/>
              </p:ext>
            </p:extLst>
          </p:nvPr>
        </p:nvGraphicFramePr>
        <p:xfrm>
          <a:off x="4819650" y="2362200"/>
          <a:ext cx="1962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3" name="Equation" r:id="rId7" imgW="749160" imgH="406080" progId="Equation.DSMT4">
                  <p:embed/>
                </p:oleObj>
              </mc:Choice>
              <mc:Fallback>
                <p:oleObj name="Equation" r:id="rId7" imgW="74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362200"/>
                        <a:ext cx="196215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874443"/>
              </p:ext>
            </p:extLst>
          </p:nvPr>
        </p:nvGraphicFramePr>
        <p:xfrm>
          <a:off x="3865563" y="4937125"/>
          <a:ext cx="22161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4" name="Equation" r:id="rId9" imgW="1003300" imgH="419100" progId="Equation.DSMT4">
                  <p:embed/>
                </p:oleObj>
              </mc:Choice>
              <mc:Fallback>
                <p:oleObj name="Equation" r:id="rId9" imgW="1003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937125"/>
                        <a:ext cx="221615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56865"/>
              </p:ext>
            </p:extLst>
          </p:nvPr>
        </p:nvGraphicFramePr>
        <p:xfrm>
          <a:off x="1827213" y="3870325"/>
          <a:ext cx="22733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5" name="Equation" r:id="rId11" imgW="1028700" imgH="419100" progId="Equation.DSMT4">
                  <p:embed/>
                </p:oleObj>
              </mc:Choice>
              <mc:Fallback>
                <p:oleObj name="Equation" r:id="rId11" imgW="1028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3870325"/>
                        <a:ext cx="22733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72851"/>
              </p:ext>
            </p:extLst>
          </p:nvPr>
        </p:nvGraphicFramePr>
        <p:xfrm>
          <a:off x="4113213" y="3870325"/>
          <a:ext cx="17399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6" name="Equation" r:id="rId13" imgW="787400" imgH="419100" progId="Equation.DSMT4">
                  <p:embed/>
                </p:oleObj>
              </mc:Choice>
              <mc:Fallback>
                <p:oleObj name="Equation" r:id="rId13" imgW="787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3870325"/>
                        <a:ext cx="17399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9703"/>
              </p:ext>
            </p:extLst>
          </p:nvPr>
        </p:nvGraphicFramePr>
        <p:xfrm>
          <a:off x="6110288" y="4937125"/>
          <a:ext cx="22463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7" name="Equation" r:id="rId15" imgW="1016000" imgH="419100" progId="Equation.DSMT4">
                  <p:embed/>
                </p:oleObj>
              </mc:Choice>
              <mc:Fallback>
                <p:oleObj name="Equation" r:id="rId15" imgW="1016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937125"/>
                        <a:ext cx="22463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3" name="Object 13"/>
          <p:cNvGraphicFramePr>
            <a:graphicFrameLocks noChangeAspect="1"/>
          </p:cNvGraphicFramePr>
          <p:nvPr/>
        </p:nvGraphicFramePr>
        <p:xfrm>
          <a:off x="8313738" y="4953000"/>
          <a:ext cx="4492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8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738" y="4953000"/>
                        <a:ext cx="4492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031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build="p"/>
      <p:bldP spid="209925" grpId="0" build="p"/>
      <p:bldP spid="2099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B939F-5CDE-C344-9BEE-A94324778209}" type="slidenum">
              <a:rPr lang="en-US"/>
              <a:pPr/>
              <a:t>11</a:t>
            </a:fld>
            <a:endParaRPr lang="en-US"/>
          </a:p>
        </p:txBody>
      </p:sp>
      <p:pic>
        <p:nvPicPr>
          <p:cNvPr id="210946" name="Picture 2" descr="FG22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3657600" cy="2743200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7239000" cy="685800"/>
          </a:xfrm>
        </p:spPr>
        <p:txBody>
          <a:bodyPr/>
          <a:lstStyle/>
          <a:p>
            <a:r>
              <a:rPr lang="en-US"/>
              <a:t>Gauss’ Law from Coulomb’s Law</a:t>
            </a:r>
            <a:br>
              <a:rPr lang="en-US"/>
            </a:br>
            <a:r>
              <a:rPr lang="en-US"/>
              <a:t>Irregular Surface</a:t>
            </a: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67818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Let’s consider the same single static point charge Q surrounded by a symmetric spherical surface A</a:t>
            </a:r>
            <a:r>
              <a:rPr lang="en-US" sz="2800" baseline="-25000"/>
              <a:t>1</a:t>
            </a:r>
            <a:r>
              <a:rPr lang="en-US" sz="2800"/>
              <a:t> and a randomly shaped surface A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76200" y="2438400"/>
            <a:ext cx="9067800" cy="434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What is the difference in the number of field lines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due to the charge Q, passing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through the two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surfaces?</a:t>
            </a: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None.  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total number of field lines passing through the surface is the same no matter what the shape of the enclosed surface is.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So we can write: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mean?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The flux due to the given enclosed charge is the same no matter what the shape of the surface enclosing it is.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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Gauss’ law,                     , is valid for any surface surrounding a single point charge Q.</a:t>
            </a:r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70135"/>
              </p:ext>
            </p:extLst>
          </p:nvPr>
        </p:nvGraphicFramePr>
        <p:xfrm>
          <a:off x="2895600" y="4483100"/>
          <a:ext cx="13731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6" name="Equation" r:id="rId4" imgW="596900" imgH="419100" progId="Equation.DSMT4">
                  <p:embed/>
                </p:oleObj>
              </mc:Choice>
              <mc:Fallback>
                <p:oleObj name="Equation" r:id="rId4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83100"/>
                        <a:ext cx="1373188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07560"/>
              </p:ext>
            </p:extLst>
          </p:nvPr>
        </p:nvGraphicFramePr>
        <p:xfrm>
          <a:off x="5319713" y="6011863"/>
          <a:ext cx="10810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7" name="Equation" r:id="rId6" imgW="774700" imgH="419100" progId="Equation.DSMT4">
                  <p:embed/>
                </p:oleObj>
              </mc:Choice>
              <mc:Fallback>
                <p:oleObj name="Equation" r:id="rId6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6011863"/>
                        <a:ext cx="108108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68142"/>
              </p:ext>
            </p:extLst>
          </p:nvPr>
        </p:nvGraphicFramePr>
        <p:xfrm>
          <a:off x="4265613" y="4483100"/>
          <a:ext cx="137318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8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4483100"/>
                        <a:ext cx="137318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86988"/>
              </p:ext>
            </p:extLst>
          </p:nvPr>
        </p:nvGraphicFramePr>
        <p:xfrm>
          <a:off x="5638800" y="4419600"/>
          <a:ext cx="46672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" name="Equation" r:id="rId10" imgW="203040" imgH="406080" progId="Equation.DSMT4">
                  <p:embed/>
                </p:oleObj>
              </mc:Choice>
              <mc:Fallback>
                <p:oleObj name="Equation" r:id="rId10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419600"/>
                        <a:ext cx="466725" cy="950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12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09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0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0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0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0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0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0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 build="p"/>
      <p:bldP spid="21094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E6BB-AD62-244F-B62F-B078111CDD09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Gauss’ Law w/ more than one charge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86800" cy="1219200"/>
          </a:xfrm>
        </p:spPr>
        <p:txBody>
          <a:bodyPr/>
          <a:lstStyle/>
          <a:p>
            <a:r>
              <a:rPr lang="en-US"/>
              <a:t>Let’s consider several charges inside a closed surface.</a:t>
            </a:r>
          </a:p>
          <a:p>
            <a:r>
              <a:rPr lang="en-US"/>
              <a:t>For each charge, Q</a:t>
            </a:r>
            <a:r>
              <a:rPr lang="en-US" i="1" baseline="-25000"/>
              <a:t>i</a:t>
            </a:r>
            <a:r>
              <a:rPr lang="en-US"/>
              <a:t>, inside the chosen closed surface, 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76200" y="2819400"/>
            <a:ext cx="90678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Since electric fields can be added 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  <a:sym typeface="Wingdings" charset="2"/>
              </a:rPr>
              <a:t>vectorially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, following the superposition principle, the total field </a:t>
            </a:r>
            <a:r>
              <a:rPr lang="en-US" sz="2800" b="1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 is equal to the sum of the fields due to each charge               and any external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fields.   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value of the flux depends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only on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charge enclosed in the surface!!  Gauss’ law.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407165"/>
              </p:ext>
            </p:extLst>
          </p:nvPr>
        </p:nvGraphicFramePr>
        <p:xfrm>
          <a:off x="1692275" y="2041525"/>
          <a:ext cx="1663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0" name="Equation" r:id="rId3" imgW="622300" imgH="304800" progId="Equation.DSMT4">
                  <p:embed/>
                </p:oleObj>
              </mc:Choice>
              <mc:Fallback>
                <p:oleObj name="Equation" r:id="rId3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41525"/>
                        <a:ext cx="16637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911725" y="1905000"/>
            <a:ext cx="145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      ?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935538" y="2362200"/>
            <a:ext cx="4056062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electric field produced by Q</a:t>
            </a:r>
            <a:r>
              <a:rPr lang="en-US" sz="2000" b="1" i="1" baseline="-25000">
                <a:solidFill>
                  <a:srgbClr val="800000"/>
                </a:solidFill>
                <a:latin typeface="Arial Narrow" charset="0"/>
              </a:rPr>
              <a:t>i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 alone!</a:t>
            </a:r>
          </a:p>
        </p:txBody>
      </p:sp>
      <p:graphicFrame>
        <p:nvGraphicFramePr>
          <p:cNvPr id="213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0159"/>
              </p:ext>
            </p:extLst>
          </p:nvPr>
        </p:nvGraphicFramePr>
        <p:xfrm>
          <a:off x="5786438" y="1828800"/>
          <a:ext cx="3857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1" name="Equation" r:id="rId5" imgW="165100" imgH="228600" progId="Equation.DSMT4">
                  <p:embed/>
                </p:oleObj>
              </mc:Choice>
              <mc:Fallback>
                <p:oleObj name="Equation" r:id="rId5" imgW="16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1828800"/>
                        <a:ext cx="38576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861577"/>
              </p:ext>
            </p:extLst>
          </p:nvPr>
        </p:nvGraphicFramePr>
        <p:xfrm>
          <a:off x="3810000" y="3657600"/>
          <a:ext cx="1143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2" name="Equation" r:id="rId7" imgW="596900" imgH="254000" progId="Equation.DSMT4">
                  <p:embed/>
                </p:oleObj>
              </mc:Choice>
              <mc:Fallback>
                <p:oleObj name="Equation" r:id="rId7" imgW="596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1143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44428"/>
              </p:ext>
            </p:extLst>
          </p:nvPr>
        </p:nvGraphicFramePr>
        <p:xfrm>
          <a:off x="457200" y="4324350"/>
          <a:ext cx="15033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3" name="Equation" r:id="rId9" imgW="596900" imgH="304800" progId="Equation.DSMT4">
                  <p:embed/>
                </p:oleObj>
              </mc:Choice>
              <mc:Fallback>
                <p:oleObj name="Equation" r:id="rId9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24350"/>
                        <a:ext cx="15033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7162800" y="4038600"/>
            <a:ext cx="153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What is Q</a:t>
            </a:r>
            <a:r>
              <a:rPr lang="en-US" sz="2000" b="1" baseline="-25000">
                <a:solidFill>
                  <a:srgbClr val="80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?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7086600" y="4495800"/>
            <a:ext cx="1905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 Narrow" charset="0"/>
              </a:rPr>
              <a:t>The total enclosed charge!</a:t>
            </a:r>
          </a:p>
        </p:txBody>
      </p:sp>
      <p:graphicFrame>
        <p:nvGraphicFramePr>
          <p:cNvPr id="2130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91504"/>
              </p:ext>
            </p:extLst>
          </p:nvPr>
        </p:nvGraphicFramePr>
        <p:xfrm>
          <a:off x="1971675" y="4324350"/>
          <a:ext cx="31019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4" name="Equation" r:id="rId11" imgW="1231900" imgH="304800" progId="Equation.DSMT4">
                  <p:embed/>
                </p:oleObj>
              </mc:Choice>
              <mc:Fallback>
                <p:oleObj name="Equation" r:id="rId11" imgW="1231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324350"/>
                        <a:ext cx="310197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8321"/>
              </p:ext>
            </p:extLst>
          </p:nvPr>
        </p:nvGraphicFramePr>
        <p:xfrm>
          <a:off x="4999038" y="4129088"/>
          <a:ext cx="1249362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5" name="Equation" r:id="rId13" imgW="495300" imgH="457200" progId="Equation.DSMT4">
                  <p:embed/>
                </p:oleObj>
              </mc:Choice>
              <mc:Fallback>
                <p:oleObj name="Equation" r:id="rId13" imgW="495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129088"/>
                        <a:ext cx="1249362" cy="111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770856"/>
              </p:ext>
            </p:extLst>
          </p:nvPr>
        </p:nvGraphicFramePr>
        <p:xfrm>
          <a:off x="6172200" y="4237038"/>
          <a:ext cx="830263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6" name="Equation" r:id="rId15" imgW="330200" imgH="431800" progId="Equation.DSMT4">
                  <p:embed/>
                </p:oleObj>
              </mc:Choice>
              <mc:Fallback>
                <p:oleObj name="Equation" r:id="rId15" imgW="330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37038"/>
                        <a:ext cx="830263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008" name="Object 16"/>
          <p:cNvGraphicFramePr>
            <a:graphicFrameLocks noChangeAspect="1"/>
          </p:cNvGraphicFramePr>
          <p:nvPr/>
        </p:nvGraphicFramePr>
        <p:xfrm>
          <a:off x="3352800" y="1905000"/>
          <a:ext cx="5429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7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905000"/>
                        <a:ext cx="5429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723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2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2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  <p:bldP spid="212996" grpId="0" build="p"/>
      <p:bldP spid="212998" grpId="0"/>
      <p:bldP spid="212999" grpId="0" animBg="1"/>
      <p:bldP spid="213003" grpId="0"/>
      <p:bldP spid="2130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4949-A757-2642-B93E-BC0C39F36828}" type="slidenum">
              <a:rPr lang="en-US"/>
              <a:pPr/>
              <a:t>13</a:t>
            </a:fld>
            <a:endParaRPr lang="en-US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/>
              <a:t>So what is Gauss’ Law good for?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4419600"/>
          </a:xfrm>
        </p:spPr>
        <p:txBody>
          <a:bodyPr/>
          <a:lstStyle/>
          <a:p>
            <a:r>
              <a:rPr lang="en-US"/>
              <a:t>Derivation of Gauss’ law from Coulomb’s law is only valid for </a:t>
            </a:r>
            <a:r>
              <a:rPr lang="en-US" b="1" u="sng">
                <a:solidFill>
                  <a:srgbClr val="FF0066"/>
                </a:solidFill>
              </a:rPr>
              <a:t>static electric charge</a:t>
            </a:r>
            <a:r>
              <a:rPr lang="en-US"/>
              <a:t>.</a:t>
            </a:r>
          </a:p>
          <a:p>
            <a:r>
              <a:rPr lang="en-US"/>
              <a:t>Electric field can also be produced by changing magnetic fields.</a:t>
            </a:r>
          </a:p>
          <a:p>
            <a:pPr lvl="1"/>
            <a:r>
              <a:rPr lang="en-US"/>
              <a:t>Coulomb’s law cannot describe this field while Gauss’ law is still valid</a:t>
            </a:r>
          </a:p>
          <a:p>
            <a:r>
              <a:rPr lang="en-US"/>
              <a:t>Gauss’ law is more general than Coulomb’s law.</a:t>
            </a:r>
          </a:p>
          <a:p>
            <a:pPr lvl="1"/>
            <a:r>
              <a:rPr lang="en-US"/>
              <a:t>Can be used to obtain electric field, forces or obtain charges </a:t>
            </a: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152400" y="5235575"/>
            <a:ext cx="8839200" cy="860425"/>
          </a:xfrm>
          <a:prstGeom prst="rect">
            <a:avLst/>
          </a:prstGeom>
          <a:solidFill>
            <a:srgbClr val="FFFF66"/>
          </a:solidFill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Gauss’ Law: Any </a:t>
            </a:r>
            <a:r>
              <a:rPr lang="en-US" b="1" u="sng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differences</a:t>
            </a:r>
            <a:r>
              <a:rPr lang="en-US">
                <a:solidFill>
                  <a:srgbClr val="800000"/>
                </a:solidFill>
                <a:latin typeface="Arial Narrow" charset="0"/>
              </a:rPr>
              <a:t> between the input and output flux of the electric field over any enclosed surface is due to the charge within that surface!!!</a:t>
            </a:r>
          </a:p>
        </p:txBody>
      </p:sp>
    </p:spTree>
    <p:extLst>
      <p:ext uri="{BB962C8B-B14F-4D97-AF65-F5344CB8AC3E}">
        <p14:creationId xmlns:p14="http://schemas.microsoft.com/office/powerpoint/2010/main" val="216970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2140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14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 dirty="0" smtClean="0"/>
              <a:t>Solving problems with Gauss’ Law</a:t>
            </a:r>
            <a:endParaRPr lang="en-US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685800" y="9906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Identify the symmetry of the charge distributions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Draw the appropriate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aussian surface, making sure it passes through the point you want to know the electric field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Use the symmetry of charge distribution to determine the direction of E at the point of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Evaluate the flux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Calculate the enclosed charge by the Gaussian surface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 Narrow" charset="0"/>
                <a:sym typeface="Wingdings"/>
              </a:rPr>
              <a:t>Ignore all the charges outside the Gaussian surface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/>
              </a:rPr>
              <a:t>Equate the flux to the enclosed charge and solve for E</a:t>
            </a:r>
            <a:endParaRPr lang="en-US" sz="2800" dirty="0" smtClean="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5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F5DD-D7FD-0C44-8C59-758DD682AA16}" type="slidenum">
              <a:rPr lang="en-US"/>
              <a:pPr/>
              <a:t>15</a:t>
            </a:fld>
            <a:endParaRPr lang="en-US"/>
          </a:p>
        </p:txBody>
      </p:sp>
      <p:pic>
        <p:nvPicPr>
          <p:cNvPr id="215042" name="Picture 2" descr="FG22_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1000"/>
            <a:ext cx="3733800" cy="2800350"/>
          </a:xfrm>
          <a:prstGeom prst="rect">
            <a:avLst/>
          </a:prstGeom>
          <a:noFill/>
        </p:spPr>
      </p:pic>
      <p:sp>
        <p:nvSpPr>
          <p:cNvPr id="215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22 – 2 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Flux from Gauss’ Law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Consider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two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aussian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surfaces,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shown in the figure. The only charge present is the charge +Q at the center of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   What is the net flux through each surface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A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?</a:t>
            </a:r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5410200" cy="1600200"/>
          </a:xfrm>
        </p:spPr>
        <p:txBody>
          <a:bodyPr/>
          <a:lstStyle/>
          <a:p>
            <a:r>
              <a:rPr lang="en-US"/>
              <a:t>The surface A</a:t>
            </a:r>
            <a:r>
              <a:rPr lang="en-US" baseline="-25000"/>
              <a:t>1</a:t>
            </a:r>
            <a:r>
              <a:rPr lang="en-US"/>
              <a:t> encloses the charge +Q, so from Gauss’ law we obtain the total net flux </a:t>
            </a:r>
          </a:p>
        </p:txBody>
      </p:sp>
      <p:sp>
        <p:nvSpPr>
          <p:cNvPr id="215046" name="Rectangle 6"/>
          <p:cNvSpPr>
            <a:spLocks noChangeArrowheads="1"/>
          </p:cNvSpPr>
          <p:nvPr/>
        </p:nvSpPr>
        <p:spPr bwMode="auto">
          <a:xfrm>
            <a:off x="152400" y="4495800"/>
            <a:ext cx="541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The surface A</a:t>
            </a:r>
            <a:r>
              <a:rPr lang="en-US" sz="32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the charge, +Q, is outside the surface, so the total net flux is 0.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630122"/>
              </p:ext>
            </p:extLst>
          </p:nvPr>
        </p:nvGraphicFramePr>
        <p:xfrm>
          <a:off x="5562600" y="3192463"/>
          <a:ext cx="20701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4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92463"/>
                        <a:ext cx="20701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35066"/>
              </p:ext>
            </p:extLst>
          </p:nvPr>
        </p:nvGraphicFramePr>
        <p:xfrm>
          <a:off x="5410200" y="4667250"/>
          <a:ext cx="20669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5" name="Equation" r:id="rId7" imgW="596900" imgH="304800" progId="Equation.DSMT4">
                  <p:embed/>
                </p:oleObj>
              </mc:Choice>
              <mc:Fallback>
                <p:oleObj name="Equation" r:id="rId7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667250"/>
                        <a:ext cx="2066925" cy="101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7502525" y="3048000"/>
          <a:ext cx="879475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6" name="Equation" r:id="rId9" imgW="253800" imgH="406080" progId="Equation.DSMT4">
                  <p:embed/>
                </p:oleObj>
              </mc:Choice>
              <mc:Fallback>
                <p:oleObj name="Equation" r:id="rId9" imgW="253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2525" y="3048000"/>
                        <a:ext cx="879475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0" name="Object 10"/>
          <p:cNvGraphicFramePr>
            <a:graphicFrameLocks noChangeAspect="1"/>
          </p:cNvGraphicFramePr>
          <p:nvPr/>
        </p:nvGraphicFramePr>
        <p:xfrm>
          <a:off x="7354888" y="4495800"/>
          <a:ext cx="1408112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7" name="Equation" r:id="rId11" imgW="406080" imgH="406080" progId="Equation.DSMT4">
                  <p:embed/>
                </p:oleObj>
              </mc:Choice>
              <mc:Fallback>
                <p:oleObj name="Equation" r:id="rId11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495800"/>
                        <a:ext cx="1408112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739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/>
      <p:bldP spid="215045" grpId="0" build="p"/>
      <p:bldP spid="2150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C395-CDC4-5844-904F-BAD13B7EA6D1}" type="slidenum">
              <a:rPr lang="en-US"/>
              <a:pPr/>
              <a:t>16</a:t>
            </a:fld>
            <a:endParaRPr lang="en-US"/>
          </a:p>
        </p:txBody>
      </p:sp>
      <p:pic>
        <p:nvPicPr>
          <p:cNvPr id="216066" name="Picture 2" descr="FG2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"/>
            <a:ext cx="3276600" cy="2457450"/>
          </a:xfrm>
          <a:prstGeom prst="rect">
            <a:avLst/>
          </a:prstGeom>
          <a:noFill/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22 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57912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Long uniform line of charge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: A very long straight wire possesses a uniform positive charge per unit length,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ea typeface="Lucida Grande"/>
                <a:cs typeface="Symbol" charset="2"/>
              </a:rPr>
              <a:t>λ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electric field at points near but outside the wire, far from the ends.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4582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Which direction do you think the field due to the charge on the wire is?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Radially</a:t>
            </a:r>
            <a:r>
              <a:rPr lang="en-US" sz="2000" dirty="0"/>
              <a:t> outward from the wire, the direction of radial vector </a:t>
            </a:r>
            <a:r>
              <a:rPr lang="en-US" sz="2000" b="1" dirty="0" err="1"/>
              <a:t>r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Due to cylindrical symmetry, the field is the same on the G</a:t>
            </a:r>
            <a:r>
              <a:rPr lang="en-US" sz="2400" dirty="0" smtClean="0"/>
              <a:t>aussian </a:t>
            </a:r>
            <a:r>
              <a:rPr lang="en-US" sz="2400" dirty="0"/>
              <a:t>surface of a cylinder surrounding the wire.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end surfaces do not contribute to the flux at all.   Why?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Because the field vector </a:t>
            </a:r>
            <a:r>
              <a:rPr lang="en-US" sz="1800" b="1" dirty="0"/>
              <a:t>E</a:t>
            </a:r>
            <a:r>
              <a:rPr lang="en-US" sz="1800" dirty="0"/>
              <a:t> is perpendicular to the surface vector </a:t>
            </a:r>
            <a:r>
              <a:rPr lang="en-US" sz="1800" dirty="0" err="1"/>
              <a:t>d</a:t>
            </a:r>
            <a:r>
              <a:rPr lang="en-US" sz="1800" b="1" dirty="0" err="1"/>
              <a:t>A</a:t>
            </a:r>
            <a:r>
              <a:rPr lang="en-US" sz="1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From Gauss’ law</a:t>
            </a:r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259493"/>
              </p:ext>
            </p:extLst>
          </p:nvPr>
        </p:nvGraphicFramePr>
        <p:xfrm>
          <a:off x="2667000" y="4465638"/>
          <a:ext cx="14668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8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465638"/>
                        <a:ext cx="146685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84202"/>
              </p:ext>
            </p:extLst>
          </p:nvPr>
        </p:nvGraphicFramePr>
        <p:xfrm>
          <a:off x="2895600" y="5091113"/>
          <a:ext cx="16002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99" name="Equation" r:id="rId6" imgW="635000" imgH="419100" progId="Equation.DSMT4">
                  <p:embed/>
                </p:oleObj>
              </mc:Choice>
              <mc:Fallback>
                <p:oleObj name="Equation" r:id="rId6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091113"/>
                        <a:ext cx="1600200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72" name="AutoShape 8"/>
          <p:cNvSpPr>
            <a:spLocks noChangeArrowheads="1"/>
          </p:cNvSpPr>
          <p:nvPr/>
        </p:nvSpPr>
        <p:spPr bwMode="auto">
          <a:xfrm>
            <a:off x="1357313" y="5334000"/>
            <a:ext cx="1385887" cy="609600"/>
          </a:xfrm>
          <a:prstGeom prst="rightArrow">
            <a:avLst>
              <a:gd name="adj1" fmla="val 50000"/>
              <a:gd name="adj2" fmla="val 56836"/>
            </a:avLst>
          </a:prstGeom>
          <a:solidFill>
            <a:srgbClr val="FFFF66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80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160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808956"/>
              </p:ext>
            </p:extLst>
          </p:nvPr>
        </p:nvGraphicFramePr>
        <p:xfrm>
          <a:off x="4114800" y="4465638"/>
          <a:ext cx="13112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0" name="Equation" r:id="rId8" imgW="533400" imgH="304800" progId="Equation.DSMT4">
                  <p:embed/>
                </p:oleObj>
              </mc:Choice>
              <mc:Fallback>
                <p:oleObj name="Equation" r:id="rId8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65638"/>
                        <a:ext cx="1311275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4" name="Object 10"/>
          <p:cNvGraphicFramePr>
            <a:graphicFrameLocks noChangeAspect="1"/>
          </p:cNvGraphicFramePr>
          <p:nvPr/>
        </p:nvGraphicFramePr>
        <p:xfrm>
          <a:off x="5410200" y="4554538"/>
          <a:ext cx="1560513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1"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54538"/>
                        <a:ext cx="1560513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87313"/>
              </p:ext>
            </p:extLst>
          </p:nvPr>
        </p:nvGraphicFramePr>
        <p:xfrm>
          <a:off x="6908800" y="4313238"/>
          <a:ext cx="10922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2" name="Equation" r:id="rId12" imgW="444500" imgH="431800" progId="Equation.DSMT4">
                  <p:embed/>
                </p:oleObj>
              </mc:Choice>
              <mc:Fallback>
                <p:oleObj name="Equation" r:id="rId12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4313238"/>
                        <a:ext cx="1092200" cy="1023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6" name="Object 12"/>
          <p:cNvGraphicFramePr>
            <a:graphicFrameLocks noChangeAspect="1"/>
          </p:cNvGraphicFramePr>
          <p:nvPr/>
        </p:nvGraphicFramePr>
        <p:xfrm>
          <a:off x="7959725" y="4343400"/>
          <a:ext cx="4984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03" name="Equation" r:id="rId14" imgW="203040" imgH="406080" progId="Equation.DSMT4">
                  <p:embed/>
                </p:oleObj>
              </mc:Choice>
              <mc:Fallback>
                <p:oleObj name="Equation" r:id="rId14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9725" y="4343400"/>
                        <a:ext cx="4984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79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6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6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6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6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6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6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8" grpId="0"/>
      <p:bldP spid="216069" grpId="0" build="p"/>
      <p:bldP spid="2160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17</a:t>
            </a:fld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 dirty="0" smtClean="0"/>
              <a:t>A Brain Teaser of Electric </a:t>
            </a:r>
            <a:r>
              <a:rPr lang="en-US" dirty="0"/>
              <a:t>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What would change the electric flux through a circle lying in the </a:t>
            </a:r>
            <a:r>
              <a:rPr lang="en-US" sz="4000" dirty="0" err="1" smtClean="0"/>
              <a:t>xz</a:t>
            </a:r>
            <a:r>
              <a:rPr lang="en-US" sz="4000" dirty="0" smtClean="0"/>
              <a:t> plane where the electric field is (10N/C)</a:t>
            </a:r>
            <a:r>
              <a:rPr lang="en-US" sz="4000" b="1" dirty="0" smtClean="0"/>
              <a:t>j</a:t>
            </a:r>
            <a:r>
              <a:rPr lang="en-US" sz="4000" dirty="0" smtClean="0"/>
              <a:t>?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magnitude of the electric field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Changing the surface area of the circle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Tipping the circle so that it is lying in the </a:t>
            </a:r>
            <a:r>
              <a:rPr lang="en-US" sz="3600" dirty="0" err="1" smtClean="0"/>
              <a:t>xy</a:t>
            </a:r>
            <a:r>
              <a:rPr lang="en-US" sz="3600" dirty="0" smtClean="0"/>
              <a:t> plane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All of the above</a:t>
            </a:r>
          </a:p>
          <a:p>
            <a:pPr marL="1200150" lvl="1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2253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B485-5E9E-564F-A145-91C51C919766}" type="slidenum">
              <a:rPr lang="en-US"/>
              <a:pPr/>
              <a:t>18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 dirty="0"/>
              <a:t>Gauss’ </a:t>
            </a:r>
            <a:r>
              <a:rPr lang="en-US" dirty="0" smtClean="0"/>
              <a:t>Law Summary</a:t>
            </a:r>
            <a:endParaRPr lang="en-US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106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precise relation between flux and the enclosed</a:t>
            </a:r>
            <a:r>
              <a:rPr lang="en-US" sz="2800" dirty="0" smtClean="0"/>
              <a:t> charge is given by Gauss’ Law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2">
              <a:lnSpc>
                <a:spcPct val="80000"/>
              </a:lnSpc>
            </a:pP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 smtClean="0">
                <a:latin typeface="Symbol" charset="2"/>
                <a:sym typeface="Wingdings" charset="2"/>
              </a:rPr>
              <a:t>ε</a:t>
            </a:r>
            <a:r>
              <a:rPr lang="en-US" sz="2000" baseline="-25000" dirty="0" smtClean="0">
                <a:sym typeface="Wingdings" charset="2"/>
              </a:rPr>
              <a:t>0</a:t>
            </a:r>
            <a:r>
              <a:rPr lang="en-US" sz="2000" dirty="0" smtClean="0">
                <a:sym typeface="Wingdings" charset="2"/>
              </a:rPr>
              <a:t> is the permittivity of free space in the Coulomb’s law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ym typeface="Wingdings" charset="2"/>
              </a:rPr>
              <a:t>A </a:t>
            </a:r>
            <a:r>
              <a:rPr lang="en-US" sz="2800" dirty="0">
                <a:sym typeface="Wingdings" charset="2"/>
              </a:rPr>
              <a:t>few important points on Gauss’ 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Freedom to choose!!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integral is performed over the value of </a:t>
            </a:r>
            <a:r>
              <a:rPr lang="en-US" sz="2000" b="1" dirty="0">
                <a:sym typeface="Wingdings" charset="2"/>
              </a:rPr>
              <a:t>E</a:t>
            </a:r>
            <a:r>
              <a:rPr lang="en-US" sz="2000" dirty="0">
                <a:sym typeface="Wingdings" charset="2"/>
              </a:rPr>
              <a:t> on a closed surface of our choice in any given situation.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Test of existence of electrical charge!!</a:t>
            </a:r>
            <a:endParaRPr lang="en-US" sz="2400" dirty="0">
              <a:sym typeface="Wingdings" charset="2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</a:t>
            </a:r>
            <a:r>
              <a:rPr lang="en-US" sz="2000" dirty="0" err="1">
                <a:sym typeface="Wingdings" charset="2"/>
              </a:rPr>
              <a:t>Q</a:t>
            </a:r>
            <a:r>
              <a:rPr lang="en-US" sz="2000" baseline="-25000" dirty="0" err="1">
                <a:sym typeface="Wingdings" charset="2"/>
              </a:rPr>
              <a:t>encl</a:t>
            </a:r>
            <a:r>
              <a:rPr lang="en-US" sz="2000" dirty="0">
                <a:sym typeface="Wingdings" charset="2"/>
              </a:rPr>
              <a:t> is the net charge enclosed by the arbitrary closed surface of our choice.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A50021"/>
                </a:solidFill>
                <a:sym typeface="Wingdings" charset="2"/>
              </a:rPr>
              <a:t>Universality of the law!</a:t>
            </a:r>
            <a:r>
              <a:rPr lang="en-US" sz="2400" dirty="0">
                <a:sym typeface="Wingdings" charset="2"/>
              </a:rPr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It does NOT matter where or how much charge is distributed inside the surface. 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ym typeface="Wingdings" charset="2"/>
              </a:rPr>
              <a:t>The charge outside the surface does not contribute to </a:t>
            </a:r>
            <a:r>
              <a:rPr lang="en-US" sz="2400" dirty="0" err="1">
                <a:sym typeface="Wingdings" charset="2"/>
              </a:rPr>
              <a:t>Q</a:t>
            </a:r>
            <a:r>
              <a:rPr lang="en-US" sz="2400" baseline="-25000" dirty="0" err="1">
                <a:sym typeface="Wingdings" charset="2"/>
              </a:rPr>
              <a:t>encl</a:t>
            </a:r>
            <a:r>
              <a:rPr lang="en-US" sz="2400" dirty="0">
                <a:sym typeface="Wingdings" charset="2"/>
              </a:rPr>
              <a:t>.  Why?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Wingdings" charset="2"/>
              </a:rPr>
              <a:t>The charge outside the surface might impact field lines but not the total number of lines entering or leaving the surface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28156"/>
              </p:ext>
            </p:extLst>
          </p:nvPr>
        </p:nvGraphicFramePr>
        <p:xfrm>
          <a:off x="3517900" y="1033463"/>
          <a:ext cx="18796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2" name="Equation" r:id="rId3" imgW="901700" imgH="431800" progId="Equation.DSMT4">
                  <p:embed/>
                </p:oleObj>
              </mc:Choice>
              <mc:Fallback>
                <p:oleObj name="Equation" r:id="rId3" imgW="901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033463"/>
                        <a:ext cx="18796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5900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6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6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6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F989F-0D2D-304A-AC36-910156107F6A}" type="slidenum">
              <a:rPr lang="en-US"/>
              <a:pPr/>
              <a:t>19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Concept of energy is very useful solving mechanical problems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Conservation of energy makes solving complex problems easier.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can the potential energy be defined?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for a conservative force.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work done by a conservative force is independent of the path.  What does it only depend on??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difference between the initial and final positions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Can you give me an example of a conservative force?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Gravitational force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Is the electrostatic force between two charges a conservative force?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Yes.  Why?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dependence of the force to the distance is identical to that of the gravitational force.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only thing matters is the direct linear distance between the </a:t>
            </a:r>
            <a:r>
              <a:rPr lang="en-US" sz="1800" dirty="0" smtClean="0"/>
              <a:t>objects </a:t>
            </a:r>
            <a:r>
              <a:rPr lang="en-US" sz="1800" dirty="0"/>
              <a:t>not the path.</a:t>
            </a:r>
          </a:p>
        </p:txBody>
      </p:sp>
    </p:spTree>
    <p:extLst>
      <p:ext uri="{BB962C8B-B14F-4D97-AF65-F5344CB8AC3E}">
        <p14:creationId xmlns:p14="http://schemas.microsoft.com/office/powerpoint/2010/main" val="156000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7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7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7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7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7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7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14,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715000"/>
          </a:xfrm>
        </p:spPr>
        <p:txBody>
          <a:bodyPr/>
          <a:lstStyle/>
          <a:p>
            <a:r>
              <a:rPr lang="en-US" sz="2800" dirty="0" smtClean="0"/>
              <a:t>Quiz #2</a:t>
            </a:r>
          </a:p>
          <a:p>
            <a:pPr lvl="1"/>
            <a:r>
              <a:rPr lang="en-US" sz="2400" dirty="0" smtClean="0"/>
              <a:t>In class Thursday, June 16</a:t>
            </a:r>
          </a:p>
          <a:p>
            <a:pPr lvl="1"/>
            <a:r>
              <a:rPr lang="en-US" sz="2400" dirty="0" smtClean="0"/>
              <a:t>Covers CH22.1 through what we cover in class tomorrow, Wed. June 15</a:t>
            </a:r>
            <a:endParaRPr lang="en-US" sz="2000" dirty="0" smtClean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000" dirty="0" smtClean="0"/>
          </a:p>
          <a:p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/>
            <a:r>
              <a:rPr lang="en-US" sz="2400" dirty="0"/>
              <a:t>CH22.4</a:t>
            </a:r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971F-0596-564E-9E74-C2A42BB1AAC6}" type="slidenum">
              <a:rPr lang="en-US"/>
              <a:pPr/>
              <a:t>20</a:t>
            </a:fld>
            <a:endParaRPr lang="en-US"/>
          </a:p>
        </p:txBody>
      </p:sp>
      <p:pic>
        <p:nvPicPr>
          <p:cNvPr id="220162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133600"/>
            <a:ext cx="3733800" cy="4038600"/>
          </a:xfrm>
          <a:prstGeom prst="rect">
            <a:avLst/>
          </a:prstGeom>
          <a:noFill/>
        </p:spPr>
      </p:pic>
      <p:sp>
        <p:nvSpPr>
          <p:cNvPr id="2201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How would you define the change in electric potential energy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U</a:t>
            </a:r>
            <a:r>
              <a:rPr lang="en-US" sz="2400" baseline="-25000" dirty="0" err="1"/>
              <a:t>a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potential gained by the charge as it moves from point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point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negative work done on the charge by the electric force to move it from </a:t>
            </a:r>
            <a:r>
              <a:rPr lang="en-US" sz="2000" dirty="0">
                <a:latin typeface="Monotype Corsiva" charset="0"/>
              </a:rPr>
              <a:t>a</a:t>
            </a:r>
            <a:r>
              <a:rPr lang="en-US" sz="2000" dirty="0"/>
              <a:t> to </a:t>
            </a:r>
            <a:r>
              <a:rPr lang="en-US" sz="2000" dirty="0" err="1">
                <a:latin typeface="Monotype Corsiva" charset="0"/>
              </a:rPr>
              <a:t>b</a:t>
            </a:r>
            <a:r>
              <a:rPr lang="en-US" sz="2000" dirty="0"/>
              <a:t>.</a:t>
            </a:r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457200" y="2209800"/>
            <a:ext cx="640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Let’s consider an electric field between two parallel plates 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w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/ equal but opposite charges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field between the plates is uniform since the gap is small and the plates are infinitely long…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happens when we place a small charge, +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q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on a point at the positive plate and let go?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will accelerate the charge toward negative plate.   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kind of energy does the charged particle gain?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Kinetic energy</a:t>
            </a:r>
          </a:p>
        </p:txBody>
      </p:sp>
    </p:spTree>
    <p:extLst>
      <p:ext uri="{BB962C8B-B14F-4D97-AF65-F5344CB8AC3E}">
        <p14:creationId xmlns:p14="http://schemas.microsoft.com/office/powerpoint/2010/main" val="125854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0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0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  <p:bldP spid="22016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CA07-A523-D047-BCEB-1AE0DEF14C83}" type="slidenum">
              <a:rPr lang="en-US"/>
              <a:pPr/>
              <a:t>21</a:t>
            </a:fld>
            <a:endParaRPr lang="en-US"/>
          </a:p>
        </p:txBody>
      </p:sp>
      <p:pic>
        <p:nvPicPr>
          <p:cNvPr id="221186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4495800" cy="4038600"/>
          </a:xfrm>
          <a:prstGeom prst="rect">
            <a:avLst/>
          </a:prstGeom>
          <a:noFill/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 Energy</a:t>
            </a:r>
          </a:p>
        </p:txBody>
      </p:sp>
      <p:sp>
        <p:nvSpPr>
          <p:cNvPr id="221188" name="Rectangle 4"/>
          <p:cNvSpPr>
            <a:spLocks noChangeArrowheads="1"/>
          </p:cNvSpPr>
          <p:nvPr/>
        </p:nvSpPr>
        <p:spPr bwMode="auto">
          <a:xfrm>
            <a:off x="152400" y="685800"/>
            <a:ext cx="662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does this mean in terms of energies?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force is a conservative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mechanical energy (K+U) is conserved under this force.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charged object has only the electric potential energy at the positive plate.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decreases and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Turns into kinetic energy as the electric force works on the charged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object,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the charged object gains speed.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Point of greatest potential energy for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Positively charged object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Negatively charged object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553200" y="51609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PE=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6553200" y="54864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KE=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553200" y="58674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ME=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7102475" y="516255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3" name="Text Box 9"/>
          <p:cNvSpPr txBox="1">
            <a:spLocks noChangeArrowheads="1"/>
          </p:cNvSpPr>
          <p:nvPr/>
        </p:nvSpPr>
        <p:spPr bwMode="auto">
          <a:xfrm>
            <a:off x="7915275" y="516255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4" name="Text Box 10"/>
          <p:cNvSpPr txBox="1">
            <a:spLocks noChangeArrowheads="1"/>
          </p:cNvSpPr>
          <p:nvPr/>
        </p:nvSpPr>
        <p:spPr bwMode="auto">
          <a:xfrm>
            <a:off x="7123113" y="5486400"/>
            <a:ext cx="32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0</a:t>
            </a: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7900988" y="54864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7102475" y="5867400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</a:t>
            </a:r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7323138" y="6096000"/>
            <a:ext cx="677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U+K</a:t>
            </a:r>
          </a:p>
        </p:txBody>
      </p:sp>
      <p:sp>
        <p:nvSpPr>
          <p:cNvPr id="221198" name="Text Box 14"/>
          <p:cNvSpPr txBox="1">
            <a:spLocks noChangeArrowheads="1"/>
          </p:cNvSpPr>
          <p:nvPr/>
        </p:nvSpPr>
        <p:spPr bwMode="auto">
          <a:xfrm>
            <a:off x="7902575" y="586740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Arial Narrow" charset="0"/>
              </a:rPr>
              <a:t>K</a:t>
            </a:r>
          </a:p>
        </p:txBody>
      </p:sp>
      <p:sp>
        <p:nvSpPr>
          <p:cNvPr id="221199" name="Oval 15"/>
          <p:cNvSpPr>
            <a:spLocks noChangeArrowheads="1"/>
          </p:cNvSpPr>
          <p:nvPr/>
        </p:nvSpPr>
        <p:spPr bwMode="auto">
          <a:xfrm>
            <a:off x="7315200" y="2971800"/>
            <a:ext cx="228600" cy="2286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0" name="Oval 16"/>
          <p:cNvSpPr>
            <a:spLocks noChangeArrowheads="1"/>
          </p:cNvSpPr>
          <p:nvPr/>
        </p:nvSpPr>
        <p:spPr bwMode="auto">
          <a:xfrm>
            <a:off x="7772400" y="2971800"/>
            <a:ext cx="228600" cy="2286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1201" name="Rectangle 17"/>
          <p:cNvSpPr>
            <a:spLocks noChangeArrowheads="1"/>
          </p:cNvSpPr>
          <p:nvPr/>
        </p:nvSpPr>
        <p:spPr bwMode="auto">
          <a:xfrm>
            <a:off x="914400" y="5334000"/>
            <a:ext cx="2971800" cy="4572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2" name="AutoShape 18"/>
          <p:cNvCxnSpPr>
            <a:cxnSpLocks noChangeShapeType="1"/>
            <a:stCxn id="221201" idx="3"/>
            <a:endCxn id="221199" idx="4"/>
          </p:cNvCxnSpPr>
          <p:nvPr/>
        </p:nvCxnSpPr>
        <p:spPr bwMode="auto">
          <a:xfrm flipV="1">
            <a:off x="3905250" y="3219450"/>
            <a:ext cx="3524250" cy="2343150"/>
          </a:xfrm>
          <a:prstGeom prst="curvedConnector2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</p:cxnSp>
      <p:sp>
        <p:nvSpPr>
          <p:cNvPr id="221203" name="Rectangle 19"/>
          <p:cNvSpPr>
            <a:spLocks noChangeArrowheads="1"/>
          </p:cNvSpPr>
          <p:nvPr/>
        </p:nvSpPr>
        <p:spPr bwMode="auto">
          <a:xfrm>
            <a:off x="914400" y="5867400"/>
            <a:ext cx="3048000" cy="381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21204" name="AutoShape 20"/>
          <p:cNvCxnSpPr>
            <a:cxnSpLocks noChangeShapeType="1"/>
            <a:stCxn id="221203" idx="3"/>
            <a:endCxn id="221200" idx="4"/>
          </p:cNvCxnSpPr>
          <p:nvPr/>
        </p:nvCxnSpPr>
        <p:spPr bwMode="auto">
          <a:xfrm flipV="1">
            <a:off x="3981450" y="3219450"/>
            <a:ext cx="3905250" cy="283845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69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21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1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1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2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2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build="p"/>
      <p:bldP spid="221189" grpId="0"/>
      <p:bldP spid="221190" grpId="0"/>
      <p:bldP spid="221191" grpId="0"/>
      <p:bldP spid="221192" grpId="0"/>
      <p:bldP spid="221193" grpId="0"/>
      <p:bldP spid="221194" grpId="0"/>
      <p:bldP spid="221195" grpId="0"/>
      <p:bldP spid="221196" grpId="0"/>
      <p:bldP spid="221197" grpId="0"/>
      <p:bldP spid="221198" grpId="0"/>
      <p:bldP spid="221199" grpId="0" animBg="1"/>
      <p:bldP spid="221200" grpId="0" animBg="1"/>
      <p:bldP spid="221201" grpId="0" animBg="1"/>
      <p:bldP spid="2212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2208-1268-C54B-BDB9-6BD69E65938C}" type="slidenum">
              <a:rPr lang="en-US"/>
              <a:pPr/>
              <a:t>22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How is the electric field defined?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force per unit charge: F/q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We can define electric potential (potential) as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electric potential energy per unit charge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is like the voltage of a battery…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Electric potential is written with a symbol V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If a positive test charge q has potential energy U</a:t>
            </a:r>
            <a:r>
              <a:rPr lang="en-US" sz="28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at a point </a:t>
            </a:r>
            <a:r>
              <a:rPr lang="en-US" sz="2800" i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electric potential of the charge at that point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22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52241"/>
              </p:ext>
            </p:extLst>
          </p:nvPr>
        </p:nvGraphicFramePr>
        <p:xfrm>
          <a:off x="3352800" y="5183188"/>
          <a:ext cx="760413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292100" imgH="228600" progId="Equation.DSMT4">
                  <p:embed/>
                </p:oleObj>
              </mc:Choice>
              <mc:Fallback>
                <p:oleObj name="Equation" r:id="rId3" imgW="292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3188"/>
                        <a:ext cx="760413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647926"/>
              </p:ext>
            </p:extLst>
          </p:nvPr>
        </p:nvGraphicFramePr>
        <p:xfrm>
          <a:off x="4054475" y="4930775"/>
          <a:ext cx="59372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228600" imgH="419100" progId="Equation.DSMT4">
                  <p:embed/>
                </p:oleObj>
              </mc:Choice>
              <mc:Fallback>
                <p:oleObj name="Equation" r:id="rId5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4930775"/>
                        <a:ext cx="59372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50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4779-8460-7149-AE81-487E163B2C39}" type="slidenum">
              <a:rPr lang="en-US"/>
              <a:pPr/>
              <a:t>23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685800"/>
          </a:xfrm>
        </p:spPr>
        <p:txBody>
          <a:bodyPr/>
          <a:lstStyle/>
          <a:p>
            <a:r>
              <a:rPr lang="en-US"/>
              <a:t>Electric Potential</a:t>
            </a: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81000" y="609600"/>
            <a:ext cx="8382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Since only the difference in potential energy is meaningful, only the potential difference between two points is measurable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happens when the electric force does “positive work”?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charge gains kinetic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energy of the charge decreases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difference in potential energy is the same as the negative of the work, W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, done on the charge by the electric field to move the charge from point a to b.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potential difference V</a:t>
            </a:r>
            <a:r>
              <a:rPr lang="en-US" sz="2800" baseline="-25000">
                <a:solidFill>
                  <a:schemeClr val="accent2"/>
                </a:solidFill>
                <a:latin typeface="Arial Narrow" charset="0"/>
              </a:rPr>
              <a:t>ba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>
              <a:solidFill>
                <a:srgbClr val="660066"/>
              </a:solidFill>
              <a:latin typeface="Arial Narrow" charset="0"/>
              <a:ea typeface="ＭＳ Ｐゴシック" charset="-128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Electric potential is independent of the test charge!!</a:t>
            </a:r>
          </a:p>
        </p:txBody>
      </p:sp>
      <p:graphicFrame>
        <p:nvGraphicFramePr>
          <p:cNvPr id="2232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033980"/>
              </p:ext>
            </p:extLst>
          </p:nvPr>
        </p:nvGraphicFramePr>
        <p:xfrm>
          <a:off x="1962150" y="5376863"/>
          <a:ext cx="896938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2" name="Equation" r:id="rId3" imgW="330200" imgH="228600" progId="Equation.DSMT4">
                  <p:embed/>
                </p:oleObj>
              </mc:Choice>
              <mc:Fallback>
                <p:oleObj name="Equation" r:id="rId3" imgW="330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5376863"/>
                        <a:ext cx="896938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95967"/>
              </p:ext>
            </p:extLst>
          </p:nvPr>
        </p:nvGraphicFramePr>
        <p:xfrm>
          <a:off x="2860675" y="5376863"/>
          <a:ext cx="14827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3" name="Equation" r:id="rId5" imgW="546100" imgH="228600" progId="Equation.DSMT4">
                  <p:embed/>
                </p:oleObj>
              </mc:Choice>
              <mc:Fallback>
                <p:oleObj name="Equation" r:id="rId5" imgW="546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5376863"/>
                        <a:ext cx="14827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95506"/>
              </p:ext>
            </p:extLst>
          </p:nvPr>
        </p:nvGraphicFramePr>
        <p:xfrm>
          <a:off x="4316413" y="5165725"/>
          <a:ext cx="1685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4" name="Equation" r:id="rId7" imgW="622300" imgH="419100" progId="Equation.DSMT4">
                  <p:embed/>
                </p:oleObj>
              </mc:Choice>
              <mc:Fallback>
                <p:oleObj name="Equation" r:id="rId7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165725"/>
                        <a:ext cx="16859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3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27742"/>
              </p:ext>
            </p:extLst>
          </p:nvPr>
        </p:nvGraphicFramePr>
        <p:xfrm>
          <a:off x="5970588" y="5165725"/>
          <a:ext cx="96361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85" name="Equation" r:id="rId9" imgW="355600" imgH="419100" progId="Equation.DSMT4">
                  <p:embed/>
                </p:oleObj>
              </mc:Choice>
              <mc:Fallback>
                <p:oleObj name="Equation" r:id="rId9" imgW="355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588" y="5165725"/>
                        <a:ext cx="963612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24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3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D8D7-BACB-8041-9ED3-816531938109}" type="slidenum">
              <a:rPr lang="en-US"/>
              <a:pPr/>
              <a:t>24</a:t>
            </a:fld>
            <a:endParaRPr lang="en-US"/>
          </a:p>
        </p:txBody>
      </p:sp>
      <p:pic>
        <p:nvPicPr>
          <p:cNvPr id="224258" name="Picture 2" descr="FG23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362200"/>
            <a:ext cx="3200400" cy="2606675"/>
          </a:xfrm>
          <a:prstGeom prst="rect">
            <a:avLst/>
          </a:prstGeom>
          <a:noFill/>
        </p:spPr>
      </p:pic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685800"/>
          </a:xfrm>
        </p:spPr>
        <p:txBody>
          <a:bodyPr/>
          <a:lstStyle/>
          <a:p>
            <a:r>
              <a:rPr lang="en-US"/>
              <a:t>A Few Things about Electric Potential</a:t>
            </a: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does the electric potential depend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Other charges that creates the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about the test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No, the electric potential is independent of the test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Test charge gains potential energy by existing in the potential created by other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Which plate is at a higher potential?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Positive plate.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positive charge has the greatest potential energy on it.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happens to the positive charge if it is let go?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 moves from higher potential to lower potential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How about a negative charge?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Its potential energy is higher on the negative plate.  Thus, it moves from negative plate to positive. Potential difference is the same.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unit of the electric potential is Volt (V).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definition, 1V = 1J/C.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19800" y="5257800"/>
            <a:ext cx="2971800" cy="67945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Zero point of electric potential can be chosen arbitrarily.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019800" y="6026150"/>
            <a:ext cx="2971800" cy="646331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Often the ground, a conductor connected to </a:t>
            </a:r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Earth,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is zero.</a:t>
            </a:r>
          </a:p>
        </p:txBody>
      </p:sp>
    </p:spTree>
    <p:extLst>
      <p:ext uri="{BB962C8B-B14F-4D97-AF65-F5344CB8AC3E}">
        <p14:creationId xmlns:p14="http://schemas.microsoft.com/office/powerpoint/2010/main" val="398326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4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4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4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4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42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42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42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42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42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build="p"/>
      <p:bldP spid="224261" grpId="0" animBg="1"/>
      <p:bldP spid="2242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62000"/>
          </a:xfrm>
        </p:spPr>
        <p:txBody>
          <a:bodyPr/>
          <a:lstStyle/>
          <a:p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Project </a:t>
            </a:r>
            <a:r>
              <a:rPr lang="en-US" sz="3200" dirty="0" smtClean="0">
                <a:latin typeface="Arial Narrow" charset="0"/>
                <a:ea typeface="ＭＳ Ｐゴシック" charset="0"/>
                <a:cs typeface="ＭＳ Ｐゴシック" charset="0"/>
              </a:rPr>
              <a:t>#2 – </a:t>
            </a:r>
            <a:r>
              <a:rPr lang="en-US" sz="3200" dirty="0">
                <a:latin typeface="Arial Narrow" charset="0"/>
                <a:ea typeface="ＭＳ Ｐゴシック" charset="0"/>
                <a:cs typeface="ＭＳ Ｐゴシック" charset="0"/>
              </a:rPr>
              <a:t>Angels &amp; Demons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0292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total possible energy released from an annihilation of x-grams of anti-matter and the same quantity of matter, where x is the last two digits of your SS#. (20 points)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Use the famous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Einstein’s </a:t>
            </a:r>
            <a:r>
              <a:rPr lang="en-US" sz="2000" dirty="0">
                <a:latin typeface="Arial Narrow" charset="0"/>
                <a:ea typeface="ＭＳ Ｐゴシック" charset="0"/>
              </a:rPr>
              <a:t>formula for mass-energy equivalence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the power output of this annihilation when the energy is released in x ns, where x is again the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first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two digits of your SS#. (10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cups of gasoline (8MJ) this energy corresponds to. 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Compute how many months of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world electricity usage (3.6GJ/</a:t>
            </a:r>
            <a:r>
              <a:rPr lang="en-US" sz="24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mo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) this energy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corresponds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to.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(5 points)</a:t>
            </a: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Due by the beginning of the class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Thursday, June 16.</a:t>
            </a:r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14, 2016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1444-001, Summer 2016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4370A0-B7EA-AE4E-AF79-A7E0CE9ACBD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Special Project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June 20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2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6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6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6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6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6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F7DE2-543C-C34E-943C-33ED9B92B1C3}" type="slidenum">
              <a:rPr lang="en-US"/>
              <a:pPr/>
              <a:t>5</a:t>
            </a:fld>
            <a:endParaRPr lang="en-US"/>
          </a:p>
        </p:txBody>
      </p:sp>
      <p:pic>
        <p:nvPicPr>
          <p:cNvPr id="203778" name="Picture 2" descr="FG22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33400"/>
            <a:ext cx="4876800" cy="3276600"/>
          </a:xfrm>
          <a:prstGeom prst="rect">
            <a:avLst/>
          </a:prstGeom>
          <a:noFill/>
        </p:spPr>
      </p:pic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2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surface of area A that is not a square or flat but in some random shape, and that the field is not uniform.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surface can be divided up into infinitesimally small areas of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Δ</a:t>
            </a:r>
            <a:r>
              <a:rPr lang="en-US" sz="2800" b="1" dirty="0" err="1" smtClean="0"/>
              <a:t>A</a:t>
            </a:r>
            <a:r>
              <a:rPr lang="en-US" sz="2800" i="1" baseline="-250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/>
              <a:t>that can be considered flat.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And the electric field through this area can be considered uniform since the area is very small.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Then the electric flux through the entire surface</a:t>
            </a:r>
            <a:r>
              <a:rPr lang="en-US" sz="2800" dirty="0" smtClean="0">
                <a:sym typeface="Wingdings" charset="2"/>
              </a:rPr>
              <a:t> is </a:t>
            </a:r>
            <a:r>
              <a:rPr lang="en-US" sz="2800" dirty="0">
                <a:sym typeface="Wingdings" charset="2"/>
              </a:rPr>
              <a:t>approximately </a:t>
            </a:r>
          </a:p>
          <a:p>
            <a:pPr>
              <a:lnSpc>
                <a:spcPct val="80000"/>
              </a:lnSpc>
            </a:pPr>
            <a:endParaRPr lang="en-US" sz="2800" dirty="0">
              <a:sym typeface="Wingdings" charset="2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ym typeface="Wingdings" charset="2"/>
              </a:rPr>
              <a:t>In the limit where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 smtClean="0">
                <a:latin typeface="Symbol" charset="2"/>
                <a:sym typeface="Wingdings" charset="2"/>
              </a:rPr>
              <a:t>Δ</a:t>
            </a:r>
            <a:r>
              <a:rPr lang="en-US" sz="2800" b="1" dirty="0" err="1" smtClean="0">
                <a:sym typeface="Wingdings" charset="2"/>
              </a:rPr>
              <a:t>A</a:t>
            </a:r>
            <a:r>
              <a:rPr lang="en-US" sz="2800" i="1" baseline="-25000" dirty="0" err="1" smtClean="0">
                <a:sym typeface="Wingdings" charset="2"/>
              </a:rPr>
              <a:t>i</a:t>
            </a:r>
            <a:r>
              <a:rPr lang="en-US" sz="2800" dirty="0" smtClean="0">
                <a:sym typeface="Wingdings" charset="2"/>
              </a:rPr>
              <a:t> 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>
                <a:sym typeface="Wingdings" charset="2"/>
              </a:rPr>
              <a:t> 0, the discrete summation becomes an integral.</a:t>
            </a:r>
          </a:p>
        </p:txBody>
      </p:sp>
      <p:graphicFrame>
        <p:nvGraphicFramePr>
          <p:cNvPr id="2037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283659"/>
              </p:ext>
            </p:extLst>
          </p:nvPr>
        </p:nvGraphicFramePr>
        <p:xfrm>
          <a:off x="4205288" y="4329113"/>
          <a:ext cx="2255837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4" name="Equation" r:id="rId4" imgW="952500" imgH="444500" progId="Equation.DSMT4">
                  <p:embed/>
                </p:oleObj>
              </mc:Choice>
              <mc:Fallback>
                <p:oleObj name="Equation" r:id="rId4" imgW="952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329113"/>
                        <a:ext cx="2255837" cy="1052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096610"/>
              </p:ext>
            </p:extLst>
          </p:nvPr>
        </p:nvGraphicFramePr>
        <p:xfrm>
          <a:off x="5776913" y="5237163"/>
          <a:ext cx="195580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5" name="Equation" r:id="rId6" imgW="825500" imgH="304800" progId="Equation.DSMT4">
                  <p:embed/>
                </p:oleObj>
              </mc:Choice>
              <mc:Fallback>
                <p:oleObj name="Equation" r:id="rId6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913" y="5237163"/>
                        <a:ext cx="1955800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878133"/>
              </p:ext>
            </p:extLst>
          </p:nvPr>
        </p:nvGraphicFramePr>
        <p:xfrm>
          <a:off x="5694363" y="5999163"/>
          <a:ext cx="1985962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86" name="Equation" r:id="rId8" imgW="838200" imgH="304800" progId="Equation.DSMT4">
                  <p:embed/>
                </p:oleObj>
              </mc:Choice>
              <mc:Fallback>
                <p:oleObj name="Equation" r:id="rId8" imgW="838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5999163"/>
                        <a:ext cx="1985962" cy="7223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7772400" y="53181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open surface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924800" y="5943600"/>
            <a:ext cx="106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enclosed surface</a:t>
            </a:r>
          </a:p>
        </p:txBody>
      </p:sp>
      <p:pic>
        <p:nvPicPr>
          <p:cNvPr id="203786" name="Picture 10" descr="FG22_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581400"/>
            <a:ext cx="236220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8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03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/>
      <p:bldP spid="203784" grpId="0"/>
      <p:bldP spid="2037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9B037-81C0-1A4F-801E-4388C2A928F7}" type="slidenum">
              <a:rPr lang="en-US"/>
              <a:pPr/>
              <a:t>6</a:t>
            </a:fld>
            <a:endParaRPr lang="en-US"/>
          </a:p>
        </p:txBody>
      </p:sp>
      <p:pic>
        <p:nvPicPr>
          <p:cNvPr id="204802" name="Picture 2" descr="FG2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743200"/>
            <a:ext cx="2362200" cy="1771650"/>
          </a:xfrm>
          <a:prstGeom prst="rect">
            <a:avLst/>
          </a:prstGeom>
          <a:noFill/>
        </p:spPr>
      </p:pic>
      <p:pic>
        <p:nvPicPr>
          <p:cNvPr id="204803" name="Picture 3" descr="FG22_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-76200"/>
            <a:ext cx="3886200" cy="2914650"/>
          </a:xfrm>
          <a:prstGeom prst="rect">
            <a:avLst/>
          </a:prstGeom>
          <a:noFill/>
        </p:spPr>
      </p:pic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019800" cy="1600200"/>
          </a:xfrm>
        </p:spPr>
        <p:txBody>
          <a:bodyPr/>
          <a:lstStyle/>
          <a:p>
            <a:r>
              <a:rPr lang="en-US"/>
              <a:t>We arbitrarily define that the area vector points outward from the enclosed volume</a:t>
            </a:r>
            <a:r>
              <a:rPr lang="en-US">
                <a:sym typeface="Wingdings" charset="2"/>
              </a:rPr>
              <a:t>.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304800" y="22860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leaving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&lt;π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The flux is positive.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For the line coming into the volume,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&gt;π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/2 and </a:t>
            </a:r>
            <a:r>
              <a:rPr lang="en-US" sz="2200" dirty="0" err="1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cos</a:t>
            </a:r>
            <a:r>
              <a:rPr lang="en-US" sz="22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θ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0.  The flux is negative.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&gt;0, there is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net 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flux out of the volume.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If</a:t>
            </a:r>
            <a:r>
              <a:rPr lang="en-US" sz="22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 </a:t>
            </a:r>
            <a:r>
              <a:rPr lang="en-US" sz="2200" dirty="0" smtClean="0">
                <a:solidFill>
                  <a:srgbClr val="660066"/>
                </a:solidFill>
                <a:latin typeface="Symbol" charset="2"/>
                <a:ea typeface="ＭＳ Ｐゴシック" charset="-128"/>
                <a:sym typeface="Wingdings" charset="2"/>
              </a:rPr>
              <a:t>Φ</a:t>
            </a:r>
            <a:r>
              <a:rPr lang="en-US" sz="2200" baseline="-25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E</a:t>
            </a:r>
            <a:r>
              <a:rPr lang="en-US" sz="2200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&lt;0, there is flux into the volume.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 the above figures, each field that enters the volume also leaves the volume, so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flux is non-zero only if one or more lines start or end inside the surface.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12858"/>
              </p:ext>
            </p:extLst>
          </p:nvPr>
        </p:nvGraphicFramePr>
        <p:xfrm>
          <a:off x="2533650" y="4579938"/>
          <a:ext cx="21018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8" name="Equation" r:id="rId5" imgW="1041400" imgH="304800" progId="Equation.DSMT4">
                  <p:embed/>
                </p:oleObj>
              </mc:Choice>
              <mc:Fallback>
                <p:oleObj name="Equation" r:id="rId5" imgW="1041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79938"/>
                        <a:ext cx="210185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1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48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build="p"/>
      <p:bldP spid="20480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9488C-0840-9B44-825B-4948AB0B4A55}" type="slidenum">
              <a:rPr lang="en-US"/>
              <a:pPr/>
              <a:t>7</a:t>
            </a:fld>
            <a:endParaRPr lang="en-US"/>
          </a:p>
        </p:txBody>
      </p:sp>
      <p:pic>
        <p:nvPicPr>
          <p:cNvPr id="205826" name="Picture 2" descr="FG22_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33400"/>
            <a:ext cx="3505200" cy="2628900"/>
          </a:xfrm>
          <a:prstGeom prst="rect">
            <a:avLst/>
          </a:prstGeom>
          <a:noFill/>
        </p:spPr>
      </p:pic>
      <p:pic>
        <p:nvPicPr>
          <p:cNvPr id="205827" name="Picture 3" descr="FG2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067050"/>
            <a:ext cx="4038600" cy="3028950"/>
          </a:xfrm>
          <a:prstGeom prst="rect">
            <a:avLst/>
          </a:prstGeom>
          <a:noFill/>
        </p:spPr>
      </p:pic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685800"/>
          </a:xfrm>
        </p:spPr>
        <p:txBody>
          <a:bodyPr/>
          <a:lstStyle/>
          <a:p>
            <a:r>
              <a:rPr lang="en-US"/>
              <a:t>Generalization of the Electric Flux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400800" cy="5791200"/>
          </a:xfrm>
        </p:spPr>
        <p:txBody>
          <a:bodyPr/>
          <a:lstStyle/>
          <a:p>
            <a:r>
              <a:rPr lang="en-US" sz="2800" dirty="0"/>
              <a:t>The field line starts or ends only on a charge.</a:t>
            </a:r>
          </a:p>
          <a:p>
            <a:r>
              <a:rPr lang="en-US" sz="2800" dirty="0"/>
              <a:t>Sign of the net flux on the surface A</a:t>
            </a:r>
            <a:r>
              <a:rPr lang="en-US" sz="2800" baseline="-25000" dirty="0"/>
              <a:t>1</a:t>
            </a:r>
            <a:r>
              <a:rPr lang="en-US" sz="2800" dirty="0"/>
              <a:t>?</a:t>
            </a:r>
          </a:p>
          <a:p>
            <a:pPr lvl="1"/>
            <a:r>
              <a:rPr lang="en-US" sz="2400" dirty="0"/>
              <a:t>The net outward flux (positive flux)</a:t>
            </a:r>
          </a:p>
          <a:p>
            <a:r>
              <a:rPr lang="en-US" sz="2800" dirty="0"/>
              <a:t>How about A</a:t>
            </a:r>
            <a:r>
              <a:rPr lang="en-US" sz="2800" baseline="-25000" dirty="0"/>
              <a:t>2</a:t>
            </a:r>
            <a:r>
              <a:rPr lang="en-US" sz="2800" dirty="0"/>
              <a:t>? </a:t>
            </a:r>
          </a:p>
          <a:p>
            <a:pPr lvl="1"/>
            <a:r>
              <a:rPr lang="en-US" sz="2400" dirty="0">
                <a:sym typeface="Wingdings" charset="2"/>
              </a:rPr>
              <a:t>Net inward flux (negative flux)</a:t>
            </a:r>
          </a:p>
          <a:p>
            <a:r>
              <a:rPr lang="en-US" sz="2800" dirty="0">
                <a:sym typeface="Wingdings" charset="2"/>
              </a:rPr>
              <a:t>What is the flux in the bottom figure?</a:t>
            </a:r>
          </a:p>
          <a:p>
            <a:pPr lvl="1"/>
            <a:r>
              <a:rPr lang="en-US" sz="2400" dirty="0">
                <a:sym typeface="Wingdings" charset="2"/>
              </a:rPr>
              <a:t>There should be a net inward flux (negative flux) since the total charge inside the volume is negative.</a:t>
            </a:r>
          </a:p>
          <a:p>
            <a:r>
              <a:rPr lang="en-US" sz="2800" dirty="0">
                <a:sym typeface="Wingdings" charset="2"/>
              </a:rPr>
              <a:t>The</a:t>
            </a:r>
            <a:r>
              <a:rPr lang="en-US" sz="2800" dirty="0" smtClean="0">
                <a:sym typeface="Wingdings" charset="2"/>
              </a:rPr>
              <a:t> net flux </a:t>
            </a:r>
            <a:r>
              <a:rPr lang="en-US" sz="2800" dirty="0">
                <a:sym typeface="Wingdings" charset="2"/>
              </a:rPr>
              <a:t>that crosses an enclosed surface is proportional to the total charge inside the surface.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This is the crux of Gauss’ law.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6388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1400" y="838200"/>
            <a:ext cx="1752600" cy="2057400"/>
          </a:xfrm>
          <a:prstGeom prst="rect">
            <a:avLst/>
          </a:prstGeom>
          <a:solidFill>
            <a:srgbClr val="FFFF00">
              <a:alpha val="15000"/>
            </a:srgb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1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5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uild="p"/>
      <p:bldP spid="2" grpId="0" animBg="1"/>
      <p:bldP spid="2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5C29B-0438-7546-A5C5-7B4E9EEDE26F}" type="slidenum">
              <a:rPr lang="en-US"/>
              <a:pPr/>
              <a:t>8</a:t>
            </a:fld>
            <a:endParaRPr lang="en-US"/>
          </a:p>
        </p:txBody>
      </p:sp>
      <p:pic>
        <p:nvPicPr>
          <p:cNvPr id="207874" name="Picture 2" descr="FG2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33400"/>
            <a:ext cx="5562600" cy="2628900"/>
          </a:xfrm>
          <a:prstGeom prst="rect">
            <a:avLst/>
          </a:prstGeom>
          <a:noFill/>
        </p:spPr>
      </p:pic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685800"/>
          </a:xfrm>
        </p:spPr>
        <p:txBody>
          <a:bodyPr/>
          <a:lstStyle/>
          <a:p>
            <a:r>
              <a:rPr lang="en-US"/>
              <a:t>Gauss’ Law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7924800" cy="3276600"/>
          </a:xfrm>
        </p:spPr>
        <p:txBody>
          <a:bodyPr/>
          <a:lstStyle/>
          <a:p>
            <a:r>
              <a:rPr lang="en-US" dirty="0"/>
              <a:t>Let’s consider the case in the above figure.</a:t>
            </a:r>
          </a:p>
          <a:p>
            <a:r>
              <a:rPr lang="en-US" dirty="0"/>
              <a:t>What are the results of the closed integral of the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aussian </a:t>
            </a:r>
            <a:r>
              <a:rPr lang="en-US" dirty="0"/>
              <a:t>surfaces A</a:t>
            </a:r>
            <a:r>
              <a:rPr lang="en-US" baseline="-25000" dirty="0"/>
              <a:t>1</a:t>
            </a:r>
            <a:r>
              <a:rPr lang="en-US" dirty="0"/>
              <a:t> and A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1</a:t>
            </a:r>
          </a:p>
          <a:p>
            <a:pPr lvl="1"/>
            <a:endParaRPr lang="en-US" dirty="0">
              <a:sym typeface="Wingdings" charset="2"/>
            </a:endParaRPr>
          </a:p>
          <a:p>
            <a:pPr lvl="1"/>
            <a:r>
              <a:rPr lang="en-US" dirty="0">
                <a:sym typeface="Wingdings" charset="2"/>
              </a:rPr>
              <a:t>For A</a:t>
            </a:r>
            <a:r>
              <a:rPr lang="en-US" baseline="-25000" dirty="0">
                <a:sym typeface="Wingdings" charset="2"/>
              </a:rPr>
              <a:t>2</a:t>
            </a:r>
          </a:p>
        </p:txBody>
      </p:sp>
      <p:graphicFrame>
        <p:nvGraphicFramePr>
          <p:cNvPr id="207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352455"/>
              </p:ext>
            </p:extLst>
          </p:nvPr>
        </p:nvGraphicFramePr>
        <p:xfrm>
          <a:off x="2438400" y="4738688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4" name="Equation" r:id="rId4" imgW="596900" imgH="304800" progId="Equation.DSMT4">
                  <p:embed/>
                </p:oleObj>
              </mc:Choice>
              <mc:Fallback>
                <p:oleObj name="Equation" r:id="rId4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38688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032125" y="17938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endParaRPr lang="en-US" dirty="0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835650" y="1676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q</a:t>
            </a:r>
            <a:r>
              <a:rPr lang="en-US" dirty="0"/>
              <a:t>’</a:t>
            </a:r>
          </a:p>
        </p:txBody>
      </p:sp>
      <p:graphicFrame>
        <p:nvGraphicFramePr>
          <p:cNvPr id="207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49821"/>
              </p:ext>
            </p:extLst>
          </p:nvPr>
        </p:nvGraphicFramePr>
        <p:xfrm>
          <a:off x="2438400" y="5600700"/>
          <a:ext cx="13430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5" name="Equation" r:id="rId6" imgW="596900" imgH="304800" progId="Equation.DSMT4">
                  <p:embed/>
                </p:oleObj>
              </mc:Choice>
              <mc:Fallback>
                <p:oleObj name="Equation" r:id="rId6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00700"/>
                        <a:ext cx="134302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3810000" y="4648200"/>
          <a:ext cx="5143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6" name="Equation" r:id="rId8" imgW="228600" imgH="406080" progId="Equation.DSMT4">
                  <p:embed/>
                </p:oleObj>
              </mc:Choice>
              <mc:Fallback>
                <p:oleObj name="Equation" r:id="rId8" imgW="2286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648200"/>
                        <a:ext cx="5143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3743325" y="5486400"/>
          <a:ext cx="600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7" name="Equation" r:id="rId10" imgW="266400" imgH="406080" progId="Equation.DSMT4">
                  <p:embed/>
                </p:oleObj>
              </mc:Choice>
              <mc:Fallback>
                <p:oleObj name="Equation" r:id="rId10" imgW="266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325" y="5486400"/>
                        <a:ext cx="60007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82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7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/>
      <p:bldP spid="207878" grpId="0"/>
      <p:bldP spid="2078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14, 2016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1444-001, Summer 2016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CFC4C-6E18-FD4E-93F6-E905DDAF783E}" type="slidenum">
              <a:rPr lang="en-US"/>
              <a:pPr/>
              <a:t>9</a:t>
            </a:fld>
            <a:endParaRPr lang="en-US"/>
          </a:p>
        </p:txBody>
      </p:sp>
      <p:pic>
        <p:nvPicPr>
          <p:cNvPr id="208898" name="Picture 2" descr="FG22_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66700"/>
            <a:ext cx="3048000" cy="2286000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239000" cy="685800"/>
          </a:xfrm>
        </p:spPr>
        <p:txBody>
          <a:bodyPr/>
          <a:lstStyle/>
          <a:p>
            <a:r>
              <a:rPr lang="en-US"/>
              <a:t>Coulomb’s Law from Gauss’ Law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6934200" cy="1295400"/>
          </a:xfrm>
        </p:spPr>
        <p:txBody>
          <a:bodyPr/>
          <a:lstStyle/>
          <a:p>
            <a:r>
              <a:rPr lang="en-US" sz="2800" dirty="0"/>
              <a:t>Let’s consider a charge Q enclosed inside our imaginary</a:t>
            </a:r>
            <a:r>
              <a:rPr lang="en-US" sz="2800" dirty="0" smtClean="0"/>
              <a:t> </a:t>
            </a:r>
            <a:r>
              <a:rPr lang="en-US" sz="2800" dirty="0"/>
              <a:t>G</a:t>
            </a:r>
            <a:r>
              <a:rPr lang="en-US" sz="2800" dirty="0" smtClean="0"/>
              <a:t>aussian </a:t>
            </a:r>
            <a:r>
              <a:rPr lang="en-US" sz="2800" dirty="0"/>
              <a:t>surface of sphere of radius r.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52400" y="2286000"/>
            <a:ext cx="8915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Since we can choose any surface enclosing the charge, we choose the simplest possible one!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</a:t>
            </a:r>
            <a:endParaRPr lang="en-US" dirty="0">
              <a:solidFill>
                <a:srgbClr val="660066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 surface is symmetric about the charge.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  <a:sym typeface="Wingdings" charset="2"/>
              </a:rPr>
              <a:t>What does this tell us about the field E?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Must have the same magnitude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 (uniform) at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any point on the surface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Points radially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outward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parallel to the surface vector 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d</a:t>
            </a:r>
            <a:r>
              <a:rPr lang="en-US" sz="2000" b="1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A</a:t>
            </a:r>
            <a:r>
              <a:rPr lang="en-US" sz="2000" dirty="0" err="1">
                <a:solidFill>
                  <a:srgbClr val="003300"/>
                </a:solidFill>
                <a:latin typeface="Arial Narrow" charset="0"/>
                <a:ea typeface="ＭＳ Ｐゴシック" charset="-128"/>
                <a:sym typeface="Wingdings" charset="2"/>
              </a:rPr>
              <a:t>.</a:t>
            </a:r>
            <a:endParaRPr lang="en-US" sz="2000" dirty="0">
              <a:solidFill>
                <a:srgbClr val="003300"/>
              </a:solidFill>
              <a:latin typeface="Arial Narrow" charset="0"/>
              <a:ea typeface="ＭＳ Ｐゴシック" charset="-128"/>
              <a:sym typeface="Wingdings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The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G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aussian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sym typeface="Wingdings" charset="2"/>
              </a:rPr>
              <a:t>integral can be written as </a:t>
            </a:r>
          </a:p>
        </p:txBody>
      </p:sp>
      <p:graphicFrame>
        <p:nvGraphicFramePr>
          <p:cNvPr id="2089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2724"/>
              </p:ext>
            </p:extLst>
          </p:nvPr>
        </p:nvGraphicFramePr>
        <p:xfrm>
          <a:off x="152400" y="5322888"/>
          <a:ext cx="12446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78" name="Equation" r:id="rId5" imgW="596900" imgH="304800" progId="Equation.DSMT4">
                  <p:embed/>
                </p:oleObj>
              </mc:Choice>
              <mc:Fallback>
                <p:oleObj name="Equation" r:id="rId5" imgW="596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22888"/>
                        <a:ext cx="12446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6305550" y="4911725"/>
            <a:ext cx="78105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Solve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 E</a:t>
            </a:r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7239000" y="5257800"/>
          <a:ext cx="6651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79" name="Equation" r:id="rId7" imgW="253800" imgH="152280" progId="Equation.DSMT4">
                  <p:embed/>
                </p:oleObj>
              </mc:Choice>
              <mc:Fallback>
                <p:oleObj name="Equation" r:id="rId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257800"/>
                        <a:ext cx="6651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7343775" y="6096000"/>
            <a:ext cx="1495425" cy="6096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Electric Field of </a:t>
            </a:r>
          </a:p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Coulomb’s Law</a:t>
            </a:r>
          </a:p>
        </p:txBody>
      </p:sp>
      <p:graphicFrame>
        <p:nvGraphicFramePr>
          <p:cNvPr id="2089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67409"/>
              </p:ext>
            </p:extLst>
          </p:nvPr>
        </p:nvGraphicFramePr>
        <p:xfrm>
          <a:off x="1404938" y="5322888"/>
          <a:ext cx="1136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0" name="Equation" r:id="rId9" imgW="546100" imgH="304800" progId="Equation.DSMT4">
                  <p:embed/>
                </p:oleObj>
              </mc:Choice>
              <mc:Fallback>
                <p:oleObj name="Equation" r:id="rId9" imgW="546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5322888"/>
                        <a:ext cx="11366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14914"/>
              </p:ext>
            </p:extLst>
          </p:nvPr>
        </p:nvGraphicFramePr>
        <p:xfrm>
          <a:off x="2425700" y="5321300"/>
          <a:ext cx="1112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1" name="Equation" r:id="rId11" imgW="533400" imgH="304800" progId="Equation.DSMT4">
                  <p:embed/>
                </p:oleObj>
              </mc:Choice>
              <mc:Fallback>
                <p:oleObj name="Equation" r:id="rId11" imgW="533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5321300"/>
                        <a:ext cx="111283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26850"/>
              </p:ext>
            </p:extLst>
          </p:nvPr>
        </p:nvGraphicFramePr>
        <p:xfrm>
          <a:off x="3505200" y="5337175"/>
          <a:ext cx="1376363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2" name="Equation" r:id="rId13" imgW="660400" imgH="304800" progId="Equation.DSMT4">
                  <p:embed/>
                </p:oleObj>
              </mc:Choice>
              <mc:Fallback>
                <p:oleObj name="Equation" r:id="rId13" imgW="6604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337175"/>
                        <a:ext cx="1376363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25590"/>
              </p:ext>
            </p:extLst>
          </p:nvPr>
        </p:nvGraphicFramePr>
        <p:xfrm>
          <a:off x="4865688" y="5232400"/>
          <a:ext cx="9255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3" name="Equation" r:id="rId15" imgW="444500" imgH="431800" progId="Equation.DSMT4">
                  <p:embed/>
                </p:oleObj>
              </mc:Choice>
              <mc:Fallback>
                <p:oleObj name="Equation" r:id="rId15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5232400"/>
                        <a:ext cx="925512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0" name="Object 14"/>
          <p:cNvGraphicFramePr>
            <a:graphicFrameLocks noChangeAspect="1"/>
          </p:cNvGraphicFramePr>
          <p:nvPr/>
        </p:nvGraphicFramePr>
        <p:xfrm>
          <a:off x="5748338" y="5257800"/>
          <a:ext cx="423862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4" name="Equation" r:id="rId17" imgW="203040" imgH="406080" progId="Equation.DSMT4">
                  <p:embed/>
                </p:oleObj>
              </mc:Choice>
              <mc:Fallback>
                <p:oleObj name="Equation" r:id="rId17" imgW="203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8338" y="5257800"/>
                        <a:ext cx="423862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872386"/>
              </p:ext>
            </p:extLst>
          </p:nvPr>
        </p:nvGraphicFramePr>
        <p:xfrm>
          <a:off x="7794625" y="4918075"/>
          <a:ext cx="119697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5" name="Equation" r:id="rId19" imgW="457200" imgH="431800" progId="Equation.DSMT4">
                  <p:embed/>
                </p:oleObj>
              </mc:Choice>
              <mc:Fallback>
                <p:oleObj name="Equation" r:id="rId19" imgW="45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25" y="4918075"/>
                        <a:ext cx="1196975" cy="1211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3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8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8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8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8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8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/>
      <p:bldP spid="208901" grpId="0" build="p"/>
      <p:bldP spid="208903" grpId="0" animBg="1"/>
      <p:bldP spid="208905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16621</TotalTime>
  <Words>3008</Words>
  <Application>Microsoft Macintosh PowerPoint</Application>
  <PresentationFormat>On-screen Show (4:3)</PresentationFormat>
  <Paragraphs>304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phys1443-spring02</vt:lpstr>
      <vt:lpstr>Equation</vt:lpstr>
      <vt:lpstr>PHYS 1441 – Section 001 Lecture #6</vt:lpstr>
      <vt:lpstr>Announcements</vt:lpstr>
      <vt:lpstr>Reminder: Special Project #2 – Angels &amp; Demons</vt:lpstr>
      <vt:lpstr>Special Project</vt:lpstr>
      <vt:lpstr>Generalization of the Electric Flux</vt:lpstr>
      <vt:lpstr>Generalization of the Electric Flux</vt:lpstr>
      <vt:lpstr>Generalization of the Electric Flux</vt:lpstr>
      <vt:lpstr>Gauss’ Law</vt:lpstr>
      <vt:lpstr>Coulomb’s Law from Gauss’ Law</vt:lpstr>
      <vt:lpstr>Gauss’ Law from Coulomb’s Law</vt:lpstr>
      <vt:lpstr>Gauss’ Law from Coulomb’s Law Irregular Surface</vt:lpstr>
      <vt:lpstr>Gauss’ Law w/ more than one charge</vt:lpstr>
      <vt:lpstr>So what is Gauss’ Law good for?</vt:lpstr>
      <vt:lpstr>Solving problems with Gauss’ Law</vt:lpstr>
      <vt:lpstr>Example 22 – 2 </vt:lpstr>
      <vt:lpstr>Example 22 – 6 </vt:lpstr>
      <vt:lpstr>A Brain Teaser of Electric Flux</vt:lpstr>
      <vt:lpstr>Gauss’ Law Summary</vt:lpstr>
      <vt:lpstr>Electric Potential Energy</vt:lpstr>
      <vt:lpstr>Electric Potential Energy</vt:lpstr>
      <vt:lpstr>Electric Potential Energy</vt:lpstr>
      <vt:lpstr>Electric Potential</vt:lpstr>
      <vt:lpstr>Electric Potential</vt:lpstr>
      <vt:lpstr>A Few Things about Electric Potential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461</cp:revision>
  <dcterms:created xsi:type="dcterms:W3CDTF">2012-01-19T04:21:20Z</dcterms:created>
  <dcterms:modified xsi:type="dcterms:W3CDTF">2016-06-14T22:39:32Z</dcterms:modified>
</cp:coreProperties>
</file>