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91" r:id="rId2"/>
    <p:sldId id="481" r:id="rId3"/>
    <p:sldId id="520" r:id="rId4"/>
    <p:sldId id="521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59" r:id="rId13"/>
    <p:sldId id="560" r:id="rId14"/>
    <p:sldId id="561" r:id="rId15"/>
    <p:sldId id="535" r:id="rId16"/>
    <p:sldId id="536" r:id="rId17"/>
    <p:sldId id="562" r:id="rId18"/>
    <p:sldId id="538" r:id="rId19"/>
    <p:sldId id="539" r:id="rId20"/>
    <p:sldId id="540" r:id="rId21"/>
    <p:sldId id="563" r:id="rId22"/>
    <p:sldId id="541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1" Type="http://schemas.openxmlformats.org/officeDocument/2006/relationships/image" Target="../media/image73.wmf"/><Relationship Id="rId2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4" Type="http://schemas.openxmlformats.org/officeDocument/2006/relationships/image" Target="../media/image84.wmf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7" Type="http://schemas.openxmlformats.org/officeDocument/2006/relationships/image" Target="../media/image87.wmf"/><Relationship Id="rId1" Type="http://schemas.openxmlformats.org/officeDocument/2006/relationships/image" Target="../media/image81.wmf"/><Relationship Id="rId2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1" Type="http://schemas.openxmlformats.org/officeDocument/2006/relationships/image" Target="../media/image88.emf"/><Relationship Id="rId2" Type="http://schemas.openxmlformats.org/officeDocument/2006/relationships/image" Target="../media/image8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1" Type="http://schemas.openxmlformats.org/officeDocument/2006/relationships/image" Target="../media/image95.wmf"/><Relationship Id="rId2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4" Type="http://schemas.openxmlformats.org/officeDocument/2006/relationships/image" Target="../media/image29.emf"/><Relationship Id="rId15" Type="http://schemas.openxmlformats.org/officeDocument/2006/relationships/image" Target="../media/image30.emf"/><Relationship Id="rId16" Type="http://schemas.openxmlformats.org/officeDocument/2006/relationships/image" Target="../media/image31.emf"/><Relationship Id="rId17" Type="http://schemas.openxmlformats.org/officeDocument/2006/relationships/image" Target="../media/image32.emf"/><Relationship Id="rId18" Type="http://schemas.openxmlformats.org/officeDocument/2006/relationships/image" Target="../media/image33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3" Type="http://schemas.openxmlformats.org/officeDocument/2006/relationships/image" Target="../media/image46.e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e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1" Type="http://schemas.openxmlformats.org/officeDocument/2006/relationships/image" Target="../media/image54.wmf"/><Relationship Id="rId2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emf"/><Relationship Id="rId1" Type="http://schemas.openxmlformats.org/officeDocument/2006/relationships/image" Target="../media/image63.wmf"/><Relationship Id="rId2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BD0D8340-873C-AA4E-887A-4A70ECD80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e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27.e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28.e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30" Type="http://schemas.openxmlformats.org/officeDocument/2006/relationships/image" Target="../media/image29.emf"/><Relationship Id="rId31" Type="http://schemas.openxmlformats.org/officeDocument/2006/relationships/oleObject" Target="../embeddings/oleObject24.bin"/><Relationship Id="rId32" Type="http://schemas.openxmlformats.org/officeDocument/2006/relationships/image" Target="../media/image30.emf"/><Relationship Id="rId9" Type="http://schemas.openxmlformats.org/officeDocument/2006/relationships/oleObject" Target="../embeddings/oleObject13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emf"/><Relationship Id="rId33" Type="http://schemas.openxmlformats.org/officeDocument/2006/relationships/oleObject" Target="../embeddings/oleObject25.bin"/><Relationship Id="rId34" Type="http://schemas.openxmlformats.org/officeDocument/2006/relationships/image" Target="../media/image31.emf"/><Relationship Id="rId35" Type="http://schemas.openxmlformats.org/officeDocument/2006/relationships/oleObject" Target="../embeddings/oleObject26.bin"/><Relationship Id="rId36" Type="http://schemas.openxmlformats.org/officeDocument/2006/relationships/image" Target="../media/image32.emf"/><Relationship Id="rId10" Type="http://schemas.openxmlformats.org/officeDocument/2006/relationships/image" Target="../media/image19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18.bin"/><Relationship Id="rId37" Type="http://schemas.openxmlformats.org/officeDocument/2006/relationships/oleObject" Target="../embeddings/oleObject27.bin"/><Relationship Id="rId38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36.bin"/><Relationship Id="rId21" Type="http://schemas.openxmlformats.org/officeDocument/2006/relationships/image" Target="../media/image42.emf"/><Relationship Id="rId22" Type="http://schemas.openxmlformats.org/officeDocument/2006/relationships/oleObject" Target="../embeddings/oleObject37.bin"/><Relationship Id="rId23" Type="http://schemas.openxmlformats.org/officeDocument/2006/relationships/image" Target="../media/image43.emf"/><Relationship Id="rId24" Type="http://schemas.openxmlformats.org/officeDocument/2006/relationships/oleObject" Target="../embeddings/oleObject38.bin"/><Relationship Id="rId25" Type="http://schemas.openxmlformats.org/officeDocument/2006/relationships/image" Target="../media/image44.emf"/><Relationship Id="rId26" Type="http://schemas.openxmlformats.org/officeDocument/2006/relationships/oleObject" Target="../embeddings/oleObject39.bin"/><Relationship Id="rId27" Type="http://schemas.openxmlformats.org/officeDocument/2006/relationships/image" Target="../media/image45.emf"/><Relationship Id="rId28" Type="http://schemas.openxmlformats.org/officeDocument/2006/relationships/oleObject" Target="../embeddings/oleObject40.bin"/><Relationship Id="rId29" Type="http://schemas.openxmlformats.org/officeDocument/2006/relationships/image" Target="../media/image46.emf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33.bin"/><Relationship Id="rId15" Type="http://schemas.openxmlformats.org/officeDocument/2006/relationships/image" Target="../media/image39.emf"/><Relationship Id="rId16" Type="http://schemas.openxmlformats.org/officeDocument/2006/relationships/oleObject" Target="../embeddings/oleObject34.bin"/><Relationship Id="rId17" Type="http://schemas.openxmlformats.org/officeDocument/2006/relationships/image" Target="../media/image40.emf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4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2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9.w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50.wmf"/><Relationship Id="rId10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52.bin"/><Relationship Id="rId15" Type="http://schemas.openxmlformats.org/officeDocument/2006/relationships/image" Target="../media/image59.emf"/><Relationship Id="rId16" Type="http://schemas.openxmlformats.org/officeDocument/2006/relationships/oleObject" Target="../embeddings/oleObject53.bin"/><Relationship Id="rId17" Type="http://schemas.openxmlformats.org/officeDocument/2006/relationships/image" Target="../media/image60.emf"/><Relationship Id="rId18" Type="http://schemas.openxmlformats.org/officeDocument/2006/relationships/oleObject" Target="../embeddings/oleObject54.bin"/><Relationship Id="rId19" Type="http://schemas.openxmlformats.org/officeDocument/2006/relationships/image" Target="../media/image6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49.bin"/><Relationship Id="rId9" Type="http://schemas.openxmlformats.org/officeDocument/2006/relationships/image" Target="../media/image56.wmf"/><Relationship Id="rId10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64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66.emf"/><Relationship Id="rId11" Type="http://schemas.openxmlformats.org/officeDocument/2006/relationships/image" Target="../media/image62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6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69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7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8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9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8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3.w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4.w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5.w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image" Target="../media/image85.w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86.wmf"/><Relationship Id="rId15" Type="http://schemas.openxmlformats.org/officeDocument/2006/relationships/oleObject" Target="../embeddings/oleObject77.bin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1.bin"/><Relationship Id="rId4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6" Type="http://schemas.openxmlformats.org/officeDocument/2006/relationships/image" Target="../media/image82.w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83.wmf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e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92.e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9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4.jpeg"/><Relationship Id="rId4" Type="http://schemas.openxmlformats.org/officeDocument/2006/relationships/oleObject" Target="../embeddings/oleObject78.bin"/><Relationship Id="rId5" Type="http://schemas.openxmlformats.org/officeDocument/2006/relationships/image" Target="../media/image88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89.e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90.emf"/><Relationship Id="rId10" Type="http://schemas.openxmlformats.org/officeDocument/2006/relationships/oleObject" Target="../embeddings/oleObject81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wmf"/><Relationship Id="rId12" Type="http://schemas.openxmlformats.org/officeDocument/2006/relationships/oleObject" Target="../embeddings/oleObject88.bin"/><Relationship Id="rId13" Type="http://schemas.openxmlformats.org/officeDocument/2006/relationships/image" Target="../media/image98.wmf"/><Relationship Id="rId14" Type="http://schemas.openxmlformats.org/officeDocument/2006/relationships/oleObject" Target="../embeddings/oleObject89.bin"/><Relationship Id="rId15" Type="http://schemas.openxmlformats.org/officeDocument/2006/relationships/image" Target="../media/image9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0.jpeg"/><Relationship Id="rId4" Type="http://schemas.openxmlformats.org/officeDocument/2006/relationships/oleObject" Target="../embeddings/oleObject84.bin"/><Relationship Id="rId5" Type="http://schemas.openxmlformats.org/officeDocument/2006/relationships/image" Target="../media/image95.wmf"/><Relationship Id="rId6" Type="http://schemas.openxmlformats.org/officeDocument/2006/relationships/oleObject" Target="../embeddings/oleObject85.bin"/><Relationship Id="rId7" Type="http://schemas.openxmlformats.org/officeDocument/2006/relationships/image" Target="../media/image96.wmf"/><Relationship Id="rId8" Type="http://schemas.openxmlformats.org/officeDocument/2006/relationships/oleObject" Target="../embeddings/oleObject86.bin"/><Relationship Id="rId9" Type="http://schemas.openxmlformats.org/officeDocument/2006/relationships/image" Target="../media/image87.wmf"/><Relationship Id="rId10" Type="http://schemas.openxmlformats.org/officeDocument/2006/relationships/oleObject" Target="../embeddings/oleObject8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29785" y="1447800"/>
            <a:ext cx="31764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15, 2016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057400"/>
            <a:ext cx="701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</a:t>
            </a:r>
          </a:p>
          <a:p>
            <a:pPr marL="990600" lvl="1" indent="-533400"/>
            <a:r>
              <a:rPr lang="en-US" dirty="0" err="1">
                <a:latin typeface="Arial Narrow" charset="0"/>
              </a:rPr>
              <a:t>Equi</a:t>
            </a:r>
            <a:r>
              <a:rPr lang="en-US" dirty="0">
                <a:latin typeface="Arial Narrow" charset="0"/>
              </a:rPr>
              <a:t>-potential 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</a:t>
            </a:r>
            <a:r>
              <a:rPr lang="en-US" dirty="0" smtClean="0">
                <a:latin typeface="Arial Narrow" charset="0"/>
              </a:rPr>
              <a:t>Dipole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Capacitors</a:t>
            </a:r>
          </a:p>
          <a:p>
            <a:pPr marL="990600" lvl="1" indent="-533400"/>
            <a:endParaRPr lang="en-US" dirty="0"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48812" y="6248400"/>
            <a:ext cx="750938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Sunday, June 19!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0DE2-ADC3-CB4F-9B68-46E3FFA4ACF0}" type="slidenum">
              <a:rPr lang="en-US"/>
              <a:pPr/>
              <a:t>10</a:t>
            </a:fld>
            <a:endParaRPr lang="en-US"/>
          </a:p>
        </p:txBody>
      </p:sp>
      <p:pic>
        <p:nvPicPr>
          <p:cNvPr id="229378" name="Picture 2" descr="FG23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1000"/>
            <a:ext cx="2819400" cy="2895600"/>
          </a:xfrm>
          <a:prstGeom prst="rect">
            <a:avLst/>
          </a:prstGeom>
          <a:noFill/>
        </p:spPr>
      </p:pic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67056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Electrons in TV tube: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Suppose an electron in the picture tube of a television set is accelerated from rest through a potential difference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=+5000V.  (a) What is the change in potential energy of the electron? (b) What is the speed of the electron (m=9.1x10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-31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as a result of this acceleration?   (c) Repeat for a proton (m=1.67x10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-27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kg) that accelerates through a potential difference of V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=-5000V. 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(a) What is the charge of an electron?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So what is the change of its potential energy?</a:t>
            </a:r>
          </a:p>
        </p:txBody>
      </p:sp>
      <p:graphicFrame>
        <p:nvGraphicFramePr>
          <p:cNvPr id="229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62349"/>
              </p:ext>
            </p:extLst>
          </p:nvPr>
        </p:nvGraphicFramePr>
        <p:xfrm>
          <a:off x="290513" y="4899025"/>
          <a:ext cx="896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4" name="Equation" r:id="rId4" imgW="368300" imgH="152400" progId="Equation.DSMT4">
                  <p:embed/>
                </p:oleObj>
              </mc:Choice>
              <mc:Fallback>
                <p:oleObj name="Equation" r:id="rId4" imgW="368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4899025"/>
                        <a:ext cx="896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989050"/>
              </p:ext>
            </p:extLst>
          </p:nvPr>
        </p:nvGraphicFramePr>
        <p:xfrm>
          <a:off x="1128713" y="4797425"/>
          <a:ext cx="1020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5" name="Equation" r:id="rId6" imgW="419100" imgH="228600" progId="Equation.DSMT4">
                  <p:embed/>
                </p:oleObj>
              </mc:Choice>
              <mc:Fallback>
                <p:oleObj name="Equation" r:id="rId6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797425"/>
                        <a:ext cx="1020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90618"/>
              </p:ext>
            </p:extLst>
          </p:nvPr>
        </p:nvGraphicFramePr>
        <p:xfrm>
          <a:off x="2101850" y="4721225"/>
          <a:ext cx="66929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6" name="Equation" r:id="rId8" imgW="2743200" imgH="304800" progId="Equation.DSMT4">
                  <p:embed/>
                </p:oleObj>
              </mc:Choice>
              <mc:Fallback>
                <p:oleObj name="Equation" r:id="rId8" imgW="2743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721225"/>
                        <a:ext cx="669290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893855"/>
              </p:ext>
            </p:extLst>
          </p:nvPr>
        </p:nvGraphicFramePr>
        <p:xfrm>
          <a:off x="1130300" y="3389313"/>
          <a:ext cx="2084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7" name="Equation" r:id="rId10" imgW="1003300" imgH="215900" progId="Equation.DSMT4">
                  <p:embed/>
                </p:oleObj>
              </mc:Choice>
              <mc:Fallback>
                <p:oleObj name="Equation" r:id="rId10" imgW="10033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389313"/>
                        <a:ext cx="20843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63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2E95-96D0-3042-A2F0-4441097FEA15}" type="slidenum">
              <a:rPr lang="en-US"/>
              <a:pPr/>
              <a:t>11</a:t>
            </a:fld>
            <a:endParaRPr 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2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1371600"/>
          </a:xfrm>
        </p:spPr>
        <p:txBody>
          <a:bodyPr/>
          <a:lstStyle/>
          <a:p>
            <a:r>
              <a:rPr lang="en-US" sz="2800"/>
              <a:t>(b) Speed of the electron?</a:t>
            </a:r>
          </a:p>
          <a:p>
            <a:pPr lvl="1"/>
            <a:r>
              <a:rPr lang="en-US" sz="2400"/>
              <a:t>The entire potential energy of the electron turns to its kinetic energy.   Thus the equation is</a:t>
            </a:r>
          </a:p>
        </p:txBody>
      </p:sp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155976"/>
              </p:ext>
            </p:extLst>
          </p:nvPr>
        </p:nvGraphicFramePr>
        <p:xfrm>
          <a:off x="785813" y="3144838"/>
          <a:ext cx="6096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2" name="Equation" r:id="rId3" imgW="279400" imgH="228600" progId="Equation.DSMT4">
                  <p:embed/>
                </p:oleObj>
              </mc:Choice>
              <mc:Fallback>
                <p:oleObj name="Equation" r:id="rId3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144838"/>
                        <a:ext cx="609600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542612"/>
              </p:ext>
            </p:extLst>
          </p:nvPr>
        </p:nvGraphicFramePr>
        <p:xfrm>
          <a:off x="762000" y="2006600"/>
          <a:ext cx="866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3" name="Equation" r:id="rId5" imgW="355600" imgH="152400" progId="Equation.DSMT4">
                  <p:embed/>
                </p:oleObj>
              </mc:Choice>
              <mc:Fallback>
                <p:oleObj name="Equation" r:id="rId5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06600"/>
                        <a:ext cx="8667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304800" y="38862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(C) Speed of a proton?</a:t>
            </a:r>
          </a:p>
        </p:txBody>
      </p:sp>
      <p:graphicFrame>
        <p:nvGraphicFramePr>
          <p:cNvPr id="230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77303"/>
              </p:ext>
            </p:extLst>
          </p:nvPr>
        </p:nvGraphicFramePr>
        <p:xfrm>
          <a:off x="838200" y="5373688"/>
          <a:ext cx="7127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4" name="Equation" r:id="rId7" imgW="292100" imgH="254000" progId="Equation.DSMT4">
                  <p:embed/>
                </p:oleObj>
              </mc:Choice>
              <mc:Fallback>
                <p:oleObj name="Equation" r:id="rId7" imgW="292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73688"/>
                        <a:ext cx="712788" cy="59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320999"/>
              </p:ext>
            </p:extLst>
          </p:nvPr>
        </p:nvGraphicFramePr>
        <p:xfrm>
          <a:off x="304800" y="4572000"/>
          <a:ext cx="868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5" name="Equation" r:id="rId9" imgW="355600" imgH="152400" progId="Equation.DSMT4">
                  <p:embed/>
                </p:oleObj>
              </mc:Choice>
              <mc:Fallback>
                <p:oleObj name="Equation" r:id="rId9" imgW="355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0"/>
                        <a:ext cx="8683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72017"/>
              </p:ext>
            </p:extLst>
          </p:nvPr>
        </p:nvGraphicFramePr>
        <p:xfrm>
          <a:off x="1538288" y="1738313"/>
          <a:ext cx="17668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6" name="Equation" r:id="rId11" imgW="723900" imgH="381000" progId="Equation.DSMT4">
                  <p:embed/>
                </p:oleObj>
              </mc:Choice>
              <mc:Fallback>
                <p:oleObj name="Equation" r:id="rId11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38313"/>
                        <a:ext cx="1766887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50778"/>
              </p:ext>
            </p:extLst>
          </p:nvPr>
        </p:nvGraphicFramePr>
        <p:xfrm>
          <a:off x="3276600" y="1995488"/>
          <a:ext cx="6826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7" name="Equation" r:id="rId13" imgW="279400" imgH="152400" progId="Equation.DSMT4">
                  <p:embed/>
                </p:oleObj>
              </mc:Choice>
              <mc:Fallback>
                <p:oleObj name="Equation" r:id="rId13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95488"/>
                        <a:ext cx="6826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44705"/>
              </p:ext>
            </p:extLst>
          </p:nvPr>
        </p:nvGraphicFramePr>
        <p:xfrm>
          <a:off x="3886200" y="1995488"/>
          <a:ext cx="10842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8" name="Equation" r:id="rId15" imgW="444500" imgH="152400" progId="Equation.DSMT4">
                  <p:embed/>
                </p:oleObj>
              </mc:Choice>
              <mc:Fallback>
                <p:oleObj name="Equation" r:id="rId15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95488"/>
                        <a:ext cx="10842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6424"/>
              </p:ext>
            </p:extLst>
          </p:nvPr>
        </p:nvGraphicFramePr>
        <p:xfrm>
          <a:off x="4903788" y="1930400"/>
          <a:ext cx="12080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9" name="Equation" r:id="rId17" imgW="495300" imgH="228600" progId="Equation.DSMT4">
                  <p:embed/>
                </p:oleObj>
              </mc:Choice>
              <mc:Fallback>
                <p:oleObj name="Equation" r:id="rId17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930400"/>
                        <a:ext cx="1208087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392813"/>
              </p:ext>
            </p:extLst>
          </p:nvPr>
        </p:nvGraphicFramePr>
        <p:xfrm>
          <a:off x="3109913" y="2343150"/>
          <a:ext cx="51339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0" name="Equation" r:id="rId19" imgW="2298700" imgH="304800" progId="Equation.DSMT4">
                  <p:embed/>
                </p:oleObj>
              </mc:Choice>
              <mc:Fallback>
                <p:oleObj name="Equation" r:id="rId19" imgW="229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2343150"/>
                        <a:ext cx="5133975" cy="65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74243"/>
              </p:ext>
            </p:extLst>
          </p:nvPr>
        </p:nvGraphicFramePr>
        <p:xfrm>
          <a:off x="1357313" y="2976563"/>
          <a:ext cx="16097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1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976563"/>
                        <a:ext cx="1609725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23510"/>
              </p:ext>
            </p:extLst>
          </p:nvPr>
        </p:nvGraphicFramePr>
        <p:xfrm>
          <a:off x="3059113" y="2936875"/>
          <a:ext cx="39925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2" name="Equation" r:id="rId23" imgW="1828800" imgH="457200" progId="Equation.DSMT4">
                  <p:embed/>
                </p:oleObj>
              </mc:Choice>
              <mc:Fallback>
                <p:oleObj name="Equation" r:id="rId23" imgW="182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2936875"/>
                        <a:ext cx="399256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80846"/>
              </p:ext>
            </p:extLst>
          </p:nvPr>
        </p:nvGraphicFramePr>
        <p:xfrm>
          <a:off x="1158875" y="4300538"/>
          <a:ext cx="18272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3" name="Equation" r:id="rId25" imgW="749300" imgH="381000" progId="Equation.DSMT4">
                  <p:embed/>
                </p:oleObj>
              </mc:Choice>
              <mc:Fallback>
                <p:oleObj name="Equation" r:id="rId25" imgW="749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300538"/>
                        <a:ext cx="182721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598942"/>
              </p:ext>
            </p:extLst>
          </p:nvPr>
        </p:nvGraphicFramePr>
        <p:xfrm>
          <a:off x="2971800" y="4572000"/>
          <a:ext cx="598488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4" name="Equation" r:id="rId27" imgW="279400" imgH="152400" progId="Equation.DSMT4">
                  <p:embed/>
                </p:oleObj>
              </mc:Choice>
              <mc:Fallback>
                <p:oleObj name="Equation" r:id="rId27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598488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00451"/>
              </p:ext>
            </p:extLst>
          </p:nvPr>
        </p:nvGraphicFramePr>
        <p:xfrm>
          <a:off x="1420813" y="5137150"/>
          <a:ext cx="1795462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5" name="Equation" r:id="rId29" imgW="736600" imgH="495300" progId="Equation.DSMT4">
                  <p:embed/>
                </p:oleObj>
              </mc:Choice>
              <mc:Fallback>
                <p:oleObj name="Equation" r:id="rId29" imgW="7366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5137150"/>
                        <a:ext cx="1795462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027923"/>
              </p:ext>
            </p:extLst>
          </p:nvPr>
        </p:nvGraphicFramePr>
        <p:xfrm>
          <a:off x="3086100" y="5091113"/>
          <a:ext cx="44291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6" name="Equation" r:id="rId31" imgW="1816100" imgH="457200" progId="Equation.DSMT4">
                  <p:embed/>
                </p:oleObj>
              </mc:Choice>
              <mc:Fallback>
                <p:oleObj name="Equation" r:id="rId31" imgW="1816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091113"/>
                        <a:ext cx="4429125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965755"/>
              </p:ext>
            </p:extLst>
          </p:nvPr>
        </p:nvGraphicFramePr>
        <p:xfrm>
          <a:off x="3581400" y="4572000"/>
          <a:ext cx="954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7" name="Equation" r:id="rId33" imgW="444500" imgH="152400" progId="Equation.DSMT4">
                  <p:embed/>
                </p:oleObj>
              </mc:Choice>
              <mc:Fallback>
                <p:oleObj name="Equation" r:id="rId33" imgW="444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954087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91370"/>
              </p:ext>
            </p:extLst>
          </p:nvPr>
        </p:nvGraphicFramePr>
        <p:xfrm>
          <a:off x="4489450" y="4495800"/>
          <a:ext cx="2125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8" name="Equation" r:id="rId35" imgW="990600" imgH="279400" progId="Equation.DSMT4">
                  <p:embed/>
                </p:oleObj>
              </mc:Choice>
              <mc:Fallback>
                <p:oleObj name="Equation" r:id="rId35" imgW="990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4495800"/>
                        <a:ext cx="2125663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955"/>
              </p:ext>
            </p:extLst>
          </p:nvPr>
        </p:nvGraphicFramePr>
        <p:xfrm>
          <a:off x="6594475" y="4495800"/>
          <a:ext cx="25352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9" name="Equation" r:id="rId37" imgW="1181100" imgH="254000" progId="Equation.DSMT4">
                  <p:embed/>
                </p:oleObj>
              </mc:Choice>
              <mc:Fallback>
                <p:oleObj name="Equation" r:id="rId37" imgW="1181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4495800"/>
                        <a:ext cx="25352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49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Well other than the above, what are the connections between these two quantities?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9072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otential energy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potential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3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4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5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6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7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851808"/>
              </p:ext>
            </p:extLst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8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48762"/>
              </p:ext>
            </p:extLst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99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0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87920"/>
              </p:ext>
            </p:extLst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1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2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3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4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407623"/>
              </p:ext>
            </p:extLst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5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300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0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1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2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3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4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50337"/>
              </p:ext>
            </p:extLst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5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3966183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15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4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825887"/>
              </p:ext>
            </p:extLst>
          </p:nvPr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5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6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7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8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86500"/>
              </p:ext>
            </p:extLst>
          </p:nvPr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9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13461"/>
              </p:ext>
            </p:extLst>
          </p:nvPr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0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698458"/>
              </p:ext>
            </p:extLst>
          </p:nvPr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01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64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16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8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30177"/>
              </p:ext>
            </p:extLst>
          </p:nvPr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79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0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57891"/>
              </p:ext>
            </p:extLst>
          </p:nvPr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81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24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square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6257167"/>
              </p:ext>
            </p:extLst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2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3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04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674395"/>
              </p:ext>
            </p:extLst>
          </p:nvPr>
        </p:nvGraphicFramePr>
        <p:xfrm>
          <a:off x="3094038" y="2303463"/>
          <a:ext cx="715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303463"/>
                        <a:ext cx="715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54996"/>
              </p:ext>
            </p:extLst>
          </p:nvPr>
        </p:nvGraphicFramePr>
        <p:xfrm>
          <a:off x="3810000" y="1963738"/>
          <a:ext cx="13573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63738"/>
                        <a:ext cx="1357313" cy="1182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92392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minimum work is required by an external force to bring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 q=3.00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0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1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2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21771"/>
              </p:ext>
            </p:extLst>
          </p:nvPr>
        </p:nvGraphicFramePr>
        <p:xfrm>
          <a:off x="2895600" y="3398838"/>
          <a:ext cx="1189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3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98838"/>
                        <a:ext cx="11890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454075"/>
              </p:ext>
            </p:extLst>
          </p:nvPr>
        </p:nvGraphicFramePr>
        <p:xfrm>
          <a:off x="39782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4" name="Equation" r:id="rId11" imgW="977900" imgH="457200" progId="Equation.DSMT4">
                  <p:embed/>
                </p:oleObj>
              </mc:Choice>
              <mc:Fallback>
                <p:oleObj name="Equation" r:id="rId11" imgW="97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8839"/>
              </p:ext>
            </p:extLst>
          </p:nvPr>
        </p:nvGraphicFramePr>
        <p:xfrm>
          <a:off x="762000" y="4724400"/>
          <a:ext cx="1631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5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319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444075"/>
              </p:ext>
            </p:extLst>
          </p:nvPr>
        </p:nvGraphicFramePr>
        <p:xfrm>
          <a:off x="2362200" y="4789488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6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9488"/>
                        <a:ext cx="12271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707949"/>
              </p:ext>
            </p:extLst>
          </p:nvPr>
        </p:nvGraphicFramePr>
        <p:xfrm>
          <a:off x="3635375" y="4791075"/>
          <a:ext cx="5402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7" name="Equation" r:id="rId17" imgW="3810000" imgH="457200" progId="Equation.DSMT4">
                  <p:embed/>
                </p:oleObj>
              </mc:Choice>
              <mc:Fallback>
                <p:oleObj name="Equation" r:id="rId17" imgW="381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1075"/>
                        <a:ext cx="54022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97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Quiz #2</a:t>
            </a:r>
          </a:p>
          <a:p>
            <a:pPr lvl="1"/>
            <a:r>
              <a:rPr lang="en-US" sz="2400" dirty="0" smtClean="0"/>
              <a:t>Beginning of the class tomorrow, Thursday, June 16</a:t>
            </a:r>
          </a:p>
          <a:p>
            <a:pPr lvl="1"/>
            <a:r>
              <a:rPr lang="en-US" sz="2400" dirty="0" smtClean="0"/>
              <a:t>Covers CH22.1 through what we cover in class today</a:t>
            </a:r>
            <a:endParaRPr lang="en-US" sz="2000" dirty="0" smtClean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000" dirty="0" smtClean="0"/>
          </a:p>
          <a:p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 smtClean="0"/>
              <a:t>CH23.9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D39-414E-3645-AE99-E1C86C698B7C}" type="slidenum">
              <a:rPr lang="en-US"/>
              <a:pPr/>
              <a:t>20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Electric Potential by Charge Distributions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Let’s consider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 case of 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individual point charges in a given space and V=0 at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=∞.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Then the potential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V</a:t>
            </a:r>
            <a:r>
              <a:rPr lang="en-US" sz="3200" baseline="-25000" dirty="0" smtClean="0">
                <a:solidFill>
                  <a:schemeClr val="accent2"/>
                </a:solidFill>
                <a:latin typeface="Monotype Corsiva"/>
                <a:cs typeface="Monotype Corsiva"/>
              </a:rPr>
              <a:t>ia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due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to the charge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point 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i="1" baseline="-25000" dirty="0" err="1">
                <a:solidFill>
                  <a:schemeClr val="accent2"/>
                </a:solidFill>
                <a:latin typeface="Arial Narrow" charset="0"/>
              </a:rPr>
              <a:t>ia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Q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the total potential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by all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point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4724400" y="2514600"/>
          <a:ext cx="8699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9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869950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5588000" y="2286000"/>
          <a:ext cx="14557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0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286000"/>
                        <a:ext cx="1455738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0" name="Object 6"/>
          <p:cNvGraphicFramePr>
            <a:graphicFrameLocks noChangeAspect="1"/>
          </p:cNvGraphicFramePr>
          <p:nvPr/>
        </p:nvGraphicFramePr>
        <p:xfrm>
          <a:off x="2584450" y="3889375"/>
          <a:ext cx="1377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1" name="Equation" r:id="rId7" imgW="482400" imgH="431640" progId="Equation.DSMT4">
                  <p:embed/>
                </p:oleObj>
              </mc:Choice>
              <mc:Fallback>
                <p:oleObj name="Equation" r:id="rId7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450" y="3889375"/>
                        <a:ext cx="1377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3825875" y="3886200"/>
          <a:ext cx="19653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2" name="Equation" r:id="rId9" imgW="685800" imgH="431640" progId="Equation.DSMT4">
                  <p:embed/>
                </p:oleObj>
              </mc:Choice>
              <mc:Fallback>
                <p:oleObj name="Equation" r:id="rId9" imgW="68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75" y="3886200"/>
                        <a:ext cx="1965325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2" name="Object 8"/>
          <p:cNvGraphicFramePr>
            <a:graphicFrameLocks noChangeAspect="1"/>
          </p:cNvGraphicFramePr>
          <p:nvPr/>
        </p:nvGraphicFramePr>
        <p:xfrm>
          <a:off x="1752600" y="4240213"/>
          <a:ext cx="83343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3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40213"/>
                        <a:ext cx="833438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533400" y="5181600"/>
            <a:ext cx="426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For a continuous charge distribution, we obtain</a:t>
            </a:r>
          </a:p>
        </p:txBody>
      </p:sp>
      <p:graphicFrame>
        <p:nvGraphicFramePr>
          <p:cNvPr id="241674" name="Object 10"/>
          <p:cNvGraphicFramePr>
            <a:graphicFrameLocks noChangeAspect="1"/>
          </p:cNvGraphicFramePr>
          <p:nvPr/>
        </p:nvGraphicFramePr>
        <p:xfrm>
          <a:off x="6400800" y="4949825"/>
          <a:ext cx="2057400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4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949825"/>
                        <a:ext cx="2057400" cy="13747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5562600" y="5310188"/>
          <a:ext cx="8524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5" name="Equation" r:id="rId15" imgW="253800" imgH="164880" progId="Equation.DSMT4">
                  <p:embed/>
                </p:oleObj>
              </mc:Choice>
              <mc:Fallback>
                <p:oleObj name="Equation" r:id="rId15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310188"/>
                        <a:ext cx="852488" cy="5572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30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FG23_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278F7BD-0588-964C-B167-BFADDDDAB2C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638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181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Arial Narrow" charset="0"/>
                <a:ea typeface="ＭＳ Ｐゴシック" charset="0"/>
                <a:cs typeface="ＭＳ Ｐゴシック" charset="0"/>
              </a:rPr>
              <a:t>Potential due to two charges</a:t>
            </a: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: Calculate the electric potential (a) at point A in the figure due to the two charges shown, and (b) at point B.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2860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Potential is a scalar quantity, so one adds the potential by each of the source charge, as if they are numbers.</a:t>
            </a:r>
          </a:p>
        </p:txBody>
      </p:sp>
      <p:graphicFrame>
        <p:nvGraphicFramePr>
          <p:cNvPr id="242694" name="Object 2"/>
          <p:cNvGraphicFramePr>
            <a:graphicFrameLocks noChangeAspect="1"/>
          </p:cNvGraphicFramePr>
          <p:nvPr/>
        </p:nvGraphicFramePr>
        <p:xfrm>
          <a:off x="3048000" y="3276600"/>
          <a:ext cx="6873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4" imgW="304800" imgH="228600" progId="Equation.DSMT4">
                  <p:embed/>
                </p:oleObj>
              </mc:Choice>
              <mc:Fallback>
                <p:oleObj name="Equation" r:id="rId4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76600"/>
                        <a:ext cx="6873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304800" y="3352800"/>
            <a:ext cx="274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(a) potential at A is</a:t>
            </a:r>
          </a:p>
        </p:txBody>
      </p:sp>
      <p:graphicFrame>
        <p:nvGraphicFramePr>
          <p:cNvPr id="77832" name="Object 3"/>
          <p:cNvGraphicFramePr>
            <a:graphicFrameLocks noChangeAspect="1"/>
          </p:cNvGraphicFramePr>
          <p:nvPr/>
        </p:nvGraphicFramePr>
        <p:xfrm>
          <a:off x="5257800" y="3073400"/>
          <a:ext cx="1803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9" name="Equation" r:id="rId6" imgW="800100" imgH="444500" progId="Equation.DSMT4">
                  <p:embed/>
                </p:oleObj>
              </mc:Choice>
              <mc:Fallback>
                <p:oleObj name="Equation" r:id="rId6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73400"/>
                        <a:ext cx="18034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4"/>
          <p:cNvGraphicFramePr>
            <a:graphicFrameLocks noChangeAspect="1"/>
          </p:cNvGraphicFramePr>
          <p:nvPr/>
        </p:nvGraphicFramePr>
        <p:xfrm>
          <a:off x="3733800" y="3276600"/>
          <a:ext cx="1489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0" name="Equation" r:id="rId8" imgW="660400" imgH="228600" progId="Equation.DSMT4">
                  <p:embed/>
                </p:oleObj>
              </mc:Choice>
              <mc:Fallback>
                <p:oleObj name="Equation" r:id="rId8" imgW="660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1489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5"/>
          <p:cNvGraphicFramePr>
            <a:graphicFrameLocks noChangeAspect="1"/>
          </p:cNvGraphicFramePr>
          <p:nvPr/>
        </p:nvGraphicFramePr>
        <p:xfrm>
          <a:off x="2746375" y="3835400"/>
          <a:ext cx="28924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1" name="Equation" r:id="rId10" imgW="1282700" imgH="444500" progId="Equation.DSMT4">
                  <p:embed/>
                </p:oleObj>
              </mc:Choice>
              <mc:Fallback>
                <p:oleObj name="Equation" r:id="rId10" imgW="128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3835400"/>
                        <a:ext cx="28924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5" name="Object 6"/>
          <p:cNvGraphicFramePr>
            <a:graphicFrameLocks noChangeAspect="1"/>
          </p:cNvGraphicFramePr>
          <p:nvPr/>
        </p:nvGraphicFramePr>
        <p:xfrm>
          <a:off x="5715000" y="3779838"/>
          <a:ext cx="251936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2" name="Equation" r:id="rId12" imgW="1117600" imgH="469900" progId="Equation.DSMT4">
                  <p:embed/>
                </p:oleObj>
              </mc:Choice>
              <mc:Fallback>
                <p:oleObj name="Equation" r:id="rId12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79838"/>
                        <a:ext cx="2519363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7"/>
          <p:cNvGraphicFramePr>
            <a:graphicFrameLocks noChangeAspect="1"/>
          </p:cNvGraphicFramePr>
          <p:nvPr/>
        </p:nvGraphicFramePr>
        <p:xfrm>
          <a:off x="2551113" y="4743450"/>
          <a:ext cx="64404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3" name="Equation" r:id="rId14" imgW="2857500" imgH="482600" progId="Equation.DSMT4">
                  <p:embed/>
                </p:oleObj>
              </mc:Choice>
              <mc:Fallback>
                <p:oleObj name="Equation" r:id="rId14" imgW="2857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743450"/>
                        <a:ext cx="64404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81000" y="57150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(b) How about potential at B?</a:t>
            </a:r>
          </a:p>
        </p:txBody>
      </p:sp>
    </p:spTree>
    <p:extLst>
      <p:ext uri="{BB962C8B-B14F-4D97-AF65-F5344CB8AC3E}">
        <p14:creationId xmlns:p14="http://schemas.microsoft.com/office/powerpoint/2010/main" val="150070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E5C8-869A-8C42-897B-94DBA17EB52A}" type="slidenum">
              <a:rPr lang="en-US"/>
              <a:pPr/>
              <a:t>22</a:t>
            </a:fld>
            <a:endParaRPr lang="en-US"/>
          </a:p>
        </p:txBody>
      </p:sp>
      <p:pic>
        <p:nvPicPr>
          <p:cNvPr id="242690" name="Picture 2" descr="FG23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609600"/>
            <a:ext cx="2743200" cy="2057400"/>
          </a:xfrm>
          <a:prstGeom prst="rect">
            <a:avLst/>
          </a:prstGeom>
          <a:noFill/>
        </p:spPr>
      </p:pic>
      <p:sp>
        <p:nvSpPr>
          <p:cNvPr id="242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8 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6477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Potential due to a ring of charge</a:t>
            </a:r>
            <a:r>
              <a:rPr lang="en-US" sz="2800" dirty="0"/>
              <a:t>: A thin circular ring of radius R carries a uniformly distributed charge Q. Determine the electric potential at a point P on the axis of the ring a distance </a:t>
            </a:r>
            <a:r>
              <a:rPr lang="en-US" sz="2800" dirty="0" err="1"/>
              <a:t>x</a:t>
            </a:r>
            <a:r>
              <a:rPr lang="en-US" sz="2800" dirty="0"/>
              <a:t> from its center.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52400" y="281940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Each point on the ring is at the same distance from the point P.  What is the distance?</a:t>
            </a:r>
          </a:p>
        </p:txBody>
      </p:sp>
      <p:graphicFrame>
        <p:nvGraphicFramePr>
          <p:cNvPr id="242694" name="Object 6"/>
          <p:cNvGraphicFramePr>
            <a:graphicFrameLocks noChangeAspect="1"/>
          </p:cNvGraphicFramePr>
          <p:nvPr/>
        </p:nvGraphicFramePr>
        <p:xfrm>
          <a:off x="4205288" y="3352800"/>
          <a:ext cx="20431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8" name="Equation" r:id="rId4" imgW="774360" imgH="241200" progId="Equation.DSMT4">
                  <p:embed/>
                </p:oleObj>
              </mc:Choice>
              <mc:Fallback>
                <p:oleObj name="Equation" r:id="rId4" imgW="774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352800"/>
                        <a:ext cx="2043112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228600" y="388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 the potential at P is</a:t>
            </a:r>
          </a:p>
        </p:txBody>
      </p:sp>
      <p:graphicFrame>
        <p:nvGraphicFramePr>
          <p:cNvPr id="242696" name="Object 8"/>
          <p:cNvGraphicFramePr>
            <a:graphicFrameLocks noChangeAspect="1"/>
          </p:cNvGraphicFramePr>
          <p:nvPr/>
        </p:nvGraphicFramePr>
        <p:xfrm>
          <a:off x="1381125" y="4267200"/>
          <a:ext cx="18097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9" name="Equation" r:id="rId6" imgW="723600" imgH="406080" progId="Equation.DSMT4">
                  <p:embed/>
                </p:oleObj>
              </mc:Choice>
              <mc:Fallback>
                <p:oleObj name="Equation" r:id="rId6" imgW="723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267200"/>
                        <a:ext cx="18097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7" name="Object 9"/>
          <p:cNvGraphicFramePr>
            <a:graphicFrameLocks noChangeAspect="1"/>
          </p:cNvGraphicFramePr>
          <p:nvPr/>
        </p:nvGraphicFramePr>
        <p:xfrm>
          <a:off x="815975" y="4495800"/>
          <a:ext cx="6318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0" name="Equation" r:id="rId8" imgW="253800" imgH="164880" progId="Equation.DSMT4">
                  <p:embed/>
                </p:oleObj>
              </mc:Choice>
              <mc:Fallback>
                <p:oleObj name="Equation" r:id="rId8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495800"/>
                        <a:ext cx="63182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3155950" y="4267200"/>
          <a:ext cx="187325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1" name="Equation" r:id="rId10" imgW="749160" imgH="406080" progId="Equation.DSMT4">
                  <p:embed/>
                </p:oleObj>
              </mc:Choice>
              <mc:Fallback>
                <p:oleObj name="Equation" r:id="rId10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950" y="4267200"/>
                        <a:ext cx="1873250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9" name="Object 11"/>
          <p:cNvGraphicFramePr>
            <a:graphicFrameLocks noChangeAspect="1"/>
          </p:cNvGraphicFramePr>
          <p:nvPr/>
        </p:nvGraphicFramePr>
        <p:xfrm>
          <a:off x="3016250" y="5135563"/>
          <a:ext cx="307975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2" name="Equation" r:id="rId12" imgW="1231560" imgH="444240" progId="Equation.DSMT4">
                  <p:embed/>
                </p:oleObj>
              </mc:Choice>
              <mc:Fallback>
                <p:oleObj name="Equation" r:id="rId12" imgW="1231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135563"/>
                        <a:ext cx="3079750" cy="1112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6038850" y="5105400"/>
          <a:ext cx="219075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73" name="Equation" r:id="rId14" imgW="876240" imgH="444240" progId="Equation.DSMT4">
                  <p:embed/>
                </p:oleObj>
              </mc:Choice>
              <mc:Fallback>
                <p:oleObj name="Equation" r:id="rId14" imgW="8762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105400"/>
                        <a:ext cx="2190750" cy="1112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419600"/>
            <a:ext cx="2722563" cy="1676400"/>
            <a:chOff x="3168" y="2784"/>
            <a:chExt cx="1715" cy="1056"/>
          </a:xfrm>
        </p:grpSpPr>
        <p:sp>
          <p:nvSpPr>
            <p:cNvPr id="242702" name="Oval 14"/>
            <p:cNvSpPr>
              <a:spLocks noChangeArrowheads="1"/>
            </p:cNvSpPr>
            <p:nvPr/>
          </p:nvSpPr>
          <p:spPr bwMode="auto">
            <a:xfrm>
              <a:off x="3168" y="3264"/>
              <a:ext cx="528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888" y="2784"/>
              <a:ext cx="995" cy="30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 Narrow" charset="0"/>
                </a:rPr>
                <a:t>What’s this?</a:t>
              </a:r>
            </a:p>
          </p:txBody>
        </p:sp>
        <p:cxnSp>
          <p:nvCxnSpPr>
            <p:cNvPr id="242704" name="AutoShape 16"/>
            <p:cNvCxnSpPr>
              <a:cxnSpLocks noChangeShapeType="1"/>
              <a:stCxn id="242703" idx="2"/>
              <a:endCxn id="242702" idx="7"/>
            </p:cNvCxnSpPr>
            <p:nvPr/>
          </p:nvCxnSpPr>
          <p:spPr bwMode="auto">
            <a:xfrm flipH="1">
              <a:off x="3619" y="3099"/>
              <a:ext cx="767" cy="240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8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Project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 Thursday, June 16.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15,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0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Special Project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E5CA8-1B15-4145-A5F6-7A69B4477714}" type="slidenum">
              <a:rPr lang="en-US"/>
              <a:pPr/>
              <a:t>5</a:t>
            </a:fld>
            <a:endParaRPr lang="en-US"/>
          </a:p>
        </p:txBody>
      </p:sp>
      <p:pic>
        <p:nvPicPr>
          <p:cNvPr id="22528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8600"/>
            <a:ext cx="3200400" cy="2606675"/>
          </a:xfrm>
          <a:prstGeom prst="rect">
            <a:avLst/>
          </a:prstGeom>
          <a:noFill/>
        </p:spPr>
      </p:pic>
      <p:sp>
        <p:nvSpPr>
          <p:cNvPr id="22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23 – 1 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7315200" cy="2227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A negative charge: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Suppose a negative charge, such as an electron, is placed at point </a:t>
            </a:r>
            <a:r>
              <a:rPr lang="en-US" sz="2800" i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in the figure.  If the electron is free to move, will its electric potential energy increase or decrease?  How will the electric potential change?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124200"/>
            <a:ext cx="8991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An electron placed at point </a:t>
            </a:r>
            <a:r>
              <a:rPr lang="en-US" sz="2800" i="1"/>
              <a:t>b</a:t>
            </a:r>
            <a:r>
              <a:rPr lang="en-US" sz="2800"/>
              <a:t> will move toward the positive plate since it was released at its highest potential energy point.</a:t>
            </a:r>
          </a:p>
          <a:p>
            <a:pPr>
              <a:lnSpc>
                <a:spcPct val="80000"/>
              </a:lnSpc>
            </a:pPr>
            <a:r>
              <a:rPr lang="en-US" sz="2800"/>
              <a:t>It will gain kinetic energy as it moves toward left, decreasing its potential energy.</a:t>
            </a:r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76200" y="47244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electron, however, moves from the point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lower potential to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 higher potential.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-V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&gt;0.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This is because the potential is generated by the charges on the plates not by the electron.</a:t>
            </a:r>
          </a:p>
        </p:txBody>
      </p:sp>
    </p:spTree>
    <p:extLst>
      <p:ext uri="{BB962C8B-B14F-4D97-AF65-F5344CB8AC3E}">
        <p14:creationId xmlns:p14="http://schemas.microsoft.com/office/powerpoint/2010/main" val="219668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0011-6D50-EE4E-AF7F-8236F88EF9A0}" type="slidenum">
              <a:rPr lang="en-US"/>
              <a:pPr/>
              <a:t>6</a:t>
            </a:fld>
            <a:endParaRPr 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definition of the electric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energy difference per unit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charge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OK, then, how would you express the potential energy that a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would obtain when it is moved between point </a:t>
            </a:r>
            <a:r>
              <a:rPr lang="en-US" sz="2800" i="1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i="1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with the potential difference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other words, if an object with charge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moves through a potential difference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its potential energy changes by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i="1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based on this, how differently would you describe the electric potential in words?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energy an electric charge can acquire in a given situation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 measure of how much work a given charge can do.</a:t>
            </a: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88617"/>
              </p:ext>
            </p:extLst>
          </p:nvPr>
        </p:nvGraphicFramePr>
        <p:xfrm>
          <a:off x="1746250" y="2820988"/>
          <a:ext cx="15144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3" name="Equation" r:id="rId3" imgW="596900" imgH="228600" progId="Equation.DSMT4">
                  <p:embed/>
                </p:oleObj>
              </mc:Choice>
              <mc:Fallback>
                <p:oleObj name="Equation" r:id="rId3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820988"/>
                        <a:ext cx="15144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00853"/>
              </p:ext>
            </p:extLst>
          </p:nvPr>
        </p:nvGraphicFramePr>
        <p:xfrm>
          <a:off x="3292475" y="2787650"/>
          <a:ext cx="1838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4" name="Equation" r:id="rId5" imgW="723900" imgH="254000" progId="Equation.DSMT4">
                  <p:embed/>
                </p:oleObj>
              </mc:Choice>
              <mc:Fallback>
                <p:oleObj name="Equation" r:id="rId5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2787650"/>
                        <a:ext cx="1838325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11974"/>
              </p:ext>
            </p:extLst>
          </p:nvPr>
        </p:nvGraphicFramePr>
        <p:xfrm>
          <a:off x="5126038" y="2822575"/>
          <a:ext cx="7413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5" name="Equation" r:id="rId7" imgW="292100" imgH="228600" progId="Equation.DSMT4">
                  <p:embed/>
                </p:oleObj>
              </mc:Choice>
              <mc:Fallback>
                <p:oleObj name="Equation" r:id="rId7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2822575"/>
                        <a:ext cx="74136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057889"/>
              </p:ext>
            </p:extLst>
          </p:nvPr>
        </p:nvGraphicFramePr>
        <p:xfrm>
          <a:off x="6775450" y="885825"/>
          <a:ext cx="768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6" name="Equation" r:id="rId9" imgW="330200" imgH="228600" progId="Equation.DSMT4">
                  <p:embed/>
                </p:oleObj>
              </mc:Choice>
              <mc:Fallback>
                <p:oleObj name="Equation" r:id="rId9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885825"/>
                        <a:ext cx="7683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39879"/>
              </p:ext>
            </p:extLst>
          </p:nvPr>
        </p:nvGraphicFramePr>
        <p:xfrm>
          <a:off x="7543800" y="652274"/>
          <a:ext cx="1216025" cy="94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177" name="Equation" r:id="rId11" imgW="520700" imgH="419100" progId="Equation.DSMT4">
                  <p:embed/>
                </p:oleObj>
              </mc:Choice>
              <mc:Fallback>
                <p:oleObj name="Equation" r:id="rId11" imgW="520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652274"/>
                        <a:ext cx="1216025" cy="947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37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6E90-1AF3-1941-8905-39DB26795156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Comparisons of Potential Energies </a:t>
            </a: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Let’s compare gravitational and electric potential energies</a:t>
            </a:r>
          </a:p>
        </p:txBody>
      </p:sp>
      <p:pic>
        <p:nvPicPr>
          <p:cNvPr id="227332" name="Picture 4" descr="FG23_00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3962400" cy="29718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74725"/>
            <a:ext cx="3657600" cy="3121025"/>
            <a:chOff x="384" y="614"/>
            <a:chExt cx="2304" cy="1966"/>
          </a:xfrm>
        </p:grpSpPr>
        <p:pic>
          <p:nvPicPr>
            <p:cNvPr id="227334" name="Picture 6" descr="FG23_002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52"/>
              <a:ext cx="2304" cy="1728"/>
            </a:xfrm>
            <a:prstGeom prst="rect">
              <a:avLst/>
            </a:prstGeom>
            <a:noFill/>
          </p:spPr>
        </p:pic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1566" y="614"/>
              <a:ext cx="3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2m</a:t>
              </a:r>
            </a:p>
          </p:txBody>
        </p:sp>
        <p:sp>
          <p:nvSpPr>
            <p:cNvPr id="227336" name="Text Box 8"/>
            <p:cNvSpPr txBox="1">
              <a:spLocks noChangeArrowheads="1"/>
            </p:cNvSpPr>
            <p:nvPr/>
          </p:nvSpPr>
          <p:spPr bwMode="auto">
            <a:xfrm>
              <a:off x="1111" y="614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m</a:t>
              </a:r>
            </a:p>
          </p:txBody>
        </p:sp>
      </p:grpSp>
      <p:sp>
        <p:nvSpPr>
          <p:cNvPr id="227337" name="Rectangle 9"/>
          <p:cNvSpPr>
            <a:spLocks noChangeArrowheads="1"/>
          </p:cNvSpPr>
          <p:nvPr/>
        </p:nvSpPr>
        <p:spPr bwMode="auto">
          <a:xfrm>
            <a:off x="-76200" y="41148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rocks?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mgh and 2mgh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rock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rock with a larger mass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mass.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4343400" y="41148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are the potential energies of the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2QV</a:t>
            </a:r>
            <a:r>
              <a:rPr lang="en-US" sz="1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ba</a:t>
            </a: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object has a bigger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object with a larger charge.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It’s got a bigger charge.</a:t>
            </a:r>
          </a:p>
        </p:txBody>
      </p:sp>
      <p:sp>
        <p:nvSpPr>
          <p:cNvPr id="227339" name="Rectangle 11"/>
          <p:cNvSpPr>
            <a:spLocks noChangeArrowheads="1"/>
          </p:cNvSpPr>
          <p:nvPr/>
        </p:nvSpPr>
        <p:spPr bwMode="auto">
          <a:xfrm>
            <a:off x="252413" y="6308725"/>
            <a:ext cx="8691562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potential is the same but the heavier rock or larger charge can do a greater work. </a:t>
            </a:r>
          </a:p>
        </p:txBody>
      </p:sp>
    </p:spTree>
    <p:extLst>
      <p:ext uri="{BB962C8B-B14F-4D97-AF65-F5344CB8AC3E}">
        <p14:creationId xmlns:p14="http://schemas.microsoft.com/office/powerpoint/2010/main" val="30970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B85AD-B157-1D42-90E5-4531C831B7AE}" type="slidenum">
              <a:rPr lang="en-US"/>
              <a:pPr/>
              <a:t>8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/>
              <a:t>Electric Potential and Potential Energy 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electric potential difference gives potential energy or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the possibility to perform work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based on the charge of the object.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happening in batteries or generators?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They maintain a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potential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difference.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actual amount of energy used or transformed depends on how much charge flows.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much is the potential difference maintained by a car’s battery?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12Volts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for a given period, 5C charge flows through the headlight lamp, what is the total energy transformed?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000" baseline="-25000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=5C*12V=60   Umm… What is the unit?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it is left on twice as long? 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tot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=10C*12V=120J.</a:t>
            </a:r>
          </a:p>
        </p:txBody>
      </p:sp>
      <p:sp>
        <p:nvSpPr>
          <p:cNvPr id="228356" name="Text Box 4"/>
          <p:cNvSpPr txBox="1">
            <a:spLocks noChangeArrowheads="1"/>
          </p:cNvSpPr>
          <p:nvPr/>
        </p:nvSpPr>
        <p:spPr bwMode="auto">
          <a:xfrm>
            <a:off x="5710238" y="5013325"/>
            <a:ext cx="8429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Joules</a:t>
            </a:r>
          </a:p>
        </p:txBody>
      </p:sp>
    </p:spTree>
    <p:extLst>
      <p:ext uri="{BB962C8B-B14F-4D97-AF65-F5344CB8AC3E}">
        <p14:creationId xmlns:p14="http://schemas.microsoft.com/office/powerpoint/2010/main" val="384747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15, 2016</a:t>
            </a:r>
            <a:endParaRPr lang="en-US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44AD4-DBB6-8D49-A093-942F98192D5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Some Typical Voltages </a:t>
            </a:r>
          </a:p>
        </p:txBody>
      </p:sp>
      <p:graphicFrame>
        <p:nvGraphicFramePr>
          <p:cNvPr id="23353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84316"/>
              </p:ext>
            </p:extLst>
          </p:nvPr>
        </p:nvGraphicFramePr>
        <p:xfrm>
          <a:off x="685800" y="609600"/>
          <a:ext cx="7772400" cy="4572000"/>
        </p:xfrm>
        <a:graphic>
          <a:graphicData uri="http://schemas.openxmlformats.org/drawingml/2006/table">
            <a:tbl>
              <a:tblPr/>
              <a:tblGrid>
                <a:gridCol w="4953000"/>
                <a:gridCol w="2819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Sources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Approximate Voltage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Thundercloud to ground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8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High-Voltage Power Lines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6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Power supply for TV tube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ignition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4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Household outlet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Automobile battery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12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Flashlight battery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1.5 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Resting potential across nerve membrane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-1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Potential changes on skin (EKG and EEG)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-4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53089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In a typical lightening strike, 15C of electrons are released in 500</a:t>
            </a:r>
            <a:r>
              <a:rPr lang="en-US" sz="2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s.   What is the total kinetic energy of these electrons when they strike ground?  What is the power released during this strike?  What do you think will happen to a tree hit by this lightening?</a:t>
            </a:r>
            <a:endParaRPr lang="en-US" sz="2000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112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18052</TotalTime>
  <Words>2540</Words>
  <Application>Microsoft Macintosh PowerPoint</Application>
  <PresentationFormat>On-screen Show (4:3)</PresentationFormat>
  <Paragraphs>261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1441 – Section 001 Lecture #7</vt:lpstr>
      <vt:lpstr>Announcements</vt:lpstr>
      <vt:lpstr>Reminder: Special Project #2 – Angels &amp; Demons</vt:lpstr>
      <vt:lpstr>Special Project</vt:lpstr>
      <vt:lpstr>Example 23 – 1 </vt:lpstr>
      <vt:lpstr>Electric Potential and Potential Energy </vt:lpstr>
      <vt:lpstr>Comparisons of Potential Energies </vt:lpstr>
      <vt:lpstr>Electric Potential and Potential Energy </vt:lpstr>
      <vt:lpstr>Some Typical Voltages </vt:lpstr>
      <vt:lpstr>Example 23 – 2 </vt:lpstr>
      <vt:lpstr>Example 23 – 2 </vt:lpstr>
      <vt:lpstr>Electric Potential and Electric Field</vt:lpstr>
      <vt:lpstr>Electric Potential and Electric Field</vt:lpstr>
      <vt:lpstr>Example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  <vt:lpstr>Electric Potential by Charge Distributions</vt:lpstr>
      <vt:lpstr>Example </vt:lpstr>
      <vt:lpstr>Example 23 – 8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491</cp:revision>
  <dcterms:created xsi:type="dcterms:W3CDTF">2012-01-19T04:21:20Z</dcterms:created>
  <dcterms:modified xsi:type="dcterms:W3CDTF">2016-06-15T18:50:56Z</dcterms:modified>
</cp:coreProperties>
</file>