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1" r:id="rId2"/>
    <p:sldId id="481" r:id="rId3"/>
    <p:sldId id="520" r:id="rId4"/>
    <p:sldId id="521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59" r:id="rId13"/>
    <p:sldId id="560" r:id="rId14"/>
    <p:sldId id="561" r:id="rId15"/>
    <p:sldId id="535" r:id="rId16"/>
    <p:sldId id="536" r:id="rId17"/>
    <p:sldId id="562" r:id="rId18"/>
    <p:sldId id="538" r:id="rId19"/>
    <p:sldId id="539" r:id="rId20"/>
    <p:sldId id="540" r:id="rId21"/>
    <p:sldId id="563" r:id="rId22"/>
    <p:sldId id="541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1" Type="http://schemas.openxmlformats.org/officeDocument/2006/relationships/image" Target="../media/image81.wmf"/><Relationship Id="rId2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1" Type="http://schemas.openxmlformats.org/officeDocument/2006/relationships/image" Target="../media/image88.emf"/><Relationship Id="rId2" Type="http://schemas.openxmlformats.org/officeDocument/2006/relationships/image" Target="../media/image8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97.wmf"/><Relationship Id="rId5" Type="http://schemas.openxmlformats.org/officeDocument/2006/relationships/image" Target="../media/image98.wmf"/><Relationship Id="rId6" Type="http://schemas.openxmlformats.org/officeDocument/2006/relationships/image" Target="../media/image99.wmf"/><Relationship Id="rId1" Type="http://schemas.openxmlformats.org/officeDocument/2006/relationships/image" Target="../media/image95.wmf"/><Relationship Id="rId2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4" Type="http://schemas.openxmlformats.org/officeDocument/2006/relationships/image" Target="../media/image29.emf"/><Relationship Id="rId15" Type="http://schemas.openxmlformats.org/officeDocument/2006/relationships/image" Target="../media/image30.emf"/><Relationship Id="rId16" Type="http://schemas.openxmlformats.org/officeDocument/2006/relationships/image" Target="../media/image31.emf"/><Relationship Id="rId17" Type="http://schemas.openxmlformats.org/officeDocument/2006/relationships/image" Target="../media/image32.emf"/><Relationship Id="rId18" Type="http://schemas.openxmlformats.org/officeDocument/2006/relationships/image" Target="../media/image33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image" Target="../media/image45.emf"/><Relationship Id="rId13" Type="http://schemas.openxmlformats.org/officeDocument/2006/relationships/image" Target="../media/image46.e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e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1" Type="http://schemas.openxmlformats.org/officeDocument/2006/relationships/image" Target="../media/image54.wmf"/><Relationship Id="rId2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emf"/><Relationship Id="rId1" Type="http://schemas.openxmlformats.org/officeDocument/2006/relationships/image" Target="../media/image63.wmf"/><Relationship Id="rId2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D0D8340-873C-AA4E-887A-4A70ECD80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4.e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25.e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26.e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27.e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28.e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30" Type="http://schemas.openxmlformats.org/officeDocument/2006/relationships/image" Target="../media/image29.emf"/><Relationship Id="rId31" Type="http://schemas.openxmlformats.org/officeDocument/2006/relationships/oleObject" Target="../embeddings/oleObject24.bin"/><Relationship Id="rId32" Type="http://schemas.openxmlformats.org/officeDocument/2006/relationships/image" Target="../media/image30.emf"/><Relationship Id="rId9" Type="http://schemas.openxmlformats.org/officeDocument/2006/relationships/oleObject" Target="../embeddings/oleObject13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8.emf"/><Relationship Id="rId33" Type="http://schemas.openxmlformats.org/officeDocument/2006/relationships/oleObject" Target="../embeddings/oleObject25.bin"/><Relationship Id="rId34" Type="http://schemas.openxmlformats.org/officeDocument/2006/relationships/image" Target="../media/image31.emf"/><Relationship Id="rId35" Type="http://schemas.openxmlformats.org/officeDocument/2006/relationships/oleObject" Target="../embeddings/oleObject26.bin"/><Relationship Id="rId36" Type="http://schemas.openxmlformats.org/officeDocument/2006/relationships/image" Target="../media/image32.emf"/><Relationship Id="rId10" Type="http://schemas.openxmlformats.org/officeDocument/2006/relationships/image" Target="../media/image19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22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23.emf"/><Relationship Id="rId19" Type="http://schemas.openxmlformats.org/officeDocument/2006/relationships/oleObject" Target="../embeddings/oleObject18.bin"/><Relationship Id="rId37" Type="http://schemas.openxmlformats.org/officeDocument/2006/relationships/oleObject" Target="../embeddings/oleObject27.bin"/><Relationship Id="rId38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20" Type="http://schemas.openxmlformats.org/officeDocument/2006/relationships/oleObject" Target="../embeddings/oleObject36.bin"/><Relationship Id="rId21" Type="http://schemas.openxmlformats.org/officeDocument/2006/relationships/image" Target="../media/image42.emf"/><Relationship Id="rId22" Type="http://schemas.openxmlformats.org/officeDocument/2006/relationships/oleObject" Target="../embeddings/oleObject37.bin"/><Relationship Id="rId23" Type="http://schemas.openxmlformats.org/officeDocument/2006/relationships/image" Target="../media/image43.emf"/><Relationship Id="rId24" Type="http://schemas.openxmlformats.org/officeDocument/2006/relationships/oleObject" Target="../embeddings/oleObject38.bin"/><Relationship Id="rId25" Type="http://schemas.openxmlformats.org/officeDocument/2006/relationships/image" Target="../media/image44.emf"/><Relationship Id="rId26" Type="http://schemas.openxmlformats.org/officeDocument/2006/relationships/oleObject" Target="../embeddings/oleObject39.bin"/><Relationship Id="rId27" Type="http://schemas.openxmlformats.org/officeDocument/2006/relationships/image" Target="../media/image45.emf"/><Relationship Id="rId28" Type="http://schemas.openxmlformats.org/officeDocument/2006/relationships/oleObject" Target="../embeddings/oleObject40.bin"/><Relationship Id="rId29" Type="http://schemas.openxmlformats.org/officeDocument/2006/relationships/image" Target="../media/image46.emf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37.w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38.w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39.e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40.e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4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2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9.w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0.wmf"/><Relationship Id="rId10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wmf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52.bin"/><Relationship Id="rId15" Type="http://schemas.openxmlformats.org/officeDocument/2006/relationships/image" Target="../media/image59.emf"/><Relationship Id="rId16" Type="http://schemas.openxmlformats.org/officeDocument/2006/relationships/oleObject" Target="../embeddings/oleObject53.bin"/><Relationship Id="rId17" Type="http://schemas.openxmlformats.org/officeDocument/2006/relationships/image" Target="../media/image60.emf"/><Relationship Id="rId18" Type="http://schemas.openxmlformats.org/officeDocument/2006/relationships/oleObject" Target="../embeddings/oleObject54.bin"/><Relationship Id="rId19" Type="http://schemas.openxmlformats.org/officeDocument/2006/relationships/image" Target="../media/image6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2.jpe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56.wmf"/><Relationship Id="rId10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66.emf"/><Relationship Id="rId11" Type="http://schemas.openxmlformats.org/officeDocument/2006/relationships/image" Target="../media/image6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7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7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8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9.e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8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4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5.w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5.bin"/><Relationship Id="rId12" Type="http://schemas.openxmlformats.org/officeDocument/2006/relationships/image" Target="../media/image85.wmf"/><Relationship Id="rId13" Type="http://schemas.openxmlformats.org/officeDocument/2006/relationships/oleObject" Target="../embeddings/oleObject76.bin"/><Relationship Id="rId14" Type="http://schemas.openxmlformats.org/officeDocument/2006/relationships/image" Target="../media/image86.wmf"/><Relationship Id="rId15" Type="http://schemas.openxmlformats.org/officeDocument/2006/relationships/oleObject" Target="../embeddings/oleObject77.bin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1.bin"/><Relationship Id="rId4" Type="http://schemas.openxmlformats.org/officeDocument/2006/relationships/image" Target="../media/image81.w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82.wmf"/><Relationship Id="rId7" Type="http://schemas.openxmlformats.org/officeDocument/2006/relationships/oleObject" Target="../embeddings/oleObject73.bin"/><Relationship Id="rId8" Type="http://schemas.openxmlformats.org/officeDocument/2006/relationships/image" Target="../media/image83.wmf"/><Relationship Id="rId9" Type="http://schemas.openxmlformats.org/officeDocument/2006/relationships/oleObject" Target="../embeddings/oleObject74.bin"/><Relationship Id="rId10" Type="http://schemas.openxmlformats.org/officeDocument/2006/relationships/image" Target="../media/image84.w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emf"/><Relationship Id="rId12" Type="http://schemas.openxmlformats.org/officeDocument/2006/relationships/oleObject" Target="../embeddings/oleObject82.bin"/><Relationship Id="rId13" Type="http://schemas.openxmlformats.org/officeDocument/2006/relationships/image" Target="../media/image92.emf"/><Relationship Id="rId14" Type="http://schemas.openxmlformats.org/officeDocument/2006/relationships/oleObject" Target="../embeddings/oleObject83.bin"/><Relationship Id="rId15" Type="http://schemas.openxmlformats.org/officeDocument/2006/relationships/image" Target="../media/image9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4.jpeg"/><Relationship Id="rId4" Type="http://schemas.openxmlformats.org/officeDocument/2006/relationships/oleObject" Target="../embeddings/oleObject78.bin"/><Relationship Id="rId5" Type="http://schemas.openxmlformats.org/officeDocument/2006/relationships/image" Target="../media/image88.e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89.e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90.emf"/><Relationship Id="rId10" Type="http://schemas.openxmlformats.org/officeDocument/2006/relationships/oleObject" Target="../embeddings/oleObject81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wmf"/><Relationship Id="rId12" Type="http://schemas.openxmlformats.org/officeDocument/2006/relationships/oleObject" Target="../embeddings/oleObject88.bin"/><Relationship Id="rId13" Type="http://schemas.openxmlformats.org/officeDocument/2006/relationships/image" Target="../media/image98.wmf"/><Relationship Id="rId14" Type="http://schemas.openxmlformats.org/officeDocument/2006/relationships/oleObject" Target="../embeddings/oleObject89.bin"/><Relationship Id="rId15" Type="http://schemas.openxmlformats.org/officeDocument/2006/relationships/image" Target="../media/image9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0.jpeg"/><Relationship Id="rId4" Type="http://schemas.openxmlformats.org/officeDocument/2006/relationships/oleObject" Target="../embeddings/oleObject84.bin"/><Relationship Id="rId5" Type="http://schemas.openxmlformats.org/officeDocument/2006/relationships/image" Target="../media/image95.wmf"/><Relationship Id="rId6" Type="http://schemas.openxmlformats.org/officeDocument/2006/relationships/oleObject" Target="../embeddings/oleObject85.bin"/><Relationship Id="rId7" Type="http://schemas.openxmlformats.org/officeDocument/2006/relationships/image" Target="../media/image96.wmf"/><Relationship Id="rId8" Type="http://schemas.openxmlformats.org/officeDocument/2006/relationships/oleObject" Target="../embeddings/oleObject86.bin"/><Relationship Id="rId9" Type="http://schemas.openxmlformats.org/officeDocument/2006/relationships/image" Target="../media/image87.wmf"/><Relationship Id="rId10" Type="http://schemas.openxmlformats.org/officeDocument/2006/relationships/oleObject" Target="../embeddings/oleObject8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15, 2016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20574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Potential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V due to Charge Distributions</a:t>
            </a:r>
          </a:p>
          <a:p>
            <a:pPr marL="990600" lvl="1" indent="-533400"/>
            <a:r>
              <a:rPr lang="en-US" dirty="0" err="1">
                <a:latin typeface="Arial Narrow" charset="0"/>
              </a:rPr>
              <a:t>Equi</a:t>
            </a:r>
            <a:r>
              <a:rPr lang="en-US" dirty="0">
                <a:latin typeface="Arial Narrow" charset="0"/>
              </a:rPr>
              <a:t>-potential 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</a:t>
            </a:r>
            <a:r>
              <a:rPr lang="en-US" dirty="0" smtClean="0">
                <a:latin typeface="Arial Narrow" charset="0"/>
              </a:rPr>
              <a:t>Dipole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Capacitors</a:t>
            </a:r>
          </a:p>
          <a:p>
            <a:pPr marL="990600" lvl="1" indent="-533400"/>
            <a:endParaRPr lang="en-US" dirty="0"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48812" y="6248400"/>
            <a:ext cx="750938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Sunday, June 19!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0DE2-ADC3-CB4F-9B68-46E3FFA4ACF0}" type="slidenum">
              <a:rPr lang="en-US"/>
              <a:pPr/>
              <a:t>10</a:t>
            </a:fld>
            <a:endParaRPr lang="en-US"/>
          </a:p>
        </p:txBody>
      </p:sp>
      <p:pic>
        <p:nvPicPr>
          <p:cNvPr id="229378" name="Picture 2" descr="FG23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819400" cy="2895600"/>
          </a:xfrm>
          <a:prstGeom prst="rect">
            <a:avLst/>
          </a:prstGeom>
          <a:noFill/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67056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Electrons in TV tube: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Suppose an electron in the picture tube of a television set is accelerated from rest through a potential difference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=+5000V.  (a) What is the change in potential energy of the electron? (b) What is the speed of the electron (m=9.1x10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-31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as a result of this acceleration?   (c) Repeat for a proton (m=1.67x10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-27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that accelerates through a potential difference of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=-5000V. 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(a) What is the charge of an electron?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 what is the change of its potential energy?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62349"/>
              </p:ext>
            </p:extLst>
          </p:nvPr>
        </p:nvGraphicFramePr>
        <p:xfrm>
          <a:off x="290513" y="4899025"/>
          <a:ext cx="8969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6" name="Equation" r:id="rId4" imgW="368300" imgH="152400" progId="Equation.DSMT4">
                  <p:embed/>
                </p:oleObj>
              </mc:Choice>
              <mc:Fallback>
                <p:oleObj name="Equation" r:id="rId4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899025"/>
                        <a:ext cx="8969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989050"/>
              </p:ext>
            </p:extLst>
          </p:nvPr>
        </p:nvGraphicFramePr>
        <p:xfrm>
          <a:off x="1128713" y="4797425"/>
          <a:ext cx="1020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7" name="Equation" r:id="rId6" imgW="419100" imgH="228600" progId="Equation.DSMT4">
                  <p:embed/>
                </p:oleObj>
              </mc:Choice>
              <mc:Fallback>
                <p:oleObj name="Equation" r:id="rId6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797425"/>
                        <a:ext cx="1020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90618"/>
              </p:ext>
            </p:extLst>
          </p:nvPr>
        </p:nvGraphicFramePr>
        <p:xfrm>
          <a:off x="2101850" y="4721225"/>
          <a:ext cx="66929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8" name="Equation" r:id="rId8" imgW="2743200" imgH="304800" progId="Equation.DSMT4">
                  <p:embed/>
                </p:oleObj>
              </mc:Choice>
              <mc:Fallback>
                <p:oleObj name="Equation" r:id="rId8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721225"/>
                        <a:ext cx="66929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93855"/>
              </p:ext>
            </p:extLst>
          </p:nvPr>
        </p:nvGraphicFramePr>
        <p:xfrm>
          <a:off x="1130300" y="3389313"/>
          <a:ext cx="2084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9" name="Equation" r:id="rId10" imgW="1003300" imgH="215900" progId="Equation.DSMT4">
                  <p:embed/>
                </p:oleObj>
              </mc:Choice>
              <mc:Fallback>
                <p:oleObj name="Equation" r:id="rId10" imgW="1003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89313"/>
                        <a:ext cx="20843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63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 build="p"/>
      <p:bldP spid="229381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2E95-96D0-3042-A2F0-4441097FEA15}" type="slidenum">
              <a:rPr lang="en-US"/>
              <a:pPr/>
              <a:t>11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1371600"/>
          </a:xfrm>
        </p:spPr>
        <p:txBody>
          <a:bodyPr/>
          <a:lstStyle/>
          <a:p>
            <a:r>
              <a:rPr lang="en-US" sz="2800"/>
              <a:t>(b) Speed of the electron?</a:t>
            </a:r>
          </a:p>
          <a:p>
            <a:pPr lvl="1"/>
            <a:r>
              <a:rPr lang="en-US" sz="2400"/>
              <a:t>The entire potential energy of the electron turns to its kinetic energy.   Thus the equation is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155976"/>
              </p:ext>
            </p:extLst>
          </p:nvPr>
        </p:nvGraphicFramePr>
        <p:xfrm>
          <a:off x="785813" y="3144838"/>
          <a:ext cx="609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6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44838"/>
                        <a:ext cx="6096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542612"/>
              </p:ext>
            </p:extLst>
          </p:nvPr>
        </p:nvGraphicFramePr>
        <p:xfrm>
          <a:off x="762000" y="2006600"/>
          <a:ext cx="866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7" name="Equation" r:id="rId5" imgW="355600" imgH="152400" progId="Equation.DSMT4">
                  <p:embed/>
                </p:oleObj>
              </mc:Choice>
              <mc:Fallback>
                <p:oleObj name="Equation" r:id="rId5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06600"/>
                        <a:ext cx="866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04800" y="38862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(C) Speed of a proton?</a:t>
            </a:r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77303"/>
              </p:ext>
            </p:extLst>
          </p:nvPr>
        </p:nvGraphicFramePr>
        <p:xfrm>
          <a:off x="838200" y="5373688"/>
          <a:ext cx="7127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8" name="Equation" r:id="rId7" imgW="292100" imgH="254000" progId="Equation.DSMT4">
                  <p:embed/>
                </p:oleObj>
              </mc:Choice>
              <mc:Fallback>
                <p:oleObj name="Equation" r:id="rId7" imgW="29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73688"/>
                        <a:ext cx="71278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20999"/>
              </p:ext>
            </p:extLst>
          </p:nvPr>
        </p:nvGraphicFramePr>
        <p:xfrm>
          <a:off x="304800" y="4572000"/>
          <a:ext cx="868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9" name="Equation" r:id="rId9" imgW="355600" imgH="152400" progId="Equation.DSMT4">
                  <p:embed/>
                </p:oleObj>
              </mc:Choice>
              <mc:Fallback>
                <p:oleObj name="Equation" r:id="rId9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683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72017"/>
              </p:ext>
            </p:extLst>
          </p:nvPr>
        </p:nvGraphicFramePr>
        <p:xfrm>
          <a:off x="1538288" y="1738313"/>
          <a:ext cx="17668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0" name="Equation" r:id="rId11" imgW="723900" imgH="381000" progId="Equation.DSMT4">
                  <p:embed/>
                </p:oleObj>
              </mc:Choice>
              <mc:Fallback>
                <p:oleObj name="Equation" r:id="rId11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38313"/>
                        <a:ext cx="17668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050778"/>
              </p:ext>
            </p:extLst>
          </p:nvPr>
        </p:nvGraphicFramePr>
        <p:xfrm>
          <a:off x="3276600" y="1995488"/>
          <a:ext cx="682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1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95488"/>
                        <a:ext cx="6826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44705"/>
              </p:ext>
            </p:extLst>
          </p:nvPr>
        </p:nvGraphicFramePr>
        <p:xfrm>
          <a:off x="3886200" y="1995488"/>
          <a:ext cx="1084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2" name="Equation" r:id="rId15" imgW="444500" imgH="152400" progId="Equation.DSMT4">
                  <p:embed/>
                </p:oleObj>
              </mc:Choice>
              <mc:Fallback>
                <p:oleObj name="Equation" r:id="rId15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95488"/>
                        <a:ext cx="10842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6424"/>
              </p:ext>
            </p:extLst>
          </p:nvPr>
        </p:nvGraphicFramePr>
        <p:xfrm>
          <a:off x="4903788" y="1930400"/>
          <a:ext cx="12080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3" name="Equation" r:id="rId17" imgW="495300" imgH="228600" progId="Equation.DSMT4">
                  <p:embed/>
                </p:oleObj>
              </mc:Choice>
              <mc:Fallback>
                <p:oleObj name="Equation" r:id="rId17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930400"/>
                        <a:ext cx="1208087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92813"/>
              </p:ext>
            </p:extLst>
          </p:nvPr>
        </p:nvGraphicFramePr>
        <p:xfrm>
          <a:off x="3109913" y="2343150"/>
          <a:ext cx="51339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4" name="Equation" r:id="rId19" imgW="2298700" imgH="304800" progId="Equation.DSMT4">
                  <p:embed/>
                </p:oleObj>
              </mc:Choice>
              <mc:Fallback>
                <p:oleObj name="Equation" r:id="rId19" imgW="229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343150"/>
                        <a:ext cx="51339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74243"/>
              </p:ext>
            </p:extLst>
          </p:nvPr>
        </p:nvGraphicFramePr>
        <p:xfrm>
          <a:off x="1357313" y="2976563"/>
          <a:ext cx="16097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5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976563"/>
                        <a:ext cx="160972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23510"/>
              </p:ext>
            </p:extLst>
          </p:nvPr>
        </p:nvGraphicFramePr>
        <p:xfrm>
          <a:off x="3059113" y="2936875"/>
          <a:ext cx="39925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6" name="Equation" r:id="rId23" imgW="1828800" imgH="457200" progId="Equation.DSMT4">
                  <p:embed/>
                </p:oleObj>
              </mc:Choice>
              <mc:Fallback>
                <p:oleObj name="Equation" r:id="rId23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36875"/>
                        <a:ext cx="399256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80846"/>
              </p:ext>
            </p:extLst>
          </p:nvPr>
        </p:nvGraphicFramePr>
        <p:xfrm>
          <a:off x="1158875" y="4300538"/>
          <a:ext cx="1827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7" name="Equation" r:id="rId25" imgW="749300" imgH="381000" progId="Equation.DSMT4">
                  <p:embed/>
                </p:oleObj>
              </mc:Choice>
              <mc:Fallback>
                <p:oleObj name="Equation" r:id="rId25" imgW="749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300538"/>
                        <a:ext cx="182721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598942"/>
              </p:ext>
            </p:extLst>
          </p:nvPr>
        </p:nvGraphicFramePr>
        <p:xfrm>
          <a:off x="2971800" y="4572000"/>
          <a:ext cx="5984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8" name="Equation" r:id="rId27" imgW="279400" imgH="152400" progId="Equation.DSMT4">
                  <p:embed/>
                </p:oleObj>
              </mc:Choice>
              <mc:Fallback>
                <p:oleObj name="Equation" r:id="rId27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598488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00451"/>
              </p:ext>
            </p:extLst>
          </p:nvPr>
        </p:nvGraphicFramePr>
        <p:xfrm>
          <a:off x="1420813" y="5137150"/>
          <a:ext cx="17954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9" name="Equation" r:id="rId29" imgW="736600" imgH="495300" progId="Equation.DSMT4">
                  <p:embed/>
                </p:oleObj>
              </mc:Choice>
              <mc:Fallback>
                <p:oleObj name="Equation" r:id="rId29" imgW="7366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137150"/>
                        <a:ext cx="1795462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027923"/>
              </p:ext>
            </p:extLst>
          </p:nvPr>
        </p:nvGraphicFramePr>
        <p:xfrm>
          <a:off x="3086100" y="5091113"/>
          <a:ext cx="44291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0" name="Equation" r:id="rId31" imgW="1816100" imgH="457200" progId="Equation.DSMT4">
                  <p:embed/>
                </p:oleObj>
              </mc:Choice>
              <mc:Fallback>
                <p:oleObj name="Equation" r:id="rId31" imgW="1816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091113"/>
                        <a:ext cx="44291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965755"/>
              </p:ext>
            </p:extLst>
          </p:nvPr>
        </p:nvGraphicFramePr>
        <p:xfrm>
          <a:off x="3581400" y="4572000"/>
          <a:ext cx="9540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1" name="Equation" r:id="rId33" imgW="444500" imgH="152400" progId="Equation.DSMT4">
                  <p:embed/>
                </p:oleObj>
              </mc:Choice>
              <mc:Fallback>
                <p:oleObj name="Equation" r:id="rId33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9540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91370"/>
              </p:ext>
            </p:extLst>
          </p:nvPr>
        </p:nvGraphicFramePr>
        <p:xfrm>
          <a:off x="4489450" y="4495800"/>
          <a:ext cx="2125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2" name="Equation" r:id="rId35" imgW="990600" imgH="279400" progId="Equation.DSMT4">
                  <p:embed/>
                </p:oleObj>
              </mc:Choice>
              <mc:Fallback>
                <p:oleObj name="Equation" r:id="rId35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495800"/>
                        <a:ext cx="2125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7955"/>
              </p:ext>
            </p:extLst>
          </p:nvPr>
        </p:nvGraphicFramePr>
        <p:xfrm>
          <a:off x="6594475" y="4495800"/>
          <a:ext cx="25352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3" name="Equation" r:id="rId37" imgW="1181100" imgH="254000" progId="Equation.DSMT4">
                  <p:embed/>
                </p:oleObj>
              </mc:Choice>
              <mc:Fallback>
                <p:oleObj name="Equation" r:id="rId37" imgW="1181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4495800"/>
                        <a:ext cx="25352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49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  <p:bldP spid="23040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Well other than the above, what are the connections between these two quantities?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9072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  <p:bldP spid="231428" grpId="0"/>
      <p:bldP spid="2314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otential energy change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expressed in terms of a conservative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force (point </a:t>
            </a:r>
            <a:r>
              <a:rPr lang="en-US" sz="3200" b="1" i="1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at a higher potential)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potential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7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8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9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0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1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51808"/>
              </p:ext>
            </p:extLst>
          </p:nvPr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2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48762"/>
              </p:ext>
            </p:extLst>
          </p:nvPr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3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4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87920"/>
              </p:ext>
            </p:extLst>
          </p:nvPr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5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6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7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8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407623"/>
              </p:ext>
            </p:extLst>
          </p:nvPr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9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00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uild="p"/>
      <p:bldP spid="232457" grpId="0"/>
      <p:bldP spid="232458" grpId="0" animBg="1"/>
      <p:bldP spid="232459" grpId="0" animBg="1"/>
      <p:bldP spid="232460" grpId="0" animBg="1"/>
      <p:bldP spid="28" grpId="0" animBg="1"/>
      <p:bldP spid="30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8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9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0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1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2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50337"/>
              </p:ext>
            </p:extLst>
          </p:nvPr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3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396618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3" grpId="0"/>
      <p:bldP spid="235537" grpId="0"/>
      <p:bldP spid="235539" grpId="0" animBg="1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15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78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71925"/>
                        <a:ext cx="1370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25887"/>
              </p:ext>
            </p:extLst>
          </p:nvPr>
        </p:nvGraphicFramePr>
        <p:xfrm>
          <a:off x="2152650" y="3767138"/>
          <a:ext cx="18653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79" name="Equation" r:id="rId6" imgW="723900" imgH="381000" progId="Equation.DSMT4">
                  <p:embed/>
                </p:oleObj>
              </mc:Choice>
              <mc:Fallback>
                <p:oleObj name="Equation" r:id="rId6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767138"/>
                        <a:ext cx="18653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0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1" name="Equation" r:id="rId10" imgW="622080" imgH="406080" progId="Equation.DSMT4">
                  <p:embed/>
                </p:oleObj>
              </mc:Choice>
              <mc:Fallback>
                <p:oleObj name="Equation" r:id="rId10" imgW="622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2" name="Equation" r:id="rId12" imgW="291960" imgH="380880" progId="Equation.DSMT4">
                  <p:embed/>
                </p:oleObj>
              </mc:Choice>
              <mc:Fallback>
                <p:oleObj name="Equation" r:id="rId12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86500"/>
              </p:ext>
            </p:extLst>
          </p:nvPr>
        </p:nvGraphicFramePr>
        <p:xfrm>
          <a:off x="3944938" y="3783013"/>
          <a:ext cx="3006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3" name="Equation" r:id="rId14" imgW="1168400" imgH="419100" progId="Equation.DSMT4">
                  <p:embed/>
                </p:oleObj>
              </mc:Choice>
              <mc:Fallback>
                <p:oleObj name="Equation" r:id="rId14" imgW="1168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783013"/>
                        <a:ext cx="30067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13461"/>
              </p:ext>
            </p:extLst>
          </p:nvPr>
        </p:nvGraphicFramePr>
        <p:xfrm>
          <a:off x="1508125" y="5030788"/>
          <a:ext cx="2941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4" name="Equation" r:id="rId16" imgW="1143000" imgH="419100" progId="Equation.DSMT4">
                  <p:embed/>
                </p:oleObj>
              </mc:Choice>
              <mc:Fallback>
                <p:oleObj name="Equation" r:id="rId16" imgW="1143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030788"/>
                        <a:ext cx="29416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98458"/>
              </p:ext>
            </p:extLst>
          </p:nvPr>
        </p:nvGraphicFramePr>
        <p:xfrm>
          <a:off x="4473575" y="4953000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5" name="Equation" r:id="rId18" imgW="876300" imgH="457200" progId="Equation.DSMT4">
                  <p:embed/>
                </p:oleObj>
              </mc:Choice>
              <mc:Fallback>
                <p:oleObj name="Equation" r:id="rId18" imgW="876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953000"/>
                        <a:ext cx="225266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64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16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0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30177"/>
              </p:ext>
            </p:extLst>
          </p:nvPr>
        </p:nvGraphicFramePr>
        <p:xfrm>
          <a:off x="2986088" y="2740025"/>
          <a:ext cx="219551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1" name="Equation" r:id="rId5" imgW="482600" imgH="419100" progId="Equation.DSMT4">
                  <p:embed/>
                </p:oleObj>
              </mc:Choice>
              <mc:Fallback>
                <p:oleObj name="Equation" r:id="rId5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40025"/>
                        <a:ext cx="2195512" cy="19113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2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57891"/>
              </p:ext>
            </p:extLst>
          </p:nvPr>
        </p:nvGraphicFramePr>
        <p:xfrm>
          <a:off x="5981700" y="1187450"/>
          <a:ext cx="95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3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187450"/>
                        <a:ext cx="952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24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961C2-A082-4546-B7A7-5ABC05C0FA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Simply add the potential by each of the source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</a:t>
            </a:r>
            <a:r>
              <a:rPr lang="en-US" sz="2000" u="sng" dirty="0">
                <a:solidFill>
                  <a:srgbClr val="003300"/>
                </a:solidFill>
                <a:latin typeface="Arial Narrow" charset="0"/>
              </a:rPr>
              <a:t> </a:t>
            </a: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square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Need vector sums to obtain the total field from multiple source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charge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near the charge and decreases towards 0 at the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charge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near the charge and increases towards 0 at a large distance.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Properties of the Electric Potential</a:t>
            </a:r>
          </a:p>
        </p:txBody>
      </p:sp>
      <p:graphicFrame>
        <p:nvGraphicFramePr>
          <p:cNvPr id="23859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6257167"/>
              </p:ext>
            </p:extLst>
          </p:nvPr>
        </p:nvGraphicFramePr>
        <p:xfrm>
          <a:off x="5686425" y="3429000"/>
          <a:ext cx="12747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8" name="Equation" r:id="rId3" imgW="838200" imgH="457200" progId="Equation.DSMT4">
                  <p:embed/>
                </p:oleObj>
              </mc:Choice>
              <mc:Fallback>
                <p:oleObj name="Equation" r:id="rId3" imgW="83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429000"/>
                        <a:ext cx="1274763" cy="695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1389063"/>
          <a:ext cx="1447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9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89063"/>
                        <a:ext cx="1447800" cy="820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04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74395"/>
              </p:ext>
            </p:extLst>
          </p:nvPr>
        </p:nvGraphicFramePr>
        <p:xfrm>
          <a:off x="3094038" y="2303463"/>
          <a:ext cx="715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303463"/>
                        <a:ext cx="715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54996"/>
              </p:ext>
            </p:extLst>
          </p:nvPr>
        </p:nvGraphicFramePr>
        <p:xfrm>
          <a:off x="3810000" y="1963738"/>
          <a:ext cx="135731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3" name="Equation" r:id="rId7" imgW="482600" imgH="419100" progId="Equation.DSMT4">
                  <p:embed/>
                </p:oleObj>
              </mc:Choice>
              <mc:Fallback>
                <p:oleObj name="Equation" r:id="rId7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63738"/>
                        <a:ext cx="1357313" cy="1182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  <p:extLst>
      <p:ext uri="{BB962C8B-B14F-4D97-AF65-F5344CB8AC3E}">
        <p14:creationId xmlns:p14="http://schemas.microsoft.com/office/powerpoint/2010/main" val="92392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5" grpId="0" build="p"/>
      <p:bldP spid="239628" grpId="0" animBg="1"/>
      <p:bldP spid="239629" grpId="0" animBg="1"/>
      <p:bldP spid="239630" grpId="0" animBg="1"/>
      <p:bldP spid="239631" grpId="0" animBg="1"/>
      <p:bldP spid="2396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19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minimum work is required by an external force to bring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 q=3.00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4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6699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5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114800"/>
                        <a:ext cx="2863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6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62525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21771"/>
              </p:ext>
            </p:extLst>
          </p:nvPr>
        </p:nvGraphicFramePr>
        <p:xfrm>
          <a:off x="2895600" y="3398838"/>
          <a:ext cx="11890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7" name="Equation" r:id="rId9" imgW="495300" imgH="228600" progId="Equation.DSMT4">
                  <p:embed/>
                </p:oleObj>
              </mc:Choice>
              <mc:Fallback>
                <p:oleObj name="Equation" r:id="rId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98838"/>
                        <a:ext cx="1189038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454075"/>
              </p:ext>
            </p:extLst>
          </p:nvPr>
        </p:nvGraphicFramePr>
        <p:xfrm>
          <a:off x="3978275" y="3124200"/>
          <a:ext cx="23463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8" name="Equation" r:id="rId11" imgW="977900" imgH="457200" progId="Equation.DSMT4">
                  <p:embed/>
                </p:oleObj>
              </mc:Choice>
              <mc:Fallback>
                <p:oleObj name="Equation" r:id="rId11" imgW="977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124200"/>
                        <a:ext cx="23463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8839"/>
              </p:ext>
            </p:extLst>
          </p:nvPr>
        </p:nvGraphicFramePr>
        <p:xfrm>
          <a:off x="762000" y="4724400"/>
          <a:ext cx="1631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9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16319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44075"/>
              </p:ext>
            </p:extLst>
          </p:nvPr>
        </p:nvGraphicFramePr>
        <p:xfrm>
          <a:off x="2362200" y="4789488"/>
          <a:ext cx="122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0" name="Equation" r:id="rId15" imgW="685800" imgH="419100" progId="Equation.DSMT4">
                  <p:embed/>
                </p:oleObj>
              </mc:Choice>
              <mc:Fallback>
                <p:oleObj name="Equation" r:id="rId15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89488"/>
                        <a:ext cx="12271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07949"/>
              </p:ext>
            </p:extLst>
          </p:nvPr>
        </p:nvGraphicFramePr>
        <p:xfrm>
          <a:off x="3635375" y="4791075"/>
          <a:ext cx="54022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1" name="Equation" r:id="rId17" imgW="3810000" imgH="457200" progId="Equation.DSMT4">
                  <p:embed/>
                </p:oleObj>
              </mc:Choice>
              <mc:Fallback>
                <p:oleObj name="Equation" r:id="rId17" imgW="381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1075"/>
                        <a:ext cx="540226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97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4" grpId="0"/>
      <p:bldP spid="240645" grpId="0"/>
      <p:bldP spid="2406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US" sz="2800" dirty="0" smtClean="0"/>
              <a:t>Quiz #2</a:t>
            </a:r>
          </a:p>
          <a:p>
            <a:pPr lvl="1"/>
            <a:r>
              <a:rPr lang="en-US" sz="2400" dirty="0" smtClean="0"/>
              <a:t>Beginning of the class tomorrow, Thursday, June 16</a:t>
            </a:r>
          </a:p>
          <a:p>
            <a:pPr lvl="1"/>
            <a:r>
              <a:rPr lang="en-US" sz="2400" dirty="0" smtClean="0"/>
              <a:t>Covers CH22.1 through what we cover in class today</a:t>
            </a:r>
            <a:endParaRPr lang="en-US" sz="2000" dirty="0" smtClean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  <a:endParaRPr lang="en-US" sz="2000" dirty="0" smtClean="0"/>
          </a:p>
          <a:p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/>
            <a:r>
              <a:rPr lang="en-US" sz="2400" dirty="0" smtClean="0"/>
              <a:t>CH23.9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20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baseline="-250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5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8699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5588000" y="2286000"/>
          <a:ext cx="14557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6" name="Equation" r:id="rId5" imgW="507960" imgH="406080" progId="Equation.DSMT4">
                  <p:embed/>
                </p:oleObj>
              </mc:Choice>
              <mc:Fallback>
                <p:oleObj name="Equation" r:id="rId5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286000"/>
                        <a:ext cx="1455738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7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889375"/>
                        <a:ext cx="13779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8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886200"/>
                        <a:ext cx="1965325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9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40213"/>
                        <a:ext cx="833438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0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49825"/>
                        <a:ext cx="2057400" cy="1374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1" name="Equation" r:id="rId15" imgW="253800" imgH="164880" progId="Equation.DSMT4">
                  <p:embed/>
                </p:oleObj>
              </mc:Choice>
              <mc:Fallback>
                <p:oleObj name="Equation" r:id="rId1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852488" cy="5572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3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  <p:bldP spid="24167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G23_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8F7BD-0588-964C-B167-BFADDDDAB2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181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 Narrow" charset="0"/>
                <a:ea typeface="ＭＳ Ｐゴシック" charset="0"/>
                <a:cs typeface="ＭＳ Ｐゴシック" charset="0"/>
              </a:rPr>
              <a:t>Potential due to two charges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: Calculate the electric potential (a) at point A in the figure due to the two charges shown, and (b) at point B.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2860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Potential is a scalar quantity, so one adds the potential by each of the source charge, as if they are numbers.</a:t>
            </a:r>
          </a:p>
        </p:txBody>
      </p:sp>
      <p:graphicFrame>
        <p:nvGraphicFramePr>
          <p:cNvPr id="242694" name="Object 2"/>
          <p:cNvGraphicFramePr>
            <a:graphicFrameLocks noChangeAspect="1"/>
          </p:cNvGraphicFramePr>
          <p:nvPr/>
        </p:nvGraphicFramePr>
        <p:xfrm>
          <a:off x="3048000" y="3276600"/>
          <a:ext cx="6873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6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6873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04800" y="3352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(a) potential at A is</a:t>
            </a:r>
          </a:p>
        </p:txBody>
      </p:sp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5257800" y="3073400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7" name="Equation" r:id="rId6" imgW="800100" imgH="444500" progId="Equation.DSMT4">
                  <p:embed/>
                </p:oleObj>
              </mc:Choice>
              <mc:Fallback>
                <p:oleObj name="Equation" r:id="rId6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73400"/>
                        <a:ext cx="180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3733800" y="3276600"/>
          <a:ext cx="1489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8"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1489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2746375" y="3835400"/>
          <a:ext cx="2892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9" name="Equation" r:id="rId10" imgW="1282700" imgH="444500" progId="Equation.DSMT4">
                  <p:embed/>
                </p:oleObj>
              </mc:Choice>
              <mc:Fallback>
                <p:oleObj name="Equation" r:id="rId10" imgW="128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835400"/>
                        <a:ext cx="28924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5715000" y="3779838"/>
          <a:ext cx="25193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0" name="Equation" r:id="rId12" imgW="1117600" imgH="469900" progId="Equation.DSMT4">
                  <p:embed/>
                </p:oleObj>
              </mc:Choice>
              <mc:Fallback>
                <p:oleObj name="Equation" r:id="rId12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79838"/>
                        <a:ext cx="25193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551113" y="4743450"/>
          <a:ext cx="6440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1" name="Equation" r:id="rId14" imgW="2857500" imgH="482600" progId="Equation.DSMT4">
                  <p:embed/>
                </p:oleObj>
              </mc:Choice>
              <mc:Fallback>
                <p:oleObj name="Equation" r:id="rId14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743450"/>
                        <a:ext cx="644048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81000" y="57150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(b) How about potential at B?</a:t>
            </a:r>
          </a:p>
        </p:txBody>
      </p:sp>
    </p:spTree>
    <p:extLst>
      <p:ext uri="{BB962C8B-B14F-4D97-AF65-F5344CB8AC3E}">
        <p14:creationId xmlns:p14="http://schemas.microsoft.com/office/powerpoint/2010/main" val="150070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/>
      <p:bldP spid="242693" grpId="0" build="p"/>
      <p:bldP spid="242695" grpId="0" build="p"/>
      <p:bldP spid="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22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6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352800"/>
                        <a:ext cx="20431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7" name="Equation" r:id="rId6" imgW="723600" imgH="406080" progId="Equation.DSMT4">
                  <p:embed/>
                </p:oleObj>
              </mc:Choice>
              <mc:Fallback>
                <p:oleObj name="Equation" r:id="rId6" imgW="723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267200"/>
                        <a:ext cx="18097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8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495800"/>
                        <a:ext cx="6318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9" name="Equation" r:id="rId10" imgW="749160" imgH="406080" progId="Equation.DSMT4">
                  <p:embed/>
                </p:oleObj>
              </mc:Choice>
              <mc:Fallback>
                <p:oleObj name="Equation" r:id="rId10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4267200"/>
                        <a:ext cx="18732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0" name="Equation" r:id="rId12" imgW="1231560" imgH="444240" progId="Equation.DSMT4">
                  <p:embed/>
                </p:oleObj>
              </mc:Choice>
              <mc:Fallback>
                <p:oleObj name="Equation" r:id="rId12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135563"/>
                        <a:ext cx="3079750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1" name="Equation" r:id="rId14" imgW="876240" imgH="444240" progId="Equation.DSMT4">
                  <p:embed/>
                </p:oleObj>
              </mc:Choice>
              <mc:Fallback>
                <p:oleObj name="Equation" r:id="rId14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105400"/>
                        <a:ext cx="219075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" name="Rectangle 2"/>
          <p:cNvSpPr/>
          <p:nvPr/>
        </p:nvSpPr>
        <p:spPr bwMode="auto">
          <a:xfrm>
            <a:off x="7315200" y="990600"/>
            <a:ext cx="15240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/>
      <p:bldP spid="242693" grpId="0" build="p"/>
      <p:bldP spid="242695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Project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first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tomorrow Thursday, June 16.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0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Special Project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20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A8-1B15-4145-A5F6-7A69B4477714}" type="slidenum">
              <a:rPr lang="en-US"/>
              <a:pPr/>
              <a:t>5</a:t>
            </a:fld>
            <a:endParaRPr lang="en-US"/>
          </a:p>
        </p:txBody>
      </p:sp>
      <p:pic>
        <p:nvPicPr>
          <p:cNvPr id="22528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"/>
            <a:ext cx="3200400" cy="2606675"/>
          </a:xfrm>
          <a:prstGeom prst="rect">
            <a:avLst/>
          </a:prstGeom>
          <a:noFill/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23 – 1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3152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A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Suppose a negative charge, such as an electron, is placed at point </a:t>
            </a:r>
            <a:r>
              <a:rPr lang="en-US" sz="2800" i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in the figure.  If the electron is free to move, will its electric potential energy increase or decrease?  How will the electric potential change?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124200"/>
            <a:ext cx="8991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An electron placed at point </a:t>
            </a:r>
            <a:r>
              <a:rPr lang="en-US" sz="2800" i="1"/>
              <a:t>b</a:t>
            </a:r>
            <a:r>
              <a:rPr lang="en-US" sz="2800"/>
              <a:t> will move toward the positive plate since it was released at its highest potential energy point.</a:t>
            </a:r>
          </a:p>
          <a:p>
            <a:pPr>
              <a:lnSpc>
                <a:spcPct val="80000"/>
              </a:lnSpc>
            </a:pPr>
            <a:r>
              <a:rPr lang="en-US" sz="2800"/>
              <a:t>It will gain kinetic energy as it moves toward left, decreasing its potential energy.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76200" y="47244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electron, however, moves from the point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lower potential to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higher potential.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&gt;0.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because the potential is generated by the charges on the plates not by the electron.</a:t>
            </a:r>
          </a:p>
        </p:txBody>
      </p:sp>
    </p:spTree>
    <p:extLst>
      <p:ext uri="{BB962C8B-B14F-4D97-AF65-F5344CB8AC3E}">
        <p14:creationId xmlns:p14="http://schemas.microsoft.com/office/powerpoint/2010/main" val="219668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 build="p"/>
      <p:bldP spid="2252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011-6D50-EE4E-AF7F-8236F88EF9A0}" type="slidenum">
              <a:rPr lang="en-US"/>
              <a:pPr/>
              <a:t>6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definition of the electric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energy difference per unit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charge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OK, then, how would you express the potential energy that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would obtain when it is moved between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with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other words, if an object with charge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moves through a potential difference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its potential energy changes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based on this, how differently would you describe the electric potential in words?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energy an electric charge can acquire in a given situation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work a given charge can do.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88617"/>
              </p:ext>
            </p:extLst>
          </p:nvPr>
        </p:nvGraphicFramePr>
        <p:xfrm>
          <a:off x="1746250" y="2820988"/>
          <a:ext cx="15144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3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820988"/>
                        <a:ext cx="15144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00853"/>
              </p:ext>
            </p:extLst>
          </p:nvPr>
        </p:nvGraphicFramePr>
        <p:xfrm>
          <a:off x="3292475" y="2787650"/>
          <a:ext cx="1838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4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787650"/>
                        <a:ext cx="18383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11974"/>
              </p:ext>
            </p:extLst>
          </p:nvPr>
        </p:nvGraphicFramePr>
        <p:xfrm>
          <a:off x="5126038" y="2822575"/>
          <a:ext cx="7413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5" name="Equation" r:id="rId7" imgW="292100" imgH="228600" progId="Equation.DSMT4">
                  <p:embed/>
                </p:oleObj>
              </mc:Choice>
              <mc:Fallback>
                <p:oleObj name="Equation" r:id="rId7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2822575"/>
                        <a:ext cx="7413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57889"/>
              </p:ext>
            </p:extLst>
          </p:nvPr>
        </p:nvGraphicFramePr>
        <p:xfrm>
          <a:off x="6775450" y="885825"/>
          <a:ext cx="768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6" name="Equation" r:id="rId9" imgW="330200" imgH="228600" progId="Equation.DSMT4">
                  <p:embed/>
                </p:oleObj>
              </mc:Choice>
              <mc:Fallback>
                <p:oleObj name="Equation" r:id="rId9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885825"/>
                        <a:ext cx="768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39879"/>
              </p:ext>
            </p:extLst>
          </p:nvPr>
        </p:nvGraphicFramePr>
        <p:xfrm>
          <a:off x="7543800" y="652274"/>
          <a:ext cx="1216025" cy="94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7" name="Equation" r:id="rId11" imgW="520700" imgH="419100" progId="Equation.DSMT4">
                  <p:embed/>
                </p:oleObj>
              </mc:Choice>
              <mc:Fallback>
                <p:oleObj name="Equation" r:id="rId11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52274"/>
                        <a:ext cx="1216025" cy="947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37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E90-1AF3-1941-8905-39DB26795156}" type="slidenum">
              <a:rPr lang="en-US"/>
              <a:pPr/>
              <a:t>7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Comparisons of Potential Energies 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Let’s compare gravitational and electric potential energies</a:t>
            </a:r>
          </a:p>
        </p:txBody>
      </p:sp>
      <p:pic>
        <p:nvPicPr>
          <p:cNvPr id="227332" name="Picture 4" descr="FG23_0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3962400" cy="2971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74725"/>
            <a:ext cx="3657600" cy="3121025"/>
            <a:chOff x="384" y="614"/>
            <a:chExt cx="2304" cy="1966"/>
          </a:xfrm>
        </p:grpSpPr>
        <p:pic>
          <p:nvPicPr>
            <p:cNvPr id="227334" name="Picture 6" descr="FG23_00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852"/>
              <a:ext cx="2304" cy="1728"/>
            </a:xfrm>
            <a:prstGeom prst="rect">
              <a:avLst/>
            </a:prstGeom>
            <a:noFill/>
          </p:spPr>
        </p:pic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1566" y="614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2m</a:t>
              </a:r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1111" y="61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m</a:t>
              </a:r>
            </a:p>
          </p:txBody>
        </p:sp>
      </p:grp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-76200" y="41148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rocks?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mgh and 2mgh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rock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rock with a larger 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mass.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43400" y="41148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2QV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object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object with a larger charge.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charge.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52413" y="6308725"/>
            <a:ext cx="86915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potential is the same but the heavier rock or larger charge can do a greater work. </a:t>
            </a:r>
          </a:p>
        </p:txBody>
      </p:sp>
    </p:spTree>
    <p:extLst>
      <p:ext uri="{BB962C8B-B14F-4D97-AF65-F5344CB8AC3E}">
        <p14:creationId xmlns:p14="http://schemas.microsoft.com/office/powerpoint/2010/main" val="309708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7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7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7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7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7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7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7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  <p:bldP spid="227337" grpId="0" build="p"/>
      <p:bldP spid="227338" grpId="0" build="p"/>
      <p:bldP spid="2273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85AD-B157-1D42-90E5-4531C831B7AE}" type="slidenum">
              <a:rPr lang="en-US"/>
              <a:pPr/>
              <a:t>8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electric potential difference gives potential energy 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possibility to perform work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based on the charge of the object.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happening in batteries or generators?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maintain a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potential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difference.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actual amount of energy used or transformed depends on how much charge flows.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much is the potential difference maintained by a car’s battery?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12Volts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for a given period, 5C charge flows through the headlight lamp, what is the total energy transformed?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000" baseline="-25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=5C*12V=60   Umm… What is the unit?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it is left on twice as long? 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=10C*12V=120J.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710238" y="5013325"/>
            <a:ext cx="8429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Joules</a:t>
            </a:r>
          </a:p>
        </p:txBody>
      </p:sp>
    </p:spTree>
    <p:extLst>
      <p:ext uri="{BB962C8B-B14F-4D97-AF65-F5344CB8AC3E}">
        <p14:creationId xmlns:p14="http://schemas.microsoft.com/office/powerpoint/2010/main" val="384747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  <p:bldP spid="2283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4AD4-DBB6-8D49-A093-942F98192D5B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Some Typical Voltages </a:t>
            </a:r>
          </a:p>
        </p:txBody>
      </p:sp>
      <p:graphicFrame>
        <p:nvGraphicFramePr>
          <p:cNvPr id="233532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84316"/>
              </p:ext>
            </p:extLst>
          </p:nvPr>
        </p:nvGraphicFramePr>
        <p:xfrm>
          <a:off x="685800" y="609600"/>
          <a:ext cx="7772400" cy="4572000"/>
        </p:xfrm>
        <a:graphic>
          <a:graphicData uri="http://schemas.openxmlformats.org/drawingml/2006/table">
            <a:tbl>
              <a:tblPr/>
              <a:tblGrid>
                <a:gridCol w="4953000"/>
                <a:gridCol w="28194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Sources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Approximate Voltage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Thundercloud to ground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High-Voltage Power Lines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Power supply for TV 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ignition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Household outlet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battery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Flashlight battery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1.5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Resting potential across nerve membrane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-1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Potential changes on skin (EKG and EEG)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3089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In a typical lightening strike, 15C of electrons are released in 500</a:t>
            </a:r>
            <a:r>
              <a:rPr lang="en-US" sz="2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s.   What is the total kinetic energy of these electrons when they strike ground?  What is the power released during this strike?  What do you think will happen to a tree hit by this lightening?</a:t>
            </a:r>
            <a:endParaRPr lang="en-US" sz="20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12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18050</TotalTime>
  <Words>2540</Words>
  <Application>Microsoft Macintosh PowerPoint</Application>
  <PresentationFormat>On-screen Show (4:3)</PresentationFormat>
  <Paragraphs>261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phys1443-spring02</vt:lpstr>
      <vt:lpstr>Equation</vt:lpstr>
      <vt:lpstr>PHYS 1441 – Section 001 Lecture #7</vt:lpstr>
      <vt:lpstr>Announcements</vt:lpstr>
      <vt:lpstr>Reminder: Special Project #2 – Angels &amp; Demons</vt:lpstr>
      <vt:lpstr>Special Project</vt:lpstr>
      <vt:lpstr>Example 23 – 1 </vt:lpstr>
      <vt:lpstr>Electric Potential and Potential Energy </vt:lpstr>
      <vt:lpstr>Comparisons of Potential Energies </vt:lpstr>
      <vt:lpstr>Electric Potential and Potential Energy </vt:lpstr>
      <vt:lpstr>Some Typical Voltages </vt:lpstr>
      <vt:lpstr>Example 23 – 2 </vt:lpstr>
      <vt:lpstr>Example 23 – 2 </vt:lpstr>
      <vt:lpstr>Electric Potential and Electric Field</vt:lpstr>
      <vt:lpstr>Electric Potential and Electric Field</vt:lpstr>
      <vt:lpstr>Example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  <vt:lpstr>Electric Potential by Charge Distributions</vt:lpstr>
      <vt:lpstr>Example </vt:lpstr>
      <vt:lpstr>Example 23 – 8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490</cp:revision>
  <dcterms:created xsi:type="dcterms:W3CDTF">2012-01-19T04:21:20Z</dcterms:created>
  <dcterms:modified xsi:type="dcterms:W3CDTF">2016-06-15T18:49:05Z</dcterms:modified>
</cp:coreProperties>
</file>