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91" r:id="rId2"/>
    <p:sldId id="481" r:id="rId3"/>
    <p:sldId id="521" r:id="rId4"/>
    <p:sldId id="542" r:id="rId5"/>
    <p:sldId id="543" r:id="rId6"/>
    <p:sldId id="544" r:id="rId7"/>
    <p:sldId id="545" r:id="rId8"/>
    <p:sldId id="546" r:id="rId9"/>
    <p:sldId id="547" r:id="rId10"/>
    <p:sldId id="548" r:id="rId11"/>
    <p:sldId id="549" r:id="rId12"/>
    <p:sldId id="550" r:id="rId13"/>
    <p:sldId id="551" r:id="rId14"/>
    <p:sldId id="552" r:id="rId15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00"/>
    <a:srgbClr val="99FFCC"/>
    <a:srgbClr val="FFFFCC"/>
    <a:srgbClr val="CC6600"/>
    <a:srgbClr val="FF0066"/>
    <a:srgbClr val="CC00CC"/>
    <a:srgbClr val="003300"/>
    <a:srgbClr val="66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4" y="-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7" Type="http://schemas.openxmlformats.org/officeDocument/2006/relationships/image" Target="../media/image12.emf"/><Relationship Id="rId8" Type="http://schemas.openxmlformats.org/officeDocument/2006/relationships/image" Target="../media/image13.emf"/><Relationship Id="rId9" Type="http://schemas.openxmlformats.org/officeDocument/2006/relationships/image" Target="../media/image14.emf"/><Relationship Id="rId1" Type="http://schemas.openxmlformats.org/officeDocument/2006/relationships/image" Target="../media/image6.wmf"/><Relationship Id="rId2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1" Type="http://schemas.openxmlformats.org/officeDocument/2006/relationships/image" Target="../media/image16.wmf"/><Relationship Id="rId2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4" Type="http://schemas.openxmlformats.org/officeDocument/2006/relationships/image" Target="../media/image25.wmf"/><Relationship Id="rId5" Type="http://schemas.openxmlformats.org/officeDocument/2006/relationships/image" Target="../media/image26.wmf"/><Relationship Id="rId6" Type="http://schemas.openxmlformats.org/officeDocument/2006/relationships/image" Target="../media/image27.emf"/><Relationship Id="rId7" Type="http://schemas.openxmlformats.org/officeDocument/2006/relationships/image" Target="../media/image28.emf"/><Relationship Id="rId8" Type="http://schemas.openxmlformats.org/officeDocument/2006/relationships/image" Target="../media/image29.emf"/><Relationship Id="rId9" Type="http://schemas.openxmlformats.org/officeDocument/2006/relationships/image" Target="../media/image30.emf"/><Relationship Id="rId10" Type="http://schemas.openxmlformats.org/officeDocument/2006/relationships/image" Target="../media/image31.emf"/><Relationship Id="rId1" Type="http://schemas.openxmlformats.org/officeDocument/2006/relationships/image" Target="../media/image22.wmf"/><Relationship Id="rId2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1" Type="http://schemas.openxmlformats.org/officeDocument/2006/relationships/image" Target="../media/image32.wmf"/><Relationship Id="rId2" Type="http://schemas.openxmlformats.org/officeDocument/2006/relationships/image" Target="../media/image33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1" Type="http://schemas.openxmlformats.org/officeDocument/2006/relationships/image" Target="../media/image36.wmf"/><Relationship Id="rId2" Type="http://schemas.openxmlformats.org/officeDocument/2006/relationships/image" Target="../media/image37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4" Type="http://schemas.openxmlformats.org/officeDocument/2006/relationships/image" Target="../media/image43.emf"/><Relationship Id="rId5" Type="http://schemas.openxmlformats.org/officeDocument/2006/relationships/image" Target="../media/image44.wmf"/><Relationship Id="rId6" Type="http://schemas.openxmlformats.org/officeDocument/2006/relationships/image" Target="../media/image45.wmf"/><Relationship Id="rId7" Type="http://schemas.openxmlformats.org/officeDocument/2006/relationships/image" Target="../media/image46.emf"/><Relationship Id="rId8" Type="http://schemas.openxmlformats.org/officeDocument/2006/relationships/image" Target="../media/image47.wmf"/><Relationship Id="rId9" Type="http://schemas.openxmlformats.org/officeDocument/2006/relationships/image" Target="../media/image48.wmf"/><Relationship Id="rId10" Type="http://schemas.openxmlformats.org/officeDocument/2006/relationships/image" Target="../media/image49.emf"/><Relationship Id="rId1" Type="http://schemas.openxmlformats.org/officeDocument/2006/relationships/image" Target="../media/image40.wmf"/><Relationship Id="rId2" Type="http://schemas.openxmlformats.org/officeDocument/2006/relationships/image" Target="../media/image4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Relationship Id="rId2" Type="http://schemas.openxmlformats.org/officeDocument/2006/relationships/image" Target="../media/image51.wmf"/><Relationship Id="rId3" Type="http://schemas.openxmlformats.org/officeDocument/2006/relationships/image" Target="../media/image5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16,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16,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16,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16,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16,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16,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16,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16,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16,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16,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16,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16,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Thursday, June 16, 2016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36.w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37.emf"/><Relationship Id="rId7" Type="http://schemas.openxmlformats.org/officeDocument/2006/relationships/oleObject" Target="../embeddings/oleObject32.bin"/><Relationship Id="rId8" Type="http://schemas.openxmlformats.org/officeDocument/2006/relationships/image" Target="../media/image38.emf"/><Relationship Id="rId9" Type="http://schemas.openxmlformats.org/officeDocument/2006/relationships/oleObject" Target="../embeddings/oleObject33.bin"/><Relationship Id="rId10" Type="http://schemas.openxmlformats.org/officeDocument/2006/relationships/image" Target="../media/image3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7.bin"/><Relationship Id="rId20" Type="http://schemas.openxmlformats.org/officeDocument/2006/relationships/image" Target="../media/image48.wmf"/><Relationship Id="rId21" Type="http://schemas.openxmlformats.org/officeDocument/2006/relationships/oleObject" Target="../embeddings/oleObject43.bin"/><Relationship Id="rId22" Type="http://schemas.openxmlformats.org/officeDocument/2006/relationships/image" Target="../media/image49.emf"/><Relationship Id="rId10" Type="http://schemas.openxmlformats.org/officeDocument/2006/relationships/image" Target="../media/image43.emf"/><Relationship Id="rId11" Type="http://schemas.openxmlformats.org/officeDocument/2006/relationships/oleObject" Target="../embeddings/oleObject38.bin"/><Relationship Id="rId12" Type="http://schemas.openxmlformats.org/officeDocument/2006/relationships/image" Target="../media/image44.wmf"/><Relationship Id="rId13" Type="http://schemas.openxmlformats.org/officeDocument/2006/relationships/oleObject" Target="../embeddings/oleObject39.bin"/><Relationship Id="rId14" Type="http://schemas.openxmlformats.org/officeDocument/2006/relationships/image" Target="../media/image45.wmf"/><Relationship Id="rId15" Type="http://schemas.openxmlformats.org/officeDocument/2006/relationships/oleObject" Target="../embeddings/oleObject40.bin"/><Relationship Id="rId16" Type="http://schemas.openxmlformats.org/officeDocument/2006/relationships/image" Target="../media/image46.emf"/><Relationship Id="rId17" Type="http://schemas.openxmlformats.org/officeDocument/2006/relationships/oleObject" Target="../embeddings/oleObject41.bin"/><Relationship Id="rId18" Type="http://schemas.openxmlformats.org/officeDocument/2006/relationships/image" Target="../media/image47.wmf"/><Relationship Id="rId19" Type="http://schemas.openxmlformats.org/officeDocument/2006/relationships/oleObject" Target="../embeddings/oleObject42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4.bin"/><Relationship Id="rId4" Type="http://schemas.openxmlformats.org/officeDocument/2006/relationships/image" Target="../media/image40.wmf"/><Relationship Id="rId5" Type="http://schemas.openxmlformats.org/officeDocument/2006/relationships/oleObject" Target="../embeddings/oleObject35.bin"/><Relationship Id="rId6" Type="http://schemas.openxmlformats.org/officeDocument/2006/relationships/image" Target="../media/image41.wmf"/><Relationship Id="rId7" Type="http://schemas.openxmlformats.org/officeDocument/2006/relationships/oleObject" Target="../embeddings/oleObject36.bin"/><Relationship Id="rId8" Type="http://schemas.openxmlformats.org/officeDocument/2006/relationships/image" Target="../media/image4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4" Type="http://schemas.openxmlformats.org/officeDocument/2006/relationships/image" Target="../media/image50.wmf"/><Relationship Id="rId5" Type="http://schemas.openxmlformats.org/officeDocument/2006/relationships/oleObject" Target="../embeddings/oleObject45.bin"/><Relationship Id="rId6" Type="http://schemas.openxmlformats.org/officeDocument/2006/relationships/image" Target="../media/image51.wmf"/><Relationship Id="rId7" Type="http://schemas.openxmlformats.org/officeDocument/2006/relationships/oleObject" Target="../embeddings/oleObject46.bin"/><Relationship Id="rId8" Type="http://schemas.openxmlformats.org/officeDocument/2006/relationships/image" Target="../media/image52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4" Type="http://schemas.openxmlformats.org/officeDocument/2006/relationships/image" Target="../media/image55.jpeg"/><Relationship Id="rId5" Type="http://schemas.openxmlformats.org/officeDocument/2006/relationships/image" Target="../media/image56.jpeg"/><Relationship Id="rId6" Type="http://schemas.openxmlformats.org/officeDocument/2006/relationships/oleObject" Target="../embeddings/oleObject47.bin"/><Relationship Id="rId7" Type="http://schemas.openxmlformats.org/officeDocument/2006/relationships/image" Target="../media/image53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wmf"/><Relationship Id="rId20" Type="http://schemas.openxmlformats.org/officeDocument/2006/relationships/oleObject" Target="../embeddings/oleObject9.bin"/><Relationship Id="rId21" Type="http://schemas.openxmlformats.org/officeDocument/2006/relationships/image" Target="../media/image14.e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9.e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10.e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11.emf"/><Relationship Id="rId16" Type="http://schemas.openxmlformats.org/officeDocument/2006/relationships/oleObject" Target="../embeddings/oleObject7.bin"/><Relationship Id="rId17" Type="http://schemas.openxmlformats.org/officeDocument/2006/relationships/image" Target="../media/image12.emf"/><Relationship Id="rId18" Type="http://schemas.openxmlformats.org/officeDocument/2006/relationships/oleObject" Target="../embeddings/oleObject8.bin"/><Relationship Id="rId19" Type="http://schemas.openxmlformats.org/officeDocument/2006/relationships/image" Target="../media/image1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5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7.wmf"/><Relationship Id="rId8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4.bin"/><Relationship Id="rId12" Type="http://schemas.openxmlformats.org/officeDocument/2006/relationships/image" Target="../media/image20.emf"/><Relationship Id="rId13" Type="http://schemas.openxmlformats.org/officeDocument/2006/relationships/oleObject" Target="../embeddings/oleObject15.bin"/><Relationship Id="rId14" Type="http://schemas.openxmlformats.org/officeDocument/2006/relationships/image" Target="../media/image2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0.bin"/><Relationship Id="rId4" Type="http://schemas.openxmlformats.org/officeDocument/2006/relationships/image" Target="../media/image16.w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7.e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18.wmf"/><Relationship Id="rId9" Type="http://schemas.openxmlformats.org/officeDocument/2006/relationships/oleObject" Target="../embeddings/oleObject13.bin"/><Relationship Id="rId10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9.bin"/><Relationship Id="rId20" Type="http://schemas.openxmlformats.org/officeDocument/2006/relationships/image" Target="../media/image30.emf"/><Relationship Id="rId21" Type="http://schemas.openxmlformats.org/officeDocument/2006/relationships/oleObject" Target="../embeddings/oleObject25.bin"/><Relationship Id="rId22" Type="http://schemas.openxmlformats.org/officeDocument/2006/relationships/image" Target="../media/image31.emf"/><Relationship Id="rId10" Type="http://schemas.openxmlformats.org/officeDocument/2006/relationships/image" Target="../media/image25.wmf"/><Relationship Id="rId11" Type="http://schemas.openxmlformats.org/officeDocument/2006/relationships/oleObject" Target="../embeddings/oleObject20.bin"/><Relationship Id="rId12" Type="http://schemas.openxmlformats.org/officeDocument/2006/relationships/image" Target="../media/image26.wmf"/><Relationship Id="rId13" Type="http://schemas.openxmlformats.org/officeDocument/2006/relationships/oleObject" Target="../embeddings/oleObject21.bin"/><Relationship Id="rId14" Type="http://schemas.openxmlformats.org/officeDocument/2006/relationships/image" Target="../media/image27.emf"/><Relationship Id="rId15" Type="http://schemas.openxmlformats.org/officeDocument/2006/relationships/oleObject" Target="../embeddings/oleObject22.bin"/><Relationship Id="rId16" Type="http://schemas.openxmlformats.org/officeDocument/2006/relationships/image" Target="../media/image28.emf"/><Relationship Id="rId17" Type="http://schemas.openxmlformats.org/officeDocument/2006/relationships/oleObject" Target="../embeddings/oleObject23.bin"/><Relationship Id="rId18" Type="http://schemas.openxmlformats.org/officeDocument/2006/relationships/image" Target="../media/image29.emf"/><Relationship Id="rId19" Type="http://schemas.openxmlformats.org/officeDocument/2006/relationships/oleObject" Target="../embeddings/oleObject24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6.bin"/><Relationship Id="rId4" Type="http://schemas.openxmlformats.org/officeDocument/2006/relationships/image" Target="../media/image22.wmf"/><Relationship Id="rId5" Type="http://schemas.openxmlformats.org/officeDocument/2006/relationships/oleObject" Target="../embeddings/oleObject17.bin"/><Relationship Id="rId6" Type="http://schemas.openxmlformats.org/officeDocument/2006/relationships/image" Target="../media/image23.emf"/><Relationship Id="rId7" Type="http://schemas.openxmlformats.org/officeDocument/2006/relationships/oleObject" Target="../embeddings/oleObject18.bin"/><Relationship Id="rId8" Type="http://schemas.openxmlformats.org/officeDocument/2006/relationships/image" Target="../media/image2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32.wmf"/><Relationship Id="rId5" Type="http://schemas.openxmlformats.org/officeDocument/2006/relationships/oleObject" Target="../embeddings/oleObject27.bin"/><Relationship Id="rId6" Type="http://schemas.openxmlformats.org/officeDocument/2006/relationships/image" Target="../media/image33.emf"/><Relationship Id="rId7" Type="http://schemas.openxmlformats.org/officeDocument/2006/relationships/oleObject" Target="../embeddings/oleObject28.bin"/><Relationship Id="rId8" Type="http://schemas.openxmlformats.org/officeDocument/2006/relationships/image" Target="../media/image34.emf"/><Relationship Id="rId9" Type="http://schemas.openxmlformats.org/officeDocument/2006/relationships/oleObject" Target="../embeddings/oleObject29.bin"/><Relationship Id="rId10" Type="http://schemas.openxmlformats.org/officeDocument/2006/relationships/image" Target="../media/image3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Thursday, June 16, 2016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#8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85263" y="1447800"/>
            <a:ext cx="266549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Friday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June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16, 2016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371600" y="2209800"/>
            <a:ext cx="7010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marL="609600" indent="-609600" algn="l"/>
            <a:r>
              <a:rPr lang="en-US" sz="2800" dirty="0" smtClean="0">
                <a:latin typeface="Arial Narrow" charset="0"/>
              </a:rPr>
              <a:t>Chapter </a:t>
            </a:r>
            <a:r>
              <a:rPr lang="en-US" sz="2800" dirty="0">
                <a:latin typeface="Arial Narrow" charset="0"/>
              </a:rPr>
              <a:t>23 Electric Potential</a:t>
            </a:r>
            <a:endParaRPr lang="en-US" sz="2800" dirty="0">
              <a:solidFill>
                <a:srgbClr val="003300"/>
              </a:solidFill>
              <a:latin typeface="Arial Narrow" charset="0"/>
            </a:endParaRPr>
          </a:p>
          <a:p>
            <a:pPr marL="990600" lvl="1" indent="-533400"/>
            <a:r>
              <a:rPr lang="en-US" dirty="0" err="1" smtClean="0">
                <a:latin typeface="Arial Narrow" charset="0"/>
              </a:rPr>
              <a:t>Equi</a:t>
            </a:r>
            <a:r>
              <a:rPr lang="en-US" dirty="0">
                <a:latin typeface="Arial Narrow" charset="0"/>
              </a:rPr>
              <a:t>-potential Lines and Surfaces</a:t>
            </a:r>
          </a:p>
          <a:p>
            <a:pPr marL="990600" lvl="1" indent="-533400"/>
            <a:r>
              <a:rPr lang="en-US" dirty="0">
                <a:latin typeface="Arial Narrow" charset="0"/>
              </a:rPr>
              <a:t>Electric Potential Due to Electric </a:t>
            </a:r>
            <a:r>
              <a:rPr lang="en-US" dirty="0" smtClean="0">
                <a:latin typeface="Arial Narrow" charset="0"/>
              </a:rPr>
              <a:t>Dipole</a:t>
            </a:r>
          </a:p>
          <a:p>
            <a:pPr marL="609600" indent="-609600" algn="l"/>
            <a:r>
              <a:rPr lang="en-US" sz="2800" dirty="0">
                <a:latin typeface="Arial Narrow" charset="0"/>
              </a:rPr>
              <a:t>Chapter 24 Capacitance etc..</a:t>
            </a:r>
            <a:endParaRPr lang="en-US" sz="2800" dirty="0">
              <a:solidFill>
                <a:srgbClr val="003300"/>
              </a:solidFill>
              <a:latin typeface="Arial Narrow" charset="0"/>
            </a:endParaRPr>
          </a:p>
          <a:p>
            <a:pPr marL="990600" lvl="1" indent="-533400"/>
            <a:r>
              <a:rPr lang="en-US" dirty="0" smtClean="0">
                <a:latin typeface="Arial Narrow" charset="0"/>
              </a:rPr>
              <a:t>Capacitors</a:t>
            </a:r>
            <a:endParaRPr lang="en-US" dirty="0" smtClean="0"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975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16, 2016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EF598-FA9D-1A4C-AAB7-A3338E1F6D8A}" type="slidenum">
              <a:rPr lang="en-US"/>
              <a:pPr/>
              <a:t>10</a:t>
            </a:fld>
            <a:endParaRPr lang="en-US"/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685800"/>
          </a:xfrm>
        </p:spPr>
        <p:txBody>
          <a:bodyPr/>
          <a:lstStyle/>
          <a:p>
            <a:r>
              <a:rPr lang="en-US" sz="3600"/>
              <a:t>Electrostatic Potential Energy; Two charges</a:t>
            </a:r>
          </a:p>
        </p:txBody>
      </p:sp>
      <p:sp>
        <p:nvSpPr>
          <p:cNvPr id="214019" name="Rectangle 3"/>
          <p:cNvSpPr>
            <a:spLocks noChangeArrowheads="1"/>
          </p:cNvSpPr>
          <p:nvPr/>
        </p:nvSpPr>
        <p:spPr bwMode="auto">
          <a:xfrm>
            <a:off x="457200" y="838200"/>
            <a:ext cx="8077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If a second point charge Q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is brought close to Q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at a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distance r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12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, the potential due to Q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at the position of Q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potential energy of the two charges relative to V=0 at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= ∞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This is the work that needs to be done by an external force to bring 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from infinity to a distance 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from 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It is also a negative of the work needed to separate them to infinity.</a:t>
            </a:r>
          </a:p>
        </p:txBody>
      </p:sp>
      <p:graphicFrame>
        <p:nvGraphicFramePr>
          <p:cNvPr id="214021" name="Object 5"/>
          <p:cNvGraphicFramePr>
            <a:graphicFrameLocks noChangeAspect="1"/>
          </p:cNvGraphicFramePr>
          <p:nvPr/>
        </p:nvGraphicFramePr>
        <p:xfrm>
          <a:off x="2828925" y="1905000"/>
          <a:ext cx="105727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07" name="Equation" r:id="rId3" imgW="253800" imgH="164880" progId="Equation.DSMT4">
                  <p:embed/>
                </p:oleObj>
              </mc:Choice>
              <mc:Fallback>
                <p:oleObj name="Equation" r:id="rId3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8925" y="1905000"/>
                        <a:ext cx="1057275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6892936"/>
              </p:ext>
            </p:extLst>
          </p:nvPr>
        </p:nvGraphicFramePr>
        <p:xfrm>
          <a:off x="3968750" y="1746250"/>
          <a:ext cx="1423988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08" name="Equation" r:id="rId5" imgW="520700" imgH="431800" progId="Equation.DSMT4">
                  <p:embed/>
                </p:oleObj>
              </mc:Choice>
              <mc:Fallback>
                <p:oleObj name="Equation" r:id="rId5" imgW="5207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0" y="1746250"/>
                        <a:ext cx="1423988" cy="118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309327"/>
              </p:ext>
            </p:extLst>
          </p:nvPr>
        </p:nvGraphicFramePr>
        <p:xfrm>
          <a:off x="2457450" y="3308350"/>
          <a:ext cx="19939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09" name="Equation" r:id="rId7" imgW="533400" imgH="228600" progId="Equation.DSMT4">
                  <p:embed/>
                </p:oleObj>
              </mc:Choice>
              <mc:Fallback>
                <p:oleObj name="Equation" r:id="rId7" imgW="533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7450" y="3308350"/>
                        <a:ext cx="1993900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9837517"/>
              </p:ext>
            </p:extLst>
          </p:nvPr>
        </p:nvGraphicFramePr>
        <p:xfrm>
          <a:off x="4481513" y="3243263"/>
          <a:ext cx="1903412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10" name="Equation" r:id="rId9" imgW="774700" imgH="431800" progId="Equation.DSMT4">
                  <p:embed/>
                </p:oleObj>
              </mc:Choice>
              <mc:Fallback>
                <p:oleObj name="Equation" r:id="rId9" imgW="7747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1513" y="3243263"/>
                        <a:ext cx="1903412" cy="1063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7309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4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4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4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4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4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16, 2016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A0DC-5896-FE46-A0C0-197D7823EAB1}" type="slidenum">
              <a:rPr lang="en-US"/>
              <a:pPr/>
              <a:t>11</a:t>
            </a:fld>
            <a:endParaRPr lang="en-US"/>
          </a:p>
        </p:txBody>
      </p:sp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685800"/>
          </a:xfrm>
        </p:spPr>
        <p:txBody>
          <a:bodyPr/>
          <a:lstStyle/>
          <a:p>
            <a:r>
              <a:rPr lang="en-US" sz="3600"/>
              <a:t>Electrostatic Potential Energy; Three Charges</a:t>
            </a:r>
          </a:p>
        </p:txBody>
      </p:sp>
      <p:sp>
        <p:nvSpPr>
          <p:cNvPr id="215043" name="Rectangle 3"/>
          <p:cNvSpPr>
            <a:spLocks noChangeArrowheads="1"/>
          </p:cNvSpPr>
          <p:nvPr/>
        </p:nvSpPr>
        <p:spPr bwMode="auto">
          <a:xfrm>
            <a:off x="457200" y="685800"/>
            <a:ext cx="8077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So what do we do for three charges?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Work is needed to bring all three charges together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Work needed to bring 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to a certain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location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without the presence of any charge is 0.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Work needed to bring 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to a distance to 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is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Work need to bring 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to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certain distances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to 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is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So the total electrostatic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potential energy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of the three charge system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What about a four charge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system or N charge system?</a:t>
            </a:r>
            <a:endParaRPr lang="en-US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</p:txBody>
      </p:sp>
      <p:graphicFrame>
        <p:nvGraphicFramePr>
          <p:cNvPr id="215047" name="Object 7"/>
          <p:cNvGraphicFramePr>
            <a:graphicFrameLocks noChangeAspect="1"/>
          </p:cNvGraphicFramePr>
          <p:nvPr/>
        </p:nvGraphicFramePr>
        <p:xfrm>
          <a:off x="6629400" y="2552700"/>
          <a:ext cx="66675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09" name="Equation" r:id="rId3" imgW="355320" imgH="203040" progId="Equation.DSMT4">
                  <p:embed/>
                </p:oleObj>
              </mc:Choice>
              <mc:Fallback>
                <p:oleObj name="Equation" r:id="rId3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552700"/>
                        <a:ext cx="666750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48" name="Object 8"/>
          <p:cNvGraphicFramePr>
            <a:graphicFrameLocks noChangeAspect="1"/>
          </p:cNvGraphicFramePr>
          <p:nvPr/>
        </p:nvGraphicFramePr>
        <p:xfrm>
          <a:off x="1905000" y="3619500"/>
          <a:ext cx="595313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10" name="Equation" r:id="rId5" imgW="317160" imgH="203040" progId="Equation.DSMT4">
                  <p:embed/>
                </p:oleObj>
              </mc:Choice>
              <mc:Fallback>
                <p:oleObj name="Equation" r:id="rId5" imgW="317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619500"/>
                        <a:ext cx="595313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49" name="Object 9"/>
          <p:cNvGraphicFramePr>
            <a:graphicFrameLocks noChangeAspect="1"/>
          </p:cNvGraphicFramePr>
          <p:nvPr/>
        </p:nvGraphicFramePr>
        <p:xfrm>
          <a:off x="1089025" y="5202238"/>
          <a:ext cx="511175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11" name="Equation" r:id="rId7" imgW="266400" imgH="164880" progId="Equation.DSMT4">
                  <p:embed/>
                </p:oleObj>
              </mc:Choice>
              <mc:Fallback>
                <p:oleObj name="Equation" r:id="rId7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9025" y="5202238"/>
                        <a:ext cx="511175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5945560"/>
              </p:ext>
            </p:extLst>
          </p:nvPr>
        </p:nvGraphicFramePr>
        <p:xfrm>
          <a:off x="7272338" y="2338388"/>
          <a:ext cx="123825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12" name="Equation" r:id="rId9" imgW="660400" imgH="431800" progId="Equation.DSMT4">
                  <p:embed/>
                </p:oleObj>
              </mc:Choice>
              <mc:Fallback>
                <p:oleObj name="Equation" r:id="rId9" imgW="660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2338" y="2338388"/>
                        <a:ext cx="123825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1" name="Object 11"/>
          <p:cNvGraphicFramePr>
            <a:graphicFrameLocks noChangeAspect="1"/>
          </p:cNvGraphicFramePr>
          <p:nvPr/>
        </p:nvGraphicFramePr>
        <p:xfrm>
          <a:off x="2481263" y="3621088"/>
          <a:ext cx="6667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13" name="Equation" r:id="rId11" imgW="355320" imgH="203040" progId="Equation.DSMT4">
                  <p:embed/>
                </p:oleObj>
              </mc:Choice>
              <mc:Fallback>
                <p:oleObj name="Equation" r:id="rId11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1263" y="3621088"/>
                        <a:ext cx="66675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2" name="Object 12"/>
          <p:cNvGraphicFramePr>
            <a:graphicFrameLocks noChangeAspect="1"/>
          </p:cNvGraphicFramePr>
          <p:nvPr/>
        </p:nvGraphicFramePr>
        <p:xfrm>
          <a:off x="3800475" y="3429000"/>
          <a:ext cx="1477963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14" name="Equation" r:id="rId13" imgW="787320" imgH="406080" progId="Equation.DSMT4">
                  <p:embed/>
                </p:oleObj>
              </mc:Choice>
              <mc:Fallback>
                <p:oleObj name="Equation" r:id="rId13" imgW="7873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0475" y="3429000"/>
                        <a:ext cx="1477963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230620"/>
              </p:ext>
            </p:extLst>
          </p:nvPr>
        </p:nvGraphicFramePr>
        <p:xfrm>
          <a:off x="5281613" y="3405188"/>
          <a:ext cx="126365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15" name="Equation" r:id="rId15" imgW="673100" imgH="431800" progId="Equation.DSMT4">
                  <p:embed/>
                </p:oleObj>
              </mc:Choice>
              <mc:Fallback>
                <p:oleObj name="Equation" r:id="rId15" imgW="673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1613" y="3405188"/>
                        <a:ext cx="126365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4" name="Object 14"/>
          <p:cNvGraphicFramePr>
            <a:graphicFrameLocks noChangeAspect="1"/>
          </p:cNvGraphicFramePr>
          <p:nvPr/>
        </p:nvGraphicFramePr>
        <p:xfrm>
          <a:off x="3128963" y="3619500"/>
          <a:ext cx="690562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16" name="Equation" r:id="rId17" imgW="368280" imgH="203040" progId="Equation.DSMT4">
                  <p:embed/>
                </p:oleObj>
              </mc:Choice>
              <mc:Fallback>
                <p:oleObj name="Equation" r:id="rId17" imgW="368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8963" y="3619500"/>
                        <a:ext cx="690562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5" name="Object 15"/>
          <p:cNvGraphicFramePr>
            <a:graphicFrameLocks noChangeAspect="1"/>
          </p:cNvGraphicFramePr>
          <p:nvPr/>
        </p:nvGraphicFramePr>
        <p:xfrm>
          <a:off x="1663700" y="5159375"/>
          <a:ext cx="19939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17" name="Equation" r:id="rId19" imgW="1041120" imgH="203040" progId="Equation.DSMT4">
                  <p:embed/>
                </p:oleObj>
              </mc:Choice>
              <mc:Fallback>
                <p:oleObj name="Equation" r:id="rId19" imgW="1041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3700" y="5159375"/>
                        <a:ext cx="1993900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806841"/>
              </p:ext>
            </p:extLst>
          </p:nvPr>
        </p:nvGraphicFramePr>
        <p:xfrm>
          <a:off x="3675063" y="4876800"/>
          <a:ext cx="5127625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18" name="Equation" r:id="rId21" imgW="2679700" imgH="457200" progId="Equation.DSMT4">
                  <p:embed/>
                </p:oleObj>
              </mc:Choice>
              <mc:Fallback>
                <p:oleObj name="Equation" r:id="rId21" imgW="26797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5063" y="4876800"/>
                        <a:ext cx="5127625" cy="919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0889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5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5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5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5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5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15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16, 2016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EE55-1402-E04A-9D06-58790230C28E}" type="slidenum">
              <a:rPr lang="en-US"/>
              <a:pPr/>
              <a:t>12</a:t>
            </a:fld>
            <a:endParaRPr lang="en-US"/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685800"/>
          </a:xfrm>
        </p:spPr>
        <p:txBody>
          <a:bodyPr/>
          <a:lstStyle/>
          <a:p>
            <a:r>
              <a:rPr lang="en-US" sz="3600"/>
              <a:t>Electrostatic Potential Energy: electron Volt</a:t>
            </a:r>
          </a:p>
        </p:txBody>
      </p:sp>
      <p:sp>
        <p:nvSpPr>
          <p:cNvPr id="216067" name="Rectangle 3"/>
          <p:cNvSpPr>
            <a:spLocks noChangeArrowheads="1"/>
          </p:cNvSpPr>
          <p:nvPr/>
        </p:nvSpPr>
        <p:spPr bwMode="auto">
          <a:xfrm>
            <a:off x="304800" y="762000"/>
            <a:ext cx="8534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is the unit of electrostatic potential energy?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Joules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Joules is a very large unit in dealing with electrons, atoms or molecules atomic scale problems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For convenience a new unit, electron volt (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eV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), is defined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eV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is defined as the energy acquired by a particle carrying the charge equal to that of an electron (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q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) when it moves across a potential difference of 1V.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How many Joules is 1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eV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then?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eV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however is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800" b="1" u="sng" dirty="0" smtClean="0">
                <a:solidFill>
                  <a:srgbClr val="CC0000"/>
                </a:solidFill>
                <a:latin typeface="Arial Narrow" charset="0"/>
              </a:rPr>
              <a:t>NOT a </a:t>
            </a:r>
            <a:r>
              <a:rPr lang="en-US" sz="2800" b="1" u="sng" dirty="0">
                <a:solidFill>
                  <a:srgbClr val="CC0000"/>
                </a:solidFill>
                <a:latin typeface="Arial Narrow" charset="0"/>
              </a:rPr>
              <a:t>standard SI unit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.  You must convert the energy to Joules for computations.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is the speed of an electron with kinetic energy 5000eV?  </a:t>
            </a:r>
          </a:p>
        </p:txBody>
      </p:sp>
      <p:graphicFrame>
        <p:nvGraphicFramePr>
          <p:cNvPr id="216072" name="Object 8"/>
          <p:cNvGraphicFramePr>
            <a:graphicFrameLocks noChangeAspect="1"/>
          </p:cNvGraphicFramePr>
          <p:nvPr/>
        </p:nvGraphicFramePr>
        <p:xfrm>
          <a:off x="4724400" y="4413250"/>
          <a:ext cx="6604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2" name="Equation" r:id="rId3" imgW="368280" imgH="164880" progId="Equation.DSMT4">
                  <p:embed/>
                </p:oleObj>
              </mc:Choice>
              <mc:Fallback>
                <p:oleObj name="Equation" r:id="rId3" imgW="368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413250"/>
                        <a:ext cx="660400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73" name="Object 9"/>
          <p:cNvGraphicFramePr>
            <a:graphicFrameLocks noChangeAspect="1"/>
          </p:cNvGraphicFramePr>
          <p:nvPr/>
        </p:nvGraphicFramePr>
        <p:xfrm>
          <a:off x="5410200" y="4343400"/>
          <a:ext cx="1890713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3" name="Equation" r:id="rId5" imgW="1054080" imgH="203040" progId="Equation.DSMT4">
                  <p:embed/>
                </p:oleObj>
              </mc:Choice>
              <mc:Fallback>
                <p:oleObj name="Equation" r:id="rId5" imgW="1054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343400"/>
                        <a:ext cx="1890713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74" name="Object 10"/>
          <p:cNvGraphicFramePr>
            <a:graphicFrameLocks noChangeAspect="1"/>
          </p:cNvGraphicFramePr>
          <p:nvPr/>
        </p:nvGraphicFramePr>
        <p:xfrm>
          <a:off x="7259638" y="4343400"/>
          <a:ext cx="1274762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4" name="Equation" r:id="rId7" imgW="711000" imgH="203040" progId="Equation.DSMT4">
                  <p:embed/>
                </p:oleObj>
              </mc:Choice>
              <mc:Fallback>
                <p:oleObj name="Equation" r:id="rId7" imgW="711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9638" y="4343400"/>
                        <a:ext cx="1274762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6966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6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6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6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6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6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16,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275A-7488-574A-B63A-BBB524EE41AA}" type="slidenum">
              <a:rPr lang="en-US"/>
              <a:pPr/>
              <a:t>13</a:t>
            </a:fld>
            <a:endParaRPr lang="en-US"/>
          </a:p>
        </p:txBody>
      </p:sp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685800"/>
          </a:xfrm>
        </p:spPr>
        <p:txBody>
          <a:bodyPr/>
          <a:lstStyle/>
          <a:p>
            <a:r>
              <a:rPr lang="en-US"/>
              <a:t>Capacitors (or Condensers)</a:t>
            </a:r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76200" y="533400"/>
            <a:ext cx="8991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is a capacitor?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 device that can store electric charge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But does not let them flow through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does it consist of?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Usually consists of two conducting objects (plates or sheets) placed near each other without touching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Why can’t they touch each other?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The charge will neutralize…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Can you give some examples?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Camera flash, UPS, Surge protectors, binary circuits,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memory, etc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…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How is a capacitor different than a battery?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Battery provides potential difference by storing energy (usually chemical energy) while the capacitor stores charges but very little energy.</a:t>
            </a:r>
          </a:p>
        </p:txBody>
      </p:sp>
    </p:spTree>
    <p:extLst>
      <p:ext uri="{BB962C8B-B14F-4D97-AF65-F5344CB8AC3E}">
        <p14:creationId xmlns:p14="http://schemas.microsoft.com/office/powerpoint/2010/main" val="4289856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1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1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1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1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1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1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16, 2016</a:t>
            </a:r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A0CC-1A65-814C-981A-7D007EE5555C}" type="slidenum">
              <a:rPr lang="en-US"/>
              <a:pPr/>
              <a:t>14</a:t>
            </a:fld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76200" y="2590800"/>
            <a:ext cx="4906963" cy="1763713"/>
            <a:chOff x="-816" y="1056"/>
            <a:chExt cx="4416" cy="1548"/>
          </a:xfrm>
        </p:grpSpPr>
        <p:pic>
          <p:nvPicPr>
            <p:cNvPr id="203791" name="Picture 15" descr="FG24_001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816" y="1056"/>
              <a:ext cx="4416" cy="1548"/>
            </a:xfrm>
            <a:prstGeom prst="rect">
              <a:avLst/>
            </a:prstGeom>
            <a:noFill/>
          </p:spPr>
        </p:pic>
        <p:sp>
          <p:nvSpPr>
            <p:cNvPr id="203793" name="Rectangle 17"/>
            <p:cNvSpPr>
              <a:spLocks noChangeArrowheads="1"/>
            </p:cNvSpPr>
            <p:nvPr/>
          </p:nvSpPr>
          <p:spPr bwMode="auto">
            <a:xfrm>
              <a:off x="96" y="2256"/>
              <a:ext cx="528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4648200" y="4876800"/>
            <a:ext cx="4038600" cy="1828800"/>
            <a:chOff x="3984" y="3120"/>
            <a:chExt cx="1536" cy="1152"/>
          </a:xfrm>
        </p:grpSpPr>
        <p:pic>
          <p:nvPicPr>
            <p:cNvPr id="203808" name="Picture 32" descr="FG24_00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84" y="3120"/>
              <a:ext cx="1536" cy="1152"/>
            </a:xfrm>
            <a:prstGeom prst="rect">
              <a:avLst/>
            </a:prstGeom>
            <a:noFill/>
          </p:spPr>
        </p:pic>
        <p:sp>
          <p:nvSpPr>
            <p:cNvPr id="203810" name="Rectangle 34"/>
            <p:cNvSpPr>
              <a:spLocks noChangeArrowheads="1"/>
            </p:cNvSpPr>
            <p:nvPr/>
          </p:nvSpPr>
          <p:spPr bwMode="auto">
            <a:xfrm>
              <a:off x="3984" y="3120"/>
              <a:ext cx="1056" cy="115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03813" name="Rectangle 37"/>
            <p:cNvSpPr>
              <a:spLocks noChangeArrowheads="1"/>
            </p:cNvSpPr>
            <p:nvPr/>
          </p:nvSpPr>
          <p:spPr bwMode="auto">
            <a:xfrm>
              <a:off x="5184" y="4128"/>
              <a:ext cx="192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05800" cy="685800"/>
          </a:xfrm>
        </p:spPr>
        <p:txBody>
          <a:bodyPr/>
          <a:lstStyle/>
          <a:p>
            <a:r>
              <a:rPr lang="en-US"/>
              <a:t>Capacitors</a:t>
            </a:r>
          </a:p>
        </p:txBody>
      </p:sp>
      <p:sp>
        <p:nvSpPr>
          <p:cNvPr id="203779" name="Rectangle 3"/>
          <p:cNvSpPr>
            <a:spLocks noChangeArrowheads="1"/>
          </p:cNvSpPr>
          <p:nvPr/>
        </p:nvSpPr>
        <p:spPr bwMode="auto">
          <a:xfrm>
            <a:off x="381000" y="6858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A simple capacitor consists of a pair of parallel plates of area </a:t>
            </a:r>
            <a:r>
              <a:rPr lang="en-US" sz="3200">
                <a:solidFill>
                  <a:schemeClr val="accent2"/>
                </a:solidFill>
                <a:latin typeface="Monotype Corsiva" charset="0"/>
              </a:rPr>
              <a:t>A </a:t>
            </a:r>
            <a:r>
              <a:rPr lang="en-US" sz="3200">
                <a:solidFill>
                  <a:schemeClr val="accent2"/>
                </a:solidFill>
                <a:latin typeface="Arial Narrow" charset="0"/>
              </a:rPr>
              <a:t>separated by a distance </a:t>
            </a:r>
            <a:r>
              <a:rPr lang="en-US" sz="3200">
                <a:solidFill>
                  <a:schemeClr val="accent2"/>
                </a:solidFill>
                <a:latin typeface="Monotype Corsiva" charset="0"/>
              </a:rPr>
              <a:t>d</a:t>
            </a:r>
            <a:r>
              <a:rPr lang="en-US" sz="3200">
                <a:solidFill>
                  <a:schemeClr val="accent2"/>
                </a:solidFill>
                <a:latin typeface="Arial Narrow" charset="0"/>
              </a:rPr>
              <a:t>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 cylindrical capacitors are essentially parallel plates wrapped around as a cylinder.</a:t>
            </a: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4953000" y="2590800"/>
            <a:ext cx="2667000" cy="2133600"/>
            <a:chOff x="2832" y="1008"/>
            <a:chExt cx="2400" cy="1872"/>
          </a:xfrm>
        </p:grpSpPr>
        <p:pic>
          <p:nvPicPr>
            <p:cNvPr id="203792" name="Picture 16" descr="FG24_001B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32" y="1008"/>
              <a:ext cx="2400" cy="1776"/>
            </a:xfrm>
            <a:prstGeom prst="rect">
              <a:avLst/>
            </a:prstGeom>
            <a:noFill/>
          </p:spPr>
        </p:pic>
        <p:sp>
          <p:nvSpPr>
            <p:cNvPr id="203795" name="Rectangle 19"/>
            <p:cNvSpPr>
              <a:spLocks noChangeArrowheads="1"/>
            </p:cNvSpPr>
            <p:nvPr/>
          </p:nvSpPr>
          <p:spPr bwMode="auto">
            <a:xfrm>
              <a:off x="3504" y="2496"/>
              <a:ext cx="288" cy="3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203797" name="Rectangle 21"/>
          <p:cNvSpPr>
            <a:spLocks noChangeArrowheads="1"/>
          </p:cNvSpPr>
          <p:nvPr/>
        </p:nvSpPr>
        <p:spPr bwMode="auto">
          <a:xfrm>
            <a:off x="381000" y="42672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How would you draw symbols for a capacitor and a battery?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Capacitor -||-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Battery (+) -|i- (-)</a:t>
            </a:r>
          </a:p>
        </p:txBody>
      </p:sp>
      <p:graphicFrame>
        <p:nvGraphicFramePr>
          <p:cNvPr id="203806" name="Object 3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90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4267200" y="4953000"/>
            <a:ext cx="2590800" cy="1905000"/>
            <a:chOff x="2256" y="3120"/>
            <a:chExt cx="1632" cy="1200"/>
          </a:xfrm>
        </p:grpSpPr>
        <p:pic>
          <p:nvPicPr>
            <p:cNvPr id="203807" name="Picture 31" descr="FG24_00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56" y="3120"/>
              <a:ext cx="1536" cy="1152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03809" name="Rectangle 33"/>
            <p:cNvSpPr>
              <a:spLocks noChangeArrowheads="1"/>
            </p:cNvSpPr>
            <p:nvPr/>
          </p:nvSpPr>
          <p:spPr bwMode="auto">
            <a:xfrm>
              <a:off x="3264" y="3216"/>
              <a:ext cx="624" cy="10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03811" name="Rectangle 35"/>
            <p:cNvSpPr>
              <a:spLocks noChangeArrowheads="1"/>
            </p:cNvSpPr>
            <p:nvPr/>
          </p:nvSpPr>
          <p:spPr bwMode="auto">
            <a:xfrm>
              <a:off x="2736" y="4128"/>
              <a:ext cx="14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203819" name="AutoShape 43"/>
          <p:cNvSpPr>
            <a:spLocks noChangeArrowheads="1"/>
          </p:cNvSpPr>
          <p:nvPr/>
        </p:nvSpPr>
        <p:spPr bwMode="auto">
          <a:xfrm>
            <a:off x="6156325" y="5197475"/>
            <a:ext cx="1165225" cy="133985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Arial Narrow" charset="0"/>
              </a:rPr>
              <a:t>Circuit </a:t>
            </a:r>
          </a:p>
          <a:p>
            <a:pPr algn="ctr"/>
            <a:r>
              <a:rPr lang="en-US" sz="2000" b="1">
                <a:solidFill>
                  <a:srgbClr val="FF0000"/>
                </a:solidFill>
                <a:latin typeface="Arial Narrow" charset="0"/>
              </a:rPr>
              <a:t>Diagram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19400" y="5943600"/>
            <a:ext cx="76200" cy="7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849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9" grpId="0" build="p"/>
      <p:bldP spid="203797" grpId="0" build="p"/>
      <p:bldP spid="2038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16, 2016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1444-001, Summer 2016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152400"/>
            <a:ext cx="7772400" cy="8382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39200" cy="5715000"/>
          </a:xfrm>
        </p:spPr>
        <p:txBody>
          <a:bodyPr/>
          <a:lstStyle/>
          <a:p>
            <a:r>
              <a:rPr lang="en-US" sz="2800" dirty="0" smtClean="0"/>
              <a:t>Mid Term Exam</a:t>
            </a:r>
          </a:p>
          <a:p>
            <a:pPr lvl="1"/>
            <a:r>
              <a:rPr lang="en-US" sz="2400" dirty="0" smtClean="0"/>
              <a:t>In class Wednesday, June 22</a:t>
            </a:r>
          </a:p>
          <a:p>
            <a:pPr lvl="1"/>
            <a:r>
              <a:rPr lang="en-US" sz="2400" dirty="0" smtClean="0"/>
              <a:t>Covers CH21.1 through what we cover in class coming Tuesday + appendix</a:t>
            </a:r>
            <a:endParaRPr lang="en-US" sz="2000" dirty="0" smtClean="0"/>
          </a:p>
          <a:p>
            <a:pPr lvl="1" eaLnBrk="1" hangingPunct="1"/>
            <a:r>
              <a:rPr lang="en-US" sz="2400" dirty="0"/>
              <a:t>Bring your calculator but DO NOT input formula into it!</a:t>
            </a:r>
          </a:p>
          <a:p>
            <a:pPr lvl="2" eaLnBrk="1" hangingPunct="1"/>
            <a:r>
              <a:rPr lang="en-US" sz="2000" dirty="0"/>
              <a:t>Cell phones or any types of computers cannot replace a calculator!</a:t>
            </a:r>
          </a:p>
          <a:p>
            <a:pPr lvl="1" eaLnBrk="1" hangingPunct="1"/>
            <a:r>
              <a:rPr lang="en-US" sz="2400" dirty="0"/>
              <a:t>BYOF: You may bring a one 8.5x11.5 sheet (front and back) of </a:t>
            </a:r>
            <a:r>
              <a:rPr lang="en-US" sz="2400" b="1" u="sng" dirty="0">
                <a:solidFill>
                  <a:srgbClr val="FF0000"/>
                </a:solidFill>
              </a:rPr>
              <a:t>handwritten</a:t>
            </a:r>
            <a:r>
              <a:rPr lang="en-US" sz="2400" dirty="0"/>
              <a:t> formulae and values of constants for the quiz</a:t>
            </a:r>
          </a:p>
          <a:p>
            <a:pPr lvl="1" eaLnBrk="1" hangingPunct="1"/>
            <a:r>
              <a:rPr lang="en-US" sz="2400" dirty="0"/>
              <a:t>No derivations, word definitions or solutions of any problems!</a:t>
            </a:r>
          </a:p>
          <a:p>
            <a:pPr lvl="1" eaLnBrk="1" hangingPunct="1"/>
            <a:r>
              <a:rPr lang="en-US" sz="2400" dirty="0"/>
              <a:t>No additional formulae or values of constants will be provided</a:t>
            </a:r>
            <a:r>
              <a:rPr lang="en-US" sz="2400" dirty="0" smtClean="0"/>
              <a:t>!</a:t>
            </a:r>
            <a:endParaRPr lang="en-US" sz="2000" dirty="0" smtClean="0"/>
          </a:p>
          <a:p>
            <a:r>
              <a:rPr lang="en-US" sz="2800" dirty="0" smtClean="0"/>
              <a:t>Reading </a:t>
            </a:r>
            <a:r>
              <a:rPr lang="en-US" sz="2800" dirty="0"/>
              <a:t>assignments</a:t>
            </a:r>
          </a:p>
          <a:p>
            <a:pPr lvl="1"/>
            <a:r>
              <a:rPr lang="en-US" sz="2400" dirty="0" smtClean="0"/>
              <a:t>CH23.9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6618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7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2" descr="FG21_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609600"/>
            <a:ext cx="3429000" cy="2571750"/>
          </a:xfrm>
          <a:prstGeom prst="rect">
            <a:avLst/>
          </a:prstGeom>
          <a:noFill/>
        </p:spPr>
      </p:pic>
      <p:sp>
        <p:nvSpPr>
          <p:cNvPr id="18637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82000" cy="546100"/>
          </a:xfrm>
        </p:spPr>
        <p:txBody>
          <a:bodyPr/>
          <a:lstStyle/>
          <a:p>
            <a:r>
              <a:rPr lang="en-US" dirty="0" smtClean="0"/>
              <a:t>Reminder for Special Project #3</a:t>
            </a:r>
            <a:endParaRPr lang="en-US" dirty="0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76962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800000"/>
                </a:solidFill>
              </a:rPr>
              <a:t>Particle Accelerator</a:t>
            </a:r>
            <a:r>
              <a:rPr lang="en-US" sz="2400" dirty="0" smtClean="0">
                <a:solidFill>
                  <a:schemeClr val="hlink"/>
                </a:solidFill>
              </a:rPr>
              <a:t>.  </a:t>
            </a:r>
            <a:r>
              <a:rPr lang="en-US" sz="2400" dirty="0" smtClean="0">
                <a:solidFill>
                  <a:srgbClr val="0000FF"/>
                </a:solidFill>
              </a:rPr>
              <a:t>A charged particle of mass </a:t>
            </a:r>
            <a:r>
              <a:rPr lang="en-US" sz="2400" b="1" dirty="0" smtClean="0">
                <a:solidFill>
                  <a:srgbClr val="0000FF"/>
                </a:solidFill>
              </a:rPr>
              <a:t>M</a:t>
            </a:r>
            <a:r>
              <a:rPr lang="en-US" sz="2400" dirty="0" smtClean="0">
                <a:solidFill>
                  <a:srgbClr val="0000FF"/>
                </a:solidFill>
              </a:rPr>
              <a:t> with charge </a:t>
            </a:r>
            <a:r>
              <a:rPr lang="en-US" sz="2400" b="1" dirty="0" smtClean="0">
                <a:solidFill>
                  <a:srgbClr val="0000FF"/>
                </a:solidFill>
              </a:rPr>
              <a:t>-Q</a:t>
            </a:r>
            <a:r>
              <a:rPr lang="en-US" sz="2400" dirty="0" smtClean="0">
                <a:solidFill>
                  <a:srgbClr val="0000FF"/>
                </a:solidFill>
              </a:rPr>
              <a:t> is accelerated in </a:t>
            </a:r>
            <a:r>
              <a:rPr lang="en-US" sz="2400" dirty="0">
                <a:solidFill>
                  <a:srgbClr val="0000FF"/>
                </a:solidFill>
              </a:rPr>
              <a:t>the uniform field </a:t>
            </a:r>
            <a:r>
              <a:rPr lang="en-US" sz="2400" b="1" dirty="0" smtClean="0">
                <a:solidFill>
                  <a:srgbClr val="0000FF"/>
                </a:solidFill>
              </a:rPr>
              <a:t>E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between two parallel charged </a:t>
            </a:r>
            <a:r>
              <a:rPr lang="en-US" sz="2400" dirty="0" smtClean="0">
                <a:solidFill>
                  <a:srgbClr val="0000FF"/>
                </a:solidFill>
              </a:rPr>
              <a:t>plates whose separation is </a:t>
            </a:r>
            <a:r>
              <a:rPr lang="en-US" sz="2400" b="1" dirty="0" smtClean="0">
                <a:solidFill>
                  <a:srgbClr val="0000FF"/>
                </a:solidFill>
              </a:rPr>
              <a:t>D</a:t>
            </a:r>
            <a:r>
              <a:rPr lang="en-US" sz="2400" dirty="0" smtClean="0">
                <a:solidFill>
                  <a:srgbClr val="0000FF"/>
                </a:solidFill>
              </a:rPr>
              <a:t> as shown in the figure on the right. The charged particle </a:t>
            </a:r>
            <a:r>
              <a:rPr lang="en-US" sz="2400" dirty="0">
                <a:solidFill>
                  <a:srgbClr val="0000FF"/>
                </a:solidFill>
              </a:rPr>
              <a:t>is accelerated</a:t>
            </a:r>
            <a:r>
              <a:rPr lang="en-US" sz="2400" dirty="0" smtClean="0">
                <a:solidFill>
                  <a:srgbClr val="0000FF"/>
                </a:solidFill>
              </a:rPr>
              <a:t> from an initial speed </a:t>
            </a:r>
            <a:r>
              <a:rPr lang="en-US" sz="2400" b="1" dirty="0" smtClean="0">
                <a:solidFill>
                  <a:srgbClr val="0000FF"/>
                </a:solidFill>
              </a:rPr>
              <a:t>v</a:t>
            </a:r>
            <a:r>
              <a:rPr lang="en-US" sz="2400" b="1" baseline="-25000" dirty="0" smtClean="0">
                <a:solidFill>
                  <a:srgbClr val="0000FF"/>
                </a:solidFill>
              </a:rPr>
              <a:t>0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near the negative plate and passes through a tiny hole in the positive plate. 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hlink"/>
                </a:solidFill>
              </a:rPr>
              <a:t>Derive the formula for the electric field E to accelerate the charged particle to a fraction </a:t>
            </a:r>
            <a:r>
              <a:rPr lang="en-US" sz="2000" b="1" dirty="0" err="1" smtClean="0">
                <a:solidFill>
                  <a:schemeClr val="hlink"/>
                </a:solidFill>
                <a:latin typeface="Monotype Corsiva"/>
                <a:cs typeface="Monotype Corsiva"/>
              </a:rPr>
              <a:t>f</a:t>
            </a:r>
            <a:r>
              <a:rPr lang="en-US" sz="2000" b="1" dirty="0" smtClean="0">
                <a:solidFill>
                  <a:schemeClr val="hlink"/>
                </a:solidFill>
              </a:rPr>
              <a:t> </a:t>
            </a:r>
            <a:r>
              <a:rPr lang="en-US" sz="2000" dirty="0" smtClean="0">
                <a:solidFill>
                  <a:schemeClr val="hlink"/>
                </a:solidFill>
              </a:rPr>
              <a:t>of the speed of light </a:t>
            </a:r>
            <a:r>
              <a:rPr lang="en-US" sz="2000" b="1" dirty="0" err="1" smtClean="0">
                <a:solidFill>
                  <a:schemeClr val="hlink"/>
                </a:solidFill>
                <a:latin typeface="Monotype Corsiva"/>
                <a:cs typeface="Monotype Corsiva"/>
              </a:rPr>
              <a:t>c</a:t>
            </a:r>
            <a:r>
              <a:rPr lang="en-US" sz="2000" dirty="0" smtClean="0">
                <a:solidFill>
                  <a:schemeClr val="hlink"/>
                </a:solidFill>
              </a:rPr>
              <a:t>.   Express E in terms of </a:t>
            </a:r>
            <a:r>
              <a:rPr lang="en-US" sz="2000" b="1" dirty="0" smtClean="0">
                <a:solidFill>
                  <a:schemeClr val="hlink"/>
                </a:solidFill>
              </a:rPr>
              <a:t>M, Q, D, </a:t>
            </a:r>
            <a:r>
              <a:rPr lang="en-US" sz="2000" b="1" dirty="0" err="1" smtClean="0">
                <a:solidFill>
                  <a:schemeClr val="hlink"/>
                </a:solidFill>
                <a:latin typeface="Monotype Corsiva"/>
                <a:cs typeface="Monotype Corsiva"/>
              </a:rPr>
              <a:t>f</a:t>
            </a:r>
            <a:r>
              <a:rPr lang="en-US" sz="2000" b="1" dirty="0" smtClean="0">
                <a:solidFill>
                  <a:schemeClr val="hlink"/>
                </a:solidFill>
              </a:rPr>
              <a:t>, </a:t>
            </a:r>
            <a:r>
              <a:rPr lang="en-US" sz="2000" b="1" dirty="0" err="1" smtClean="0">
                <a:solidFill>
                  <a:schemeClr val="hlink"/>
                </a:solidFill>
              </a:rPr>
              <a:t>c</a:t>
            </a:r>
            <a:r>
              <a:rPr lang="en-US" sz="2000" b="1" dirty="0" smtClean="0">
                <a:solidFill>
                  <a:schemeClr val="hlink"/>
                </a:solidFill>
              </a:rPr>
              <a:t> </a:t>
            </a:r>
            <a:r>
              <a:rPr lang="en-US" sz="2000" dirty="0" smtClean="0">
                <a:solidFill>
                  <a:schemeClr val="hlink"/>
                </a:solidFill>
              </a:rPr>
              <a:t>and</a:t>
            </a:r>
            <a:r>
              <a:rPr lang="en-US" sz="2000" b="1" dirty="0" smtClean="0">
                <a:solidFill>
                  <a:schemeClr val="hlink"/>
                </a:solidFill>
              </a:rPr>
              <a:t> v</a:t>
            </a:r>
            <a:r>
              <a:rPr lang="en-US" sz="2000" b="1" baseline="-25000" dirty="0" smtClean="0">
                <a:solidFill>
                  <a:schemeClr val="hlink"/>
                </a:solidFill>
              </a:rPr>
              <a:t>0</a:t>
            </a:r>
            <a:r>
              <a:rPr lang="en-US" sz="2000" b="1" dirty="0" smtClean="0">
                <a:solidFill>
                  <a:schemeClr val="hlink"/>
                </a:solidFill>
              </a:rPr>
              <a:t>.  </a:t>
            </a:r>
            <a:endParaRPr lang="en-US" sz="2000" b="1" baseline="-25000" dirty="0" smtClean="0">
              <a:solidFill>
                <a:schemeClr val="hlink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hlink"/>
                </a:solidFill>
              </a:rPr>
              <a:t>(a) Using the Coulomb force and kinematic equations.  (8 points)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hlink"/>
                </a:solidFill>
              </a:rPr>
              <a:t>(</a:t>
            </a:r>
            <a:r>
              <a:rPr lang="en-US" sz="2000" dirty="0" err="1" smtClean="0">
                <a:solidFill>
                  <a:schemeClr val="hlink"/>
                </a:solidFill>
              </a:rPr>
              <a:t>b</a:t>
            </a:r>
            <a:r>
              <a:rPr lang="en-US" sz="2000" dirty="0" smtClean="0">
                <a:solidFill>
                  <a:schemeClr val="hlink"/>
                </a:solidFill>
              </a:rPr>
              <a:t>) Using the work-kinetic energy theorem. ( 8 points)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hlink"/>
                </a:solidFill>
              </a:rPr>
              <a:t>(</a:t>
            </a:r>
            <a:r>
              <a:rPr lang="en-US" sz="2000" dirty="0" err="1" smtClean="0">
                <a:solidFill>
                  <a:schemeClr val="hlink"/>
                </a:solidFill>
              </a:rPr>
              <a:t>c</a:t>
            </a:r>
            <a:r>
              <a:rPr lang="en-US" sz="2000" dirty="0" smtClean="0">
                <a:solidFill>
                  <a:schemeClr val="hlink"/>
                </a:solidFill>
              </a:rPr>
              <a:t>) Using the formula above, evaluate the strength of the electric field E to accelerate an electron from 0.1% of the speed of light to 90% of the speed of light.   You need to look up the relevant constants, such as mass of the electron, charge of the electron and the speed of light.  (5 points)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Due beginning of the class Monday, June 20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16,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E1E33-2C54-CB4D-ABDF-3A454B18D2F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724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16,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DE19-2E85-0842-9917-64A0398B01C1}" type="slidenum">
              <a:rPr lang="en-US"/>
              <a:pPr/>
              <a:t>4</a:t>
            </a:fld>
            <a:endParaRPr lang="en-US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685800"/>
          </a:xfrm>
        </p:spPr>
        <p:txBody>
          <a:bodyPr/>
          <a:lstStyle/>
          <a:p>
            <a:r>
              <a:rPr lang="en-US"/>
              <a:t>Equi-potential Surfaces</a:t>
            </a:r>
          </a:p>
        </p:txBody>
      </p:sp>
      <p:sp>
        <p:nvSpPr>
          <p:cNvPr id="208899" name="Rectangle 3"/>
          <p:cNvSpPr>
            <a:spLocks noChangeArrowheads="1"/>
          </p:cNvSpPr>
          <p:nvPr/>
        </p:nvSpPr>
        <p:spPr bwMode="auto">
          <a:xfrm>
            <a:off x="304800" y="685800"/>
            <a:ext cx="8534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Electric potential can be graphically shown using the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equipotential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lines in 2-D or the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equipotential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surfaces in 3-D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Any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two points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on the equipotential surfaces (lines) are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at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same potential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does this mean in terms of the potential difference?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potential difference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between the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two points on an equipotential surface is 0.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How about the potential energy difference?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Also 0.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does this mean in terms of the work to move a charge along the surface between these two points?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No work is necessary to move a charge between these two points.</a:t>
            </a:r>
          </a:p>
        </p:txBody>
      </p:sp>
    </p:spTree>
    <p:extLst>
      <p:ext uri="{BB962C8B-B14F-4D97-AF65-F5344CB8AC3E}">
        <p14:creationId xmlns:p14="http://schemas.microsoft.com/office/powerpoint/2010/main" val="1554650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8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16, 2016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9D23F-42AA-B74C-B840-BDF7D7D3FB7C}" type="slidenum">
              <a:rPr lang="en-US"/>
              <a:pPr/>
              <a:t>5</a:t>
            </a:fld>
            <a:endParaRPr lang="en-US"/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15400" cy="685800"/>
          </a:xfrm>
        </p:spPr>
        <p:txBody>
          <a:bodyPr/>
          <a:lstStyle/>
          <a:p>
            <a:r>
              <a:rPr lang="en-US" dirty="0" err="1"/>
              <a:t>Equi</a:t>
            </a:r>
            <a:r>
              <a:rPr lang="en-US" dirty="0"/>
              <a:t>-potential Surfaces</a:t>
            </a:r>
          </a:p>
        </p:txBody>
      </p:sp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304800" y="685800"/>
            <a:ext cx="8686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An 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equipotential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surface (line) must be perpendicular to the electric field.  Why?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If there are any parallel components to the electric field, it would require </a:t>
            </a:r>
            <a:r>
              <a:rPr lang="en-US" sz="2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work 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to move a charge along the surface.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Since the 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equipotential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surface (line) is perpendicular to the electric field, we can draw these surfaces or lines easily.</a:t>
            </a:r>
            <a:endParaRPr lang="en-US" dirty="0" smtClean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Since there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can be no electric field within a conductor in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a static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case,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the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entire volume of a conductor must be at the same potential.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So the electric field must be perpendicular to the conductor surface.</a:t>
            </a:r>
          </a:p>
        </p:txBody>
      </p:sp>
      <p:pic>
        <p:nvPicPr>
          <p:cNvPr id="209924" name="Picture 4" descr="FG23_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4305300"/>
            <a:ext cx="5513388" cy="2470150"/>
          </a:xfrm>
          <a:prstGeom prst="rect">
            <a:avLst/>
          </a:prstGeom>
          <a:noFill/>
        </p:spPr>
      </p:pic>
      <p:pic>
        <p:nvPicPr>
          <p:cNvPr id="209925" name="Picture 5" descr="FG23_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2988" y="4286250"/>
            <a:ext cx="3429000" cy="2571750"/>
          </a:xfrm>
          <a:prstGeom prst="rect">
            <a:avLst/>
          </a:prstGeom>
          <a:noFill/>
        </p:spPr>
      </p:pic>
      <p:sp>
        <p:nvSpPr>
          <p:cNvPr id="209927" name="Text Box 7"/>
          <p:cNvSpPr txBox="1">
            <a:spLocks noChangeArrowheads="1"/>
          </p:cNvSpPr>
          <p:nvPr/>
        </p:nvSpPr>
        <p:spPr bwMode="auto">
          <a:xfrm>
            <a:off x="2455863" y="4191000"/>
            <a:ext cx="1076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Arial Narrow" charset="0"/>
              </a:rPr>
              <a:t>Point charges</a:t>
            </a:r>
          </a:p>
        </p:txBody>
      </p:sp>
      <p:pic>
        <p:nvPicPr>
          <p:cNvPr id="209928" name="Picture 8" descr="FG23_0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4267200"/>
            <a:ext cx="3352800" cy="2590800"/>
          </a:xfrm>
          <a:prstGeom prst="rect">
            <a:avLst/>
          </a:prstGeom>
          <a:noFill/>
        </p:spPr>
      </p:pic>
      <p:sp>
        <p:nvSpPr>
          <p:cNvPr id="209926" name="Text Box 6"/>
          <p:cNvSpPr txBox="1">
            <a:spLocks noChangeArrowheads="1"/>
          </p:cNvSpPr>
          <p:nvPr/>
        </p:nvSpPr>
        <p:spPr bwMode="auto">
          <a:xfrm>
            <a:off x="681038" y="4267200"/>
            <a:ext cx="1022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Arial Narrow" charset="0"/>
              </a:rPr>
              <a:t>Parallel Plate</a:t>
            </a:r>
          </a:p>
        </p:txBody>
      </p:sp>
      <p:sp>
        <p:nvSpPr>
          <p:cNvPr id="209929" name="Text Box 9"/>
          <p:cNvSpPr txBox="1">
            <a:spLocks noChangeArrowheads="1"/>
          </p:cNvSpPr>
          <p:nvPr/>
        </p:nvSpPr>
        <p:spPr bwMode="auto">
          <a:xfrm>
            <a:off x="5934075" y="4511675"/>
            <a:ext cx="290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FF0066"/>
                </a:solidFill>
                <a:latin typeface="Arial Narrow" charset="0"/>
              </a:rPr>
              <a:t>Just like a topological map</a:t>
            </a:r>
          </a:p>
        </p:txBody>
      </p:sp>
    </p:spTree>
    <p:extLst>
      <p:ext uri="{BB962C8B-B14F-4D97-AF65-F5344CB8AC3E}">
        <p14:creationId xmlns:p14="http://schemas.microsoft.com/office/powerpoint/2010/main" val="3403942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9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9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9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9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9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 build="p"/>
      <p:bldP spid="209927" grpId="0"/>
      <p:bldP spid="209926" grpId="0"/>
      <p:bldP spid="2099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16, 2016</a:t>
            </a: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73741-E10E-B744-B5A1-318030DC8332}" type="slidenum">
              <a:rPr lang="en-US"/>
              <a:pPr/>
              <a:t>6</a:t>
            </a:fld>
            <a:endParaRPr lang="en-US"/>
          </a:p>
        </p:txBody>
      </p:sp>
      <p:pic>
        <p:nvPicPr>
          <p:cNvPr id="202775" name="Picture 23" descr="FG23_0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1219200"/>
            <a:ext cx="3657600" cy="3124200"/>
          </a:xfrm>
          <a:prstGeom prst="rect">
            <a:avLst/>
          </a:prstGeom>
          <a:noFill/>
        </p:spPr>
      </p:pic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685800"/>
          </a:xfrm>
        </p:spPr>
        <p:txBody>
          <a:bodyPr/>
          <a:lstStyle/>
          <a:p>
            <a:r>
              <a:rPr lang="en-US"/>
              <a:t>Electric Potential due to Electric Dipoles</a:t>
            </a:r>
          </a:p>
        </p:txBody>
      </p:sp>
      <p:sp>
        <p:nvSpPr>
          <p:cNvPr id="202755" name="Rectangle 3"/>
          <p:cNvSpPr>
            <a:spLocks noChangeArrowheads="1"/>
          </p:cNvSpPr>
          <p:nvPr/>
        </p:nvSpPr>
        <p:spPr bwMode="auto">
          <a:xfrm>
            <a:off x="457200" y="685800"/>
            <a:ext cx="8305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What is an electric dipole?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Two equal point charge Q of opposite 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signs 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separated by a distance</a:t>
            </a:r>
            <a:r>
              <a:rPr lang="en-US" sz="2800" dirty="0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l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behaves like one entity: P=</a:t>
            </a:r>
            <a:r>
              <a:rPr lang="en-US" sz="28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Q</a:t>
            </a:r>
            <a:r>
              <a:rPr lang="en-US" sz="28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l</a:t>
            </a:r>
            <a:endParaRPr lang="en-US" sz="2800" dirty="0" smtClean="0">
              <a:solidFill>
                <a:srgbClr val="660066"/>
              </a:solidFill>
              <a:latin typeface="Monotype Corsiva" charset="0"/>
              <a:ea typeface="ＭＳ Ｐゴシック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For the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electric potential due to a dipole at a point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p</a:t>
            </a: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We take V=0 at </a:t>
            </a:r>
            <a:r>
              <a:rPr lang="en-US" sz="28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r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</a:rPr>
              <a:t>∞</a:t>
            </a:r>
            <a:endParaRPr lang="en-US" sz="2800" dirty="0" smtClean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The simple sum of the potential at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p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by the two charges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Since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Symbol" charset="2"/>
              </a:rPr>
              <a:t>Δ</a:t>
            </a:r>
            <a:r>
              <a:rPr lang="en-US" sz="3200" dirty="0" err="1" smtClean="0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=</a:t>
            </a:r>
            <a:r>
              <a:rPr lang="en-US" sz="3200" dirty="0" err="1" smtClean="0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sz="3200" dirty="0" err="1" smtClean="0">
                <a:solidFill>
                  <a:schemeClr val="accent2"/>
                </a:solidFill>
                <a:latin typeface="Arial Narrow" charset="0"/>
              </a:rPr>
              <a:t>cos</a:t>
            </a:r>
            <a:r>
              <a:rPr lang="en-US" sz="3200" dirty="0" err="1" smtClean="0">
                <a:solidFill>
                  <a:schemeClr val="accent2"/>
                </a:solidFill>
                <a:latin typeface="Symbol" charset="2"/>
              </a:rPr>
              <a:t>θ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and if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&gt;&gt;</a:t>
            </a:r>
            <a:r>
              <a:rPr lang="en-US" sz="3200" dirty="0" err="1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,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&gt;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&gt;</a:t>
            </a:r>
            <a:r>
              <a:rPr lang="en-US" sz="3200" dirty="0" err="1" smtClean="0">
                <a:solidFill>
                  <a:schemeClr val="accent2"/>
                </a:solidFill>
                <a:latin typeface="Symbol" charset="2"/>
              </a:rPr>
              <a:t>Δ</a:t>
            </a:r>
            <a:r>
              <a:rPr lang="en-US" sz="3200" dirty="0" err="1" smtClean="0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, thus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r~r</a:t>
            </a:r>
            <a:r>
              <a:rPr lang="en-US" sz="3200" dirty="0" err="1" smtClean="0">
                <a:solidFill>
                  <a:schemeClr val="accent2"/>
                </a:solidFill>
                <a:latin typeface="Arial Narrow" charset="0"/>
              </a:rPr>
              <a:t>+</a:t>
            </a:r>
            <a:r>
              <a:rPr lang="en-US" sz="3200" dirty="0" err="1" smtClean="0">
                <a:solidFill>
                  <a:schemeClr val="accent2"/>
                </a:solidFill>
                <a:latin typeface="Symbol" charset="2"/>
              </a:rPr>
              <a:t>Δ</a:t>
            </a:r>
            <a:r>
              <a:rPr lang="en-US" sz="3200" dirty="0" err="1" smtClean="0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and </a:t>
            </a:r>
          </a:p>
        </p:txBody>
      </p:sp>
      <p:graphicFrame>
        <p:nvGraphicFramePr>
          <p:cNvPr id="202774" name="Object 22"/>
          <p:cNvGraphicFramePr>
            <a:graphicFrameLocks noChangeAspect="1"/>
          </p:cNvGraphicFramePr>
          <p:nvPr/>
        </p:nvGraphicFramePr>
        <p:xfrm>
          <a:off x="533400" y="4484688"/>
          <a:ext cx="508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77" name="Equation" r:id="rId4" imgW="253800" imgH="164880" progId="Equation.DSMT4">
                  <p:embed/>
                </p:oleObj>
              </mc:Choice>
              <mc:Fallback>
                <p:oleObj name="Equation" r:id="rId4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484688"/>
                        <a:ext cx="5080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6" name="Object 24"/>
          <p:cNvGraphicFramePr>
            <a:graphicFrameLocks noChangeAspect="1"/>
          </p:cNvGraphicFramePr>
          <p:nvPr/>
        </p:nvGraphicFramePr>
        <p:xfrm>
          <a:off x="228600" y="5715000"/>
          <a:ext cx="508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78" name="Equation" r:id="rId6" imgW="253800" imgH="164880" progId="Equation.DSMT4">
                  <p:embed/>
                </p:oleObj>
              </mc:Choice>
              <mc:Fallback>
                <p:oleObj name="Equation" r:id="rId6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715000"/>
                        <a:ext cx="5080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7" name="Object 25"/>
          <p:cNvGraphicFramePr>
            <a:graphicFrameLocks noChangeAspect="1"/>
          </p:cNvGraphicFramePr>
          <p:nvPr/>
        </p:nvGraphicFramePr>
        <p:xfrm>
          <a:off x="914400" y="4267200"/>
          <a:ext cx="1624013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79" name="Equation" r:id="rId8" imgW="812520" imgH="406080" progId="Equation.DSMT4">
                  <p:embed/>
                </p:oleObj>
              </mc:Choice>
              <mc:Fallback>
                <p:oleObj name="Equation" r:id="rId8" imgW="8125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267200"/>
                        <a:ext cx="1624013" cy="81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8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048838"/>
              </p:ext>
            </p:extLst>
          </p:nvPr>
        </p:nvGraphicFramePr>
        <p:xfrm>
          <a:off x="2463800" y="4152900"/>
          <a:ext cx="2462213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80" name="Equation" r:id="rId10" imgW="1231900" imgH="508000" progId="Equation.DSMT4">
                  <p:embed/>
                </p:oleObj>
              </mc:Choice>
              <mc:Fallback>
                <p:oleObj name="Equation" r:id="rId10" imgW="12319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800" y="4152900"/>
                        <a:ext cx="2462213" cy="1019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9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6656046"/>
              </p:ext>
            </p:extLst>
          </p:nvPr>
        </p:nvGraphicFramePr>
        <p:xfrm>
          <a:off x="4903788" y="4251325"/>
          <a:ext cx="2386012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81" name="Equation" r:id="rId12" imgW="1193800" imgH="431800" progId="Equation.DSMT4">
                  <p:embed/>
                </p:oleObj>
              </mc:Choice>
              <mc:Fallback>
                <p:oleObj name="Equation" r:id="rId12" imgW="11938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3788" y="4251325"/>
                        <a:ext cx="2386012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80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2281330"/>
              </p:ext>
            </p:extLst>
          </p:nvPr>
        </p:nvGraphicFramePr>
        <p:xfrm>
          <a:off x="7188200" y="4229100"/>
          <a:ext cx="180340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82" name="Equation" r:id="rId14" imgW="901700" imgH="444500" progId="Equation.DSMT4">
                  <p:embed/>
                </p:oleObj>
              </mc:Choice>
              <mc:Fallback>
                <p:oleObj name="Equation" r:id="rId14" imgW="9017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8200" y="4229100"/>
                        <a:ext cx="1803400" cy="893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81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8631023"/>
              </p:ext>
            </p:extLst>
          </p:nvPr>
        </p:nvGraphicFramePr>
        <p:xfrm>
          <a:off x="711200" y="5461000"/>
          <a:ext cx="165100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83" name="Equation" r:id="rId16" imgW="825500" imgH="431800" progId="Equation.DSMT4">
                  <p:embed/>
                </p:oleObj>
              </mc:Choice>
              <mc:Fallback>
                <p:oleObj name="Equation" r:id="rId16" imgW="8255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5461000"/>
                        <a:ext cx="1651000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82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812314"/>
              </p:ext>
            </p:extLst>
          </p:nvPr>
        </p:nvGraphicFramePr>
        <p:xfrm>
          <a:off x="2338388" y="5473700"/>
          <a:ext cx="1522412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84" name="Equation" r:id="rId18" imgW="762000" imgH="419100" progId="Equation.DSMT4">
                  <p:embed/>
                </p:oleObj>
              </mc:Choice>
              <mc:Fallback>
                <p:oleObj name="Equation" r:id="rId18" imgW="762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8388" y="5473700"/>
                        <a:ext cx="1522412" cy="839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83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173901"/>
              </p:ext>
            </p:extLst>
          </p:nvPr>
        </p:nvGraphicFramePr>
        <p:xfrm>
          <a:off x="6205538" y="5546725"/>
          <a:ext cx="2600325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85" name="Equation" r:id="rId20" imgW="990600" imgH="419100" progId="Equation.DSMT4">
                  <p:embed/>
                </p:oleObj>
              </mc:Choice>
              <mc:Fallback>
                <p:oleObj name="Equation" r:id="rId20" imgW="990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5538" y="5546725"/>
                        <a:ext cx="2600325" cy="110331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784" name="AutoShape 32"/>
          <p:cNvSpPr>
            <a:spLocks noChangeArrowheads="1"/>
          </p:cNvSpPr>
          <p:nvPr/>
        </p:nvSpPr>
        <p:spPr bwMode="auto">
          <a:xfrm>
            <a:off x="3992562" y="5181600"/>
            <a:ext cx="2027238" cy="1834158"/>
          </a:xfrm>
          <a:prstGeom prst="rightArrow">
            <a:avLst>
              <a:gd name="adj1" fmla="val 50000"/>
              <a:gd name="adj2" fmla="val 28632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>
                <a:solidFill>
                  <a:srgbClr val="FF0000"/>
                </a:solidFill>
                <a:latin typeface="Arial Narrow" charset="0"/>
              </a:rPr>
              <a:t>V by a dipole at a </a:t>
            </a:r>
          </a:p>
          <a:p>
            <a:pPr algn="ctr"/>
            <a:r>
              <a:rPr lang="en-US" sz="1800" b="1">
                <a:solidFill>
                  <a:srgbClr val="FF0000"/>
                </a:solidFill>
                <a:latin typeface="Arial Narrow" charset="0"/>
              </a:rPr>
              <a:t>distance r from </a:t>
            </a:r>
          </a:p>
          <a:p>
            <a:pPr algn="ctr"/>
            <a:r>
              <a:rPr lang="en-US" sz="1800" b="1">
                <a:solidFill>
                  <a:srgbClr val="FF0000"/>
                </a:solidFill>
                <a:latin typeface="Arial Narrow" charset="0"/>
              </a:rPr>
              <a:t>the dipole</a:t>
            </a:r>
          </a:p>
        </p:txBody>
      </p:sp>
    </p:spTree>
    <p:extLst>
      <p:ext uri="{BB962C8B-B14F-4D97-AF65-F5344CB8AC3E}">
        <p14:creationId xmlns:p14="http://schemas.microsoft.com/office/powerpoint/2010/main" val="308154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0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0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0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0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0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 build="p"/>
      <p:bldP spid="20278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16, 2016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DF53-2533-344C-AE98-249ADDFF6DA1}" type="slidenum">
              <a:rPr lang="en-US"/>
              <a:pPr/>
              <a:t>7</a:t>
            </a:fld>
            <a:endParaRPr lang="en-U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685800"/>
          </a:xfrm>
        </p:spPr>
        <p:txBody>
          <a:bodyPr/>
          <a:lstStyle/>
          <a:p>
            <a:r>
              <a:rPr lang="en-US"/>
              <a:t>E Determined from V</a:t>
            </a:r>
          </a:p>
        </p:txBody>
      </p:sp>
      <p:sp>
        <p:nvSpPr>
          <p:cNvPr id="210948" name="Rectangle 4"/>
          <p:cNvSpPr>
            <a:spLocks noChangeArrowheads="1"/>
          </p:cNvSpPr>
          <p:nvPr/>
        </p:nvSpPr>
        <p:spPr bwMode="auto">
          <a:xfrm>
            <a:off x="457200" y="685800"/>
            <a:ext cx="8077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Potential difference between two points under the electric field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So in a differential form, we can write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What are </a:t>
            </a:r>
            <a:r>
              <a:rPr lang="en-US" sz="28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dV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E</a:t>
            </a:r>
            <a:r>
              <a:rPr lang="en-US" sz="2800" baseline="-25000" dirty="0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l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dirty="0" err="1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dV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 is the infinitesimal potential difference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between the 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two points separated by a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distance d</a:t>
            </a:r>
            <a:r>
              <a:rPr lang="en-US" dirty="0">
                <a:solidFill>
                  <a:srgbClr val="003300"/>
                </a:solidFill>
                <a:latin typeface="Monotype Corsiva" charset="0"/>
                <a:ea typeface="ＭＳ Ｐゴシック" charset="-128"/>
              </a:rPr>
              <a:t>l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 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E</a:t>
            </a:r>
            <a:r>
              <a:rPr lang="en-US" baseline="-25000" dirty="0">
                <a:solidFill>
                  <a:srgbClr val="003300"/>
                </a:solidFill>
                <a:latin typeface="Monotype Corsiva" charset="0"/>
                <a:ea typeface="ＭＳ Ｐゴシック" charset="-128"/>
              </a:rPr>
              <a:t>l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 is the field component along the direction of d</a:t>
            </a:r>
            <a:r>
              <a:rPr lang="en-US" dirty="0">
                <a:solidFill>
                  <a:srgbClr val="003300"/>
                </a:solidFill>
                <a:latin typeface="Monotype Corsiva" charset="0"/>
                <a:ea typeface="ＭＳ Ｐゴシック" charset="-128"/>
              </a:rPr>
              <a:t>l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Thus we can write the field component E</a:t>
            </a:r>
            <a:r>
              <a:rPr lang="en-US" sz="3200" baseline="-25000" dirty="0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sz="3200" baseline="-25000" dirty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as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2800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</p:txBody>
      </p:sp>
      <p:graphicFrame>
        <p:nvGraphicFramePr>
          <p:cNvPr id="210959" name="Object 15"/>
          <p:cNvGraphicFramePr>
            <a:graphicFrameLocks noChangeAspect="1"/>
          </p:cNvGraphicFramePr>
          <p:nvPr/>
        </p:nvGraphicFramePr>
        <p:xfrm>
          <a:off x="3200400" y="1292225"/>
          <a:ext cx="125412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" name="Equation" r:id="rId3" imgW="533160" imgH="203040" progId="Equation.DSMT4">
                  <p:embed/>
                </p:oleObj>
              </mc:Choice>
              <mc:Fallback>
                <p:oleObj name="Equation" r:id="rId3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292225"/>
                        <a:ext cx="1254125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6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199885"/>
              </p:ext>
            </p:extLst>
          </p:nvPr>
        </p:nvGraphicFramePr>
        <p:xfrm>
          <a:off x="4525963" y="1112838"/>
          <a:ext cx="1373187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" name="Equation" r:id="rId5" imgW="584200" imgH="342900" progId="Equation.DSMT4">
                  <p:embed/>
                </p:oleObj>
              </mc:Choice>
              <mc:Fallback>
                <p:oleObj name="Equation" r:id="rId5" imgW="5842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5963" y="1112838"/>
                        <a:ext cx="1373187" cy="808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63" name="Object 19"/>
          <p:cNvGraphicFramePr>
            <a:graphicFrameLocks noChangeAspect="1"/>
          </p:cNvGraphicFramePr>
          <p:nvPr/>
        </p:nvGraphicFramePr>
        <p:xfrm>
          <a:off x="2286000" y="2376488"/>
          <a:ext cx="939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7" name="Equation" r:id="rId7" imgW="330120" imgH="164880" progId="Equation.DSMT4">
                  <p:embed/>
                </p:oleObj>
              </mc:Choice>
              <mc:Fallback>
                <p:oleObj name="Equation" r:id="rId7" imgW="330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376488"/>
                        <a:ext cx="9398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6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6296189"/>
              </p:ext>
            </p:extLst>
          </p:nvPr>
        </p:nvGraphicFramePr>
        <p:xfrm>
          <a:off x="1447800" y="5181600"/>
          <a:ext cx="177165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8" name="Equation" r:id="rId9" imgW="622300" imgH="381000" progId="Equation.DSMT4">
                  <p:embed/>
                </p:oleObj>
              </mc:Choice>
              <mc:Fallback>
                <p:oleObj name="Equation" r:id="rId9" imgW="6223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181600"/>
                        <a:ext cx="1771650" cy="10858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0965" name="Text Box 21"/>
          <p:cNvSpPr txBox="1">
            <a:spLocks noChangeArrowheads="1"/>
          </p:cNvSpPr>
          <p:nvPr/>
        </p:nvSpPr>
        <p:spPr bwMode="auto">
          <a:xfrm>
            <a:off x="5318125" y="5286375"/>
            <a:ext cx="3673475" cy="1228725"/>
          </a:xfrm>
          <a:prstGeom prst="rect">
            <a:avLst/>
          </a:prstGeom>
          <a:solidFill>
            <a:srgbClr val="FFFF66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CC0000"/>
                </a:solidFill>
                <a:latin typeface="Arial Narrow" charset="0"/>
              </a:rPr>
              <a:t>The component of the electric field in any direction is equal to the negative rate of change of the electric potential as a function of distance in that direction.!!</a:t>
            </a:r>
          </a:p>
        </p:txBody>
      </p:sp>
      <p:sp>
        <p:nvSpPr>
          <p:cNvPr id="210966" name="Text Box 22"/>
          <p:cNvSpPr txBox="1">
            <a:spLocks noChangeArrowheads="1"/>
          </p:cNvSpPr>
          <p:nvPr/>
        </p:nvSpPr>
        <p:spPr bwMode="auto">
          <a:xfrm>
            <a:off x="3886200" y="5470525"/>
            <a:ext cx="1219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Physical Meaning?</a:t>
            </a:r>
          </a:p>
        </p:txBody>
      </p:sp>
      <p:graphicFrame>
        <p:nvGraphicFramePr>
          <p:cNvPr id="210967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644943"/>
              </p:ext>
            </p:extLst>
          </p:nvPr>
        </p:nvGraphicFramePr>
        <p:xfrm>
          <a:off x="3141663" y="2303463"/>
          <a:ext cx="15557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9" name="Equation" r:id="rId11" imgW="546100" imgH="190500" progId="Equation.DSMT4">
                  <p:embed/>
                </p:oleObj>
              </mc:Choice>
              <mc:Fallback>
                <p:oleObj name="Equation" r:id="rId11" imgW="5461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1663" y="2303463"/>
                        <a:ext cx="1555750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68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9804404"/>
              </p:ext>
            </p:extLst>
          </p:nvPr>
        </p:nvGraphicFramePr>
        <p:xfrm>
          <a:off x="4630738" y="2325688"/>
          <a:ext cx="1084262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0" name="Equation" r:id="rId13" imgW="381000" imgH="228600" progId="Equation.DSMT4">
                  <p:embed/>
                </p:oleObj>
              </mc:Choice>
              <mc:Fallback>
                <p:oleObj name="Equation" r:id="rId13" imgW="38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0738" y="2325688"/>
                        <a:ext cx="1084262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5537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0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0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0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0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0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09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09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09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8" grpId="0" build="p"/>
      <p:bldP spid="210965" grpId="0" animBg="1"/>
      <p:bldP spid="2109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5" name="Rectangle 3"/>
          <p:cNvSpPr>
            <a:spLocks noChangeArrowheads="1"/>
          </p:cNvSpPr>
          <p:nvPr/>
        </p:nvSpPr>
        <p:spPr bwMode="auto">
          <a:xfrm>
            <a:off x="457200" y="685800"/>
            <a:ext cx="8229600" cy="5791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The quantity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dV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/d</a:t>
            </a:r>
            <a:r>
              <a:rPr lang="en-US" sz="3200" dirty="0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is called the </a:t>
            </a:r>
            <a:r>
              <a:rPr lang="en-US" sz="3200" b="1" u="sng" dirty="0">
                <a:solidFill>
                  <a:srgbClr val="CC0000"/>
                </a:solidFill>
                <a:latin typeface="Arial Narrow" charset="0"/>
              </a:rPr>
              <a:t>gradient of V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in a particular direction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If no direction is specified, the term gradient refers to the direction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on which </a:t>
            </a:r>
            <a:r>
              <a:rPr lang="en-US" sz="2800" b="1" u="sng" dirty="0" smtClean="0">
                <a:solidFill>
                  <a:srgbClr val="800000"/>
                </a:solidFill>
                <a:latin typeface="Arial Narrow" charset="0"/>
                <a:ea typeface="ＭＳ Ｐゴシック" charset="-128"/>
              </a:rPr>
              <a:t>V </a:t>
            </a:r>
            <a:r>
              <a:rPr lang="en-US" sz="2800" b="1" u="sng" dirty="0">
                <a:solidFill>
                  <a:srgbClr val="800000"/>
                </a:solidFill>
                <a:latin typeface="Arial Narrow" charset="0"/>
                <a:ea typeface="ＭＳ Ｐゴシック" charset="-128"/>
              </a:rPr>
              <a:t>changes most rapidly 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and this would be the direction of the field vector </a:t>
            </a:r>
            <a:r>
              <a:rPr lang="en-US" sz="2800" b="1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at that point.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So if </a:t>
            </a:r>
            <a:r>
              <a:rPr lang="en-US" sz="2800" b="1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d</a:t>
            </a:r>
            <a:r>
              <a:rPr lang="en-US" sz="2800" b="1" dirty="0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l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are parallel to each other,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If E is written as a function x, y and z,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the </a:t>
            </a:r>
            <a:r>
              <a:rPr lang="en-US" sz="3200" dirty="0" smtClean="0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refers to x, y and z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     is the “partial derivative” of V with respect to x,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while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y and z held constant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In vector form,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8B26-4BBE-604A-B7BC-A95C19AFEA87}" type="slidenum">
              <a:rPr lang="en-US"/>
              <a:pPr/>
              <a:t>8</a:t>
            </a:fld>
            <a:endParaRPr lang="en-US"/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685800"/>
          </a:xfrm>
        </p:spPr>
        <p:txBody>
          <a:bodyPr/>
          <a:lstStyle/>
          <a:p>
            <a:r>
              <a:rPr lang="en-US"/>
              <a:t>E Determined from V</a:t>
            </a:r>
          </a:p>
        </p:txBody>
      </p:sp>
      <p:graphicFrame>
        <p:nvGraphicFramePr>
          <p:cNvPr id="212999" name="Object 7"/>
          <p:cNvGraphicFramePr>
            <a:graphicFrameLocks noChangeAspect="1"/>
          </p:cNvGraphicFramePr>
          <p:nvPr/>
        </p:nvGraphicFramePr>
        <p:xfrm>
          <a:off x="6553200" y="3048000"/>
          <a:ext cx="1216025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937" name="Equation" r:id="rId3" imgW="583920" imgH="368280" progId="Equation.DSMT4">
                  <p:embed/>
                </p:oleObj>
              </mc:Choice>
              <mc:Fallback>
                <p:oleObj name="Equation" r:id="rId3" imgW="5839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048000"/>
                        <a:ext cx="1216025" cy="766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436659"/>
              </p:ext>
            </p:extLst>
          </p:nvPr>
        </p:nvGraphicFramePr>
        <p:xfrm>
          <a:off x="2971800" y="4130675"/>
          <a:ext cx="1065213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938" name="Equation" r:id="rId5" imgW="635000" imgH="381000" progId="Equation.DSMT4">
                  <p:embed/>
                </p:oleObj>
              </mc:Choice>
              <mc:Fallback>
                <p:oleObj name="Equation" r:id="rId5" imgW="6350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130675"/>
                        <a:ext cx="1065213" cy="6397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205004"/>
              </p:ext>
            </p:extLst>
          </p:nvPr>
        </p:nvGraphicFramePr>
        <p:xfrm>
          <a:off x="4295775" y="4114800"/>
          <a:ext cx="1089025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939" name="Equation" r:id="rId7" imgW="647640" imgH="406080" progId="Equation.DSMT4">
                  <p:embed/>
                </p:oleObj>
              </mc:Choice>
              <mc:Fallback>
                <p:oleObj name="Equation" r:id="rId7" imgW="6476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5775" y="4114800"/>
                        <a:ext cx="1089025" cy="6826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063603"/>
              </p:ext>
            </p:extLst>
          </p:nvPr>
        </p:nvGraphicFramePr>
        <p:xfrm>
          <a:off x="5638800" y="4140200"/>
          <a:ext cx="1066800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940" name="Equation" r:id="rId9" imgW="634680" imgH="368280" progId="Equation.DSMT4">
                  <p:embed/>
                </p:oleObj>
              </mc:Choice>
              <mc:Fallback>
                <p:oleObj name="Equation" r:id="rId9" imgW="6346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140200"/>
                        <a:ext cx="1066800" cy="61753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7" name="Object 15"/>
          <p:cNvGraphicFramePr>
            <a:graphicFrameLocks noChangeAspect="1"/>
          </p:cNvGraphicFramePr>
          <p:nvPr/>
        </p:nvGraphicFramePr>
        <p:xfrm>
          <a:off x="920750" y="4648200"/>
          <a:ext cx="45085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941" name="Equation" r:id="rId11" imgW="241200" imgH="368280" progId="Equation.DSMT4">
                  <p:embed/>
                </p:oleObj>
              </mc:Choice>
              <mc:Fallback>
                <p:oleObj name="Equation" r:id="rId11" imgW="2412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0" y="4648200"/>
                        <a:ext cx="450850" cy="687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926061"/>
              </p:ext>
            </p:extLst>
          </p:nvPr>
        </p:nvGraphicFramePr>
        <p:xfrm>
          <a:off x="3352800" y="5853113"/>
          <a:ext cx="446088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942" name="Equation" r:id="rId13" imgW="254000" imgH="177800" progId="Equation.DSMT4">
                  <p:embed/>
                </p:oleObj>
              </mc:Choice>
              <mc:Fallback>
                <p:oleObj name="Equation" r:id="rId13" imgW="254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853113"/>
                        <a:ext cx="446088" cy="31273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4689169"/>
              </p:ext>
            </p:extLst>
          </p:nvPr>
        </p:nvGraphicFramePr>
        <p:xfrm>
          <a:off x="3795713" y="5842000"/>
          <a:ext cx="1095375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943" name="Equation" r:id="rId15" imgW="622300" imgH="190500" progId="Equation.DSMT4">
                  <p:embed/>
                </p:oleObj>
              </mc:Choice>
              <mc:Fallback>
                <p:oleObj name="Equation" r:id="rId15" imgW="6223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5713" y="5842000"/>
                        <a:ext cx="1095375" cy="3349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1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1681993"/>
              </p:ext>
            </p:extLst>
          </p:nvPr>
        </p:nvGraphicFramePr>
        <p:xfrm>
          <a:off x="4889500" y="5832475"/>
          <a:ext cx="78263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944" name="Equation" r:id="rId17" imgW="444500" imgH="203200" progId="Equation.DSMT4">
                  <p:embed/>
                </p:oleObj>
              </mc:Choice>
              <mc:Fallback>
                <p:oleObj name="Equation" r:id="rId17" imgW="444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0" y="5832475"/>
                        <a:ext cx="782638" cy="3556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1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604368"/>
              </p:ext>
            </p:extLst>
          </p:nvPr>
        </p:nvGraphicFramePr>
        <p:xfrm>
          <a:off x="5681663" y="5630863"/>
          <a:ext cx="2519362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945" name="Equation" r:id="rId19" imgW="1435100" imgH="431800" progId="Equation.DSMT4">
                  <p:embed/>
                </p:oleObj>
              </mc:Choice>
              <mc:Fallback>
                <p:oleObj name="Equation" r:id="rId19" imgW="1435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1663" y="5630863"/>
                        <a:ext cx="2519362" cy="7588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1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1190123"/>
              </p:ext>
            </p:extLst>
          </p:nvPr>
        </p:nvGraphicFramePr>
        <p:xfrm>
          <a:off x="990600" y="6374571"/>
          <a:ext cx="17145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946" name="Equation" r:id="rId21" imgW="1562100" imgH="431800" progId="Equation.DSMT4">
                  <p:embed/>
                </p:oleObj>
              </mc:Choice>
              <mc:Fallback>
                <p:oleObj name="Equation" r:id="rId21" imgW="1562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374571"/>
                        <a:ext cx="1714500" cy="4730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3013" name="Text Box 21"/>
          <p:cNvSpPr txBox="1">
            <a:spLocks noChangeArrowheads="1"/>
          </p:cNvSpPr>
          <p:nvPr/>
        </p:nvSpPr>
        <p:spPr bwMode="auto">
          <a:xfrm>
            <a:off x="2743200" y="6413500"/>
            <a:ext cx="4113601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Arial Narrow" charset="0"/>
              </a:rPr>
              <a:t>is </a:t>
            </a:r>
            <a:r>
              <a:rPr lang="en-US" sz="1400" dirty="0" smtClean="0">
                <a:solidFill>
                  <a:schemeClr val="accent2"/>
                </a:solidFill>
                <a:latin typeface="Arial Narrow" charset="0"/>
              </a:rPr>
              <a:t>called </a:t>
            </a:r>
            <a:r>
              <a:rPr lang="en-US" sz="1400" b="1" dirty="0">
                <a:solidFill>
                  <a:srgbClr val="FF0000"/>
                </a:solidFill>
                <a:latin typeface="Monotype Corsiva" charset="0"/>
              </a:rPr>
              <a:t>del</a:t>
            </a:r>
            <a:r>
              <a:rPr lang="en-US" sz="1400" b="1" dirty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1400" dirty="0">
                <a:solidFill>
                  <a:schemeClr val="accent2"/>
                </a:solidFill>
                <a:latin typeface="Arial Narrow" charset="0"/>
              </a:rPr>
              <a:t>or the </a:t>
            </a:r>
            <a:r>
              <a:rPr lang="en-US" sz="1400" b="1" dirty="0">
                <a:solidFill>
                  <a:srgbClr val="FF0000"/>
                </a:solidFill>
                <a:latin typeface="Monotype Corsiva" charset="0"/>
              </a:rPr>
              <a:t>gradient operator</a:t>
            </a:r>
            <a:r>
              <a:rPr lang="en-US" sz="1400" dirty="0">
                <a:solidFill>
                  <a:schemeClr val="accent2"/>
                </a:solidFill>
                <a:latin typeface="Arial Narrow" charset="0"/>
              </a:rPr>
              <a:t> and is a </a:t>
            </a:r>
            <a:r>
              <a:rPr lang="en-US" sz="1400" b="1" u="sng" dirty="0">
                <a:solidFill>
                  <a:srgbClr val="FF0000"/>
                </a:solidFill>
                <a:latin typeface="Monotype Corsiva" charset="0"/>
              </a:rPr>
              <a:t>vector operator</a:t>
            </a:r>
            <a:r>
              <a:rPr lang="en-US" sz="1400" dirty="0">
                <a:solidFill>
                  <a:schemeClr val="accent2"/>
                </a:solidFill>
                <a:latin typeface="Arial Narrow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75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29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2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3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3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3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3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2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12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13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1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1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1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1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1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5" grpId="0" build="p" animBg="1"/>
      <p:bldP spid="2130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16, 2016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61A5-AE7B-AD46-B162-6B4FA5954B83}" type="slidenum">
              <a:rPr lang="en-US"/>
              <a:pPr/>
              <a:t>9</a:t>
            </a:fld>
            <a:endParaRPr lang="en-US"/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685800"/>
          </a:xfrm>
        </p:spPr>
        <p:txBody>
          <a:bodyPr/>
          <a:lstStyle/>
          <a:p>
            <a:r>
              <a:rPr lang="en-US" sz="3600" dirty="0"/>
              <a:t>Electrostatic Potential </a:t>
            </a:r>
            <a:r>
              <a:rPr lang="en-US" sz="3600" dirty="0" smtClean="0"/>
              <a:t>Energy</a:t>
            </a:r>
            <a:endParaRPr lang="en-US" sz="3600" dirty="0"/>
          </a:p>
        </p:txBody>
      </p:sp>
      <p:sp>
        <p:nvSpPr>
          <p:cNvPr id="211971" name="Rectangle 3"/>
          <p:cNvSpPr>
            <a:spLocks noChangeArrowheads="1"/>
          </p:cNvSpPr>
          <p:nvPr/>
        </p:nvSpPr>
        <p:spPr bwMode="auto">
          <a:xfrm>
            <a:off x="457200" y="685800"/>
            <a:ext cx="8077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Consider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a case in which a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point charge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q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is moved between points </a:t>
            </a:r>
            <a:r>
              <a:rPr lang="en-US" sz="2800" dirty="0">
                <a:solidFill>
                  <a:schemeClr val="accent2"/>
                </a:solidFill>
                <a:latin typeface="Monotype Corsiva" charset="0"/>
              </a:rPr>
              <a:t>a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and </a:t>
            </a:r>
            <a:r>
              <a:rPr lang="en-US" sz="2800" dirty="0" err="1">
                <a:solidFill>
                  <a:schemeClr val="accent2"/>
                </a:solidFill>
                <a:latin typeface="Monotype Corsiva" charset="0"/>
              </a:rPr>
              <a:t>b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where the electrostatic potential due to other charges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in the system is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2800" baseline="-25000" dirty="0" err="1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and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2800" baseline="-25000" dirty="0" err="1">
                <a:solidFill>
                  <a:schemeClr val="accent2"/>
                </a:solidFill>
                <a:latin typeface="Arial Narrow" charset="0"/>
              </a:rPr>
              <a:t>b</a:t>
            </a:r>
            <a:endParaRPr lang="en-US" sz="2800" baseline="-250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change in electrostatic potential energy of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q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in the field by other charges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Now what is the electrostatic potential energy of a system of charges?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Let’s choose V=0 at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r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</a:rPr>
              <a:t>∞</a:t>
            </a:r>
            <a:endParaRPr lang="en-US" dirty="0" smtClean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If there are no other charges around, single point charge 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in isolation has no potential energy and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is under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no electric force</a:t>
            </a:r>
          </a:p>
        </p:txBody>
      </p:sp>
      <p:graphicFrame>
        <p:nvGraphicFramePr>
          <p:cNvPr id="211982" name="Object 14"/>
          <p:cNvGraphicFramePr>
            <a:graphicFrameLocks noChangeAspect="1"/>
          </p:cNvGraphicFramePr>
          <p:nvPr/>
        </p:nvGraphicFramePr>
        <p:xfrm>
          <a:off x="1752600" y="3062288"/>
          <a:ext cx="915988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83" name="Equation" r:id="rId3" imgW="355320" imgH="164880" progId="Equation.DSMT4">
                  <p:embed/>
                </p:oleObj>
              </mc:Choice>
              <mc:Fallback>
                <p:oleObj name="Equation" r:id="rId3" imgW="3553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062288"/>
                        <a:ext cx="915988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8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6312469"/>
              </p:ext>
            </p:extLst>
          </p:nvPr>
        </p:nvGraphicFramePr>
        <p:xfrm>
          <a:off x="2682875" y="2979738"/>
          <a:ext cx="1538288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84" name="Equation" r:id="rId5" imgW="596900" imgH="228600" progId="Equation.DSMT4">
                  <p:embed/>
                </p:oleObj>
              </mc:Choice>
              <mc:Fallback>
                <p:oleObj name="Equation" r:id="rId5" imgW="596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75" y="2979738"/>
                        <a:ext cx="1538288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8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167783"/>
              </p:ext>
            </p:extLst>
          </p:nvPr>
        </p:nvGraphicFramePr>
        <p:xfrm>
          <a:off x="4286250" y="2947988"/>
          <a:ext cx="1865313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85" name="Equation" r:id="rId7" imgW="723900" imgH="254000" progId="Equation.DSMT4">
                  <p:embed/>
                </p:oleObj>
              </mc:Choice>
              <mc:Fallback>
                <p:oleObj name="Equation" r:id="rId7" imgW="7239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0" y="2947988"/>
                        <a:ext cx="1865313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8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745399"/>
              </p:ext>
            </p:extLst>
          </p:nvPr>
        </p:nvGraphicFramePr>
        <p:xfrm>
          <a:off x="6181725" y="2979738"/>
          <a:ext cx="75247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86" name="Equation" r:id="rId9" imgW="292100" imgH="228600" progId="Equation.DSMT4">
                  <p:embed/>
                </p:oleObj>
              </mc:Choice>
              <mc:Fallback>
                <p:oleObj name="Equation" r:id="rId9" imgW="292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1725" y="2979738"/>
                        <a:ext cx="752475" cy="592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8197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1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1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1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1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19269</TotalTime>
  <Words>1701</Words>
  <Application>Microsoft Macintosh PowerPoint</Application>
  <PresentationFormat>On-screen Show (4:3)</PresentationFormat>
  <Paragraphs>168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phys1443-spring02</vt:lpstr>
      <vt:lpstr>Equation</vt:lpstr>
      <vt:lpstr>PHYS 1441 – Section 001 Lecture #8</vt:lpstr>
      <vt:lpstr>Announcements</vt:lpstr>
      <vt:lpstr>Reminder for Special Project #3</vt:lpstr>
      <vt:lpstr>Equi-potential Surfaces</vt:lpstr>
      <vt:lpstr>Equi-potential Surfaces</vt:lpstr>
      <vt:lpstr>Electric Potential due to Electric Dipoles</vt:lpstr>
      <vt:lpstr>E Determined from V</vt:lpstr>
      <vt:lpstr>E Determined from V</vt:lpstr>
      <vt:lpstr>Electrostatic Potential Energy</vt:lpstr>
      <vt:lpstr>Electrostatic Potential Energy; Two charges</vt:lpstr>
      <vt:lpstr>Electrostatic Potential Energy; Three Charges</vt:lpstr>
      <vt:lpstr>Electrostatic Potential Energy: electron Volt</vt:lpstr>
      <vt:lpstr>Capacitors (or Condensers)</vt:lpstr>
      <vt:lpstr>Capacitors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516</cp:revision>
  <dcterms:created xsi:type="dcterms:W3CDTF">2012-01-19T04:21:20Z</dcterms:created>
  <dcterms:modified xsi:type="dcterms:W3CDTF">2016-06-16T19:16:49Z</dcterms:modified>
</cp:coreProperties>
</file>