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91" r:id="rId2"/>
    <p:sldId id="481" r:id="rId3"/>
    <p:sldId id="553" r:id="rId4"/>
    <p:sldId id="554" r:id="rId5"/>
    <p:sldId id="555" r:id="rId6"/>
    <p:sldId id="556" r:id="rId7"/>
    <p:sldId id="557" r:id="rId8"/>
    <p:sldId id="558" r:id="rId9"/>
    <p:sldId id="559" r:id="rId10"/>
    <p:sldId id="560" r:id="rId11"/>
    <p:sldId id="561" r:id="rId12"/>
    <p:sldId id="562" r:id="rId13"/>
    <p:sldId id="563" r:id="rId14"/>
    <p:sldId id="564" r:id="rId15"/>
    <p:sldId id="565" r:id="rId16"/>
    <p:sldId id="566" r:id="rId17"/>
    <p:sldId id="567" r:id="rId18"/>
    <p:sldId id="568" r:id="rId19"/>
    <p:sldId id="569" r:id="rId20"/>
    <p:sldId id="598" r:id="rId21"/>
    <p:sldId id="571" r:id="rId22"/>
    <p:sldId id="572" r:id="rId23"/>
    <p:sldId id="573" r:id="rId24"/>
    <p:sldId id="574" r:id="rId25"/>
    <p:sldId id="575"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00"/>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7" d="100"/>
          <a:sy n="97" d="100"/>
        </p:scale>
        <p:origin x="-1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6.wmf"/><Relationship Id="rId4" Type="http://schemas.openxmlformats.org/officeDocument/2006/relationships/image" Target="../media/image67.wmf"/><Relationship Id="rId5" Type="http://schemas.openxmlformats.org/officeDocument/2006/relationships/image" Target="../media/image68.wmf"/><Relationship Id="rId6" Type="http://schemas.openxmlformats.org/officeDocument/2006/relationships/image" Target="../media/image69.wmf"/><Relationship Id="rId7" Type="http://schemas.openxmlformats.org/officeDocument/2006/relationships/image" Target="../media/image70.emf"/><Relationship Id="rId8" Type="http://schemas.openxmlformats.org/officeDocument/2006/relationships/image" Target="../media/image71.emf"/><Relationship Id="rId9" Type="http://schemas.openxmlformats.org/officeDocument/2006/relationships/image" Target="../media/image72.wmf"/><Relationship Id="rId1" Type="http://schemas.openxmlformats.org/officeDocument/2006/relationships/image" Target="../media/image64.wmf"/><Relationship Id="rId2"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5.wmf"/><Relationship Id="rId4" Type="http://schemas.openxmlformats.org/officeDocument/2006/relationships/image" Target="../media/image76.wmf"/><Relationship Id="rId5" Type="http://schemas.openxmlformats.org/officeDocument/2006/relationships/image" Target="../media/image77.wmf"/><Relationship Id="rId6" Type="http://schemas.openxmlformats.org/officeDocument/2006/relationships/image" Target="../media/image78.wmf"/><Relationship Id="rId7" Type="http://schemas.openxmlformats.org/officeDocument/2006/relationships/image" Target="../media/image79.wmf"/><Relationship Id="rId1" Type="http://schemas.openxmlformats.org/officeDocument/2006/relationships/image" Target="../media/image73.wmf"/><Relationship Id="rId2"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1.wmf"/><Relationship Id="rId4" Type="http://schemas.openxmlformats.org/officeDocument/2006/relationships/image" Target="../media/image82.wmf"/><Relationship Id="rId5" Type="http://schemas.openxmlformats.org/officeDocument/2006/relationships/image" Target="../media/image83.wmf"/><Relationship Id="rId1" Type="http://schemas.openxmlformats.org/officeDocument/2006/relationships/image" Target="../media/image66.wmf"/><Relationship Id="rId2"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6.wmf"/><Relationship Id="rId2" Type="http://schemas.openxmlformats.org/officeDocument/2006/relationships/image" Target="../media/image8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9.wmf"/><Relationship Id="rId2" Type="http://schemas.openxmlformats.org/officeDocument/2006/relationships/image" Target="../media/image90.wmf"/><Relationship Id="rId3" Type="http://schemas.openxmlformats.org/officeDocument/2006/relationships/image" Target="../media/image91.w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02.wmf"/><Relationship Id="rId12" Type="http://schemas.openxmlformats.org/officeDocument/2006/relationships/image" Target="../media/image103.wmf"/><Relationship Id="rId13" Type="http://schemas.openxmlformats.org/officeDocument/2006/relationships/image" Target="../media/image104.wmf"/><Relationship Id="rId1" Type="http://schemas.openxmlformats.org/officeDocument/2006/relationships/image" Target="../media/image92.wmf"/><Relationship Id="rId2" Type="http://schemas.openxmlformats.org/officeDocument/2006/relationships/image" Target="../media/image93.wmf"/><Relationship Id="rId3" Type="http://schemas.openxmlformats.org/officeDocument/2006/relationships/image" Target="../media/image94.wmf"/><Relationship Id="rId4" Type="http://schemas.openxmlformats.org/officeDocument/2006/relationships/image" Target="../media/image95.wmf"/><Relationship Id="rId5" Type="http://schemas.openxmlformats.org/officeDocument/2006/relationships/image" Target="../media/image96.wmf"/><Relationship Id="rId6" Type="http://schemas.openxmlformats.org/officeDocument/2006/relationships/image" Target="../media/image97.wmf"/><Relationship Id="rId7" Type="http://schemas.openxmlformats.org/officeDocument/2006/relationships/image" Target="../media/image98.wmf"/><Relationship Id="rId8" Type="http://schemas.openxmlformats.org/officeDocument/2006/relationships/image" Target="../media/image99.wmf"/><Relationship Id="rId9" Type="http://schemas.openxmlformats.org/officeDocument/2006/relationships/image" Target="../media/image100.wmf"/><Relationship Id="rId10" Type="http://schemas.openxmlformats.org/officeDocument/2006/relationships/image" Target="../media/image101.wmf"/></Relationships>
</file>

<file path=ppt/drawings/_rels/vmlDrawing18.vml.rels><?xml version="1.0" encoding="UTF-8" standalone="yes"?>
<Relationships xmlns="http://schemas.openxmlformats.org/package/2006/relationships"><Relationship Id="rId11" Type="http://schemas.openxmlformats.org/officeDocument/2006/relationships/image" Target="../media/image116.wmf"/><Relationship Id="rId12" Type="http://schemas.openxmlformats.org/officeDocument/2006/relationships/image" Target="../media/image117.wmf"/><Relationship Id="rId13" Type="http://schemas.openxmlformats.org/officeDocument/2006/relationships/image" Target="../media/image118.wmf"/><Relationship Id="rId14" Type="http://schemas.openxmlformats.org/officeDocument/2006/relationships/image" Target="../media/image119.wmf"/><Relationship Id="rId15" Type="http://schemas.openxmlformats.org/officeDocument/2006/relationships/image" Target="../media/image120.wmf"/><Relationship Id="rId16" Type="http://schemas.openxmlformats.org/officeDocument/2006/relationships/image" Target="../media/image121.wmf"/><Relationship Id="rId17" Type="http://schemas.openxmlformats.org/officeDocument/2006/relationships/image" Target="../media/image122.wmf"/><Relationship Id="rId18" Type="http://schemas.openxmlformats.org/officeDocument/2006/relationships/image" Target="../media/image123.wmf"/><Relationship Id="rId1" Type="http://schemas.openxmlformats.org/officeDocument/2006/relationships/image" Target="../media/image106.wmf"/><Relationship Id="rId2" Type="http://schemas.openxmlformats.org/officeDocument/2006/relationships/image" Target="../media/image107.wmf"/><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8" Type="http://schemas.openxmlformats.org/officeDocument/2006/relationships/image" Target="../media/image113.wmf"/><Relationship Id="rId9" Type="http://schemas.openxmlformats.org/officeDocument/2006/relationships/image" Target="../media/image114.wmf"/><Relationship Id="rId10"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14.wmf"/><Relationship Id="rId12" Type="http://schemas.openxmlformats.org/officeDocument/2006/relationships/image" Target="../media/image15.emf"/><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image" Target="../media/image6.emf"/><Relationship Id="rId4" Type="http://schemas.openxmlformats.org/officeDocument/2006/relationships/image" Target="../media/image7.wmf"/><Relationship Id="rId5" Type="http://schemas.openxmlformats.org/officeDocument/2006/relationships/image" Target="../media/image8.emf"/><Relationship Id="rId6" Type="http://schemas.openxmlformats.org/officeDocument/2006/relationships/image" Target="../media/image9.wmf"/><Relationship Id="rId7" Type="http://schemas.openxmlformats.org/officeDocument/2006/relationships/image" Target="../media/image10.wmf"/><Relationship Id="rId8" Type="http://schemas.openxmlformats.org/officeDocument/2006/relationships/image" Target="../media/image11.wmf"/><Relationship Id="rId9" Type="http://schemas.openxmlformats.org/officeDocument/2006/relationships/image" Target="../media/image12.wmf"/><Relationship Id="rId10"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1" Type="http://schemas.openxmlformats.org/officeDocument/2006/relationships/image" Target="../media/image17.emf"/><Relationship Id="rId2"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2.wmf"/><Relationship Id="rId12" Type="http://schemas.openxmlformats.org/officeDocument/2006/relationships/image" Target="../media/image33.wmf"/><Relationship Id="rId1" Type="http://schemas.openxmlformats.org/officeDocument/2006/relationships/image" Target="../media/image22.wmf"/><Relationship Id="rId2" Type="http://schemas.openxmlformats.org/officeDocument/2006/relationships/image" Target="../media/image23.wmf"/><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28.wmf"/><Relationship Id="rId8" Type="http://schemas.openxmlformats.org/officeDocument/2006/relationships/image" Target="../media/image29.wmf"/><Relationship Id="rId9" Type="http://schemas.openxmlformats.org/officeDocument/2006/relationships/image" Target="../media/image30.wmf"/><Relationship Id="rId10"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emf"/><Relationship Id="rId5" Type="http://schemas.openxmlformats.org/officeDocument/2006/relationships/image" Target="../media/image38.wmf"/><Relationship Id="rId6" Type="http://schemas.openxmlformats.org/officeDocument/2006/relationships/image" Target="../media/image39.wmf"/><Relationship Id="rId7" Type="http://schemas.openxmlformats.org/officeDocument/2006/relationships/image" Target="../media/image40.wmf"/><Relationship Id="rId8" Type="http://schemas.openxmlformats.org/officeDocument/2006/relationships/image" Target="../media/image41.wmf"/><Relationship Id="rId9" Type="http://schemas.openxmlformats.org/officeDocument/2006/relationships/image" Target="../media/image42.wmf"/><Relationship Id="rId10" Type="http://schemas.openxmlformats.org/officeDocument/2006/relationships/image" Target="../media/image43.emf"/><Relationship Id="rId11" Type="http://schemas.openxmlformats.org/officeDocument/2006/relationships/image" Target="../media/image44.wmf"/><Relationship Id="rId1" Type="http://schemas.openxmlformats.org/officeDocument/2006/relationships/image" Target="../media/image34.wmf"/><Relationship Id="rId2"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1" Type="http://schemas.openxmlformats.org/officeDocument/2006/relationships/image" Target="../media/image46.wmf"/><Relationship Id="rId2" Type="http://schemas.openxmlformats.org/officeDocument/2006/relationships/image" Target="../media/image4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7" Type="http://schemas.openxmlformats.org/officeDocument/2006/relationships/image" Target="../media/image61.wmf"/><Relationship Id="rId8" Type="http://schemas.openxmlformats.org/officeDocument/2006/relationships/image" Target="../media/image62.wmf"/><Relationship Id="rId1" Type="http://schemas.openxmlformats.org/officeDocument/2006/relationships/image" Target="../media/image55.wmf"/><Relationship Id="rId2"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June 20, 2016</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20,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June 20, 2016</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1444-001, Summer 2016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oleObject" Target="../embeddings/oleObject47.bin"/><Relationship Id="rId5" Type="http://schemas.openxmlformats.org/officeDocument/2006/relationships/image" Target="../media/image53.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54.wmf"/><Relationship Id="rId5" Type="http://schemas.openxmlformats.org/officeDocument/2006/relationships/image" Target="../media/image52.jpe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image" Target="../media/image58.wmf"/><Relationship Id="rId12" Type="http://schemas.openxmlformats.org/officeDocument/2006/relationships/oleObject" Target="../embeddings/oleObject53.bin"/><Relationship Id="rId13" Type="http://schemas.openxmlformats.org/officeDocument/2006/relationships/image" Target="../media/image59.wmf"/><Relationship Id="rId14" Type="http://schemas.openxmlformats.org/officeDocument/2006/relationships/oleObject" Target="../embeddings/oleObject54.bin"/><Relationship Id="rId15" Type="http://schemas.openxmlformats.org/officeDocument/2006/relationships/image" Target="../media/image60.wmf"/><Relationship Id="rId16" Type="http://schemas.openxmlformats.org/officeDocument/2006/relationships/oleObject" Target="../embeddings/oleObject55.bin"/><Relationship Id="rId17" Type="http://schemas.openxmlformats.org/officeDocument/2006/relationships/image" Target="../media/image61.wmf"/><Relationship Id="rId18" Type="http://schemas.openxmlformats.org/officeDocument/2006/relationships/oleObject" Target="../embeddings/oleObject56.bin"/><Relationship Id="rId19" Type="http://schemas.openxmlformats.org/officeDocument/2006/relationships/image" Target="../media/image62.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63.jpeg"/><Relationship Id="rId4" Type="http://schemas.openxmlformats.org/officeDocument/2006/relationships/oleObject" Target="../embeddings/oleObject49.bin"/><Relationship Id="rId5" Type="http://schemas.openxmlformats.org/officeDocument/2006/relationships/image" Target="../media/image55.wmf"/><Relationship Id="rId6" Type="http://schemas.openxmlformats.org/officeDocument/2006/relationships/oleObject" Target="../embeddings/oleObject50.bin"/><Relationship Id="rId7" Type="http://schemas.openxmlformats.org/officeDocument/2006/relationships/image" Target="../media/image56.wmf"/><Relationship Id="rId8" Type="http://schemas.openxmlformats.org/officeDocument/2006/relationships/oleObject" Target="../embeddings/oleObject51.bin"/><Relationship Id="rId9" Type="http://schemas.openxmlformats.org/officeDocument/2006/relationships/image" Target="../media/image57.wmf"/><Relationship Id="rId10" Type="http://schemas.openxmlformats.org/officeDocument/2006/relationships/oleObject" Target="../embeddings/oleObject5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60.bin"/><Relationship Id="rId20" Type="http://schemas.openxmlformats.org/officeDocument/2006/relationships/image" Target="../media/image72.wmf"/><Relationship Id="rId10" Type="http://schemas.openxmlformats.org/officeDocument/2006/relationships/image" Target="../media/image67.wmf"/><Relationship Id="rId11" Type="http://schemas.openxmlformats.org/officeDocument/2006/relationships/oleObject" Target="../embeddings/oleObject61.bin"/><Relationship Id="rId12" Type="http://schemas.openxmlformats.org/officeDocument/2006/relationships/image" Target="../media/image68.wmf"/><Relationship Id="rId13" Type="http://schemas.openxmlformats.org/officeDocument/2006/relationships/oleObject" Target="../embeddings/oleObject62.bin"/><Relationship Id="rId14" Type="http://schemas.openxmlformats.org/officeDocument/2006/relationships/image" Target="../media/image69.wmf"/><Relationship Id="rId15" Type="http://schemas.openxmlformats.org/officeDocument/2006/relationships/oleObject" Target="../embeddings/oleObject63.bin"/><Relationship Id="rId16" Type="http://schemas.openxmlformats.org/officeDocument/2006/relationships/image" Target="../media/image70.emf"/><Relationship Id="rId17" Type="http://schemas.openxmlformats.org/officeDocument/2006/relationships/oleObject" Target="../embeddings/oleObject64.bin"/><Relationship Id="rId18" Type="http://schemas.openxmlformats.org/officeDocument/2006/relationships/image" Target="../media/image71.emf"/><Relationship Id="rId19" Type="http://schemas.openxmlformats.org/officeDocument/2006/relationships/oleObject" Target="../embeddings/oleObject65.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57.bin"/><Relationship Id="rId4" Type="http://schemas.openxmlformats.org/officeDocument/2006/relationships/image" Target="../media/image64.wmf"/><Relationship Id="rId5" Type="http://schemas.openxmlformats.org/officeDocument/2006/relationships/oleObject" Target="../embeddings/oleObject58.bin"/><Relationship Id="rId6" Type="http://schemas.openxmlformats.org/officeDocument/2006/relationships/image" Target="../media/image65.wmf"/><Relationship Id="rId7" Type="http://schemas.openxmlformats.org/officeDocument/2006/relationships/oleObject" Target="../embeddings/oleObject59.bin"/><Relationship Id="rId8" Type="http://schemas.openxmlformats.org/officeDocument/2006/relationships/image" Target="../media/image66.wmf"/></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70.bin"/><Relationship Id="rId12" Type="http://schemas.openxmlformats.org/officeDocument/2006/relationships/image" Target="../media/image77.wmf"/><Relationship Id="rId13" Type="http://schemas.openxmlformats.org/officeDocument/2006/relationships/oleObject" Target="../embeddings/oleObject71.bin"/><Relationship Id="rId14" Type="http://schemas.openxmlformats.org/officeDocument/2006/relationships/image" Target="../media/image78.wmf"/><Relationship Id="rId15" Type="http://schemas.openxmlformats.org/officeDocument/2006/relationships/oleObject" Target="../embeddings/oleObject72.bin"/><Relationship Id="rId16" Type="http://schemas.openxmlformats.org/officeDocument/2006/relationships/image" Target="../media/image79.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66.bin"/><Relationship Id="rId4" Type="http://schemas.openxmlformats.org/officeDocument/2006/relationships/image" Target="../media/image73.wmf"/><Relationship Id="rId5" Type="http://schemas.openxmlformats.org/officeDocument/2006/relationships/oleObject" Target="../embeddings/oleObject67.bin"/><Relationship Id="rId6" Type="http://schemas.openxmlformats.org/officeDocument/2006/relationships/image" Target="../media/image74.wmf"/><Relationship Id="rId7" Type="http://schemas.openxmlformats.org/officeDocument/2006/relationships/oleObject" Target="../embeddings/oleObject68.bin"/><Relationship Id="rId8" Type="http://schemas.openxmlformats.org/officeDocument/2006/relationships/image" Target="../media/image75.wmf"/><Relationship Id="rId9" Type="http://schemas.openxmlformats.org/officeDocument/2006/relationships/oleObject" Target="../embeddings/oleObject69.bin"/><Relationship Id="rId10" Type="http://schemas.openxmlformats.org/officeDocument/2006/relationships/image" Target="../media/image76.wmf"/></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77.bin"/><Relationship Id="rId12" Type="http://schemas.openxmlformats.org/officeDocument/2006/relationships/image" Target="../media/image83.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73.bin"/><Relationship Id="rId4" Type="http://schemas.openxmlformats.org/officeDocument/2006/relationships/image" Target="../media/image66.wmf"/><Relationship Id="rId5" Type="http://schemas.openxmlformats.org/officeDocument/2006/relationships/oleObject" Target="../embeddings/oleObject74.bin"/><Relationship Id="rId6" Type="http://schemas.openxmlformats.org/officeDocument/2006/relationships/image" Target="../media/image80.wmf"/><Relationship Id="rId7" Type="http://schemas.openxmlformats.org/officeDocument/2006/relationships/oleObject" Target="../embeddings/oleObject75.bin"/><Relationship Id="rId8" Type="http://schemas.openxmlformats.org/officeDocument/2006/relationships/image" Target="../media/image81.wmf"/><Relationship Id="rId9" Type="http://schemas.openxmlformats.org/officeDocument/2006/relationships/oleObject" Target="../embeddings/oleObject76.bin"/><Relationship Id="rId10" Type="http://schemas.openxmlformats.org/officeDocument/2006/relationships/image" Target="../media/image8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image" Target="../media/image84.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85.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86.wmf"/><Relationship Id="rId5" Type="http://schemas.openxmlformats.org/officeDocument/2006/relationships/oleObject" Target="../embeddings/oleObject81.bin"/><Relationship Id="rId6" Type="http://schemas.openxmlformats.org/officeDocument/2006/relationships/image" Target="../media/image87.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89.wmf"/><Relationship Id="rId5" Type="http://schemas.openxmlformats.org/officeDocument/2006/relationships/oleObject" Target="../embeddings/oleObject83.bin"/><Relationship Id="rId6" Type="http://schemas.openxmlformats.org/officeDocument/2006/relationships/image" Target="../media/image90.wmf"/><Relationship Id="rId7" Type="http://schemas.openxmlformats.org/officeDocument/2006/relationships/oleObject" Target="../embeddings/oleObject84.bin"/><Relationship Id="rId8" Type="http://schemas.openxmlformats.org/officeDocument/2006/relationships/image" Target="../media/image91.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image" Target="../media/image94.wmf"/><Relationship Id="rId20" Type="http://schemas.openxmlformats.org/officeDocument/2006/relationships/oleObject" Target="../embeddings/oleObject93.bin"/><Relationship Id="rId21" Type="http://schemas.openxmlformats.org/officeDocument/2006/relationships/image" Target="../media/image100.wmf"/><Relationship Id="rId22" Type="http://schemas.openxmlformats.org/officeDocument/2006/relationships/oleObject" Target="../embeddings/oleObject94.bin"/><Relationship Id="rId23" Type="http://schemas.openxmlformats.org/officeDocument/2006/relationships/image" Target="../media/image101.wmf"/><Relationship Id="rId24" Type="http://schemas.openxmlformats.org/officeDocument/2006/relationships/oleObject" Target="../embeddings/oleObject95.bin"/><Relationship Id="rId25" Type="http://schemas.openxmlformats.org/officeDocument/2006/relationships/image" Target="../media/image102.wmf"/><Relationship Id="rId26" Type="http://schemas.openxmlformats.org/officeDocument/2006/relationships/oleObject" Target="../embeddings/oleObject96.bin"/><Relationship Id="rId27" Type="http://schemas.openxmlformats.org/officeDocument/2006/relationships/image" Target="../media/image103.wmf"/><Relationship Id="rId28" Type="http://schemas.openxmlformats.org/officeDocument/2006/relationships/oleObject" Target="../embeddings/oleObject97.bin"/><Relationship Id="rId29" Type="http://schemas.openxmlformats.org/officeDocument/2006/relationships/image" Target="../media/image104.wmf"/><Relationship Id="rId10" Type="http://schemas.openxmlformats.org/officeDocument/2006/relationships/oleObject" Target="../embeddings/oleObject88.bin"/><Relationship Id="rId11" Type="http://schemas.openxmlformats.org/officeDocument/2006/relationships/image" Target="../media/image95.wmf"/><Relationship Id="rId12" Type="http://schemas.openxmlformats.org/officeDocument/2006/relationships/oleObject" Target="../embeddings/oleObject89.bin"/><Relationship Id="rId13" Type="http://schemas.openxmlformats.org/officeDocument/2006/relationships/image" Target="../media/image96.wmf"/><Relationship Id="rId14" Type="http://schemas.openxmlformats.org/officeDocument/2006/relationships/oleObject" Target="../embeddings/oleObject90.bin"/><Relationship Id="rId15" Type="http://schemas.openxmlformats.org/officeDocument/2006/relationships/image" Target="../media/image97.wmf"/><Relationship Id="rId16" Type="http://schemas.openxmlformats.org/officeDocument/2006/relationships/oleObject" Target="../embeddings/oleObject91.bin"/><Relationship Id="rId17" Type="http://schemas.openxmlformats.org/officeDocument/2006/relationships/image" Target="../media/image98.wmf"/><Relationship Id="rId18" Type="http://schemas.openxmlformats.org/officeDocument/2006/relationships/oleObject" Target="../embeddings/oleObject92.bin"/><Relationship Id="rId19" Type="http://schemas.openxmlformats.org/officeDocument/2006/relationships/image" Target="../media/image99.wmf"/><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image" Target="../media/image105.jpeg"/><Relationship Id="rId4" Type="http://schemas.openxmlformats.org/officeDocument/2006/relationships/oleObject" Target="../embeddings/oleObject85.bin"/><Relationship Id="rId5" Type="http://schemas.openxmlformats.org/officeDocument/2006/relationships/image" Target="../media/image92.wmf"/><Relationship Id="rId6" Type="http://schemas.openxmlformats.org/officeDocument/2006/relationships/oleObject" Target="../embeddings/oleObject86.bin"/><Relationship Id="rId7" Type="http://schemas.openxmlformats.org/officeDocument/2006/relationships/image" Target="../media/image93.wmf"/><Relationship Id="rId8" Type="http://schemas.openxmlformats.org/officeDocument/2006/relationships/oleObject" Target="../embeddings/oleObject87.bin"/></Relationships>
</file>

<file path=ppt/slides/_rels/slide23.xml.rels><?xml version="1.0" encoding="UTF-8" standalone="yes"?>
<Relationships xmlns="http://schemas.openxmlformats.org/package/2006/relationships"><Relationship Id="rId20" Type="http://schemas.openxmlformats.org/officeDocument/2006/relationships/image" Target="../media/image114.wmf"/><Relationship Id="rId21" Type="http://schemas.openxmlformats.org/officeDocument/2006/relationships/oleObject" Target="../embeddings/oleObject107.bin"/><Relationship Id="rId22" Type="http://schemas.openxmlformats.org/officeDocument/2006/relationships/image" Target="../media/image115.wmf"/><Relationship Id="rId23" Type="http://schemas.openxmlformats.org/officeDocument/2006/relationships/oleObject" Target="../embeddings/oleObject108.bin"/><Relationship Id="rId24" Type="http://schemas.openxmlformats.org/officeDocument/2006/relationships/image" Target="../media/image116.wmf"/><Relationship Id="rId25" Type="http://schemas.openxmlformats.org/officeDocument/2006/relationships/oleObject" Target="../embeddings/oleObject109.bin"/><Relationship Id="rId26" Type="http://schemas.openxmlformats.org/officeDocument/2006/relationships/image" Target="../media/image117.wmf"/><Relationship Id="rId27" Type="http://schemas.openxmlformats.org/officeDocument/2006/relationships/oleObject" Target="../embeddings/oleObject110.bin"/><Relationship Id="rId28" Type="http://schemas.openxmlformats.org/officeDocument/2006/relationships/image" Target="../media/image118.wmf"/><Relationship Id="rId29" Type="http://schemas.openxmlformats.org/officeDocument/2006/relationships/oleObject" Target="../embeddings/oleObject111.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98.bin"/><Relationship Id="rId4" Type="http://schemas.openxmlformats.org/officeDocument/2006/relationships/image" Target="../media/image106.wmf"/><Relationship Id="rId5" Type="http://schemas.openxmlformats.org/officeDocument/2006/relationships/oleObject" Target="../embeddings/oleObject99.bin"/><Relationship Id="rId30" Type="http://schemas.openxmlformats.org/officeDocument/2006/relationships/image" Target="../media/image119.wmf"/><Relationship Id="rId31" Type="http://schemas.openxmlformats.org/officeDocument/2006/relationships/oleObject" Target="../embeddings/oleObject112.bin"/><Relationship Id="rId32" Type="http://schemas.openxmlformats.org/officeDocument/2006/relationships/image" Target="../media/image120.wmf"/><Relationship Id="rId9" Type="http://schemas.openxmlformats.org/officeDocument/2006/relationships/oleObject" Target="../embeddings/oleObject101.bin"/><Relationship Id="rId6" Type="http://schemas.openxmlformats.org/officeDocument/2006/relationships/image" Target="../media/image107.wmf"/><Relationship Id="rId7" Type="http://schemas.openxmlformats.org/officeDocument/2006/relationships/oleObject" Target="../embeddings/oleObject100.bin"/><Relationship Id="rId8" Type="http://schemas.openxmlformats.org/officeDocument/2006/relationships/image" Target="../media/image108.wmf"/><Relationship Id="rId33" Type="http://schemas.openxmlformats.org/officeDocument/2006/relationships/oleObject" Target="../embeddings/oleObject113.bin"/><Relationship Id="rId34" Type="http://schemas.openxmlformats.org/officeDocument/2006/relationships/image" Target="../media/image121.wmf"/><Relationship Id="rId35" Type="http://schemas.openxmlformats.org/officeDocument/2006/relationships/oleObject" Target="../embeddings/oleObject114.bin"/><Relationship Id="rId36" Type="http://schemas.openxmlformats.org/officeDocument/2006/relationships/image" Target="../media/image122.wmf"/><Relationship Id="rId10" Type="http://schemas.openxmlformats.org/officeDocument/2006/relationships/image" Target="../media/image109.wmf"/><Relationship Id="rId11" Type="http://schemas.openxmlformats.org/officeDocument/2006/relationships/oleObject" Target="../embeddings/oleObject102.bin"/><Relationship Id="rId12" Type="http://schemas.openxmlformats.org/officeDocument/2006/relationships/image" Target="../media/image110.wmf"/><Relationship Id="rId13" Type="http://schemas.openxmlformats.org/officeDocument/2006/relationships/oleObject" Target="../embeddings/oleObject103.bin"/><Relationship Id="rId14" Type="http://schemas.openxmlformats.org/officeDocument/2006/relationships/image" Target="../media/image111.wmf"/><Relationship Id="rId15" Type="http://schemas.openxmlformats.org/officeDocument/2006/relationships/oleObject" Target="../embeddings/oleObject104.bin"/><Relationship Id="rId16" Type="http://schemas.openxmlformats.org/officeDocument/2006/relationships/image" Target="../media/image112.wmf"/><Relationship Id="rId17" Type="http://schemas.openxmlformats.org/officeDocument/2006/relationships/oleObject" Target="../embeddings/oleObject105.bin"/><Relationship Id="rId18" Type="http://schemas.openxmlformats.org/officeDocument/2006/relationships/image" Target="../media/image113.wmf"/><Relationship Id="rId19" Type="http://schemas.openxmlformats.org/officeDocument/2006/relationships/oleObject" Target="../embeddings/oleObject106.bin"/><Relationship Id="rId37" Type="http://schemas.openxmlformats.org/officeDocument/2006/relationships/oleObject" Target="../embeddings/oleObject115.bin"/><Relationship Id="rId38" Type="http://schemas.openxmlformats.org/officeDocument/2006/relationships/image" Target="../media/image12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jpeg"/><Relationship Id="rId3" Type="http://schemas.openxmlformats.org/officeDocument/2006/relationships/image" Target="../media/image1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6.emf"/><Relationship Id="rId20" Type="http://schemas.openxmlformats.org/officeDocument/2006/relationships/oleObject" Target="../embeddings/oleObject10.bin"/><Relationship Id="rId21" Type="http://schemas.openxmlformats.org/officeDocument/2006/relationships/image" Target="../media/image12.wmf"/><Relationship Id="rId22" Type="http://schemas.openxmlformats.org/officeDocument/2006/relationships/oleObject" Target="../embeddings/oleObject11.bin"/><Relationship Id="rId23" Type="http://schemas.openxmlformats.org/officeDocument/2006/relationships/image" Target="../media/image13.emf"/><Relationship Id="rId24" Type="http://schemas.openxmlformats.org/officeDocument/2006/relationships/oleObject" Target="../embeddings/oleObject12.bin"/><Relationship Id="rId25" Type="http://schemas.openxmlformats.org/officeDocument/2006/relationships/image" Target="../media/image14.wmf"/><Relationship Id="rId26" Type="http://schemas.openxmlformats.org/officeDocument/2006/relationships/oleObject" Target="../embeddings/oleObject13.bin"/><Relationship Id="rId27" Type="http://schemas.openxmlformats.org/officeDocument/2006/relationships/image" Target="../media/image15.emf"/><Relationship Id="rId10" Type="http://schemas.openxmlformats.org/officeDocument/2006/relationships/oleObject" Target="../embeddings/oleObject5.bin"/><Relationship Id="rId11" Type="http://schemas.openxmlformats.org/officeDocument/2006/relationships/image" Target="../media/image7.wmf"/><Relationship Id="rId12" Type="http://schemas.openxmlformats.org/officeDocument/2006/relationships/oleObject" Target="../embeddings/oleObject6.bin"/><Relationship Id="rId13" Type="http://schemas.openxmlformats.org/officeDocument/2006/relationships/image" Target="../media/image8.emf"/><Relationship Id="rId14" Type="http://schemas.openxmlformats.org/officeDocument/2006/relationships/oleObject" Target="../embeddings/oleObject7.bin"/><Relationship Id="rId15" Type="http://schemas.openxmlformats.org/officeDocument/2006/relationships/image" Target="../media/image9.wmf"/><Relationship Id="rId16" Type="http://schemas.openxmlformats.org/officeDocument/2006/relationships/oleObject" Target="../embeddings/oleObject8.bin"/><Relationship Id="rId17" Type="http://schemas.openxmlformats.org/officeDocument/2006/relationships/image" Target="../media/image10.wmf"/><Relationship Id="rId18" Type="http://schemas.openxmlformats.org/officeDocument/2006/relationships/oleObject" Target="../embeddings/oleObject9.bin"/><Relationship Id="rId19"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6.jpeg"/><Relationship Id="rId4" Type="http://schemas.openxmlformats.org/officeDocument/2006/relationships/oleObject" Target="../embeddings/oleObject2.bin"/><Relationship Id="rId5" Type="http://schemas.openxmlformats.org/officeDocument/2006/relationships/image" Target="../media/image4.wmf"/><Relationship Id="rId6" Type="http://schemas.openxmlformats.org/officeDocument/2006/relationships/oleObject" Target="../embeddings/oleObject3.bin"/><Relationship Id="rId7" Type="http://schemas.openxmlformats.org/officeDocument/2006/relationships/image" Target="../media/image5.wmf"/><Relationship Id="rId8"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1.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7.emf"/><Relationship Id="rId5" Type="http://schemas.openxmlformats.org/officeDocument/2006/relationships/oleObject" Target="../embeddings/oleObject15.bin"/><Relationship Id="rId6" Type="http://schemas.openxmlformats.org/officeDocument/2006/relationships/image" Target="../media/image18.wmf"/><Relationship Id="rId7" Type="http://schemas.openxmlformats.org/officeDocument/2006/relationships/oleObject" Target="../embeddings/oleObject16.bin"/><Relationship Id="rId8" Type="http://schemas.openxmlformats.org/officeDocument/2006/relationships/image" Target="../media/image19.wmf"/><Relationship Id="rId9" Type="http://schemas.openxmlformats.org/officeDocument/2006/relationships/oleObject" Target="../embeddings/oleObject17.bin"/><Relationship Id="rId10" Type="http://schemas.openxmlformats.org/officeDocument/2006/relationships/image" Target="../media/image20.w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22.bin"/><Relationship Id="rId20" Type="http://schemas.openxmlformats.org/officeDocument/2006/relationships/image" Target="../media/image30.wmf"/><Relationship Id="rId21" Type="http://schemas.openxmlformats.org/officeDocument/2006/relationships/oleObject" Target="../embeddings/oleObject28.bin"/><Relationship Id="rId22" Type="http://schemas.openxmlformats.org/officeDocument/2006/relationships/image" Target="../media/image31.emf"/><Relationship Id="rId23" Type="http://schemas.openxmlformats.org/officeDocument/2006/relationships/oleObject" Target="../embeddings/oleObject29.bin"/><Relationship Id="rId24" Type="http://schemas.openxmlformats.org/officeDocument/2006/relationships/image" Target="../media/image32.wmf"/><Relationship Id="rId25" Type="http://schemas.openxmlformats.org/officeDocument/2006/relationships/oleObject" Target="../embeddings/oleObject30.bin"/><Relationship Id="rId26" Type="http://schemas.openxmlformats.org/officeDocument/2006/relationships/image" Target="../media/image33.wmf"/><Relationship Id="rId10" Type="http://schemas.openxmlformats.org/officeDocument/2006/relationships/image" Target="../media/image25.wmf"/><Relationship Id="rId11" Type="http://schemas.openxmlformats.org/officeDocument/2006/relationships/oleObject" Target="../embeddings/oleObject23.bin"/><Relationship Id="rId12" Type="http://schemas.openxmlformats.org/officeDocument/2006/relationships/image" Target="../media/image26.wmf"/><Relationship Id="rId13" Type="http://schemas.openxmlformats.org/officeDocument/2006/relationships/oleObject" Target="../embeddings/oleObject24.bin"/><Relationship Id="rId14" Type="http://schemas.openxmlformats.org/officeDocument/2006/relationships/image" Target="../media/image27.wmf"/><Relationship Id="rId15" Type="http://schemas.openxmlformats.org/officeDocument/2006/relationships/oleObject" Target="../embeddings/oleObject25.bin"/><Relationship Id="rId16" Type="http://schemas.openxmlformats.org/officeDocument/2006/relationships/image" Target="../media/image28.wmf"/><Relationship Id="rId17" Type="http://schemas.openxmlformats.org/officeDocument/2006/relationships/oleObject" Target="../embeddings/oleObject26.bin"/><Relationship Id="rId18" Type="http://schemas.openxmlformats.org/officeDocument/2006/relationships/image" Target="../media/image29.wmf"/><Relationship Id="rId19" Type="http://schemas.openxmlformats.org/officeDocument/2006/relationships/oleObject" Target="../embeddings/oleObject27.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9.bin"/><Relationship Id="rId4" Type="http://schemas.openxmlformats.org/officeDocument/2006/relationships/image" Target="../media/image22.wmf"/><Relationship Id="rId5" Type="http://schemas.openxmlformats.org/officeDocument/2006/relationships/oleObject" Target="../embeddings/oleObject20.bin"/><Relationship Id="rId6" Type="http://schemas.openxmlformats.org/officeDocument/2006/relationships/image" Target="../media/image23.wmf"/><Relationship Id="rId7" Type="http://schemas.openxmlformats.org/officeDocument/2006/relationships/oleObject" Target="../embeddings/oleObject21.bin"/><Relationship Id="rId8" Type="http://schemas.openxmlformats.org/officeDocument/2006/relationships/image" Target="../media/image24.wmf"/></Relationships>
</file>

<file path=ppt/slides/_rels/slide7.xml.rels><?xml version="1.0" encoding="UTF-8" standalone="yes"?>
<Relationships xmlns="http://schemas.openxmlformats.org/package/2006/relationships"><Relationship Id="rId9" Type="http://schemas.openxmlformats.org/officeDocument/2006/relationships/image" Target="../media/image36.wmf"/><Relationship Id="rId20" Type="http://schemas.openxmlformats.org/officeDocument/2006/relationships/oleObject" Target="../embeddings/oleObject39.bin"/><Relationship Id="rId21" Type="http://schemas.openxmlformats.org/officeDocument/2006/relationships/image" Target="../media/image42.wmf"/><Relationship Id="rId22" Type="http://schemas.openxmlformats.org/officeDocument/2006/relationships/oleObject" Target="../embeddings/oleObject40.bin"/><Relationship Id="rId23" Type="http://schemas.openxmlformats.org/officeDocument/2006/relationships/image" Target="../media/image43.emf"/><Relationship Id="rId24" Type="http://schemas.openxmlformats.org/officeDocument/2006/relationships/oleObject" Target="../embeddings/oleObject41.bin"/><Relationship Id="rId25" Type="http://schemas.openxmlformats.org/officeDocument/2006/relationships/image" Target="../media/image44.wmf"/><Relationship Id="rId10" Type="http://schemas.openxmlformats.org/officeDocument/2006/relationships/oleObject" Target="../embeddings/oleObject34.bin"/><Relationship Id="rId11" Type="http://schemas.openxmlformats.org/officeDocument/2006/relationships/image" Target="../media/image37.emf"/><Relationship Id="rId12" Type="http://schemas.openxmlformats.org/officeDocument/2006/relationships/oleObject" Target="../embeddings/oleObject35.bin"/><Relationship Id="rId13" Type="http://schemas.openxmlformats.org/officeDocument/2006/relationships/image" Target="../media/image38.wmf"/><Relationship Id="rId14" Type="http://schemas.openxmlformats.org/officeDocument/2006/relationships/oleObject" Target="../embeddings/oleObject36.bin"/><Relationship Id="rId15" Type="http://schemas.openxmlformats.org/officeDocument/2006/relationships/image" Target="../media/image39.wmf"/><Relationship Id="rId16" Type="http://schemas.openxmlformats.org/officeDocument/2006/relationships/oleObject" Target="../embeddings/oleObject37.bin"/><Relationship Id="rId17" Type="http://schemas.openxmlformats.org/officeDocument/2006/relationships/image" Target="../media/image40.wmf"/><Relationship Id="rId18" Type="http://schemas.openxmlformats.org/officeDocument/2006/relationships/oleObject" Target="../embeddings/oleObject38.bin"/><Relationship Id="rId19" Type="http://schemas.openxmlformats.org/officeDocument/2006/relationships/image" Target="../media/image41.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45.jpeg"/><Relationship Id="rId4" Type="http://schemas.openxmlformats.org/officeDocument/2006/relationships/oleObject" Target="../embeddings/oleObject31.bin"/><Relationship Id="rId5" Type="http://schemas.openxmlformats.org/officeDocument/2006/relationships/image" Target="../media/image34.wmf"/><Relationship Id="rId6" Type="http://schemas.openxmlformats.org/officeDocument/2006/relationships/oleObject" Target="../embeddings/oleObject32.bin"/><Relationship Id="rId7" Type="http://schemas.openxmlformats.org/officeDocument/2006/relationships/image" Target="../media/image35.emf"/><Relationship Id="rId8"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46.bin"/><Relationship Id="rId12" Type="http://schemas.openxmlformats.org/officeDocument/2006/relationships/image" Target="../media/image50.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42.bin"/><Relationship Id="rId4" Type="http://schemas.openxmlformats.org/officeDocument/2006/relationships/image" Target="../media/image46.wmf"/><Relationship Id="rId5" Type="http://schemas.openxmlformats.org/officeDocument/2006/relationships/oleObject" Target="../embeddings/oleObject43.bin"/><Relationship Id="rId6" Type="http://schemas.openxmlformats.org/officeDocument/2006/relationships/image" Target="../media/image47.emf"/><Relationship Id="rId7" Type="http://schemas.openxmlformats.org/officeDocument/2006/relationships/oleObject" Target="../embeddings/oleObject44.bin"/><Relationship Id="rId8" Type="http://schemas.openxmlformats.org/officeDocument/2006/relationships/image" Target="../media/image48.emf"/><Relationship Id="rId9" Type="http://schemas.openxmlformats.org/officeDocument/2006/relationships/oleObject" Target="../embeddings/oleObject45.bin"/><Relationship Id="rId10" Type="http://schemas.openxmlformats.org/officeDocument/2006/relationships/image" Target="../media/image4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 Id="rId3"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20, 2016</a:t>
            </a:r>
            <a:endParaRPr lang="en-US"/>
          </a:p>
        </p:txBody>
      </p:sp>
      <p:sp>
        <p:nvSpPr>
          <p:cNvPr id="7" name="Rectangle 5"/>
          <p:cNvSpPr>
            <a:spLocks noGrp="1" noChangeArrowheads="1"/>
          </p:cNvSpPr>
          <p:nvPr>
            <p:ph type="ftr" sz="quarter" idx="11"/>
          </p:nvPr>
        </p:nvSpPr>
        <p:spPr/>
        <p:txBody>
          <a:bodyPr/>
          <a:lstStyle/>
          <a:p>
            <a:pPr>
              <a:defRPr/>
            </a:pPr>
            <a:r>
              <a:rPr lang="nl-NL" smtClean="0"/>
              <a:t>PHYS 1444-001, Summer 2016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#9</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95921" y="1447800"/>
            <a:ext cx="284418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20, 2016</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3"/>
          <p:cNvSpPr txBox="1">
            <a:spLocks noChangeArrowheads="1"/>
          </p:cNvSpPr>
          <p:nvPr/>
        </p:nvSpPr>
        <p:spPr bwMode="auto">
          <a:xfrm>
            <a:off x="1371600" y="2209800"/>
            <a:ext cx="7010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a:t>
            </a:r>
            <a:r>
              <a:rPr lang="en-US" sz="2400" dirty="0">
                <a:latin typeface="Arial Narrow" charset="0"/>
              </a:rPr>
              <a:t>24 Capacitance etc..</a:t>
            </a:r>
            <a:endParaRPr lang="en-US" sz="2400" dirty="0">
              <a:solidFill>
                <a:srgbClr val="003300"/>
              </a:solidFill>
              <a:latin typeface="Arial Narrow" charset="0"/>
            </a:endParaRPr>
          </a:p>
          <a:p>
            <a:pPr marL="990600" lvl="1" indent="-533400"/>
            <a:r>
              <a:rPr lang="en-US" sz="2000" dirty="0" smtClean="0">
                <a:latin typeface="Arial Narrow" charset="0"/>
              </a:rPr>
              <a:t>Capacitors</a:t>
            </a:r>
          </a:p>
          <a:p>
            <a:pPr marL="990600" lvl="1" indent="-533400"/>
            <a:r>
              <a:rPr lang="en-US" sz="2000" dirty="0" smtClean="0">
                <a:latin typeface="Arial Narrow" charset="0"/>
              </a:rPr>
              <a:t>Capacitors </a:t>
            </a:r>
            <a:r>
              <a:rPr lang="en-US" sz="2000" dirty="0">
                <a:latin typeface="Arial Narrow" charset="0"/>
              </a:rPr>
              <a:t>in Series or </a:t>
            </a:r>
            <a:r>
              <a:rPr lang="en-US" sz="2000" dirty="0" smtClean="0">
                <a:latin typeface="Arial Narrow" charset="0"/>
              </a:rPr>
              <a:t>Parallel</a:t>
            </a:r>
          </a:p>
          <a:p>
            <a:pPr marL="990600" lvl="1" indent="-533400"/>
            <a:r>
              <a:rPr lang="en-US" sz="2000" dirty="0" smtClean="0">
                <a:latin typeface="Arial Narrow" charset="0"/>
              </a:rPr>
              <a:t>Electric </a:t>
            </a:r>
            <a:r>
              <a:rPr lang="en-US" sz="2000" dirty="0">
                <a:latin typeface="Arial Narrow" charset="0"/>
              </a:rPr>
              <a:t>Energy </a:t>
            </a:r>
            <a:r>
              <a:rPr lang="en-US" sz="2000" dirty="0" smtClean="0">
                <a:latin typeface="Arial Narrow" charset="0"/>
              </a:rPr>
              <a:t>Storage</a:t>
            </a:r>
          </a:p>
          <a:p>
            <a:pPr marL="990600" lvl="1" indent="-533400"/>
            <a:r>
              <a:rPr lang="en-US" sz="2000" dirty="0" smtClean="0">
                <a:latin typeface="Arial Narrow" charset="0"/>
              </a:rPr>
              <a:t>Effect </a:t>
            </a:r>
            <a:r>
              <a:rPr lang="en-US" sz="2000" dirty="0">
                <a:latin typeface="Arial Narrow" charset="0"/>
              </a:rPr>
              <a:t>of </a:t>
            </a:r>
            <a:r>
              <a:rPr lang="en-US" sz="2000" dirty="0" smtClean="0">
                <a:latin typeface="Arial Narrow" charset="0"/>
              </a:rPr>
              <a:t>Dielectric</a:t>
            </a:r>
          </a:p>
          <a:p>
            <a:pPr marL="990600" lvl="1" indent="-533400"/>
            <a:r>
              <a:rPr lang="en-US" sz="2000" dirty="0" smtClean="0">
                <a:latin typeface="Arial Narrow" charset="0"/>
              </a:rPr>
              <a:t>Molecular </a:t>
            </a:r>
            <a:r>
              <a:rPr lang="en-US" sz="2000" dirty="0">
                <a:latin typeface="Arial Narrow" charset="0"/>
              </a:rPr>
              <a:t>description of Dielectric </a:t>
            </a:r>
            <a:r>
              <a:rPr lang="en-US" sz="2000" dirty="0" smtClean="0">
                <a:latin typeface="Arial Narrow" charset="0"/>
              </a:rPr>
              <a:t>Material</a:t>
            </a:r>
            <a:endParaRPr lang="en-US" sz="2400" dirty="0" smtClean="0">
              <a:latin typeface="Arial Narrow" charset="0"/>
            </a:endParaRPr>
          </a:p>
          <a:p>
            <a:pPr marL="533400" indent="-533400" algn="l">
              <a:buFont typeface="Arial"/>
              <a:buChar char="•"/>
            </a:pPr>
            <a:r>
              <a:rPr lang="en-US" sz="2400" dirty="0">
                <a:latin typeface="Arial Narrow" charset="0"/>
              </a:rPr>
              <a:t>Chapter </a:t>
            </a:r>
            <a:r>
              <a:rPr lang="en-US" sz="2400" dirty="0" smtClean="0">
                <a:latin typeface="Arial Narrow" charset="0"/>
              </a:rPr>
              <a:t>25 </a:t>
            </a:r>
          </a:p>
          <a:p>
            <a:pPr marL="969963" lvl="1" indent="-533400">
              <a:buFont typeface="Arial"/>
              <a:buChar char="•"/>
            </a:pPr>
            <a:r>
              <a:rPr lang="en-US" sz="2000" dirty="0" smtClean="0">
                <a:latin typeface="Arial Narrow" charset="0"/>
              </a:rPr>
              <a:t>Electric </a:t>
            </a:r>
            <a:r>
              <a:rPr lang="en-US" sz="2000" dirty="0">
                <a:latin typeface="Arial Narrow" charset="0"/>
              </a:rPr>
              <a:t>Current and </a:t>
            </a:r>
            <a:r>
              <a:rPr lang="en-US" sz="2000" dirty="0" smtClean="0">
                <a:latin typeface="Arial Narrow" charset="0"/>
              </a:rPr>
              <a:t>Resistance</a:t>
            </a:r>
          </a:p>
          <a:p>
            <a:pPr marL="969963" lvl="1" indent="-533400">
              <a:buFont typeface="Arial"/>
              <a:buChar char="•"/>
            </a:pPr>
            <a:r>
              <a:rPr lang="en-US" sz="2000" dirty="0" smtClean="0">
                <a:latin typeface="Arial Narrow" charset="0"/>
              </a:rPr>
              <a:t>The Battery</a:t>
            </a:r>
          </a:p>
          <a:p>
            <a:pPr marL="969963" lvl="1" indent="-533400">
              <a:buFont typeface="Arial"/>
              <a:buChar char="•"/>
            </a:pPr>
            <a:r>
              <a:rPr lang="en-US" sz="2000" dirty="0" smtClean="0">
                <a:latin typeface="Arial Narrow" charset="0"/>
              </a:rPr>
              <a:t>Ohm’s </a:t>
            </a:r>
            <a:r>
              <a:rPr lang="en-US" sz="2000" dirty="0">
                <a:latin typeface="Arial Narrow" charset="0"/>
              </a:rPr>
              <a:t>Law: </a:t>
            </a:r>
            <a:r>
              <a:rPr lang="en-US" sz="2000" dirty="0" smtClean="0">
                <a:latin typeface="Arial Narrow" charset="0"/>
              </a:rPr>
              <a:t>Resisters</a:t>
            </a:r>
            <a:endParaRPr lang="en-US" sz="2000" dirty="0">
              <a:latin typeface="Arial Narrow" charset="0"/>
            </a:endParaRPr>
          </a:p>
          <a:p>
            <a:pPr marL="990600" lvl="1" indent="-533400"/>
            <a:endParaRPr lang="en-US" sz="2400" dirty="0">
              <a:latin typeface="Arial Narrow" charset="0"/>
            </a:endParaRPr>
          </a:p>
        </p:txBody>
      </p:sp>
      <p:sp>
        <p:nvSpPr>
          <p:cNvPr id="8" name="Text Box 9"/>
          <p:cNvSpPr txBox="1">
            <a:spLocks noChangeArrowheads="1"/>
          </p:cNvSpPr>
          <p:nvPr/>
        </p:nvSpPr>
        <p:spPr bwMode="auto">
          <a:xfrm>
            <a:off x="609600" y="6243935"/>
            <a:ext cx="7981873"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#5, </a:t>
            </a:r>
            <a:r>
              <a:rPr lang="en-US" dirty="0">
                <a:solidFill>
                  <a:srgbClr val="003300"/>
                </a:solidFill>
                <a:latin typeface="Arial Narrow" charset="0"/>
              </a:rPr>
              <a:t>due</a:t>
            </a:r>
            <a:r>
              <a:rPr lang="en-US" dirty="0" smtClean="0">
                <a:solidFill>
                  <a:srgbClr val="003300"/>
                </a:solidFill>
                <a:latin typeface="Arial Narrow" charset="0"/>
              </a:rPr>
              <a:t> 11pm</a:t>
            </a:r>
            <a:r>
              <a:rPr lang="en-US" dirty="0">
                <a:solidFill>
                  <a:srgbClr val="003300"/>
                </a:solidFill>
                <a:latin typeface="Arial Narrow" charset="0"/>
              </a:rPr>
              <a:t>,</a:t>
            </a:r>
            <a:r>
              <a:rPr lang="en-US" dirty="0" smtClean="0">
                <a:solidFill>
                  <a:srgbClr val="003300"/>
                </a:solidFill>
                <a:latin typeface="Arial Narrow" charset="0"/>
              </a:rPr>
              <a:t> Wednesday, June 22!</a:t>
            </a:r>
            <a:r>
              <a:rPr lang="en-US" dirty="0">
                <a:solidFill>
                  <a:srgbClr val="003300"/>
                </a:solidFill>
                <a:latin typeface="Arial Narrow" charset="0"/>
              </a:rPr>
              <a:t>!</a:t>
            </a:r>
          </a:p>
        </p:txBody>
      </p:sp>
    </p:spTree>
    <p:extLst>
      <p:ext uri="{BB962C8B-B14F-4D97-AF65-F5344CB8AC3E}">
        <p14:creationId xmlns:p14="http://schemas.microsoft.com/office/powerpoint/2010/main" val="26049757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20,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10</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Parallel arrangement provides the </a:t>
            </a:r>
            <a:r>
              <a:rPr lang="en-US" sz="2800" b="1" u="sng">
                <a:solidFill>
                  <a:srgbClr val="FF0000"/>
                </a:solidFill>
                <a:latin typeface="Arial Narrow" charset="0"/>
              </a:rPr>
              <a:t>same voltage</a:t>
            </a:r>
            <a:r>
              <a:rPr lang="en-US" sz="2800">
                <a:solidFill>
                  <a:schemeClr val="accent2"/>
                </a:solidFill>
                <a:latin typeface="Arial Narrow" charset="0"/>
              </a:rPr>
              <a:t> across all the capacitors. </a:t>
            </a:r>
          </a:p>
          <a:p>
            <a:pPr marL="742950" lvl="1" indent="-285750">
              <a:spcBef>
                <a:spcPct val="20000"/>
              </a:spcBef>
              <a:buFontTx/>
              <a:buChar char="–"/>
            </a:pPr>
            <a:r>
              <a:rPr lang="en-US">
                <a:solidFill>
                  <a:srgbClr val="660066"/>
                </a:solidFill>
                <a:latin typeface="Arial Narrow" charset="0"/>
                <a:ea typeface="ＭＳ Ｐゴシック" charset="-128"/>
              </a:rPr>
              <a:t>Left hand plates are at V</a:t>
            </a:r>
            <a:r>
              <a:rPr lang="en-US" baseline="-25000">
                <a:solidFill>
                  <a:srgbClr val="660066"/>
                </a:solidFill>
                <a:latin typeface="Arial Narrow" charset="0"/>
                <a:ea typeface="ＭＳ Ｐゴシック" charset="-128"/>
              </a:rPr>
              <a:t>a</a:t>
            </a:r>
            <a:r>
              <a:rPr lang="en-US">
                <a:solidFill>
                  <a:srgbClr val="660066"/>
                </a:solidFill>
                <a:latin typeface="Arial Narrow" charset="0"/>
                <a:ea typeface="ＭＳ Ｐゴシック" charset="-128"/>
              </a:rPr>
              <a:t> and right hand plates are at V</a:t>
            </a:r>
            <a:r>
              <a:rPr lang="en-US" baseline="-25000">
                <a:solidFill>
                  <a:srgbClr val="660066"/>
                </a:solidFill>
                <a:latin typeface="Arial Narrow" charset="0"/>
                <a:ea typeface="ＭＳ Ｐゴシック" charset="-128"/>
              </a:rPr>
              <a:t>b</a:t>
            </a:r>
          </a:p>
          <a:p>
            <a:pPr marL="742950" lvl="1" indent="-285750">
              <a:spcBef>
                <a:spcPct val="20000"/>
              </a:spcBef>
              <a:buFontTx/>
              <a:buChar char="–"/>
            </a:pPr>
            <a:r>
              <a:rPr lang="en-US">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a:solidFill>
                  <a:srgbClr val="003300"/>
                </a:solidFill>
                <a:latin typeface="Arial Narrow" charset="0"/>
                <a:ea typeface="ＭＳ Ｐゴシック" charset="-128"/>
              </a:rPr>
              <a:t>Q</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V, Q</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V, and Q</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a:t>
            </a:r>
            <a:r>
              <a:rPr lang="en-US" sz="2800" dirty="0" smtClean="0">
                <a:solidFill>
                  <a:schemeClr val="accent2"/>
                </a:solidFill>
                <a:latin typeface="Arial Narrow" charset="0"/>
              </a:rPr>
              <a:t> the battery </a:t>
            </a:r>
            <a:r>
              <a:rPr lang="en-US" sz="2800" dirty="0">
                <a:solidFill>
                  <a:schemeClr val="accent2"/>
                </a:solidFill>
                <a:latin typeface="Arial Narrow" charset="0"/>
              </a:rPr>
              <a:t>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14754" name="Equation" r:id="rId4" imgW="1091880" imgH="228600" progId="Equation.DSMT4">
                  <p:embed/>
                </p:oleObj>
              </mc:Choice>
              <mc:Fallback>
                <p:oleObj name="Equation" r:id="rId4" imgW="1091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22896382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20, 2016</a:t>
            </a:r>
            <a:endParaRPr lang="en-US"/>
          </a:p>
        </p:txBody>
      </p:sp>
      <p:sp>
        <p:nvSpPr>
          <p:cNvPr id="10" name="Footer Placeholder 4"/>
          <p:cNvSpPr>
            <a:spLocks noGrp="1"/>
          </p:cNvSpPr>
          <p:nvPr>
            <p:ph type="ftr" sz="quarter" idx="11"/>
          </p:nvPr>
        </p:nvSpPr>
        <p:spPr/>
        <p:txBody>
          <a:bodyPr/>
          <a:lstStyle/>
          <a:p>
            <a:r>
              <a:rPr lang="nl-NL" smtClean="0"/>
              <a:t>PHYS 1444-001, Summer 2016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11</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228600" y="685800"/>
            <a:ext cx="59436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Series arrangement is more interesting</a:t>
            </a:r>
          </a:p>
          <a:p>
            <a:pPr marL="742950" lvl="1" indent="-285750">
              <a:spcBef>
                <a:spcPct val="20000"/>
              </a:spcBef>
              <a:buFontTx/>
              <a:buChar char="–"/>
            </a:pPr>
            <a:r>
              <a:rPr lang="en-US" sz="2000">
                <a:solidFill>
                  <a:srgbClr val="660066"/>
                </a:solidFill>
                <a:latin typeface="Arial Narrow" charset="0"/>
                <a:ea typeface="ＭＳ Ｐゴシック" charset="-128"/>
              </a:rPr>
              <a:t>When battery is connected, +Q flows to the left plate of C</a:t>
            </a:r>
            <a:r>
              <a:rPr lang="en-US" sz="2000" baseline="-25000">
                <a:solidFill>
                  <a:srgbClr val="660066"/>
                </a:solidFill>
                <a:latin typeface="Arial Narrow" charset="0"/>
                <a:ea typeface="ＭＳ Ｐゴシック" charset="-128"/>
              </a:rPr>
              <a:t>1</a:t>
            </a:r>
            <a:r>
              <a:rPr lang="en-US" sz="2000">
                <a:solidFill>
                  <a:srgbClr val="660066"/>
                </a:solidFill>
                <a:latin typeface="Arial Narrow" charset="0"/>
                <a:ea typeface="ＭＳ Ｐゴシック" charset="-128"/>
              </a:rPr>
              <a:t> and –Q flows to the right plate of C</a:t>
            </a:r>
            <a:r>
              <a:rPr lang="en-US" sz="2000" baseline="-25000">
                <a:solidFill>
                  <a:srgbClr val="660066"/>
                </a:solidFill>
                <a:latin typeface="Arial Narrow" charset="0"/>
                <a:ea typeface="ＭＳ Ｐゴシック" charset="-128"/>
              </a:rPr>
              <a:t>3</a:t>
            </a:r>
            <a:r>
              <a:rPr lang="en-US" sz="2000">
                <a:solidFill>
                  <a:srgbClr val="660066"/>
                </a:solidFill>
                <a:latin typeface="Arial Narrow" charset="0"/>
                <a:ea typeface="ＭＳ Ｐゴシック" charset="-128"/>
              </a:rPr>
              <a:t>.</a:t>
            </a:r>
          </a:p>
          <a:p>
            <a:pPr marL="742950" lvl="1" indent="-285750">
              <a:spcBef>
                <a:spcPct val="20000"/>
              </a:spcBef>
              <a:buFontTx/>
              <a:buChar char="–"/>
            </a:pPr>
            <a:r>
              <a:rPr lang="en-US" sz="2000">
                <a:solidFill>
                  <a:srgbClr val="660066"/>
                </a:solidFill>
                <a:latin typeface="Arial Narrow" charset="0"/>
                <a:ea typeface="ＭＳ Ｐゴシック" charset="-128"/>
              </a:rPr>
              <a:t>Since the in between were originally neutral, charges get induced to neutralize the ones in the middle.</a:t>
            </a:r>
          </a:p>
        </p:txBody>
      </p:sp>
      <p:sp>
        <p:nvSpPr>
          <p:cNvPr id="222213" name="Rectangle 5"/>
          <p:cNvSpPr>
            <a:spLocks noChangeArrowheads="1"/>
          </p:cNvSpPr>
          <p:nvPr/>
        </p:nvSpPr>
        <p:spPr bwMode="auto">
          <a:xfrm>
            <a:off x="1524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a:t>
            </a:r>
            <a:r>
              <a:rPr lang="en-US" sz="2000" dirty="0" smtClean="0">
                <a:solidFill>
                  <a:srgbClr val="660066"/>
                </a:solidFill>
                <a:latin typeface="Arial Narrow" charset="0"/>
                <a:ea typeface="ＭＳ Ｐゴシック" charset="-128"/>
              </a:rPr>
              <a:t> plate is </a:t>
            </a:r>
            <a:r>
              <a:rPr lang="en-US" sz="2000" dirty="0">
                <a:solidFill>
                  <a:srgbClr val="660066"/>
                </a:solidFill>
                <a:latin typeface="Arial Narrow" charset="0"/>
                <a:ea typeface="ＭＳ Ｐゴシック" charset="-128"/>
              </a:rPr>
              <a:t>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a:t>
            </a:r>
            <a:r>
              <a:rPr lang="en-US" sz="2000" dirty="0" smtClean="0">
                <a:solidFill>
                  <a:srgbClr val="660066"/>
                </a:solidFill>
                <a:latin typeface="Arial Narrow" charset="0"/>
                <a:ea typeface="ＭＳ Ｐゴシック" charset="-128"/>
              </a:rPr>
              <a:t>C</a:t>
            </a:r>
            <a:r>
              <a:rPr lang="en-US" sz="2000" baseline="-25000" dirty="0" smtClean="0">
                <a:solidFill>
                  <a:srgbClr val="660066"/>
                </a:solidFill>
                <a:latin typeface="Arial Narrow" charset="0"/>
                <a:ea typeface="ＭＳ Ｐゴシック" charset="-128"/>
              </a:rPr>
              <a:t>3</a:t>
            </a:r>
            <a:endParaRPr lang="en-US" sz="2000" dirty="0" smtClean="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15778" name="Equation" r:id="rId3" imgW="1206360" imgH="419040" progId="Equation.DSMT4">
                  <p:embed/>
                </p:oleObj>
              </mc:Choice>
              <mc:Fallback>
                <p:oleObj name="Equation" r:id="rId3" imgW="120636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5943600" y="685800"/>
            <a:ext cx="3200400" cy="1828800"/>
          </a:xfrm>
          <a:prstGeom prst="rect">
            <a:avLst/>
          </a:prstGeom>
          <a:noFill/>
        </p:spPr>
      </p:pic>
    </p:spTree>
    <p:extLst>
      <p:ext uri="{BB962C8B-B14F-4D97-AF65-F5344CB8AC3E}">
        <p14:creationId xmlns:p14="http://schemas.microsoft.com/office/powerpoint/2010/main" val="36234990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June 20, 2016</a:t>
            </a:r>
            <a:endParaRPr lang="en-US"/>
          </a:p>
        </p:txBody>
      </p:sp>
      <p:sp>
        <p:nvSpPr>
          <p:cNvPr id="21" name="Footer Placeholder 4"/>
          <p:cNvSpPr>
            <a:spLocks noGrp="1"/>
          </p:cNvSpPr>
          <p:nvPr>
            <p:ph type="ftr" sz="quarter" idx="11"/>
          </p:nvPr>
        </p:nvSpPr>
        <p:spPr/>
        <p:txBody>
          <a:bodyPr/>
          <a:lstStyle/>
          <a:p>
            <a:r>
              <a:rPr lang="nl-NL" smtClean="0"/>
              <a:t>PHYS 1444-001, Summer 2016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12</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a:t>
            </a:r>
            <a:r>
              <a:rPr lang="en-US" dirty="0" smtClean="0"/>
              <a:t> 5</a:t>
            </a:r>
            <a:endParaRPr lang="en-US" dirty="0"/>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17229" name="Equation" r:id="rId4" imgW="380880" imgH="228600" progId="Equation.DSMT4">
                  <p:embed/>
                </p:oleObj>
              </mc:Choice>
              <mc:Fallback>
                <p:oleObj name="Equation" r:id="rId4" imgW="3808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17230" name="Equation" r:id="rId6" imgW="380880" imgH="419040" progId="Equation.DSMT4">
                  <p:embed/>
                </p:oleObj>
              </mc:Choice>
              <mc:Fallback>
                <p:oleObj name="Equation" r:id="rId6" imgW="3808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17231" name="Equation" r:id="rId8" imgW="571320" imgH="368280" progId="Equation.DSMT4">
                  <p:embed/>
                </p:oleObj>
              </mc:Choice>
              <mc:Fallback>
                <p:oleObj name="Equation" r:id="rId8" imgW="571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17232" name="Equation" r:id="rId10" imgW="583920" imgH="203040" progId="Equation.DSMT4">
                  <p:embed/>
                </p:oleObj>
              </mc:Choice>
              <mc:Fallback>
                <p:oleObj name="Equation" r:id="rId10" imgW="5839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17233" name="Equation" r:id="rId12" imgW="215640" imgH="164880" progId="Equation.DSMT4">
                  <p:embed/>
                </p:oleObj>
              </mc:Choice>
              <mc:Fallback>
                <p:oleObj name="Equation" r:id="rId12" imgW="21564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17234" name="Equation" r:id="rId14" imgW="736560" imgH="419040" progId="Equation.DSMT4">
                  <p:embed/>
                </p:oleObj>
              </mc:Choice>
              <mc:Fallback>
                <p:oleObj name="Equation" r:id="rId14" imgW="73656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17235" name="Equation" r:id="rId16" imgW="609480" imgH="368280" progId="Equation.DSMT4">
                  <p:embed/>
                </p:oleObj>
              </mc:Choice>
              <mc:Fallback>
                <p:oleObj name="Equation" r:id="rId16" imgW="609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17236" name="Equation" r:id="rId18" imgW="241200" imgH="368280" progId="Equation.DSMT4">
                  <p:embed/>
                </p:oleObj>
              </mc:Choice>
              <mc:Fallback>
                <p:oleObj name="Equation" r:id="rId18" imgW="241200" imgH="368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8598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June 20, 2016</a:t>
            </a:r>
            <a:endParaRPr lang="en-US"/>
          </a:p>
        </p:txBody>
      </p:sp>
      <p:sp>
        <p:nvSpPr>
          <p:cNvPr id="5" name="Footer Placeholder 4"/>
          <p:cNvSpPr>
            <a:spLocks noGrp="1"/>
          </p:cNvSpPr>
          <p:nvPr>
            <p:ph type="ftr" sz="quarter" idx="11"/>
          </p:nvPr>
        </p:nvSpPr>
        <p:spPr/>
        <p:txBody>
          <a:bodyPr/>
          <a:lstStyle/>
          <a:p>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13</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90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a:t>
            </a:r>
            <a:r>
              <a:rPr lang="en-US" dirty="0" smtClean="0">
                <a:solidFill>
                  <a:srgbClr val="660066"/>
                </a:solidFill>
                <a:latin typeface="Arial Narrow" charset="0"/>
                <a:ea typeface="ＭＳ Ｐゴシック" charset="-128"/>
              </a:rPr>
              <a:t> amount of the work </a:t>
            </a:r>
            <a:r>
              <a:rPr lang="en-US" dirty="0">
                <a:solidFill>
                  <a:srgbClr val="660066"/>
                </a:solidFill>
                <a:latin typeface="Arial Narrow" charset="0"/>
                <a:ea typeface="ＭＳ Ｐゴシック" charset="-128"/>
              </a:rPr>
              <a:t>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a 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a:t>
            </a:r>
            <a:r>
              <a:rPr lang="en-US" sz="2800" dirty="0" smtClean="0">
                <a:solidFill>
                  <a:schemeClr val="accent2"/>
                </a:solidFill>
                <a:latin typeface="Arial Narrow" charset="0"/>
              </a:rPr>
              <a:t>do </a:t>
            </a:r>
            <a:r>
              <a:rPr lang="en-US" sz="2800" dirty="0">
                <a:solidFill>
                  <a:schemeClr val="accent2"/>
                </a:solidFill>
                <a:latin typeface="Arial Narrow" charset="0"/>
              </a:rPr>
              <a:t>not</a:t>
            </a:r>
            <a:r>
              <a:rPr lang="en-US" sz="2800" dirty="0" smtClean="0">
                <a:solidFill>
                  <a:schemeClr val="accent2"/>
                </a:solidFill>
                <a:latin typeface="Arial Narrow" charset="0"/>
              </a:rPr>
              <a:t> get charged </a:t>
            </a:r>
            <a:r>
              <a:rPr lang="en-US" sz="2800" dirty="0">
                <a:solidFill>
                  <a:schemeClr val="accent2"/>
                </a:solidFill>
                <a:latin typeface="Arial Narrow" charset="0"/>
              </a:rPr>
              <a:t>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 due to</a:t>
            </a:r>
            <a:r>
              <a:rPr lang="en-US" dirty="0" smtClean="0">
                <a:solidFill>
                  <a:srgbClr val="660066"/>
                </a:solidFill>
                <a:latin typeface="Arial Narrow" charset="0"/>
                <a:ea typeface="ＭＳ Ｐゴシック" charset="-128"/>
              </a:rPr>
              <a:t> the electric </a:t>
            </a:r>
            <a:r>
              <a:rPr lang="en-US" dirty="0">
                <a:solidFill>
                  <a:srgbClr val="660066"/>
                </a:solidFill>
                <a:latin typeface="Arial Narrow" charset="0"/>
                <a:ea typeface="ＭＳ Ｐゴシック" charset="-128"/>
              </a:rPr>
              <a:t>repulsion.</a:t>
            </a:r>
          </a:p>
        </p:txBody>
      </p:sp>
    </p:spTree>
    <p:extLst>
      <p:ext uri="{BB962C8B-B14F-4D97-AF65-F5344CB8AC3E}">
        <p14:creationId xmlns:p14="http://schemas.microsoft.com/office/powerpoint/2010/main" val="26034927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June 20, 2016</a:t>
            </a:r>
            <a:endParaRPr lang="en-US"/>
          </a:p>
        </p:txBody>
      </p:sp>
      <p:sp>
        <p:nvSpPr>
          <p:cNvPr id="14" name="Footer Placeholder 4"/>
          <p:cNvSpPr>
            <a:spLocks noGrp="1"/>
          </p:cNvSpPr>
          <p:nvPr>
            <p:ph type="ftr" sz="quarter" idx="11"/>
          </p:nvPr>
        </p:nvSpPr>
        <p:spPr/>
        <p:txBody>
          <a:bodyPr/>
          <a:lstStyle/>
          <a:p>
            <a:r>
              <a:rPr lang="nl-NL" smtClean="0"/>
              <a:t>PHYS 1444-001, Summer 2016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14</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The work needed to add a small amount of charge, dq, when a potential difference across the plate is V: dW=Vdq.</a:t>
            </a:r>
          </a:p>
          <a:p>
            <a:pPr marL="342900" indent="-342900">
              <a:spcBef>
                <a:spcPct val="20000"/>
              </a:spcBef>
              <a:buFontTx/>
              <a:buChar char="•"/>
            </a:pPr>
            <a:r>
              <a:rPr lang="en-US" sz="2800">
                <a:solidFill>
                  <a:schemeClr val="accent2"/>
                </a:solidFill>
                <a:latin typeface="Arial Narrow" charset="0"/>
              </a:rPr>
              <a:t>Since V=q/C, the work needed to store total charge Q is </a:t>
            </a:r>
          </a:p>
          <a:p>
            <a:pPr marL="342900" indent="-342900">
              <a:spcBef>
                <a:spcPct val="20000"/>
              </a:spcBef>
              <a:buFontTx/>
              <a:buChar char="•"/>
            </a:pPr>
            <a:endParaRPr lang="en-US" sz="2800">
              <a:solidFill>
                <a:schemeClr val="accent2"/>
              </a:solidFill>
              <a:latin typeface="Arial Narrow" charset="0"/>
            </a:endParaRPr>
          </a:p>
          <a:p>
            <a:pPr marL="342900" indent="-342900">
              <a:spcBef>
                <a:spcPct val="20000"/>
              </a:spcBef>
              <a:buFontTx/>
              <a:buChar char="•"/>
            </a:pPr>
            <a:endParaRPr lang="en-US" sz="2800">
              <a:solidFill>
                <a:schemeClr val="accent2"/>
              </a:solidFill>
              <a:latin typeface="Arial Narrow" charset="0"/>
            </a:endParaRPr>
          </a:p>
          <a:p>
            <a:pPr marL="342900" indent="-342900">
              <a:spcBef>
                <a:spcPct val="20000"/>
              </a:spcBef>
              <a:buFontTx/>
              <a:buChar char="•"/>
            </a:pPr>
            <a:r>
              <a:rPr lang="en-US" sz="2800">
                <a:solidFill>
                  <a:schemeClr val="accent2"/>
                </a:solidFill>
                <a:latin typeface="Arial Narrow" charset="0"/>
              </a:rPr>
              <a:t>Thus, the energy stored in a capacitor when the capacitor carries charges +Q and –Q is</a:t>
            </a:r>
          </a:p>
          <a:p>
            <a:pPr marL="342900" indent="-342900">
              <a:spcBef>
                <a:spcPct val="20000"/>
              </a:spcBef>
              <a:buFontTx/>
              <a:buChar char="•"/>
            </a:pPr>
            <a:endParaRPr lang="en-US" sz="2800">
              <a:solidFill>
                <a:schemeClr val="accent2"/>
              </a:solidFill>
              <a:latin typeface="Arial Narrow" charset="0"/>
            </a:endParaRPr>
          </a:p>
          <a:p>
            <a:pPr marL="342900" indent="-342900">
              <a:spcBef>
                <a:spcPct val="20000"/>
              </a:spcBef>
              <a:buFontTx/>
              <a:buChar char="•"/>
            </a:pPr>
            <a:r>
              <a:rPr lang="en-US" sz="2800">
                <a:solidFill>
                  <a:schemeClr val="accent2"/>
                </a:solidFill>
                <a:latin typeface="Arial Narrow" charset="0"/>
              </a:rPr>
              <a:t>Since Q=CV, we can rewrite</a:t>
            </a:r>
          </a:p>
          <a:p>
            <a:pPr marL="342900" indent="-342900">
              <a:spcBef>
                <a:spcPct val="20000"/>
              </a:spcBef>
              <a:buFontTx/>
              <a:buChar char="•"/>
            </a:pPr>
            <a:endParaRPr lang="en-US" sz="2800">
              <a:solidFill>
                <a:schemeClr val="accent2"/>
              </a:solidFill>
              <a:latin typeface="Arial Narrow" charset="0"/>
            </a:endParaRPr>
          </a:p>
          <a:p>
            <a:pPr marL="742950" lvl="1" indent="-285750">
              <a:spcBef>
                <a:spcPct val="20000"/>
              </a:spcBef>
              <a:buFontTx/>
              <a:buChar char="–"/>
            </a:pPr>
            <a:endParaRPr lang="en-US" sz="280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extLst>
              <p:ext uri="{D42A27DB-BD31-4B8C-83A1-F6EECF244321}">
                <p14:modId xmlns:p14="http://schemas.microsoft.com/office/powerpoint/2010/main" val="3723568444"/>
              </p:ext>
            </p:extLst>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118314"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nvGraphicFramePr>
        <p:xfrm>
          <a:off x="4800600" y="3690938"/>
          <a:ext cx="1447800" cy="1185862"/>
        </p:xfrm>
        <a:graphic>
          <a:graphicData uri="http://schemas.openxmlformats.org/presentationml/2006/ole">
            <mc:AlternateContent xmlns:mc="http://schemas.openxmlformats.org/markup-compatibility/2006">
              <mc:Choice xmlns:v="urn:schemas-microsoft-com:vml" Requires="v">
                <p:oleObj spid="_x0000_s118315" name="Equation" r:id="rId5" imgW="482400" imgH="393480" progId="Equation.DSMT4">
                  <p:embed/>
                </p:oleObj>
              </mc:Choice>
              <mc:Fallback>
                <p:oleObj name="Equation" r:id="rId5" imgW="48240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118316" name="Equation" r:id="rId7" imgW="266400" imgH="164880" progId="Equation.DSMT4">
                  <p:embed/>
                </p:oleObj>
              </mc:Choice>
              <mc:Fallback>
                <p:oleObj name="Equation" r:id="rId7" imgW="2664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118317" name="Equation" r:id="rId9" imgW="355320" imgH="393480" progId="Equation.DSMT4">
                  <p:embed/>
                </p:oleObj>
              </mc:Choice>
              <mc:Fallback>
                <p:oleObj name="Equation" r:id="rId9" imgW="3553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118318" name="Equation" r:id="rId11" imgW="533160" imgH="368280" progId="Equation.DSMT4">
                  <p:embed/>
                </p:oleObj>
              </mc:Choice>
              <mc:Fallback>
                <p:oleObj name="Equation" r:id="rId11" imgW="5331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118319" name="Equation" r:id="rId13" imgW="368280" imgH="368280" progId="Equation.DSMT4">
                  <p:embed/>
                </p:oleObj>
              </mc:Choice>
              <mc:Fallback>
                <p:oleObj name="Equation" r:id="rId13" imgW="36828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extLst>
              <p:ext uri="{D42A27DB-BD31-4B8C-83A1-F6EECF244321}">
                <p14:modId xmlns:p14="http://schemas.microsoft.com/office/powerpoint/2010/main" val="1782087103"/>
              </p:ext>
            </p:extLst>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118320" name="Equation" r:id="rId15" imgW="584200" imgH="342900" progId="Equation.DSMT4">
                  <p:embed/>
                </p:oleObj>
              </mc:Choice>
              <mc:Fallback>
                <p:oleObj name="Equation" r:id="rId15" imgW="584200" imgH="342900" progId="Equation.DSMT4">
                  <p:embed/>
                  <p:pic>
                    <p:nvPicPr>
                      <p:cNvPr id="0" name=""/>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extLst>
              <p:ext uri="{D42A27DB-BD31-4B8C-83A1-F6EECF244321}">
                <p14:modId xmlns:p14="http://schemas.microsoft.com/office/powerpoint/2010/main" val="2209886810"/>
              </p:ext>
            </p:extLst>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118321" name="Equation" r:id="rId17" imgW="698500" imgH="381000" progId="Equation.DSMT4">
                  <p:embed/>
                </p:oleObj>
              </mc:Choice>
              <mc:Fallback>
                <p:oleObj name="Equation" r:id="rId17" imgW="698500" imgH="381000" progId="Equation.DSMT4">
                  <p:embed/>
                  <p:pic>
                    <p:nvPicPr>
                      <p:cNvPr id="0" name=""/>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extLst>
              <p:ext uri="{D42A27DB-BD31-4B8C-83A1-F6EECF244321}">
                <p14:modId xmlns:p14="http://schemas.microsoft.com/office/powerpoint/2010/main" val="1707627146"/>
              </p:ext>
            </p:extLst>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118322" name="Equation" r:id="rId19" imgW="241200" imgH="393480" progId="Equation.DSMT4">
                  <p:embed/>
                </p:oleObj>
              </mc:Choice>
              <mc:Fallback>
                <p:oleObj name="Equation" r:id="rId19" imgW="24120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70154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June 20, 2016</a:t>
            </a:r>
            <a:endParaRPr lang="en-US"/>
          </a:p>
        </p:txBody>
      </p:sp>
      <p:sp>
        <p:nvSpPr>
          <p:cNvPr id="18" name="Footer Placeholder 4"/>
          <p:cNvSpPr>
            <a:spLocks noGrp="1"/>
          </p:cNvSpPr>
          <p:nvPr>
            <p:ph type="ftr" sz="quarter" idx="11"/>
          </p:nvPr>
        </p:nvSpPr>
        <p:spPr/>
        <p:txBody>
          <a:bodyPr/>
          <a:lstStyle/>
          <a:p>
            <a:r>
              <a:rPr lang="nl-NL" smtClean="0"/>
              <a:t>PHYS 1444-001, Summer 2016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15</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a:t>
            </a:r>
            <a:r>
              <a:rPr lang="en-US" dirty="0" smtClean="0"/>
              <a:t> 8</a:t>
            </a:r>
            <a:endParaRPr lang="en-US" dirty="0"/>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119216" name="Equation" r:id="rId3" imgW="660240" imgH="368280" progId="Equation.DSMT4">
                  <p:embed/>
                </p:oleObj>
              </mc:Choice>
              <mc:Fallback>
                <p:oleObj name="Equation" r:id="rId3" imgW="66024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119217" name="Equation" r:id="rId5" imgW="2603160" imgH="368280" progId="Equation.DSMT4">
                  <p:embed/>
                </p:oleObj>
              </mc:Choice>
              <mc:Fallback>
                <p:oleObj name="Equation" r:id="rId5" imgW="260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119218" name="Equation" r:id="rId7" imgW="419040" imgH="203040" progId="Equation.DSMT4">
                  <p:embed/>
                </p:oleObj>
              </mc:Choice>
              <mc:Fallback>
                <p:oleObj name="Equation" r:id="rId7" imgW="4190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119219" name="Equation" r:id="rId9" imgW="596880" imgH="406080" progId="Equation.DSMT4">
                  <p:embed/>
                </p:oleObj>
              </mc:Choice>
              <mc:Fallback>
                <p:oleObj name="Equation" r:id="rId9" imgW="59688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119220" name="Equation" r:id="rId11" imgW="355320" imgH="164880" progId="Equation.DSMT4">
                  <p:embed/>
                </p:oleObj>
              </mc:Choice>
              <mc:Fallback>
                <p:oleObj name="Equation" r:id="rId11" imgW="35532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119221" name="Equation" r:id="rId13" imgW="533160" imgH="406080" progId="Equation.DSMT4">
                  <p:embed/>
                </p:oleObj>
              </mc:Choice>
              <mc:Fallback>
                <p:oleObj name="Equation" r:id="rId13" imgW="5331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119222" name="Equation" r:id="rId15" imgW="139680" imgH="164880" progId="Equation.DSMT4">
                  <p:embed/>
                </p:oleObj>
              </mc:Choice>
              <mc:Fallback>
                <p:oleObj name="Equation" r:id="rId15" imgW="1396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24328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June 20, 2016</a:t>
            </a:r>
            <a:endParaRPr lang="en-US"/>
          </a:p>
        </p:txBody>
      </p:sp>
      <p:sp>
        <p:nvSpPr>
          <p:cNvPr id="13" name="Footer Placeholder 4"/>
          <p:cNvSpPr>
            <a:spLocks noGrp="1"/>
          </p:cNvSpPr>
          <p:nvPr>
            <p:ph type="ftr" sz="quarter" idx="11"/>
          </p:nvPr>
        </p:nvSpPr>
        <p:spPr/>
        <p:txBody>
          <a:bodyPr/>
          <a:lstStyle/>
          <a:p>
            <a:r>
              <a:rPr lang="nl-NL" smtClean="0"/>
              <a:t>PHYS 1444-001, Summer 2016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16</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smtClean="0">
                <a:solidFill>
                  <a:schemeClr val="accent2"/>
                </a:solidFill>
                <a:latin typeface="Arial Narrow" charset="0"/>
              </a:rPr>
              <a:t>=</a:t>
            </a:r>
            <a:r>
              <a:rPr lang="en-US" sz="3200" dirty="0" smtClean="0">
                <a:solidFill>
                  <a:schemeClr val="accent2"/>
                </a:solidFill>
                <a:latin typeface="Symbol" charset="2"/>
              </a:rPr>
              <a:t>ε</a:t>
            </a:r>
            <a:r>
              <a:rPr lang="en-US" sz="3200" baseline="-25000" dirty="0" smtClean="0">
                <a:solidFill>
                  <a:schemeClr val="accent2"/>
                </a:solidFill>
                <a:latin typeface="Arial Narrow" charset="0"/>
              </a:rPr>
              <a:t>0</a:t>
            </a:r>
            <a:r>
              <a:rPr lang="en-US" sz="3200" dirty="0" smtClean="0">
                <a:solidFill>
                  <a:schemeClr val="accent2"/>
                </a:solidFill>
                <a:latin typeface="Arial Narrow" charset="0"/>
              </a:rPr>
              <a:t>A</a:t>
            </a:r>
            <a:r>
              <a:rPr lang="en-US" sz="3200" dirty="0">
                <a:solidFill>
                  <a:schemeClr val="accent2"/>
                </a:solidFill>
                <a:latin typeface="Arial Narrow" charset="0"/>
              </a:rPr>
              <a:t>/d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20118"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20119" name="Equation" r:id="rId5" imgW="533160" imgH="368280" progId="Equation.DSMT4">
                  <p:embed/>
                </p:oleObj>
              </mc:Choice>
              <mc:Fallback>
                <p:oleObj name="Equation" r:id="rId5" imgW="53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20120" name="Equation" r:id="rId7" imgW="1015920" imgH="419040" progId="Equation.DSMT4">
                  <p:embed/>
                </p:oleObj>
              </mc:Choice>
              <mc:Fallback>
                <p:oleObj name="Equation" r:id="rId7" imgW="101592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20121" name="Equation" r:id="rId9" imgW="622080" imgH="368280" progId="Equation.DSMT4">
                  <p:embed/>
                </p:oleObj>
              </mc:Choice>
              <mc:Fallback>
                <p:oleObj name="Equation" r:id="rId9" imgW="62208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20122" name="Equation" r:id="rId11" imgW="647640" imgH="368280" progId="Equation.DSMT4">
                  <p:embed/>
                </p:oleObj>
              </mc:Choice>
              <mc:Fallback>
                <p:oleObj name="Equation" r:id="rId11" imgW="647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39243020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June 20, 2016</a:t>
            </a:r>
            <a:endParaRPr lang="en-US"/>
          </a:p>
        </p:txBody>
      </p:sp>
      <p:sp>
        <p:nvSpPr>
          <p:cNvPr id="6" name="Footer Placeholder 4"/>
          <p:cNvSpPr>
            <a:spLocks noGrp="1"/>
          </p:cNvSpPr>
          <p:nvPr>
            <p:ph type="ftr" sz="quarter" idx="11"/>
          </p:nvPr>
        </p:nvSpPr>
        <p:spPr/>
        <p:txBody>
          <a:bodyPr/>
          <a:lstStyle/>
          <a:p>
            <a:r>
              <a:rPr lang="nl-NL" smtClean="0"/>
              <a:t>PHYS 1444-001, Summer 2016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17</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304800" y="7620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a:solidFill>
                  <a:srgbClr val="660066"/>
                </a:solidFill>
                <a:latin typeface="Arial Narrow" charset="0"/>
                <a:ea typeface="ＭＳ Ｐゴシック" charset="-128"/>
              </a:rPr>
              <a:t>Increase breakdown voltage than that in the air</a:t>
            </a:r>
          </a:p>
          <a:p>
            <a:pPr marL="742950" lvl="1" indent="-285750">
              <a:spcBef>
                <a:spcPct val="20000"/>
              </a:spcBef>
              <a:buFontTx/>
              <a:buChar char="–"/>
            </a:pPr>
            <a:r>
              <a:rPr lang="en-US" sz="2800" dirty="0">
                <a:solidFill>
                  <a:srgbClr val="660066"/>
                </a:solidFill>
                <a:latin typeface="Arial Narrow" charset="0"/>
                <a:ea typeface="ＭＳ Ｐゴシック" charset="-128"/>
              </a:rPr>
              <a:t>Higher voltage can be applied without the charge passing across the gap</a:t>
            </a: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smtClean="0">
                <a:solidFill>
                  <a:srgbClr val="003300"/>
                </a:solidFill>
                <a:latin typeface="Arial Narrow" charset="0"/>
                <a:ea typeface="ＭＳ Ｐゴシック" charset="-128"/>
              </a:rPr>
              <a:t>=</a:t>
            </a:r>
            <a:r>
              <a:rPr lang="en-US" dirty="0" smtClean="0">
                <a:solidFill>
                  <a:srgbClr val="003300"/>
                </a:solidFill>
                <a:latin typeface="Symbol" charset="2"/>
                <a:ea typeface="ＭＳ Ｐゴシック" charset="-128"/>
              </a:rPr>
              <a:t>ε</a:t>
            </a:r>
            <a:r>
              <a:rPr lang="en-US" baseline="-25000" dirty="0" smtClean="0">
                <a:solidFill>
                  <a:srgbClr val="003300"/>
                </a:solidFill>
                <a:latin typeface="Arial Narrow" charset="0"/>
                <a:ea typeface="ＭＳ Ｐゴシック" charset="-128"/>
              </a:rPr>
              <a:t>0</a:t>
            </a:r>
            <a:r>
              <a:rPr lang="en-US" dirty="0" smtClean="0">
                <a:solidFill>
                  <a:srgbClr val="003300"/>
                </a:solidFill>
                <a:latin typeface="Arial Narrow" charset="0"/>
                <a:ea typeface="ＭＳ Ｐゴシック" charset="-128"/>
              </a:rPr>
              <a:t>A</a:t>
            </a:r>
            <a:r>
              <a:rPr lang="en-US" dirty="0">
                <a:solidFill>
                  <a:srgbClr val="003300"/>
                </a:solidFill>
                <a:latin typeface="Arial Narrow" charset="0"/>
                <a:ea typeface="ＭＳ Ｐゴシック" charset="-128"/>
              </a:rPr>
              <a:t>/d)</a:t>
            </a:r>
          </a:p>
          <a:p>
            <a:pPr marL="742950" lvl="1" indent="-285750">
              <a:spcBef>
                <a:spcPct val="20000"/>
              </a:spcBef>
              <a:buFontTx/>
              <a:buChar char="–"/>
            </a:pPr>
            <a:r>
              <a:rPr lang="en-US" sz="2800" dirty="0">
                <a:solidFill>
                  <a:srgbClr val="660066"/>
                </a:solidFill>
                <a:latin typeface="Arial Narrow" charset="0"/>
                <a:ea typeface="ＭＳ Ｐゴシック" charset="-128"/>
              </a:rPr>
              <a:t>Also increases 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20898" name="Equation" r:id="rId3" imgW="520560" imgH="203040" progId="Equation.DSMT4">
                  <p:embed/>
                </p:oleObj>
              </mc:Choice>
              <mc:Fallback>
                <p:oleObj name="Equation" r:id="rId3" imgW="520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5352626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June 20, 2016</a:t>
            </a:r>
            <a:endParaRPr lang="en-US"/>
          </a:p>
        </p:txBody>
      </p:sp>
      <p:sp>
        <p:nvSpPr>
          <p:cNvPr id="6" name="Footer Placeholder 4"/>
          <p:cNvSpPr>
            <a:spLocks noGrp="1"/>
          </p:cNvSpPr>
          <p:nvPr>
            <p:ph type="ftr" sz="quarter" idx="11"/>
          </p:nvPr>
        </p:nvSpPr>
        <p:spPr/>
        <p:txBody>
          <a:bodyPr/>
          <a:lstStyle/>
          <a:p>
            <a:r>
              <a:rPr lang="nl-NL" smtClean="0"/>
              <a:t>PHYS 1444-001, Summer 2016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18</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7620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dielectric constant </a:t>
            </a:r>
            <a:r>
              <a:rPr lang="en-US" sz="3200" dirty="0" smtClean="0">
                <a:solidFill>
                  <a:schemeClr val="accent2"/>
                </a:solidFill>
                <a:latin typeface="Arial Narrow" charset="0"/>
              </a:rPr>
              <a:t>K varies </a:t>
            </a:r>
            <a:r>
              <a:rPr lang="en-US" sz="3200" dirty="0">
                <a:solidFill>
                  <a:schemeClr val="accent2"/>
                </a:solidFill>
                <a:latin typeface="Arial Narrow" charset="0"/>
              </a:rPr>
              <a:t>depending on </a:t>
            </a:r>
            <a:r>
              <a:rPr lang="en-US" sz="3200" dirty="0" smtClean="0">
                <a:solidFill>
                  <a:schemeClr val="accent2"/>
                </a:solidFill>
                <a:latin typeface="Arial Narrow" charset="0"/>
              </a:rPr>
              <a:t>the material </a:t>
            </a:r>
            <a:r>
              <a:rPr lang="en-US" sz="3200" dirty="0">
                <a:solidFill>
                  <a:schemeClr val="accent2"/>
                </a:solidFill>
                <a:latin typeface="Arial Narrow" charset="0"/>
              </a:rPr>
              <a:t>(Table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permittivity of air and vacuum are used interchangeably.)</a:t>
            </a:r>
          </a:p>
          <a:p>
            <a:pPr marL="342900" indent="-342900">
              <a:spcBef>
                <a:spcPct val="20000"/>
              </a:spcBef>
              <a:buFontTx/>
              <a:buChar char="•"/>
            </a:pPr>
            <a:r>
              <a:rPr lang="en-US" sz="3200" u="sng" dirty="0">
                <a:solidFill>
                  <a:srgbClr val="FF0000"/>
                </a:solidFill>
                <a:latin typeface="Arial Narrow" charset="0"/>
              </a:rPr>
              <a:t>Maximum electric field before breakdown</a:t>
            </a:r>
            <a:r>
              <a:rPr lang="en-US" sz="3200" dirty="0">
                <a:solidFill>
                  <a:schemeClr val="accent2"/>
                </a:solidFill>
                <a:latin typeface="Arial Narrow" charset="0"/>
              </a:rPr>
              <a:t> occurs is the </a:t>
            </a:r>
            <a:r>
              <a:rPr lang="en-US" sz="3200"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nvGraphicFramePr>
        <p:xfrm>
          <a:off x="5638800" y="5446713"/>
          <a:ext cx="2755900" cy="954087"/>
        </p:xfrm>
        <a:graphic>
          <a:graphicData uri="http://schemas.openxmlformats.org/presentationml/2006/ole">
            <mc:AlternateContent xmlns:mc="http://schemas.openxmlformats.org/markup-compatibility/2006">
              <mc:Choice xmlns:v="urn:schemas-microsoft-com:vml" Requires="v">
                <p:oleObj spid="_x0000_s121922" name="Equation" r:id="rId3" imgW="1066680" imgH="368280" progId="Equation.DSMT4">
                  <p:embed/>
                </p:oleObj>
              </mc:Choice>
              <mc:Fallback>
                <p:oleObj name="Equation" r:id="rId3" imgW="10666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446713"/>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9734669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20, 2016</a:t>
            </a:r>
            <a:endParaRPr lang="en-US"/>
          </a:p>
        </p:txBody>
      </p:sp>
      <p:sp>
        <p:nvSpPr>
          <p:cNvPr id="8" name="Footer Placeholder 4"/>
          <p:cNvSpPr>
            <a:spLocks noGrp="1"/>
          </p:cNvSpPr>
          <p:nvPr>
            <p:ph type="ftr" sz="quarter" idx="11"/>
          </p:nvPr>
        </p:nvSpPr>
        <p:spPr/>
        <p:txBody>
          <a:bodyPr/>
          <a:lstStyle/>
          <a:p>
            <a:r>
              <a:rPr lang="nl-NL" smtClean="0"/>
              <a:t>PHYS 1444-001, Summer 2016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19</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t>
            </a:r>
            <a:r>
              <a:rPr lang="en-US" sz="3200" b="1" u="sng" dirty="0" smtClean="0">
                <a:solidFill>
                  <a:srgbClr val="FF0000"/>
                </a:solidFill>
                <a:latin typeface="Arial Narrow" charset="0"/>
              </a:rPr>
              <a:t>a dielectric material </a:t>
            </a:r>
            <a:r>
              <a:rPr lang="en-US" sz="3200" dirty="0" smtClean="0">
                <a:solidFill>
                  <a:schemeClr val="accent2"/>
                </a:solidFill>
                <a:latin typeface="Arial Narrow" charset="0"/>
              </a:rPr>
              <a:t>is </a:t>
            </a:r>
            <a:r>
              <a:rPr lang="en-US" sz="3200" dirty="0">
                <a:solidFill>
                  <a:schemeClr val="accent2"/>
                </a:solidFill>
                <a:latin typeface="Arial Narrow" charset="0"/>
              </a:rPr>
              <a:t>defined as</a:t>
            </a:r>
            <a:r>
              <a:rPr lang="en-US" sz="3200" dirty="0" smtClean="0">
                <a:solidFill>
                  <a:schemeClr val="accent2"/>
                </a:solidFill>
                <a:latin typeface="Arial Narrow" charset="0"/>
              </a:rPr>
              <a:t> </a:t>
            </a:r>
            <a:r>
              <a:rPr lang="en-US" sz="3200" b="1" u="sng" dirty="0" err="1" smtClean="0">
                <a:solidFill>
                  <a:srgbClr val="FF0000"/>
                </a:solidFill>
                <a:latin typeface="Symbol" charset="2"/>
              </a:rPr>
              <a:t>ε</a:t>
            </a:r>
            <a:r>
              <a:rPr lang="en-US" sz="3200" b="1" u="sng" dirty="0" smtClean="0">
                <a:solidFill>
                  <a:srgbClr val="FF0000"/>
                </a:solidFill>
                <a:latin typeface="Arial Narrow" charset="0"/>
              </a:rPr>
              <a:t>=K</a:t>
            </a:r>
            <a:r>
              <a:rPr lang="en-US" sz="3200" b="1" u="sng" dirty="0" smtClean="0">
                <a:solidFill>
                  <a:srgbClr val="FF0000"/>
                </a:solidFill>
                <a:latin typeface="Symbol" charset="2"/>
              </a:rPr>
              <a:t>ε</a:t>
            </a:r>
            <a:r>
              <a:rPr lang="en-US" sz="3200" b="1" baseline="-25000" dirty="0" smtClean="0">
                <a:solidFill>
                  <a:srgbClr val="FF0000"/>
                </a:solidFill>
                <a:latin typeface="Arial Narrow" charset="0"/>
              </a:rPr>
              <a:t>0</a:t>
            </a:r>
            <a:endParaRPr lang="en-US" sz="3200" b="1" baseline="-25000" dirty="0">
              <a:solidFill>
                <a:srgbClr val="FF0000"/>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capacitance of a parallel plate with 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23007"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23008" name="Equation" r:id="rId5" imgW="1257120" imgH="368280" progId="Equation.DSMT4">
                  <p:embed/>
                </p:oleObj>
              </mc:Choice>
              <mc:Fallback>
                <p:oleObj name="Equation" r:id="rId5" imgW="125712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5791200" y="6019800"/>
            <a:ext cx="23622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a:t>
            </a:r>
            <a:r>
              <a:rPr lang="en-US" sz="1800" dirty="0" smtClean="0">
                <a:solidFill>
                  <a:srgbClr val="FF0000"/>
                </a:solidFill>
                <a:latin typeface="Arial Narrow" charset="0"/>
              </a:rPr>
              <a:t> </a:t>
            </a:r>
            <a:r>
              <a:rPr lang="en-US" sz="1800" dirty="0" err="1" smtClean="0">
                <a:solidFill>
                  <a:srgbClr val="FF0000"/>
                </a:solidFill>
                <a:latin typeface="Symbol" charset="2"/>
              </a:rPr>
              <a:t>ε</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Tree>
    <p:extLst>
      <p:ext uri="{BB962C8B-B14F-4D97-AF65-F5344CB8AC3E}">
        <p14:creationId xmlns:p14="http://schemas.microsoft.com/office/powerpoint/2010/main" val="12705280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20, 2016</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838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715000"/>
          </a:xfrm>
        </p:spPr>
        <p:txBody>
          <a:bodyPr/>
          <a:lstStyle/>
          <a:p>
            <a:r>
              <a:rPr lang="en-US" sz="2800" dirty="0" smtClean="0"/>
              <a:t>Mid Term Exam</a:t>
            </a:r>
          </a:p>
          <a:p>
            <a:pPr lvl="1"/>
            <a:r>
              <a:rPr lang="en-US" sz="2400" dirty="0" smtClean="0"/>
              <a:t>In class this Wednesday, June 22</a:t>
            </a:r>
          </a:p>
          <a:p>
            <a:pPr lvl="1"/>
            <a:r>
              <a:rPr lang="en-US" sz="2400" dirty="0" smtClean="0"/>
              <a:t>Covers CH21.1 through what we cover in class tomorrow + appendix</a:t>
            </a:r>
            <a:endParaRPr lang="en-US" sz="2000" dirty="0" smtClean="0"/>
          </a:p>
          <a:p>
            <a:pPr lvl="1" eaLnBrk="1" hangingPunct="1"/>
            <a:r>
              <a:rPr lang="en-US" sz="2400" dirty="0"/>
              <a:t>Bring your calculator but DO NOT input formula into it!</a:t>
            </a:r>
          </a:p>
          <a:p>
            <a:pPr lvl="2" eaLnBrk="1" hangingPunct="1"/>
            <a:r>
              <a:rPr lang="en-US" sz="2000" dirty="0"/>
              <a:t>Cell phones or any types of computers cannot replace a calculator!</a:t>
            </a:r>
          </a:p>
          <a:p>
            <a:pPr lvl="1" eaLnBrk="1" hangingPunct="1"/>
            <a:r>
              <a:rPr lang="en-US" sz="2400" dirty="0"/>
              <a:t>BYOF: You may bring a one 8.5x11.5 sheet (front and back) of </a:t>
            </a:r>
            <a:r>
              <a:rPr lang="en-US" sz="2400" b="1" u="sng" dirty="0">
                <a:solidFill>
                  <a:srgbClr val="FF0000"/>
                </a:solidFill>
              </a:rPr>
              <a:t>handwritten</a:t>
            </a:r>
            <a:r>
              <a:rPr lang="en-US" sz="2400" dirty="0"/>
              <a:t> formulae and values of constants for the quiz</a:t>
            </a:r>
          </a:p>
          <a:p>
            <a:pPr lvl="1" eaLnBrk="1" hangingPunct="1"/>
            <a:r>
              <a:rPr lang="en-US" sz="2400" dirty="0"/>
              <a:t>No derivations, word definitions or solutions of any problems!</a:t>
            </a:r>
          </a:p>
          <a:p>
            <a:pPr lvl="1" eaLnBrk="1" hangingPunct="1"/>
            <a:r>
              <a:rPr lang="en-US" sz="2400" dirty="0"/>
              <a:t>No additional formulae or values of constants will be provided</a:t>
            </a:r>
            <a:r>
              <a:rPr lang="en-US" sz="2400" dirty="0" smtClean="0"/>
              <a:t>!</a:t>
            </a:r>
          </a:p>
          <a:p>
            <a:pPr eaLnBrk="1" hangingPunct="1"/>
            <a:r>
              <a:rPr lang="en-US" sz="2400" dirty="0" smtClean="0"/>
              <a:t>Term exam results</a:t>
            </a:r>
          </a:p>
          <a:p>
            <a:pPr lvl="1" eaLnBrk="1" hangingPunct="1"/>
            <a:r>
              <a:rPr lang="en-US" sz="2000" dirty="0" smtClean="0"/>
              <a:t>Class average: 63/102</a:t>
            </a:r>
          </a:p>
          <a:p>
            <a:pPr lvl="2" eaLnBrk="1" hangingPunct="1"/>
            <a:r>
              <a:rPr lang="en-US" sz="1600" dirty="0" smtClean="0"/>
              <a:t>Equivalent to 62/100</a:t>
            </a:r>
          </a:p>
          <a:p>
            <a:pPr lvl="1" eaLnBrk="1" hangingPunct="1"/>
            <a:r>
              <a:rPr lang="en-US" sz="1800" dirty="0" smtClean="0"/>
              <a:t>Top score: 93/102</a:t>
            </a:r>
          </a:p>
        </p:txBody>
      </p:sp>
    </p:spTree>
    <p:extLst>
      <p:ext uri="{BB962C8B-B14F-4D97-AF65-F5344CB8AC3E}">
        <p14:creationId xmlns:p14="http://schemas.microsoft.com/office/powerpoint/2010/main" val="16166184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20, 2016</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Tree>
    <p:extLst>
      <p:ext uri="{BB962C8B-B14F-4D97-AF65-F5344CB8AC3E}">
        <p14:creationId xmlns:p14="http://schemas.microsoft.com/office/powerpoint/2010/main" val="11988105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20, 2016</a:t>
            </a:r>
            <a:endParaRPr lang="en-US"/>
          </a:p>
        </p:txBody>
      </p:sp>
      <p:sp>
        <p:nvSpPr>
          <p:cNvPr id="8" name="Footer Placeholder 4"/>
          <p:cNvSpPr>
            <a:spLocks noGrp="1"/>
          </p:cNvSpPr>
          <p:nvPr>
            <p:ph type="ftr" sz="quarter" idx="11"/>
          </p:nvPr>
        </p:nvSpPr>
        <p:spPr/>
        <p:txBody>
          <a:bodyPr/>
          <a:lstStyle/>
          <a:p>
            <a:r>
              <a:rPr lang="nl-NL" smtClean="0"/>
              <a:t>PHYS 1444-001, Summer 2016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21</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What happens to the electric field within a dielectric?</a:t>
            </a:r>
          </a:p>
          <a:p>
            <a:pPr marL="342900" indent="-342900">
              <a:spcBef>
                <a:spcPct val="20000"/>
              </a:spcBef>
              <a:buFontTx/>
              <a:buChar char="•"/>
            </a:pPr>
            <a:r>
              <a:rPr lang="en-US" sz="3200">
                <a:solidFill>
                  <a:schemeClr val="accent2"/>
                </a:solidFill>
                <a:latin typeface="Arial Narrow" charset="0"/>
              </a:rPr>
              <a:t>Without a dielectric, the field is</a:t>
            </a:r>
          </a:p>
          <a:p>
            <a:pPr marL="742950" lvl="1" indent="-285750">
              <a:spcBef>
                <a:spcPct val="20000"/>
              </a:spcBef>
              <a:buFontTx/>
              <a:buChar char="–"/>
            </a:pPr>
            <a:r>
              <a:rPr lang="en-US" sz="2800">
                <a:solidFill>
                  <a:srgbClr val="660066"/>
                </a:solidFill>
                <a:latin typeface="Arial Narrow" charset="0"/>
                <a:ea typeface="ＭＳ Ｐゴシック" charset="-128"/>
              </a:rPr>
              <a:t>What are V</a:t>
            </a:r>
            <a:r>
              <a:rPr lang="en-US" sz="2800" baseline="-25000">
                <a:solidFill>
                  <a:srgbClr val="660066"/>
                </a:solidFill>
                <a:latin typeface="Arial Narrow" charset="0"/>
                <a:ea typeface="ＭＳ Ｐゴシック" charset="-128"/>
              </a:rPr>
              <a:t>0</a:t>
            </a:r>
            <a:r>
              <a:rPr lang="en-US" sz="2800">
                <a:solidFill>
                  <a:srgbClr val="660066"/>
                </a:solidFill>
                <a:latin typeface="Arial Narrow" charset="0"/>
                <a:ea typeface="ＭＳ Ｐゴシック" charset="-128"/>
              </a:rPr>
              <a:t> and d?</a:t>
            </a:r>
          </a:p>
          <a:p>
            <a:pPr marL="1143000" lvl="2" indent="-228600">
              <a:spcBef>
                <a:spcPct val="20000"/>
              </a:spcBef>
              <a:buFontTx/>
              <a:buChar char="•"/>
            </a:pPr>
            <a:r>
              <a:rPr lang="en-US">
                <a:solidFill>
                  <a:srgbClr val="003300"/>
                </a:solidFill>
                <a:latin typeface="Arial Narrow" charset="0"/>
                <a:ea typeface="ＭＳ Ｐゴシック" charset="-128"/>
              </a:rPr>
              <a:t>V</a:t>
            </a:r>
            <a:r>
              <a:rPr lang="en-US" baseline="-25000">
                <a:solidFill>
                  <a:srgbClr val="003300"/>
                </a:solidFill>
                <a:latin typeface="Arial Narrow" charset="0"/>
                <a:ea typeface="ＭＳ Ｐゴシック" charset="-128"/>
              </a:rPr>
              <a:t>0</a:t>
            </a:r>
            <a:r>
              <a:rPr lang="en-US">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a:solidFill>
                  <a:schemeClr val="accent2"/>
                </a:solidFill>
                <a:latin typeface="Arial Narrow" charset="0"/>
              </a:rPr>
              <a:t>For the constant voltage, the electric field remains the same</a:t>
            </a:r>
          </a:p>
          <a:p>
            <a:pPr marL="342900" indent="-342900">
              <a:spcBef>
                <a:spcPct val="20000"/>
              </a:spcBef>
              <a:buFontTx/>
              <a:buChar char="•"/>
            </a:pPr>
            <a:r>
              <a:rPr lang="en-US" sz="3200">
                <a:solidFill>
                  <a:schemeClr val="accent2"/>
                </a:solidFill>
                <a:latin typeface="Arial Narrow" charset="0"/>
              </a:rPr>
              <a:t>For the constant charge: the voltage drops to V=V</a:t>
            </a:r>
            <a:r>
              <a:rPr lang="en-US" sz="3200" baseline="-25000">
                <a:solidFill>
                  <a:schemeClr val="accent2"/>
                </a:solidFill>
                <a:latin typeface="Arial Narrow" charset="0"/>
              </a:rPr>
              <a:t>0</a:t>
            </a:r>
            <a:r>
              <a:rPr lang="en-US" sz="3200">
                <a:solidFill>
                  <a:schemeClr val="accent2"/>
                </a:solidFill>
                <a:latin typeface="Arial Narrow" charset="0"/>
              </a:rPr>
              <a:t>/K, thus the field in the dielectric is</a:t>
            </a:r>
          </a:p>
          <a:p>
            <a:pPr marL="742950" lvl="1" indent="-285750">
              <a:spcBef>
                <a:spcPct val="20000"/>
              </a:spcBef>
              <a:buFontTx/>
              <a:buChar char="–"/>
            </a:pPr>
            <a:r>
              <a:rPr lang="en-US" sz="280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24092"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24093" name="Equation" r:id="rId5" imgW="1384200" imgH="368280" progId="Equation.DSMT4">
                  <p:embed/>
                </p:oleObj>
              </mc:Choice>
              <mc:Fallback>
                <p:oleObj name="Equation" r:id="rId5" imgW="138420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24094" name="Equation" r:id="rId7" imgW="545760" imgH="368280" progId="Equation.DSMT4">
                  <p:embed/>
                </p:oleObj>
              </mc:Choice>
              <mc:Fallback>
                <p:oleObj name="Equation" r:id="rId7" imgW="5457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6564320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June 20, 2016</a:t>
            </a:r>
            <a:endParaRPr lang="en-US"/>
          </a:p>
        </p:txBody>
      </p:sp>
      <p:sp>
        <p:nvSpPr>
          <p:cNvPr id="20" name="Footer Placeholder 4"/>
          <p:cNvSpPr>
            <a:spLocks noGrp="1"/>
          </p:cNvSpPr>
          <p:nvPr>
            <p:ph type="ftr" sz="quarter" idx="11"/>
          </p:nvPr>
        </p:nvSpPr>
        <p:spPr/>
        <p:txBody>
          <a:bodyPr/>
          <a:lstStyle/>
          <a:p>
            <a:r>
              <a:rPr lang="nl-NL" smtClean="0"/>
              <a:t>PHYS 1444-001, Summer 2016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22</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248400" y="685800"/>
            <a:ext cx="30480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a:t>
            </a:r>
            <a:r>
              <a:rPr lang="en-US" dirty="0" smtClean="0"/>
              <a:t> 11</a:t>
            </a:r>
            <a:endParaRPr lang="en-US" dirty="0"/>
          </a:p>
        </p:txBody>
      </p:sp>
      <p:sp>
        <p:nvSpPr>
          <p:cNvPr id="206851" name="Text Box 3"/>
          <p:cNvSpPr txBox="1">
            <a:spLocks noChangeArrowheads="1"/>
          </p:cNvSpPr>
          <p:nvPr/>
        </p:nvSpPr>
        <p:spPr bwMode="auto">
          <a:xfrm>
            <a:off x="152400" y="673100"/>
            <a:ext cx="6629400" cy="28352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with a dielectric</a:t>
            </a:r>
            <a:r>
              <a:rPr lang="en-US" sz="2000" dirty="0" smtClean="0">
                <a:solidFill>
                  <a:schemeClr val="accent2"/>
                </a:solidFill>
                <a:latin typeface="Arial Narrow" charset="0"/>
              </a:rPr>
              <a:t>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25726"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25727"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25728"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25729"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25730" name="Equation" r:id="rId12" imgW="3632040" imgH="406080" progId="Equation.DSMT4">
                  <p:embed/>
                </p:oleObj>
              </mc:Choice>
              <mc:Fallback>
                <p:oleObj name="Equation" r:id="rId12" imgW="363204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25731"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25732"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25733"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25734" name="Equation" r:id="rId20" imgW="2489040" imgH="279360" progId="Equation.DSMT4">
                  <p:embed/>
                </p:oleObj>
              </mc:Choice>
              <mc:Fallback>
                <p:oleObj name="Equation" r:id="rId20" imgW="248904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25735"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25736"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25737"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25738"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445929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June 20, 2016</a:t>
            </a:r>
            <a:endParaRPr lang="en-US"/>
          </a:p>
        </p:txBody>
      </p:sp>
      <p:sp>
        <p:nvSpPr>
          <p:cNvPr id="32" name="Footer Placeholder 4"/>
          <p:cNvSpPr>
            <a:spLocks noGrp="1"/>
          </p:cNvSpPr>
          <p:nvPr>
            <p:ph type="ftr" sz="quarter" idx="11"/>
          </p:nvPr>
        </p:nvSpPr>
        <p:spPr/>
        <p:txBody>
          <a:bodyPr/>
          <a:lstStyle/>
          <a:p>
            <a:r>
              <a:rPr lang="nl-NL" smtClean="0"/>
              <a:t>PHYS 1444-001, Summer 2016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23</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a:t>
            </a:r>
            <a:r>
              <a:rPr lang="en-US" dirty="0" smtClean="0"/>
              <a:t> 11 </a:t>
            </a:r>
            <a:r>
              <a:rPr lang="en-US" dirty="0"/>
              <a:t>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76207"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76208"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76209"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76210"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76211"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362200" y="6324600"/>
            <a:ext cx="67818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External 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76212"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76213"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76214"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76215"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76216"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76217"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76218"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76219"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76220"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76221"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76222"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76223"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76224"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71335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June 20, 2016</a:t>
            </a:r>
            <a:endParaRPr lang="en-US"/>
          </a:p>
        </p:txBody>
      </p:sp>
      <p:sp>
        <p:nvSpPr>
          <p:cNvPr id="8" name="Footer Placeholder 4"/>
          <p:cNvSpPr>
            <a:spLocks noGrp="1"/>
          </p:cNvSpPr>
          <p:nvPr>
            <p:ph type="ftr" sz="quarter" idx="11"/>
          </p:nvPr>
        </p:nvSpPr>
        <p:spPr/>
        <p:txBody>
          <a:bodyPr/>
          <a:lstStyle/>
          <a:p>
            <a:r>
              <a:rPr lang="nl-NL" smtClean="0"/>
              <a:t>PHYS 1444-001, Summer 2016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24</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Now insert a dielectric</a:t>
            </a:r>
          </a:p>
          <a:p>
            <a:pPr marL="742950" lvl="1" indent="-285750">
              <a:spcBef>
                <a:spcPct val="20000"/>
              </a:spcBef>
              <a:buFontTx/>
              <a:buChar char="–"/>
            </a:pPr>
            <a:r>
              <a:rPr lang="en-US">
                <a:solidFill>
                  <a:srgbClr val="660066"/>
                </a:solidFill>
                <a:latin typeface="Arial Narrow" charset="0"/>
                <a:ea typeface="ＭＳ Ｐゴシック" charset="-128"/>
              </a:rPr>
              <a:t>Dielectric can be polar </a:t>
            </a:r>
            <a:r>
              <a:rPr lang="en-US">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a:solidFill>
                  <a:schemeClr val="accent2"/>
                </a:solidFill>
                <a:latin typeface="Arial Narrow" charset="0"/>
              </a:rPr>
              <a:t>Due to electric field molecules may be aligned.</a:t>
            </a:r>
          </a:p>
        </p:txBody>
      </p:sp>
    </p:spTree>
    <p:extLst>
      <p:ext uri="{BB962C8B-B14F-4D97-AF65-F5344CB8AC3E}">
        <p14:creationId xmlns:p14="http://schemas.microsoft.com/office/powerpoint/2010/main" val="474161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June 20, 2016</a:t>
            </a:r>
            <a:endParaRPr lang="en-US"/>
          </a:p>
        </p:txBody>
      </p:sp>
      <p:sp>
        <p:nvSpPr>
          <p:cNvPr id="7" name="Footer Placeholder 4"/>
          <p:cNvSpPr>
            <a:spLocks noGrp="1"/>
          </p:cNvSpPr>
          <p:nvPr>
            <p:ph type="ftr" sz="quarter" idx="11"/>
          </p:nvPr>
        </p:nvSpPr>
        <p:spPr/>
        <p:txBody>
          <a:bodyPr/>
          <a:lstStyle/>
          <a:p>
            <a:r>
              <a:rPr lang="nl-NL" smtClean="0"/>
              <a:t>PHYS 1444-001, Summer 2016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25</a:t>
            </a:fld>
            <a:endParaRPr lang="en-US"/>
          </a:p>
        </p:txBody>
      </p:sp>
      <p:pic>
        <p:nvPicPr>
          <p:cNvPr id="233479" name="Picture 7" descr="FG24_014C"/>
          <p:cNvPicPr>
            <a:picLocks noChangeAspect="1" noChangeArrowheads="1"/>
          </p:cNvPicPr>
          <p:nvPr/>
        </p:nvPicPr>
        <p:blipFill>
          <a:blip r:embed="rId2"/>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2339161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June 20, 2016</a:t>
            </a:r>
            <a:endParaRPr lang="en-US"/>
          </a:p>
        </p:txBody>
      </p:sp>
      <p:sp>
        <p:nvSpPr>
          <p:cNvPr id="15" name="Footer Placeholder 4"/>
          <p:cNvSpPr>
            <a:spLocks noGrp="1"/>
          </p:cNvSpPr>
          <p:nvPr>
            <p:ph type="ftr" sz="quarter" idx="11"/>
          </p:nvPr>
        </p:nvSpPr>
        <p:spPr/>
        <p:txBody>
          <a:bodyPr/>
          <a:lstStyle/>
          <a:p>
            <a:r>
              <a:rPr lang="nl-NL" smtClean="0"/>
              <a:t>PHYS 1444-001, Summer 2016               Dr. Jaehoon Yu</a:t>
            </a:r>
            <a:endParaRPr lang="en-US"/>
          </a:p>
        </p:txBody>
      </p:sp>
      <p:sp>
        <p:nvSpPr>
          <p:cNvPr id="16" name="Slide Number Placeholder 5"/>
          <p:cNvSpPr>
            <a:spLocks noGrp="1"/>
          </p:cNvSpPr>
          <p:nvPr>
            <p:ph type="sldNum" sz="quarter" idx="12"/>
          </p:nvPr>
        </p:nvSpPr>
        <p:spPr/>
        <p:txBody>
          <a:bodyPr/>
          <a:lstStyle/>
          <a:p>
            <a:fld id="{001B5F7D-3D35-824F-BCBE-7C17644AB5B9}" type="slidenum">
              <a:rPr lang="en-US"/>
              <a:pPr/>
              <a:t>3</a:t>
            </a:fld>
            <a:endParaRPr lang="en-US"/>
          </a:p>
        </p:txBody>
      </p:sp>
      <p:sp>
        <p:nvSpPr>
          <p:cNvPr id="204803" name="Rectangle 3"/>
          <p:cNvSpPr>
            <a:spLocks noChangeArrowheads="1"/>
          </p:cNvSpPr>
          <p:nvPr/>
        </p:nvSpPr>
        <p:spPr bwMode="auto">
          <a:xfrm>
            <a:off x="381000" y="609600"/>
            <a:ext cx="8534400" cy="6248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if a battery is connected ( or the voltage is applied) to a capacitor?</a:t>
            </a:r>
          </a:p>
          <a:p>
            <a:pPr marL="742950" lvl="1" indent="-285750">
              <a:spcBef>
                <a:spcPct val="20000"/>
              </a:spcBef>
              <a:buFontTx/>
              <a:buChar char="–"/>
            </a:pPr>
            <a:r>
              <a:rPr lang="en-US" dirty="0">
                <a:solidFill>
                  <a:srgbClr val="660066"/>
                </a:solidFill>
                <a:latin typeface="Arial Narrow" charset="0"/>
                <a:ea typeface="ＭＳ Ｐゴシック" charset="-128"/>
              </a:rPr>
              <a:t>The capacitor gets charged quickly, one plate positive and other negative in equal amount.</a:t>
            </a:r>
          </a:p>
          <a:p>
            <a:pPr marL="342900" indent="-342900">
              <a:spcBef>
                <a:spcPct val="20000"/>
              </a:spcBef>
              <a:buFontTx/>
              <a:buChar char="•"/>
            </a:pPr>
            <a:r>
              <a:rPr lang="en-US" sz="2800" dirty="0">
                <a:solidFill>
                  <a:schemeClr val="accent2"/>
                </a:solidFill>
                <a:latin typeface="Arial Narrow" charset="0"/>
              </a:rPr>
              <a:t>Each battery terminal, the wires and the plates are conductors.  What does this mean?</a:t>
            </a:r>
          </a:p>
          <a:p>
            <a:pPr marL="742950" lvl="1" indent="-285750">
              <a:spcBef>
                <a:spcPct val="20000"/>
              </a:spcBef>
              <a:buFontTx/>
              <a:buChar char="–"/>
            </a:pPr>
            <a:r>
              <a:rPr lang="en-US" dirty="0">
                <a:solidFill>
                  <a:srgbClr val="660066"/>
                </a:solidFill>
                <a:latin typeface="Arial Narrow" charset="0"/>
                <a:ea typeface="ＭＳ Ｐゴシック" charset="-128"/>
              </a:rPr>
              <a:t>All conductors are at the same potential.   And?</a:t>
            </a:r>
          </a:p>
          <a:p>
            <a:pPr marL="742950" lvl="1" indent="-285750">
              <a:spcBef>
                <a:spcPct val="20000"/>
              </a:spcBef>
              <a:buFontTx/>
              <a:buChar char="–"/>
            </a:pPr>
            <a:r>
              <a:rPr lang="en-US" dirty="0">
                <a:solidFill>
                  <a:srgbClr val="660066"/>
                </a:solidFill>
                <a:latin typeface="Arial Narrow" charset="0"/>
                <a:ea typeface="ＭＳ Ｐゴシック" charset="-128"/>
              </a:rPr>
              <a:t>So the full battery voltage is applied across the capacitor plates.</a:t>
            </a:r>
          </a:p>
          <a:p>
            <a:pPr marL="342900" indent="-342900">
              <a:spcBef>
                <a:spcPct val="20000"/>
              </a:spcBef>
              <a:buFontTx/>
              <a:buChar char="•"/>
            </a:pPr>
            <a:r>
              <a:rPr lang="en-US" sz="2800" dirty="0">
                <a:solidFill>
                  <a:schemeClr val="accent2"/>
                </a:solidFill>
                <a:latin typeface="Arial Narrow" charset="0"/>
              </a:rPr>
              <a:t>So for a given capacitor, the amount of charge stored</a:t>
            </a:r>
            <a:r>
              <a:rPr lang="en-US" sz="2800" dirty="0" smtClean="0">
                <a:solidFill>
                  <a:schemeClr val="accent2"/>
                </a:solidFill>
                <a:latin typeface="Arial Narrow" charset="0"/>
              </a:rPr>
              <a:t> on each  </a:t>
            </a:r>
            <a:r>
              <a:rPr lang="en-US" sz="2800" dirty="0">
                <a:solidFill>
                  <a:schemeClr val="accent2"/>
                </a:solidFill>
                <a:latin typeface="Arial Narrow" charset="0"/>
              </a:rPr>
              <a:t>capacitor</a:t>
            </a:r>
            <a:r>
              <a:rPr lang="en-US" sz="2800" dirty="0" smtClean="0">
                <a:solidFill>
                  <a:schemeClr val="accent2"/>
                </a:solidFill>
                <a:latin typeface="Arial Narrow" charset="0"/>
              </a:rPr>
              <a:t> plate is </a:t>
            </a:r>
            <a:r>
              <a:rPr lang="en-US" sz="2800" dirty="0">
                <a:solidFill>
                  <a:schemeClr val="accent2"/>
                </a:solidFill>
                <a:latin typeface="Arial Narrow" charset="0"/>
              </a:rPr>
              <a:t>proportional to 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between the plates.  How would you write this formula?</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C is a proportionality constant, called capacitance of the device.</a:t>
            </a:r>
          </a:p>
          <a:p>
            <a:pPr marL="742950" lvl="1" indent="-285750">
              <a:spcBef>
                <a:spcPct val="20000"/>
              </a:spcBef>
              <a:buFontTx/>
              <a:buChar char="–"/>
            </a:pPr>
            <a:r>
              <a:rPr lang="en-US" dirty="0">
                <a:solidFill>
                  <a:srgbClr val="660066"/>
                </a:solidFill>
                <a:latin typeface="Arial Narrow" charset="0"/>
                <a:ea typeface="ＭＳ Ｐゴシック" charset="-128"/>
              </a:rPr>
              <a:t>What is the unit?  </a:t>
            </a:r>
          </a:p>
        </p:txBody>
      </p:sp>
      <p:sp>
        <p:nvSpPr>
          <p:cNvPr id="204802" name="Rectangle 2"/>
          <p:cNvSpPr>
            <a:spLocks noGrp="1" noChangeArrowheads="1"/>
          </p:cNvSpPr>
          <p:nvPr>
            <p:ph type="title"/>
          </p:nvPr>
        </p:nvSpPr>
        <p:spPr>
          <a:xfrm>
            <a:off x="381000" y="76200"/>
            <a:ext cx="8305800" cy="685800"/>
          </a:xfrm>
        </p:spPr>
        <p:txBody>
          <a:bodyPr/>
          <a:lstStyle/>
          <a:p>
            <a:r>
              <a:rPr lang="en-US"/>
              <a:t>Capacitors</a:t>
            </a:r>
          </a:p>
        </p:txBody>
      </p:sp>
      <p:graphicFrame>
        <p:nvGraphicFramePr>
          <p:cNvPr id="204811" name="Object 11"/>
          <p:cNvGraphicFramePr>
            <a:graphicFrameLocks noChangeAspect="1"/>
          </p:cNvGraphicFramePr>
          <p:nvPr/>
        </p:nvGraphicFramePr>
        <p:xfrm>
          <a:off x="1219200" y="5537200"/>
          <a:ext cx="1295400" cy="482600"/>
        </p:xfrm>
        <a:graphic>
          <a:graphicData uri="http://schemas.openxmlformats.org/presentationml/2006/ole">
            <mc:AlternateContent xmlns:mc="http://schemas.openxmlformats.org/markup-compatibility/2006">
              <mc:Choice xmlns:v="urn:schemas-microsoft-com:vml" Requires="v">
                <p:oleObj spid="_x0000_s104549" name="Equation" r:id="rId3" imgW="545760" imgH="203040" progId="Equation.DSMT4">
                  <p:embed/>
                </p:oleObj>
              </mc:Choice>
              <mc:Fallback>
                <p:oleObj name="Equation" r:id="rId3" imgW="5457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37200"/>
                        <a:ext cx="1295400" cy="482600"/>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12" name="Text Box 12"/>
          <p:cNvSpPr txBox="1">
            <a:spLocks noChangeArrowheads="1"/>
          </p:cNvSpPr>
          <p:nvPr/>
        </p:nvSpPr>
        <p:spPr bwMode="auto">
          <a:xfrm>
            <a:off x="3284538" y="6324600"/>
            <a:ext cx="601662"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C/V</a:t>
            </a:r>
          </a:p>
        </p:txBody>
      </p:sp>
      <p:sp>
        <p:nvSpPr>
          <p:cNvPr id="204813" name="Text Box 13"/>
          <p:cNvSpPr txBox="1">
            <a:spLocks noChangeArrowheads="1"/>
          </p:cNvSpPr>
          <p:nvPr/>
        </p:nvSpPr>
        <p:spPr bwMode="auto">
          <a:xfrm>
            <a:off x="3962400" y="6324600"/>
            <a:ext cx="406400"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or</a:t>
            </a:r>
          </a:p>
        </p:txBody>
      </p:sp>
      <p:sp>
        <p:nvSpPr>
          <p:cNvPr id="204814" name="Text Box 14"/>
          <p:cNvSpPr txBox="1">
            <a:spLocks noChangeArrowheads="1"/>
          </p:cNvSpPr>
          <p:nvPr/>
        </p:nvSpPr>
        <p:spPr bwMode="auto">
          <a:xfrm>
            <a:off x="4495800" y="6324600"/>
            <a:ext cx="122555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Farad (F)</a:t>
            </a:r>
          </a:p>
        </p:txBody>
      </p:sp>
      <p:sp>
        <p:nvSpPr>
          <p:cNvPr id="204815" name="Text Box 15"/>
          <p:cNvSpPr txBox="1">
            <a:spLocks noChangeArrowheads="1"/>
          </p:cNvSpPr>
          <p:nvPr/>
        </p:nvSpPr>
        <p:spPr bwMode="auto">
          <a:xfrm>
            <a:off x="2895600" y="5607050"/>
            <a:ext cx="49291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a:solidFill>
                  <a:srgbClr val="FF0000"/>
                </a:solidFill>
                <a:latin typeface="Arial Narrow" charset="0"/>
              </a:rPr>
              <a:t>C is a property of a capacitor so does not depend on Q or V.</a:t>
            </a:r>
          </a:p>
        </p:txBody>
      </p:sp>
      <p:sp>
        <p:nvSpPr>
          <p:cNvPr id="204816" name="Text Box 16"/>
          <p:cNvSpPr txBox="1">
            <a:spLocks noChangeArrowheads="1"/>
          </p:cNvSpPr>
          <p:nvPr/>
        </p:nvSpPr>
        <p:spPr bwMode="auto">
          <a:xfrm>
            <a:off x="6089650" y="6323013"/>
            <a:ext cx="276860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Normally use</a:t>
            </a:r>
            <a:r>
              <a:rPr lang="en-US" dirty="0" smtClean="0">
                <a:solidFill>
                  <a:srgbClr val="FF0000"/>
                </a:solidFill>
                <a:latin typeface="Arial Narrow" charset="0"/>
              </a:rPr>
              <a:t> </a:t>
            </a:r>
            <a:r>
              <a:rPr lang="en-US" dirty="0" smtClean="0">
                <a:solidFill>
                  <a:srgbClr val="FF0000"/>
                </a:solidFill>
                <a:latin typeface="Symbol" charset="2"/>
              </a:rPr>
              <a:t>μ</a:t>
            </a:r>
            <a:r>
              <a:rPr lang="en-US" dirty="0" smtClean="0">
                <a:solidFill>
                  <a:srgbClr val="FF0000"/>
                </a:solidFill>
                <a:latin typeface="Arial Narrow" charset="0"/>
              </a:rPr>
              <a:t>F </a:t>
            </a:r>
            <a:r>
              <a:rPr lang="en-US" dirty="0">
                <a:solidFill>
                  <a:srgbClr val="FF0000"/>
                </a:solidFill>
                <a:latin typeface="Arial Narrow" charset="0"/>
              </a:rPr>
              <a:t>or pF.</a:t>
            </a:r>
          </a:p>
        </p:txBody>
      </p:sp>
      <p:grpSp>
        <p:nvGrpSpPr>
          <p:cNvPr id="2" name="Group 17"/>
          <p:cNvGrpSpPr>
            <a:grpSpLocks/>
          </p:cNvGrpSpPr>
          <p:nvPr/>
        </p:nvGrpSpPr>
        <p:grpSpPr bwMode="auto">
          <a:xfrm>
            <a:off x="7467600" y="1981200"/>
            <a:ext cx="2590800" cy="1905000"/>
            <a:chOff x="2256" y="3216"/>
            <a:chExt cx="1632" cy="1200"/>
          </a:xfrm>
        </p:grpSpPr>
        <p:pic>
          <p:nvPicPr>
            <p:cNvPr id="204818" name="Picture 18" descr="FG24_002"/>
            <p:cNvPicPr>
              <a:picLocks noChangeAspect="1" noChangeArrowheads="1"/>
            </p:cNvPicPr>
            <p:nvPr/>
          </p:nvPicPr>
          <p:blipFill>
            <a:blip r:embed="rId5"/>
            <a:srcRect/>
            <a:stretch>
              <a:fillRect/>
            </a:stretch>
          </p:blipFill>
          <p:spPr bwMode="auto">
            <a:xfrm>
              <a:off x="2256" y="3216"/>
              <a:ext cx="1536" cy="1152"/>
            </a:xfrm>
            <a:prstGeom prst="rect">
              <a:avLst/>
            </a:prstGeom>
            <a:solidFill>
              <a:schemeClr val="bg1"/>
            </a:solidFill>
          </p:spPr>
        </p:pic>
        <p:sp>
          <p:nvSpPr>
            <p:cNvPr id="204819" name="Rectangle 19"/>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4820" name="Rectangle 20"/>
            <p:cNvSpPr>
              <a:spLocks noChangeArrowheads="1"/>
            </p:cNvSpPr>
            <p:nvPr/>
          </p:nvSpPr>
          <p:spPr bwMode="auto">
            <a:xfrm>
              <a:off x="2736" y="4224"/>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Tree>
    <p:extLst>
      <p:ext uri="{BB962C8B-B14F-4D97-AF65-F5344CB8AC3E}">
        <p14:creationId xmlns:p14="http://schemas.microsoft.com/office/powerpoint/2010/main" val="41124582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June 20, 2016</a:t>
            </a:r>
            <a:endParaRPr lang="en-US"/>
          </a:p>
        </p:txBody>
      </p:sp>
      <p:sp>
        <p:nvSpPr>
          <p:cNvPr id="23" name="Footer Placeholder 4"/>
          <p:cNvSpPr>
            <a:spLocks noGrp="1"/>
          </p:cNvSpPr>
          <p:nvPr>
            <p:ph type="ftr" sz="quarter" idx="11"/>
          </p:nvPr>
        </p:nvSpPr>
        <p:spPr/>
        <p:txBody>
          <a:bodyPr/>
          <a:lstStyle/>
          <a:p>
            <a:r>
              <a:rPr lang="nl-NL" smtClean="0"/>
              <a:t>PHYS 1444-001, Summer 2016               Dr. Jaehoon Yu</a:t>
            </a:r>
            <a:endParaRPr lang="en-US"/>
          </a:p>
        </p:txBody>
      </p:sp>
      <p:sp>
        <p:nvSpPr>
          <p:cNvPr id="24" name="Slide Number Placeholder 5"/>
          <p:cNvSpPr>
            <a:spLocks noGrp="1"/>
          </p:cNvSpPr>
          <p:nvPr>
            <p:ph type="sldNum" sz="quarter" idx="12"/>
          </p:nvPr>
        </p:nvSpPr>
        <p:spPr/>
        <p:txBody>
          <a:bodyPr/>
          <a:lstStyle/>
          <a:p>
            <a:fld id="{F9D0DC7B-B6E8-4E41-A13E-C0D6634838F6}" type="slidenum">
              <a:rPr lang="en-US"/>
              <a:pPr/>
              <a:t>4</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0292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can be determined analytically for capacitors </a:t>
            </a:r>
            <a:r>
              <a:rPr lang="en-US" sz="2800" dirty="0" err="1">
                <a:solidFill>
                  <a:schemeClr val="accent2"/>
                </a:solidFill>
                <a:latin typeface="Arial Narrow" charset="0"/>
              </a:rPr>
              <a:t>w</a:t>
            </a:r>
            <a:r>
              <a:rPr lang="en-US" sz="2800" dirty="0">
                <a:solidFill>
                  <a:schemeClr val="accent2"/>
                </a:solidFill>
                <a:latin typeface="Arial Narrow" charset="0"/>
              </a:rPr>
              <a:t>/ simple 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 each and separated by </a:t>
            </a:r>
            <a:r>
              <a:rPr lang="en-US" dirty="0" err="1">
                <a:solidFill>
                  <a:srgbClr val="660066"/>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E</a:t>
            </a:r>
            <a:r>
              <a:rPr lang="en-US" dirty="0" smtClean="0">
                <a:solidFill>
                  <a:srgbClr val="660066"/>
                </a:solidFill>
                <a:latin typeface="Arial Narrow" charset="0"/>
                <a:ea typeface="ＭＳ Ｐゴシック" charset="-128"/>
              </a:rPr>
              <a:t>=</a:t>
            </a:r>
            <a:r>
              <a:rPr lang="en-US" dirty="0" smtClean="0">
                <a:solidFill>
                  <a:srgbClr val="660066"/>
                </a:solidFill>
                <a:latin typeface="Symbol" charset="2"/>
                <a:ea typeface="ＭＳ Ｐゴシック" charset="-128"/>
              </a:rPr>
              <a:t>σ/ε</a:t>
            </a:r>
            <a:r>
              <a:rPr lang="en-US" baseline="-25000" dirty="0" smtClean="0">
                <a:solidFill>
                  <a:srgbClr val="660066"/>
                </a:solidFill>
                <a:latin typeface="Arial Narrow" charset="0"/>
                <a:ea typeface="ＭＳ Ｐゴシック" charset="-128"/>
              </a:rPr>
              <a:t>0</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surface charge density.</a:t>
            </a:r>
          </a:p>
          <a:p>
            <a:pPr marL="342900" indent="-342900">
              <a:spcBef>
                <a:spcPct val="20000"/>
              </a:spcBef>
              <a:buFontTx/>
              <a:buChar char="•"/>
            </a:pPr>
            <a:r>
              <a:rPr lang="en-US" sz="2800" dirty="0">
                <a:solidFill>
                  <a:schemeClr val="accent2"/>
                </a:solidFill>
                <a:latin typeface="Arial Narrow" charset="0"/>
              </a:rPr>
              <a:t>E and V are related</a:t>
            </a:r>
          </a:p>
          <a:p>
            <a:pPr marL="342900" indent="-342900">
              <a:spcBef>
                <a:spcPct val="20000"/>
              </a:spcBef>
              <a:buFontTx/>
              <a:buChar char="•"/>
            </a:pPr>
            <a:r>
              <a:rPr lang="en-US" sz="2800" dirty="0">
                <a:solidFill>
                  <a:schemeClr val="accent2"/>
                </a:solidFill>
                <a:latin typeface="Arial Narrow" charset="0"/>
              </a:rPr>
              <a:t>Since we take the integral from lower potential (a) higher potential (</a:t>
            </a:r>
            <a:r>
              <a:rPr lang="en-US" sz="2800" dirty="0" err="1">
                <a:solidFill>
                  <a:schemeClr val="accent2"/>
                </a:solidFill>
                <a:latin typeface="Arial Narrow" charset="0"/>
              </a:rPr>
              <a:t>b</a:t>
            </a:r>
            <a:r>
              <a:rPr lang="en-US" sz="2800" dirty="0">
                <a:solidFill>
                  <a:schemeClr val="accent2"/>
                </a:solidFill>
                <a:latin typeface="Arial Narrow" charset="0"/>
              </a:rPr>
              <a:t>) along the field line, 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formula:</a:t>
            </a: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nvGraphicFramePr>
        <p:xfrm>
          <a:off x="3429000" y="3352800"/>
          <a:ext cx="687388" cy="474663"/>
        </p:xfrm>
        <a:graphic>
          <a:graphicData uri="http://schemas.openxmlformats.org/presentationml/2006/ole">
            <mc:AlternateContent xmlns:mc="http://schemas.openxmlformats.org/markup-compatibility/2006">
              <mc:Choice xmlns:v="urn:schemas-microsoft-com:vml" Requires="v">
                <p:oleObj spid="_x0000_s1157" name="Equation" r:id="rId4" imgW="330120" imgH="203040" progId="Equation.DSMT4">
                  <p:embed/>
                </p:oleObj>
              </mc:Choice>
              <mc:Fallback>
                <p:oleObj name="Equation" r:id="rId4" imgW="3301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52800"/>
                        <a:ext cx="687388"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1158" name="Equation" r:id="rId6" imgW="330120" imgH="203040" progId="Equation.DSMT4">
                  <p:embed/>
                </p:oleObj>
              </mc:Choice>
              <mc:Fallback>
                <p:oleObj name="Equation" r:id="rId6" imgW="330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extLst>
              <p:ext uri="{D42A27DB-BD31-4B8C-83A1-F6EECF244321}">
                <p14:modId xmlns:p14="http://schemas.microsoft.com/office/powerpoint/2010/main" val="2347799037"/>
              </p:ext>
            </p:extLst>
          </p:nvPr>
        </p:nvGraphicFramePr>
        <p:xfrm>
          <a:off x="3657600" y="5386388"/>
          <a:ext cx="2667000" cy="796925"/>
        </p:xfrm>
        <a:graphic>
          <a:graphicData uri="http://schemas.openxmlformats.org/presentationml/2006/ole">
            <mc:AlternateContent xmlns:mc="http://schemas.openxmlformats.org/markup-compatibility/2006">
              <mc:Choice xmlns:v="urn:schemas-microsoft-com:vml" Requires="v">
                <p:oleObj spid="_x0000_s1159" name="Equation" r:id="rId8" imgW="1485900" imgH="431800" progId="Equation.DSMT4">
                  <p:embed/>
                </p:oleObj>
              </mc:Choice>
              <mc:Fallback>
                <p:oleObj name="Equation" r:id="rId8" imgW="1485900" imgH="431800" progId="Equation.DSMT4">
                  <p:embed/>
                  <p:pic>
                    <p:nvPicPr>
                      <p:cNvPr id="0" name=""/>
                      <p:cNvPicPr>
                        <a:picLocks noChangeAspect="1" noChangeArrowheads="1"/>
                      </p:cNvPicPr>
                      <p:nvPr/>
                    </p:nvPicPr>
                    <p:blipFill>
                      <a:blip r:embed="rId9"/>
                      <a:srcRect/>
                      <a:stretch>
                        <a:fillRect/>
                      </a:stretch>
                    </p:blipFill>
                    <p:spPr bwMode="auto">
                      <a:xfrm>
                        <a:off x="3657600" y="5386388"/>
                        <a:ext cx="2667000" cy="7969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6477000" y="5486400"/>
            <a:ext cx="2590800" cy="1069975"/>
          </a:xfrm>
          <a:prstGeom prst="rect">
            <a:avLst/>
          </a:prstGeom>
          <a:solidFill>
            <a:srgbClr val="FFFF66"/>
          </a:solid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C only depends on the area and the 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1160" name="Equation" r:id="rId10" imgW="558720" imgH="203040" progId="Equation.DSMT4">
                  <p:embed/>
                </p:oleObj>
              </mc:Choice>
              <mc:Fallback>
                <p:oleObj name="Equation" r:id="rId10" imgW="558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extLst>
              <p:ext uri="{D42A27DB-BD31-4B8C-83A1-F6EECF244321}">
                <p14:modId xmlns:p14="http://schemas.microsoft.com/office/powerpoint/2010/main" val="2544672950"/>
              </p:ext>
            </p:extLst>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1161" name="Equation" r:id="rId12" imgW="1079500" imgH="342900" progId="Equation.DSMT4">
                  <p:embed/>
                </p:oleObj>
              </mc:Choice>
              <mc:Fallback>
                <p:oleObj name="Equation" r:id="rId12" imgW="1079500" imgH="342900" progId="Equation.DSMT4">
                  <p:embed/>
                  <p:pic>
                    <p:nvPicPr>
                      <p:cNvPr id="0" name=""/>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1162" name="Equation" r:id="rId14" imgW="596880" imgH="330120" progId="Equation.DSMT4">
                  <p:embed/>
                </p:oleObj>
              </mc:Choice>
              <mc:Fallback>
                <p:oleObj name="Equation" r:id="rId14" imgW="596880" imgH="33012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1163" name="Equation" r:id="rId16" imgW="596880" imgH="406080" progId="Equation.DSMT4">
                  <p:embed/>
                </p:oleObj>
              </mc:Choice>
              <mc:Fallback>
                <p:oleObj name="Equation" r:id="rId16" imgW="59688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1164" name="Equation" r:id="rId18" imgW="685800" imgH="406080" progId="Equation.DSMT4">
                  <p:embed/>
                </p:oleObj>
              </mc:Choice>
              <mc:Fallback>
                <p:oleObj name="Equation" r:id="rId18" imgW="685800" imgH="4060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1165" name="Equation" r:id="rId20" imgW="685800" imgH="406080" progId="Equation.DSMT4">
                  <p:embed/>
                </p:oleObj>
              </mc:Choice>
              <mc:Fallback>
                <p:oleObj name="Equation" r:id="rId20" imgW="685800" imgH="4060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extLst>
              <p:ext uri="{D42A27DB-BD31-4B8C-83A1-F6EECF244321}">
                <p14:modId xmlns:p14="http://schemas.microsoft.com/office/powerpoint/2010/main" val="1774036177"/>
              </p:ext>
            </p:extLst>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1166" name="Equation" r:id="rId22" imgW="774700" imgH="419100" progId="Equation.DSMT4">
                  <p:embed/>
                </p:oleObj>
              </mc:Choice>
              <mc:Fallback>
                <p:oleObj name="Equation" r:id="rId22" imgW="774700" imgH="419100" progId="Equation.DSMT4">
                  <p:embed/>
                  <p:pic>
                    <p:nvPicPr>
                      <p:cNvPr id="0" name=""/>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1167" name="Equation" r:id="rId24" imgW="291960" imgH="406080" progId="Equation.DSMT4">
                  <p:embed/>
                </p:oleObj>
              </mc:Choice>
              <mc:Fallback>
                <p:oleObj name="Equation" r:id="rId24" imgW="2919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extLst>
              <p:ext uri="{D42A27DB-BD31-4B8C-83A1-F6EECF244321}">
                <p14:modId xmlns:p14="http://schemas.microsoft.com/office/powerpoint/2010/main" val="647785457"/>
              </p:ext>
            </p:extLst>
          </p:nvPr>
        </p:nvGraphicFramePr>
        <p:xfrm>
          <a:off x="4103688" y="3186113"/>
          <a:ext cx="1217612" cy="801687"/>
        </p:xfrm>
        <a:graphic>
          <a:graphicData uri="http://schemas.openxmlformats.org/presentationml/2006/ole">
            <mc:AlternateContent xmlns:mc="http://schemas.openxmlformats.org/markup-compatibility/2006">
              <mc:Choice xmlns:v="urn:schemas-microsoft-com:vml" Requires="v">
                <p:oleObj spid="_x0000_s1168" name="Equation" r:id="rId26" imgW="584200" imgH="342900" progId="Equation.DSMT4">
                  <p:embed/>
                </p:oleObj>
              </mc:Choice>
              <mc:Fallback>
                <p:oleObj name="Equation" r:id="rId26" imgW="584200" imgH="342900" progId="Equation.DSMT4">
                  <p:embed/>
                  <p:pic>
                    <p:nvPicPr>
                      <p:cNvPr id="0" name=""/>
                      <p:cNvPicPr>
                        <a:picLocks noChangeAspect="1" noChangeArrowheads="1"/>
                      </p:cNvPicPr>
                      <p:nvPr/>
                    </p:nvPicPr>
                    <p:blipFill>
                      <a:blip r:embed="rId27"/>
                      <a:srcRect/>
                      <a:stretch>
                        <a:fillRect/>
                      </a:stretch>
                    </p:blipFill>
                    <p:spPr bwMode="auto">
                      <a:xfrm>
                        <a:off x="4103688" y="3186113"/>
                        <a:ext cx="1217612"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1039476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June 20, 2016</a:t>
            </a:r>
            <a:endParaRPr lang="en-US"/>
          </a:p>
        </p:txBody>
      </p:sp>
      <p:sp>
        <p:nvSpPr>
          <p:cNvPr id="12" name="Footer Placeholder 4"/>
          <p:cNvSpPr>
            <a:spLocks noGrp="1"/>
          </p:cNvSpPr>
          <p:nvPr>
            <p:ph type="ftr" sz="quarter" idx="11"/>
          </p:nvPr>
        </p:nvSpPr>
        <p:spPr/>
        <p:txBody>
          <a:bodyPr/>
          <a:lstStyle/>
          <a:p>
            <a:r>
              <a:rPr lang="nl-NL" smtClean="0"/>
              <a:t>PHYS 1444-001, Summer 2016               Dr. Jaehoon Yu</a:t>
            </a:r>
            <a:endParaRPr lang="en-US"/>
          </a:p>
        </p:txBody>
      </p:sp>
      <p:sp>
        <p:nvSpPr>
          <p:cNvPr id="13" name="Slide Number Placeholder 5"/>
          <p:cNvSpPr>
            <a:spLocks noGrp="1"/>
          </p:cNvSpPr>
          <p:nvPr>
            <p:ph type="sldNum" sz="quarter" idx="12"/>
          </p:nvPr>
        </p:nvSpPr>
        <p:spPr/>
        <p:txBody>
          <a:bodyPr/>
          <a:lstStyle/>
          <a:p>
            <a:fld id="{F2863459-F1D1-4649-B2AF-E0831BF03652}" type="slidenum">
              <a:rPr lang="en-US"/>
              <a:pPr/>
              <a:t>5</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extLst>
              <p:ext uri="{D42A27DB-BD31-4B8C-83A1-F6EECF244321}">
                <p14:modId xmlns:p14="http://schemas.microsoft.com/office/powerpoint/2010/main" val="3712271800"/>
              </p:ext>
            </p:extLst>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106981" name="Equation" r:id="rId3" imgW="635000" imgH="393700" progId="Equation.DSMT4">
                  <p:embed/>
                </p:oleObj>
              </mc:Choice>
              <mc:Fallback>
                <p:oleObj name="Equation" r:id="rId3" imgW="635000" imgH="393700" progId="Equation.DSMT4">
                  <p:embed/>
                  <p:pic>
                    <p:nvPicPr>
                      <p:cNvPr id="0" name=""/>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106982" name="Equation" r:id="rId5" imgW="253800" imgH="190440" progId="Equation.DSMT4">
                  <p:embed/>
                </p:oleObj>
              </mc:Choice>
              <mc:Fallback>
                <p:oleObj name="Equation" r:id="rId5" imgW="253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106983" name="Equation" r:id="rId7" imgW="3962160" imgH="406080" progId="Equation.DSMT4">
                  <p:embed/>
                </p:oleObj>
              </mc:Choice>
              <mc:Fallback>
                <p:oleObj name="Equation" r:id="rId7" imgW="3962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106984" name="Equation" r:id="rId9" imgW="355320" imgH="164880" progId="Equation.DSMT4">
                  <p:embed/>
                </p:oleObj>
              </mc:Choice>
              <mc:Fallback>
                <p:oleObj name="Equation" r:id="rId9" imgW="3553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106985" name="Equation" r:id="rId11" imgW="2946240" imgH="279360" progId="Equation.DSMT4">
                  <p:embed/>
                </p:oleObj>
              </mc:Choice>
              <mc:Fallback>
                <p:oleObj name="Equation" r:id="rId11" imgW="2946240" imgH="2793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74028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June 20, 2016</a:t>
            </a:r>
            <a:endParaRPr lang="en-US"/>
          </a:p>
        </p:txBody>
      </p:sp>
      <p:sp>
        <p:nvSpPr>
          <p:cNvPr id="22" name="Footer Placeholder 4"/>
          <p:cNvSpPr>
            <a:spLocks noGrp="1"/>
          </p:cNvSpPr>
          <p:nvPr>
            <p:ph type="ftr" sz="quarter" idx="11"/>
          </p:nvPr>
        </p:nvSpPr>
        <p:spPr/>
        <p:txBody>
          <a:bodyPr/>
          <a:lstStyle/>
          <a:p>
            <a:r>
              <a:rPr lang="nl-NL" smtClean="0"/>
              <a:t>PHYS 1444-001, Summer 2016               Dr. Jaehoon Yu</a:t>
            </a:r>
            <a:endParaRPr lang="en-US"/>
          </a:p>
        </p:txBody>
      </p:sp>
      <p:sp>
        <p:nvSpPr>
          <p:cNvPr id="23" name="Slide Number Placeholder 5"/>
          <p:cNvSpPr>
            <a:spLocks noGrp="1"/>
          </p:cNvSpPr>
          <p:nvPr>
            <p:ph type="sldNum" sz="quarter" idx="12"/>
          </p:nvPr>
        </p:nvSpPr>
        <p:spPr/>
        <p:txBody>
          <a:bodyPr/>
          <a:lstStyle/>
          <a:p>
            <a:fld id="{3AD56CD5-E184-7B4B-923C-3A29021D6CA4}" type="slidenum">
              <a:rPr lang="en-US"/>
              <a:pPr/>
              <a:t>6</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nvGraphicFramePr>
        <p:xfrm>
          <a:off x="381000" y="1724025"/>
          <a:ext cx="450850" cy="285750"/>
        </p:xfrm>
        <a:graphic>
          <a:graphicData uri="http://schemas.openxmlformats.org/presentationml/2006/ole">
            <mc:AlternateContent xmlns:mc="http://schemas.openxmlformats.org/markup-compatibility/2006">
              <mc:Choice xmlns:v="urn:schemas-microsoft-com:vml" Requires="v">
                <p:oleObj spid="_x0000_s150661"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24025"/>
                        <a:ext cx="450850"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150662" name="Equation" r:id="rId5" imgW="457200" imgH="164880" progId="Equation.DSMT4">
                  <p:embed/>
                </p:oleObj>
              </mc:Choice>
              <mc:Fallback>
                <p:oleObj name="Equation" r:id="rId5" imgW="4572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150663" name="Equation" r:id="rId7" imgW="253800" imgH="152280" progId="Equation.DSMT4">
                  <p:embed/>
                </p:oleObj>
              </mc:Choice>
              <mc:Fallback>
                <p:oleObj name="Equation" r:id="rId7" imgW="2538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150664" name="Equation" r:id="rId9" imgW="520560" imgH="368280" progId="Equation.DSMT4">
                  <p:embed/>
                </p:oleObj>
              </mc:Choice>
              <mc:Fallback>
                <p:oleObj name="Equation" r:id="rId9" imgW="52056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150665" name="Equation" r:id="rId11" imgW="253800" imgH="152280" progId="Equation.DSMT4">
                  <p:embed/>
                </p:oleObj>
              </mc:Choice>
              <mc:Fallback>
                <p:oleObj name="Equation" r:id="rId11" imgW="2538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150666" name="Equation" r:id="rId13" imgW="279360" imgH="368280" progId="Equation.DSMT4">
                  <p:embed/>
                </p:oleObj>
              </mc:Choice>
              <mc:Fallback>
                <p:oleObj name="Equation" r:id="rId13" imgW="2793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150667" name="Equation" r:id="rId15" imgW="1587240" imgH="380880" progId="Equation.DSMT4">
                  <p:embed/>
                </p:oleObj>
              </mc:Choice>
              <mc:Fallback>
                <p:oleObj name="Equation" r:id="rId15" imgW="1587240" imgH="380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150668" name="Equation" r:id="rId17" imgW="317160" imgH="406080" progId="Equation.DSMT4">
                  <p:embed/>
                </p:oleObj>
              </mc:Choice>
              <mc:Fallback>
                <p:oleObj name="Equation" r:id="rId17" imgW="31716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150669" name="Equation" r:id="rId19" imgW="406080" imgH="406080" progId="Equation.DSMT4">
                  <p:embed/>
                </p:oleObj>
              </mc:Choice>
              <mc:Fallback>
                <p:oleObj name="Equation" r:id="rId19" imgW="406080" imgH="4060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extLst>
              <p:ext uri="{D42A27DB-BD31-4B8C-83A1-F6EECF244321}">
                <p14:modId xmlns:p14="http://schemas.microsoft.com/office/powerpoint/2010/main" val="2486265176"/>
              </p:ext>
            </p:extLst>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150670" name="Equation" r:id="rId21" imgW="3911600" imgH="444500" progId="Equation.DSMT4">
                  <p:embed/>
                </p:oleObj>
              </mc:Choice>
              <mc:Fallback>
                <p:oleObj name="Equation" r:id="rId21" imgW="3911600" imgH="444500" progId="Equation.DSMT4">
                  <p:embed/>
                  <p:pic>
                    <p:nvPicPr>
                      <p:cNvPr id="0" name=""/>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150671" name="Equation" r:id="rId23" imgW="355320" imgH="406080" progId="Equation.DSMT4">
                  <p:embed/>
                </p:oleObj>
              </mc:Choice>
              <mc:Fallback>
                <p:oleObj name="Equation" r:id="rId23" imgW="355320" imgH="4060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150672" name="Equation" r:id="rId25" imgW="2323800" imgH="495000" progId="Equation.DSMT4">
                  <p:embed/>
                </p:oleObj>
              </mc:Choice>
              <mc:Fallback>
                <p:oleObj name="Equation" r:id="rId25" imgW="2323800" imgH="4950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57952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June 20, 2016</a:t>
            </a:r>
            <a:endParaRPr lang="en-US"/>
          </a:p>
        </p:txBody>
      </p:sp>
      <p:sp>
        <p:nvSpPr>
          <p:cNvPr id="20" name="Footer Placeholder 4"/>
          <p:cNvSpPr>
            <a:spLocks noGrp="1"/>
          </p:cNvSpPr>
          <p:nvPr>
            <p:ph type="ftr" sz="quarter" idx="11"/>
          </p:nvPr>
        </p:nvSpPr>
        <p:spPr/>
        <p:txBody>
          <a:bodyPr/>
          <a:lstStyle/>
          <a:p>
            <a:r>
              <a:rPr lang="nl-NL" smtClean="0"/>
              <a:t>PHYS 1444-001, Summer 2016               Dr. Jaehoon Yu</a:t>
            </a:r>
            <a:endParaRPr lang="en-US"/>
          </a:p>
        </p:txBody>
      </p:sp>
      <p:sp>
        <p:nvSpPr>
          <p:cNvPr id="21" name="Slide Number Placeholder 5"/>
          <p:cNvSpPr>
            <a:spLocks noGrp="1"/>
          </p:cNvSpPr>
          <p:nvPr>
            <p:ph type="sldNum" sz="quarter" idx="12"/>
          </p:nvPr>
        </p:nvSpPr>
        <p:spPr/>
        <p:txBody>
          <a:bodyPr/>
          <a:lstStyle/>
          <a:p>
            <a:fld id="{C80BD743-191A-754A-81FD-0BCB534E924C}" type="slidenum">
              <a:rPr lang="en-US"/>
              <a:pPr/>
              <a:t>7</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2828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Spherical capacitor: </a:t>
            </a:r>
            <a:r>
              <a:rPr lang="en-US">
                <a:solidFill>
                  <a:schemeClr val="accent2"/>
                </a:solidFill>
                <a:latin typeface="Arial Narrow" charset="0"/>
              </a:rPr>
              <a:t>A spherical capacitor consists of two thin concentric spherical conducting shells, of radius r</a:t>
            </a:r>
            <a:r>
              <a:rPr lang="en-US" baseline="-25000">
                <a:solidFill>
                  <a:schemeClr val="accent2"/>
                </a:solidFill>
                <a:latin typeface="Arial Narrow" charset="0"/>
              </a:rPr>
              <a:t>a</a:t>
            </a:r>
            <a:r>
              <a:rPr lang="en-US">
                <a:solidFill>
                  <a:schemeClr val="accent2"/>
                </a:solidFill>
                <a:latin typeface="Arial Narrow" charset="0"/>
              </a:rPr>
              <a:t> and r</a:t>
            </a:r>
            <a:r>
              <a:rPr lang="en-US" baseline="-25000">
                <a:solidFill>
                  <a:schemeClr val="accent2"/>
                </a:solidFill>
                <a:latin typeface="Arial Narrow" charset="0"/>
              </a:rPr>
              <a:t>b</a:t>
            </a:r>
            <a:r>
              <a:rPr lang="en-US">
                <a:solidFill>
                  <a:schemeClr val="accent2"/>
                </a:solidFill>
                <a:latin typeface="Arial Narrow" charset="0"/>
              </a:rPr>
              <a:t>, as in the figure.  The inner shell carries a uniformly distributed charge Q on its surface and the outer shell and 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177189" name="Equation" r:id="rId4" imgW="711000" imgH="419040" progId="Equation.DSMT4">
                  <p:embed/>
                </p:oleObj>
              </mc:Choice>
              <mc:Fallback>
                <p:oleObj name="Equation" r:id="rId4" imgW="711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extLst>
              <p:ext uri="{D42A27DB-BD31-4B8C-83A1-F6EECF244321}">
                <p14:modId xmlns:p14="http://schemas.microsoft.com/office/powerpoint/2010/main" val="3666172185"/>
              </p:ext>
            </p:extLst>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177190" name="Equation" r:id="rId6" imgW="1016000" imgH="342900" progId="Equation.DSMT4">
                  <p:embed/>
                </p:oleObj>
              </mc:Choice>
              <mc:Fallback>
                <p:oleObj name="Equation" r:id="rId6" imgW="1016000" imgH="342900" progId="Equation.DSMT4">
                  <p:embed/>
                  <p:pic>
                    <p:nvPicPr>
                      <p:cNvPr id="0" name=""/>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extLst>
              <p:ext uri="{D42A27DB-BD31-4B8C-83A1-F6EECF244321}">
                <p14:modId xmlns:p14="http://schemas.microsoft.com/office/powerpoint/2010/main" val="3359011659"/>
              </p:ext>
            </p:extLst>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177191" name="Equation" r:id="rId8" imgW="253800" imgH="164880" progId="Equation.DSMT4">
                  <p:embed/>
                </p:oleObj>
              </mc:Choice>
              <mc:Fallback>
                <p:oleObj name="Equation" r:id="rId8" imgW="253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extLst>
              <p:ext uri="{D42A27DB-BD31-4B8C-83A1-F6EECF244321}">
                <p14:modId xmlns:p14="http://schemas.microsoft.com/office/powerpoint/2010/main" val="32385003"/>
              </p:ext>
            </p:extLst>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177192" name="Equation" r:id="rId10" imgW="800100" imgH="342900" progId="Equation.DSMT4">
                  <p:embed/>
                </p:oleObj>
              </mc:Choice>
              <mc:Fallback>
                <p:oleObj name="Equation" r:id="rId10" imgW="800100" imgH="342900" progId="Equation.DSMT4">
                  <p:embed/>
                  <p:pic>
                    <p:nvPicPr>
                      <p:cNvPr id="0" name=""/>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177193" name="Equation" r:id="rId12" imgW="965160" imgH="419040" progId="Equation.DSMT4">
                  <p:embed/>
                </p:oleObj>
              </mc:Choice>
              <mc:Fallback>
                <p:oleObj name="Equation" r:id="rId12" imgW="965160" imgH="419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177194" name="Equation" r:id="rId14" imgW="1650960" imgH="469800" progId="Equation.DSMT4">
                  <p:embed/>
                </p:oleObj>
              </mc:Choice>
              <mc:Fallback>
                <p:oleObj name="Equation" r:id="rId14" imgW="1650960" imgH="469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177195" name="Equation" r:id="rId16" imgW="1015920" imgH="457200" progId="Equation.DSMT4">
                  <p:embed/>
                </p:oleObj>
              </mc:Choice>
              <mc:Fallback>
                <p:oleObj name="Equation" r:id="rId16" imgW="1015920" imgH="457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177196" name="Equation" r:id="rId18" imgW="888840" imgH="457200" progId="Equation.DSMT4">
                  <p:embed/>
                </p:oleObj>
              </mc:Choice>
              <mc:Fallback>
                <p:oleObj name="Equation" r:id="rId18" imgW="88884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extLst>
              <p:ext uri="{D42A27DB-BD31-4B8C-83A1-F6EECF244321}">
                <p14:modId xmlns:p14="http://schemas.microsoft.com/office/powerpoint/2010/main" val="1980894965"/>
              </p:ext>
            </p:extLst>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177197" name="Equation" r:id="rId20" imgW="279360" imgH="368280" progId="Equation.DSMT4">
                  <p:embed/>
                </p:oleObj>
              </mc:Choice>
              <mc:Fallback>
                <p:oleObj name="Equation" r:id="rId20" imgW="27936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extLst>
              <p:ext uri="{D42A27DB-BD31-4B8C-83A1-F6EECF244321}">
                <p14:modId xmlns:p14="http://schemas.microsoft.com/office/powerpoint/2010/main" val="2336487875"/>
              </p:ext>
            </p:extLst>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177198" name="Equation" r:id="rId22" imgW="990600" imgH="647700" progId="Equation.DSMT4">
                  <p:embed/>
                </p:oleObj>
              </mc:Choice>
              <mc:Fallback>
                <p:oleObj name="Equation" r:id="rId22" imgW="990600" imgH="647700" progId="Equation.DSMT4">
                  <p:embed/>
                  <p:pic>
                    <p:nvPicPr>
                      <p:cNvPr id="0" name=""/>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177199"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02478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June 20, 2016</a:t>
            </a:r>
            <a:endParaRPr lang="en-US"/>
          </a:p>
        </p:txBody>
      </p:sp>
      <p:sp>
        <p:nvSpPr>
          <p:cNvPr id="12" name="Footer Placeholder 4"/>
          <p:cNvSpPr>
            <a:spLocks noGrp="1"/>
          </p:cNvSpPr>
          <p:nvPr>
            <p:ph type="ftr" sz="quarter" idx="11"/>
          </p:nvPr>
        </p:nvSpPr>
        <p:spPr/>
        <p:txBody>
          <a:bodyPr/>
          <a:lstStyle/>
          <a:p>
            <a:r>
              <a:rPr lang="nl-NL" smtClean="0"/>
              <a:t>PHYS 1444-001, Summer 2016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8</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A single isolated conductor can be said to have a capacitance, C.</a:t>
            </a:r>
          </a:p>
          <a:p>
            <a:pPr marL="342900" indent="-342900">
              <a:spcBef>
                <a:spcPct val="20000"/>
              </a:spcBef>
              <a:buFontTx/>
              <a:buChar char="•"/>
            </a:pPr>
            <a:r>
              <a:rPr lang="en-US" sz="3200">
                <a:solidFill>
                  <a:schemeClr val="accent2"/>
                </a:solidFill>
                <a:latin typeface="Arial Narrow" charset="0"/>
              </a:rPr>
              <a:t>C can still be defined as the ratio of the charge to absolute potential V on the conductor.</a:t>
            </a:r>
          </a:p>
          <a:p>
            <a:pPr marL="742950" lvl="1" indent="-285750">
              <a:spcBef>
                <a:spcPct val="20000"/>
              </a:spcBef>
              <a:buFontTx/>
              <a:buChar char="–"/>
            </a:pPr>
            <a:r>
              <a:rPr lang="en-US" sz="2800">
                <a:solidFill>
                  <a:srgbClr val="660066"/>
                </a:solidFill>
                <a:latin typeface="Arial Narrow" charset="0"/>
                <a:ea typeface="ＭＳ Ｐゴシック" charset="-128"/>
              </a:rPr>
              <a:t>So Q=CV.</a:t>
            </a:r>
          </a:p>
          <a:p>
            <a:pPr marL="342900" indent="-342900">
              <a:spcBef>
                <a:spcPct val="20000"/>
              </a:spcBef>
              <a:buFontTx/>
              <a:buChar char="•"/>
            </a:pPr>
            <a:r>
              <a:rPr lang="en-US" sz="3200">
                <a:solidFill>
                  <a:schemeClr val="accent2"/>
                </a:solidFill>
                <a:latin typeface="Arial Narrow" charset="0"/>
              </a:rPr>
              <a:t>The potential of a single conducting sphere of radius r</a:t>
            </a:r>
            <a:r>
              <a:rPr lang="en-US" sz="3200" baseline="-25000">
                <a:solidFill>
                  <a:schemeClr val="accent2"/>
                </a:solidFill>
                <a:latin typeface="Arial Narrow" charset="0"/>
              </a:rPr>
              <a:t>b</a:t>
            </a:r>
            <a:r>
              <a:rPr lang="en-US" sz="3200">
                <a:solidFill>
                  <a:schemeClr val="accent2"/>
                </a:solidFill>
                <a:latin typeface="Arial Narrow" charset="0"/>
              </a:rPr>
              <a:t> can be obtained as</a:t>
            </a:r>
          </a:p>
          <a:p>
            <a:pPr marL="342900" indent="-342900">
              <a:spcBef>
                <a:spcPct val="20000"/>
              </a:spcBef>
              <a:buFontTx/>
              <a:buChar char="•"/>
            </a:pPr>
            <a:endParaRPr lang="en-US" sz="320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110053"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extLst>
              <p:ext uri="{D42A27DB-BD31-4B8C-83A1-F6EECF244321}">
                <p14:modId xmlns:p14="http://schemas.microsoft.com/office/powerpoint/2010/main" val="505949702"/>
              </p:ext>
            </p:extLst>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110054"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extLst>
              <p:ext uri="{D42A27DB-BD31-4B8C-83A1-F6EECF244321}">
                <p14:modId xmlns:p14="http://schemas.microsoft.com/office/powerpoint/2010/main" val="878283584"/>
              </p:ext>
            </p:extLst>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110055" name="Equation" r:id="rId7" imgW="901700" imgH="381000" progId="Equation.DSMT4">
                  <p:embed/>
                </p:oleObj>
              </mc:Choice>
              <mc:Fallback>
                <p:oleObj name="Equation" r:id="rId7" imgW="901700" imgH="381000" progId="Equation.DSMT4">
                  <p:embed/>
                  <p:pic>
                    <p:nvPicPr>
                      <p:cNvPr id="0" name=""/>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extLst>
              <p:ext uri="{D42A27DB-BD31-4B8C-83A1-F6EECF244321}">
                <p14:modId xmlns:p14="http://schemas.microsoft.com/office/powerpoint/2010/main" val="2370899902"/>
              </p:ext>
            </p:extLst>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110056" name="Equation" r:id="rId9" imgW="990600" imgH="457200" progId="Equation.DSMT4">
                  <p:embed/>
                </p:oleObj>
              </mc:Choice>
              <mc:Fallback>
                <p:oleObj name="Equation" r:id="rId9" imgW="990600" imgH="457200" progId="Equation.DSMT4">
                  <p:embed/>
                  <p:pic>
                    <p:nvPicPr>
                      <p:cNvPr id="0" name=""/>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extLst>
              <p:ext uri="{D42A27DB-BD31-4B8C-83A1-F6EECF244321}">
                <p14:modId xmlns:p14="http://schemas.microsoft.com/office/powerpoint/2010/main" val="142451673"/>
              </p:ext>
            </p:extLst>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110057" name="Equation" r:id="rId11" imgW="431800" imgH="419100" progId="Equation.DSMT4">
                  <p:embed/>
                </p:oleObj>
              </mc:Choice>
              <mc:Fallback>
                <p:oleObj name="Equation" r:id="rId11" imgW="431800" imgH="419100" progId="Equation.DSMT4">
                  <p:embed/>
                  <p:pic>
                    <p:nvPicPr>
                      <p:cNvPr id="0" name=""/>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12652635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June 20, 2016</a:t>
            </a:r>
            <a:endParaRPr lang="en-US"/>
          </a:p>
        </p:txBody>
      </p:sp>
      <p:sp>
        <p:nvSpPr>
          <p:cNvPr id="7" name="Footer Placeholder 4"/>
          <p:cNvSpPr>
            <a:spLocks noGrp="1"/>
          </p:cNvSpPr>
          <p:nvPr>
            <p:ph type="ftr" sz="quarter" idx="11"/>
          </p:nvPr>
        </p:nvSpPr>
        <p:spPr/>
        <p:txBody>
          <a:bodyPr/>
          <a:lstStyle/>
          <a:p>
            <a:r>
              <a:rPr lang="nl-NL" smtClean="0"/>
              <a:t>PHYS 1444-001, Summer 2016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9</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a:t>
            </a:r>
            <a:r>
              <a:rPr lang="en-US" sz="2800" dirty="0" smtClean="0">
                <a:solidFill>
                  <a:schemeClr val="accent2"/>
                </a:solidFill>
                <a:latin typeface="Arial Narrow" charset="0"/>
              </a:rPr>
              <a:t>may be </a:t>
            </a:r>
            <a:r>
              <a:rPr lang="en-US" sz="2800" dirty="0">
                <a:solidFill>
                  <a:schemeClr val="accent2"/>
                </a:solidFill>
                <a:latin typeface="Arial Narrow" charset="0"/>
              </a:rPr>
              <a:t>used in </a:t>
            </a:r>
            <a:r>
              <a:rPr lang="en-US" sz="2800" dirty="0" smtClean="0">
                <a:solidFill>
                  <a:schemeClr val="accent2"/>
                </a:solidFill>
                <a:latin typeface="Arial Narrow" charset="0"/>
              </a:rPr>
              <a:t>electric </a:t>
            </a:r>
            <a:r>
              <a:rPr lang="en-US" sz="2800" dirty="0">
                <a:solidFill>
                  <a:schemeClr val="accent2"/>
                </a:solidFill>
                <a:latin typeface="Arial Narrow" charset="0"/>
              </a:rPr>
              <a:t>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parallel</a:t>
            </a:r>
            <a:r>
              <a:rPr lang="en-US" dirty="0" smtClean="0">
                <a:solidFill>
                  <a:srgbClr val="660066"/>
                </a:solidFill>
                <a:latin typeface="Arial Narrow" charset="0"/>
                <a:ea typeface="ＭＳ Ｐゴシック" charset="-128"/>
              </a:rPr>
              <a:t>	, in series or </a:t>
            </a:r>
            <a:r>
              <a:rPr lang="en-US" dirty="0">
                <a:solidFill>
                  <a:srgbClr val="660066"/>
                </a:solidFill>
                <a:latin typeface="Arial Narrow" charset="0"/>
                <a:ea typeface="ＭＳ Ｐゴシック" charset="-128"/>
              </a:rPr>
              <a:t>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2"/>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3"/>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6229058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20289</TotalTime>
  <Words>2816</Words>
  <Application>Microsoft Macintosh PowerPoint</Application>
  <PresentationFormat>On-screen Show (4:3)</PresentationFormat>
  <Paragraphs>296</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phys1443-spring02</vt:lpstr>
      <vt:lpstr>Equation</vt:lpstr>
      <vt:lpstr>PHYS 1441 – Section 001 Lecture #9</vt:lpstr>
      <vt:lpstr>Announcements</vt:lpstr>
      <vt:lpstr>Capacitors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lpstr>Dielectrics</vt:lpstr>
      <vt:lpstr>Dielectrics</vt:lpstr>
      <vt:lpstr>Dielectrics</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542</cp:revision>
  <dcterms:created xsi:type="dcterms:W3CDTF">2012-01-19T04:21:20Z</dcterms:created>
  <dcterms:modified xsi:type="dcterms:W3CDTF">2016-06-20T19:25:05Z</dcterms:modified>
</cp:coreProperties>
</file>