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embeddings/oleObject84.bin" ContentType="application/vnd.openxmlformats-officedocument.oleObject"/>
  <Override PartName="/ppt/embeddings/oleObject85.bin" ContentType="application/vnd.openxmlformats-officedocument.oleObject"/>
  <Override PartName="/ppt/embeddings/oleObject86.bin" ContentType="application/vnd.openxmlformats-officedocument.oleObject"/>
  <Override PartName="/ppt/embeddings/oleObject87.bin" ContentType="application/vnd.openxmlformats-officedocument.oleObject"/>
  <Override PartName="/ppt/embeddings/oleObject88.bin" ContentType="application/vnd.openxmlformats-officedocument.oleObject"/>
  <Override PartName="/ppt/embeddings/oleObject89.bin" ContentType="application/vnd.openxmlformats-officedocument.oleObject"/>
  <Override PartName="/ppt/embeddings/oleObject90.bin" ContentType="application/vnd.openxmlformats-officedocument.oleObject"/>
  <Override PartName="/ppt/embeddings/oleObject91.bin" ContentType="application/vnd.openxmlformats-officedocument.oleObject"/>
  <Override PartName="/ppt/embeddings/oleObject92.bin" ContentType="application/vnd.openxmlformats-officedocument.oleObject"/>
  <Override PartName="/ppt/embeddings/oleObject93.bin" ContentType="application/vnd.openxmlformats-officedocument.oleObject"/>
  <Override PartName="/ppt/embeddings/oleObject94.bin" ContentType="application/vnd.openxmlformats-officedocument.oleObject"/>
  <Override PartName="/ppt/embeddings/oleObject95.bin" ContentType="application/vnd.openxmlformats-officedocument.oleObject"/>
  <Override PartName="/ppt/embeddings/oleObject96.bin" ContentType="application/vnd.openxmlformats-officedocument.oleObject"/>
  <Override PartName="/ppt/embeddings/oleObject97.bin" ContentType="application/vnd.openxmlformats-officedocument.oleObject"/>
  <Override PartName="/ppt/embeddings/oleObject98.bin" ContentType="application/vnd.openxmlformats-officedocument.oleObject"/>
  <Override PartName="/ppt/embeddings/oleObject99.bin" ContentType="application/vnd.openxmlformats-officedocument.oleObject"/>
  <Override PartName="/ppt/embeddings/oleObject100.bin" ContentType="application/vnd.openxmlformats-officedocument.oleObject"/>
  <Override PartName="/ppt/embeddings/oleObject101.bin" ContentType="application/vnd.openxmlformats-officedocument.oleObject"/>
  <Override PartName="/ppt/embeddings/oleObject102.bin" ContentType="application/vnd.openxmlformats-officedocument.oleObject"/>
  <Override PartName="/ppt/embeddings/oleObject103.bin" ContentType="application/vnd.openxmlformats-officedocument.oleObject"/>
  <Override PartName="/ppt/embeddings/oleObject104.bin" ContentType="application/vnd.openxmlformats-officedocument.oleObject"/>
  <Override PartName="/ppt/embeddings/oleObject105.bin" ContentType="application/vnd.openxmlformats-officedocument.oleObject"/>
  <Override PartName="/ppt/embeddings/oleObject106.bin" ContentType="application/vnd.openxmlformats-officedocument.oleObject"/>
  <Override PartName="/ppt/embeddings/oleObject107.bin" ContentType="application/vnd.openxmlformats-officedocument.oleObject"/>
  <Override PartName="/ppt/embeddings/oleObject108.bin" ContentType="application/vnd.openxmlformats-officedocument.oleObject"/>
  <Override PartName="/ppt/embeddings/oleObject109.bin" ContentType="application/vnd.openxmlformats-officedocument.oleObject"/>
  <Override PartName="/ppt/embeddings/oleObject110.bin" ContentType="application/vnd.openxmlformats-officedocument.oleObject"/>
  <Override PartName="/ppt/embeddings/oleObject111.bin" ContentType="application/vnd.openxmlformats-officedocument.oleObject"/>
  <Override PartName="/ppt/embeddings/oleObject112.bin" ContentType="application/vnd.openxmlformats-officedocument.oleObject"/>
  <Override PartName="/ppt/embeddings/oleObject113.bin" ContentType="application/vnd.openxmlformats-officedocument.oleObject"/>
  <Override PartName="/ppt/embeddings/oleObject114.bin" ContentType="application/vnd.openxmlformats-officedocument.oleObject"/>
  <Override PartName="/ppt/embeddings/oleObject115.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391" r:id="rId2"/>
    <p:sldId id="481" r:id="rId3"/>
    <p:sldId id="553" r:id="rId4"/>
    <p:sldId id="554" r:id="rId5"/>
    <p:sldId id="555" r:id="rId6"/>
    <p:sldId id="556" r:id="rId7"/>
    <p:sldId id="557" r:id="rId8"/>
    <p:sldId id="558" r:id="rId9"/>
    <p:sldId id="559" r:id="rId10"/>
    <p:sldId id="560" r:id="rId11"/>
    <p:sldId id="561" r:id="rId12"/>
    <p:sldId id="562" r:id="rId13"/>
    <p:sldId id="563" r:id="rId14"/>
    <p:sldId id="564" r:id="rId15"/>
    <p:sldId id="565" r:id="rId16"/>
    <p:sldId id="566" r:id="rId17"/>
    <p:sldId id="567" r:id="rId18"/>
    <p:sldId id="568" r:id="rId19"/>
    <p:sldId id="569" r:id="rId20"/>
    <p:sldId id="598" r:id="rId21"/>
    <p:sldId id="571" r:id="rId22"/>
    <p:sldId id="572" r:id="rId23"/>
    <p:sldId id="573" r:id="rId24"/>
    <p:sldId id="574" r:id="rId25"/>
    <p:sldId id="575" r:id="rId26"/>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00"/>
    <a:srgbClr val="99FFCC"/>
    <a:srgbClr val="FFFFCC"/>
    <a:srgbClr val="CC6600"/>
    <a:srgbClr val="FF0066"/>
    <a:srgbClr val="CC00CC"/>
    <a:srgbClr val="003300"/>
    <a:srgbClr val="66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52" d="100"/>
          <a:sy n="52" d="100"/>
        </p:scale>
        <p:origin x="-100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6.wmf"/><Relationship Id="rId4" Type="http://schemas.openxmlformats.org/officeDocument/2006/relationships/image" Target="../media/image67.wmf"/><Relationship Id="rId5" Type="http://schemas.openxmlformats.org/officeDocument/2006/relationships/image" Target="../media/image68.wmf"/><Relationship Id="rId6" Type="http://schemas.openxmlformats.org/officeDocument/2006/relationships/image" Target="../media/image69.wmf"/><Relationship Id="rId7" Type="http://schemas.openxmlformats.org/officeDocument/2006/relationships/image" Target="../media/image70.emf"/><Relationship Id="rId8" Type="http://schemas.openxmlformats.org/officeDocument/2006/relationships/image" Target="../media/image71.emf"/><Relationship Id="rId9" Type="http://schemas.openxmlformats.org/officeDocument/2006/relationships/image" Target="../media/image72.wmf"/><Relationship Id="rId1" Type="http://schemas.openxmlformats.org/officeDocument/2006/relationships/image" Target="../media/image64.wmf"/><Relationship Id="rId2" Type="http://schemas.openxmlformats.org/officeDocument/2006/relationships/image" Target="../media/image65.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75.wmf"/><Relationship Id="rId4" Type="http://schemas.openxmlformats.org/officeDocument/2006/relationships/image" Target="../media/image76.wmf"/><Relationship Id="rId5" Type="http://schemas.openxmlformats.org/officeDocument/2006/relationships/image" Target="../media/image77.wmf"/><Relationship Id="rId6" Type="http://schemas.openxmlformats.org/officeDocument/2006/relationships/image" Target="../media/image78.wmf"/><Relationship Id="rId7" Type="http://schemas.openxmlformats.org/officeDocument/2006/relationships/image" Target="../media/image79.wmf"/><Relationship Id="rId1" Type="http://schemas.openxmlformats.org/officeDocument/2006/relationships/image" Target="../media/image73.wmf"/><Relationship Id="rId2" Type="http://schemas.openxmlformats.org/officeDocument/2006/relationships/image" Target="../media/image74.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81.wmf"/><Relationship Id="rId4" Type="http://schemas.openxmlformats.org/officeDocument/2006/relationships/image" Target="../media/image82.wmf"/><Relationship Id="rId5" Type="http://schemas.openxmlformats.org/officeDocument/2006/relationships/image" Target="../media/image83.wmf"/><Relationship Id="rId1" Type="http://schemas.openxmlformats.org/officeDocument/2006/relationships/image" Target="../media/image66.wmf"/><Relationship Id="rId2" Type="http://schemas.openxmlformats.org/officeDocument/2006/relationships/image" Target="../media/image80.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8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8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86.wmf"/><Relationship Id="rId2" Type="http://schemas.openxmlformats.org/officeDocument/2006/relationships/image" Target="../media/image87.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89.wmf"/><Relationship Id="rId2" Type="http://schemas.openxmlformats.org/officeDocument/2006/relationships/image" Target="../media/image90.wmf"/><Relationship Id="rId3" Type="http://schemas.openxmlformats.org/officeDocument/2006/relationships/image" Target="../media/image91.wmf"/></Relationships>
</file>

<file path=ppt/drawings/_rels/vmlDrawing17.vml.rels><?xml version="1.0" encoding="UTF-8" standalone="yes"?>
<Relationships xmlns="http://schemas.openxmlformats.org/package/2006/relationships"><Relationship Id="rId11" Type="http://schemas.openxmlformats.org/officeDocument/2006/relationships/image" Target="../media/image102.wmf"/><Relationship Id="rId12" Type="http://schemas.openxmlformats.org/officeDocument/2006/relationships/image" Target="../media/image103.wmf"/><Relationship Id="rId13" Type="http://schemas.openxmlformats.org/officeDocument/2006/relationships/image" Target="../media/image104.wmf"/><Relationship Id="rId1" Type="http://schemas.openxmlformats.org/officeDocument/2006/relationships/image" Target="../media/image92.wmf"/><Relationship Id="rId2" Type="http://schemas.openxmlformats.org/officeDocument/2006/relationships/image" Target="../media/image93.wmf"/><Relationship Id="rId3" Type="http://schemas.openxmlformats.org/officeDocument/2006/relationships/image" Target="../media/image94.wmf"/><Relationship Id="rId4" Type="http://schemas.openxmlformats.org/officeDocument/2006/relationships/image" Target="../media/image95.wmf"/><Relationship Id="rId5" Type="http://schemas.openxmlformats.org/officeDocument/2006/relationships/image" Target="../media/image96.wmf"/><Relationship Id="rId6" Type="http://schemas.openxmlformats.org/officeDocument/2006/relationships/image" Target="../media/image97.wmf"/><Relationship Id="rId7" Type="http://schemas.openxmlformats.org/officeDocument/2006/relationships/image" Target="../media/image98.wmf"/><Relationship Id="rId8" Type="http://schemas.openxmlformats.org/officeDocument/2006/relationships/image" Target="../media/image99.wmf"/><Relationship Id="rId9" Type="http://schemas.openxmlformats.org/officeDocument/2006/relationships/image" Target="../media/image100.wmf"/><Relationship Id="rId10" Type="http://schemas.openxmlformats.org/officeDocument/2006/relationships/image" Target="../media/image101.wmf"/></Relationships>
</file>

<file path=ppt/drawings/_rels/vmlDrawing18.vml.rels><?xml version="1.0" encoding="UTF-8" standalone="yes"?>
<Relationships xmlns="http://schemas.openxmlformats.org/package/2006/relationships"><Relationship Id="rId11" Type="http://schemas.openxmlformats.org/officeDocument/2006/relationships/image" Target="../media/image116.wmf"/><Relationship Id="rId12" Type="http://schemas.openxmlformats.org/officeDocument/2006/relationships/image" Target="../media/image117.wmf"/><Relationship Id="rId13" Type="http://schemas.openxmlformats.org/officeDocument/2006/relationships/image" Target="../media/image118.wmf"/><Relationship Id="rId14" Type="http://schemas.openxmlformats.org/officeDocument/2006/relationships/image" Target="../media/image119.wmf"/><Relationship Id="rId15" Type="http://schemas.openxmlformats.org/officeDocument/2006/relationships/image" Target="../media/image120.wmf"/><Relationship Id="rId16" Type="http://schemas.openxmlformats.org/officeDocument/2006/relationships/image" Target="../media/image121.wmf"/><Relationship Id="rId17" Type="http://schemas.openxmlformats.org/officeDocument/2006/relationships/image" Target="../media/image122.wmf"/><Relationship Id="rId18" Type="http://schemas.openxmlformats.org/officeDocument/2006/relationships/image" Target="../media/image123.wmf"/><Relationship Id="rId1" Type="http://schemas.openxmlformats.org/officeDocument/2006/relationships/image" Target="../media/image106.wmf"/><Relationship Id="rId2" Type="http://schemas.openxmlformats.org/officeDocument/2006/relationships/image" Target="../media/image107.wmf"/><Relationship Id="rId3" Type="http://schemas.openxmlformats.org/officeDocument/2006/relationships/image" Target="../media/image108.wmf"/><Relationship Id="rId4" Type="http://schemas.openxmlformats.org/officeDocument/2006/relationships/image" Target="../media/image109.wmf"/><Relationship Id="rId5" Type="http://schemas.openxmlformats.org/officeDocument/2006/relationships/image" Target="../media/image110.wmf"/><Relationship Id="rId6" Type="http://schemas.openxmlformats.org/officeDocument/2006/relationships/image" Target="../media/image111.wmf"/><Relationship Id="rId7" Type="http://schemas.openxmlformats.org/officeDocument/2006/relationships/image" Target="../media/image112.wmf"/><Relationship Id="rId8" Type="http://schemas.openxmlformats.org/officeDocument/2006/relationships/image" Target="../media/image113.wmf"/><Relationship Id="rId9" Type="http://schemas.openxmlformats.org/officeDocument/2006/relationships/image" Target="../media/image114.wmf"/><Relationship Id="rId10" Type="http://schemas.openxmlformats.org/officeDocument/2006/relationships/image" Target="../media/image115.wmf"/></Relationships>
</file>

<file path=ppt/drawings/_rels/vmlDrawing2.vml.rels><?xml version="1.0" encoding="UTF-8" standalone="yes"?>
<Relationships xmlns="http://schemas.openxmlformats.org/package/2006/relationships"><Relationship Id="rId11" Type="http://schemas.openxmlformats.org/officeDocument/2006/relationships/image" Target="../media/image14.wmf"/><Relationship Id="rId12" Type="http://schemas.openxmlformats.org/officeDocument/2006/relationships/image" Target="../media/image15.emf"/><Relationship Id="rId1" Type="http://schemas.openxmlformats.org/officeDocument/2006/relationships/image" Target="../media/image4.wmf"/><Relationship Id="rId2" Type="http://schemas.openxmlformats.org/officeDocument/2006/relationships/image" Target="../media/image5.wmf"/><Relationship Id="rId3" Type="http://schemas.openxmlformats.org/officeDocument/2006/relationships/image" Target="../media/image6.emf"/><Relationship Id="rId4" Type="http://schemas.openxmlformats.org/officeDocument/2006/relationships/image" Target="../media/image7.wmf"/><Relationship Id="rId5" Type="http://schemas.openxmlformats.org/officeDocument/2006/relationships/image" Target="../media/image8.emf"/><Relationship Id="rId6" Type="http://schemas.openxmlformats.org/officeDocument/2006/relationships/image" Target="../media/image9.wmf"/><Relationship Id="rId7" Type="http://schemas.openxmlformats.org/officeDocument/2006/relationships/image" Target="../media/image10.wmf"/><Relationship Id="rId8" Type="http://schemas.openxmlformats.org/officeDocument/2006/relationships/image" Target="../media/image11.wmf"/><Relationship Id="rId9" Type="http://schemas.openxmlformats.org/officeDocument/2006/relationships/image" Target="../media/image12.wmf"/><Relationship Id="rId10"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9.wmf"/><Relationship Id="rId4" Type="http://schemas.openxmlformats.org/officeDocument/2006/relationships/image" Target="../media/image20.wmf"/><Relationship Id="rId5" Type="http://schemas.openxmlformats.org/officeDocument/2006/relationships/image" Target="../media/image21.wmf"/><Relationship Id="rId1" Type="http://schemas.openxmlformats.org/officeDocument/2006/relationships/image" Target="../media/image17.emf"/><Relationship Id="rId2"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11" Type="http://schemas.openxmlformats.org/officeDocument/2006/relationships/image" Target="../media/image32.wmf"/><Relationship Id="rId12" Type="http://schemas.openxmlformats.org/officeDocument/2006/relationships/image" Target="../media/image33.wmf"/><Relationship Id="rId1" Type="http://schemas.openxmlformats.org/officeDocument/2006/relationships/image" Target="../media/image22.wmf"/><Relationship Id="rId2" Type="http://schemas.openxmlformats.org/officeDocument/2006/relationships/image" Target="../media/image23.wmf"/><Relationship Id="rId3" Type="http://schemas.openxmlformats.org/officeDocument/2006/relationships/image" Target="../media/image24.wmf"/><Relationship Id="rId4" Type="http://schemas.openxmlformats.org/officeDocument/2006/relationships/image" Target="../media/image25.wmf"/><Relationship Id="rId5" Type="http://schemas.openxmlformats.org/officeDocument/2006/relationships/image" Target="../media/image26.wmf"/><Relationship Id="rId6" Type="http://schemas.openxmlformats.org/officeDocument/2006/relationships/image" Target="../media/image27.wmf"/><Relationship Id="rId7" Type="http://schemas.openxmlformats.org/officeDocument/2006/relationships/image" Target="../media/image28.wmf"/><Relationship Id="rId8" Type="http://schemas.openxmlformats.org/officeDocument/2006/relationships/image" Target="../media/image29.wmf"/><Relationship Id="rId9" Type="http://schemas.openxmlformats.org/officeDocument/2006/relationships/image" Target="../media/image30.wmf"/><Relationship Id="rId10" Type="http://schemas.openxmlformats.org/officeDocument/2006/relationships/image" Target="../media/image31.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6.wmf"/><Relationship Id="rId4" Type="http://schemas.openxmlformats.org/officeDocument/2006/relationships/image" Target="../media/image37.emf"/><Relationship Id="rId5" Type="http://schemas.openxmlformats.org/officeDocument/2006/relationships/image" Target="../media/image38.wmf"/><Relationship Id="rId6" Type="http://schemas.openxmlformats.org/officeDocument/2006/relationships/image" Target="../media/image39.wmf"/><Relationship Id="rId7" Type="http://schemas.openxmlformats.org/officeDocument/2006/relationships/image" Target="../media/image40.wmf"/><Relationship Id="rId8" Type="http://schemas.openxmlformats.org/officeDocument/2006/relationships/image" Target="../media/image41.wmf"/><Relationship Id="rId9" Type="http://schemas.openxmlformats.org/officeDocument/2006/relationships/image" Target="../media/image42.wmf"/><Relationship Id="rId10" Type="http://schemas.openxmlformats.org/officeDocument/2006/relationships/image" Target="../media/image43.emf"/><Relationship Id="rId11" Type="http://schemas.openxmlformats.org/officeDocument/2006/relationships/image" Target="../media/image44.wmf"/><Relationship Id="rId1" Type="http://schemas.openxmlformats.org/officeDocument/2006/relationships/image" Target="../media/image34.wmf"/><Relationship Id="rId2" Type="http://schemas.openxmlformats.org/officeDocument/2006/relationships/image" Target="../media/image35.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8.emf"/><Relationship Id="rId4" Type="http://schemas.openxmlformats.org/officeDocument/2006/relationships/image" Target="../media/image49.emf"/><Relationship Id="rId5" Type="http://schemas.openxmlformats.org/officeDocument/2006/relationships/image" Target="../media/image50.emf"/><Relationship Id="rId1" Type="http://schemas.openxmlformats.org/officeDocument/2006/relationships/image" Target="../media/image46.wmf"/><Relationship Id="rId2" Type="http://schemas.openxmlformats.org/officeDocument/2006/relationships/image" Target="../media/image4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7.wmf"/><Relationship Id="rId4" Type="http://schemas.openxmlformats.org/officeDocument/2006/relationships/image" Target="../media/image58.wmf"/><Relationship Id="rId5" Type="http://schemas.openxmlformats.org/officeDocument/2006/relationships/image" Target="../media/image59.wmf"/><Relationship Id="rId6" Type="http://schemas.openxmlformats.org/officeDocument/2006/relationships/image" Target="../media/image60.wmf"/><Relationship Id="rId7" Type="http://schemas.openxmlformats.org/officeDocument/2006/relationships/image" Target="../media/image61.wmf"/><Relationship Id="rId8" Type="http://schemas.openxmlformats.org/officeDocument/2006/relationships/image" Target="../media/image62.wmf"/><Relationship Id="rId1" Type="http://schemas.openxmlformats.org/officeDocument/2006/relationships/image" Target="../media/image55.wmf"/><Relationship Id="rId2" Type="http://schemas.openxmlformats.org/officeDocument/2006/relationships/image" Target="../media/image5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smtClean="0"/>
              <a:t>Monday, June 20, 2016</a:t>
            </a:r>
            <a:endParaRPr lang="en-US"/>
          </a:p>
        </p:txBody>
      </p:sp>
      <p:sp>
        <p:nvSpPr>
          <p:cNvPr id="6" name="Rectangle 5"/>
          <p:cNvSpPr>
            <a:spLocks noGrp="1" noChangeArrowheads="1"/>
          </p:cNvSpPr>
          <p:nvPr>
            <p:ph type="ftr" sz="quarter" idx="11"/>
          </p:nvPr>
        </p:nvSpPr>
        <p:spPr/>
        <p:txBody>
          <a:bodyPr/>
          <a:lstStyle>
            <a:lvl1pPr>
              <a:defRPr smtClean="0"/>
            </a:lvl1pPr>
          </a:lstStyle>
          <a:p>
            <a:pPr>
              <a:defRPr/>
            </a:pPr>
            <a:r>
              <a:rPr lang="nl-NL" smtClean="0"/>
              <a:t>PHYS 1444-001, Summer 2016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Monday, June 20, 2016</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nl-NL" smtClean="0"/>
              <a:t>PHYS 1444-001, Summer 2016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Monday, June 20, 2016</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nl-NL" smtClean="0"/>
              <a:t>PHYS 1444-001, Summer 2016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Monday, June 20, 2016</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nl-NL" smtClean="0"/>
              <a:t>PHYS 1444-001, Summer 2016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Monday, June 20, 2016</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nl-NL" smtClean="0"/>
              <a:t>PHYS 1444-001, Summer 2016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smtClean="0"/>
              <a:t>Monday, June 20, 2016</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nl-NL" smtClean="0"/>
              <a:t>PHYS 1444-001, Summer 2016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r>
              <a:rPr lang="en-US" smtClean="0"/>
              <a:t>Monday, June 20, 2016</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nl-NL" smtClean="0"/>
              <a:t>PHYS 1444-001, Summer 2016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Monday, June 20, 2016</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nl-NL" smtClean="0"/>
              <a:t>PHYS 1444-001, Summer 2016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r>
              <a:rPr lang="en-US" smtClean="0"/>
              <a:t>Monday, June 20, 2016</a:t>
            </a:r>
            <a:endParaRPr lang="en-US"/>
          </a:p>
        </p:txBody>
      </p:sp>
      <p:sp>
        <p:nvSpPr>
          <p:cNvPr id="4" name="Footer Placeholder 3"/>
          <p:cNvSpPr>
            <a:spLocks noGrp="1"/>
          </p:cNvSpPr>
          <p:nvPr>
            <p:ph type="ftr" sz="quarter" idx="11"/>
          </p:nvPr>
        </p:nvSpPr>
        <p:spPr/>
        <p:txBody>
          <a:bodyPr/>
          <a:lstStyle>
            <a:lvl1pPr>
              <a:defRPr smtClean="0"/>
            </a:lvl1pPr>
          </a:lstStyle>
          <a:p>
            <a:pPr>
              <a:defRPr/>
            </a:pPr>
            <a:r>
              <a:rPr lang="nl-NL" smtClean="0"/>
              <a:t>PHYS 1444-001, Summer 2016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smtClean="0"/>
              <a:t>Monday, June 20, 2016</a:t>
            </a:r>
            <a:endParaRPr lang="en-US"/>
          </a:p>
        </p:txBody>
      </p:sp>
      <p:sp>
        <p:nvSpPr>
          <p:cNvPr id="3" name="Footer Placeholder 2"/>
          <p:cNvSpPr>
            <a:spLocks noGrp="1"/>
          </p:cNvSpPr>
          <p:nvPr>
            <p:ph type="ftr" sz="quarter" idx="11"/>
          </p:nvPr>
        </p:nvSpPr>
        <p:spPr/>
        <p:txBody>
          <a:bodyPr/>
          <a:lstStyle>
            <a:lvl1pPr>
              <a:defRPr smtClean="0"/>
            </a:lvl1pPr>
          </a:lstStyle>
          <a:p>
            <a:pPr>
              <a:defRPr/>
            </a:pPr>
            <a:r>
              <a:rPr lang="nl-NL" smtClean="0"/>
              <a:t>PHYS 1444-001, Summer 2016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Monday, June 20, 2016</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nl-NL" smtClean="0"/>
              <a:t>PHYS 1444-001, Summer 2016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Monday, June 20, 2016</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nl-NL" smtClean="0"/>
              <a:t>PHYS 1444-001, Summer 2016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smtClean="0"/>
              <a:t>Monday, June 20, 2016</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nl-NL" smtClean="0"/>
              <a:t>PHYS 1444-001, Summer 2016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1031" name="Picture 7" descr="UTA_color_seal"/>
          <p:cNvPicPr>
            <a:picLocks noChangeAspect="1" noChangeArrowheads="1"/>
          </p:cNvPicPr>
          <p:nvPr/>
        </p:nvPicPr>
        <p:blipFill>
          <a:blip r:embed="rId14"/>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1.jpeg"/><Relationship Id="rId4" Type="http://schemas.openxmlformats.org/officeDocument/2006/relationships/oleObject" Target="../embeddings/oleObject47.bin"/><Relationship Id="rId5" Type="http://schemas.openxmlformats.org/officeDocument/2006/relationships/image" Target="../media/image53.w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8.bin"/><Relationship Id="rId4" Type="http://schemas.openxmlformats.org/officeDocument/2006/relationships/image" Target="../media/image54.wmf"/><Relationship Id="rId5" Type="http://schemas.openxmlformats.org/officeDocument/2006/relationships/image" Target="../media/image52.jpeg"/><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1" Type="http://schemas.openxmlformats.org/officeDocument/2006/relationships/image" Target="../media/image58.wmf"/><Relationship Id="rId12" Type="http://schemas.openxmlformats.org/officeDocument/2006/relationships/oleObject" Target="../embeddings/oleObject53.bin"/><Relationship Id="rId13" Type="http://schemas.openxmlformats.org/officeDocument/2006/relationships/image" Target="../media/image59.wmf"/><Relationship Id="rId14" Type="http://schemas.openxmlformats.org/officeDocument/2006/relationships/oleObject" Target="../embeddings/oleObject54.bin"/><Relationship Id="rId15" Type="http://schemas.openxmlformats.org/officeDocument/2006/relationships/image" Target="../media/image60.wmf"/><Relationship Id="rId16" Type="http://schemas.openxmlformats.org/officeDocument/2006/relationships/oleObject" Target="../embeddings/oleObject55.bin"/><Relationship Id="rId17" Type="http://schemas.openxmlformats.org/officeDocument/2006/relationships/image" Target="../media/image61.wmf"/><Relationship Id="rId18" Type="http://schemas.openxmlformats.org/officeDocument/2006/relationships/oleObject" Target="../embeddings/oleObject56.bin"/><Relationship Id="rId19" Type="http://schemas.openxmlformats.org/officeDocument/2006/relationships/image" Target="../media/image62.wmf"/><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image" Target="../media/image63.jpeg"/><Relationship Id="rId4" Type="http://schemas.openxmlformats.org/officeDocument/2006/relationships/oleObject" Target="../embeddings/oleObject49.bin"/><Relationship Id="rId5" Type="http://schemas.openxmlformats.org/officeDocument/2006/relationships/image" Target="../media/image55.wmf"/><Relationship Id="rId6" Type="http://schemas.openxmlformats.org/officeDocument/2006/relationships/oleObject" Target="../embeddings/oleObject50.bin"/><Relationship Id="rId7" Type="http://schemas.openxmlformats.org/officeDocument/2006/relationships/image" Target="../media/image56.wmf"/><Relationship Id="rId8" Type="http://schemas.openxmlformats.org/officeDocument/2006/relationships/oleObject" Target="../embeddings/oleObject51.bin"/><Relationship Id="rId9" Type="http://schemas.openxmlformats.org/officeDocument/2006/relationships/image" Target="../media/image57.wmf"/><Relationship Id="rId10" Type="http://schemas.openxmlformats.org/officeDocument/2006/relationships/oleObject" Target="../embeddings/oleObject52.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9" Type="http://schemas.openxmlformats.org/officeDocument/2006/relationships/oleObject" Target="../embeddings/oleObject60.bin"/><Relationship Id="rId20" Type="http://schemas.openxmlformats.org/officeDocument/2006/relationships/image" Target="../media/image72.wmf"/><Relationship Id="rId10" Type="http://schemas.openxmlformats.org/officeDocument/2006/relationships/image" Target="../media/image67.wmf"/><Relationship Id="rId11" Type="http://schemas.openxmlformats.org/officeDocument/2006/relationships/oleObject" Target="../embeddings/oleObject61.bin"/><Relationship Id="rId12" Type="http://schemas.openxmlformats.org/officeDocument/2006/relationships/image" Target="../media/image68.wmf"/><Relationship Id="rId13" Type="http://schemas.openxmlformats.org/officeDocument/2006/relationships/oleObject" Target="../embeddings/oleObject62.bin"/><Relationship Id="rId14" Type="http://schemas.openxmlformats.org/officeDocument/2006/relationships/image" Target="../media/image69.wmf"/><Relationship Id="rId15" Type="http://schemas.openxmlformats.org/officeDocument/2006/relationships/oleObject" Target="../embeddings/oleObject63.bin"/><Relationship Id="rId16" Type="http://schemas.openxmlformats.org/officeDocument/2006/relationships/image" Target="../media/image70.emf"/><Relationship Id="rId17" Type="http://schemas.openxmlformats.org/officeDocument/2006/relationships/oleObject" Target="../embeddings/oleObject64.bin"/><Relationship Id="rId18" Type="http://schemas.openxmlformats.org/officeDocument/2006/relationships/image" Target="../media/image71.emf"/><Relationship Id="rId19" Type="http://schemas.openxmlformats.org/officeDocument/2006/relationships/oleObject" Target="../embeddings/oleObject65.bin"/><Relationship Id="rId1" Type="http://schemas.openxmlformats.org/officeDocument/2006/relationships/vmlDrawing" Target="../drawings/vmlDrawing10.vml"/><Relationship Id="rId2" Type="http://schemas.openxmlformats.org/officeDocument/2006/relationships/slideLayout" Target="../slideLayouts/slideLayout2.xml"/><Relationship Id="rId3" Type="http://schemas.openxmlformats.org/officeDocument/2006/relationships/oleObject" Target="../embeddings/oleObject57.bin"/><Relationship Id="rId4" Type="http://schemas.openxmlformats.org/officeDocument/2006/relationships/image" Target="../media/image64.wmf"/><Relationship Id="rId5" Type="http://schemas.openxmlformats.org/officeDocument/2006/relationships/oleObject" Target="../embeddings/oleObject58.bin"/><Relationship Id="rId6" Type="http://schemas.openxmlformats.org/officeDocument/2006/relationships/image" Target="../media/image65.wmf"/><Relationship Id="rId7" Type="http://schemas.openxmlformats.org/officeDocument/2006/relationships/oleObject" Target="../embeddings/oleObject59.bin"/><Relationship Id="rId8" Type="http://schemas.openxmlformats.org/officeDocument/2006/relationships/image" Target="../media/image66.wmf"/></Relationships>
</file>

<file path=ppt/slides/_rels/slide15.xml.rels><?xml version="1.0" encoding="UTF-8" standalone="yes"?>
<Relationships xmlns="http://schemas.openxmlformats.org/package/2006/relationships"><Relationship Id="rId11" Type="http://schemas.openxmlformats.org/officeDocument/2006/relationships/oleObject" Target="../embeddings/oleObject70.bin"/><Relationship Id="rId12" Type="http://schemas.openxmlformats.org/officeDocument/2006/relationships/image" Target="../media/image77.wmf"/><Relationship Id="rId13" Type="http://schemas.openxmlformats.org/officeDocument/2006/relationships/oleObject" Target="../embeddings/oleObject71.bin"/><Relationship Id="rId14" Type="http://schemas.openxmlformats.org/officeDocument/2006/relationships/image" Target="../media/image78.wmf"/><Relationship Id="rId15" Type="http://schemas.openxmlformats.org/officeDocument/2006/relationships/oleObject" Target="../embeddings/oleObject72.bin"/><Relationship Id="rId16" Type="http://schemas.openxmlformats.org/officeDocument/2006/relationships/image" Target="../media/image79.wmf"/><Relationship Id="rId1" Type="http://schemas.openxmlformats.org/officeDocument/2006/relationships/vmlDrawing" Target="../drawings/vmlDrawing11.vml"/><Relationship Id="rId2" Type="http://schemas.openxmlformats.org/officeDocument/2006/relationships/slideLayout" Target="../slideLayouts/slideLayout2.xml"/><Relationship Id="rId3" Type="http://schemas.openxmlformats.org/officeDocument/2006/relationships/oleObject" Target="../embeddings/oleObject66.bin"/><Relationship Id="rId4" Type="http://schemas.openxmlformats.org/officeDocument/2006/relationships/image" Target="../media/image73.wmf"/><Relationship Id="rId5" Type="http://schemas.openxmlformats.org/officeDocument/2006/relationships/oleObject" Target="../embeddings/oleObject67.bin"/><Relationship Id="rId6" Type="http://schemas.openxmlformats.org/officeDocument/2006/relationships/image" Target="../media/image74.wmf"/><Relationship Id="rId7" Type="http://schemas.openxmlformats.org/officeDocument/2006/relationships/oleObject" Target="../embeddings/oleObject68.bin"/><Relationship Id="rId8" Type="http://schemas.openxmlformats.org/officeDocument/2006/relationships/image" Target="../media/image75.wmf"/><Relationship Id="rId9" Type="http://schemas.openxmlformats.org/officeDocument/2006/relationships/oleObject" Target="../embeddings/oleObject69.bin"/><Relationship Id="rId10" Type="http://schemas.openxmlformats.org/officeDocument/2006/relationships/image" Target="../media/image76.wmf"/></Relationships>
</file>

<file path=ppt/slides/_rels/slide16.xml.rels><?xml version="1.0" encoding="UTF-8" standalone="yes"?>
<Relationships xmlns="http://schemas.openxmlformats.org/package/2006/relationships"><Relationship Id="rId11" Type="http://schemas.openxmlformats.org/officeDocument/2006/relationships/oleObject" Target="../embeddings/oleObject77.bin"/><Relationship Id="rId12" Type="http://schemas.openxmlformats.org/officeDocument/2006/relationships/image" Target="../media/image83.wmf"/><Relationship Id="rId1" Type="http://schemas.openxmlformats.org/officeDocument/2006/relationships/vmlDrawing" Target="../drawings/vmlDrawing12.vml"/><Relationship Id="rId2" Type="http://schemas.openxmlformats.org/officeDocument/2006/relationships/slideLayout" Target="../slideLayouts/slideLayout2.xml"/><Relationship Id="rId3" Type="http://schemas.openxmlformats.org/officeDocument/2006/relationships/oleObject" Target="../embeddings/oleObject73.bin"/><Relationship Id="rId4" Type="http://schemas.openxmlformats.org/officeDocument/2006/relationships/image" Target="../media/image66.wmf"/><Relationship Id="rId5" Type="http://schemas.openxmlformats.org/officeDocument/2006/relationships/oleObject" Target="../embeddings/oleObject74.bin"/><Relationship Id="rId6" Type="http://schemas.openxmlformats.org/officeDocument/2006/relationships/image" Target="../media/image80.wmf"/><Relationship Id="rId7" Type="http://schemas.openxmlformats.org/officeDocument/2006/relationships/oleObject" Target="../embeddings/oleObject75.bin"/><Relationship Id="rId8" Type="http://schemas.openxmlformats.org/officeDocument/2006/relationships/image" Target="../media/image81.wmf"/><Relationship Id="rId9" Type="http://schemas.openxmlformats.org/officeDocument/2006/relationships/oleObject" Target="../embeddings/oleObject76.bin"/><Relationship Id="rId10" Type="http://schemas.openxmlformats.org/officeDocument/2006/relationships/image" Target="../media/image82.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78.bin"/><Relationship Id="rId4" Type="http://schemas.openxmlformats.org/officeDocument/2006/relationships/image" Target="../media/image84.wmf"/><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79.bin"/><Relationship Id="rId4" Type="http://schemas.openxmlformats.org/officeDocument/2006/relationships/image" Target="../media/image85.wmf"/><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80.bin"/><Relationship Id="rId4" Type="http://schemas.openxmlformats.org/officeDocument/2006/relationships/image" Target="../media/image86.wmf"/><Relationship Id="rId5" Type="http://schemas.openxmlformats.org/officeDocument/2006/relationships/oleObject" Target="../embeddings/oleObject81.bin"/><Relationship Id="rId6" Type="http://schemas.openxmlformats.org/officeDocument/2006/relationships/image" Target="../media/image87.wmf"/><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8.jpe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82.bin"/><Relationship Id="rId4" Type="http://schemas.openxmlformats.org/officeDocument/2006/relationships/image" Target="../media/image89.wmf"/><Relationship Id="rId5" Type="http://schemas.openxmlformats.org/officeDocument/2006/relationships/oleObject" Target="../embeddings/oleObject83.bin"/><Relationship Id="rId6" Type="http://schemas.openxmlformats.org/officeDocument/2006/relationships/image" Target="../media/image90.wmf"/><Relationship Id="rId7" Type="http://schemas.openxmlformats.org/officeDocument/2006/relationships/oleObject" Target="../embeddings/oleObject84.bin"/><Relationship Id="rId8" Type="http://schemas.openxmlformats.org/officeDocument/2006/relationships/image" Target="../media/image91.wmf"/><Relationship Id="rId1" Type="http://schemas.openxmlformats.org/officeDocument/2006/relationships/vmlDrawing" Target="../drawings/vmlDrawing16.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9" Type="http://schemas.openxmlformats.org/officeDocument/2006/relationships/image" Target="../media/image94.wmf"/><Relationship Id="rId20" Type="http://schemas.openxmlformats.org/officeDocument/2006/relationships/oleObject" Target="../embeddings/oleObject93.bin"/><Relationship Id="rId21" Type="http://schemas.openxmlformats.org/officeDocument/2006/relationships/image" Target="../media/image100.wmf"/><Relationship Id="rId22" Type="http://schemas.openxmlformats.org/officeDocument/2006/relationships/oleObject" Target="../embeddings/oleObject94.bin"/><Relationship Id="rId23" Type="http://schemas.openxmlformats.org/officeDocument/2006/relationships/image" Target="../media/image101.wmf"/><Relationship Id="rId24" Type="http://schemas.openxmlformats.org/officeDocument/2006/relationships/oleObject" Target="../embeddings/oleObject95.bin"/><Relationship Id="rId25" Type="http://schemas.openxmlformats.org/officeDocument/2006/relationships/image" Target="../media/image102.wmf"/><Relationship Id="rId26" Type="http://schemas.openxmlformats.org/officeDocument/2006/relationships/oleObject" Target="../embeddings/oleObject96.bin"/><Relationship Id="rId27" Type="http://schemas.openxmlformats.org/officeDocument/2006/relationships/image" Target="../media/image103.wmf"/><Relationship Id="rId28" Type="http://schemas.openxmlformats.org/officeDocument/2006/relationships/oleObject" Target="../embeddings/oleObject97.bin"/><Relationship Id="rId29" Type="http://schemas.openxmlformats.org/officeDocument/2006/relationships/image" Target="../media/image104.wmf"/><Relationship Id="rId10" Type="http://schemas.openxmlformats.org/officeDocument/2006/relationships/oleObject" Target="../embeddings/oleObject88.bin"/><Relationship Id="rId11" Type="http://schemas.openxmlformats.org/officeDocument/2006/relationships/image" Target="../media/image95.wmf"/><Relationship Id="rId12" Type="http://schemas.openxmlformats.org/officeDocument/2006/relationships/oleObject" Target="../embeddings/oleObject89.bin"/><Relationship Id="rId13" Type="http://schemas.openxmlformats.org/officeDocument/2006/relationships/image" Target="../media/image96.wmf"/><Relationship Id="rId14" Type="http://schemas.openxmlformats.org/officeDocument/2006/relationships/oleObject" Target="../embeddings/oleObject90.bin"/><Relationship Id="rId15" Type="http://schemas.openxmlformats.org/officeDocument/2006/relationships/image" Target="../media/image97.wmf"/><Relationship Id="rId16" Type="http://schemas.openxmlformats.org/officeDocument/2006/relationships/oleObject" Target="../embeddings/oleObject91.bin"/><Relationship Id="rId17" Type="http://schemas.openxmlformats.org/officeDocument/2006/relationships/image" Target="../media/image98.wmf"/><Relationship Id="rId18" Type="http://schemas.openxmlformats.org/officeDocument/2006/relationships/oleObject" Target="../embeddings/oleObject92.bin"/><Relationship Id="rId19" Type="http://schemas.openxmlformats.org/officeDocument/2006/relationships/image" Target="../media/image99.wmf"/><Relationship Id="rId1" Type="http://schemas.openxmlformats.org/officeDocument/2006/relationships/vmlDrawing" Target="../drawings/vmlDrawing17.vml"/><Relationship Id="rId2" Type="http://schemas.openxmlformats.org/officeDocument/2006/relationships/slideLayout" Target="../slideLayouts/slideLayout2.xml"/><Relationship Id="rId3" Type="http://schemas.openxmlformats.org/officeDocument/2006/relationships/image" Target="../media/image105.jpeg"/><Relationship Id="rId4" Type="http://schemas.openxmlformats.org/officeDocument/2006/relationships/oleObject" Target="../embeddings/oleObject85.bin"/><Relationship Id="rId5" Type="http://schemas.openxmlformats.org/officeDocument/2006/relationships/image" Target="../media/image92.wmf"/><Relationship Id="rId6" Type="http://schemas.openxmlformats.org/officeDocument/2006/relationships/oleObject" Target="../embeddings/oleObject86.bin"/><Relationship Id="rId7" Type="http://schemas.openxmlformats.org/officeDocument/2006/relationships/image" Target="../media/image93.wmf"/><Relationship Id="rId8" Type="http://schemas.openxmlformats.org/officeDocument/2006/relationships/oleObject" Target="../embeddings/oleObject87.bin"/></Relationships>
</file>

<file path=ppt/slides/_rels/slide23.xml.rels><?xml version="1.0" encoding="UTF-8" standalone="yes"?>
<Relationships xmlns="http://schemas.openxmlformats.org/package/2006/relationships"><Relationship Id="rId20" Type="http://schemas.openxmlformats.org/officeDocument/2006/relationships/image" Target="../media/image114.wmf"/><Relationship Id="rId21" Type="http://schemas.openxmlformats.org/officeDocument/2006/relationships/oleObject" Target="../embeddings/oleObject107.bin"/><Relationship Id="rId22" Type="http://schemas.openxmlformats.org/officeDocument/2006/relationships/image" Target="../media/image115.wmf"/><Relationship Id="rId23" Type="http://schemas.openxmlformats.org/officeDocument/2006/relationships/oleObject" Target="../embeddings/oleObject108.bin"/><Relationship Id="rId24" Type="http://schemas.openxmlformats.org/officeDocument/2006/relationships/image" Target="../media/image116.wmf"/><Relationship Id="rId25" Type="http://schemas.openxmlformats.org/officeDocument/2006/relationships/oleObject" Target="../embeddings/oleObject109.bin"/><Relationship Id="rId26" Type="http://schemas.openxmlformats.org/officeDocument/2006/relationships/image" Target="../media/image117.wmf"/><Relationship Id="rId27" Type="http://schemas.openxmlformats.org/officeDocument/2006/relationships/oleObject" Target="../embeddings/oleObject110.bin"/><Relationship Id="rId28" Type="http://schemas.openxmlformats.org/officeDocument/2006/relationships/image" Target="../media/image118.wmf"/><Relationship Id="rId29" Type="http://schemas.openxmlformats.org/officeDocument/2006/relationships/oleObject" Target="../embeddings/oleObject111.bin"/><Relationship Id="rId1" Type="http://schemas.openxmlformats.org/officeDocument/2006/relationships/vmlDrawing" Target="../drawings/vmlDrawing18.vml"/><Relationship Id="rId2" Type="http://schemas.openxmlformats.org/officeDocument/2006/relationships/slideLayout" Target="../slideLayouts/slideLayout2.xml"/><Relationship Id="rId3" Type="http://schemas.openxmlformats.org/officeDocument/2006/relationships/oleObject" Target="../embeddings/oleObject98.bin"/><Relationship Id="rId4" Type="http://schemas.openxmlformats.org/officeDocument/2006/relationships/image" Target="../media/image106.wmf"/><Relationship Id="rId5" Type="http://schemas.openxmlformats.org/officeDocument/2006/relationships/oleObject" Target="../embeddings/oleObject99.bin"/><Relationship Id="rId30" Type="http://schemas.openxmlformats.org/officeDocument/2006/relationships/image" Target="../media/image119.wmf"/><Relationship Id="rId31" Type="http://schemas.openxmlformats.org/officeDocument/2006/relationships/oleObject" Target="../embeddings/oleObject112.bin"/><Relationship Id="rId32" Type="http://schemas.openxmlformats.org/officeDocument/2006/relationships/image" Target="../media/image120.wmf"/><Relationship Id="rId9" Type="http://schemas.openxmlformats.org/officeDocument/2006/relationships/oleObject" Target="../embeddings/oleObject101.bin"/><Relationship Id="rId6" Type="http://schemas.openxmlformats.org/officeDocument/2006/relationships/image" Target="../media/image107.wmf"/><Relationship Id="rId7" Type="http://schemas.openxmlformats.org/officeDocument/2006/relationships/oleObject" Target="../embeddings/oleObject100.bin"/><Relationship Id="rId8" Type="http://schemas.openxmlformats.org/officeDocument/2006/relationships/image" Target="../media/image108.wmf"/><Relationship Id="rId33" Type="http://schemas.openxmlformats.org/officeDocument/2006/relationships/oleObject" Target="../embeddings/oleObject113.bin"/><Relationship Id="rId34" Type="http://schemas.openxmlformats.org/officeDocument/2006/relationships/image" Target="../media/image121.wmf"/><Relationship Id="rId35" Type="http://schemas.openxmlformats.org/officeDocument/2006/relationships/oleObject" Target="../embeddings/oleObject114.bin"/><Relationship Id="rId36" Type="http://schemas.openxmlformats.org/officeDocument/2006/relationships/image" Target="../media/image122.wmf"/><Relationship Id="rId10" Type="http://schemas.openxmlformats.org/officeDocument/2006/relationships/image" Target="../media/image109.wmf"/><Relationship Id="rId11" Type="http://schemas.openxmlformats.org/officeDocument/2006/relationships/oleObject" Target="../embeddings/oleObject102.bin"/><Relationship Id="rId12" Type="http://schemas.openxmlformats.org/officeDocument/2006/relationships/image" Target="../media/image110.wmf"/><Relationship Id="rId13" Type="http://schemas.openxmlformats.org/officeDocument/2006/relationships/oleObject" Target="../embeddings/oleObject103.bin"/><Relationship Id="rId14" Type="http://schemas.openxmlformats.org/officeDocument/2006/relationships/image" Target="../media/image111.wmf"/><Relationship Id="rId15" Type="http://schemas.openxmlformats.org/officeDocument/2006/relationships/oleObject" Target="../embeddings/oleObject104.bin"/><Relationship Id="rId16" Type="http://schemas.openxmlformats.org/officeDocument/2006/relationships/image" Target="../media/image112.wmf"/><Relationship Id="rId17" Type="http://schemas.openxmlformats.org/officeDocument/2006/relationships/oleObject" Target="../embeddings/oleObject105.bin"/><Relationship Id="rId18" Type="http://schemas.openxmlformats.org/officeDocument/2006/relationships/image" Target="../media/image113.wmf"/><Relationship Id="rId19" Type="http://schemas.openxmlformats.org/officeDocument/2006/relationships/oleObject" Target="../embeddings/oleObject106.bin"/><Relationship Id="rId37" Type="http://schemas.openxmlformats.org/officeDocument/2006/relationships/oleObject" Target="../embeddings/oleObject115.bin"/><Relationship Id="rId38" Type="http://schemas.openxmlformats.org/officeDocument/2006/relationships/image" Target="../media/image123.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4.jpeg"/><Relationship Id="rId3" Type="http://schemas.openxmlformats.org/officeDocument/2006/relationships/image" Target="../media/image12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6.jpe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wmf"/><Relationship Id="rId5" Type="http://schemas.openxmlformats.org/officeDocument/2006/relationships/image" Target="../media/image3.jpe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9" Type="http://schemas.openxmlformats.org/officeDocument/2006/relationships/image" Target="../media/image6.emf"/><Relationship Id="rId20" Type="http://schemas.openxmlformats.org/officeDocument/2006/relationships/oleObject" Target="../embeddings/oleObject10.bin"/><Relationship Id="rId21" Type="http://schemas.openxmlformats.org/officeDocument/2006/relationships/image" Target="../media/image12.wmf"/><Relationship Id="rId22" Type="http://schemas.openxmlformats.org/officeDocument/2006/relationships/oleObject" Target="../embeddings/oleObject11.bin"/><Relationship Id="rId23" Type="http://schemas.openxmlformats.org/officeDocument/2006/relationships/image" Target="../media/image13.emf"/><Relationship Id="rId24" Type="http://schemas.openxmlformats.org/officeDocument/2006/relationships/oleObject" Target="../embeddings/oleObject12.bin"/><Relationship Id="rId25" Type="http://schemas.openxmlformats.org/officeDocument/2006/relationships/image" Target="../media/image14.wmf"/><Relationship Id="rId26" Type="http://schemas.openxmlformats.org/officeDocument/2006/relationships/oleObject" Target="../embeddings/oleObject13.bin"/><Relationship Id="rId27" Type="http://schemas.openxmlformats.org/officeDocument/2006/relationships/image" Target="../media/image15.emf"/><Relationship Id="rId10" Type="http://schemas.openxmlformats.org/officeDocument/2006/relationships/oleObject" Target="../embeddings/oleObject5.bin"/><Relationship Id="rId11" Type="http://schemas.openxmlformats.org/officeDocument/2006/relationships/image" Target="../media/image7.wmf"/><Relationship Id="rId12" Type="http://schemas.openxmlformats.org/officeDocument/2006/relationships/oleObject" Target="../embeddings/oleObject6.bin"/><Relationship Id="rId13" Type="http://schemas.openxmlformats.org/officeDocument/2006/relationships/image" Target="../media/image8.emf"/><Relationship Id="rId14" Type="http://schemas.openxmlformats.org/officeDocument/2006/relationships/oleObject" Target="../embeddings/oleObject7.bin"/><Relationship Id="rId15" Type="http://schemas.openxmlformats.org/officeDocument/2006/relationships/image" Target="../media/image9.wmf"/><Relationship Id="rId16" Type="http://schemas.openxmlformats.org/officeDocument/2006/relationships/oleObject" Target="../embeddings/oleObject8.bin"/><Relationship Id="rId17" Type="http://schemas.openxmlformats.org/officeDocument/2006/relationships/image" Target="../media/image10.wmf"/><Relationship Id="rId18" Type="http://schemas.openxmlformats.org/officeDocument/2006/relationships/oleObject" Target="../embeddings/oleObject9.bin"/><Relationship Id="rId19" Type="http://schemas.openxmlformats.org/officeDocument/2006/relationships/image" Target="../media/image11.wmf"/><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image" Target="../media/image16.jpeg"/><Relationship Id="rId4" Type="http://schemas.openxmlformats.org/officeDocument/2006/relationships/oleObject" Target="../embeddings/oleObject2.bin"/><Relationship Id="rId5" Type="http://schemas.openxmlformats.org/officeDocument/2006/relationships/image" Target="../media/image4.wmf"/><Relationship Id="rId6" Type="http://schemas.openxmlformats.org/officeDocument/2006/relationships/oleObject" Target="../embeddings/oleObject3.bin"/><Relationship Id="rId7" Type="http://schemas.openxmlformats.org/officeDocument/2006/relationships/image" Target="../media/image5.wmf"/><Relationship Id="rId8"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11" Type="http://schemas.openxmlformats.org/officeDocument/2006/relationships/oleObject" Target="../embeddings/oleObject18.bin"/><Relationship Id="rId12" Type="http://schemas.openxmlformats.org/officeDocument/2006/relationships/image" Target="../media/image21.wmf"/><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oleObject" Target="../embeddings/oleObject14.bin"/><Relationship Id="rId4" Type="http://schemas.openxmlformats.org/officeDocument/2006/relationships/image" Target="../media/image17.emf"/><Relationship Id="rId5" Type="http://schemas.openxmlformats.org/officeDocument/2006/relationships/oleObject" Target="../embeddings/oleObject15.bin"/><Relationship Id="rId6" Type="http://schemas.openxmlformats.org/officeDocument/2006/relationships/image" Target="../media/image18.wmf"/><Relationship Id="rId7" Type="http://schemas.openxmlformats.org/officeDocument/2006/relationships/oleObject" Target="../embeddings/oleObject16.bin"/><Relationship Id="rId8" Type="http://schemas.openxmlformats.org/officeDocument/2006/relationships/image" Target="../media/image19.wmf"/><Relationship Id="rId9" Type="http://schemas.openxmlformats.org/officeDocument/2006/relationships/oleObject" Target="../embeddings/oleObject17.bin"/><Relationship Id="rId10" Type="http://schemas.openxmlformats.org/officeDocument/2006/relationships/image" Target="../media/image20.wmf"/></Relationships>
</file>

<file path=ppt/slides/_rels/slide6.xml.rels><?xml version="1.0" encoding="UTF-8" standalone="yes"?>
<Relationships xmlns="http://schemas.openxmlformats.org/package/2006/relationships"><Relationship Id="rId9" Type="http://schemas.openxmlformats.org/officeDocument/2006/relationships/oleObject" Target="../embeddings/oleObject22.bin"/><Relationship Id="rId20" Type="http://schemas.openxmlformats.org/officeDocument/2006/relationships/image" Target="../media/image30.wmf"/><Relationship Id="rId21" Type="http://schemas.openxmlformats.org/officeDocument/2006/relationships/oleObject" Target="../embeddings/oleObject28.bin"/><Relationship Id="rId22" Type="http://schemas.openxmlformats.org/officeDocument/2006/relationships/image" Target="../media/image31.emf"/><Relationship Id="rId23" Type="http://schemas.openxmlformats.org/officeDocument/2006/relationships/oleObject" Target="../embeddings/oleObject29.bin"/><Relationship Id="rId24" Type="http://schemas.openxmlformats.org/officeDocument/2006/relationships/image" Target="../media/image32.wmf"/><Relationship Id="rId25" Type="http://schemas.openxmlformats.org/officeDocument/2006/relationships/oleObject" Target="../embeddings/oleObject30.bin"/><Relationship Id="rId26" Type="http://schemas.openxmlformats.org/officeDocument/2006/relationships/image" Target="../media/image33.wmf"/><Relationship Id="rId10" Type="http://schemas.openxmlformats.org/officeDocument/2006/relationships/image" Target="../media/image25.wmf"/><Relationship Id="rId11" Type="http://schemas.openxmlformats.org/officeDocument/2006/relationships/oleObject" Target="../embeddings/oleObject23.bin"/><Relationship Id="rId12" Type="http://schemas.openxmlformats.org/officeDocument/2006/relationships/image" Target="../media/image26.wmf"/><Relationship Id="rId13" Type="http://schemas.openxmlformats.org/officeDocument/2006/relationships/oleObject" Target="../embeddings/oleObject24.bin"/><Relationship Id="rId14" Type="http://schemas.openxmlformats.org/officeDocument/2006/relationships/image" Target="../media/image27.wmf"/><Relationship Id="rId15" Type="http://schemas.openxmlformats.org/officeDocument/2006/relationships/oleObject" Target="../embeddings/oleObject25.bin"/><Relationship Id="rId16" Type="http://schemas.openxmlformats.org/officeDocument/2006/relationships/image" Target="../media/image28.wmf"/><Relationship Id="rId17" Type="http://schemas.openxmlformats.org/officeDocument/2006/relationships/oleObject" Target="../embeddings/oleObject26.bin"/><Relationship Id="rId18" Type="http://schemas.openxmlformats.org/officeDocument/2006/relationships/image" Target="../media/image29.wmf"/><Relationship Id="rId19" Type="http://schemas.openxmlformats.org/officeDocument/2006/relationships/oleObject" Target="../embeddings/oleObject27.bin"/><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oleObject19.bin"/><Relationship Id="rId4" Type="http://schemas.openxmlformats.org/officeDocument/2006/relationships/image" Target="../media/image22.wmf"/><Relationship Id="rId5" Type="http://schemas.openxmlformats.org/officeDocument/2006/relationships/oleObject" Target="../embeddings/oleObject20.bin"/><Relationship Id="rId6" Type="http://schemas.openxmlformats.org/officeDocument/2006/relationships/image" Target="../media/image23.wmf"/><Relationship Id="rId7" Type="http://schemas.openxmlformats.org/officeDocument/2006/relationships/oleObject" Target="../embeddings/oleObject21.bin"/><Relationship Id="rId8" Type="http://schemas.openxmlformats.org/officeDocument/2006/relationships/image" Target="../media/image24.wmf"/></Relationships>
</file>

<file path=ppt/slides/_rels/slide7.xml.rels><?xml version="1.0" encoding="UTF-8" standalone="yes"?>
<Relationships xmlns="http://schemas.openxmlformats.org/package/2006/relationships"><Relationship Id="rId9" Type="http://schemas.openxmlformats.org/officeDocument/2006/relationships/image" Target="../media/image36.wmf"/><Relationship Id="rId20" Type="http://schemas.openxmlformats.org/officeDocument/2006/relationships/oleObject" Target="../embeddings/oleObject39.bin"/><Relationship Id="rId21" Type="http://schemas.openxmlformats.org/officeDocument/2006/relationships/image" Target="../media/image42.wmf"/><Relationship Id="rId22" Type="http://schemas.openxmlformats.org/officeDocument/2006/relationships/oleObject" Target="../embeddings/oleObject40.bin"/><Relationship Id="rId23" Type="http://schemas.openxmlformats.org/officeDocument/2006/relationships/image" Target="../media/image43.emf"/><Relationship Id="rId24" Type="http://schemas.openxmlformats.org/officeDocument/2006/relationships/oleObject" Target="../embeddings/oleObject41.bin"/><Relationship Id="rId25" Type="http://schemas.openxmlformats.org/officeDocument/2006/relationships/image" Target="../media/image44.wmf"/><Relationship Id="rId10" Type="http://schemas.openxmlformats.org/officeDocument/2006/relationships/oleObject" Target="../embeddings/oleObject34.bin"/><Relationship Id="rId11" Type="http://schemas.openxmlformats.org/officeDocument/2006/relationships/image" Target="../media/image37.emf"/><Relationship Id="rId12" Type="http://schemas.openxmlformats.org/officeDocument/2006/relationships/oleObject" Target="../embeddings/oleObject35.bin"/><Relationship Id="rId13" Type="http://schemas.openxmlformats.org/officeDocument/2006/relationships/image" Target="../media/image38.wmf"/><Relationship Id="rId14" Type="http://schemas.openxmlformats.org/officeDocument/2006/relationships/oleObject" Target="../embeddings/oleObject36.bin"/><Relationship Id="rId15" Type="http://schemas.openxmlformats.org/officeDocument/2006/relationships/image" Target="../media/image39.wmf"/><Relationship Id="rId16" Type="http://schemas.openxmlformats.org/officeDocument/2006/relationships/oleObject" Target="../embeddings/oleObject37.bin"/><Relationship Id="rId17" Type="http://schemas.openxmlformats.org/officeDocument/2006/relationships/image" Target="../media/image40.wmf"/><Relationship Id="rId18" Type="http://schemas.openxmlformats.org/officeDocument/2006/relationships/oleObject" Target="../embeddings/oleObject38.bin"/><Relationship Id="rId19" Type="http://schemas.openxmlformats.org/officeDocument/2006/relationships/image" Target="../media/image41.wmf"/><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image" Target="../media/image45.jpeg"/><Relationship Id="rId4" Type="http://schemas.openxmlformats.org/officeDocument/2006/relationships/oleObject" Target="../embeddings/oleObject31.bin"/><Relationship Id="rId5" Type="http://schemas.openxmlformats.org/officeDocument/2006/relationships/image" Target="../media/image34.wmf"/><Relationship Id="rId6" Type="http://schemas.openxmlformats.org/officeDocument/2006/relationships/oleObject" Target="../embeddings/oleObject32.bin"/><Relationship Id="rId7" Type="http://schemas.openxmlformats.org/officeDocument/2006/relationships/image" Target="../media/image35.emf"/><Relationship Id="rId8" Type="http://schemas.openxmlformats.org/officeDocument/2006/relationships/oleObject" Target="../embeddings/oleObject33.bin"/></Relationships>
</file>

<file path=ppt/slides/_rels/slide8.xml.rels><?xml version="1.0" encoding="UTF-8" standalone="yes"?>
<Relationships xmlns="http://schemas.openxmlformats.org/package/2006/relationships"><Relationship Id="rId11" Type="http://schemas.openxmlformats.org/officeDocument/2006/relationships/oleObject" Target="../embeddings/oleObject46.bin"/><Relationship Id="rId12" Type="http://schemas.openxmlformats.org/officeDocument/2006/relationships/image" Target="../media/image50.emf"/><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oleObject" Target="../embeddings/oleObject42.bin"/><Relationship Id="rId4" Type="http://schemas.openxmlformats.org/officeDocument/2006/relationships/image" Target="../media/image46.wmf"/><Relationship Id="rId5" Type="http://schemas.openxmlformats.org/officeDocument/2006/relationships/oleObject" Target="../embeddings/oleObject43.bin"/><Relationship Id="rId6" Type="http://schemas.openxmlformats.org/officeDocument/2006/relationships/image" Target="../media/image47.emf"/><Relationship Id="rId7" Type="http://schemas.openxmlformats.org/officeDocument/2006/relationships/oleObject" Target="../embeddings/oleObject44.bin"/><Relationship Id="rId8" Type="http://schemas.openxmlformats.org/officeDocument/2006/relationships/image" Target="../media/image48.emf"/><Relationship Id="rId9" Type="http://schemas.openxmlformats.org/officeDocument/2006/relationships/oleObject" Target="../embeddings/oleObject45.bin"/><Relationship Id="rId10" Type="http://schemas.openxmlformats.org/officeDocument/2006/relationships/image" Target="../media/image49.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jpeg"/><Relationship Id="rId3" Type="http://schemas.openxmlformats.org/officeDocument/2006/relationships/image" Target="../media/image52.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Monday, June 20, 2016</a:t>
            </a:r>
            <a:endParaRPr lang="en-US"/>
          </a:p>
        </p:txBody>
      </p:sp>
      <p:sp>
        <p:nvSpPr>
          <p:cNvPr id="7" name="Rectangle 5"/>
          <p:cNvSpPr>
            <a:spLocks noGrp="1" noChangeArrowheads="1"/>
          </p:cNvSpPr>
          <p:nvPr>
            <p:ph type="ftr" sz="quarter" idx="11"/>
          </p:nvPr>
        </p:nvSpPr>
        <p:spPr/>
        <p:txBody>
          <a:bodyPr/>
          <a:lstStyle/>
          <a:p>
            <a:pPr>
              <a:defRPr/>
            </a:pPr>
            <a:r>
              <a:rPr lang="nl-NL" smtClean="0"/>
              <a:t>PHYS 1444-001, Summer 2016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a:t>
            </a:r>
            <a:r>
              <a:rPr lang="en-US" dirty="0" smtClean="0">
                <a:ea typeface="ＭＳ Ｐゴシック" pitchFamily="-84" charset="-128"/>
                <a:cs typeface="ＭＳ Ｐゴシック" pitchFamily="-84" charset="-128"/>
              </a:rPr>
              <a:t>1441 </a:t>
            </a:r>
            <a:r>
              <a:rPr lang="en-US" dirty="0">
                <a:ea typeface="ＭＳ Ｐゴシック" pitchFamily="-84" charset="-128"/>
                <a:cs typeface="ＭＳ Ｐゴシック" pitchFamily="-84" charset="-128"/>
              </a:rPr>
              <a:t>–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#9</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2995921" y="1447800"/>
            <a:ext cx="2844182"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Monday</a:t>
            </a:r>
            <a:r>
              <a:rPr lang="en-US" dirty="0">
                <a:solidFill>
                  <a:schemeClr val="accent2"/>
                </a:solidFill>
                <a:latin typeface="Monotype Corsiva" pitchFamily="-84" charset="0"/>
              </a:rPr>
              <a:t>, June </a:t>
            </a:r>
            <a:r>
              <a:rPr lang="en-US" dirty="0" smtClean="0">
                <a:solidFill>
                  <a:schemeClr val="accent2"/>
                </a:solidFill>
                <a:latin typeface="Monotype Corsiva" pitchFamily="-84" charset="0"/>
              </a:rPr>
              <a:t>20, 2016</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9" name="Rectangle 3"/>
          <p:cNvSpPr txBox="1">
            <a:spLocks noChangeArrowheads="1"/>
          </p:cNvSpPr>
          <p:nvPr/>
        </p:nvSpPr>
        <p:spPr bwMode="auto">
          <a:xfrm>
            <a:off x="1371600" y="2209800"/>
            <a:ext cx="70104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marL="609600" indent="-609600" algn="l"/>
            <a:r>
              <a:rPr lang="en-US" sz="2400" dirty="0" smtClean="0">
                <a:latin typeface="Arial Narrow" charset="0"/>
              </a:rPr>
              <a:t>Chapter </a:t>
            </a:r>
            <a:r>
              <a:rPr lang="en-US" sz="2400" dirty="0">
                <a:latin typeface="Arial Narrow" charset="0"/>
              </a:rPr>
              <a:t>24 Capacitance etc..</a:t>
            </a:r>
            <a:endParaRPr lang="en-US" sz="2400" dirty="0">
              <a:solidFill>
                <a:srgbClr val="003300"/>
              </a:solidFill>
              <a:latin typeface="Arial Narrow" charset="0"/>
            </a:endParaRPr>
          </a:p>
          <a:p>
            <a:pPr marL="990600" lvl="1" indent="-533400"/>
            <a:r>
              <a:rPr lang="en-US" sz="2000" dirty="0" smtClean="0">
                <a:latin typeface="Arial Narrow" charset="0"/>
              </a:rPr>
              <a:t>Capacitors</a:t>
            </a:r>
          </a:p>
          <a:p>
            <a:pPr marL="990600" lvl="1" indent="-533400"/>
            <a:r>
              <a:rPr lang="en-US" sz="2000" dirty="0" smtClean="0">
                <a:latin typeface="Arial Narrow" charset="0"/>
              </a:rPr>
              <a:t>Capacitors </a:t>
            </a:r>
            <a:r>
              <a:rPr lang="en-US" sz="2000" dirty="0">
                <a:latin typeface="Arial Narrow" charset="0"/>
              </a:rPr>
              <a:t>in Series or </a:t>
            </a:r>
            <a:r>
              <a:rPr lang="en-US" sz="2000" dirty="0" smtClean="0">
                <a:latin typeface="Arial Narrow" charset="0"/>
              </a:rPr>
              <a:t>Parallel</a:t>
            </a:r>
          </a:p>
          <a:p>
            <a:pPr marL="990600" lvl="1" indent="-533400"/>
            <a:r>
              <a:rPr lang="en-US" sz="2000" dirty="0" smtClean="0">
                <a:latin typeface="Arial Narrow" charset="0"/>
              </a:rPr>
              <a:t>Electric </a:t>
            </a:r>
            <a:r>
              <a:rPr lang="en-US" sz="2000" dirty="0">
                <a:latin typeface="Arial Narrow" charset="0"/>
              </a:rPr>
              <a:t>Energy </a:t>
            </a:r>
            <a:r>
              <a:rPr lang="en-US" sz="2000" dirty="0" smtClean="0">
                <a:latin typeface="Arial Narrow" charset="0"/>
              </a:rPr>
              <a:t>Storage</a:t>
            </a:r>
          </a:p>
          <a:p>
            <a:pPr marL="990600" lvl="1" indent="-533400"/>
            <a:r>
              <a:rPr lang="en-US" sz="2000" dirty="0" smtClean="0">
                <a:latin typeface="Arial Narrow" charset="0"/>
              </a:rPr>
              <a:t>Effect </a:t>
            </a:r>
            <a:r>
              <a:rPr lang="en-US" sz="2000" dirty="0">
                <a:latin typeface="Arial Narrow" charset="0"/>
              </a:rPr>
              <a:t>of </a:t>
            </a:r>
            <a:r>
              <a:rPr lang="en-US" sz="2000" dirty="0" smtClean="0">
                <a:latin typeface="Arial Narrow" charset="0"/>
              </a:rPr>
              <a:t>Dielectric</a:t>
            </a:r>
          </a:p>
          <a:p>
            <a:pPr marL="990600" lvl="1" indent="-533400"/>
            <a:r>
              <a:rPr lang="en-US" sz="2000" dirty="0" smtClean="0">
                <a:latin typeface="Arial Narrow" charset="0"/>
              </a:rPr>
              <a:t>Molecular </a:t>
            </a:r>
            <a:r>
              <a:rPr lang="en-US" sz="2000" dirty="0">
                <a:latin typeface="Arial Narrow" charset="0"/>
              </a:rPr>
              <a:t>description of Dielectric </a:t>
            </a:r>
            <a:r>
              <a:rPr lang="en-US" sz="2000" dirty="0" smtClean="0">
                <a:latin typeface="Arial Narrow" charset="0"/>
              </a:rPr>
              <a:t>Material</a:t>
            </a:r>
            <a:endParaRPr lang="en-US" sz="2400" dirty="0" smtClean="0">
              <a:latin typeface="Arial Narrow" charset="0"/>
            </a:endParaRPr>
          </a:p>
          <a:p>
            <a:pPr marL="533400" indent="-533400" algn="l">
              <a:buFont typeface="Arial"/>
              <a:buChar char="•"/>
            </a:pPr>
            <a:r>
              <a:rPr lang="en-US" sz="2400" dirty="0">
                <a:latin typeface="Arial Narrow" charset="0"/>
              </a:rPr>
              <a:t>Chapter </a:t>
            </a:r>
            <a:r>
              <a:rPr lang="en-US" sz="2400" dirty="0" smtClean="0">
                <a:latin typeface="Arial Narrow" charset="0"/>
              </a:rPr>
              <a:t>25 </a:t>
            </a:r>
          </a:p>
          <a:p>
            <a:pPr marL="969963" lvl="1" indent="-533400">
              <a:buFont typeface="Arial"/>
              <a:buChar char="•"/>
            </a:pPr>
            <a:r>
              <a:rPr lang="en-US" sz="2000" dirty="0" smtClean="0">
                <a:latin typeface="Arial Narrow" charset="0"/>
              </a:rPr>
              <a:t>Electric </a:t>
            </a:r>
            <a:r>
              <a:rPr lang="en-US" sz="2000" dirty="0">
                <a:latin typeface="Arial Narrow" charset="0"/>
              </a:rPr>
              <a:t>Current and </a:t>
            </a:r>
            <a:r>
              <a:rPr lang="en-US" sz="2000" dirty="0" smtClean="0">
                <a:latin typeface="Arial Narrow" charset="0"/>
              </a:rPr>
              <a:t>Resistance</a:t>
            </a:r>
          </a:p>
          <a:p>
            <a:pPr marL="969963" lvl="1" indent="-533400">
              <a:buFont typeface="Arial"/>
              <a:buChar char="•"/>
            </a:pPr>
            <a:r>
              <a:rPr lang="en-US" sz="2000" dirty="0" smtClean="0">
                <a:latin typeface="Arial Narrow" charset="0"/>
              </a:rPr>
              <a:t>The Battery</a:t>
            </a:r>
          </a:p>
          <a:p>
            <a:pPr marL="969963" lvl="1" indent="-533400">
              <a:buFont typeface="Arial"/>
              <a:buChar char="•"/>
            </a:pPr>
            <a:r>
              <a:rPr lang="en-US" sz="2000" dirty="0" smtClean="0">
                <a:latin typeface="Arial Narrow" charset="0"/>
              </a:rPr>
              <a:t>Ohm’s </a:t>
            </a:r>
            <a:r>
              <a:rPr lang="en-US" sz="2000" dirty="0">
                <a:latin typeface="Arial Narrow" charset="0"/>
              </a:rPr>
              <a:t>Law: </a:t>
            </a:r>
            <a:r>
              <a:rPr lang="en-US" sz="2000" dirty="0" smtClean="0">
                <a:latin typeface="Arial Narrow" charset="0"/>
              </a:rPr>
              <a:t>Resisters</a:t>
            </a:r>
            <a:endParaRPr lang="en-US" sz="2000" dirty="0">
              <a:latin typeface="Arial Narrow" charset="0"/>
            </a:endParaRPr>
          </a:p>
          <a:p>
            <a:pPr marL="990600" lvl="1" indent="-533400"/>
            <a:endParaRPr lang="en-US" sz="2400" dirty="0">
              <a:latin typeface="Arial Narrow" charset="0"/>
            </a:endParaRPr>
          </a:p>
        </p:txBody>
      </p:sp>
      <p:sp>
        <p:nvSpPr>
          <p:cNvPr id="8" name="Text Box 9"/>
          <p:cNvSpPr txBox="1">
            <a:spLocks noChangeArrowheads="1"/>
          </p:cNvSpPr>
          <p:nvPr/>
        </p:nvSpPr>
        <p:spPr bwMode="auto">
          <a:xfrm>
            <a:off x="609600" y="6243935"/>
            <a:ext cx="7981873" cy="461665"/>
          </a:xfrm>
          <a:prstGeom prst="rect">
            <a:avLst/>
          </a:prstGeom>
          <a:solidFill>
            <a:srgbClr val="CCFFFF"/>
          </a:solidFill>
          <a:ln w="9525">
            <a:noFill/>
            <a:miter lim="800000"/>
            <a:headEnd/>
            <a:tailEnd/>
          </a:ln>
          <a:effectLst/>
        </p:spPr>
        <p:txBody>
          <a:bodyPr wrap="none">
            <a:prstTxWarp prst="textNoShape">
              <a:avLst/>
            </a:prstTxWarp>
            <a:spAutoFit/>
          </a:bodyPr>
          <a:lstStyle/>
          <a:p>
            <a:r>
              <a:rPr lang="en-US" dirty="0">
                <a:solidFill>
                  <a:srgbClr val="003300"/>
                </a:solidFill>
                <a:latin typeface="Arial Narrow" charset="0"/>
              </a:rPr>
              <a:t>Today’s homework is homework </a:t>
            </a:r>
            <a:r>
              <a:rPr lang="en-US" dirty="0" smtClean="0">
                <a:solidFill>
                  <a:srgbClr val="003300"/>
                </a:solidFill>
                <a:latin typeface="Arial Narrow" charset="0"/>
              </a:rPr>
              <a:t>#5, </a:t>
            </a:r>
            <a:r>
              <a:rPr lang="en-US" dirty="0">
                <a:solidFill>
                  <a:srgbClr val="003300"/>
                </a:solidFill>
                <a:latin typeface="Arial Narrow" charset="0"/>
              </a:rPr>
              <a:t>due</a:t>
            </a:r>
            <a:r>
              <a:rPr lang="en-US" dirty="0" smtClean="0">
                <a:solidFill>
                  <a:srgbClr val="003300"/>
                </a:solidFill>
                <a:latin typeface="Arial Narrow" charset="0"/>
              </a:rPr>
              <a:t> 11pm</a:t>
            </a:r>
            <a:r>
              <a:rPr lang="en-US" dirty="0">
                <a:solidFill>
                  <a:srgbClr val="003300"/>
                </a:solidFill>
                <a:latin typeface="Arial Narrow" charset="0"/>
              </a:rPr>
              <a:t>,</a:t>
            </a:r>
            <a:r>
              <a:rPr lang="en-US" dirty="0" smtClean="0">
                <a:solidFill>
                  <a:srgbClr val="003300"/>
                </a:solidFill>
                <a:latin typeface="Arial Narrow" charset="0"/>
              </a:rPr>
              <a:t> Wednesday, June 22!</a:t>
            </a:r>
            <a:r>
              <a:rPr lang="en-US" dirty="0">
                <a:solidFill>
                  <a:srgbClr val="003300"/>
                </a:solidFill>
                <a:latin typeface="Arial Narrow" charset="0"/>
              </a:rPr>
              <a:t>!</a:t>
            </a:r>
          </a:p>
        </p:txBody>
      </p:sp>
    </p:spTree>
    <p:extLst>
      <p:ext uri="{BB962C8B-B14F-4D97-AF65-F5344CB8AC3E}">
        <p14:creationId xmlns:p14="http://schemas.microsoft.com/office/powerpoint/2010/main" val="26049757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type="wd">
                                    <p:tmPct val="0"/>
                                  </p:iterate>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1"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1"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1"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1"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left)">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1"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wipe(left)">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1"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wipe(left)">
                                      <p:cBhvr>
                                        <p:cTn id="37" dur="500"/>
                                        <p:tgtEl>
                                          <p:spTgt spid="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1" nodeType="clickEffect">
                                  <p:stCondLst>
                                    <p:cond delay="0"/>
                                  </p:stCondLst>
                                  <p:childTnLst>
                                    <p:set>
                                      <p:cBhvr>
                                        <p:cTn id="41" dur="1" fill="hold">
                                          <p:stCondLst>
                                            <p:cond delay="0"/>
                                          </p:stCondLst>
                                        </p:cTn>
                                        <p:tgtEl>
                                          <p:spTgt spid="9">
                                            <p:txEl>
                                              <p:pRg st="7" end="7"/>
                                            </p:txEl>
                                          </p:spTgt>
                                        </p:tgtEl>
                                        <p:attrNameLst>
                                          <p:attrName>style.visibility</p:attrName>
                                        </p:attrNameLst>
                                      </p:cBhvr>
                                      <p:to>
                                        <p:strVal val="visible"/>
                                      </p:to>
                                    </p:set>
                                    <p:animEffect transition="in" filter="wipe(left)">
                                      <p:cBhvr>
                                        <p:cTn id="42" dur="500"/>
                                        <p:tgtEl>
                                          <p:spTgt spid="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1" nodeType="clickEffect">
                                  <p:stCondLst>
                                    <p:cond delay="0"/>
                                  </p:stCondLst>
                                  <p:childTnLst>
                                    <p:set>
                                      <p:cBhvr>
                                        <p:cTn id="46" dur="1" fill="hold">
                                          <p:stCondLst>
                                            <p:cond delay="0"/>
                                          </p:stCondLst>
                                        </p:cTn>
                                        <p:tgtEl>
                                          <p:spTgt spid="9">
                                            <p:txEl>
                                              <p:pRg st="8" end="8"/>
                                            </p:txEl>
                                          </p:spTgt>
                                        </p:tgtEl>
                                        <p:attrNameLst>
                                          <p:attrName>style.visibility</p:attrName>
                                        </p:attrNameLst>
                                      </p:cBhvr>
                                      <p:to>
                                        <p:strVal val="visible"/>
                                      </p:to>
                                    </p:set>
                                    <p:animEffect transition="in" filter="wipe(left)">
                                      <p:cBhvr>
                                        <p:cTn id="47" dur="500"/>
                                        <p:tgtEl>
                                          <p:spTgt spid="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1" nodeType="clickEffect">
                                  <p:stCondLst>
                                    <p:cond delay="0"/>
                                  </p:stCondLst>
                                  <p:childTnLst>
                                    <p:set>
                                      <p:cBhvr>
                                        <p:cTn id="51" dur="1" fill="hold">
                                          <p:stCondLst>
                                            <p:cond delay="0"/>
                                          </p:stCondLst>
                                        </p:cTn>
                                        <p:tgtEl>
                                          <p:spTgt spid="9">
                                            <p:txEl>
                                              <p:pRg st="9" end="9"/>
                                            </p:txEl>
                                          </p:spTgt>
                                        </p:tgtEl>
                                        <p:attrNameLst>
                                          <p:attrName>style.visibility</p:attrName>
                                        </p:attrNameLst>
                                      </p:cBhvr>
                                      <p:to>
                                        <p:strVal val="visible"/>
                                      </p:to>
                                    </p:set>
                                    <p:animEffect transition="in" filter="wipe(left)">
                                      <p:cBhvr>
                                        <p:cTn id="52" dur="500"/>
                                        <p:tgtEl>
                                          <p:spTgt spid="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wipe(left)">
                                      <p:cBhvr>
                                        <p:cTn id="5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build="allAtOnce"/>
      <p:bldP spid="8"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Monday, June 20, 2016</a:t>
            </a:r>
            <a:endParaRPr lang="en-US"/>
          </a:p>
        </p:txBody>
      </p:sp>
      <p:sp>
        <p:nvSpPr>
          <p:cNvPr id="10" name="Footer Placeholder 4"/>
          <p:cNvSpPr>
            <a:spLocks noGrp="1"/>
          </p:cNvSpPr>
          <p:nvPr>
            <p:ph type="ftr" sz="quarter" idx="11"/>
          </p:nvPr>
        </p:nvSpPr>
        <p:spPr/>
        <p:txBody>
          <a:bodyPr/>
          <a:lstStyle/>
          <a:p>
            <a:r>
              <a:rPr lang="nl-NL" smtClean="0"/>
              <a:t>PHYS 1444-001, Summer 2016               Dr. Jaehoon Yu</a:t>
            </a:r>
            <a:endParaRPr lang="en-US"/>
          </a:p>
        </p:txBody>
      </p:sp>
      <p:sp>
        <p:nvSpPr>
          <p:cNvPr id="11" name="Slide Number Placeholder 5"/>
          <p:cNvSpPr>
            <a:spLocks noGrp="1"/>
          </p:cNvSpPr>
          <p:nvPr>
            <p:ph type="sldNum" sz="quarter" idx="12"/>
          </p:nvPr>
        </p:nvSpPr>
        <p:spPr/>
        <p:txBody>
          <a:bodyPr/>
          <a:lstStyle/>
          <a:p>
            <a:fld id="{5FE8570B-BC58-7748-9318-9A86E31F6131}" type="slidenum">
              <a:rPr lang="en-US"/>
              <a:pPr/>
              <a:t>10</a:t>
            </a:fld>
            <a:endParaRPr lang="en-US"/>
          </a:p>
        </p:txBody>
      </p:sp>
      <p:pic>
        <p:nvPicPr>
          <p:cNvPr id="221188" name="Picture 4" descr="FG24_007"/>
          <p:cNvPicPr>
            <a:picLocks noChangeAspect="1" noChangeArrowheads="1"/>
          </p:cNvPicPr>
          <p:nvPr/>
        </p:nvPicPr>
        <p:blipFill>
          <a:blip r:embed="rId3"/>
          <a:srcRect/>
          <a:stretch>
            <a:fillRect/>
          </a:stretch>
        </p:blipFill>
        <p:spPr bwMode="auto">
          <a:xfrm>
            <a:off x="5105400" y="381000"/>
            <a:ext cx="4419600" cy="3581400"/>
          </a:xfrm>
          <a:prstGeom prst="rect">
            <a:avLst/>
          </a:prstGeom>
          <a:noFill/>
        </p:spPr>
      </p:pic>
      <p:sp>
        <p:nvSpPr>
          <p:cNvPr id="221186" name="Rectangle 2"/>
          <p:cNvSpPr>
            <a:spLocks noGrp="1" noChangeArrowheads="1"/>
          </p:cNvSpPr>
          <p:nvPr>
            <p:ph type="title"/>
          </p:nvPr>
        </p:nvSpPr>
        <p:spPr>
          <a:xfrm>
            <a:off x="76200" y="76200"/>
            <a:ext cx="8915400" cy="685800"/>
          </a:xfrm>
        </p:spPr>
        <p:txBody>
          <a:bodyPr/>
          <a:lstStyle/>
          <a:p>
            <a:r>
              <a:rPr lang="en-US"/>
              <a:t>Capacitors in Parallel</a:t>
            </a:r>
          </a:p>
        </p:txBody>
      </p:sp>
      <p:sp>
        <p:nvSpPr>
          <p:cNvPr id="221187" name="Rectangle 3"/>
          <p:cNvSpPr>
            <a:spLocks noChangeArrowheads="1"/>
          </p:cNvSpPr>
          <p:nvPr/>
        </p:nvSpPr>
        <p:spPr bwMode="auto">
          <a:xfrm>
            <a:off x="228600" y="762000"/>
            <a:ext cx="5943600" cy="3124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rPr>
              <a:t>Parallel arrangement provides the </a:t>
            </a:r>
            <a:r>
              <a:rPr lang="en-US" sz="2800" b="1" u="sng">
                <a:solidFill>
                  <a:srgbClr val="FF0000"/>
                </a:solidFill>
                <a:latin typeface="Arial Narrow" charset="0"/>
              </a:rPr>
              <a:t>same voltage</a:t>
            </a:r>
            <a:r>
              <a:rPr lang="en-US" sz="2800">
                <a:solidFill>
                  <a:schemeClr val="accent2"/>
                </a:solidFill>
                <a:latin typeface="Arial Narrow" charset="0"/>
              </a:rPr>
              <a:t> across all the capacitors. </a:t>
            </a:r>
          </a:p>
          <a:p>
            <a:pPr marL="742950" lvl="1" indent="-285750">
              <a:spcBef>
                <a:spcPct val="20000"/>
              </a:spcBef>
              <a:buFontTx/>
              <a:buChar char="–"/>
            </a:pPr>
            <a:r>
              <a:rPr lang="en-US">
                <a:solidFill>
                  <a:srgbClr val="660066"/>
                </a:solidFill>
                <a:latin typeface="Arial Narrow" charset="0"/>
                <a:ea typeface="ＭＳ Ｐゴシック" charset="-128"/>
              </a:rPr>
              <a:t>Left hand plates are at V</a:t>
            </a:r>
            <a:r>
              <a:rPr lang="en-US" baseline="-25000">
                <a:solidFill>
                  <a:srgbClr val="660066"/>
                </a:solidFill>
                <a:latin typeface="Arial Narrow" charset="0"/>
                <a:ea typeface="ＭＳ Ｐゴシック" charset="-128"/>
              </a:rPr>
              <a:t>a</a:t>
            </a:r>
            <a:r>
              <a:rPr lang="en-US">
                <a:solidFill>
                  <a:srgbClr val="660066"/>
                </a:solidFill>
                <a:latin typeface="Arial Narrow" charset="0"/>
                <a:ea typeface="ＭＳ Ｐゴシック" charset="-128"/>
              </a:rPr>
              <a:t> and right hand plates are at V</a:t>
            </a:r>
            <a:r>
              <a:rPr lang="en-US" baseline="-25000">
                <a:solidFill>
                  <a:srgbClr val="660066"/>
                </a:solidFill>
                <a:latin typeface="Arial Narrow" charset="0"/>
                <a:ea typeface="ＭＳ Ｐゴシック" charset="-128"/>
              </a:rPr>
              <a:t>b</a:t>
            </a:r>
          </a:p>
          <a:p>
            <a:pPr marL="742950" lvl="1" indent="-285750">
              <a:spcBef>
                <a:spcPct val="20000"/>
              </a:spcBef>
              <a:buFontTx/>
              <a:buChar char="–"/>
            </a:pPr>
            <a:r>
              <a:rPr lang="en-US">
                <a:solidFill>
                  <a:srgbClr val="660066"/>
                </a:solidFill>
                <a:latin typeface="Arial Narrow" charset="0"/>
                <a:ea typeface="ＭＳ Ｐゴシック" charset="-128"/>
              </a:rPr>
              <a:t>So each capacitor plate acquires charges given by the formula</a:t>
            </a:r>
          </a:p>
          <a:p>
            <a:pPr marL="1143000" lvl="2" indent="-228600">
              <a:spcBef>
                <a:spcPct val="20000"/>
              </a:spcBef>
              <a:buFontTx/>
              <a:buChar char="•"/>
            </a:pPr>
            <a:r>
              <a:rPr lang="en-US" sz="2000">
                <a:solidFill>
                  <a:srgbClr val="003300"/>
                </a:solidFill>
                <a:latin typeface="Arial Narrow" charset="0"/>
                <a:ea typeface="ＭＳ Ｐゴシック" charset="-128"/>
              </a:rPr>
              <a:t>Q</a:t>
            </a:r>
            <a:r>
              <a:rPr lang="en-US" sz="2000" baseline="-25000">
                <a:solidFill>
                  <a:srgbClr val="003300"/>
                </a:solidFill>
                <a:latin typeface="Arial Narrow" charset="0"/>
                <a:ea typeface="ＭＳ Ｐゴシック" charset="-128"/>
              </a:rPr>
              <a:t>1</a:t>
            </a:r>
            <a:r>
              <a:rPr lang="en-US" sz="2000">
                <a:solidFill>
                  <a:srgbClr val="003300"/>
                </a:solidFill>
                <a:latin typeface="Arial Narrow" charset="0"/>
                <a:ea typeface="ＭＳ Ｐゴシック" charset="-128"/>
              </a:rPr>
              <a:t>=C</a:t>
            </a:r>
            <a:r>
              <a:rPr lang="en-US" sz="2000" baseline="-25000">
                <a:solidFill>
                  <a:srgbClr val="003300"/>
                </a:solidFill>
                <a:latin typeface="Arial Narrow" charset="0"/>
                <a:ea typeface="ＭＳ Ｐゴシック" charset="-128"/>
              </a:rPr>
              <a:t>1</a:t>
            </a:r>
            <a:r>
              <a:rPr lang="en-US" sz="2000">
                <a:solidFill>
                  <a:srgbClr val="003300"/>
                </a:solidFill>
                <a:latin typeface="Arial Narrow" charset="0"/>
                <a:ea typeface="ＭＳ Ｐゴシック" charset="-128"/>
              </a:rPr>
              <a:t>V, Q</a:t>
            </a:r>
            <a:r>
              <a:rPr lang="en-US" sz="2000" baseline="-25000">
                <a:solidFill>
                  <a:srgbClr val="003300"/>
                </a:solidFill>
                <a:latin typeface="Arial Narrow" charset="0"/>
                <a:ea typeface="ＭＳ Ｐゴシック" charset="-128"/>
              </a:rPr>
              <a:t>2</a:t>
            </a:r>
            <a:r>
              <a:rPr lang="en-US" sz="2000">
                <a:solidFill>
                  <a:srgbClr val="003300"/>
                </a:solidFill>
                <a:latin typeface="Arial Narrow" charset="0"/>
                <a:ea typeface="ＭＳ Ｐゴシック" charset="-128"/>
              </a:rPr>
              <a:t>=C</a:t>
            </a:r>
            <a:r>
              <a:rPr lang="en-US" sz="2000" baseline="-25000">
                <a:solidFill>
                  <a:srgbClr val="003300"/>
                </a:solidFill>
                <a:latin typeface="Arial Narrow" charset="0"/>
                <a:ea typeface="ＭＳ Ｐゴシック" charset="-128"/>
              </a:rPr>
              <a:t>2</a:t>
            </a:r>
            <a:r>
              <a:rPr lang="en-US" sz="2000">
                <a:solidFill>
                  <a:srgbClr val="003300"/>
                </a:solidFill>
                <a:latin typeface="Arial Narrow" charset="0"/>
                <a:ea typeface="ＭＳ Ｐゴシック" charset="-128"/>
              </a:rPr>
              <a:t>V, and Q</a:t>
            </a:r>
            <a:r>
              <a:rPr lang="en-US" sz="2000" baseline="-25000">
                <a:solidFill>
                  <a:srgbClr val="003300"/>
                </a:solidFill>
                <a:latin typeface="Arial Narrow" charset="0"/>
                <a:ea typeface="ＭＳ Ｐゴシック" charset="-128"/>
              </a:rPr>
              <a:t>3</a:t>
            </a:r>
            <a:r>
              <a:rPr lang="en-US" sz="2000">
                <a:solidFill>
                  <a:srgbClr val="003300"/>
                </a:solidFill>
                <a:latin typeface="Arial Narrow" charset="0"/>
                <a:ea typeface="ＭＳ Ｐゴシック" charset="-128"/>
              </a:rPr>
              <a:t>=C</a:t>
            </a:r>
            <a:r>
              <a:rPr lang="en-US" sz="2000" baseline="-25000">
                <a:solidFill>
                  <a:srgbClr val="003300"/>
                </a:solidFill>
                <a:latin typeface="Arial Narrow" charset="0"/>
                <a:ea typeface="ＭＳ Ｐゴシック" charset="-128"/>
              </a:rPr>
              <a:t>3</a:t>
            </a:r>
            <a:r>
              <a:rPr lang="en-US" sz="2000">
                <a:solidFill>
                  <a:srgbClr val="003300"/>
                </a:solidFill>
                <a:latin typeface="Arial Narrow" charset="0"/>
                <a:ea typeface="ＭＳ Ｐゴシック" charset="-128"/>
              </a:rPr>
              <a:t>V</a:t>
            </a:r>
          </a:p>
        </p:txBody>
      </p:sp>
      <p:sp>
        <p:nvSpPr>
          <p:cNvPr id="221190" name="Rectangle 6"/>
          <p:cNvSpPr>
            <a:spLocks noChangeArrowheads="1"/>
          </p:cNvSpPr>
          <p:nvPr/>
        </p:nvSpPr>
        <p:spPr bwMode="auto">
          <a:xfrm>
            <a:off x="152400" y="3810000"/>
            <a:ext cx="8991600" cy="2514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The total charge Q that must leave</a:t>
            </a:r>
            <a:r>
              <a:rPr lang="en-US" sz="2800" dirty="0" smtClean="0">
                <a:solidFill>
                  <a:schemeClr val="accent2"/>
                </a:solidFill>
                <a:latin typeface="Arial Narrow" charset="0"/>
              </a:rPr>
              <a:t> the battery </a:t>
            </a:r>
            <a:r>
              <a:rPr lang="en-US" sz="2800" dirty="0">
                <a:solidFill>
                  <a:schemeClr val="accent2"/>
                </a:solidFill>
                <a:latin typeface="Arial Narrow" charset="0"/>
              </a:rPr>
              <a:t>is then</a:t>
            </a:r>
          </a:p>
          <a:p>
            <a:pPr marL="742950" lvl="1" indent="-285750">
              <a:spcBef>
                <a:spcPct val="20000"/>
              </a:spcBef>
              <a:buFontTx/>
              <a:buChar char="–"/>
            </a:pPr>
            <a:r>
              <a:rPr lang="en-US" dirty="0">
                <a:solidFill>
                  <a:srgbClr val="660066"/>
                </a:solidFill>
                <a:latin typeface="Arial Narrow" charset="0"/>
                <a:ea typeface="ＭＳ Ｐゴシック" charset="-128"/>
              </a:rPr>
              <a:t>Q=Q</a:t>
            </a:r>
            <a:r>
              <a:rPr lang="en-US" baseline="-25000" dirty="0">
                <a:solidFill>
                  <a:srgbClr val="660066"/>
                </a:solidFill>
                <a:latin typeface="Arial Narrow" charset="0"/>
                <a:ea typeface="ＭＳ Ｐゴシック" charset="-128"/>
              </a:rPr>
              <a:t>1</a:t>
            </a:r>
            <a:r>
              <a:rPr lang="en-US" dirty="0">
                <a:solidFill>
                  <a:srgbClr val="660066"/>
                </a:solidFill>
                <a:latin typeface="Arial Narrow" charset="0"/>
                <a:ea typeface="ＭＳ Ｐゴシック" charset="-128"/>
              </a:rPr>
              <a:t>+Q</a:t>
            </a:r>
            <a:r>
              <a:rPr lang="en-US" baseline="-25000" dirty="0">
                <a:solidFill>
                  <a:srgbClr val="660066"/>
                </a:solidFill>
                <a:latin typeface="Arial Narrow" charset="0"/>
                <a:ea typeface="ＭＳ Ｐゴシック" charset="-128"/>
              </a:rPr>
              <a:t>2</a:t>
            </a:r>
            <a:r>
              <a:rPr lang="en-US" dirty="0">
                <a:solidFill>
                  <a:srgbClr val="660066"/>
                </a:solidFill>
                <a:latin typeface="Arial Narrow" charset="0"/>
                <a:ea typeface="ＭＳ Ｐゴシック" charset="-128"/>
              </a:rPr>
              <a:t>+Q</a:t>
            </a:r>
            <a:r>
              <a:rPr lang="en-US" baseline="-25000" dirty="0">
                <a:solidFill>
                  <a:srgbClr val="660066"/>
                </a:solidFill>
                <a:latin typeface="Arial Narrow" charset="0"/>
                <a:ea typeface="ＭＳ Ｐゴシック" charset="-128"/>
              </a:rPr>
              <a:t>3</a:t>
            </a:r>
            <a:r>
              <a:rPr lang="en-US" dirty="0">
                <a:solidFill>
                  <a:srgbClr val="660066"/>
                </a:solidFill>
                <a:latin typeface="Arial Narrow" charset="0"/>
                <a:ea typeface="ＭＳ Ｐゴシック" charset="-128"/>
              </a:rPr>
              <a:t>=V(C</a:t>
            </a:r>
            <a:r>
              <a:rPr lang="en-US" baseline="-25000" dirty="0">
                <a:solidFill>
                  <a:srgbClr val="660066"/>
                </a:solidFill>
                <a:latin typeface="Arial Narrow" charset="0"/>
                <a:ea typeface="ＭＳ Ｐゴシック" charset="-128"/>
              </a:rPr>
              <a:t>1</a:t>
            </a:r>
            <a:r>
              <a:rPr lang="en-US" dirty="0">
                <a:solidFill>
                  <a:srgbClr val="660066"/>
                </a:solidFill>
                <a:latin typeface="Arial Narrow" charset="0"/>
                <a:ea typeface="ＭＳ Ｐゴシック" charset="-128"/>
              </a:rPr>
              <a:t>+C</a:t>
            </a:r>
            <a:r>
              <a:rPr lang="en-US" baseline="-25000" dirty="0">
                <a:solidFill>
                  <a:srgbClr val="660066"/>
                </a:solidFill>
                <a:latin typeface="Arial Narrow" charset="0"/>
                <a:ea typeface="ＭＳ Ｐゴシック" charset="-128"/>
              </a:rPr>
              <a:t>2</a:t>
            </a:r>
            <a:r>
              <a:rPr lang="en-US" dirty="0">
                <a:solidFill>
                  <a:srgbClr val="660066"/>
                </a:solidFill>
                <a:latin typeface="Arial Narrow" charset="0"/>
                <a:ea typeface="ＭＳ Ｐゴシック" charset="-128"/>
              </a:rPr>
              <a:t>+C</a:t>
            </a:r>
            <a:r>
              <a:rPr lang="en-US" baseline="-25000" dirty="0">
                <a:solidFill>
                  <a:srgbClr val="660066"/>
                </a:solidFill>
                <a:latin typeface="Arial Narrow" charset="0"/>
                <a:ea typeface="ＭＳ Ｐゴシック" charset="-128"/>
              </a:rPr>
              <a:t>3</a:t>
            </a:r>
            <a:r>
              <a:rPr lang="en-US" dirty="0">
                <a:solidFill>
                  <a:srgbClr val="660066"/>
                </a:solidFill>
                <a:latin typeface="Arial Narrow" charset="0"/>
                <a:ea typeface="ＭＳ Ｐゴシック" charset="-128"/>
              </a:rPr>
              <a:t>)</a:t>
            </a:r>
          </a:p>
          <a:p>
            <a:pPr marL="342900" indent="-342900">
              <a:spcBef>
                <a:spcPct val="20000"/>
              </a:spcBef>
              <a:buFontTx/>
              <a:buChar char="•"/>
            </a:pPr>
            <a:r>
              <a:rPr lang="en-US" sz="2800" dirty="0">
                <a:solidFill>
                  <a:schemeClr val="accent2"/>
                </a:solidFill>
                <a:latin typeface="Arial Narrow" charset="0"/>
              </a:rPr>
              <a:t>Consider that the three capacitors behave like an equivalent one</a:t>
            </a:r>
          </a:p>
          <a:p>
            <a:pPr marL="742950" lvl="1" indent="-285750">
              <a:spcBef>
                <a:spcPct val="20000"/>
              </a:spcBef>
              <a:buFontTx/>
              <a:buChar char="–"/>
            </a:pPr>
            <a:r>
              <a:rPr lang="en-US" dirty="0">
                <a:solidFill>
                  <a:srgbClr val="660066"/>
                </a:solidFill>
                <a:latin typeface="Arial Narrow" charset="0"/>
                <a:ea typeface="ＭＳ Ｐゴシック" charset="-128"/>
              </a:rPr>
              <a:t>Q=</a:t>
            </a:r>
            <a:r>
              <a:rPr lang="en-US" dirty="0" err="1">
                <a:solidFill>
                  <a:srgbClr val="660066"/>
                </a:solidFill>
                <a:latin typeface="Arial Narrow" charset="0"/>
                <a:ea typeface="ＭＳ Ｐゴシック" charset="-128"/>
              </a:rPr>
              <a:t>C</a:t>
            </a:r>
            <a:r>
              <a:rPr lang="en-US" baseline="-25000" dirty="0" err="1">
                <a:solidFill>
                  <a:srgbClr val="660066"/>
                </a:solidFill>
                <a:latin typeface="Arial Narrow" charset="0"/>
                <a:ea typeface="ＭＳ Ｐゴシック" charset="-128"/>
              </a:rPr>
              <a:t>eq</a:t>
            </a:r>
            <a:r>
              <a:rPr lang="en-US" dirty="0" err="1">
                <a:solidFill>
                  <a:srgbClr val="660066"/>
                </a:solidFill>
                <a:latin typeface="Arial Narrow" charset="0"/>
                <a:ea typeface="ＭＳ Ｐゴシック" charset="-128"/>
              </a:rPr>
              <a:t>V</a:t>
            </a:r>
            <a:r>
              <a:rPr lang="en-US" dirty="0">
                <a:solidFill>
                  <a:srgbClr val="660066"/>
                </a:solidFill>
                <a:latin typeface="Arial Narrow" charset="0"/>
                <a:ea typeface="ＭＳ Ｐゴシック" charset="-128"/>
              </a:rPr>
              <a:t>= V(C</a:t>
            </a:r>
            <a:r>
              <a:rPr lang="en-US" baseline="-25000" dirty="0">
                <a:solidFill>
                  <a:srgbClr val="660066"/>
                </a:solidFill>
                <a:latin typeface="Arial Narrow" charset="0"/>
                <a:ea typeface="ＭＳ Ｐゴシック" charset="-128"/>
              </a:rPr>
              <a:t>1</a:t>
            </a:r>
            <a:r>
              <a:rPr lang="en-US" dirty="0">
                <a:solidFill>
                  <a:srgbClr val="660066"/>
                </a:solidFill>
                <a:latin typeface="Arial Narrow" charset="0"/>
                <a:ea typeface="ＭＳ Ｐゴシック" charset="-128"/>
              </a:rPr>
              <a:t>+C</a:t>
            </a:r>
            <a:r>
              <a:rPr lang="en-US" baseline="-25000" dirty="0">
                <a:solidFill>
                  <a:srgbClr val="660066"/>
                </a:solidFill>
                <a:latin typeface="Arial Narrow" charset="0"/>
                <a:ea typeface="ＭＳ Ｐゴシック" charset="-128"/>
              </a:rPr>
              <a:t>2</a:t>
            </a:r>
            <a:r>
              <a:rPr lang="en-US" dirty="0">
                <a:solidFill>
                  <a:srgbClr val="660066"/>
                </a:solidFill>
                <a:latin typeface="Arial Narrow" charset="0"/>
                <a:ea typeface="ＭＳ Ｐゴシック" charset="-128"/>
              </a:rPr>
              <a:t>+C</a:t>
            </a:r>
            <a:r>
              <a:rPr lang="en-US" baseline="-25000" dirty="0">
                <a:solidFill>
                  <a:srgbClr val="660066"/>
                </a:solidFill>
                <a:latin typeface="Arial Narrow" charset="0"/>
                <a:ea typeface="ＭＳ Ｐゴシック" charset="-128"/>
              </a:rPr>
              <a:t>3</a:t>
            </a:r>
            <a:r>
              <a:rPr lang="en-US" dirty="0">
                <a:solidFill>
                  <a:srgbClr val="660066"/>
                </a:solidFill>
                <a:latin typeface="Arial Narrow" charset="0"/>
                <a:ea typeface="ＭＳ Ｐゴシック" charset="-128"/>
              </a:rPr>
              <a:t>)</a:t>
            </a:r>
          </a:p>
          <a:p>
            <a:pPr marL="342900" indent="-342900">
              <a:spcBef>
                <a:spcPct val="20000"/>
              </a:spcBef>
              <a:buFontTx/>
              <a:buChar char="•"/>
            </a:pPr>
            <a:r>
              <a:rPr lang="en-US" sz="2800" dirty="0">
                <a:solidFill>
                  <a:schemeClr val="accent2"/>
                </a:solidFill>
                <a:latin typeface="Arial Narrow" charset="0"/>
              </a:rPr>
              <a:t>Thus the equivalent capacitance in parallel is </a:t>
            </a:r>
          </a:p>
        </p:txBody>
      </p:sp>
      <p:graphicFrame>
        <p:nvGraphicFramePr>
          <p:cNvPr id="221191" name="Object 7"/>
          <p:cNvGraphicFramePr>
            <a:graphicFrameLocks noChangeAspect="1"/>
          </p:cNvGraphicFramePr>
          <p:nvPr/>
        </p:nvGraphicFramePr>
        <p:xfrm>
          <a:off x="6540500" y="5791200"/>
          <a:ext cx="1993900" cy="417513"/>
        </p:xfrm>
        <a:graphic>
          <a:graphicData uri="http://schemas.openxmlformats.org/presentationml/2006/ole">
            <mc:AlternateContent xmlns:mc="http://schemas.openxmlformats.org/markup-compatibility/2006">
              <mc:Choice xmlns:v="urn:schemas-microsoft-com:vml" Requires="v">
                <p:oleObj spid="_x0000_s114749" name="Equation" r:id="rId4" imgW="1091880" imgH="228600" progId="Equation.DSMT4">
                  <p:embed/>
                </p:oleObj>
              </mc:Choice>
              <mc:Fallback>
                <p:oleObj name="Equation" r:id="rId4" imgW="109188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0500" y="5791200"/>
                        <a:ext cx="1993900" cy="417513"/>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21192" name="Text Box 8"/>
          <p:cNvSpPr txBox="1">
            <a:spLocks noChangeArrowheads="1"/>
          </p:cNvSpPr>
          <p:nvPr/>
        </p:nvSpPr>
        <p:spPr bwMode="auto">
          <a:xfrm>
            <a:off x="898525" y="6324600"/>
            <a:ext cx="2682875" cy="457200"/>
          </a:xfrm>
          <a:prstGeom prst="rect">
            <a:avLst/>
          </a:prstGeom>
          <a:solidFill>
            <a:srgbClr val="FFFF66"/>
          </a:solidFill>
          <a:ln w="9525">
            <a:noFill/>
            <a:miter lim="800000"/>
            <a:headEnd/>
            <a:tailEnd/>
          </a:ln>
          <a:effectLst/>
        </p:spPr>
        <p:txBody>
          <a:bodyPr wrap="none">
            <a:prstTxWarp prst="textNoShape">
              <a:avLst/>
            </a:prstTxWarp>
            <a:spAutoFit/>
          </a:bodyPr>
          <a:lstStyle/>
          <a:p>
            <a:r>
              <a:rPr lang="en-US">
                <a:solidFill>
                  <a:srgbClr val="FF0000"/>
                </a:solidFill>
                <a:latin typeface="Arial Narrow" charset="0"/>
              </a:rPr>
              <a:t>What is the net effect?</a:t>
            </a:r>
          </a:p>
        </p:txBody>
      </p:sp>
      <p:sp>
        <p:nvSpPr>
          <p:cNvPr id="221193" name="Text Box 9"/>
          <p:cNvSpPr txBox="1">
            <a:spLocks noChangeArrowheads="1"/>
          </p:cNvSpPr>
          <p:nvPr/>
        </p:nvSpPr>
        <p:spPr bwMode="auto">
          <a:xfrm>
            <a:off x="3794125" y="6324600"/>
            <a:ext cx="3416300" cy="495300"/>
          </a:xfrm>
          <a:prstGeom prst="rect">
            <a:avLst/>
          </a:prstGeom>
          <a:solidFill>
            <a:srgbClr val="FFFF66"/>
          </a:solidFill>
          <a:ln w="38100">
            <a:solidFill>
              <a:srgbClr val="FF0000"/>
            </a:solidFill>
            <a:miter lim="800000"/>
            <a:headEnd/>
            <a:tailEnd/>
          </a:ln>
          <a:effectLst/>
        </p:spPr>
        <p:txBody>
          <a:bodyPr wrap="none">
            <a:prstTxWarp prst="textNoShape">
              <a:avLst/>
            </a:prstTxWarp>
            <a:spAutoFit/>
          </a:bodyPr>
          <a:lstStyle/>
          <a:p>
            <a:r>
              <a:rPr lang="en-US">
                <a:solidFill>
                  <a:srgbClr val="FF0000"/>
                </a:solidFill>
                <a:latin typeface="Arial Narrow" charset="0"/>
              </a:rPr>
              <a:t>The capacitance increases!!!</a:t>
            </a:r>
          </a:p>
        </p:txBody>
      </p:sp>
    </p:spTree>
    <p:extLst>
      <p:ext uri="{BB962C8B-B14F-4D97-AF65-F5344CB8AC3E}">
        <p14:creationId xmlns:p14="http://schemas.microsoft.com/office/powerpoint/2010/main" val="22896382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1187">
                                            <p:txEl>
                                              <p:pRg st="0" end="0"/>
                                            </p:txEl>
                                          </p:spTgt>
                                        </p:tgtEl>
                                        <p:attrNameLst>
                                          <p:attrName>style.visibility</p:attrName>
                                        </p:attrNameLst>
                                      </p:cBhvr>
                                      <p:to>
                                        <p:strVal val="visible"/>
                                      </p:to>
                                    </p:set>
                                    <p:animEffect transition="in" filter="wipe(left)">
                                      <p:cBhvr>
                                        <p:cTn id="7" dur="500"/>
                                        <p:tgtEl>
                                          <p:spTgt spid="2211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21188"/>
                                        </p:tgtEl>
                                        <p:attrNameLst>
                                          <p:attrName>style.visibility</p:attrName>
                                        </p:attrNameLst>
                                      </p:cBhvr>
                                      <p:to>
                                        <p:strVal val="visible"/>
                                      </p:to>
                                    </p:set>
                                    <p:anim calcmode="lin" valueType="num">
                                      <p:cBhvr>
                                        <p:cTn id="12" dur="500" fill="hold"/>
                                        <p:tgtEl>
                                          <p:spTgt spid="221188"/>
                                        </p:tgtEl>
                                        <p:attrNameLst>
                                          <p:attrName>ppt_w</p:attrName>
                                        </p:attrNameLst>
                                      </p:cBhvr>
                                      <p:tavLst>
                                        <p:tav tm="0">
                                          <p:val>
                                            <p:fltVal val="0"/>
                                          </p:val>
                                        </p:tav>
                                        <p:tav tm="100000">
                                          <p:val>
                                            <p:strVal val="#ppt_w"/>
                                          </p:val>
                                        </p:tav>
                                      </p:tavLst>
                                    </p:anim>
                                    <p:anim calcmode="lin" valueType="num">
                                      <p:cBhvr>
                                        <p:cTn id="13" dur="500" fill="hold"/>
                                        <p:tgtEl>
                                          <p:spTgt spid="221188"/>
                                        </p:tgtEl>
                                        <p:attrNameLst>
                                          <p:attrName>ppt_h</p:attrName>
                                        </p:attrNameLst>
                                      </p:cBhvr>
                                      <p:tavLst>
                                        <p:tav tm="0">
                                          <p:val>
                                            <p:fltVal val="0"/>
                                          </p:val>
                                        </p:tav>
                                        <p:tav tm="100000">
                                          <p:val>
                                            <p:strVal val="#ppt_h"/>
                                          </p:val>
                                        </p:tav>
                                      </p:tavLst>
                                    </p:anim>
                                    <p:animEffect transition="in" filter="fade">
                                      <p:cBhvr>
                                        <p:cTn id="14" dur="500"/>
                                        <p:tgtEl>
                                          <p:spTgt spid="22118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21187">
                                            <p:txEl>
                                              <p:pRg st="1" end="1"/>
                                            </p:txEl>
                                          </p:spTgt>
                                        </p:tgtEl>
                                        <p:attrNameLst>
                                          <p:attrName>style.visibility</p:attrName>
                                        </p:attrNameLst>
                                      </p:cBhvr>
                                      <p:to>
                                        <p:strVal val="visible"/>
                                      </p:to>
                                    </p:set>
                                    <p:animEffect transition="in" filter="wipe(left)">
                                      <p:cBhvr>
                                        <p:cTn id="19" dur="500"/>
                                        <p:tgtEl>
                                          <p:spTgt spid="22118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221187">
                                            <p:txEl>
                                              <p:pRg st="2" end="2"/>
                                            </p:txEl>
                                          </p:spTgt>
                                        </p:tgtEl>
                                        <p:attrNameLst>
                                          <p:attrName>style.visibility</p:attrName>
                                        </p:attrNameLst>
                                      </p:cBhvr>
                                      <p:to>
                                        <p:strVal val="visible"/>
                                      </p:to>
                                    </p:set>
                                    <p:animEffect transition="in" filter="wipe(left)">
                                      <p:cBhvr>
                                        <p:cTn id="24" dur="500"/>
                                        <p:tgtEl>
                                          <p:spTgt spid="22118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221187">
                                            <p:txEl>
                                              <p:pRg st="3" end="3"/>
                                            </p:txEl>
                                          </p:spTgt>
                                        </p:tgtEl>
                                        <p:attrNameLst>
                                          <p:attrName>style.visibility</p:attrName>
                                        </p:attrNameLst>
                                      </p:cBhvr>
                                      <p:to>
                                        <p:strVal val="visible"/>
                                      </p:to>
                                    </p:set>
                                    <p:animEffect transition="in" filter="wipe(left)">
                                      <p:cBhvr>
                                        <p:cTn id="29" dur="500"/>
                                        <p:tgtEl>
                                          <p:spTgt spid="221187">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221190">
                                            <p:txEl>
                                              <p:pRg st="0" end="0"/>
                                            </p:txEl>
                                          </p:spTgt>
                                        </p:tgtEl>
                                        <p:attrNameLst>
                                          <p:attrName>style.visibility</p:attrName>
                                        </p:attrNameLst>
                                      </p:cBhvr>
                                      <p:to>
                                        <p:strVal val="visible"/>
                                      </p:to>
                                    </p:set>
                                    <p:animEffect transition="in" filter="wipe(left)">
                                      <p:cBhvr>
                                        <p:cTn id="34" dur="500"/>
                                        <p:tgtEl>
                                          <p:spTgt spid="221190">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221190">
                                            <p:txEl>
                                              <p:pRg st="1" end="1"/>
                                            </p:txEl>
                                          </p:spTgt>
                                        </p:tgtEl>
                                        <p:attrNameLst>
                                          <p:attrName>style.visibility</p:attrName>
                                        </p:attrNameLst>
                                      </p:cBhvr>
                                      <p:to>
                                        <p:strVal val="visible"/>
                                      </p:to>
                                    </p:set>
                                    <p:animEffect transition="in" filter="wipe(left)">
                                      <p:cBhvr>
                                        <p:cTn id="39" dur="500"/>
                                        <p:tgtEl>
                                          <p:spTgt spid="221190">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221190">
                                            <p:txEl>
                                              <p:pRg st="2" end="2"/>
                                            </p:txEl>
                                          </p:spTgt>
                                        </p:tgtEl>
                                        <p:attrNameLst>
                                          <p:attrName>style.visibility</p:attrName>
                                        </p:attrNameLst>
                                      </p:cBhvr>
                                      <p:to>
                                        <p:strVal val="visible"/>
                                      </p:to>
                                    </p:set>
                                    <p:animEffect transition="in" filter="wipe(left)">
                                      <p:cBhvr>
                                        <p:cTn id="44" dur="500"/>
                                        <p:tgtEl>
                                          <p:spTgt spid="221190">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221190">
                                            <p:txEl>
                                              <p:pRg st="3" end="3"/>
                                            </p:txEl>
                                          </p:spTgt>
                                        </p:tgtEl>
                                        <p:attrNameLst>
                                          <p:attrName>style.visibility</p:attrName>
                                        </p:attrNameLst>
                                      </p:cBhvr>
                                      <p:to>
                                        <p:strVal val="visible"/>
                                      </p:to>
                                    </p:set>
                                    <p:animEffect transition="in" filter="wipe(left)">
                                      <p:cBhvr>
                                        <p:cTn id="49" dur="500"/>
                                        <p:tgtEl>
                                          <p:spTgt spid="221190">
                                            <p:txEl>
                                              <p:pRg st="3" end="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221190">
                                            <p:txEl>
                                              <p:pRg st="4" end="4"/>
                                            </p:txEl>
                                          </p:spTgt>
                                        </p:tgtEl>
                                        <p:attrNameLst>
                                          <p:attrName>style.visibility</p:attrName>
                                        </p:attrNameLst>
                                      </p:cBhvr>
                                      <p:to>
                                        <p:strVal val="visible"/>
                                      </p:to>
                                    </p:set>
                                    <p:animEffect transition="in" filter="wipe(left)">
                                      <p:cBhvr>
                                        <p:cTn id="54" dur="500"/>
                                        <p:tgtEl>
                                          <p:spTgt spid="221190">
                                            <p:txEl>
                                              <p:pRg st="4" end="4"/>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21191"/>
                                        </p:tgtEl>
                                        <p:attrNameLst>
                                          <p:attrName>style.visibility</p:attrName>
                                        </p:attrNameLst>
                                      </p:cBhvr>
                                      <p:to>
                                        <p:strVal val="visible"/>
                                      </p:to>
                                    </p:set>
                                    <p:animEffect transition="in" filter="wipe(left)">
                                      <p:cBhvr>
                                        <p:cTn id="59" dur="500"/>
                                        <p:tgtEl>
                                          <p:spTgt spid="221191"/>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221192"/>
                                        </p:tgtEl>
                                        <p:attrNameLst>
                                          <p:attrName>style.visibility</p:attrName>
                                        </p:attrNameLst>
                                      </p:cBhvr>
                                      <p:to>
                                        <p:strVal val="visible"/>
                                      </p:to>
                                    </p:set>
                                    <p:animEffect transition="in" filter="wipe(left)">
                                      <p:cBhvr>
                                        <p:cTn id="64" dur="500"/>
                                        <p:tgtEl>
                                          <p:spTgt spid="221192"/>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iterate type="wd">
                                    <p:tmPct val="10000"/>
                                  </p:iterate>
                                  <p:childTnLst>
                                    <p:set>
                                      <p:cBhvr>
                                        <p:cTn id="68" dur="1" fill="hold">
                                          <p:stCondLst>
                                            <p:cond delay="0"/>
                                          </p:stCondLst>
                                        </p:cTn>
                                        <p:tgtEl>
                                          <p:spTgt spid="221193"/>
                                        </p:tgtEl>
                                        <p:attrNameLst>
                                          <p:attrName>style.visibility</p:attrName>
                                        </p:attrNameLst>
                                      </p:cBhvr>
                                      <p:to>
                                        <p:strVal val="visible"/>
                                      </p:to>
                                    </p:set>
                                    <p:animEffect transition="in" filter="wipe(left)">
                                      <p:cBhvr>
                                        <p:cTn id="69" dur="500"/>
                                        <p:tgtEl>
                                          <p:spTgt spid="221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7" grpId="0" build="p"/>
      <p:bldP spid="221190" grpId="0" build="p"/>
      <p:bldP spid="221192" grpId="0" animBg="1"/>
      <p:bldP spid="2211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Monday, June 20, 2016</a:t>
            </a:r>
            <a:endParaRPr lang="en-US"/>
          </a:p>
        </p:txBody>
      </p:sp>
      <p:sp>
        <p:nvSpPr>
          <p:cNvPr id="10" name="Footer Placeholder 4"/>
          <p:cNvSpPr>
            <a:spLocks noGrp="1"/>
          </p:cNvSpPr>
          <p:nvPr>
            <p:ph type="ftr" sz="quarter" idx="11"/>
          </p:nvPr>
        </p:nvSpPr>
        <p:spPr/>
        <p:txBody>
          <a:bodyPr/>
          <a:lstStyle/>
          <a:p>
            <a:r>
              <a:rPr lang="nl-NL" smtClean="0"/>
              <a:t>PHYS 1444-001, Summer 2016               Dr. Jaehoon Yu</a:t>
            </a:r>
            <a:endParaRPr lang="en-US"/>
          </a:p>
        </p:txBody>
      </p:sp>
      <p:sp>
        <p:nvSpPr>
          <p:cNvPr id="11" name="Slide Number Placeholder 5"/>
          <p:cNvSpPr>
            <a:spLocks noGrp="1"/>
          </p:cNvSpPr>
          <p:nvPr>
            <p:ph type="sldNum" sz="quarter" idx="12"/>
          </p:nvPr>
        </p:nvSpPr>
        <p:spPr/>
        <p:txBody>
          <a:bodyPr/>
          <a:lstStyle/>
          <a:p>
            <a:fld id="{CB142134-C076-974D-A167-5908672E8531}" type="slidenum">
              <a:rPr lang="en-US"/>
              <a:pPr/>
              <a:t>11</a:t>
            </a:fld>
            <a:endParaRPr lang="en-US"/>
          </a:p>
        </p:txBody>
      </p:sp>
      <p:sp>
        <p:nvSpPr>
          <p:cNvPr id="222211" name="Rectangle 3"/>
          <p:cNvSpPr>
            <a:spLocks noGrp="1" noChangeArrowheads="1"/>
          </p:cNvSpPr>
          <p:nvPr>
            <p:ph type="title"/>
          </p:nvPr>
        </p:nvSpPr>
        <p:spPr>
          <a:xfrm>
            <a:off x="76200" y="76200"/>
            <a:ext cx="8915400" cy="685800"/>
          </a:xfrm>
        </p:spPr>
        <p:txBody>
          <a:bodyPr/>
          <a:lstStyle/>
          <a:p>
            <a:r>
              <a:rPr lang="en-US"/>
              <a:t>Capacitors in Series</a:t>
            </a:r>
          </a:p>
        </p:txBody>
      </p:sp>
      <p:sp>
        <p:nvSpPr>
          <p:cNvPr id="222212" name="Rectangle 4"/>
          <p:cNvSpPr>
            <a:spLocks noChangeArrowheads="1"/>
          </p:cNvSpPr>
          <p:nvPr/>
        </p:nvSpPr>
        <p:spPr bwMode="auto">
          <a:xfrm>
            <a:off x="228600" y="685800"/>
            <a:ext cx="5943600" cy="1752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a:solidFill>
                  <a:schemeClr val="accent2"/>
                </a:solidFill>
                <a:latin typeface="Arial Narrow" charset="0"/>
              </a:rPr>
              <a:t>Series arrangement is more interesting</a:t>
            </a:r>
          </a:p>
          <a:p>
            <a:pPr marL="742950" lvl="1" indent="-285750">
              <a:spcBef>
                <a:spcPct val="20000"/>
              </a:spcBef>
              <a:buFontTx/>
              <a:buChar char="–"/>
            </a:pPr>
            <a:r>
              <a:rPr lang="en-US" sz="2000">
                <a:solidFill>
                  <a:srgbClr val="660066"/>
                </a:solidFill>
                <a:latin typeface="Arial Narrow" charset="0"/>
                <a:ea typeface="ＭＳ Ｐゴシック" charset="-128"/>
              </a:rPr>
              <a:t>When battery is connected, +Q flows to the left plate of C</a:t>
            </a:r>
            <a:r>
              <a:rPr lang="en-US" sz="2000" baseline="-25000">
                <a:solidFill>
                  <a:srgbClr val="660066"/>
                </a:solidFill>
                <a:latin typeface="Arial Narrow" charset="0"/>
                <a:ea typeface="ＭＳ Ｐゴシック" charset="-128"/>
              </a:rPr>
              <a:t>1</a:t>
            </a:r>
            <a:r>
              <a:rPr lang="en-US" sz="2000">
                <a:solidFill>
                  <a:srgbClr val="660066"/>
                </a:solidFill>
                <a:latin typeface="Arial Narrow" charset="0"/>
                <a:ea typeface="ＭＳ Ｐゴシック" charset="-128"/>
              </a:rPr>
              <a:t> and –Q flows to the right plate of C</a:t>
            </a:r>
            <a:r>
              <a:rPr lang="en-US" sz="2000" baseline="-25000">
                <a:solidFill>
                  <a:srgbClr val="660066"/>
                </a:solidFill>
                <a:latin typeface="Arial Narrow" charset="0"/>
                <a:ea typeface="ＭＳ Ｐゴシック" charset="-128"/>
              </a:rPr>
              <a:t>3</a:t>
            </a:r>
            <a:r>
              <a:rPr lang="en-US" sz="2000">
                <a:solidFill>
                  <a:srgbClr val="660066"/>
                </a:solidFill>
                <a:latin typeface="Arial Narrow" charset="0"/>
                <a:ea typeface="ＭＳ Ｐゴシック" charset="-128"/>
              </a:rPr>
              <a:t>.</a:t>
            </a:r>
          </a:p>
          <a:p>
            <a:pPr marL="742950" lvl="1" indent="-285750">
              <a:spcBef>
                <a:spcPct val="20000"/>
              </a:spcBef>
              <a:buFontTx/>
              <a:buChar char="–"/>
            </a:pPr>
            <a:r>
              <a:rPr lang="en-US" sz="2000">
                <a:solidFill>
                  <a:srgbClr val="660066"/>
                </a:solidFill>
                <a:latin typeface="Arial Narrow" charset="0"/>
                <a:ea typeface="ＭＳ Ｐゴシック" charset="-128"/>
              </a:rPr>
              <a:t>Since the in between were originally neutral, charges get induced to neutralize the ones in the middle.</a:t>
            </a:r>
          </a:p>
        </p:txBody>
      </p:sp>
      <p:sp>
        <p:nvSpPr>
          <p:cNvPr id="222213" name="Rectangle 5"/>
          <p:cNvSpPr>
            <a:spLocks noChangeArrowheads="1"/>
          </p:cNvSpPr>
          <p:nvPr/>
        </p:nvSpPr>
        <p:spPr bwMode="auto">
          <a:xfrm>
            <a:off x="152400" y="2438400"/>
            <a:ext cx="8991600" cy="3886200"/>
          </a:xfrm>
          <a:prstGeom prst="rect">
            <a:avLst/>
          </a:prstGeom>
          <a:noFill/>
          <a:ln w="9525">
            <a:noFill/>
            <a:miter lim="800000"/>
            <a:headEnd/>
            <a:tailEnd/>
          </a:ln>
          <a:effectLst/>
        </p:spPr>
        <p:txBody>
          <a:bodyPr>
            <a:prstTxWarp prst="textNoShape">
              <a:avLst/>
            </a:prstTxWarp>
          </a:bodyPr>
          <a:lstStyle/>
          <a:p>
            <a:pPr marL="742950" lvl="1" indent="-285750">
              <a:spcBef>
                <a:spcPct val="20000"/>
              </a:spcBef>
              <a:buFontTx/>
              <a:buChar char="–"/>
            </a:pPr>
            <a:r>
              <a:rPr lang="en-US" sz="2000" dirty="0">
                <a:solidFill>
                  <a:srgbClr val="660066"/>
                </a:solidFill>
                <a:latin typeface="Arial Narrow" charset="0"/>
                <a:ea typeface="ＭＳ Ｐゴシック" charset="-128"/>
              </a:rPr>
              <a:t>So the charge on each capacitor</a:t>
            </a:r>
            <a:r>
              <a:rPr lang="en-US" sz="2000" dirty="0" smtClean="0">
                <a:solidFill>
                  <a:srgbClr val="660066"/>
                </a:solidFill>
                <a:latin typeface="Arial Narrow" charset="0"/>
                <a:ea typeface="ＭＳ Ｐゴシック" charset="-128"/>
              </a:rPr>
              <a:t> plate is </a:t>
            </a:r>
            <a:r>
              <a:rPr lang="en-US" sz="2000" dirty="0">
                <a:solidFill>
                  <a:srgbClr val="660066"/>
                </a:solidFill>
                <a:latin typeface="Arial Narrow" charset="0"/>
                <a:ea typeface="ＭＳ Ｐゴシック" charset="-128"/>
              </a:rPr>
              <a:t>the same value, Q. (</a:t>
            </a:r>
            <a:r>
              <a:rPr lang="en-US" sz="2000" b="1" u="sng" dirty="0">
                <a:solidFill>
                  <a:srgbClr val="FF0000"/>
                </a:solidFill>
                <a:latin typeface="Arial Narrow" charset="0"/>
                <a:ea typeface="ＭＳ Ｐゴシック" charset="-128"/>
              </a:rPr>
              <a:t>Same charge</a:t>
            </a:r>
            <a:r>
              <a:rPr lang="en-US" sz="2000" dirty="0">
                <a:solidFill>
                  <a:srgbClr val="660066"/>
                </a:solidFill>
                <a:latin typeface="Arial Narrow" charset="0"/>
                <a:ea typeface="ＭＳ Ｐゴシック" charset="-128"/>
              </a:rPr>
              <a:t>)</a:t>
            </a:r>
          </a:p>
          <a:p>
            <a:pPr marL="342900" indent="-342900">
              <a:spcBef>
                <a:spcPct val="20000"/>
              </a:spcBef>
              <a:buFontTx/>
              <a:buChar char="•"/>
            </a:pPr>
            <a:r>
              <a:rPr lang="en-US" dirty="0">
                <a:solidFill>
                  <a:schemeClr val="accent2"/>
                </a:solidFill>
                <a:latin typeface="Arial Narrow" charset="0"/>
              </a:rPr>
              <a:t>Consider that the three capacitors behave like an equivalent one</a:t>
            </a:r>
          </a:p>
          <a:p>
            <a:pPr marL="742950" lvl="1" indent="-285750">
              <a:spcBef>
                <a:spcPct val="20000"/>
              </a:spcBef>
              <a:buFontTx/>
              <a:buChar char="–"/>
            </a:pPr>
            <a:r>
              <a:rPr lang="en-US" sz="2000" dirty="0">
                <a:solidFill>
                  <a:srgbClr val="660066"/>
                </a:solidFill>
                <a:latin typeface="Arial Narrow" charset="0"/>
                <a:ea typeface="ＭＳ Ｐゴシック" charset="-128"/>
              </a:rPr>
              <a:t>Q=</a:t>
            </a:r>
            <a:r>
              <a:rPr lang="en-US" sz="2000" dirty="0" err="1">
                <a:solidFill>
                  <a:srgbClr val="660066"/>
                </a:solidFill>
                <a:latin typeface="Arial Narrow" charset="0"/>
                <a:ea typeface="ＭＳ Ｐゴシック" charset="-128"/>
              </a:rPr>
              <a:t>C</a:t>
            </a:r>
            <a:r>
              <a:rPr lang="en-US" sz="2000" baseline="-25000" dirty="0" err="1">
                <a:solidFill>
                  <a:srgbClr val="660066"/>
                </a:solidFill>
                <a:latin typeface="Arial Narrow" charset="0"/>
                <a:ea typeface="ＭＳ Ｐゴシック" charset="-128"/>
              </a:rPr>
              <a:t>eq</a:t>
            </a:r>
            <a:r>
              <a:rPr lang="en-US" sz="2000" dirty="0" err="1">
                <a:solidFill>
                  <a:srgbClr val="660066"/>
                </a:solidFill>
                <a:latin typeface="Arial Narrow" charset="0"/>
                <a:ea typeface="ＭＳ Ｐゴシック" charset="-128"/>
              </a:rPr>
              <a:t>V</a:t>
            </a:r>
            <a:endParaRPr lang="en-US" sz="2000" dirty="0">
              <a:solidFill>
                <a:srgbClr val="660066"/>
              </a:solidFill>
              <a:latin typeface="Arial Narrow" charset="0"/>
              <a:ea typeface="ＭＳ Ｐゴシック" charset="-128"/>
            </a:endParaRPr>
          </a:p>
          <a:p>
            <a:pPr marL="342900" indent="-342900">
              <a:spcBef>
                <a:spcPct val="20000"/>
              </a:spcBef>
              <a:buFontTx/>
              <a:buChar char="•"/>
            </a:pPr>
            <a:r>
              <a:rPr lang="en-US" dirty="0">
                <a:solidFill>
                  <a:schemeClr val="accent2"/>
                </a:solidFill>
                <a:latin typeface="Arial Narrow" charset="0"/>
              </a:rPr>
              <a:t>The total voltage V across the three capacitors in series must be equal to the sum of the voltages across each capacitor. </a:t>
            </a:r>
          </a:p>
          <a:p>
            <a:pPr marL="742950" lvl="1" indent="-285750">
              <a:spcBef>
                <a:spcPct val="20000"/>
              </a:spcBef>
              <a:buFontTx/>
              <a:buChar char="–"/>
            </a:pPr>
            <a:r>
              <a:rPr lang="en-US" sz="2000" dirty="0">
                <a:solidFill>
                  <a:srgbClr val="660066"/>
                </a:solidFill>
                <a:latin typeface="Arial Narrow" charset="0"/>
                <a:ea typeface="ＭＳ Ｐゴシック" charset="-128"/>
              </a:rPr>
              <a:t>V=V</a:t>
            </a:r>
            <a:r>
              <a:rPr lang="en-US" sz="2000" baseline="-25000" dirty="0">
                <a:solidFill>
                  <a:srgbClr val="660066"/>
                </a:solidFill>
                <a:latin typeface="Arial Narrow" charset="0"/>
                <a:ea typeface="ＭＳ Ｐゴシック" charset="-128"/>
              </a:rPr>
              <a:t>1</a:t>
            </a:r>
            <a:r>
              <a:rPr lang="en-US" sz="2000" dirty="0">
                <a:solidFill>
                  <a:srgbClr val="660066"/>
                </a:solidFill>
                <a:latin typeface="Arial Narrow" charset="0"/>
                <a:ea typeface="ＭＳ Ｐゴシック" charset="-128"/>
              </a:rPr>
              <a:t>+V</a:t>
            </a:r>
            <a:r>
              <a:rPr lang="en-US" sz="2000" baseline="-25000" dirty="0">
                <a:solidFill>
                  <a:srgbClr val="660066"/>
                </a:solidFill>
                <a:latin typeface="Arial Narrow" charset="0"/>
                <a:ea typeface="ＭＳ Ｐゴシック" charset="-128"/>
              </a:rPr>
              <a:t>2</a:t>
            </a:r>
            <a:r>
              <a:rPr lang="en-US" sz="2000" dirty="0">
                <a:solidFill>
                  <a:srgbClr val="660066"/>
                </a:solidFill>
                <a:latin typeface="Arial Narrow" charset="0"/>
                <a:ea typeface="ＭＳ Ｐゴシック" charset="-128"/>
              </a:rPr>
              <a:t>+V</a:t>
            </a:r>
            <a:r>
              <a:rPr lang="en-US" sz="2000" baseline="-25000" dirty="0">
                <a:solidFill>
                  <a:srgbClr val="660066"/>
                </a:solidFill>
                <a:latin typeface="Arial Narrow" charset="0"/>
                <a:ea typeface="ＭＳ Ｐゴシック" charset="-128"/>
              </a:rPr>
              <a:t>3</a:t>
            </a:r>
            <a:r>
              <a:rPr lang="en-US" sz="2000" dirty="0">
                <a:solidFill>
                  <a:srgbClr val="660066"/>
                </a:solidFill>
                <a:latin typeface="Arial Narrow" charset="0"/>
                <a:ea typeface="ＭＳ Ｐゴシック" charset="-128"/>
              </a:rPr>
              <a:t>=Q/C</a:t>
            </a:r>
            <a:r>
              <a:rPr lang="en-US" sz="2000" baseline="-25000" dirty="0">
                <a:solidFill>
                  <a:srgbClr val="660066"/>
                </a:solidFill>
                <a:latin typeface="Arial Narrow" charset="0"/>
                <a:ea typeface="ＭＳ Ｐゴシック" charset="-128"/>
              </a:rPr>
              <a:t>1</a:t>
            </a:r>
            <a:r>
              <a:rPr lang="en-US" sz="2000" dirty="0">
                <a:solidFill>
                  <a:srgbClr val="660066"/>
                </a:solidFill>
                <a:latin typeface="Arial Narrow" charset="0"/>
                <a:ea typeface="ＭＳ Ｐゴシック" charset="-128"/>
              </a:rPr>
              <a:t>+Q/C</a:t>
            </a:r>
            <a:r>
              <a:rPr lang="en-US" sz="2000" baseline="-25000" dirty="0">
                <a:solidFill>
                  <a:srgbClr val="660066"/>
                </a:solidFill>
                <a:latin typeface="Arial Narrow" charset="0"/>
                <a:ea typeface="ＭＳ Ｐゴシック" charset="-128"/>
              </a:rPr>
              <a:t>2</a:t>
            </a:r>
            <a:r>
              <a:rPr lang="en-US" sz="2000" dirty="0">
                <a:solidFill>
                  <a:srgbClr val="660066"/>
                </a:solidFill>
                <a:latin typeface="Arial Narrow" charset="0"/>
                <a:ea typeface="ＭＳ Ｐゴシック" charset="-128"/>
              </a:rPr>
              <a:t>+Q/</a:t>
            </a:r>
            <a:r>
              <a:rPr lang="en-US" sz="2000" dirty="0" smtClean="0">
                <a:solidFill>
                  <a:srgbClr val="660066"/>
                </a:solidFill>
                <a:latin typeface="Arial Narrow" charset="0"/>
                <a:ea typeface="ＭＳ Ｐゴシック" charset="-128"/>
              </a:rPr>
              <a:t>C</a:t>
            </a:r>
            <a:r>
              <a:rPr lang="en-US" sz="2000" baseline="-25000" dirty="0" smtClean="0">
                <a:solidFill>
                  <a:srgbClr val="660066"/>
                </a:solidFill>
                <a:latin typeface="Arial Narrow" charset="0"/>
                <a:ea typeface="ＭＳ Ｐゴシック" charset="-128"/>
              </a:rPr>
              <a:t>3</a:t>
            </a:r>
            <a:endParaRPr lang="en-US" sz="2000" dirty="0" smtClean="0">
              <a:solidFill>
                <a:srgbClr val="660066"/>
              </a:solidFill>
              <a:latin typeface="Arial Narrow" charset="0"/>
              <a:ea typeface="ＭＳ Ｐゴシック" charset="-128"/>
            </a:endParaRPr>
          </a:p>
          <a:p>
            <a:pPr marL="342900" indent="-342900">
              <a:spcBef>
                <a:spcPct val="20000"/>
              </a:spcBef>
              <a:buFontTx/>
              <a:buChar char="•"/>
            </a:pPr>
            <a:r>
              <a:rPr lang="en-US" dirty="0">
                <a:solidFill>
                  <a:schemeClr val="accent2"/>
                </a:solidFill>
                <a:latin typeface="Arial Narrow" charset="0"/>
              </a:rPr>
              <a:t>Putting all these together, we obtain:</a:t>
            </a:r>
          </a:p>
          <a:p>
            <a:pPr marL="342900" indent="-342900">
              <a:spcBef>
                <a:spcPct val="20000"/>
              </a:spcBef>
              <a:buFontTx/>
              <a:buChar char="•"/>
            </a:pPr>
            <a:r>
              <a:rPr lang="en-US" dirty="0">
                <a:solidFill>
                  <a:schemeClr val="accent2"/>
                </a:solidFill>
                <a:latin typeface="Arial Narrow" charset="0"/>
              </a:rPr>
              <a:t> V=Q/</a:t>
            </a:r>
            <a:r>
              <a:rPr lang="en-US" dirty="0" err="1">
                <a:solidFill>
                  <a:schemeClr val="accent2"/>
                </a:solidFill>
                <a:latin typeface="Arial Narrow" charset="0"/>
              </a:rPr>
              <a:t>C</a:t>
            </a:r>
            <a:r>
              <a:rPr lang="en-US" baseline="-25000" dirty="0" err="1">
                <a:solidFill>
                  <a:schemeClr val="accent2"/>
                </a:solidFill>
                <a:latin typeface="Arial Narrow" charset="0"/>
              </a:rPr>
              <a:t>eq</a:t>
            </a:r>
            <a:r>
              <a:rPr lang="en-US" dirty="0">
                <a:solidFill>
                  <a:schemeClr val="accent2"/>
                </a:solidFill>
                <a:latin typeface="Arial Narrow" charset="0"/>
              </a:rPr>
              <a:t>=Q(1/C</a:t>
            </a:r>
            <a:r>
              <a:rPr lang="en-US" baseline="-25000" dirty="0">
                <a:solidFill>
                  <a:schemeClr val="accent2"/>
                </a:solidFill>
                <a:latin typeface="Arial Narrow" charset="0"/>
              </a:rPr>
              <a:t>1</a:t>
            </a:r>
            <a:r>
              <a:rPr lang="en-US" dirty="0">
                <a:solidFill>
                  <a:schemeClr val="accent2"/>
                </a:solidFill>
                <a:latin typeface="Arial Narrow" charset="0"/>
              </a:rPr>
              <a:t>+1/C</a:t>
            </a:r>
            <a:r>
              <a:rPr lang="en-US" baseline="-25000" dirty="0">
                <a:solidFill>
                  <a:schemeClr val="accent2"/>
                </a:solidFill>
                <a:latin typeface="Arial Narrow" charset="0"/>
              </a:rPr>
              <a:t>2</a:t>
            </a:r>
            <a:r>
              <a:rPr lang="en-US" dirty="0">
                <a:solidFill>
                  <a:schemeClr val="accent2"/>
                </a:solidFill>
                <a:latin typeface="Arial Narrow" charset="0"/>
              </a:rPr>
              <a:t>+1/C</a:t>
            </a:r>
            <a:r>
              <a:rPr lang="en-US" baseline="-25000" dirty="0">
                <a:solidFill>
                  <a:schemeClr val="accent2"/>
                </a:solidFill>
                <a:latin typeface="Arial Narrow" charset="0"/>
              </a:rPr>
              <a:t>3</a:t>
            </a:r>
            <a:r>
              <a:rPr lang="en-US" dirty="0">
                <a:solidFill>
                  <a:schemeClr val="accent2"/>
                </a:solidFill>
                <a:latin typeface="Arial Narrow" charset="0"/>
              </a:rPr>
              <a:t>)</a:t>
            </a:r>
          </a:p>
          <a:p>
            <a:pPr marL="342900" indent="-342900">
              <a:spcBef>
                <a:spcPct val="20000"/>
              </a:spcBef>
              <a:buFontTx/>
              <a:buChar char="•"/>
            </a:pPr>
            <a:r>
              <a:rPr lang="en-US" dirty="0">
                <a:solidFill>
                  <a:schemeClr val="accent2"/>
                </a:solidFill>
                <a:latin typeface="Arial Narrow" charset="0"/>
              </a:rPr>
              <a:t>Thus the equivalent capacitance is </a:t>
            </a:r>
          </a:p>
        </p:txBody>
      </p:sp>
      <p:graphicFrame>
        <p:nvGraphicFramePr>
          <p:cNvPr id="222214" name="Object 6"/>
          <p:cNvGraphicFramePr>
            <a:graphicFrameLocks noChangeAspect="1"/>
          </p:cNvGraphicFramePr>
          <p:nvPr/>
        </p:nvGraphicFramePr>
        <p:xfrm>
          <a:off x="4579938" y="5475288"/>
          <a:ext cx="2201862" cy="766762"/>
        </p:xfrm>
        <a:graphic>
          <a:graphicData uri="http://schemas.openxmlformats.org/presentationml/2006/ole">
            <mc:AlternateContent xmlns:mc="http://schemas.openxmlformats.org/markup-compatibility/2006">
              <mc:Choice xmlns:v="urn:schemas-microsoft-com:vml" Requires="v">
                <p:oleObj spid="_x0000_s115773" name="Equation" r:id="rId3" imgW="1206360" imgH="419040" progId="Equation.DSMT4">
                  <p:embed/>
                </p:oleObj>
              </mc:Choice>
              <mc:Fallback>
                <p:oleObj name="Equation" r:id="rId3" imgW="1206360" imgH="419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9938" y="5475288"/>
                        <a:ext cx="2201862" cy="766762"/>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22215" name="Text Box 7"/>
          <p:cNvSpPr txBox="1">
            <a:spLocks noChangeArrowheads="1"/>
          </p:cNvSpPr>
          <p:nvPr/>
        </p:nvSpPr>
        <p:spPr bwMode="auto">
          <a:xfrm>
            <a:off x="609600" y="6324600"/>
            <a:ext cx="2682875" cy="457200"/>
          </a:xfrm>
          <a:prstGeom prst="rect">
            <a:avLst/>
          </a:prstGeom>
          <a:solidFill>
            <a:srgbClr val="FFFF66"/>
          </a:solidFill>
          <a:ln w="9525">
            <a:noFill/>
            <a:miter lim="800000"/>
            <a:headEnd/>
            <a:tailEnd/>
          </a:ln>
          <a:effectLst/>
        </p:spPr>
        <p:txBody>
          <a:bodyPr wrap="none">
            <a:prstTxWarp prst="textNoShape">
              <a:avLst/>
            </a:prstTxWarp>
            <a:spAutoFit/>
          </a:bodyPr>
          <a:lstStyle/>
          <a:p>
            <a:r>
              <a:rPr lang="en-US">
                <a:solidFill>
                  <a:srgbClr val="FF0000"/>
                </a:solidFill>
                <a:latin typeface="Arial Narrow" charset="0"/>
              </a:rPr>
              <a:t>What is the net effect?</a:t>
            </a:r>
          </a:p>
        </p:txBody>
      </p:sp>
      <p:sp>
        <p:nvSpPr>
          <p:cNvPr id="222216" name="Text Box 8"/>
          <p:cNvSpPr txBox="1">
            <a:spLocks noChangeArrowheads="1"/>
          </p:cNvSpPr>
          <p:nvPr/>
        </p:nvSpPr>
        <p:spPr bwMode="auto">
          <a:xfrm>
            <a:off x="3657600" y="6324600"/>
            <a:ext cx="5367338" cy="495300"/>
          </a:xfrm>
          <a:prstGeom prst="rect">
            <a:avLst/>
          </a:prstGeom>
          <a:solidFill>
            <a:srgbClr val="FFFF66"/>
          </a:solidFill>
          <a:ln w="38100">
            <a:solidFill>
              <a:srgbClr val="FF0000"/>
            </a:solidFill>
            <a:miter lim="800000"/>
            <a:headEnd/>
            <a:tailEnd/>
          </a:ln>
          <a:effectLst/>
        </p:spPr>
        <p:txBody>
          <a:bodyPr wrap="none">
            <a:prstTxWarp prst="textNoShape">
              <a:avLst/>
            </a:prstTxWarp>
            <a:spAutoFit/>
          </a:bodyPr>
          <a:lstStyle/>
          <a:p>
            <a:r>
              <a:rPr lang="en-US">
                <a:solidFill>
                  <a:srgbClr val="FF0000"/>
                </a:solidFill>
                <a:latin typeface="Arial Narrow" charset="0"/>
              </a:rPr>
              <a:t>The capacitance smaller than the smallest C!!!</a:t>
            </a:r>
          </a:p>
        </p:txBody>
      </p:sp>
      <p:pic>
        <p:nvPicPr>
          <p:cNvPr id="222217" name="Picture 9" descr="FG24_008"/>
          <p:cNvPicPr>
            <a:picLocks noChangeAspect="1" noChangeArrowheads="1"/>
          </p:cNvPicPr>
          <p:nvPr/>
        </p:nvPicPr>
        <p:blipFill>
          <a:blip r:embed="rId5"/>
          <a:srcRect/>
          <a:stretch>
            <a:fillRect/>
          </a:stretch>
        </p:blipFill>
        <p:spPr bwMode="auto">
          <a:xfrm>
            <a:off x="5943600" y="685800"/>
            <a:ext cx="3200400" cy="1828800"/>
          </a:xfrm>
          <a:prstGeom prst="rect">
            <a:avLst/>
          </a:prstGeom>
          <a:noFill/>
        </p:spPr>
      </p:pic>
    </p:spTree>
    <p:extLst>
      <p:ext uri="{BB962C8B-B14F-4D97-AF65-F5344CB8AC3E}">
        <p14:creationId xmlns:p14="http://schemas.microsoft.com/office/powerpoint/2010/main" val="36234990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2212">
                                            <p:txEl>
                                              <p:pRg st="0" end="0"/>
                                            </p:txEl>
                                          </p:spTgt>
                                        </p:tgtEl>
                                        <p:attrNameLst>
                                          <p:attrName>style.visibility</p:attrName>
                                        </p:attrNameLst>
                                      </p:cBhvr>
                                      <p:to>
                                        <p:strVal val="visible"/>
                                      </p:to>
                                    </p:set>
                                    <p:animEffect transition="in" filter="wipe(left)">
                                      <p:cBhvr>
                                        <p:cTn id="7" dur="500"/>
                                        <p:tgtEl>
                                          <p:spTgt spid="2222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22217"/>
                                        </p:tgtEl>
                                        <p:attrNameLst>
                                          <p:attrName>style.visibility</p:attrName>
                                        </p:attrNameLst>
                                      </p:cBhvr>
                                      <p:to>
                                        <p:strVal val="visible"/>
                                      </p:to>
                                    </p:set>
                                    <p:anim calcmode="lin" valueType="num">
                                      <p:cBhvr>
                                        <p:cTn id="12" dur="500" fill="hold"/>
                                        <p:tgtEl>
                                          <p:spTgt spid="222217"/>
                                        </p:tgtEl>
                                        <p:attrNameLst>
                                          <p:attrName>ppt_w</p:attrName>
                                        </p:attrNameLst>
                                      </p:cBhvr>
                                      <p:tavLst>
                                        <p:tav tm="0">
                                          <p:val>
                                            <p:fltVal val="0"/>
                                          </p:val>
                                        </p:tav>
                                        <p:tav tm="100000">
                                          <p:val>
                                            <p:strVal val="#ppt_w"/>
                                          </p:val>
                                        </p:tav>
                                      </p:tavLst>
                                    </p:anim>
                                    <p:anim calcmode="lin" valueType="num">
                                      <p:cBhvr>
                                        <p:cTn id="13" dur="500" fill="hold"/>
                                        <p:tgtEl>
                                          <p:spTgt spid="222217"/>
                                        </p:tgtEl>
                                        <p:attrNameLst>
                                          <p:attrName>ppt_h</p:attrName>
                                        </p:attrNameLst>
                                      </p:cBhvr>
                                      <p:tavLst>
                                        <p:tav tm="0">
                                          <p:val>
                                            <p:fltVal val="0"/>
                                          </p:val>
                                        </p:tav>
                                        <p:tav tm="100000">
                                          <p:val>
                                            <p:strVal val="#ppt_h"/>
                                          </p:val>
                                        </p:tav>
                                      </p:tavLst>
                                    </p:anim>
                                    <p:animEffect transition="in" filter="fade">
                                      <p:cBhvr>
                                        <p:cTn id="14" dur="500"/>
                                        <p:tgtEl>
                                          <p:spTgt spid="22221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22212">
                                            <p:txEl>
                                              <p:pRg st="1" end="1"/>
                                            </p:txEl>
                                          </p:spTgt>
                                        </p:tgtEl>
                                        <p:attrNameLst>
                                          <p:attrName>style.visibility</p:attrName>
                                        </p:attrNameLst>
                                      </p:cBhvr>
                                      <p:to>
                                        <p:strVal val="visible"/>
                                      </p:to>
                                    </p:set>
                                    <p:animEffect transition="in" filter="wipe(left)">
                                      <p:cBhvr>
                                        <p:cTn id="19" dur="500"/>
                                        <p:tgtEl>
                                          <p:spTgt spid="22221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222212">
                                            <p:txEl>
                                              <p:pRg st="2" end="2"/>
                                            </p:txEl>
                                          </p:spTgt>
                                        </p:tgtEl>
                                        <p:attrNameLst>
                                          <p:attrName>style.visibility</p:attrName>
                                        </p:attrNameLst>
                                      </p:cBhvr>
                                      <p:to>
                                        <p:strVal val="visible"/>
                                      </p:to>
                                    </p:set>
                                    <p:animEffect transition="in" filter="wipe(left)">
                                      <p:cBhvr>
                                        <p:cTn id="24" dur="500"/>
                                        <p:tgtEl>
                                          <p:spTgt spid="222212">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222213">
                                            <p:txEl>
                                              <p:pRg st="0" end="0"/>
                                            </p:txEl>
                                          </p:spTgt>
                                        </p:tgtEl>
                                        <p:attrNameLst>
                                          <p:attrName>style.visibility</p:attrName>
                                        </p:attrNameLst>
                                      </p:cBhvr>
                                      <p:to>
                                        <p:strVal val="visible"/>
                                      </p:to>
                                    </p:set>
                                    <p:animEffect transition="in" filter="wipe(left)">
                                      <p:cBhvr>
                                        <p:cTn id="29" dur="500"/>
                                        <p:tgtEl>
                                          <p:spTgt spid="22221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222213">
                                            <p:txEl>
                                              <p:pRg st="1" end="1"/>
                                            </p:txEl>
                                          </p:spTgt>
                                        </p:tgtEl>
                                        <p:attrNameLst>
                                          <p:attrName>style.visibility</p:attrName>
                                        </p:attrNameLst>
                                      </p:cBhvr>
                                      <p:to>
                                        <p:strVal val="visible"/>
                                      </p:to>
                                    </p:set>
                                    <p:animEffect transition="in" filter="wipe(left)">
                                      <p:cBhvr>
                                        <p:cTn id="34" dur="500"/>
                                        <p:tgtEl>
                                          <p:spTgt spid="222213">
                                            <p:txEl>
                                              <p:pRg st="1" end="1"/>
                                            </p:txEl>
                                          </p:spTgt>
                                        </p:tgtEl>
                                      </p:cBhvr>
                                    </p:animEffect>
                                  </p:childTnLst>
                                </p:cTn>
                              </p:par>
                              <p:par>
                                <p:cTn id="35" presetID="22" presetClass="entr" presetSubtype="8" fill="hold" grpId="0" nodeType="withEffect">
                                  <p:stCondLst>
                                    <p:cond delay="0"/>
                                  </p:stCondLst>
                                  <p:iterate type="wd">
                                    <p:tmPct val="10000"/>
                                  </p:iterate>
                                  <p:childTnLst>
                                    <p:set>
                                      <p:cBhvr>
                                        <p:cTn id="36" dur="1" fill="hold">
                                          <p:stCondLst>
                                            <p:cond delay="0"/>
                                          </p:stCondLst>
                                        </p:cTn>
                                        <p:tgtEl>
                                          <p:spTgt spid="222213">
                                            <p:txEl>
                                              <p:pRg st="2" end="2"/>
                                            </p:txEl>
                                          </p:spTgt>
                                        </p:tgtEl>
                                        <p:attrNameLst>
                                          <p:attrName>style.visibility</p:attrName>
                                        </p:attrNameLst>
                                      </p:cBhvr>
                                      <p:to>
                                        <p:strVal val="visible"/>
                                      </p:to>
                                    </p:set>
                                    <p:animEffect transition="in" filter="wipe(left)">
                                      <p:cBhvr>
                                        <p:cTn id="37" dur="500"/>
                                        <p:tgtEl>
                                          <p:spTgt spid="22221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22213">
                                            <p:txEl>
                                              <p:pRg st="3" end="3"/>
                                            </p:txEl>
                                          </p:spTgt>
                                        </p:tgtEl>
                                        <p:attrNameLst>
                                          <p:attrName>style.visibility</p:attrName>
                                        </p:attrNameLst>
                                      </p:cBhvr>
                                      <p:to>
                                        <p:strVal val="visible"/>
                                      </p:to>
                                    </p:set>
                                    <p:animEffect transition="in" filter="wipe(left)">
                                      <p:cBhvr>
                                        <p:cTn id="42" dur="500"/>
                                        <p:tgtEl>
                                          <p:spTgt spid="22221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22213">
                                            <p:txEl>
                                              <p:pRg st="4" end="4"/>
                                            </p:txEl>
                                          </p:spTgt>
                                        </p:tgtEl>
                                        <p:attrNameLst>
                                          <p:attrName>style.visibility</p:attrName>
                                        </p:attrNameLst>
                                      </p:cBhvr>
                                      <p:to>
                                        <p:strVal val="visible"/>
                                      </p:to>
                                    </p:set>
                                    <p:animEffect transition="in" filter="wipe(left)">
                                      <p:cBhvr>
                                        <p:cTn id="47" dur="500"/>
                                        <p:tgtEl>
                                          <p:spTgt spid="22221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22213">
                                            <p:txEl>
                                              <p:pRg st="5" end="5"/>
                                            </p:txEl>
                                          </p:spTgt>
                                        </p:tgtEl>
                                        <p:attrNameLst>
                                          <p:attrName>style.visibility</p:attrName>
                                        </p:attrNameLst>
                                      </p:cBhvr>
                                      <p:to>
                                        <p:strVal val="visible"/>
                                      </p:to>
                                    </p:set>
                                    <p:animEffect transition="in" filter="wipe(left)">
                                      <p:cBhvr>
                                        <p:cTn id="52" dur="500"/>
                                        <p:tgtEl>
                                          <p:spTgt spid="222213">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222213">
                                            <p:txEl>
                                              <p:pRg st="6" end="6"/>
                                            </p:txEl>
                                          </p:spTgt>
                                        </p:tgtEl>
                                        <p:attrNameLst>
                                          <p:attrName>style.visibility</p:attrName>
                                        </p:attrNameLst>
                                      </p:cBhvr>
                                      <p:to>
                                        <p:strVal val="visible"/>
                                      </p:to>
                                    </p:set>
                                    <p:animEffect transition="in" filter="wipe(left)">
                                      <p:cBhvr>
                                        <p:cTn id="57" dur="500"/>
                                        <p:tgtEl>
                                          <p:spTgt spid="222213">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222213">
                                            <p:txEl>
                                              <p:pRg st="7" end="7"/>
                                            </p:txEl>
                                          </p:spTgt>
                                        </p:tgtEl>
                                        <p:attrNameLst>
                                          <p:attrName>style.visibility</p:attrName>
                                        </p:attrNameLst>
                                      </p:cBhvr>
                                      <p:to>
                                        <p:strVal val="visible"/>
                                      </p:to>
                                    </p:set>
                                    <p:animEffect transition="in" filter="wipe(left)">
                                      <p:cBhvr>
                                        <p:cTn id="62" dur="500"/>
                                        <p:tgtEl>
                                          <p:spTgt spid="222213">
                                            <p:txEl>
                                              <p:pRg st="7" end="7"/>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22214"/>
                                        </p:tgtEl>
                                        <p:attrNameLst>
                                          <p:attrName>style.visibility</p:attrName>
                                        </p:attrNameLst>
                                      </p:cBhvr>
                                      <p:to>
                                        <p:strVal val="visible"/>
                                      </p:to>
                                    </p:set>
                                    <p:animEffect transition="in" filter="wipe(left)">
                                      <p:cBhvr>
                                        <p:cTn id="67" dur="500"/>
                                        <p:tgtEl>
                                          <p:spTgt spid="22221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222215"/>
                                        </p:tgtEl>
                                        <p:attrNameLst>
                                          <p:attrName>style.visibility</p:attrName>
                                        </p:attrNameLst>
                                      </p:cBhvr>
                                      <p:to>
                                        <p:strVal val="visible"/>
                                      </p:to>
                                    </p:set>
                                    <p:animEffect transition="in" filter="wipe(left)">
                                      <p:cBhvr>
                                        <p:cTn id="72" dur="500"/>
                                        <p:tgtEl>
                                          <p:spTgt spid="222215"/>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iterate type="wd">
                                    <p:tmPct val="10000"/>
                                  </p:iterate>
                                  <p:childTnLst>
                                    <p:set>
                                      <p:cBhvr>
                                        <p:cTn id="76" dur="1" fill="hold">
                                          <p:stCondLst>
                                            <p:cond delay="0"/>
                                          </p:stCondLst>
                                        </p:cTn>
                                        <p:tgtEl>
                                          <p:spTgt spid="222216"/>
                                        </p:tgtEl>
                                        <p:attrNameLst>
                                          <p:attrName>style.visibility</p:attrName>
                                        </p:attrNameLst>
                                      </p:cBhvr>
                                      <p:to>
                                        <p:strVal val="visible"/>
                                      </p:to>
                                    </p:set>
                                    <p:animEffect transition="in" filter="wipe(left)">
                                      <p:cBhvr>
                                        <p:cTn id="77" dur="500"/>
                                        <p:tgtEl>
                                          <p:spTgt spid="222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2" grpId="0" build="p"/>
      <p:bldP spid="222213" grpId="0" build="p"/>
      <p:bldP spid="222215" grpId="0" animBg="1"/>
      <p:bldP spid="2222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ate Placeholder 3"/>
          <p:cNvSpPr>
            <a:spLocks noGrp="1"/>
          </p:cNvSpPr>
          <p:nvPr>
            <p:ph type="dt" sz="half" idx="10"/>
          </p:nvPr>
        </p:nvSpPr>
        <p:spPr/>
        <p:txBody>
          <a:bodyPr/>
          <a:lstStyle/>
          <a:p>
            <a:r>
              <a:rPr lang="en-US" smtClean="0"/>
              <a:t>Monday, June 20, 2016</a:t>
            </a:r>
            <a:endParaRPr lang="en-US"/>
          </a:p>
        </p:txBody>
      </p:sp>
      <p:sp>
        <p:nvSpPr>
          <p:cNvPr id="21" name="Footer Placeholder 4"/>
          <p:cNvSpPr>
            <a:spLocks noGrp="1"/>
          </p:cNvSpPr>
          <p:nvPr>
            <p:ph type="ftr" sz="quarter" idx="11"/>
          </p:nvPr>
        </p:nvSpPr>
        <p:spPr/>
        <p:txBody>
          <a:bodyPr/>
          <a:lstStyle/>
          <a:p>
            <a:r>
              <a:rPr lang="nl-NL" smtClean="0"/>
              <a:t>PHYS 1444-001, Summer 2016               Dr. Jaehoon Yu</a:t>
            </a:r>
            <a:endParaRPr lang="en-US"/>
          </a:p>
        </p:txBody>
      </p:sp>
      <p:sp>
        <p:nvSpPr>
          <p:cNvPr id="22" name="Slide Number Placeholder 5"/>
          <p:cNvSpPr>
            <a:spLocks noGrp="1"/>
          </p:cNvSpPr>
          <p:nvPr>
            <p:ph type="sldNum" sz="quarter" idx="12"/>
          </p:nvPr>
        </p:nvSpPr>
        <p:spPr/>
        <p:txBody>
          <a:bodyPr/>
          <a:lstStyle/>
          <a:p>
            <a:fld id="{6199B11C-76E5-3B4D-B643-778984384EF4}" type="slidenum">
              <a:rPr lang="en-US"/>
              <a:pPr/>
              <a:t>12</a:t>
            </a:fld>
            <a:endParaRPr lang="en-US"/>
          </a:p>
        </p:txBody>
      </p:sp>
      <p:pic>
        <p:nvPicPr>
          <p:cNvPr id="223241" name="Picture 9" descr="FG24_009"/>
          <p:cNvPicPr>
            <a:picLocks noChangeAspect="1" noChangeArrowheads="1"/>
          </p:cNvPicPr>
          <p:nvPr/>
        </p:nvPicPr>
        <p:blipFill>
          <a:blip r:embed="rId3"/>
          <a:srcRect/>
          <a:stretch>
            <a:fillRect/>
          </a:stretch>
        </p:blipFill>
        <p:spPr bwMode="auto">
          <a:xfrm>
            <a:off x="6110288" y="152400"/>
            <a:ext cx="2728912" cy="2819400"/>
          </a:xfrm>
          <a:prstGeom prst="rect">
            <a:avLst/>
          </a:prstGeom>
          <a:noFill/>
        </p:spPr>
      </p:pic>
      <p:sp>
        <p:nvSpPr>
          <p:cNvPr id="223234" name="Rectangle 2"/>
          <p:cNvSpPr>
            <a:spLocks noGrp="1" noChangeArrowheads="1"/>
          </p:cNvSpPr>
          <p:nvPr>
            <p:ph type="title"/>
          </p:nvPr>
        </p:nvSpPr>
        <p:spPr>
          <a:xfrm>
            <a:off x="228600" y="0"/>
            <a:ext cx="8686800" cy="762000"/>
          </a:xfrm>
        </p:spPr>
        <p:txBody>
          <a:bodyPr/>
          <a:lstStyle/>
          <a:p>
            <a:r>
              <a:rPr lang="en-US" dirty="0"/>
              <a:t>Example 24 –</a:t>
            </a:r>
            <a:r>
              <a:rPr lang="en-US" dirty="0" smtClean="0"/>
              <a:t> 5</a:t>
            </a:r>
            <a:endParaRPr lang="en-US" dirty="0"/>
          </a:p>
        </p:txBody>
      </p:sp>
      <p:sp>
        <p:nvSpPr>
          <p:cNvPr id="223235" name="Text Box 3"/>
          <p:cNvSpPr txBox="1">
            <a:spLocks noChangeArrowheads="1"/>
          </p:cNvSpPr>
          <p:nvPr/>
        </p:nvSpPr>
        <p:spPr bwMode="auto">
          <a:xfrm>
            <a:off x="228600" y="762000"/>
            <a:ext cx="5791200" cy="180022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a:solidFill>
                  <a:schemeClr val="accent2"/>
                </a:solidFill>
                <a:latin typeface="Arial Narrow" charset="0"/>
              </a:rPr>
              <a:t>Equivalent Capacitor: </a:t>
            </a:r>
            <a:r>
              <a:rPr lang="en-US" sz="2800">
                <a:solidFill>
                  <a:schemeClr val="accent2"/>
                </a:solidFill>
                <a:latin typeface="Arial Narrow" charset="0"/>
              </a:rPr>
              <a:t>Determine the capacitance of a single capacitor that will have the same effect as the combination shown in the figure. Take C</a:t>
            </a:r>
            <a:r>
              <a:rPr lang="en-US" sz="2800" baseline="-25000">
                <a:solidFill>
                  <a:schemeClr val="accent2"/>
                </a:solidFill>
                <a:latin typeface="Arial Narrow" charset="0"/>
              </a:rPr>
              <a:t>1</a:t>
            </a:r>
            <a:r>
              <a:rPr lang="en-US" sz="2800">
                <a:solidFill>
                  <a:schemeClr val="accent2"/>
                </a:solidFill>
                <a:latin typeface="Arial Narrow" charset="0"/>
              </a:rPr>
              <a:t>=C</a:t>
            </a:r>
            <a:r>
              <a:rPr lang="en-US" sz="2800" baseline="-25000">
                <a:solidFill>
                  <a:schemeClr val="accent2"/>
                </a:solidFill>
                <a:latin typeface="Arial Narrow" charset="0"/>
              </a:rPr>
              <a:t>2</a:t>
            </a:r>
            <a:r>
              <a:rPr lang="en-US" sz="2800">
                <a:solidFill>
                  <a:schemeClr val="accent2"/>
                </a:solidFill>
                <a:latin typeface="Arial Narrow" charset="0"/>
              </a:rPr>
              <a:t>=C</a:t>
            </a:r>
            <a:r>
              <a:rPr lang="en-US" sz="2800" baseline="-25000">
                <a:solidFill>
                  <a:schemeClr val="accent2"/>
                </a:solidFill>
                <a:latin typeface="Arial Narrow" charset="0"/>
              </a:rPr>
              <a:t>3</a:t>
            </a:r>
            <a:r>
              <a:rPr lang="en-US" sz="2800">
                <a:solidFill>
                  <a:schemeClr val="accent2"/>
                </a:solidFill>
                <a:latin typeface="Arial Narrow" charset="0"/>
              </a:rPr>
              <a:t>=C.</a:t>
            </a:r>
          </a:p>
        </p:txBody>
      </p:sp>
      <p:sp>
        <p:nvSpPr>
          <p:cNvPr id="223236" name="Text Box 4"/>
          <p:cNvSpPr txBox="1">
            <a:spLocks noChangeArrowheads="1"/>
          </p:cNvSpPr>
          <p:nvPr/>
        </p:nvSpPr>
        <p:spPr bwMode="auto">
          <a:xfrm>
            <a:off x="609600" y="2681288"/>
            <a:ext cx="3581400" cy="547687"/>
          </a:xfrm>
          <a:prstGeom prst="rect">
            <a:avLst/>
          </a:prstGeom>
          <a:noFill/>
          <a:ln w="28575">
            <a:solidFill>
              <a:srgbClr val="FF0000"/>
            </a:solidFill>
            <a:miter lim="800000"/>
            <a:headEnd/>
            <a:tailEnd/>
          </a:ln>
          <a:effectLst/>
        </p:spPr>
        <p:txBody>
          <a:bodyPr>
            <a:prstTxWarp prst="textNoShape">
              <a:avLst/>
            </a:prstTxWarp>
            <a:spAutoFit/>
          </a:bodyPr>
          <a:lstStyle/>
          <a:p>
            <a:r>
              <a:rPr lang="en-US" sz="2800">
                <a:solidFill>
                  <a:srgbClr val="FF0000"/>
                </a:solidFill>
                <a:latin typeface="Arial Narrow" charset="0"/>
              </a:rPr>
              <a:t>We should do these first!!   </a:t>
            </a:r>
          </a:p>
        </p:txBody>
      </p:sp>
      <p:sp>
        <p:nvSpPr>
          <p:cNvPr id="223238" name="Text Box 6"/>
          <p:cNvSpPr txBox="1">
            <a:spLocks noChangeArrowheads="1"/>
          </p:cNvSpPr>
          <p:nvPr/>
        </p:nvSpPr>
        <p:spPr bwMode="auto">
          <a:xfrm>
            <a:off x="457200" y="4495800"/>
            <a:ext cx="8382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Now the equivalent capacitor is in series with C1.      </a:t>
            </a:r>
          </a:p>
        </p:txBody>
      </p:sp>
      <p:sp>
        <p:nvSpPr>
          <p:cNvPr id="223243" name="Oval 11"/>
          <p:cNvSpPr>
            <a:spLocks noChangeArrowheads="1"/>
          </p:cNvSpPr>
          <p:nvPr/>
        </p:nvSpPr>
        <p:spPr bwMode="auto">
          <a:xfrm>
            <a:off x="6781800" y="152400"/>
            <a:ext cx="1295400" cy="2819400"/>
          </a:xfrm>
          <a:prstGeom prst="ellipse">
            <a:avLst/>
          </a:prstGeom>
          <a:noFill/>
          <a:ln w="28575">
            <a:solidFill>
              <a:srgbClr val="FF0000"/>
            </a:solidFill>
            <a:round/>
            <a:headEnd/>
            <a:tailEnd/>
          </a:ln>
          <a:effectLst/>
        </p:spPr>
        <p:txBody>
          <a:bodyPr anchor="ctr">
            <a:prstTxWarp prst="textNoShape">
              <a:avLst/>
            </a:prstTxWarp>
            <a:spAutoFit/>
          </a:bodyPr>
          <a:lstStyle/>
          <a:p>
            <a:endParaRPr lang="en-US"/>
          </a:p>
        </p:txBody>
      </p:sp>
      <p:sp>
        <p:nvSpPr>
          <p:cNvPr id="223244" name="Text Box 12"/>
          <p:cNvSpPr txBox="1">
            <a:spLocks noChangeArrowheads="1"/>
          </p:cNvSpPr>
          <p:nvPr/>
        </p:nvSpPr>
        <p:spPr bwMode="auto">
          <a:xfrm>
            <a:off x="533400" y="3276600"/>
            <a:ext cx="1143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How?   </a:t>
            </a:r>
          </a:p>
        </p:txBody>
      </p:sp>
      <p:sp>
        <p:nvSpPr>
          <p:cNvPr id="223245" name="Text Box 13"/>
          <p:cNvSpPr txBox="1">
            <a:spLocks noChangeArrowheads="1"/>
          </p:cNvSpPr>
          <p:nvPr/>
        </p:nvSpPr>
        <p:spPr bwMode="auto">
          <a:xfrm>
            <a:off x="1676400" y="3276600"/>
            <a:ext cx="71628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These are in parallel so the equivalent capacitance is:   </a:t>
            </a:r>
          </a:p>
        </p:txBody>
      </p:sp>
      <p:graphicFrame>
        <p:nvGraphicFramePr>
          <p:cNvPr id="223246" name="Object 14"/>
          <p:cNvGraphicFramePr>
            <a:graphicFrameLocks noChangeAspect="1"/>
          </p:cNvGraphicFramePr>
          <p:nvPr/>
        </p:nvGraphicFramePr>
        <p:xfrm>
          <a:off x="855663" y="3865563"/>
          <a:ext cx="1049337" cy="630237"/>
        </p:xfrm>
        <a:graphic>
          <a:graphicData uri="http://schemas.openxmlformats.org/presentationml/2006/ole">
            <mc:AlternateContent xmlns:mc="http://schemas.openxmlformats.org/markup-compatibility/2006">
              <mc:Choice xmlns:v="urn:schemas-microsoft-com:vml" Requires="v">
                <p:oleObj spid="_x0000_s117189" name="Equation" r:id="rId4" imgW="380880" imgH="228600" progId="Equation.DSMT4">
                  <p:embed/>
                </p:oleObj>
              </mc:Choice>
              <mc:Fallback>
                <p:oleObj name="Equation" r:id="rId4" imgW="38088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5663" y="3865563"/>
                        <a:ext cx="1049337" cy="6302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cxnSp>
        <p:nvCxnSpPr>
          <p:cNvPr id="223248" name="AutoShape 16"/>
          <p:cNvCxnSpPr>
            <a:cxnSpLocks noChangeShapeType="1"/>
            <a:stCxn id="223236" idx="3"/>
            <a:endCxn id="223243" idx="3"/>
          </p:cNvCxnSpPr>
          <p:nvPr/>
        </p:nvCxnSpPr>
        <p:spPr bwMode="auto">
          <a:xfrm flipV="1">
            <a:off x="4205288" y="2573338"/>
            <a:ext cx="2765425" cy="382587"/>
          </a:xfrm>
          <a:prstGeom prst="curvedConnector4">
            <a:avLst>
              <a:gd name="adj1" fmla="val 50630"/>
              <a:gd name="adj2" fmla="val -31954"/>
            </a:avLst>
          </a:prstGeom>
          <a:noFill/>
          <a:ln w="28575">
            <a:solidFill>
              <a:srgbClr val="FF0000"/>
            </a:solidFill>
            <a:round/>
            <a:headEnd/>
            <a:tailEnd type="triangle" w="med" len="med"/>
          </a:ln>
          <a:effectLst/>
        </p:spPr>
      </p:cxnSp>
      <p:graphicFrame>
        <p:nvGraphicFramePr>
          <p:cNvPr id="223249" name="Object 17"/>
          <p:cNvGraphicFramePr>
            <a:graphicFrameLocks noChangeAspect="1"/>
          </p:cNvGraphicFramePr>
          <p:nvPr/>
        </p:nvGraphicFramePr>
        <p:xfrm>
          <a:off x="457200" y="5027613"/>
          <a:ext cx="938213" cy="1036637"/>
        </p:xfrm>
        <a:graphic>
          <a:graphicData uri="http://schemas.openxmlformats.org/presentationml/2006/ole">
            <mc:AlternateContent xmlns:mc="http://schemas.openxmlformats.org/markup-compatibility/2006">
              <mc:Choice xmlns:v="urn:schemas-microsoft-com:vml" Requires="v">
                <p:oleObj spid="_x0000_s117190" name="Equation" r:id="rId6" imgW="380880" imgH="419040" progId="Equation.DSMT4">
                  <p:embed/>
                </p:oleObj>
              </mc:Choice>
              <mc:Fallback>
                <p:oleObj name="Equation" r:id="rId6" imgW="380880" imgH="4190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5027613"/>
                        <a:ext cx="938213" cy="10366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3250" name="Object 18"/>
          <p:cNvGraphicFramePr>
            <a:graphicFrameLocks noChangeAspect="1"/>
          </p:cNvGraphicFramePr>
          <p:nvPr/>
        </p:nvGraphicFramePr>
        <p:xfrm>
          <a:off x="7154863" y="5029200"/>
          <a:ext cx="1531937" cy="990600"/>
        </p:xfrm>
        <a:graphic>
          <a:graphicData uri="http://schemas.openxmlformats.org/presentationml/2006/ole">
            <mc:AlternateContent xmlns:mc="http://schemas.openxmlformats.org/markup-compatibility/2006">
              <mc:Choice xmlns:v="urn:schemas-microsoft-com:vml" Requires="v">
                <p:oleObj spid="_x0000_s117191" name="Equation" r:id="rId8" imgW="571320" imgH="368280" progId="Equation.DSMT4">
                  <p:embed/>
                </p:oleObj>
              </mc:Choice>
              <mc:Fallback>
                <p:oleObj name="Equation" r:id="rId8" imgW="571320" imgH="3682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54863" y="5029200"/>
                        <a:ext cx="1531937" cy="9906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223251" name="AutoShape 19"/>
          <p:cNvSpPr>
            <a:spLocks noChangeArrowheads="1"/>
          </p:cNvSpPr>
          <p:nvPr/>
        </p:nvSpPr>
        <p:spPr bwMode="auto">
          <a:xfrm>
            <a:off x="5387975" y="5137150"/>
            <a:ext cx="1647825" cy="730250"/>
          </a:xfrm>
          <a:prstGeom prst="rightArrow">
            <a:avLst>
              <a:gd name="adj1" fmla="val 50000"/>
              <a:gd name="adj2" fmla="val 56413"/>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FF0000"/>
                </a:solidFill>
                <a:latin typeface="Arial Narrow" charset="0"/>
              </a:rPr>
              <a:t>Solve for C</a:t>
            </a:r>
            <a:r>
              <a:rPr lang="en-US" sz="2000" b="1" baseline="-25000">
                <a:solidFill>
                  <a:srgbClr val="FF0000"/>
                </a:solidFill>
                <a:latin typeface="Arial Narrow" charset="0"/>
              </a:rPr>
              <a:t>eq</a:t>
            </a:r>
          </a:p>
        </p:txBody>
      </p:sp>
      <p:graphicFrame>
        <p:nvGraphicFramePr>
          <p:cNvPr id="223252" name="Object 20"/>
          <p:cNvGraphicFramePr>
            <a:graphicFrameLocks noChangeAspect="1"/>
          </p:cNvGraphicFramePr>
          <p:nvPr/>
        </p:nvGraphicFramePr>
        <p:xfrm>
          <a:off x="1981200" y="3859213"/>
          <a:ext cx="1606550" cy="560387"/>
        </p:xfrm>
        <a:graphic>
          <a:graphicData uri="http://schemas.openxmlformats.org/presentationml/2006/ole">
            <mc:AlternateContent xmlns:mc="http://schemas.openxmlformats.org/markup-compatibility/2006">
              <mc:Choice xmlns:v="urn:schemas-microsoft-com:vml" Requires="v">
                <p:oleObj spid="_x0000_s117192" name="Equation" r:id="rId10" imgW="583920" imgH="203040" progId="Equation.DSMT4">
                  <p:embed/>
                </p:oleObj>
              </mc:Choice>
              <mc:Fallback>
                <p:oleObj name="Equation" r:id="rId10" imgW="583920" imgH="20304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81200" y="3859213"/>
                        <a:ext cx="1606550" cy="56038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3253" name="Object 21"/>
          <p:cNvGraphicFramePr>
            <a:graphicFrameLocks noChangeAspect="1"/>
          </p:cNvGraphicFramePr>
          <p:nvPr/>
        </p:nvGraphicFramePr>
        <p:xfrm>
          <a:off x="3581400" y="3886200"/>
          <a:ext cx="593725" cy="455613"/>
        </p:xfrm>
        <a:graphic>
          <a:graphicData uri="http://schemas.openxmlformats.org/presentationml/2006/ole">
            <mc:AlternateContent xmlns:mc="http://schemas.openxmlformats.org/markup-compatibility/2006">
              <mc:Choice xmlns:v="urn:schemas-microsoft-com:vml" Requires="v">
                <p:oleObj spid="_x0000_s117193" name="Equation" r:id="rId12" imgW="215640" imgH="164880" progId="Equation.DSMT4">
                  <p:embed/>
                </p:oleObj>
              </mc:Choice>
              <mc:Fallback>
                <p:oleObj name="Equation" r:id="rId12" imgW="215640" imgH="1648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81400" y="3886200"/>
                        <a:ext cx="593725" cy="4556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3254" name="Object 22"/>
          <p:cNvGraphicFramePr>
            <a:graphicFrameLocks noChangeAspect="1"/>
          </p:cNvGraphicFramePr>
          <p:nvPr/>
        </p:nvGraphicFramePr>
        <p:xfrm>
          <a:off x="1371600" y="5029200"/>
          <a:ext cx="1816100" cy="1036638"/>
        </p:xfrm>
        <a:graphic>
          <a:graphicData uri="http://schemas.openxmlformats.org/presentationml/2006/ole">
            <mc:AlternateContent xmlns:mc="http://schemas.openxmlformats.org/markup-compatibility/2006">
              <mc:Choice xmlns:v="urn:schemas-microsoft-com:vml" Requires="v">
                <p:oleObj spid="_x0000_s117194" name="Equation" r:id="rId14" imgW="736560" imgH="419040" progId="Equation.DSMT4">
                  <p:embed/>
                </p:oleObj>
              </mc:Choice>
              <mc:Fallback>
                <p:oleObj name="Equation" r:id="rId14" imgW="736560" imgH="41904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71600" y="5029200"/>
                        <a:ext cx="1816100" cy="103663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3255" name="Object 23"/>
          <p:cNvGraphicFramePr>
            <a:graphicFrameLocks noChangeAspect="1"/>
          </p:cNvGraphicFramePr>
          <p:nvPr/>
        </p:nvGraphicFramePr>
        <p:xfrm>
          <a:off x="3124200" y="5029200"/>
          <a:ext cx="1501775" cy="911225"/>
        </p:xfrm>
        <a:graphic>
          <a:graphicData uri="http://schemas.openxmlformats.org/presentationml/2006/ole">
            <mc:AlternateContent xmlns:mc="http://schemas.openxmlformats.org/markup-compatibility/2006">
              <mc:Choice xmlns:v="urn:schemas-microsoft-com:vml" Requires="v">
                <p:oleObj spid="_x0000_s117195" name="Equation" r:id="rId16" imgW="609480" imgH="368280" progId="Equation.DSMT4">
                  <p:embed/>
                </p:oleObj>
              </mc:Choice>
              <mc:Fallback>
                <p:oleObj name="Equation" r:id="rId16" imgW="609480" imgH="3682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124200" y="5029200"/>
                        <a:ext cx="1501775" cy="9112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3256" name="Object 24"/>
          <p:cNvGraphicFramePr>
            <a:graphicFrameLocks noChangeAspect="1"/>
          </p:cNvGraphicFramePr>
          <p:nvPr/>
        </p:nvGraphicFramePr>
        <p:xfrm>
          <a:off x="4586288" y="5029200"/>
          <a:ext cx="595312" cy="911225"/>
        </p:xfrm>
        <a:graphic>
          <a:graphicData uri="http://schemas.openxmlformats.org/presentationml/2006/ole">
            <mc:AlternateContent xmlns:mc="http://schemas.openxmlformats.org/markup-compatibility/2006">
              <mc:Choice xmlns:v="urn:schemas-microsoft-com:vml" Requires="v">
                <p:oleObj spid="_x0000_s117196" name="Equation" r:id="rId18" imgW="241200" imgH="368280" progId="Equation.DSMT4">
                  <p:embed/>
                </p:oleObj>
              </mc:Choice>
              <mc:Fallback>
                <p:oleObj name="Equation" r:id="rId18" imgW="241200" imgH="36828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586288" y="5029200"/>
                        <a:ext cx="595312" cy="9112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58598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3235"/>
                                        </p:tgtEl>
                                        <p:attrNameLst>
                                          <p:attrName>style.visibility</p:attrName>
                                        </p:attrNameLst>
                                      </p:cBhvr>
                                      <p:to>
                                        <p:strVal val="visible"/>
                                      </p:to>
                                    </p:set>
                                    <p:animEffect transition="in" filter="wipe(left)">
                                      <p:cBhvr>
                                        <p:cTn id="7" dur="500"/>
                                        <p:tgtEl>
                                          <p:spTgt spid="2232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23241"/>
                                        </p:tgtEl>
                                        <p:attrNameLst>
                                          <p:attrName>style.visibility</p:attrName>
                                        </p:attrNameLst>
                                      </p:cBhvr>
                                      <p:to>
                                        <p:strVal val="visible"/>
                                      </p:to>
                                    </p:set>
                                    <p:anim calcmode="lin" valueType="num">
                                      <p:cBhvr>
                                        <p:cTn id="12" dur="500" fill="hold"/>
                                        <p:tgtEl>
                                          <p:spTgt spid="223241"/>
                                        </p:tgtEl>
                                        <p:attrNameLst>
                                          <p:attrName>ppt_w</p:attrName>
                                        </p:attrNameLst>
                                      </p:cBhvr>
                                      <p:tavLst>
                                        <p:tav tm="0">
                                          <p:val>
                                            <p:fltVal val="0"/>
                                          </p:val>
                                        </p:tav>
                                        <p:tav tm="100000">
                                          <p:val>
                                            <p:strVal val="#ppt_w"/>
                                          </p:val>
                                        </p:tav>
                                      </p:tavLst>
                                    </p:anim>
                                    <p:anim calcmode="lin" valueType="num">
                                      <p:cBhvr>
                                        <p:cTn id="13" dur="500" fill="hold"/>
                                        <p:tgtEl>
                                          <p:spTgt spid="223241"/>
                                        </p:tgtEl>
                                        <p:attrNameLst>
                                          <p:attrName>ppt_h</p:attrName>
                                        </p:attrNameLst>
                                      </p:cBhvr>
                                      <p:tavLst>
                                        <p:tav tm="0">
                                          <p:val>
                                            <p:fltVal val="0"/>
                                          </p:val>
                                        </p:tav>
                                        <p:tav tm="100000">
                                          <p:val>
                                            <p:strVal val="#ppt_h"/>
                                          </p:val>
                                        </p:tav>
                                      </p:tavLst>
                                    </p:anim>
                                    <p:animEffect transition="in" filter="fade">
                                      <p:cBhvr>
                                        <p:cTn id="14" dur="500"/>
                                        <p:tgtEl>
                                          <p:spTgt spid="22324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23236"/>
                                        </p:tgtEl>
                                        <p:attrNameLst>
                                          <p:attrName>style.visibility</p:attrName>
                                        </p:attrNameLst>
                                      </p:cBhvr>
                                      <p:to>
                                        <p:strVal val="visible"/>
                                      </p:to>
                                    </p:set>
                                    <p:animEffect transition="in" filter="wipe(left)">
                                      <p:cBhvr>
                                        <p:cTn id="19" dur="500"/>
                                        <p:tgtEl>
                                          <p:spTgt spid="223236"/>
                                        </p:tgtEl>
                                      </p:cBhvr>
                                    </p:animEffect>
                                  </p:childTnLst>
                                </p:cTn>
                              </p:par>
                              <p:par>
                                <p:cTn id="20" presetID="22" presetClass="entr" presetSubtype="8" fill="hold" nodeType="withEffect">
                                  <p:stCondLst>
                                    <p:cond delay="0"/>
                                  </p:stCondLst>
                                  <p:childTnLst>
                                    <p:set>
                                      <p:cBhvr>
                                        <p:cTn id="21" dur="1" fill="hold">
                                          <p:stCondLst>
                                            <p:cond delay="0"/>
                                          </p:stCondLst>
                                        </p:cTn>
                                        <p:tgtEl>
                                          <p:spTgt spid="223248"/>
                                        </p:tgtEl>
                                        <p:attrNameLst>
                                          <p:attrName>style.visibility</p:attrName>
                                        </p:attrNameLst>
                                      </p:cBhvr>
                                      <p:to>
                                        <p:strVal val="visible"/>
                                      </p:to>
                                    </p:set>
                                    <p:animEffect transition="in" filter="wipe(left)">
                                      <p:cBhvr>
                                        <p:cTn id="22" dur="500"/>
                                        <p:tgtEl>
                                          <p:spTgt spid="223248"/>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23243"/>
                                        </p:tgtEl>
                                        <p:attrNameLst>
                                          <p:attrName>style.visibility</p:attrName>
                                        </p:attrNameLst>
                                      </p:cBhvr>
                                      <p:to>
                                        <p:strVal val="visible"/>
                                      </p:to>
                                    </p:set>
                                    <p:animEffect transition="in" filter="wipe(down)">
                                      <p:cBhvr>
                                        <p:cTn id="25" dur="500"/>
                                        <p:tgtEl>
                                          <p:spTgt spid="22324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223244"/>
                                        </p:tgtEl>
                                        <p:attrNameLst>
                                          <p:attrName>style.visibility</p:attrName>
                                        </p:attrNameLst>
                                      </p:cBhvr>
                                      <p:to>
                                        <p:strVal val="visible"/>
                                      </p:to>
                                    </p:set>
                                    <p:animEffect transition="in" filter="wipe(left)">
                                      <p:cBhvr>
                                        <p:cTn id="30" dur="500"/>
                                        <p:tgtEl>
                                          <p:spTgt spid="22324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223245"/>
                                        </p:tgtEl>
                                        <p:attrNameLst>
                                          <p:attrName>style.visibility</p:attrName>
                                        </p:attrNameLst>
                                      </p:cBhvr>
                                      <p:to>
                                        <p:strVal val="visible"/>
                                      </p:to>
                                    </p:set>
                                    <p:animEffect transition="in" filter="wipe(left)">
                                      <p:cBhvr>
                                        <p:cTn id="35" dur="500"/>
                                        <p:tgtEl>
                                          <p:spTgt spid="22324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23246"/>
                                        </p:tgtEl>
                                        <p:attrNameLst>
                                          <p:attrName>style.visibility</p:attrName>
                                        </p:attrNameLst>
                                      </p:cBhvr>
                                      <p:to>
                                        <p:strVal val="visible"/>
                                      </p:to>
                                    </p:set>
                                    <p:animEffect transition="in" filter="wipe(left)">
                                      <p:cBhvr>
                                        <p:cTn id="40" dur="500"/>
                                        <p:tgtEl>
                                          <p:spTgt spid="22324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23252"/>
                                        </p:tgtEl>
                                        <p:attrNameLst>
                                          <p:attrName>style.visibility</p:attrName>
                                        </p:attrNameLst>
                                      </p:cBhvr>
                                      <p:to>
                                        <p:strVal val="visible"/>
                                      </p:to>
                                    </p:set>
                                    <p:animEffect transition="in" filter="wipe(left)">
                                      <p:cBhvr>
                                        <p:cTn id="45" dur="500"/>
                                        <p:tgtEl>
                                          <p:spTgt spid="22325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223253"/>
                                        </p:tgtEl>
                                        <p:attrNameLst>
                                          <p:attrName>style.visibility</p:attrName>
                                        </p:attrNameLst>
                                      </p:cBhvr>
                                      <p:to>
                                        <p:strVal val="visible"/>
                                      </p:to>
                                    </p:set>
                                    <p:animEffect transition="in" filter="wipe(left)">
                                      <p:cBhvr>
                                        <p:cTn id="50" dur="500"/>
                                        <p:tgtEl>
                                          <p:spTgt spid="22325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223238"/>
                                        </p:tgtEl>
                                        <p:attrNameLst>
                                          <p:attrName>style.visibility</p:attrName>
                                        </p:attrNameLst>
                                      </p:cBhvr>
                                      <p:to>
                                        <p:strVal val="visible"/>
                                      </p:to>
                                    </p:set>
                                    <p:animEffect transition="in" filter="wipe(left)">
                                      <p:cBhvr>
                                        <p:cTn id="55" dur="500"/>
                                        <p:tgtEl>
                                          <p:spTgt spid="223238"/>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223249"/>
                                        </p:tgtEl>
                                        <p:attrNameLst>
                                          <p:attrName>style.visibility</p:attrName>
                                        </p:attrNameLst>
                                      </p:cBhvr>
                                      <p:to>
                                        <p:strVal val="visible"/>
                                      </p:to>
                                    </p:set>
                                    <p:animEffect transition="in" filter="wipe(left)">
                                      <p:cBhvr>
                                        <p:cTn id="60" dur="500"/>
                                        <p:tgtEl>
                                          <p:spTgt spid="22324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223254"/>
                                        </p:tgtEl>
                                        <p:attrNameLst>
                                          <p:attrName>style.visibility</p:attrName>
                                        </p:attrNameLst>
                                      </p:cBhvr>
                                      <p:to>
                                        <p:strVal val="visible"/>
                                      </p:to>
                                    </p:set>
                                    <p:animEffect transition="in" filter="wipe(left)">
                                      <p:cBhvr>
                                        <p:cTn id="65" dur="500"/>
                                        <p:tgtEl>
                                          <p:spTgt spid="223254"/>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223255"/>
                                        </p:tgtEl>
                                        <p:attrNameLst>
                                          <p:attrName>style.visibility</p:attrName>
                                        </p:attrNameLst>
                                      </p:cBhvr>
                                      <p:to>
                                        <p:strVal val="visible"/>
                                      </p:to>
                                    </p:set>
                                    <p:animEffect transition="in" filter="wipe(left)">
                                      <p:cBhvr>
                                        <p:cTn id="70" dur="500"/>
                                        <p:tgtEl>
                                          <p:spTgt spid="223255"/>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223256"/>
                                        </p:tgtEl>
                                        <p:attrNameLst>
                                          <p:attrName>style.visibility</p:attrName>
                                        </p:attrNameLst>
                                      </p:cBhvr>
                                      <p:to>
                                        <p:strVal val="visible"/>
                                      </p:to>
                                    </p:set>
                                    <p:animEffect transition="in" filter="wipe(left)">
                                      <p:cBhvr>
                                        <p:cTn id="75" dur="500"/>
                                        <p:tgtEl>
                                          <p:spTgt spid="223256"/>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iterate type="wd">
                                    <p:tmPct val="10000"/>
                                  </p:iterate>
                                  <p:childTnLst>
                                    <p:set>
                                      <p:cBhvr>
                                        <p:cTn id="79" dur="1" fill="hold">
                                          <p:stCondLst>
                                            <p:cond delay="0"/>
                                          </p:stCondLst>
                                        </p:cTn>
                                        <p:tgtEl>
                                          <p:spTgt spid="223251"/>
                                        </p:tgtEl>
                                        <p:attrNameLst>
                                          <p:attrName>style.visibility</p:attrName>
                                        </p:attrNameLst>
                                      </p:cBhvr>
                                      <p:to>
                                        <p:strVal val="visible"/>
                                      </p:to>
                                    </p:set>
                                    <p:animEffect transition="in" filter="wipe(left)">
                                      <p:cBhvr>
                                        <p:cTn id="80" dur="500"/>
                                        <p:tgtEl>
                                          <p:spTgt spid="223251"/>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223250"/>
                                        </p:tgtEl>
                                        <p:attrNameLst>
                                          <p:attrName>style.visibility</p:attrName>
                                        </p:attrNameLst>
                                      </p:cBhvr>
                                      <p:to>
                                        <p:strVal val="visible"/>
                                      </p:to>
                                    </p:set>
                                    <p:animEffect transition="in" filter="wipe(left)">
                                      <p:cBhvr>
                                        <p:cTn id="85" dur="500"/>
                                        <p:tgtEl>
                                          <p:spTgt spid="223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5" grpId="0"/>
      <p:bldP spid="223236" grpId="0" animBg="1"/>
      <p:bldP spid="223238" grpId="0"/>
      <p:bldP spid="223243" grpId="0" animBg="1"/>
      <p:bldP spid="223244" grpId="0"/>
      <p:bldP spid="223245" grpId="0"/>
      <p:bldP spid="2232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Monday, June 20, 2016</a:t>
            </a:r>
            <a:endParaRPr lang="en-US"/>
          </a:p>
        </p:txBody>
      </p:sp>
      <p:sp>
        <p:nvSpPr>
          <p:cNvPr id="5" name="Footer Placeholder 4"/>
          <p:cNvSpPr>
            <a:spLocks noGrp="1"/>
          </p:cNvSpPr>
          <p:nvPr>
            <p:ph type="ftr" sz="quarter" idx="11"/>
          </p:nvPr>
        </p:nvSpPr>
        <p:spPr/>
        <p:txBody>
          <a:bodyPr/>
          <a:lstStyle/>
          <a:p>
            <a:r>
              <a:rPr lang="nl-NL" smtClean="0"/>
              <a:t>PHYS 1444-001, Summer 2016               Dr. Jaehoon Yu</a:t>
            </a:r>
            <a:endParaRPr lang="en-US"/>
          </a:p>
        </p:txBody>
      </p:sp>
      <p:sp>
        <p:nvSpPr>
          <p:cNvPr id="6" name="Slide Number Placeholder 5"/>
          <p:cNvSpPr>
            <a:spLocks noGrp="1"/>
          </p:cNvSpPr>
          <p:nvPr>
            <p:ph type="sldNum" sz="quarter" idx="12"/>
          </p:nvPr>
        </p:nvSpPr>
        <p:spPr/>
        <p:txBody>
          <a:bodyPr/>
          <a:lstStyle/>
          <a:p>
            <a:fld id="{03F23AE2-A0B7-6F4A-809B-ED4B27CBA3C7}" type="slidenum">
              <a:rPr lang="en-US"/>
              <a:pPr/>
              <a:t>13</a:t>
            </a:fld>
            <a:endParaRPr lang="en-US"/>
          </a:p>
        </p:txBody>
      </p:sp>
      <p:sp>
        <p:nvSpPr>
          <p:cNvPr id="209922" name="Rectangle 2"/>
          <p:cNvSpPr>
            <a:spLocks noGrp="1" noChangeArrowheads="1"/>
          </p:cNvSpPr>
          <p:nvPr>
            <p:ph type="title"/>
          </p:nvPr>
        </p:nvSpPr>
        <p:spPr>
          <a:xfrm>
            <a:off x="76200" y="228600"/>
            <a:ext cx="8915400" cy="685800"/>
          </a:xfrm>
        </p:spPr>
        <p:txBody>
          <a:bodyPr/>
          <a:lstStyle/>
          <a:p>
            <a:r>
              <a:rPr lang="en-US"/>
              <a:t>Electric Energy Storage</a:t>
            </a:r>
          </a:p>
        </p:txBody>
      </p:sp>
      <p:sp>
        <p:nvSpPr>
          <p:cNvPr id="209923" name="Rectangle 3"/>
          <p:cNvSpPr>
            <a:spLocks noChangeArrowheads="1"/>
          </p:cNvSpPr>
          <p:nvPr/>
        </p:nvSpPr>
        <p:spPr bwMode="auto">
          <a:xfrm>
            <a:off x="304800" y="990600"/>
            <a:ext cx="8534400" cy="5181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A charged capacitor stores energy.</a:t>
            </a:r>
          </a:p>
          <a:p>
            <a:pPr marL="742950" lvl="1" indent="-285750">
              <a:spcBef>
                <a:spcPct val="20000"/>
              </a:spcBef>
              <a:buFontTx/>
              <a:buChar char="–"/>
            </a:pPr>
            <a:r>
              <a:rPr lang="en-US" dirty="0">
                <a:solidFill>
                  <a:srgbClr val="660066"/>
                </a:solidFill>
                <a:latin typeface="Arial Narrow" charset="0"/>
                <a:ea typeface="ＭＳ Ｐゴシック" charset="-128"/>
              </a:rPr>
              <a:t>The stored energy is the</a:t>
            </a:r>
            <a:r>
              <a:rPr lang="en-US" dirty="0" smtClean="0">
                <a:solidFill>
                  <a:srgbClr val="660066"/>
                </a:solidFill>
                <a:latin typeface="Arial Narrow" charset="0"/>
                <a:ea typeface="ＭＳ Ｐゴシック" charset="-128"/>
              </a:rPr>
              <a:t> amount of the work </a:t>
            </a:r>
            <a:r>
              <a:rPr lang="en-US" dirty="0">
                <a:solidFill>
                  <a:srgbClr val="660066"/>
                </a:solidFill>
                <a:latin typeface="Arial Narrow" charset="0"/>
                <a:ea typeface="ＭＳ Ｐゴシック" charset="-128"/>
              </a:rPr>
              <a:t>done to charge it.</a:t>
            </a:r>
          </a:p>
          <a:p>
            <a:pPr marL="342900" indent="-342900">
              <a:spcBef>
                <a:spcPct val="20000"/>
              </a:spcBef>
              <a:buFontTx/>
              <a:buChar char="•"/>
            </a:pPr>
            <a:r>
              <a:rPr lang="en-US" sz="2800" dirty="0">
                <a:solidFill>
                  <a:schemeClr val="accent2"/>
                </a:solidFill>
                <a:latin typeface="Arial Narrow" charset="0"/>
              </a:rPr>
              <a:t>The net effect of charging a capacitor is removing one type of charge from a plate and put them on to the other.</a:t>
            </a:r>
          </a:p>
          <a:p>
            <a:pPr marL="742950" lvl="1" indent="-285750">
              <a:spcBef>
                <a:spcPct val="20000"/>
              </a:spcBef>
              <a:buFontTx/>
              <a:buChar char="–"/>
            </a:pPr>
            <a:r>
              <a:rPr lang="en-US" dirty="0">
                <a:solidFill>
                  <a:srgbClr val="660066"/>
                </a:solidFill>
                <a:latin typeface="Arial Narrow" charset="0"/>
                <a:ea typeface="ＭＳ Ｐゴシック" charset="-128"/>
              </a:rPr>
              <a:t>Battery does this when it is connected to a capacitor. </a:t>
            </a:r>
          </a:p>
          <a:p>
            <a:pPr marL="342900" indent="-342900">
              <a:spcBef>
                <a:spcPct val="20000"/>
              </a:spcBef>
              <a:buFontTx/>
              <a:buChar char="•"/>
            </a:pPr>
            <a:r>
              <a:rPr lang="en-US" sz="2800" dirty="0">
                <a:solidFill>
                  <a:schemeClr val="accent2"/>
                </a:solidFill>
                <a:latin typeface="Arial Narrow" charset="0"/>
              </a:rPr>
              <a:t>Capacitors </a:t>
            </a:r>
            <a:r>
              <a:rPr lang="en-US" sz="2800" dirty="0" smtClean="0">
                <a:solidFill>
                  <a:schemeClr val="accent2"/>
                </a:solidFill>
                <a:latin typeface="Arial Narrow" charset="0"/>
              </a:rPr>
              <a:t>do </a:t>
            </a:r>
            <a:r>
              <a:rPr lang="en-US" sz="2800" dirty="0">
                <a:solidFill>
                  <a:schemeClr val="accent2"/>
                </a:solidFill>
                <a:latin typeface="Arial Narrow" charset="0"/>
              </a:rPr>
              <a:t>not</a:t>
            </a:r>
            <a:r>
              <a:rPr lang="en-US" sz="2800" dirty="0" smtClean="0">
                <a:solidFill>
                  <a:schemeClr val="accent2"/>
                </a:solidFill>
                <a:latin typeface="Arial Narrow" charset="0"/>
              </a:rPr>
              <a:t> get charged </a:t>
            </a:r>
            <a:r>
              <a:rPr lang="en-US" sz="2800" dirty="0">
                <a:solidFill>
                  <a:schemeClr val="accent2"/>
                </a:solidFill>
                <a:latin typeface="Arial Narrow" charset="0"/>
              </a:rPr>
              <a:t>immediately. </a:t>
            </a:r>
          </a:p>
          <a:p>
            <a:pPr marL="742950" lvl="1" indent="-285750">
              <a:spcBef>
                <a:spcPct val="20000"/>
              </a:spcBef>
              <a:buFontTx/>
              <a:buChar char="–"/>
            </a:pPr>
            <a:r>
              <a:rPr lang="en-US" dirty="0">
                <a:solidFill>
                  <a:srgbClr val="660066"/>
                </a:solidFill>
                <a:latin typeface="Arial Narrow" charset="0"/>
                <a:ea typeface="ＭＳ Ｐゴシック" charset="-128"/>
              </a:rPr>
              <a:t>Initially when the capacitor is uncharged, no work is necessary to move the first bit of charge.  Why?</a:t>
            </a:r>
          </a:p>
          <a:p>
            <a:pPr marL="1143000" lvl="2" indent="-228600">
              <a:spcBef>
                <a:spcPct val="20000"/>
              </a:spcBef>
              <a:buFontTx/>
              <a:buChar char="•"/>
            </a:pPr>
            <a:r>
              <a:rPr lang="en-US" sz="2000" dirty="0">
                <a:solidFill>
                  <a:srgbClr val="003300"/>
                </a:solidFill>
                <a:latin typeface="Arial Narrow" charset="0"/>
                <a:ea typeface="ＭＳ Ｐゴシック" charset="-128"/>
              </a:rPr>
              <a:t>Since there is no charge, there is no field that the external work needs to overcome.</a:t>
            </a:r>
          </a:p>
          <a:p>
            <a:pPr marL="742950" lvl="1" indent="-285750">
              <a:spcBef>
                <a:spcPct val="20000"/>
              </a:spcBef>
              <a:buFontTx/>
              <a:buChar char="–"/>
            </a:pPr>
            <a:r>
              <a:rPr lang="en-US" dirty="0">
                <a:solidFill>
                  <a:srgbClr val="660066"/>
                </a:solidFill>
                <a:latin typeface="Arial Narrow" charset="0"/>
                <a:ea typeface="ＭＳ Ｐゴシック" charset="-128"/>
              </a:rPr>
              <a:t>When some charge is on each plate, it requires work to add more charge due to</a:t>
            </a:r>
            <a:r>
              <a:rPr lang="en-US" dirty="0" smtClean="0">
                <a:solidFill>
                  <a:srgbClr val="660066"/>
                </a:solidFill>
                <a:latin typeface="Arial Narrow" charset="0"/>
                <a:ea typeface="ＭＳ Ｐゴシック" charset="-128"/>
              </a:rPr>
              <a:t> the electric </a:t>
            </a:r>
            <a:r>
              <a:rPr lang="en-US" dirty="0">
                <a:solidFill>
                  <a:srgbClr val="660066"/>
                </a:solidFill>
                <a:latin typeface="Arial Narrow" charset="0"/>
                <a:ea typeface="ＭＳ Ｐゴシック" charset="-128"/>
              </a:rPr>
              <a:t>repulsion.</a:t>
            </a:r>
          </a:p>
        </p:txBody>
      </p:sp>
    </p:spTree>
    <p:extLst>
      <p:ext uri="{BB962C8B-B14F-4D97-AF65-F5344CB8AC3E}">
        <p14:creationId xmlns:p14="http://schemas.microsoft.com/office/powerpoint/2010/main" val="26034927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9923">
                                            <p:txEl>
                                              <p:pRg st="0" end="0"/>
                                            </p:txEl>
                                          </p:spTgt>
                                        </p:tgtEl>
                                        <p:attrNameLst>
                                          <p:attrName>style.visibility</p:attrName>
                                        </p:attrNameLst>
                                      </p:cBhvr>
                                      <p:to>
                                        <p:strVal val="visible"/>
                                      </p:to>
                                    </p:set>
                                    <p:animEffect transition="in" filter="wipe(left)">
                                      <p:cBhvr>
                                        <p:cTn id="7" dur="500"/>
                                        <p:tgtEl>
                                          <p:spTgt spid="2099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9923">
                                            <p:txEl>
                                              <p:pRg st="1" end="1"/>
                                            </p:txEl>
                                          </p:spTgt>
                                        </p:tgtEl>
                                        <p:attrNameLst>
                                          <p:attrName>style.visibility</p:attrName>
                                        </p:attrNameLst>
                                      </p:cBhvr>
                                      <p:to>
                                        <p:strVal val="visible"/>
                                      </p:to>
                                    </p:set>
                                    <p:animEffect transition="in" filter="wipe(left)">
                                      <p:cBhvr>
                                        <p:cTn id="12" dur="500"/>
                                        <p:tgtEl>
                                          <p:spTgt spid="2099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9923">
                                            <p:txEl>
                                              <p:pRg st="2" end="2"/>
                                            </p:txEl>
                                          </p:spTgt>
                                        </p:tgtEl>
                                        <p:attrNameLst>
                                          <p:attrName>style.visibility</p:attrName>
                                        </p:attrNameLst>
                                      </p:cBhvr>
                                      <p:to>
                                        <p:strVal val="visible"/>
                                      </p:to>
                                    </p:set>
                                    <p:animEffect transition="in" filter="wipe(left)">
                                      <p:cBhvr>
                                        <p:cTn id="17" dur="500"/>
                                        <p:tgtEl>
                                          <p:spTgt spid="2099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9923">
                                            <p:txEl>
                                              <p:pRg st="3" end="3"/>
                                            </p:txEl>
                                          </p:spTgt>
                                        </p:tgtEl>
                                        <p:attrNameLst>
                                          <p:attrName>style.visibility</p:attrName>
                                        </p:attrNameLst>
                                      </p:cBhvr>
                                      <p:to>
                                        <p:strVal val="visible"/>
                                      </p:to>
                                    </p:set>
                                    <p:animEffect transition="in" filter="wipe(left)">
                                      <p:cBhvr>
                                        <p:cTn id="22" dur="500"/>
                                        <p:tgtEl>
                                          <p:spTgt spid="2099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09923">
                                            <p:txEl>
                                              <p:pRg st="4" end="4"/>
                                            </p:txEl>
                                          </p:spTgt>
                                        </p:tgtEl>
                                        <p:attrNameLst>
                                          <p:attrName>style.visibility</p:attrName>
                                        </p:attrNameLst>
                                      </p:cBhvr>
                                      <p:to>
                                        <p:strVal val="visible"/>
                                      </p:to>
                                    </p:set>
                                    <p:animEffect transition="in" filter="wipe(left)">
                                      <p:cBhvr>
                                        <p:cTn id="27" dur="500"/>
                                        <p:tgtEl>
                                          <p:spTgt spid="2099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09923">
                                            <p:txEl>
                                              <p:pRg st="5" end="5"/>
                                            </p:txEl>
                                          </p:spTgt>
                                        </p:tgtEl>
                                        <p:attrNameLst>
                                          <p:attrName>style.visibility</p:attrName>
                                        </p:attrNameLst>
                                      </p:cBhvr>
                                      <p:to>
                                        <p:strVal val="visible"/>
                                      </p:to>
                                    </p:set>
                                    <p:animEffect transition="in" filter="wipe(left)">
                                      <p:cBhvr>
                                        <p:cTn id="32" dur="500"/>
                                        <p:tgtEl>
                                          <p:spTgt spid="2099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09923">
                                            <p:txEl>
                                              <p:pRg st="6" end="6"/>
                                            </p:txEl>
                                          </p:spTgt>
                                        </p:tgtEl>
                                        <p:attrNameLst>
                                          <p:attrName>style.visibility</p:attrName>
                                        </p:attrNameLst>
                                      </p:cBhvr>
                                      <p:to>
                                        <p:strVal val="visible"/>
                                      </p:to>
                                    </p:set>
                                    <p:animEffect transition="in" filter="wipe(left)">
                                      <p:cBhvr>
                                        <p:cTn id="37" dur="500"/>
                                        <p:tgtEl>
                                          <p:spTgt spid="20992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09923">
                                            <p:txEl>
                                              <p:pRg st="7" end="7"/>
                                            </p:txEl>
                                          </p:spTgt>
                                        </p:tgtEl>
                                        <p:attrNameLst>
                                          <p:attrName>style.visibility</p:attrName>
                                        </p:attrNameLst>
                                      </p:cBhvr>
                                      <p:to>
                                        <p:strVal val="visible"/>
                                      </p:to>
                                    </p:set>
                                    <p:animEffect transition="in" filter="wipe(left)">
                                      <p:cBhvr>
                                        <p:cTn id="42" dur="500"/>
                                        <p:tgtEl>
                                          <p:spTgt spid="2099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p:txBody>
          <a:bodyPr/>
          <a:lstStyle/>
          <a:p>
            <a:r>
              <a:rPr lang="en-US" smtClean="0"/>
              <a:t>Monday, June 20, 2016</a:t>
            </a:r>
            <a:endParaRPr lang="en-US"/>
          </a:p>
        </p:txBody>
      </p:sp>
      <p:sp>
        <p:nvSpPr>
          <p:cNvPr id="14" name="Footer Placeholder 4"/>
          <p:cNvSpPr>
            <a:spLocks noGrp="1"/>
          </p:cNvSpPr>
          <p:nvPr>
            <p:ph type="ftr" sz="quarter" idx="11"/>
          </p:nvPr>
        </p:nvSpPr>
        <p:spPr/>
        <p:txBody>
          <a:bodyPr/>
          <a:lstStyle/>
          <a:p>
            <a:r>
              <a:rPr lang="nl-NL" smtClean="0"/>
              <a:t>PHYS 1444-001, Summer 2016               Dr. Jaehoon Yu</a:t>
            </a:r>
            <a:endParaRPr lang="en-US"/>
          </a:p>
        </p:txBody>
      </p:sp>
      <p:sp>
        <p:nvSpPr>
          <p:cNvPr id="15" name="Slide Number Placeholder 5"/>
          <p:cNvSpPr>
            <a:spLocks noGrp="1"/>
          </p:cNvSpPr>
          <p:nvPr>
            <p:ph type="sldNum" sz="quarter" idx="12"/>
          </p:nvPr>
        </p:nvSpPr>
        <p:spPr/>
        <p:txBody>
          <a:bodyPr/>
          <a:lstStyle/>
          <a:p>
            <a:fld id="{83A7CD55-D9D1-DF4E-B0CD-90B219435554}" type="slidenum">
              <a:rPr lang="en-US"/>
              <a:pPr/>
              <a:t>14</a:t>
            </a:fld>
            <a:endParaRPr lang="en-US"/>
          </a:p>
        </p:txBody>
      </p:sp>
      <p:sp>
        <p:nvSpPr>
          <p:cNvPr id="224258" name="Rectangle 2"/>
          <p:cNvSpPr>
            <a:spLocks noGrp="1" noChangeArrowheads="1"/>
          </p:cNvSpPr>
          <p:nvPr>
            <p:ph type="title"/>
          </p:nvPr>
        </p:nvSpPr>
        <p:spPr>
          <a:xfrm>
            <a:off x="76200" y="76200"/>
            <a:ext cx="8915400" cy="685800"/>
          </a:xfrm>
        </p:spPr>
        <p:txBody>
          <a:bodyPr/>
          <a:lstStyle/>
          <a:p>
            <a:r>
              <a:rPr lang="en-US"/>
              <a:t>Electric Energy Storage</a:t>
            </a:r>
          </a:p>
        </p:txBody>
      </p:sp>
      <p:sp>
        <p:nvSpPr>
          <p:cNvPr id="224259" name="Rectangle 3"/>
          <p:cNvSpPr>
            <a:spLocks noChangeArrowheads="1"/>
          </p:cNvSpPr>
          <p:nvPr/>
        </p:nvSpPr>
        <p:spPr bwMode="auto">
          <a:xfrm>
            <a:off x="304800" y="685800"/>
            <a:ext cx="8534400" cy="5410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rPr>
              <a:t>The work needed to add a small amount of charge, dq, when a potential difference across the plate is V: dW=Vdq.</a:t>
            </a:r>
          </a:p>
          <a:p>
            <a:pPr marL="342900" indent="-342900">
              <a:spcBef>
                <a:spcPct val="20000"/>
              </a:spcBef>
              <a:buFontTx/>
              <a:buChar char="•"/>
            </a:pPr>
            <a:r>
              <a:rPr lang="en-US" sz="2800">
                <a:solidFill>
                  <a:schemeClr val="accent2"/>
                </a:solidFill>
                <a:latin typeface="Arial Narrow" charset="0"/>
              </a:rPr>
              <a:t>Since V=q/C, the work needed to store total charge Q is </a:t>
            </a:r>
          </a:p>
          <a:p>
            <a:pPr marL="342900" indent="-342900">
              <a:spcBef>
                <a:spcPct val="20000"/>
              </a:spcBef>
              <a:buFontTx/>
              <a:buChar char="•"/>
            </a:pPr>
            <a:endParaRPr lang="en-US" sz="2800">
              <a:solidFill>
                <a:schemeClr val="accent2"/>
              </a:solidFill>
              <a:latin typeface="Arial Narrow" charset="0"/>
            </a:endParaRPr>
          </a:p>
          <a:p>
            <a:pPr marL="342900" indent="-342900">
              <a:spcBef>
                <a:spcPct val="20000"/>
              </a:spcBef>
              <a:buFontTx/>
              <a:buChar char="•"/>
            </a:pPr>
            <a:endParaRPr lang="en-US" sz="2800">
              <a:solidFill>
                <a:schemeClr val="accent2"/>
              </a:solidFill>
              <a:latin typeface="Arial Narrow" charset="0"/>
            </a:endParaRPr>
          </a:p>
          <a:p>
            <a:pPr marL="342900" indent="-342900">
              <a:spcBef>
                <a:spcPct val="20000"/>
              </a:spcBef>
              <a:buFontTx/>
              <a:buChar char="•"/>
            </a:pPr>
            <a:r>
              <a:rPr lang="en-US" sz="2800">
                <a:solidFill>
                  <a:schemeClr val="accent2"/>
                </a:solidFill>
                <a:latin typeface="Arial Narrow" charset="0"/>
              </a:rPr>
              <a:t>Thus, the energy stored in a capacitor when the capacitor carries charges +Q and –Q is</a:t>
            </a:r>
          </a:p>
          <a:p>
            <a:pPr marL="342900" indent="-342900">
              <a:spcBef>
                <a:spcPct val="20000"/>
              </a:spcBef>
              <a:buFontTx/>
              <a:buChar char="•"/>
            </a:pPr>
            <a:endParaRPr lang="en-US" sz="2800">
              <a:solidFill>
                <a:schemeClr val="accent2"/>
              </a:solidFill>
              <a:latin typeface="Arial Narrow" charset="0"/>
            </a:endParaRPr>
          </a:p>
          <a:p>
            <a:pPr marL="342900" indent="-342900">
              <a:spcBef>
                <a:spcPct val="20000"/>
              </a:spcBef>
              <a:buFontTx/>
              <a:buChar char="•"/>
            </a:pPr>
            <a:r>
              <a:rPr lang="en-US" sz="2800">
                <a:solidFill>
                  <a:schemeClr val="accent2"/>
                </a:solidFill>
                <a:latin typeface="Arial Narrow" charset="0"/>
              </a:rPr>
              <a:t>Since Q=CV, we can rewrite</a:t>
            </a:r>
          </a:p>
          <a:p>
            <a:pPr marL="342900" indent="-342900">
              <a:spcBef>
                <a:spcPct val="20000"/>
              </a:spcBef>
              <a:buFontTx/>
              <a:buChar char="•"/>
            </a:pPr>
            <a:endParaRPr lang="en-US" sz="2800">
              <a:solidFill>
                <a:schemeClr val="accent2"/>
              </a:solidFill>
              <a:latin typeface="Arial Narrow" charset="0"/>
            </a:endParaRPr>
          </a:p>
          <a:p>
            <a:pPr marL="742950" lvl="1" indent="-285750">
              <a:spcBef>
                <a:spcPct val="20000"/>
              </a:spcBef>
              <a:buFontTx/>
              <a:buChar char="–"/>
            </a:pPr>
            <a:endParaRPr lang="en-US" sz="2800">
              <a:solidFill>
                <a:srgbClr val="660066"/>
              </a:solidFill>
              <a:latin typeface="Arial Narrow" charset="0"/>
              <a:ea typeface="ＭＳ Ｐゴシック" charset="-128"/>
            </a:endParaRPr>
          </a:p>
        </p:txBody>
      </p:sp>
      <p:graphicFrame>
        <p:nvGraphicFramePr>
          <p:cNvPr id="224260" name="Object 4"/>
          <p:cNvGraphicFramePr>
            <a:graphicFrameLocks noChangeAspect="1"/>
          </p:cNvGraphicFramePr>
          <p:nvPr>
            <p:extLst>
              <p:ext uri="{D42A27DB-BD31-4B8C-83A1-F6EECF244321}">
                <p14:modId xmlns:p14="http://schemas.microsoft.com/office/powerpoint/2010/main" val="3723568444"/>
              </p:ext>
            </p:extLst>
          </p:nvPr>
        </p:nvGraphicFramePr>
        <p:xfrm>
          <a:off x="1544638" y="2447925"/>
          <a:ext cx="817562" cy="484188"/>
        </p:xfrm>
        <a:graphic>
          <a:graphicData uri="http://schemas.openxmlformats.org/presentationml/2006/ole">
            <mc:AlternateContent xmlns:mc="http://schemas.openxmlformats.org/markup-compatibility/2006">
              <mc:Choice xmlns:v="urn:schemas-microsoft-com:vml" Requires="v">
                <p:oleObj spid="_x0000_s118269" name="Equation" r:id="rId3" imgW="279360" imgH="164880" progId="Equation.DSMT4">
                  <p:embed/>
                </p:oleObj>
              </mc:Choice>
              <mc:Fallback>
                <p:oleObj name="Equation" r:id="rId3" imgW="279360" imgH="1648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4638" y="2447925"/>
                        <a:ext cx="817562" cy="48418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4262" name="Object 6"/>
          <p:cNvGraphicFramePr>
            <a:graphicFrameLocks noChangeAspect="1"/>
          </p:cNvGraphicFramePr>
          <p:nvPr/>
        </p:nvGraphicFramePr>
        <p:xfrm>
          <a:off x="4800600" y="3690938"/>
          <a:ext cx="1447800" cy="1185862"/>
        </p:xfrm>
        <a:graphic>
          <a:graphicData uri="http://schemas.openxmlformats.org/presentationml/2006/ole">
            <mc:AlternateContent xmlns:mc="http://schemas.openxmlformats.org/markup-compatibility/2006">
              <mc:Choice xmlns:v="urn:schemas-microsoft-com:vml" Requires="v">
                <p:oleObj spid="_x0000_s118270" name="Equation" r:id="rId5" imgW="482400" imgH="393480" progId="Equation.DSMT4">
                  <p:embed/>
                </p:oleObj>
              </mc:Choice>
              <mc:Fallback>
                <p:oleObj name="Equation" r:id="rId5" imgW="482400" imgH="393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3690938"/>
                        <a:ext cx="1447800" cy="1185862"/>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24263" name="Object 7"/>
          <p:cNvGraphicFramePr>
            <a:graphicFrameLocks noChangeAspect="1"/>
          </p:cNvGraphicFramePr>
          <p:nvPr/>
        </p:nvGraphicFramePr>
        <p:xfrm>
          <a:off x="1676400" y="5373688"/>
          <a:ext cx="800100" cy="496887"/>
        </p:xfrm>
        <a:graphic>
          <a:graphicData uri="http://schemas.openxmlformats.org/presentationml/2006/ole">
            <mc:AlternateContent xmlns:mc="http://schemas.openxmlformats.org/markup-compatibility/2006">
              <mc:Choice xmlns:v="urn:schemas-microsoft-com:vml" Requires="v">
                <p:oleObj spid="_x0000_s118271" name="Equation" r:id="rId7" imgW="266400" imgH="164880" progId="Equation.DSMT4">
                  <p:embed/>
                </p:oleObj>
              </mc:Choice>
              <mc:Fallback>
                <p:oleObj name="Equation" r:id="rId7" imgW="266400" imgH="1648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5373688"/>
                        <a:ext cx="800100" cy="496887"/>
                      </a:xfrm>
                      <a:prstGeom prst="rect">
                        <a:avLst/>
                      </a:prstGeom>
                      <a:solidFill>
                        <a:srgbClr val="99FFCC"/>
                      </a:solidFill>
                      <a:ln>
                        <a:noFill/>
                      </a:ln>
                      <a:extLs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4264" name="Object 8"/>
          <p:cNvGraphicFramePr>
            <a:graphicFrameLocks noChangeAspect="1"/>
          </p:cNvGraphicFramePr>
          <p:nvPr/>
        </p:nvGraphicFramePr>
        <p:xfrm>
          <a:off x="2438400" y="5029200"/>
          <a:ext cx="1066800" cy="1185863"/>
        </p:xfrm>
        <a:graphic>
          <a:graphicData uri="http://schemas.openxmlformats.org/presentationml/2006/ole">
            <mc:AlternateContent xmlns:mc="http://schemas.openxmlformats.org/markup-compatibility/2006">
              <mc:Choice xmlns:v="urn:schemas-microsoft-com:vml" Requires="v">
                <p:oleObj spid="_x0000_s118272" name="Equation" r:id="rId9" imgW="355320" imgH="393480" progId="Equation.DSMT4">
                  <p:embed/>
                </p:oleObj>
              </mc:Choice>
              <mc:Fallback>
                <p:oleObj name="Equation" r:id="rId9" imgW="355320" imgH="393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38400" y="5029200"/>
                        <a:ext cx="1066800" cy="1185863"/>
                      </a:xfrm>
                      <a:prstGeom prst="rect">
                        <a:avLst/>
                      </a:prstGeom>
                      <a:solidFill>
                        <a:srgbClr val="99FFCC"/>
                      </a:solidFill>
                      <a:ln>
                        <a:noFill/>
                      </a:ln>
                      <a:extLs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4265" name="Object 9"/>
          <p:cNvGraphicFramePr>
            <a:graphicFrameLocks noChangeAspect="1"/>
          </p:cNvGraphicFramePr>
          <p:nvPr/>
        </p:nvGraphicFramePr>
        <p:xfrm>
          <a:off x="3429000" y="5067300"/>
          <a:ext cx="1600200" cy="1109663"/>
        </p:xfrm>
        <a:graphic>
          <a:graphicData uri="http://schemas.openxmlformats.org/presentationml/2006/ole">
            <mc:AlternateContent xmlns:mc="http://schemas.openxmlformats.org/markup-compatibility/2006">
              <mc:Choice xmlns:v="urn:schemas-microsoft-com:vml" Requires="v">
                <p:oleObj spid="_x0000_s118273" name="Equation" r:id="rId11" imgW="533160" imgH="368280" progId="Equation.DSMT4">
                  <p:embed/>
                </p:oleObj>
              </mc:Choice>
              <mc:Fallback>
                <p:oleObj name="Equation" r:id="rId11" imgW="533160" imgH="3682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29000" y="5067300"/>
                        <a:ext cx="1600200" cy="1109663"/>
                      </a:xfrm>
                      <a:prstGeom prst="rect">
                        <a:avLst/>
                      </a:prstGeom>
                      <a:solidFill>
                        <a:srgbClr val="99FFCC"/>
                      </a:solidFill>
                      <a:ln>
                        <a:noFill/>
                      </a:ln>
                      <a:extLs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4266" name="Object 10"/>
          <p:cNvGraphicFramePr>
            <a:graphicFrameLocks noChangeAspect="1"/>
          </p:cNvGraphicFramePr>
          <p:nvPr/>
        </p:nvGraphicFramePr>
        <p:xfrm>
          <a:off x="5029200" y="5067300"/>
          <a:ext cx="1104900" cy="1109663"/>
        </p:xfrm>
        <a:graphic>
          <a:graphicData uri="http://schemas.openxmlformats.org/presentationml/2006/ole">
            <mc:AlternateContent xmlns:mc="http://schemas.openxmlformats.org/markup-compatibility/2006">
              <mc:Choice xmlns:v="urn:schemas-microsoft-com:vml" Requires="v">
                <p:oleObj spid="_x0000_s118274" name="Equation" r:id="rId13" imgW="368280" imgH="368280" progId="Equation.DSMT4">
                  <p:embed/>
                </p:oleObj>
              </mc:Choice>
              <mc:Fallback>
                <p:oleObj name="Equation" r:id="rId13" imgW="368280" imgH="3682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29200" y="5067300"/>
                        <a:ext cx="1104900" cy="1109663"/>
                      </a:xfrm>
                      <a:prstGeom prst="rect">
                        <a:avLst/>
                      </a:prstGeom>
                      <a:solidFill>
                        <a:srgbClr val="99FFCC"/>
                      </a:solidFill>
                      <a:ln>
                        <a:noFill/>
                      </a:ln>
                      <a:extLs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4267" name="Object 11"/>
          <p:cNvGraphicFramePr>
            <a:graphicFrameLocks noChangeAspect="1"/>
          </p:cNvGraphicFramePr>
          <p:nvPr>
            <p:extLst>
              <p:ext uri="{D42A27DB-BD31-4B8C-83A1-F6EECF244321}">
                <p14:modId xmlns:p14="http://schemas.microsoft.com/office/powerpoint/2010/main" val="1782087103"/>
              </p:ext>
            </p:extLst>
          </p:nvPr>
        </p:nvGraphicFramePr>
        <p:xfrm>
          <a:off x="2254250" y="2185988"/>
          <a:ext cx="1706563" cy="1008062"/>
        </p:xfrm>
        <a:graphic>
          <a:graphicData uri="http://schemas.openxmlformats.org/presentationml/2006/ole">
            <mc:AlternateContent xmlns:mc="http://schemas.openxmlformats.org/markup-compatibility/2006">
              <mc:Choice xmlns:v="urn:schemas-microsoft-com:vml" Requires="v">
                <p:oleObj spid="_x0000_s118275" name="Equation" r:id="rId15" imgW="584200" imgH="342900" progId="Equation.DSMT4">
                  <p:embed/>
                </p:oleObj>
              </mc:Choice>
              <mc:Fallback>
                <p:oleObj name="Equation" r:id="rId15" imgW="584200" imgH="342900" progId="Equation.DSMT4">
                  <p:embed/>
                  <p:pic>
                    <p:nvPicPr>
                      <p:cNvPr id="0" name=""/>
                      <p:cNvPicPr>
                        <a:picLocks noChangeAspect="1" noChangeArrowheads="1"/>
                      </p:cNvPicPr>
                      <p:nvPr/>
                    </p:nvPicPr>
                    <p:blipFill>
                      <a:blip r:embed="rId16"/>
                      <a:srcRect/>
                      <a:stretch>
                        <a:fillRect/>
                      </a:stretch>
                    </p:blipFill>
                    <p:spPr bwMode="auto">
                      <a:xfrm>
                        <a:off x="2254250" y="2185988"/>
                        <a:ext cx="1706563" cy="1008062"/>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4268" name="Object 12"/>
          <p:cNvGraphicFramePr>
            <a:graphicFrameLocks noChangeAspect="1"/>
          </p:cNvGraphicFramePr>
          <p:nvPr>
            <p:extLst>
              <p:ext uri="{D42A27DB-BD31-4B8C-83A1-F6EECF244321}">
                <p14:modId xmlns:p14="http://schemas.microsoft.com/office/powerpoint/2010/main" val="2209886810"/>
              </p:ext>
            </p:extLst>
          </p:nvPr>
        </p:nvGraphicFramePr>
        <p:xfrm>
          <a:off x="3962400" y="2132013"/>
          <a:ext cx="2043112" cy="1117600"/>
        </p:xfrm>
        <a:graphic>
          <a:graphicData uri="http://schemas.openxmlformats.org/presentationml/2006/ole">
            <mc:AlternateContent xmlns:mc="http://schemas.openxmlformats.org/markup-compatibility/2006">
              <mc:Choice xmlns:v="urn:schemas-microsoft-com:vml" Requires="v">
                <p:oleObj spid="_x0000_s118276" name="Equation" r:id="rId17" imgW="698500" imgH="381000" progId="Equation.DSMT4">
                  <p:embed/>
                </p:oleObj>
              </mc:Choice>
              <mc:Fallback>
                <p:oleObj name="Equation" r:id="rId17" imgW="698500" imgH="381000" progId="Equation.DSMT4">
                  <p:embed/>
                  <p:pic>
                    <p:nvPicPr>
                      <p:cNvPr id="0" name=""/>
                      <p:cNvPicPr>
                        <a:picLocks noChangeAspect="1" noChangeArrowheads="1"/>
                      </p:cNvPicPr>
                      <p:nvPr/>
                    </p:nvPicPr>
                    <p:blipFill>
                      <a:blip r:embed="rId18"/>
                      <a:srcRect/>
                      <a:stretch>
                        <a:fillRect/>
                      </a:stretch>
                    </p:blipFill>
                    <p:spPr bwMode="auto">
                      <a:xfrm>
                        <a:off x="3962400" y="2132013"/>
                        <a:ext cx="2043112" cy="11176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4269" name="Object 13"/>
          <p:cNvGraphicFramePr>
            <a:graphicFrameLocks noChangeAspect="1"/>
          </p:cNvGraphicFramePr>
          <p:nvPr>
            <p:extLst>
              <p:ext uri="{D42A27DB-BD31-4B8C-83A1-F6EECF244321}">
                <p14:modId xmlns:p14="http://schemas.microsoft.com/office/powerpoint/2010/main" val="1707627146"/>
              </p:ext>
            </p:extLst>
          </p:nvPr>
        </p:nvGraphicFramePr>
        <p:xfrm>
          <a:off x="6075363" y="2111375"/>
          <a:ext cx="706437" cy="1157288"/>
        </p:xfrm>
        <a:graphic>
          <a:graphicData uri="http://schemas.openxmlformats.org/presentationml/2006/ole">
            <mc:AlternateContent xmlns:mc="http://schemas.openxmlformats.org/markup-compatibility/2006">
              <mc:Choice xmlns:v="urn:schemas-microsoft-com:vml" Requires="v">
                <p:oleObj spid="_x0000_s118277" name="Equation" r:id="rId19" imgW="241200" imgH="393480" progId="Equation.DSMT4">
                  <p:embed/>
                </p:oleObj>
              </mc:Choice>
              <mc:Fallback>
                <p:oleObj name="Equation" r:id="rId19" imgW="241200" imgH="39348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075363" y="2111375"/>
                        <a:ext cx="706437" cy="115728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470154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4259">
                                            <p:txEl>
                                              <p:pRg st="0" end="0"/>
                                            </p:txEl>
                                          </p:spTgt>
                                        </p:tgtEl>
                                        <p:attrNameLst>
                                          <p:attrName>style.visibility</p:attrName>
                                        </p:attrNameLst>
                                      </p:cBhvr>
                                      <p:to>
                                        <p:strVal val="visible"/>
                                      </p:to>
                                    </p:set>
                                    <p:animEffect transition="in" filter="wipe(left)">
                                      <p:cBhvr>
                                        <p:cTn id="7" dur="500"/>
                                        <p:tgtEl>
                                          <p:spTgt spid="2242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24259">
                                            <p:txEl>
                                              <p:pRg st="1" end="1"/>
                                            </p:txEl>
                                          </p:spTgt>
                                        </p:tgtEl>
                                        <p:attrNameLst>
                                          <p:attrName>style.visibility</p:attrName>
                                        </p:attrNameLst>
                                      </p:cBhvr>
                                      <p:to>
                                        <p:strVal val="visible"/>
                                      </p:to>
                                    </p:set>
                                    <p:animEffect transition="in" filter="wipe(left)">
                                      <p:cBhvr>
                                        <p:cTn id="12" dur="500"/>
                                        <p:tgtEl>
                                          <p:spTgt spid="2242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24260"/>
                                        </p:tgtEl>
                                        <p:attrNameLst>
                                          <p:attrName>style.visibility</p:attrName>
                                        </p:attrNameLst>
                                      </p:cBhvr>
                                      <p:to>
                                        <p:strVal val="visible"/>
                                      </p:to>
                                    </p:set>
                                    <p:animEffect transition="in" filter="wipe(left)">
                                      <p:cBhvr>
                                        <p:cTn id="17" dur="500"/>
                                        <p:tgtEl>
                                          <p:spTgt spid="22426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24267"/>
                                        </p:tgtEl>
                                        <p:attrNameLst>
                                          <p:attrName>style.visibility</p:attrName>
                                        </p:attrNameLst>
                                      </p:cBhvr>
                                      <p:to>
                                        <p:strVal val="visible"/>
                                      </p:to>
                                    </p:set>
                                    <p:animEffect transition="in" filter="wipe(left)">
                                      <p:cBhvr>
                                        <p:cTn id="22" dur="500"/>
                                        <p:tgtEl>
                                          <p:spTgt spid="22426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24268"/>
                                        </p:tgtEl>
                                        <p:attrNameLst>
                                          <p:attrName>style.visibility</p:attrName>
                                        </p:attrNameLst>
                                      </p:cBhvr>
                                      <p:to>
                                        <p:strVal val="visible"/>
                                      </p:to>
                                    </p:set>
                                    <p:animEffect transition="in" filter="wipe(left)">
                                      <p:cBhvr>
                                        <p:cTn id="27" dur="500"/>
                                        <p:tgtEl>
                                          <p:spTgt spid="22426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24269"/>
                                        </p:tgtEl>
                                        <p:attrNameLst>
                                          <p:attrName>style.visibility</p:attrName>
                                        </p:attrNameLst>
                                      </p:cBhvr>
                                      <p:to>
                                        <p:strVal val="visible"/>
                                      </p:to>
                                    </p:set>
                                    <p:animEffect transition="in" filter="wipe(left)">
                                      <p:cBhvr>
                                        <p:cTn id="32" dur="500"/>
                                        <p:tgtEl>
                                          <p:spTgt spid="22426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24259">
                                            <p:txEl>
                                              <p:pRg st="4" end="4"/>
                                            </p:txEl>
                                          </p:spTgt>
                                        </p:tgtEl>
                                        <p:attrNameLst>
                                          <p:attrName>style.visibility</p:attrName>
                                        </p:attrNameLst>
                                      </p:cBhvr>
                                      <p:to>
                                        <p:strVal val="visible"/>
                                      </p:to>
                                    </p:set>
                                    <p:animEffect transition="in" filter="wipe(left)">
                                      <p:cBhvr>
                                        <p:cTn id="37" dur="500"/>
                                        <p:tgtEl>
                                          <p:spTgt spid="22425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24262"/>
                                        </p:tgtEl>
                                        <p:attrNameLst>
                                          <p:attrName>style.visibility</p:attrName>
                                        </p:attrNameLst>
                                      </p:cBhvr>
                                      <p:to>
                                        <p:strVal val="visible"/>
                                      </p:to>
                                    </p:set>
                                    <p:animEffect transition="in" filter="wipe(left)">
                                      <p:cBhvr>
                                        <p:cTn id="42" dur="500"/>
                                        <p:tgtEl>
                                          <p:spTgt spid="22426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24259">
                                            <p:txEl>
                                              <p:pRg st="6" end="6"/>
                                            </p:txEl>
                                          </p:spTgt>
                                        </p:tgtEl>
                                        <p:attrNameLst>
                                          <p:attrName>style.visibility</p:attrName>
                                        </p:attrNameLst>
                                      </p:cBhvr>
                                      <p:to>
                                        <p:strVal val="visible"/>
                                      </p:to>
                                    </p:set>
                                    <p:animEffect transition="in" filter="wipe(left)">
                                      <p:cBhvr>
                                        <p:cTn id="47" dur="500"/>
                                        <p:tgtEl>
                                          <p:spTgt spid="224259">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24263"/>
                                        </p:tgtEl>
                                        <p:attrNameLst>
                                          <p:attrName>style.visibility</p:attrName>
                                        </p:attrNameLst>
                                      </p:cBhvr>
                                      <p:to>
                                        <p:strVal val="visible"/>
                                      </p:to>
                                    </p:set>
                                    <p:animEffect transition="in" filter="wipe(left)">
                                      <p:cBhvr>
                                        <p:cTn id="52" dur="500"/>
                                        <p:tgtEl>
                                          <p:spTgt spid="22426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24264"/>
                                        </p:tgtEl>
                                        <p:attrNameLst>
                                          <p:attrName>style.visibility</p:attrName>
                                        </p:attrNameLst>
                                      </p:cBhvr>
                                      <p:to>
                                        <p:strVal val="visible"/>
                                      </p:to>
                                    </p:set>
                                    <p:animEffect transition="in" filter="wipe(left)">
                                      <p:cBhvr>
                                        <p:cTn id="57" dur="500"/>
                                        <p:tgtEl>
                                          <p:spTgt spid="22426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24265"/>
                                        </p:tgtEl>
                                        <p:attrNameLst>
                                          <p:attrName>style.visibility</p:attrName>
                                        </p:attrNameLst>
                                      </p:cBhvr>
                                      <p:to>
                                        <p:strVal val="visible"/>
                                      </p:to>
                                    </p:set>
                                    <p:animEffect transition="in" filter="wipe(left)">
                                      <p:cBhvr>
                                        <p:cTn id="62" dur="500"/>
                                        <p:tgtEl>
                                          <p:spTgt spid="22426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24266"/>
                                        </p:tgtEl>
                                        <p:attrNameLst>
                                          <p:attrName>style.visibility</p:attrName>
                                        </p:attrNameLst>
                                      </p:cBhvr>
                                      <p:to>
                                        <p:strVal val="visible"/>
                                      </p:to>
                                    </p:set>
                                    <p:animEffect transition="in" filter="wipe(left)">
                                      <p:cBhvr>
                                        <p:cTn id="67" dur="500"/>
                                        <p:tgtEl>
                                          <p:spTgt spid="224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smtClean="0"/>
              <a:t>Monday, June 20, 2016</a:t>
            </a:r>
            <a:endParaRPr lang="en-US"/>
          </a:p>
        </p:txBody>
      </p:sp>
      <p:sp>
        <p:nvSpPr>
          <p:cNvPr id="18" name="Footer Placeholder 4"/>
          <p:cNvSpPr>
            <a:spLocks noGrp="1"/>
          </p:cNvSpPr>
          <p:nvPr>
            <p:ph type="ftr" sz="quarter" idx="11"/>
          </p:nvPr>
        </p:nvSpPr>
        <p:spPr/>
        <p:txBody>
          <a:bodyPr/>
          <a:lstStyle/>
          <a:p>
            <a:r>
              <a:rPr lang="nl-NL" smtClean="0"/>
              <a:t>PHYS 1444-001, Summer 2016               Dr. Jaehoon Yu</a:t>
            </a:r>
            <a:endParaRPr lang="en-US"/>
          </a:p>
        </p:txBody>
      </p:sp>
      <p:sp>
        <p:nvSpPr>
          <p:cNvPr id="19" name="Slide Number Placeholder 5"/>
          <p:cNvSpPr>
            <a:spLocks noGrp="1"/>
          </p:cNvSpPr>
          <p:nvPr>
            <p:ph type="sldNum" sz="quarter" idx="12"/>
          </p:nvPr>
        </p:nvSpPr>
        <p:spPr/>
        <p:txBody>
          <a:bodyPr/>
          <a:lstStyle/>
          <a:p>
            <a:fld id="{465B3970-AE4E-654D-9A31-FFD8592EC514}" type="slidenum">
              <a:rPr lang="en-US"/>
              <a:pPr/>
              <a:t>15</a:t>
            </a:fld>
            <a:endParaRPr lang="en-US"/>
          </a:p>
        </p:txBody>
      </p:sp>
      <p:sp>
        <p:nvSpPr>
          <p:cNvPr id="225283" name="Rectangle 3"/>
          <p:cNvSpPr>
            <a:spLocks noGrp="1" noChangeArrowheads="1"/>
          </p:cNvSpPr>
          <p:nvPr>
            <p:ph type="title"/>
          </p:nvPr>
        </p:nvSpPr>
        <p:spPr>
          <a:xfrm>
            <a:off x="228600" y="0"/>
            <a:ext cx="8686800" cy="762000"/>
          </a:xfrm>
        </p:spPr>
        <p:txBody>
          <a:bodyPr/>
          <a:lstStyle/>
          <a:p>
            <a:r>
              <a:rPr lang="en-US" dirty="0"/>
              <a:t>Example 24 –</a:t>
            </a:r>
            <a:r>
              <a:rPr lang="en-US" dirty="0" smtClean="0"/>
              <a:t> 8</a:t>
            </a:r>
            <a:endParaRPr lang="en-US" dirty="0"/>
          </a:p>
        </p:txBody>
      </p:sp>
      <p:sp>
        <p:nvSpPr>
          <p:cNvPr id="225284" name="Text Box 4"/>
          <p:cNvSpPr txBox="1">
            <a:spLocks noChangeArrowheads="1"/>
          </p:cNvSpPr>
          <p:nvPr/>
        </p:nvSpPr>
        <p:spPr bwMode="auto">
          <a:xfrm>
            <a:off x="685800" y="762000"/>
            <a:ext cx="8001000" cy="1373188"/>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a:solidFill>
                  <a:schemeClr val="accent2"/>
                </a:solidFill>
                <a:latin typeface="Arial Narrow" charset="0"/>
              </a:rPr>
              <a:t>Energy store in a capacitor: </a:t>
            </a:r>
            <a:r>
              <a:rPr lang="en-US" sz="2800">
                <a:solidFill>
                  <a:schemeClr val="accent2"/>
                </a:solidFill>
                <a:latin typeface="Arial Narrow" charset="0"/>
              </a:rPr>
              <a:t>A camera flash unit stores energy in a 150</a:t>
            </a:r>
            <a:r>
              <a:rPr lang="en-US" sz="2800">
                <a:solidFill>
                  <a:schemeClr val="accent2"/>
                </a:solidFill>
                <a:latin typeface="Symbol" charset="2"/>
              </a:rPr>
              <a:t>m</a:t>
            </a:r>
            <a:r>
              <a:rPr lang="en-US" sz="2800">
                <a:solidFill>
                  <a:schemeClr val="accent2"/>
                </a:solidFill>
                <a:latin typeface="Arial Narrow" charset="0"/>
              </a:rPr>
              <a:t>F capacitor at 200V.  How much electric energy can be stored?</a:t>
            </a:r>
          </a:p>
        </p:txBody>
      </p:sp>
      <p:sp>
        <p:nvSpPr>
          <p:cNvPr id="225286" name="Text Box 6"/>
          <p:cNvSpPr txBox="1">
            <a:spLocks noChangeArrowheads="1"/>
          </p:cNvSpPr>
          <p:nvPr/>
        </p:nvSpPr>
        <p:spPr bwMode="auto">
          <a:xfrm>
            <a:off x="609600" y="3367088"/>
            <a:ext cx="44958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So we use the one with C and V:      </a:t>
            </a:r>
          </a:p>
        </p:txBody>
      </p:sp>
      <p:sp>
        <p:nvSpPr>
          <p:cNvPr id="225288" name="Text Box 8"/>
          <p:cNvSpPr txBox="1">
            <a:spLocks noChangeArrowheads="1"/>
          </p:cNvSpPr>
          <p:nvPr/>
        </p:nvSpPr>
        <p:spPr bwMode="auto">
          <a:xfrm>
            <a:off x="5791200" y="2224088"/>
            <a:ext cx="29718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Umm.. Which one?   </a:t>
            </a:r>
          </a:p>
        </p:txBody>
      </p:sp>
      <p:sp>
        <p:nvSpPr>
          <p:cNvPr id="225289" name="Text Box 9"/>
          <p:cNvSpPr txBox="1">
            <a:spLocks noChangeArrowheads="1"/>
          </p:cNvSpPr>
          <p:nvPr/>
        </p:nvSpPr>
        <p:spPr bwMode="auto">
          <a:xfrm>
            <a:off x="609600" y="2224088"/>
            <a:ext cx="49530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Using the formula for stored energy.   </a:t>
            </a:r>
          </a:p>
        </p:txBody>
      </p:sp>
      <p:sp>
        <p:nvSpPr>
          <p:cNvPr id="225295" name="Text Box 15"/>
          <p:cNvSpPr txBox="1">
            <a:spLocks noChangeArrowheads="1"/>
          </p:cNvSpPr>
          <p:nvPr/>
        </p:nvSpPr>
        <p:spPr bwMode="auto">
          <a:xfrm>
            <a:off x="609600" y="2833688"/>
            <a:ext cx="50292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What do we know from the problem? </a:t>
            </a:r>
          </a:p>
        </p:txBody>
      </p:sp>
      <p:sp>
        <p:nvSpPr>
          <p:cNvPr id="225296" name="Text Box 16"/>
          <p:cNvSpPr txBox="1">
            <a:spLocks noChangeArrowheads="1"/>
          </p:cNvSpPr>
          <p:nvPr/>
        </p:nvSpPr>
        <p:spPr bwMode="auto">
          <a:xfrm>
            <a:off x="5867400" y="2819400"/>
            <a:ext cx="13716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C and V </a:t>
            </a:r>
          </a:p>
        </p:txBody>
      </p:sp>
      <p:graphicFrame>
        <p:nvGraphicFramePr>
          <p:cNvPr id="225297" name="Object 17"/>
          <p:cNvGraphicFramePr>
            <a:graphicFrameLocks noChangeAspect="1"/>
          </p:cNvGraphicFramePr>
          <p:nvPr/>
        </p:nvGraphicFramePr>
        <p:xfrm>
          <a:off x="5105400" y="3260725"/>
          <a:ext cx="1524000" cy="854075"/>
        </p:xfrm>
        <a:graphic>
          <a:graphicData uri="http://schemas.openxmlformats.org/presentationml/2006/ole">
            <mc:AlternateContent xmlns:mc="http://schemas.openxmlformats.org/markup-compatibility/2006">
              <mc:Choice xmlns:v="urn:schemas-microsoft-com:vml" Requires="v">
                <p:oleObj spid="_x0000_s119181" name="Equation" r:id="rId3" imgW="660240" imgH="368280" progId="Equation.DSMT4">
                  <p:embed/>
                </p:oleObj>
              </mc:Choice>
              <mc:Fallback>
                <p:oleObj name="Equation" r:id="rId3" imgW="660240" imgH="3682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3260725"/>
                        <a:ext cx="1524000" cy="8540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5300" name="Object 20"/>
          <p:cNvGraphicFramePr>
            <a:graphicFrameLocks noChangeAspect="1"/>
          </p:cNvGraphicFramePr>
          <p:nvPr/>
        </p:nvGraphicFramePr>
        <p:xfrm>
          <a:off x="990600" y="4038600"/>
          <a:ext cx="7177088" cy="1020763"/>
        </p:xfrm>
        <a:graphic>
          <a:graphicData uri="http://schemas.openxmlformats.org/presentationml/2006/ole">
            <mc:AlternateContent xmlns:mc="http://schemas.openxmlformats.org/markup-compatibility/2006">
              <mc:Choice xmlns:v="urn:schemas-microsoft-com:vml" Requires="v">
                <p:oleObj spid="_x0000_s119182" name="Equation" r:id="rId5" imgW="2603160" imgH="368280" progId="Equation.DSMT4">
                  <p:embed/>
                </p:oleObj>
              </mc:Choice>
              <mc:Fallback>
                <p:oleObj name="Equation" r:id="rId5" imgW="2603160" imgH="3682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4038600"/>
                        <a:ext cx="7177088" cy="10207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225301" name="Text Box 21"/>
          <p:cNvSpPr txBox="1">
            <a:spLocks noChangeArrowheads="1"/>
          </p:cNvSpPr>
          <p:nvPr/>
        </p:nvSpPr>
        <p:spPr bwMode="auto">
          <a:xfrm>
            <a:off x="609600" y="5195888"/>
            <a:ext cx="38100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How do we get J from FV</a:t>
            </a:r>
            <a:r>
              <a:rPr lang="en-US" sz="2800" baseline="30000">
                <a:solidFill>
                  <a:srgbClr val="CC00CC"/>
                </a:solidFill>
                <a:latin typeface="Arial Narrow" charset="0"/>
              </a:rPr>
              <a:t>2</a:t>
            </a:r>
            <a:r>
              <a:rPr lang="en-US" sz="2800">
                <a:solidFill>
                  <a:srgbClr val="CC00CC"/>
                </a:solidFill>
                <a:latin typeface="Arial Narrow" charset="0"/>
              </a:rPr>
              <a:t>?      </a:t>
            </a:r>
          </a:p>
        </p:txBody>
      </p:sp>
      <p:graphicFrame>
        <p:nvGraphicFramePr>
          <p:cNvPr id="225302" name="Object 22"/>
          <p:cNvGraphicFramePr>
            <a:graphicFrameLocks noChangeAspect="1"/>
          </p:cNvGraphicFramePr>
          <p:nvPr/>
        </p:nvGraphicFramePr>
        <p:xfrm>
          <a:off x="4343400" y="5181600"/>
          <a:ext cx="939800" cy="458788"/>
        </p:xfrm>
        <a:graphic>
          <a:graphicData uri="http://schemas.openxmlformats.org/presentationml/2006/ole">
            <mc:AlternateContent xmlns:mc="http://schemas.openxmlformats.org/markup-compatibility/2006">
              <mc:Choice xmlns:v="urn:schemas-microsoft-com:vml" Requires="v">
                <p:oleObj spid="_x0000_s119183" name="Equation" r:id="rId7" imgW="419040" imgH="203040" progId="Equation.DSMT4">
                  <p:embed/>
                </p:oleObj>
              </mc:Choice>
              <mc:Fallback>
                <p:oleObj name="Equation" r:id="rId7" imgW="419040" imgH="203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3400" y="5181600"/>
                        <a:ext cx="939800" cy="45878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5303" name="Object 23"/>
          <p:cNvGraphicFramePr>
            <a:graphicFrameLocks noChangeAspect="1"/>
          </p:cNvGraphicFramePr>
          <p:nvPr/>
        </p:nvGraphicFramePr>
        <p:xfrm>
          <a:off x="5334000" y="5026025"/>
          <a:ext cx="1339850" cy="917575"/>
        </p:xfrm>
        <a:graphic>
          <a:graphicData uri="http://schemas.openxmlformats.org/presentationml/2006/ole">
            <mc:AlternateContent xmlns:mc="http://schemas.openxmlformats.org/markup-compatibility/2006">
              <mc:Choice xmlns:v="urn:schemas-microsoft-com:vml" Requires="v">
                <p:oleObj spid="_x0000_s119184" name="Equation" r:id="rId9" imgW="596880" imgH="406080" progId="Equation.DSMT4">
                  <p:embed/>
                </p:oleObj>
              </mc:Choice>
              <mc:Fallback>
                <p:oleObj name="Equation" r:id="rId9" imgW="596880" imgH="4060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0" y="5026025"/>
                        <a:ext cx="1339850" cy="9175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5304" name="Object 24"/>
          <p:cNvGraphicFramePr>
            <a:graphicFrameLocks noChangeAspect="1"/>
          </p:cNvGraphicFramePr>
          <p:nvPr/>
        </p:nvGraphicFramePr>
        <p:xfrm>
          <a:off x="6629400" y="5257800"/>
          <a:ext cx="798513" cy="373063"/>
        </p:xfrm>
        <a:graphic>
          <a:graphicData uri="http://schemas.openxmlformats.org/presentationml/2006/ole">
            <mc:AlternateContent xmlns:mc="http://schemas.openxmlformats.org/markup-compatibility/2006">
              <mc:Choice xmlns:v="urn:schemas-microsoft-com:vml" Requires="v">
                <p:oleObj spid="_x0000_s119185" name="Equation" r:id="rId11" imgW="355320" imgH="164880" progId="Equation.DSMT4">
                  <p:embed/>
                </p:oleObj>
              </mc:Choice>
              <mc:Fallback>
                <p:oleObj name="Equation" r:id="rId11" imgW="355320" imgH="1648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29400" y="5257800"/>
                        <a:ext cx="798513" cy="3730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5305" name="Object 25"/>
          <p:cNvGraphicFramePr>
            <a:graphicFrameLocks noChangeAspect="1"/>
          </p:cNvGraphicFramePr>
          <p:nvPr/>
        </p:nvGraphicFramePr>
        <p:xfrm>
          <a:off x="7391400" y="5026025"/>
          <a:ext cx="1198563" cy="917575"/>
        </p:xfrm>
        <a:graphic>
          <a:graphicData uri="http://schemas.openxmlformats.org/presentationml/2006/ole">
            <mc:AlternateContent xmlns:mc="http://schemas.openxmlformats.org/markup-compatibility/2006">
              <mc:Choice xmlns:v="urn:schemas-microsoft-com:vml" Requires="v">
                <p:oleObj spid="_x0000_s119186" name="Equation" r:id="rId13" imgW="533160" imgH="406080" progId="Equation.DSMT4">
                  <p:embed/>
                </p:oleObj>
              </mc:Choice>
              <mc:Fallback>
                <p:oleObj name="Equation" r:id="rId13" imgW="533160" imgH="4060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91400" y="5026025"/>
                        <a:ext cx="1198563" cy="9175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5306" name="Object 26"/>
          <p:cNvGraphicFramePr>
            <a:graphicFrameLocks noChangeAspect="1"/>
          </p:cNvGraphicFramePr>
          <p:nvPr/>
        </p:nvGraphicFramePr>
        <p:xfrm>
          <a:off x="8526463" y="5257800"/>
          <a:ext cx="312737" cy="373063"/>
        </p:xfrm>
        <a:graphic>
          <a:graphicData uri="http://schemas.openxmlformats.org/presentationml/2006/ole">
            <mc:AlternateContent xmlns:mc="http://schemas.openxmlformats.org/markup-compatibility/2006">
              <mc:Choice xmlns:v="urn:schemas-microsoft-com:vml" Requires="v">
                <p:oleObj spid="_x0000_s119187" name="Equation" r:id="rId15" imgW="139680" imgH="164880" progId="Equation.DSMT4">
                  <p:embed/>
                </p:oleObj>
              </mc:Choice>
              <mc:Fallback>
                <p:oleObj name="Equation" r:id="rId15" imgW="139680" imgH="1648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526463" y="5257800"/>
                        <a:ext cx="312737" cy="3730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524328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5284"/>
                                        </p:tgtEl>
                                        <p:attrNameLst>
                                          <p:attrName>style.visibility</p:attrName>
                                        </p:attrNameLst>
                                      </p:cBhvr>
                                      <p:to>
                                        <p:strVal val="visible"/>
                                      </p:to>
                                    </p:set>
                                    <p:animEffect transition="in" filter="wipe(left)">
                                      <p:cBhvr>
                                        <p:cTn id="7" dur="500"/>
                                        <p:tgtEl>
                                          <p:spTgt spid="22528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25289"/>
                                        </p:tgtEl>
                                        <p:attrNameLst>
                                          <p:attrName>style.visibility</p:attrName>
                                        </p:attrNameLst>
                                      </p:cBhvr>
                                      <p:to>
                                        <p:strVal val="visible"/>
                                      </p:to>
                                    </p:set>
                                    <p:animEffect transition="in" filter="wipe(left)">
                                      <p:cBhvr>
                                        <p:cTn id="12" dur="500"/>
                                        <p:tgtEl>
                                          <p:spTgt spid="2252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25288"/>
                                        </p:tgtEl>
                                        <p:attrNameLst>
                                          <p:attrName>style.visibility</p:attrName>
                                        </p:attrNameLst>
                                      </p:cBhvr>
                                      <p:to>
                                        <p:strVal val="visible"/>
                                      </p:to>
                                    </p:set>
                                    <p:animEffect transition="in" filter="wipe(left)">
                                      <p:cBhvr>
                                        <p:cTn id="17" dur="500"/>
                                        <p:tgtEl>
                                          <p:spTgt spid="22528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25295"/>
                                        </p:tgtEl>
                                        <p:attrNameLst>
                                          <p:attrName>style.visibility</p:attrName>
                                        </p:attrNameLst>
                                      </p:cBhvr>
                                      <p:to>
                                        <p:strVal val="visible"/>
                                      </p:to>
                                    </p:set>
                                    <p:animEffect transition="in" filter="wipe(left)">
                                      <p:cBhvr>
                                        <p:cTn id="22" dur="500"/>
                                        <p:tgtEl>
                                          <p:spTgt spid="22529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25296"/>
                                        </p:tgtEl>
                                        <p:attrNameLst>
                                          <p:attrName>style.visibility</p:attrName>
                                        </p:attrNameLst>
                                      </p:cBhvr>
                                      <p:to>
                                        <p:strVal val="visible"/>
                                      </p:to>
                                    </p:set>
                                    <p:animEffect transition="in" filter="wipe(left)">
                                      <p:cBhvr>
                                        <p:cTn id="27" dur="500"/>
                                        <p:tgtEl>
                                          <p:spTgt spid="22529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25286"/>
                                        </p:tgtEl>
                                        <p:attrNameLst>
                                          <p:attrName>style.visibility</p:attrName>
                                        </p:attrNameLst>
                                      </p:cBhvr>
                                      <p:to>
                                        <p:strVal val="visible"/>
                                      </p:to>
                                    </p:set>
                                    <p:animEffect transition="in" filter="wipe(left)">
                                      <p:cBhvr>
                                        <p:cTn id="32" dur="500"/>
                                        <p:tgtEl>
                                          <p:spTgt spid="22528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25297"/>
                                        </p:tgtEl>
                                        <p:attrNameLst>
                                          <p:attrName>style.visibility</p:attrName>
                                        </p:attrNameLst>
                                      </p:cBhvr>
                                      <p:to>
                                        <p:strVal val="visible"/>
                                      </p:to>
                                    </p:set>
                                    <p:animEffect transition="in" filter="wipe(left)">
                                      <p:cBhvr>
                                        <p:cTn id="37" dur="500"/>
                                        <p:tgtEl>
                                          <p:spTgt spid="22529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25300"/>
                                        </p:tgtEl>
                                        <p:attrNameLst>
                                          <p:attrName>style.visibility</p:attrName>
                                        </p:attrNameLst>
                                      </p:cBhvr>
                                      <p:to>
                                        <p:strVal val="visible"/>
                                      </p:to>
                                    </p:set>
                                    <p:animEffect transition="in" filter="wipe(left)">
                                      <p:cBhvr>
                                        <p:cTn id="42" dur="500"/>
                                        <p:tgtEl>
                                          <p:spTgt spid="22530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25301"/>
                                        </p:tgtEl>
                                        <p:attrNameLst>
                                          <p:attrName>style.visibility</p:attrName>
                                        </p:attrNameLst>
                                      </p:cBhvr>
                                      <p:to>
                                        <p:strVal val="visible"/>
                                      </p:to>
                                    </p:set>
                                    <p:animEffect transition="in" filter="wipe(left)">
                                      <p:cBhvr>
                                        <p:cTn id="47" dur="500"/>
                                        <p:tgtEl>
                                          <p:spTgt spid="22530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25302"/>
                                        </p:tgtEl>
                                        <p:attrNameLst>
                                          <p:attrName>style.visibility</p:attrName>
                                        </p:attrNameLst>
                                      </p:cBhvr>
                                      <p:to>
                                        <p:strVal val="visible"/>
                                      </p:to>
                                    </p:set>
                                    <p:animEffect transition="in" filter="wipe(left)">
                                      <p:cBhvr>
                                        <p:cTn id="52" dur="500"/>
                                        <p:tgtEl>
                                          <p:spTgt spid="22530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25303"/>
                                        </p:tgtEl>
                                        <p:attrNameLst>
                                          <p:attrName>style.visibility</p:attrName>
                                        </p:attrNameLst>
                                      </p:cBhvr>
                                      <p:to>
                                        <p:strVal val="visible"/>
                                      </p:to>
                                    </p:set>
                                    <p:animEffect transition="in" filter="wipe(left)">
                                      <p:cBhvr>
                                        <p:cTn id="57" dur="500"/>
                                        <p:tgtEl>
                                          <p:spTgt spid="22530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25304"/>
                                        </p:tgtEl>
                                        <p:attrNameLst>
                                          <p:attrName>style.visibility</p:attrName>
                                        </p:attrNameLst>
                                      </p:cBhvr>
                                      <p:to>
                                        <p:strVal val="visible"/>
                                      </p:to>
                                    </p:set>
                                    <p:animEffect transition="in" filter="wipe(left)">
                                      <p:cBhvr>
                                        <p:cTn id="62" dur="500"/>
                                        <p:tgtEl>
                                          <p:spTgt spid="22530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25305"/>
                                        </p:tgtEl>
                                        <p:attrNameLst>
                                          <p:attrName>style.visibility</p:attrName>
                                        </p:attrNameLst>
                                      </p:cBhvr>
                                      <p:to>
                                        <p:strVal val="visible"/>
                                      </p:to>
                                    </p:set>
                                    <p:animEffect transition="in" filter="wipe(left)">
                                      <p:cBhvr>
                                        <p:cTn id="67" dur="500"/>
                                        <p:tgtEl>
                                          <p:spTgt spid="22530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25306"/>
                                        </p:tgtEl>
                                        <p:attrNameLst>
                                          <p:attrName>style.visibility</p:attrName>
                                        </p:attrNameLst>
                                      </p:cBhvr>
                                      <p:to>
                                        <p:strVal val="visible"/>
                                      </p:to>
                                    </p:set>
                                    <p:animEffect transition="in" filter="wipe(left)">
                                      <p:cBhvr>
                                        <p:cTn id="72" dur="500"/>
                                        <p:tgtEl>
                                          <p:spTgt spid="225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4" grpId="0"/>
      <p:bldP spid="225286" grpId="0"/>
      <p:bldP spid="225288" grpId="0"/>
      <p:bldP spid="225289" grpId="0"/>
      <p:bldP spid="225295" grpId="0"/>
      <p:bldP spid="225296" grpId="0"/>
      <p:bldP spid="22530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smtClean="0"/>
              <a:t>Monday, June 20, 2016</a:t>
            </a:r>
            <a:endParaRPr lang="en-US"/>
          </a:p>
        </p:txBody>
      </p:sp>
      <p:sp>
        <p:nvSpPr>
          <p:cNvPr id="13" name="Footer Placeholder 4"/>
          <p:cNvSpPr>
            <a:spLocks noGrp="1"/>
          </p:cNvSpPr>
          <p:nvPr>
            <p:ph type="ftr" sz="quarter" idx="11"/>
          </p:nvPr>
        </p:nvSpPr>
        <p:spPr/>
        <p:txBody>
          <a:bodyPr/>
          <a:lstStyle/>
          <a:p>
            <a:r>
              <a:rPr lang="nl-NL" smtClean="0"/>
              <a:t>PHYS 1444-001, Summer 2016               Dr. Jaehoon Yu</a:t>
            </a:r>
            <a:endParaRPr lang="en-US"/>
          </a:p>
        </p:txBody>
      </p:sp>
      <p:sp>
        <p:nvSpPr>
          <p:cNvPr id="14" name="Slide Number Placeholder 5"/>
          <p:cNvSpPr>
            <a:spLocks noGrp="1"/>
          </p:cNvSpPr>
          <p:nvPr>
            <p:ph type="sldNum" sz="quarter" idx="12"/>
          </p:nvPr>
        </p:nvSpPr>
        <p:spPr/>
        <p:txBody>
          <a:bodyPr/>
          <a:lstStyle/>
          <a:p>
            <a:fld id="{E1DBC7EB-CA68-F44F-9114-013CF51C231E}" type="slidenum">
              <a:rPr lang="en-US"/>
              <a:pPr/>
              <a:t>16</a:t>
            </a:fld>
            <a:endParaRPr lang="en-US"/>
          </a:p>
        </p:txBody>
      </p:sp>
      <p:sp>
        <p:nvSpPr>
          <p:cNvPr id="224258" name="Rectangle 2"/>
          <p:cNvSpPr>
            <a:spLocks noGrp="1" noChangeArrowheads="1"/>
          </p:cNvSpPr>
          <p:nvPr>
            <p:ph type="title"/>
          </p:nvPr>
        </p:nvSpPr>
        <p:spPr>
          <a:xfrm>
            <a:off x="76200" y="76200"/>
            <a:ext cx="8915400" cy="685800"/>
          </a:xfrm>
        </p:spPr>
        <p:txBody>
          <a:bodyPr/>
          <a:lstStyle/>
          <a:p>
            <a:r>
              <a:rPr lang="en-US"/>
              <a:t>Electric Energy Density</a:t>
            </a:r>
          </a:p>
        </p:txBody>
      </p:sp>
      <p:sp>
        <p:nvSpPr>
          <p:cNvPr id="224259" name="Rectangle 3"/>
          <p:cNvSpPr>
            <a:spLocks noChangeArrowheads="1"/>
          </p:cNvSpPr>
          <p:nvPr/>
        </p:nvSpPr>
        <p:spPr bwMode="auto">
          <a:xfrm>
            <a:off x="304800" y="685800"/>
            <a:ext cx="8534400" cy="5410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The energy stored in a capacitor can be considered as being stored in the electric field between the two plates</a:t>
            </a:r>
          </a:p>
          <a:p>
            <a:pPr marL="342900" indent="-342900">
              <a:spcBef>
                <a:spcPct val="20000"/>
              </a:spcBef>
              <a:buFontTx/>
              <a:buChar char="•"/>
            </a:pPr>
            <a:r>
              <a:rPr lang="en-US" sz="2800" dirty="0">
                <a:solidFill>
                  <a:schemeClr val="accent2"/>
                </a:solidFill>
                <a:latin typeface="Arial Narrow" charset="0"/>
              </a:rPr>
              <a:t>For a uniform field E between two plates, V=Ed and </a:t>
            </a:r>
            <a:r>
              <a:rPr lang="en-US" sz="3200" dirty="0">
                <a:solidFill>
                  <a:schemeClr val="accent2"/>
                </a:solidFill>
                <a:latin typeface="Arial Narrow" charset="0"/>
              </a:rPr>
              <a:t>C</a:t>
            </a:r>
            <a:r>
              <a:rPr lang="en-US" sz="3200" dirty="0" smtClean="0">
                <a:solidFill>
                  <a:schemeClr val="accent2"/>
                </a:solidFill>
                <a:latin typeface="Arial Narrow" charset="0"/>
              </a:rPr>
              <a:t>=</a:t>
            </a:r>
            <a:r>
              <a:rPr lang="en-US" sz="3200" dirty="0" smtClean="0">
                <a:solidFill>
                  <a:schemeClr val="accent2"/>
                </a:solidFill>
                <a:latin typeface="Symbol" charset="2"/>
              </a:rPr>
              <a:t>ε</a:t>
            </a:r>
            <a:r>
              <a:rPr lang="en-US" sz="3200" baseline="-25000" dirty="0" smtClean="0">
                <a:solidFill>
                  <a:schemeClr val="accent2"/>
                </a:solidFill>
                <a:latin typeface="Arial Narrow" charset="0"/>
              </a:rPr>
              <a:t>0</a:t>
            </a:r>
            <a:r>
              <a:rPr lang="en-US" sz="3200" dirty="0" smtClean="0">
                <a:solidFill>
                  <a:schemeClr val="accent2"/>
                </a:solidFill>
                <a:latin typeface="Arial Narrow" charset="0"/>
              </a:rPr>
              <a:t>A</a:t>
            </a:r>
            <a:r>
              <a:rPr lang="en-US" sz="3200" dirty="0">
                <a:solidFill>
                  <a:schemeClr val="accent2"/>
                </a:solidFill>
                <a:latin typeface="Arial Narrow" charset="0"/>
              </a:rPr>
              <a:t>/d</a:t>
            </a:r>
          </a:p>
          <a:p>
            <a:pPr marL="342900" indent="-342900">
              <a:spcBef>
                <a:spcPct val="20000"/>
              </a:spcBef>
              <a:buFontTx/>
              <a:buChar char="•"/>
            </a:pPr>
            <a:r>
              <a:rPr lang="en-US" sz="3200" dirty="0">
                <a:solidFill>
                  <a:schemeClr val="accent2"/>
                </a:solidFill>
                <a:latin typeface="Arial Narrow" charset="0"/>
              </a:rPr>
              <a:t>Thus the stored energy is</a:t>
            </a: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r>
              <a:rPr lang="en-US" sz="3200" dirty="0">
                <a:solidFill>
                  <a:schemeClr val="accent2"/>
                </a:solidFill>
                <a:latin typeface="Arial Narrow" charset="0"/>
              </a:rPr>
              <a:t>Since </a:t>
            </a:r>
            <a:r>
              <a:rPr lang="en-US" sz="3200" dirty="0">
                <a:solidFill>
                  <a:schemeClr val="accent2"/>
                </a:solidFill>
                <a:latin typeface="Monotype Corsiva" charset="0"/>
              </a:rPr>
              <a:t>Ad</a:t>
            </a:r>
            <a:r>
              <a:rPr lang="en-US" sz="3200" dirty="0">
                <a:solidFill>
                  <a:schemeClr val="accent2"/>
                </a:solidFill>
                <a:latin typeface="Arial Narrow" charset="0"/>
              </a:rPr>
              <a:t> is the gap volume V, we can obtain the energy density, stored energy per unit volume, as </a:t>
            </a:r>
          </a:p>
        </p:txBody>
      </p:sp>
      <p:graphicFrame>
        <p:nvGraphicFramePr>
          <p:cNvPr id="224263" name="Object 7"/>
          <p:cNvGraphicFramePr>
            <a:graphicFrameLocks noChangeAspect="1"/>
          </p:cNvGraphicFramePr>
          <p:nvPr/>
        </p:nvGraphicFramePr>
        <p:xfrm>
          <a:off x="1066800" y="3084513"/>
          <a:ext cx="800100" cy="496887"/>
        </p:xfrm>
        <a:graphic>
          <a:graphicData uri="http://schemas.openxmlformats.org/presentationml/2006/ole">
            <mc:AlternateContent xmlns:mc="http://schemas.openxmlformats.org/markup-compatibility/2006">
              <mc:Choice xmlns:v="urn:schemas-microsoft-com:vml" Requires="v">
                <p:oleObj spid="_x0000_s120093" name="Equation" r:id="rId3" imgW="266400" imgH="164880" progId="Equation.DSMT4">
                  <p:embed/>
                </p:oleObj>
              </mc:Choice>
              <mc:Fallback>
                <p:oleObj name="Equation" r:id="rId3" imgW="266400" imgH="1648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084513"/>
                        <a:ext cx="800100" cy="49688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4266" name="Object 10"/>
          <p:cNvGraphicFramePr>
            <a:graphicFrameLocks noChangeAspect="1"/>
          </p:cNvGraphicFramePr>
          <p:nvPr/>
        </p:nvGraphicFramePr>
        <p:xfrm>
          <a:off x="1905000" y="2776538"/>
          <a:ext cx="1600200" cy="1109662"/>
        </p:xfrm>
        <a:graphic>
          <a:graphicData uri="http://schemas.openxmlformats.org/presentationml/2006/ole">
            <mc:AlternateContent xmlns:mc="http://schemas.openxmlformats.org/markup-compatibility/2006">
              <mc:Choice xmlns:v="urn:schemas-microsoft-com:vml" Requires="v">
                <p:oleObj spid="_x0000_s120094" name="Equation" r:id="rId5" imgW="533160" imgH="368280" progId="Equation.DSMT4">
                  <p:embed/>
                </p:oleObj>
              </mc:Choice>
              <mc:Fallback>
                <p:oleObj name="Equation" r:id="rId5" imgW="533160" imgH="3682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2776538"/>
                        <a:ext cx="1600200" cy="11096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4270" name="Object 14"/>
          <p:cNvGraphicFramePr>
            <a:graphicFrameLocks noChangeAspect="1"/>
          </p:cNvGraphicFramePr>
          <p:nvPr/>
        </p:nvGraphicFramePr>
        <p:xfrm>
          <a:off x="3429000" y="2743200"/>
          <a:ext cx="3048000" cy="1263650"/>
        </p:xfrm>
        <a:graphic>
          <a:graphicData uri="http://schemas.openxmlformats.org/presentationml/2006/ole">
            <mc:AlternateContent xmlns:mc="http://schemas.openxmlformats.org/markup-compatibility/2006">
              <mc:Choice xmlns:v="urn:schemas-microsoft-com:vml" Requires="v">
                <p:oleObj spid="_x0000_s120095" name="Equation" r:id="rId7" imgW="1015920" imgH="419040" progId="Equation.DSMT4">
                  <p:embed/>
                </p:oleObj>
              </mc:Choice>
              <mc:Fallback>
                <p:oleObj name="Equation" r:id="rId7" imgW="1015920" imgH="419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9000" y="2743200"/>
                        <a:ext cx="3048000" cy="12636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4271" name="Object 15"/>
          <p:cNvGraphicFramePr>
            <a:graphicFrameLocks noChangeAspect="1"/>
          </p:cNvGraphicFramePr>
          <p:nvPr/>
        </p:nvGraphicFramePr>
        <p:xfrm>
          <a:off x="6438900" y="2774950"/>
          <a:ext cx="1866900" cy="1111250"/>
        </p:xfrm>
        <a:graphic>
          <a:graphicData uri="http://schemas.openxmlformats.org/presentationml/2006/ole">
            <mc:AlternateContent xmlns:mc="http://schemas.openxmlformats.org/markup-compatibility/2006">
              <mc:Choice xmlns:v="urn:schemas-microsoft-com:vml" Requires="v">
                <p:oleObj spid="_x0000_s120096" name="Equation" r:id="rId9" imgW="622080" imgH="368280" progId="Equation.DSMT4">
                  <p:embed/>
                </p:oleObj>
              </mc:Choice>
              <mc:Fallback>
                <p:oleObj name="Equation" r:id="rId9" imgW="622080" imgH="3682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38900" y="2774950"/>
                        <a:ext cx="1866900" cy="11112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224272" name="Oval 16"/>
          <p:cNvSpPr>
            <a:spLocks noChangeArrowheads="1"/>
          </p:cNvSpPr>
          <p:nvPr/>
        </p:nvSpPr>
        <p:spPr bwMode="auto">
          <a:xfrm>
            <a:off x="7620000" y="3048000"/>
            <a:ext cx="762000" cy="609600"/>
          </a:xfrm>
          <a:prstGeom prst="ellipse">
            <a:avLst/>
          </a:prstGeom>
          <a:noFill/>
          <a:ln w="28575">
            <a:solidFill>
              <a:srgbClr val="FF0000"/>
            </a:solidFill>
            <a:round/>
            <a:headEnd/>
            <a:tailEnd/>
          </a:ln>
          <a:effectLst/>
        </p:spPr>
        <p:txBody>
          <a:bodyPr anchor="ctr">
            <a:prstTxWarp prst="textNoShape">
              <a:avLst/>
            </a:prstTxWarp>
            <a:spAutoFit/>
          </a:bodyPr>
          <a:lstStyle/>
          <a:p>
            <a:endParaRPr lang="en-US"/>
          </a:p>
        </p:txBody>
      </p:sp>
      <p:graphicFrame>
        <p:nvGraphicFramePr>
          <p:cNvPr id="224273" name="Object 17"/>
          <p:cNvGraphicFramePr>
            <a:graphicFrameLocks noChangeAspect="1"/>
          </p:cNvGraphicFramePr>
          <p:nvPr/>
        </p:nvGraphicFramePr>
        <p:xfrm>
          <a:off x="3276600" y="5029200"/>
          <a:ext cx="1905000" cy="1089025"/>
        </p:xfrm>
        <a:graphic>
          <a:graphicData uri="http://schemas.openxmlformats.org/presentationml/2006/ole">
            <mc:AlternateContent xmlns:mc="http://schemas.openxmlformats.org/markup-compatibility/2006">
              <mc:Choice xmlns:v="urn:schemas-microsoft-com:vml" Requires="v">
                <p:oleObj spid="_x0000_s120097" name="Equation" r:id="rId11" imgW="647640" imgH="368280" progId="Equation.DSMT4">
                  <p:embed/>
                </p:oleObj>
              </mc:Choice>
              <mc:Fallback>
                <p:oleObj name="Equation" r:id="rId11" imgW="647640" imgH="3682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76600" y="5029200"/>
                        <a:ext cx="1905000" cy="1089025"/>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24275" name="Text Box 19"/>
          <p:cNvSpPr txBox="1">
            <a:spLocks noChangeArrowheads="1"/>
          </p:cNvSpPr>
          <p:nvPr/>
        </p:nvSpPr>
        <p:spPr bwMode="auto">
          <a:xfrm>
            <a:off x="152400" y="6264275"/>
            <a:ext cx="8915400" cy="365125"/>
          </a:xfrm>
          <a:prstGeom prst="rect">
            <a:avLst/>
          </a:prstGeom>
          <a:solidFill>
            <a:srgbClr val="FFFF66"/>
          </a:solidFill>
          <a:ln w="28575">
            <a:solidFill>
              <a:srgbClr val="FF0000"/>
            </a:solidFill>
            <a:miter lim="800000"/>
            <a:headEnd/>
            <a:tailEnd/>
          </a:ln>
          <a:effectLst/>
        </p:spPr>
        <p:txBody>
          <a:bodyPr>
            <a:prstTxWarp prst="textNoShape">
              <a:avLst/>
            </a:prstTxWarp>
            <a:spAutoFit/>
          </a:bodyPr>
          <a:lstStyle/>
          <a:p>
            <a:r>
              <a:rPr lang="en-US" sz="1600" b="1">
                <a:solidFill>
                  <a:srgbClr val="FF0000"/>
                </a:solidFill>
                <a:latin typeface="Arial Narrow" charset="0"/>
              </a:rPr>
              <a:t>Electric energy stored per unit volume in any region of space is proportional to the square of E in that region.</a:t>
            </a:r>
          </a:p>
        </p:txBody>
      </p:sp>
      <p:sp>
        <p:nvSpPr>
          <p:cNvPr id="224276" name="Text Box 20"/>
          <p:cNvSpPr txBox="1">
            <a:spLocks noChangeArrowheads="1"/>
          </p:cNvSpPr>
          <p:nvPr/>
        </p:nvSpPr>
        <p:spPr bwMode="auto">
          <a:xfrm>
            <a:off x="5715000" y="5159375"/>
            <a:ext cx="2514600" cy="850900"/>
          </a:xfrm>
          <a:prstGeom prst="rect">
            <a:avLst/>
          </a:prstGeom>
          <a:solidFill>
            <a:srgbClr val="FFFF66"/>
          </a:solidFill>
          <a:ln w="28575">
            <a:solidFill>
              <a:srgbClr val="FF0000"/>
            </a:solidFill>
            <a:miter lim="800000"/>
            <a:headEnd/>
            <a:tailEnd/>
          </a:ln>
          <a:effectLst/>
        </p:spPr>
        <p:txBody>
          <a:bodyPr>
            <a:prstTxWarp prst="textNoShape">
              <a:avLst/>
            </a:prstTxWarp>
            <a:spAutoFit/>
          </a:bodyPr>
          <a:lstStyle/>
          <a:p>
            <a:r>
              <a:rPr lang="en-US" b="1">
                <a:solidFill>
                  <a:srgbClr val="FF0000"/>
                </a:solidFill>
                <a:latin typeface="Arial Narrow" charset="0"/>
              </a:rPr>
              <a:t>Valid for any space that is vacuum</a:t>
            </a:r>
          </a:p>
        </p:txBody>
      </p:sp>
    </p:spTree>
    <p:extLst>
      <p:ext uri="{BB962C8B-B14F-4D97-AF65-F5344CB8AC3E}">
        <p14:creationId xmlns:p14="http://schemas.microsoft.com/office/powerpoint/2010/main" val="39243020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4259">
                                            <p:txEl>
                                              <p:pRg st="0" end="0"/>
                                            </p:txEl>
                                          </p:spTgt>
                                        </p:tgtEl>
                                        <p:attrNameLst>
                                          <p:attrName>style.visibility</p:attrName>
                                        </p:attrNameLst>
                                      </p:cBhvr>
                                      <p:to>
                                        <p:strVal val="visible"/>
                                      </p:to>
                                    </p:set>
                                    <p:animEffect transition="in" filter="wipe(left)">
                                      <p:cBhvr>
                                        <p:cTn id="7" dur="500"/>
                                        <p:tgtEl>
                                          <p:spTgt spid="2242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24259">
                                            <p:txEl>
                                              <p:pRg st="1" end="1"/>
                                            </p:txEl>
                                          </p:spTgt>
                                        </p:tgtEl>
                                        <p:attrNameLst>
                                          <p:attrName>style.visibility</p:attrName>
                                        </p:attrNameLst>
                                      </p:cBhvr>
                                      <p:to>
                                        <p:strVal val="visible"/>
                                      </p:to>
                                    </p:set>
                                    <p:animEffect transition="in" filter="wipe(left)">
                                      <p:cBhvr>
                                        <p:cTn id="12" dur="500"/>
                                        <p:tgtEl>
                                          <p:spTgt spid="2242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24259">
                                            <p:txEl>
                                              <p:pRg st="2" end="2"/>
                                            </p:txEl>
                                          </p:spTgt>
                                        </p:tgtEl>
                                        <p:attrNameLst>
                                          <p:attrName>style.visibility</p:attrName>
                                        </p:attrNameLst>
                                      </p:cBhvr>
                                      <p:to>
                                        <p:strVal val="visible"/>
                                      </p:to>
                                    </p:set>
                                    <p:animEffect transition="in" filter="wipe(left)">
                                      <p:cBhvr>
                                        <p:cTn id="17" dur="500"/>
                                        <p:tgtEl>
                                          <p:spTgt spid="2242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24263"/>
                                        </p:tgtEl>
                                        <p:attrNameLst>
                                          <p:attrName>style.visibility</p:attrName>
                                        </p:attrNameLst>
                                      </p:cBhvr>
                                      <p:to>
                                        <p:strVal val="visible"/>
                                      </p:to>
                                    </p:set>
                                    <p:animEffect transition="in" filter="wipe(left)">
                                      <p:cBhvr>
                                        <p:cTn id="22" dur="500"/>
                                        <p:tgtEl>
                                          <p:spTgt spid="22426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24266"/>
                                        </p:tgtEl>
                                        <p:attrNameLst>
                                          <p:attrName>style.visibility</p:attrName>
                                        </p:attrNameLst>
                                      </p:cBhvr>
                                      <p:to>
                                        <p:strVal val="visible"/>
                                      </p:to>
                                    </p:set>
                                    <p:animEffect transition="in" filter="wipe(left)">
                                      <p:cBhvr>
                                        <p:cTn id="27" dur="500"/>
                                        <p:tgtEl>
                                          <p:spTgt spid="22426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24270"/>
                                        </p:tgtEl>
                                        <p:attrNameLst>
                                          <p:attrName>style.visibility</p:attrName>
                                        </p:attrNameLst>
                                      </p:cBhvr>
                                      <p:to>
                                        <p:strVal val="visible"/>
                                      </p:to>
                                    </p:set>
                                    <p:animEffect transition="in" filter="wipe(left)">
                                      <p:cBhvr>
                                        <p:cTn id="32" dur="500"/>
                                        <p:tgtEl>
                                          <p:spTgt spid="22427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24271"/>
                                        </p:tgtEl>
                                        <p:attrNameLst>
                                          <p:attrName>style.visibility</p:attrName>
                                        </p:attrNameLst>
                                      </p:cBhvr>
                                      <p:to>
                                        <p:strVal val="visible"/>
                                      </p:to>
                                    </p:set>
                                    <p:animEffect transition="in" filter="wipe(left)">
                                      <p:cBhvr>
                                        <p:cTn id="37" dur="500"/>
                                        <p:tgtEl>
                                          <p:spTgt spid="224271"/>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224272"/>
                                        </p:tgtEl>
                                        <p:attrNameLst>
                                          <p:attrName>style.visibility</p:attrName>
                                        </p:attrNameLst>
                                      </p:cBhvr>
                                      <p:to>
                                        <p:strVal val="visible"/>
                                      </p:to>
                                    </p:set>
                                    <p:anim calcmode="lin" valueType="num">
                                      <p:cBhvr>
                                        <p:cTn id="42" dur="500" fill="hold"/>
                                        <p:tgtEl>
                                          <p:spTgt spid="224272"/>
                                        </p:tgtEl>
                                        <p:attrNameLst>
                                          <p:attrName>ppt_w</p:attrName>
                                        </p:attrNameLst>
                                      </p:cBhvr>
                                      <p:tavLst>
                                        <p:tav tm="0">
                                          <p:val>
                                            <p:fltVal val="0"/>
                                          </p:val>
                                        </p:tav>
                                        <p:tav tm="100000">
                                          <p:val>
                                            <p:strVal val="#ppt_w"/>
                                          </p:val>
                                        </p:tav>
                                      </p:tavLst>
                                    </p:anim>
                                    <p:anim calcmode="lin" valueType="num">
                                      <p:cBhvr>
                                        <p:cTn id="43" dur="500" fill="hold"/>
                                        <p:tgtEl>
                                          <p:spTgt spid="224272"/>
                                        </p:tgtEl>
                                        <p:attrNameLst>
                                          <p:attrName>ppt_h</p:attrName>
                                        </p:attrNameLst>
                                      </p:cBhvr>
                                      <p:tavLst>
                                        <p:tav tm="0">
                                          <p:val>
                                            <p:fltVal val="0"/>
                                          </p:val>
                                        </p:tav>
                                        <p:tav tm="100000">
                                          <p:val>
                                            <p:strVal val="#ppt_h"/>
                                          </p:val>
                                        </p:tav>
                                      </p:tavLst>
                                    </p:anim>
                                    <p:animEffect transition="in" filter="fade">
                                      <p:cBhvr>
                                        <p:cTn id="44" dur="500"/>
                                        <p:tgtEl>
                                          <p:spTgt spid="22427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224259">
                                            <p:txEl>
                                              <p:pRg st="5" end="5"/>
                                            </p:txEl>
                                          </p:spTgt>
                                        </p:tgtEl>
                                        <p:attrNameLst>
                                          <p:attrName>style.visibility</p:attrName>
                                        </p:attrNameLst>
                                      </p:cBhvr>
                                      <p:to>
                                        <p:strVal val="visible"/>
                                      </p:to>
                                    </p:set>
                                    <p:animEffect transition="in" filter="wipe(left)">
                                      <p:cBhvr>
                                        <p:cTn id="49" dur="500"/>
                                        <p:tgtEl>
                                          <p:spTgt spid="224259">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24273"/>
                                        </p:tgtEl>
                                        <p:attrNameLst>
                                          <p:attrName>style.visibility</p:attrName>
                                        </p:attrNameLst>
                                      </p:cBhvr>
                                      <p:to>
                                        <p:strVal val="visible"/>
                                      </p:to>
                                    </p:set>
                                    <p:animEffect transition="in" filter="wipe(left)">
                                      <p:cBhvr>
                                        <p:cTn id="54" dur="500"/>
                                        <p:tgtEl>
                                          <p:spTgt spid="22427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224275"/>
                                        </p:tgtEl>
                                        <p:attrNameLst>
                                          <p:attrName>style.visibility</p:attrName>
                                        </p:attrNameLst>
                                      </p:cBhvr>
                                      <p:to>
                                        <p:strVal val="visible"/>
                                      </p:to>
                                    </p:set>
                                    <p:animEffect transition="in" filter="wipe(left)">
                                      <p:cBhvr>
                                        <p:cTn id="59" dur="500"/>
                                        <p:tgtEl>
                                          <p:spTgt spid="22427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224276"/>
                                        </p:tgtEl>
                                        <p:attrNameLst>
                                          <p:attrName>style.visibility</p:attrName>
                                        </p:attrNameLst>
                                      </p:cBhvr>
                                      <p:to>
                                        <p:strVal val="visible"/>
                                      </p:to>
                                    </p:set>
                                    <p:animEffect transition="in" filter="wipe(left)">
                                      <p:cBhvr>
                                        <p:cTn id="64" dur="500"/>
                                        <p:tgtEl>
                                          <p:spTgt spid="224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9" grpId="0" build="p"/>
      <p:bldP spid="224272" grpId="0" animBg="1"/>
      <p:bldP spid="224275" grpId="0" animBg="1"/>
      <p:bldP spid="22427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Monday, June 20, 2016</a:t>
            </a:r>
            <a:endParaRPr lang="en-US"/>
          </a:p>
        </p:txBody>
      </p:sp>
      <p:sp>
        <p:nvSpPr>
          <p:cNvPr id="6" name="Footer Placeholder 4"/>
          <p:cNvSpPr>
            <a:spLocks noGrp="1"/>
          </p:cNvSpPr>
          <p:nvPr>
            <p:ph type="ftr" sz="quarter" idx="11"/>
          </p:nvPr>
        </p:nvSpPr>
        <p:spPr/>
        <p:txBody>
          <a:bodyPr/>
          <a:lstStyle/>
          <a:p>
            <a:r>
              <a:rPr lang="nl-NL" smtClean="0"/>
              <a:t>PHYS 1444-001, Summer 2016               Dr. Jaehoon Yu</a:t>
            </a:r>
            <a:endParaRPr lang="en-US"/>
          </a:p>
        </p:txBody>
      </p:sp>
      <p:sp>
        <p:nvSpPr>
          <p:cNvPr id="7" name="Slide Number Placeholder 5"/>
          <p:cNvSpPr>
            <a:spLocks noGrp="1"/>
          </p:cNvSpPr>
          <p:nvPr>
            <p:ph type="sldNum" sz="quarter" idx="12"/>
          </p:nvPr>
        </p:nvSpPr>
        <p:spPr/>
        <p:txBody>
          <a:bodyPr/>
          <a:lstStyle/>
          <a:p>
            <a:fld id="{F892BA88-9BFC-D541-AD98-D51CC17475B0}" type="slidenum">
              <a:rPr lang="en-US"/>
              <a:pPr/>
              <a:t>17</a:t>
            </a:fld>
            <a:endParaRPr lang="en-US"/>
          </a:p>
        </p:txBody>
      </p:sp>
      <p:sp>
        <p:nvSpPr>
          <p:cNvPr id="227330" name="Rectangle 2"/>
          <p:cNvSpPr>
            <a:spLocks noGrp="1" noChangeArrowheads="1"/>
          </p:cNvSpPr>
          <p:nvPr>
            <p:ph type="title"/>
          </p:nvPr>
        </p:nvSpPr>
        <p:spPr>
          <a:xfrm>
            <a:off x="152400" y="76200"/>
            <a:ext cx="8915400" cy="685800"/>
          </a:xfrm>
        </p:spPr>
        <p:txBody>
          <a:bodyPr/>
          <a:lstStyle/>
          <a:p>
            <a:r>
              <a:rPr lang="en-US"/>
              <a:t>Dielectrics</a:t>
            </a:r>
          </a:p>
        </p:txBody>
      </p:sp>
      <p:sp>
        <p:nvSpPr>
          <p:cNvPr id="227331" name="Rectangle 3"/>
          <p:cNvSpPr>
            <a:spLocks noChangeArrowheads="1"/>
          </p:cNvSpPr>
          <p:nvPr/>
        </p:nvSpPr>
        <p:spPr bwMode="auto">
          <a:xfrm>
            <a:off x="304800" y="762000"/>
            <a:ext cx="8534400" cy="5181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Capacitors have an insulating sheet of material, called dielectric, between the plates to</a:t>
            </a:r>
          </a:p>
          <a:p>
            <a:pPr marL="742950" lvl="1" indent="-285750">
              <a:spcBef>
                <a:spcPct val="20000"/>
              </a:spcBef>
              <a:buFontTx/>
              <a:buChar char="–"/>
            </a:pPr>
            <a:r>
              <a:rPr lang="en-US" sz="2800" dirty="0">
                <a:solidFill>
                  <a:srgbClr val="660066"/>
                </a:solidFill>
                <a:latin typeface="Arial Narrow" charset="0"/>
                <a:ea typeface="ＭＳ Ｐゴシック" charset="-128"/>
              </a:rPr>
              <a:t>Increase breakdown voltage than that in the air</a:t>
            </a:r>
          </a:p>
          <a:p>
            <a:pPr marL="742950" lvl="1" indent="-285750">
              <a:spcBef>
                <a:spcPct val="20000"/>
              </a:spcBef>
              <a:buFontTx/>
              <a:buChar char="–"/>
            </a:pPr>
            <a:r>
              <a:rPr lang="en-US" sz="2800" dirty="0">
                <a:solidFill>
                  <a:srgbClr val="660066"/>
                </a:solidFill>
                <a:latin typeface="Arial Narrow" charset="0"/>
                <a:ea typeface="ＭＳ Ｐゴシック" charset="-128"/>
              </a:rPr>
              <a:t>Higher voltage can be applied without the charge passing across the gap</a:t>
            </a:r>
          </a:p>
          <a:p>
            <a:pPr marL="742950" lvl="1" indent="-285750">
              <a:spcBef>
                <a:spcPct val="20000"/>
              </a:spcBef>
              <a:buFontTx/>
              <a:buChar char="–"/>
            </a:pPr>
            <a:r>
              <a:rPr lang="en-US" sz="2800" dirty="0">
                <a:solidFill>
                  <a:srgbClr val="660066"/>
                </a:solidFill>
                <a:latin typeface="Arial Narrow" charset="0"/>
                <a:ea typeface="ＭＳ Ｐゴシック" charset="-128"/>
              </a:rPr>
              <a:t>Allow the plates get closer together without touching</a:t>
            </a:r>
          </a:p>
          <a:p>
            <a:pPr marL="1143000" lvl="2" indent="-228600">
              <a:spcBef>
                <a:spcPct val="20000"/>
              </a:spcBef>
              <a:buFontTx/>
              <a:buChar char="•"/>
            </a:pPr>
            <a:r>
              <a:rPr lang="en-US" dirty="0">
                <a:solidFill>
                  <a:srgbClr val="003300"/>
                </a:solidFill>
                <a:latin typeface="Arial Narrow" charset="0"/>
                <a:ea typeface="ＭＳ Ｐゴシック" charset="-128"/>
              </a:rPr>
              <a:t>Increases capacitance ( recall C</a:t>
            </a:r>
            <a:r>
              <a:rPr lang="en-US" dirty="0" smtClean="0">
                <a:solidFill>
                  <a:srgbClr val="003300"/>
                </a:solidFill>
                <a:latin typeface="Arial Narrow" charset="0"/>
                <a:ea typeface="ＭＳ Ｐゴシック" charset="-128"/>
              </a:rPr>
              <a:t>=</a:t>
            </a:r>
            <a:r>
              <a:rPr lang="en-US" dirty="0" smtClean="0">
                <a:solidFill>
                  <a:srgbClr val="003300"/>
                </a:solidFill>
                <a:latin typeface="Symbol" charset="2"/>
                <a:ea typeface="ＭＳ Ｐゴシック" charset="-128"/>
              </a:rPr>
              <a:t>ε</a:t>
            </a:r>
            <a:r>
              <a:rPr lang="en-US" baseline="-25000" dirty="0" smtClean="0">
                <a:solidFill>
                  <a:srgbClr val="003300"/>
                </a:solidFill>
                <a:latin typeface="Arial Narrow" charset="0"/>
                <a:ea typeface="ＭＳ Ｐゴシック" charset="-128"/>
              </a:rPr>
              <a:t>0</a:t>
            </a:r>
            <a:r>
              <a:rPr lang="en-US" dirty="0" smtClean="0">
                <a:solidFill>
                  <a:srgbClr val="003300"/>
                </a:solidFill>
                <a:latin typeface="Arial Narrow" charset="0"/>
                <a:ea typeface="ＭＳ Ｐゴシック" charset="-128"/>
              </a:rPr>
              <a:t>A</a:t>
            </a:r>
            <a:r>
              <a:rPr lang="en-US" dirty="0">
                <a:solidFill>
                  <a:srgbClr val="003300"/>
                </a:solidFill>
                <a:latin typeface="Arial Narrow" charset="0"/>
                <a:ea typeface="ＭＳ Ｐゴシック" charset="-128"/>
              </a:rPr>
              <a:t>/d)</a:t>
            </a:r>
          </a:p>
          <a:p>
            <a:pPr marL="742950" lvl="1" indent="-285750">
              <a:spcBef>
                <a:spcPct val="20000"/>
              </a:spcBef>
              <a:buFontTx/>
              <a:buChar char="–"/>
            </a:pPr>
            <a:r>
              <a:rPr lang="en-US" sz="2800" dirty="0">
                <a:solidFill>
                  <a:srgbClr val="660066"/>
                </a:solidFill>
                <a:latin typeface="Arial Narrow" charset="0"/>
                <a:ea typeface="ＭＳ Ｐゴシック" charset="-128"/>
              </a:rPr>
              <a:t>Also increases the capacitance by the dielectric constant</a:t>
            </a:r>
          </a:p>
          <a:p>
            <a:pPr marL="742950" lvl="1" indent="-285750">
              <a:spcBef>
                <a:spcPct val="20000"/>
              </a:spcBef>
              <a:buFontTx/>
              <a:buChar char="–"/>
            </a:pPr>
            <a:endParaRPr lang="en-US" sz="2800" dirty="0">
              <a:solidFill>
                <a:srgbClr val="660066"/>
              </a:solidFill>
              <a:latin typeface="Arial Narrow" charset="0"/>
              <a:ea typeface="ＭＳ Ｐゴシック" charset="-128"/>
            </a:endParaRPr>
          </a:p>
          <a:p>
            <a:pPr marL="742950" lvl="1" indent="-285750">
              <a:spcBef>
                <a:spcPct val="20000"/>
              </a:spcBef>
              <a:buFontTx/>
              <a:buChar char="–"/>
            </a:pPr>
            <a:r>
              <a:rPr lang="en-US" sz="2800" dirty="0">
                <a:solidFill>
                  <a:srgbClr val="660066"/>
                </a:solidFill>
                <a:latin typeface="Arial Narrow" charset="0"/>
                <a:ea typeface="ＭＳ Ｐゴシック" charset="-128"/>
              </a:rPr>
              <a:t>Where C</a:t>
            </a:r>
            <a:r>
              <a:rPr lang="en-US" sz="2800" baseline="-25000" dirty="0">
                <a:solidFill>
                  <a:srgbClr val="660066"/>
                </a:solidFill>
                <a:latin typeface="Arial Narrow" charset="0"/>
                <a:ea typeface="ＭＳ Ｐゴシック" charset="-128"/>
              </a:rPr>
              <a:t>0</a:t>
            </a:r>
            <a:r>
              <a:rPr lang="en-US" sz="2800" dirty="0">
                <a:solidFill>
                  <a:srgbClr val="660066"/>
                </a:solidFill>
                <a:latin typeface="Arial Narrow" charset="0"/>
                <a:ea typeface="ＭＳ Ｐゴシック" charset="-128"/>
              </a:rPr>
              <a:t> is the intrinsic capacitance when the gap is vacuum</a:t>
            </a:r>
          </a:p>
        </p:txBody>
      </p:sp>
      <p:graphicFrame>
        <p:nvGraphicFramePr>
          <p:cNvPr id="227335" name="Object 7"/>
          <p:cNvGraphicFramePr>
            <a:graphicFrameLocks noChangeAspect="1"/>
          </p:cNvGraphicFramePr>
          <p:nvPr/>
        </p:nvGraphicFramePr>
        <p:xfrm>
          <a:off x="3306763" y="4724400"/>
          <a:ext cx="1493837" cy="584200"/>
        </p:xfrm>
        <a:graphic>
          <a:graphicData uri="http://schemas.openxmlformats.org/presentationml/2006/ole">
            <mc:AlternateContent xmlns:mc="http://schemas.openxmlformats.org/markup-compatibility/2006">
              <mc:Choice xmlns:v="urn:schemas-microsoft-com:vml" Requires="v">
                <p:oleObj spid="_x0000_s120893" name="Equation" r:id="rId3" imgW="520560" imgH="203040" progId="Equation.DSMT4">
                  <p:embed/>
                </p:oleObj>
              </mc:Choice>
              <mc:Fallback>
                <p:oleObj name="Equation" r:id="rId3" imgW="520560" imgH="203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6763" y="4724400"/>
                        <a:ext cx="1493837" cy="584200"/>
                      </a:xfrm>
                      <a:prstGeom prst="rect">
                        <a:avLst/>
                      </a:prstGeom>
                      <a:solidFill>
                        <a:srgbClr val="99FFCC"/>
                      </a:solidFill>
                      <a:ln w="28575">
                        <a:solidFill>
                          <a:srgbClr val="FF0000"/>
                        </a:solidFill>
                        <a:miter lim="800000"/>
                        <a:headEnd/>
                        <a:tailEnd/>
                      </a:ln>
                    </p:spPr>
                  </p:pic>
                </p:oleObj>
              </mc:Fallback>
            </mc:AlternateContent>
          </a:graphicData>
        </a:graphic>
      </p:graphicFrame>
    </p:spTree>
    <p:extLst>
      <p:ext uri="{BB962C8B-B14F-4D97-AF65-F5344CB8AC3E}">
        <p14:creationId xmlns:p14="http://schemas.microsoft.com/office/powerpoint/2010/main" val="25352626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7331">
                                            <p:txEl>
                                              <p:pRg st="0" end="0"/>
                                            </p:txEl>
                                          </p:spTgt>
                                        </p:tgtEl>
                                        <p:attrNameLst>
                                          <p:attrName>style.visibility</p:attrName>
                                        </p:attrNameLst>
                                      </p:cBhvr>
                                      <p:to>
                                        <p:strVal val="visible"/>
                                      </p:to>
                                    </p:set>
                                    <p:animEffect transition="in" filter="wipe(left)">
                                      <p:cBhvr>
                                        <p:cTn id="7" dur="500"/>
                                        <p:tgtEl>
                                          <p:spTgt spid="2273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27331">
                                            <p:txEl>
                                              <p:pRg st="1" end="1"/>
                                            </p:txEl>
                                          </p:spTgt>
                                        </p:tgtEl>
                                        <p:attrNameLst>
                                          <p:attrName>style.visibility</p:attrName>
                                        </p:attrNameLst>
                                      </p:cBhvr>
                                      <p:to>
                                        <p:strVal val="visible"/>
                                      </p:to>
                                    </p:set>
                                    <p:animEffect transition="in" filter="wipe(left)">
                                      <p:cBhvr>
                                        <p:cTn id="12" dur="500"/>
                                        <p:tgtEl>
                                          <p:spTgt spid="2273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27331">
                                            <p:txEl>
                                              <p:pRg st="2" end="2"/>
                                            </p:txEl>
                                          </p:spTgt>
                                        </p:tgtEl>
                                        <p:attrNameLst>
                                          <p:attrName>style.visibility</p:attrName>
                                        </p:attrNameLst>
                                      </p:cBhvr>
                                      <p:to>
                                        <p:strVal val="visible"/>
                                      </p:to>
                                    </p:set>
                                    <p:animEffect transition="in" filter="wipe(left)">
                                      <p:cBhvr>
                                        <p:cTn id="17" dur="500"/>
                                        <p:tgtEl>
                                          <p:spTgt spid="2273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27331">
                                            <p:txEl>
                                              <p:pRg st="3" end="3"/>
                                            </p:txEl>
                                          </p:spTgt>
                                        </p:tgtEl>
                                        <p:attrNameLst>
                                          <p:attrName>style.visibility</p:attrName>
                                        </p:attrNameLst>
                                      </p:cBhvr>
                                      <p:to>
                                        <p:strVal val="visible"/>
                                      </p:to>
                                    </p:set>
                                    <p:animEffect transition="in" filter="wipe(left)">
                                      <p:cBhvr>
                                        <p:cTn id="22" dur="500"/>
                                        <p:tgtEl>
                                          <p:spTgt spid="2273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27331">
                                            <p:txEl>
                                              <p:pRg st="4" end="4"/>
                                            </p:txEl>
                                          </p:spTgt>
                                        </p:tgtEl>
                                        <p:attrNameLst>
                                          <p:attrName>style.visibility</p:attrName>
                                        </p:attrNameLst>
                                      </p:cBhvr>
                                      <p:to>
                                        <p:strVal val="visible"/>
                                      </p:to>
                                    </p:set>
                                    <p:animEffect transition="in" filter="wipe(left)">
                                      <p:cBhvr>
                                        <p:cTn id="27" dur="500"/>
                                        <p:tgtEl>
                                          <p:spTgt spid="2273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27331">
                                            <p:txEl>
                                              <p:pRg st="5" end="5"/>
                                            </p:txEl>
                                          </p:spTgt>
                                        </p:tgtEl>
                                        <p:attrNameLst>
                                          <p:attrName>style.visibility</p:attrName>
                                        </p:attrNameLst>
                                      </p:cBhvr>
                                      <p:to>
                                        <p:strVal val="visible"/>
                                      </p:to>
                                    </p:set>
                                    <p:animEffect transition="in" filter="wipe(left)">
                                      <p:cBhvr>
                                        <p:cTn id="32" dur="500"/>
                                        <p:tgtEl>
                                          <p:spTgt spid="22733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27335"/>
                                        </p:tgtEl>
                                        <p:attrNameLst>
                                          <p:attrName>style.visibility</p:attrName>
                                        </p:attrNameLst>
                                      </p:cBhvr>
                                      <p:to>
                                        <p:strVal val="visible"/>
                                      </p:to>
                                    </p:set>
                                    <p:animEffect transition="in" filter="wipe(left)">
                                      <p:cBhvr>
                                        <p:cTn id="37" dur="500"/>
                                        <p:tgtEl>
                                          <p:spTgt spid="22733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27331">
                                            <p:txEl>
                                              <p:pRg st="7" end="7"/>
                                            </p:txEl>
                                          </p:spTgt>
                                        </p:tgtEl>
                                        <p:attrNameLst>
                                          <p:attrName>style.visibility</p:attrName>
                                        </p:attrNameLst>
                                      </p:cBhvr>
                                      <p:to>
                                        <p:strVal val="visible"/>
                                      </p:to>
                                    </p:set>
                                    <p:animEffect transition="in" filter="wipe(left)">
                                      <p:cBhvr>
                                        <p:cTn id="42" dur="500"/>
                                        <p:tgtEl>
                                          <p:spTgt spid="22733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Monday, June 20, 2016</a:t>
            </a:r>
            <a:endParaRPr lang="en-US"/>
          </a:p>
        </p:txBody>
      </p:sp>
      <p:sp>
        <p:nvSpPr>
          <p:cNvPr id="6" name="Footer Placeholder 4"/>
          <p:cNvSpPr>
            <a:spLocks noGrp="1"/>
          </p:cNvSpPr>
          <p:nvPr>
            <p:ph type="ftr" sz="quarter" idx="11"/>
          </p:nvPr>
        </p:nvSpPr>
        <p:spPr/>
        <p:txBody>
          <a:bodyPr/>
          <a:lstStyle/>
          <a:p>
            <a:r>
              <a:rPr lang="nl-NL" smtClean="0"/>
              <a:t>PHYS 1444-001, Summer 2016               Dr. Jaehoon Yu</a:t>
            </a:r>
            <a:endParaRPr lang="en-US"/>
          </a:p>
        </p:txBody>
      </p:sp>
      <p:sp>
        <p:nvSpPr>
          <p:cNvPr id="7" name="Slide Number Placeholder 5"/>
          <p:cNvSpPr>
            <a:spLocks noGrp="1"/>
          </p:cNvSpPr>
          <p:nvPr>
            <p:ph type="sldNum" sz="quarter" idx="12"/>
          </p:nvPr>
        </p:nvSpPr>
        <p:spPr/>
        <p:txBody>
          <a:bodyPr/>
          <a:lstStyle/>
          <a:p>
            <a:fld id="{60293F0A-A4BD-B64E-A79B-B3C077BCB704}" type="slidenum">
              <a:rPr lang="en-US"/>
              <a:pPr/>
              <a:t>18</a:t>
            </a:fld>
            <a:endParaRPr lang="en-US"/>
          </a:p>
        </p:txBody>
      </p:sp>
      <p:sp>
        <p:nvSpPr>
          <p:cNvPr id="229378" name="Rectangle 2"/>
          <p:cNvSpPr>
            <a:spLocks noGrp="1" noChangeArrowheads="1"/>
          </p:cNvSpPr>
          <p:nvPr>
            <p:ph type="title"/>
          </p:nvPr>
        </p:nvSpPr>
        <p:spPr>
          <a:xfrm>
            <a:off x="152400" y="76200"/>
            <a:ext cx="8915400" cy="685800"/>
          </a:xfrm>
        </p:spPr>
        <p:txBody>
          <a:bodyPr/>
          <a:lstStyle/>
          <a:p>
            <a:r>
              <a:rPr lang="en-US"/>
              <a:t>Dielectrics</a:t>
            </a:r>
          </a:p>
        </p:txBody>
      </p:sp>
      <p:sp>
        <p:nvSpPr>
          <p:cNvPr id="229379" name="Rectangle 3"/>
          <p:cNvSpPr>
            <a:spLocks noChangeArrowheads="1"/>
          </p:cNvSpPr>
          <p:nvPr/>
        </p:nvSpPr>
        <p:spPr bwMode="auto">
          <a:xfrm>
            <a:off x="304800" y="762000"/>
            <a:ext cx="8534400" cy="5181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The value of dielectric constant </a:t>
            </a:r>
            <a:r>
              <a:rPr lang="en-US" sz="3200" dirty="0" smtClean="0">
                <a:solidFill>
                  <a:schemeClr val="accent2"/>
                </a:solidFill>
                <a:latin typeface="Arial Narrow" charset="0"/>
              </a:rPr>
              <a:t>K varies </a:t>
            </a:r>
            <a:r>
              <a:rPr lang="en-US" sz="3200" dirty="0">
                <a:solidFill>
                  <a:schemeClr val="accent2"/>
                </a:solidFill>
                <a:latin typeface="Arial Narrow" charset="0"/>
              </a:rPr>
              <a:t>depending on </a:t>
            </a:r>
            <a:r>
              <a:rPr lang="en-US" sz="3200" dirty="0" smtClean="0">
                <a:solidFill>
                  <a:schemeClr val="accent2"/>
                </a:solidFill>
                <a:latin typeface="Arial Narrow" charset="0"/>
              </a:rPr>
              <a:t>the material </a:t>
            </a:r>
            <a:r>
              <a:rPr lang="en-US" sz="3200" dirty="0">
                <a:solidFill>
                  <a:schemeClr val="accent2"/>
                </a:solidFill>
                <a:latin typeface="Arial Narrow" charset="0"/>
              </a:rPr>
              <a:t>(Table 24 – 1) </a:t>
            </a:r>
          </a:p>
          <a:p>
            <a:pPr marL="742950" lvl="1" indent="-285750">
              <a:spcBef>
                <a:spcPct val="20000"/>
              </a:spcBef>
              <a:buFontTx/>
              <a:buChar char="–"/>
            </a:pPr>
            <a:r>
              <a:rPr lang="en-US" sz="2800" dirty="0">
                <a:solidFill>
                  <a:srgbClr val="660066"/>
                </a:solidFill>
                <a:latin typeface="Arial Narrow" charset="0"/>
                <a:ea typeface="ＭＳ Ｐゴシック" charset="-128"/>
              </a:rPr>
              <a:t>K for vacuum is 1.0000</a:t>
            </a:r>
          </a:p>
          <a:p>
            <a:pPr marL="742950" lvl="1" indent="-285750">
              <a:spcBef>
                <a:spcPct val="20000"/>
              </a:spcBef>
              <a:buFontTx/>
              <a:buChar char="–"/>
            </a:pPr>
            <a:r>
              <a:rPr lang="en-US" sz="2800" dirty="0">
                <a:solidFill>
                  <a:srgbClr val="660066"/>
                </a:solidFill>
                <a:latin typeface="Arial Narrow" charset="0"/>
                <a:ea typeface="ＭＳ Ｐゴシック" charset="-128"/>
              </a:rPr>
              <a:t>K for air is 1.0006 (this is why permittivity of air and vacuum are used interchangeably.)</a:t>
            </a:r>
          </a:p>
          <a:p>
            <a:pPr marL="342900" indent="-342900">
              <a:spcBef>
                <a:spcPct val="20000"/>
              </a:spcBef>
              <a:buFontTx/>
              <a:buChar char="•"/>
            </a:pPr>
            <a:r>
              <a:rPr lang="en-US" sz="3200" u="sng" dirty="0">
                <a:solidFill>
                  <a:srgbClr val="FF0000"/>
                </a:solidFill>
                <a:latin typeface="Arial Narrow" charset="0"/>
              </a:rPr>
              <a:t>Maximum electric field before breakdown</a:t>
            </a:r>
            <a:r>
              <a:rPr lang="en-US" sz="3200" dirty="0">
                <a:solidFill>
                  <a:schemeClr val="accent2"/>
                </a:solidFill>
                <a:latin typeface="Arial Narrow" charset="0"/>
              </a:rPr>
              <a:t> occurs is the </a:t>
            </a:r>
            <a:r>
              <a:rPr lang="en-US" sz="3200" u="sng" dirty="0">
                <a:solidFill>
                  <a:srgbClr val="FF0000"/>
                </a:solidFill>
                <a:latin typeface="Arial Narrow" charset="0"/>
              </a:rPr>
              <a:t>dielectric strength</a:t>
            </a:r>
            <a:r>
              <a:rPr lang="en-US" sz="3200" dirty="0">
                <a:solidFill>
                  <a:schemeClr val="accent2"/>
                </a:solidFill>
                <a:latin typeface="Arial Narrow" charset="0"/>
              </a:rPr>
              <a:t>.   What is its unit?</a:t>
            </a:r>
          </a:p>
          <a:p>
            <a:pPr marL="742950" lvl="1" indent="-285750">
              <a:spcBef>
                <a:spcPct val="20000"/>
              </a:spcBef>
              <a:buFontTx/>
              <a:buChar char="–"/>
            </a:pPr>
            <a:r>
              <a:rPr lang="en-US" sz="2800" dirty="0">
                <a:solidFill>
                  <a:srgbClr val="660066"/>
                </a:solidFill>
                <a:latin typeface="Arial Narrow" charset="0"/>
                <a:ea typeface="ＭＳ Ｐゴシック" charset="-128"/>
              </a:rPr>
              <a:t>V/m</a:t>
            </a:r>
          </a:p>
          <a:p>
            <a:pPr marL="342900" indent="-342900">
              <a:spcBef>
                <a:spcPct val="20000"/>
              </a:spcBef>
              <a:buFontTx/>
              <a:buChar char="•"/>
            </a:pPr>
            <a:r>
              <a:rPr lang="en-US" sz="3200" dirty="0">
                <a:solidFill>
                  <a:schemeClr val="accent2"/>
                </a:solidFill>
                <a:latin typeface="Arial Narrow" charset="0"/>
              </a:rPr>
              <a:t>The capacitance of a parallel plate capacitor with a dielectric (K) filling the gap is </a:t>
            </a:r>
          </a:p>
        </p:txBody>
      </p:sp>
      <p:graphicFrame>
        <p:nvGraphicFramePr>
          <p:cNvPr id="229380" name="Object 4"/>
          <p:cNvGraphicFramePr>
            <a:graphicFrameLocks noChangeAspect="1"/>
          </p:cNvGraphicFramePr>
          <p:nvPr/>
        </p:nvGraphicFramePr>
        <p:xfrm>
          <a:off x="5638800" y="5446713"/>
          <a:ext cx="2755900" cy="954087"/>
        </p:xfrm>
        <a:graphic>
          <a:graphicData uri="http://schemas.openxmlformats.org/presentationml/2006/ole">
            <mc:AlternateContent xmlns:mc="http://schemas.openxmlformats.org/markup-compatibility/2006">
              <mc:Choice xmlns:v="urn:schemas-microsoft-com:vml" Requires="v">
                <p:oleObj spid="_x0000_s121917" name="Equation" r:id="rId3" imgW="1066680" imgH="368280" progId="Equation.DSMT4">
                  <p:embed/>
                </p:oleObj>
              </mc:Choice>
              <mc:Fallback>
                <p:oleObj name="Equation" r:id="rId3" imgW="1066680" imgH="3682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5446713"/>
                        <a:ext cx="2755900" cy="954087"/>
                      </a:xfrm>
                      <a:prstGeom prst="rect">
                        <a:avLst/>
                      </a:prstGeom>
                      <a:solidFill>
                        <a:srgbClr val="99FFCC"/>
                      </a:solidFill>
                      <a:ln w="28575">
                        <a:solidFill>
                          <a:srgbClr val="FF0000"/>
                        </a:solidFill>
                        <a:miter lim="800000"/>
                        <a:headEnd/>
                        <a:tailEnd/>
                      </a:ln>
                    </p:spPr>
                  </p:pic>
                </p:oleObj>
              </mc:Fallback>
            </mc:AlternateContent>
          </a:graphicData>
        </a:graphic>
      </p:graphicFrame>
    </p:spTree>
    <p:extLst>
      <p:ext uri="{BB962C8B-B14F-4D97-AF65-F5344CB8AC3E}">
        <p14:creationId xmlns:p14="http://schemas.microsoft.com/office/powerpoint/2010/main" val="9734669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9379">
                                            <p:txEl>
                                              <p:pRg st="0" end="0"/>
                                            </p:txEl>
                                          </p:spTgt>
                                        </p:tgtEl>
                                        <p:attrNameLst>
                                          <p:attrName>style.visibility</p:attrName>
                                        </p:attrNameLst>
                                      </p:cBhvr>
                                      <p:to>
                                        <p:strVal val="visible"/>
                                      </p:to>
                                    </p:set>
                                    <p:animEffect transition="in" filter="wipe(left)">
                                      <p:cBhvr>
                                        <p:cTn id="7" dur="500"/>
                                        <p:tgtEl>
                                          <p:spTgt spid="2293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29379">
                                            <p:txEl>
                                              <p:pRg st="1" end="1"/>
                                            </p:txEl>
                                          </p:spTgt>
                                        </p:tgtEl>
                                        <p:attrNameLst>
                                          <p:attrName>style.visibility</p:attrName>
                                        </p:attrNameLst>
                                      </p:cBhvr>
                                      <p:to>
                                        <p:strVal val="visible"/>
                                      </p:to>
                                    </p:set>
                                    <p:animEffect transition="in" filter="wipe(left)">
                                      <p:cBhvr>
                                        <p:cTn id="12" dur="500"/>
                                        <p:tgtEl>
                                          <p:spTgt spid="2293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29379">
                                            <p:txEl>
                                              <p:pRg st="2" end="2"/>
                                            </p:txEl>
                                          </p:spTgt>
                                        </p:tgtEl>
                                        <p:attrNameLst>
                                          <p:attrName>style.visibility</p:attrName>
                                        </p:attrNameLst>
                                      </p:cBhvr>
                                      <p:to>
                                        <p:strVal val="visible"/>
                                      </p:to>
                                    </p:set>
                                    <p:animEffect transition="in" filter="wipe(left)">
                                      <p:cBhvr>
                                        <p:cTn id="17" dur="500"/>
                                        <p:tgtEl>
                                          <p:spTgt spid="2293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29379">
                                            <p:txEl>
                                              <p:pRg st="3" end="3"/>
                                            </p:txEl>
                                          </p:spTgt>
                                        </p:tgtEl>
                                        <p:attrNameLst>
                                          <p:attrName>style.visibility</p:attrName>
                                        </p:attrNameLst>
                                      </p:cBhvr>
                                      <p:to>
                                        <p:strVal val="visible"/>
                                      </p:to>
                                    </p:set>
                                    <p:animEffect transition="in" filter="wipe(left)">
                                      <p:cBhvr>
                                        <p:cTn id="22" dur="500"/>
                                        <p:tgtEl>
                                          <p:spTgt spid="2293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29379">
                                            <p:txEl>
                                              <p:pRg st="4" end="4"/>
                                            </p:txEl>
                                          </p:spTgt>
                                        </p:tgtEl>
                                        <p:attrNameLst>
                                          <p:attrName>style.visibility</p:attrName>
                                        </p:attrNameLst>
                                      </p:cBhvr>
                                      <p:to>
                                        <p:strVal val="visible"/>
                                      </p:to>
                                    </p:set>
                                    <p:animEffect transition="in" filter="wipe(left)">
                                      <p:cBhvr>
                                        <p:cTn id="27" dur="500"/>
                                        <p:tgtEl>
                                          <p:spTgt spid="22937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29379">
                                            <p:txEl>
                                              <p:pRg st="5" end="5"/>
                                            </p:txEl>
                                          </p:spTgt>
                                        </p:tgtEl>
                                        <p:attrNameLst>
                                          <p:attrName>style.visibility</p:attrName>
                                        </p:attrNameLst>
                                      </p:cBhvr>
                                      <p:to>
                                        <p:strVal val="visible"/>
                                      </p:to>
                                    </p:set>
                                    <p:animEffect transition="in" filter="wipe(left)">
                                      <p:cBhvr>
                                        <p:cTn id="32" dur="500"/>
                                        <p:tgtEl>
                                          <p:spTgt spid="22937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29380"/>
                                        </p:tgtEl>
                                        <p:attrNameLst>
                                          <p:attrName>style.visibility</p:attrName>
                                        </p:attrNameLst>
                                      </p:cBhvr>
                                      <p:to>
                                        <p:strVal val="visible"/>
                                      </p:to>
                                    </p:set>
                                    <p:animEffect transition="in" filter="wipe(left)">
                                      <p:cBhvr>
                                        <p:cTn id="37" dur="500"/>
                                        <p:tgtEl>
                                          <p:spTgt spid="229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smtClean="0"/>
              <a:t>Monday, June 20, 2016</a:t>
            </a:r>
            <a:endParaRPr lang="en-US"/>
          </a:p>
        </p:txBody>
      </p:sp>
      <p:sp>
        <p:nvSpPr>
          <p:cNvPr id="8" name="Footer Placeholder 4"/>
          <p:cNvSpPr>
            <a:spLocks noGrp="1"/>
          </p:cNvSpPr>
          <p:nvPr>
            <p:ph type="ftr" sz="quarter" idx="11"/>
          </p:nvPr>
        </p:nvSpPr>
        <p:spPr/>
        <p:txBody>
          <a:bodyPr/>
          <a:lstStyle/>
          <a:p>
            <a:r>
              <a:rPr lang="nl-NL" smtClean="0"/>
              <a:t>PHYS 1444-001, Summer 2016               Dr. Jaehoon Yu</a:t>
            </a:r>
            <a:endParaRPr lang="en-US"/>
          </a:p>
        </p:txBody>
      </p:sp>
      <p:sp>
        <p:nvSpPr>
          <p:cNvPr id="9" name="Slide Number Placeholder 5"/>
          <p:cNvSpPr>
            <a:spLocks noGrp="1"/>
          </p:cNvSpPr>
          <p:nvPr>
            <p:ph type="sldNum" sz="quarter" idx="12"/>
          </p:nvPr>
        </p:nvSpPr>
        <p:spPr/>
        <p:txBody>
          <a:bodyPr/>
          <a:lstStyle/>
          <a:p>
            <a:fld id="{F2D8217B-ADF8-CC41-8887-849550B74E94}" type="slidenum">
              <a:rPr lang="en-US"/>
              <a:pPr/>
              <a:t>19</a:t>
            </a:fld>
            <a:endParaRPr lang="en-US"/>
          </a:p>
        </p:txBody>
      </p:sp>
      <p:sp>
        <p:nvSpPr>
          <p:cNvPr id="204803" name="Rectangle 3"/>
          <p:cNvSpPr>
            <a:spLocks noChangeArrowheads="1"/>
          </p:cNvSpPr>
          <p:nvPr/>
        </p:nvSpPr>
        <p:spPr bwMode="auto">
          <a:xfrm>
            <a:off x="381000" y="609600"/>
            <a:ext cx="8534400" cy="6248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A new quantity of the </a:t>
            </a:r>
            <a:r>
              <a:rPr lang="en-US" sz="3200" b="1" u="sng" dirty="0">
                <a:solidFill>
                  <a:srgbClr val="FF0000"/>
                </a:solidFill>
                <a:latin typeface="Arial Narrow" charset="0"/>
              </a:rPr>
              <a:t>permittivity of </a:t>
            </a:r>
            <a:r>
              <a:rPr lang="en-US" sz="3200" b="1" u="sng" dirty="0" smtClean="0">
                <a:solidFill>
                  <a:srgbClr val="FF0000"/>
                </a:solidFill>
                <a:latin typeface="Arial Narrow" charset="0"/>
              </a:rPr>
              <a:t>a dielectric material </a:t>
            </a:r>
            <a:r>
              <a:rPr lang="en-US" sz="3200" dirty="0" smtClean="0">
                <a:solidFill>
                  <a:schemeClr val="accent2"/>
                </a:solidFill>
                <a:latin typeface="Arial Narrow" charset="0"/>
              </a:rPr>
              <a:t>is </a:t>
            </a:r>
            <a:r>
              <a:rPr lang="en-US" sz="3200" dirty="0">
                <a:solidFill>
                  <a:schemeClr val="accent2"/>
                </a:solidFill>
                <a:latin typeface="Arial Narrow" charset="0"/>
              </a:rPr>
              <a:t>defined as</a:t>
            </a:r>
            <a:r>
              <a:rPr lang="en-US" sz="3200" dirty="0" smtClean="0">
                <a:solidFill>
                  <a:schemeClr val="accent2"/>
                </a:solidFill>
                <a:latin typeface="Arial Narrow" charset="0"/>
              </a:rPr>
              <a:t> </a:t>
            </a:r>
            <a:r>
              <a:rPr lang="en-US" sz="3200" b="1" u="sng" dirty="0" err="1" smtClean="0">
                <a:solidFill>
                  <a:srgbClr val="FF0000"/>
                </a:solidFill>
                <a:latin typeface="Symbol" charset="2"/>
              </a:rPr>
              <a:t>ε</a:t>
            </a:r>
            <a:r>
              <a:rPr lang="en-US" sz="3200" b="1" u="sng" dirty="0" smtClean="0">
                <a:solidFill>
                  <a:srgbClr val="FF0000"/>
                </a:solidFill>
                <a:latin typeface="Arial Narrow" charset="0"/>
              </a:rPr>
              <a:t>=K</a:t>
            </a:r>
            <a:r>
              <a:rPr lang="en-US" sz="3200" b="1" u="sng" dirty="0" smtClean="0">
                <a:solidFill>
                  <a:srgbClr val="FF0000"/>
                </a:solidFill>
                <a:latin typeface="Symbol" charset="2"/>
              </a:rPr>
              <a:t>ε</a:t>
            </a:r>
            <a:r>
              <a:rPr lang="en-US" sz="3200" b="1" baseline="-25000" dirty="0" smtClean="0">
                <a:solidFill>
                  <a:srgbClr val="FF0000"/>
                </a:solidFill>
                <a:latin typeface="Arial Narrow" charset="0"/>
              </a:rPr>
              <a:t>0</a:t>
            </a:r>
            <a:endParaRPr lang="en-US" sz="3200" b="1" baseline="-25000" dirty="0">
              <a:solidFill>
                <a:srgbClr val="FF0000"/>
              </a:solidFill>
              <a:latin typeface="Arial Narrow" charset="0"/>
            </a:endParaRPr>
          </a:p>
          <a:p>
            <a:pPr marL="342900" indent="-342900">
              <a:spcBef>
                <a:spcPct val="20000"/>
              </a:spcBef>
              <a:buFontTx/>
              <a:buChar char="•"/>
            </a:pPr>
            <a:r>
              <a:rPr lang="en-US" sz="3200" dirty="0">
                <a:solidFill>
                  <a:schemeClr val="accent2"/>
                </a:solidFill>
                <a:latin typeface="Arial Narrow" charset="0"/>
              </a:rPr>
              <a:t>The capacitance of a parallel plate with a dielectric medium filling the gap is</a:t>
            </a: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r>
              <a:rPr lang="en-US" sz="3200" dirty="0">
                <a:solidFill>
                  <a:schemeClr val="accent2"/>
                </a:solidFill>
                <a:latin typeface="Arial Narrow" charset="0"/>
              </a:rPr>
              <a:t>The energy density stored in an electric field E in a dielectric is </a:t>
            </a:r>
          </a:p>
        </p:txBody>
      </p:sp>
      <p:sp>
        <p:nvSpPr>
          <p:cNvPr id="204802" name="Rectangle 2"/>
          <p:cNvSpPr>
            <a:spLocks noGrp="1" noChangeArrowheads="1"/>
          </p:cNvSpPr>
          <p:nvPr>
            <p:ph type="title"/>
          </p:nvPr>
        </p:nvSpPr>
        <p:spPr>
          <a:xfrm>
            <a:off x="381000" y="76200"/>
            <a:ext cx="8305800" cy="685800"/>
          </a:xfrm>
        </p:spPr>
        <p:txBody>
          <a:bodyPr/>
          <a:lstStyle/>
          <a:p>
            <a:r>
              <a:rPr lang="en-US"/>
              <a:t>Dielectrics</a:t>
            </a:r>
          </a:p>
        </p:txBody>
      </p:sp>
      <p:graphicFrame>
        <p:nvGraphicFramePr>
          <p:cNvPr id="204821" name="Object 21"/>
          <p:cNvGraphicFramePr>
            <a:graphicFrameLocks noChangeAspect="1"/>
          </p:cNvGraphicFramePr>
          <p:nvPr/>
        </p:nvGraphicFramePr>
        <p:xfrm>
          <a:off x="3505200" y="2895600"/>
          <a:ext cx="1447800" cy="1079500"/>
        </p:xfrm>
        <a:graphic>
          <a:graphicData uri="http://schemas.openxmlformats.org/presentationml/2006/ole">
            <mc:AlternateContent xmlns:mc="http://schemas.openxmlformats.org/markup-compatibility/2006">
              <mc:Choice xmlns:v="urn:schemas-microsoft-com:vml" Requires="v">
                <p:oleObj spid="_x0000_s122997" name="Equation" r:id="rId3" imgW="495000" imgH="368280" progId="Equation.DSMT4">
                  <p:embed/>
                </p:oleObj>
              </mc:Choice>
              <mc:Fallback>
                <p:oleObj name="Equation" r:id="rId3" imgW="495000" imgH="3682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2895600"/>
                        <a:ext cx="1447800" cy="1079500"/>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04822" name="Object 22"/>
          <p:cNvGraphicFramePr>
            <a:graphicFrameLocks noChangeAspect="1"/>
          </p:cNvGraphicFramePr>
          <p:nvPr/>
        </p:nvGraphicFramePr>
        <p:xfrm>
          <a:off x="2843213" y="4648200"/>
          <a:ext cx="4167187" cy="1228725"/>
        </p:xfrm>
        <a:graphic>
          <a:graphicData uri="http://schemas.openxmlformats.org/presentationml/2006/ole">
            <mc:AlternateContent xmlns:mc="http://schemas.openxmlformats.org/markup-compatibility/2006">
              <mc:Choice xmlns:v="urn:schemas-microsoft-com:vml" Requires="v">
                <p:oleObj spid="_x0000_s122998" name="Equation" r:id="rId5" imgW="1257120" imgH="368280" progId="Equation.DSMT4">
                  <p:embed/>
                </p:oleObj>
              </mc:Choice>
              <mc:Fallback>
                <p:oleObj name="Equation" r:id="rId5" imgW="1257120" imgH="3682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3213" y="4648200"/>
                        <a:ext cx="4167187" cy="1228725"/>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04823" name="Text Box 23"/>
          <p:cNvSpPr txBox="1">
            <a:spLocks noChangeArrowheads="1"/>
          </p:cNvSpPr>
          <p:nvPr/>
        </p:nvSpPr>
        <p:spPr bwMode="auto">
          <a:xfrm>
            <a:off x="5791200" y="6019800"/>
            <a:ext cx="2362200" cy="669925"/>
          </a:xfrm>
          <a:prstGeom prst="rect">
            <a:avLst/>
          </a:prstGeom>
          <a:solidFill>
            <a:srgbClr val="FFFF66"/>
          </a:solidFill>
          <a:ln w="28575">
            <a:solidFill>
              <a:srgbClr val="FF0000"/>
            </a:solidFill>
            <a:miter lim="800000"/>
            <a:headEnd/>
            <a:tailEnd/>
          </a:ln>
          <a:effectLst/>
        </p:spPr>
        <p:txBody>
          <a:bodyPr>
            <a:prstTxWarp prst="textNoShape">
              <a:avLst/>
            </a:prstTxWarp>
            <a:spAutoFit/>
          </a:bodyPr>
          <a:lstStyle/>
          <a:p>
            <a:r>
              <a:rPr lang="en-US" sz="1800" dirty="0">
                <a:solidFill>
                  <a:srgbClr val="FF0000"/>
                </a:solidFill>
                <a:latin typeface="Arial Narrow" charset="0"/>
              </a:rPr>
              <a:t>Valid for any space </a:t>
            </a:r>
            <a:r>
              <a:rPr lang="en-US" sz="1800" dirty="0" err="1">
                <a:solidFill>
                  <a:srgbClr val="FF0000"/>
                </a:solidFill>
                <a:latin typeface="Arial Narrow" charset="0"/>
              </a:rPr>
              <a:t>w</a:t>
            </a:r>
            <a:r>
              <a:rPr lang="en-US" sz="1800" dirty="0">
                <a:solidFill>
                  <a:srgbClr val="FF0000"/>
                </a:solidFill>
                <a:latin typeface="Arial Narrow" charset="0"/>
              </a:rPr>
              <a:t>/ dielectric </a:t>
            </a:r>
            <a:r>
              <a:rPr lang="en-US" sz="1800" dirty="0" err="1">
                <a:solidFill>
                  <a:srgbClr val="FF0000"/>
                </a:solidFill>
                <a:latin typeface="Arial Narrow" charset="0"/>
              </a:rPr>
              <a:t>w</a:t>
            </a:r>
            <a:r>
              <a:rPr lang="en-US" sz="1800" dirty="0">
                <a:solidFill>
                  <a:srgbClr val="FF0000"/>
                </a:solidFill>
                <a:latin typeface="Arial Narrow" charset="0"/>
              </a:rPr>
              <a:t>/ permittivity</a:t>
            </a:r>
            <a:r>
              <a:rPr lang="en-US" sz="1800" dirty="0" smtClean="0">
                <a:solidFill>
                  <a:srgbClr val="FF0000"/>
                </a:solidFill>
                <a:latin typeface="Arial Narrow" charset="0"/>
              </a:rPr>
              <a:t> </a:t>
            </a:r>
            <a:r>
              <a:rPr lang="en-US" sz="1800" dirty="0" err="1" smtClean="0">
                <a:solidFill>
                  <a:srgbClr val="FF0000"/>
                </a:solidFill>
                <a:latin typeface="Symbol" charset="2"/>
              </a:rPr>
              <a:t>ε</a:t>
            </a:r>
            <a:r>
              <a:rPr lang="en-US" sz="1800" dirty="0" smtClean="0">
                <a:solidFill>
                  <a:srgbClr val="FF0000"/>
                </a:solidFill>
                <a:latin typeface="Arial Narrow" charset="0"/>
              </a:rPr>
              <a:t>.</a:t>
            </a:r>
            <a:endParaRPr lang="en-US" sz="1800" dirty="0">
              <a:solidFill>
                <a:srgbClr val="FF0000"/>
              </a:solidFill>
              <a:latin typeface="Arial Narrow" charset="0"/>
            </a:endParaRPr>
          </a:p>
        </p:txBody>
      </p:sp>
    </p:spTree>
    <p:extLst>
      <p:ext uri="{BB962C8B-B14F-4D97-AF65-F5344CB8AC3E}">
        <p14:creationId xmlns:p14="http://schemas.microsoft.com/office/powerpoint/2010/main" val="12705280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4803">
                                            <p:txEl>
                                              <p:pRg st="0" end="0"/>
                                            </p:txEl>
                                          </p:spTgt>
                                        </p:tgtEl>
                                        <p:attrNameLst>
                                          <p:attrName>style.visibility</p:attrName>
                                        </p:attrNameLst>
                                      </p:cBhvr>
                                      <p:to>
                                        <p:strVal val="visible"/>
                                      </p:to>
                                    </p:set>
                                    <p:animEffect transition="in" filter="wipe(left)">
                                      <p:cBhvr>
                                        <p:cTn id="7" dur="500"/>
                                        <p:tgtEl>
                                          <p:spTgt spid="2048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4803">
                                            <p:txEl>
                                              <p:pRg st="1" end="1"/>
                                            </p:txEl>
                                          </p:spTgt>
                                        </p:tgtEl>
                                        <p:attrNameLst>
                                          <p:attrName>style.visibility</p:attrName>
                                        </p:attrNameLst>
                                      </p:cBhvr>
                                      <p:to>
                                        <p:strVal val="visible"/>
                                      </p:to>
                                    </p:set>
                                    <p:animEffect transition="in" filter="wipe(left)">
                                      <p:cBhvr>
                                        <p:cTn id="12" dur="500"/>
                                        <p:tgtEl>
                                          <p:spTgt spid="2048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4821"/>
                                        </p:tgtEl>
                                        <p:attrNameLst>
                                          <p:attrName>style.visibility</p:attrName>
                                        </p:attrNameLst>
                                      </p:cBhvr>
                                      <p:to>
                                        <p:strVal val="visible"/>
                                      </p:to>
                                    </p:set>
                                    <p:animEffect transition="in" filter="wipe(left)">
                                      <p:cBhvr>
                                        <p:cTn id="17" dur="500"/>
                                        <p:tgtEl>
                                          <p:spTgt spid="2048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4803">
                                            <p:txEl>
                                              <p:pRg st="4" end="4"/>
                                            </p:txEl>
                                          </p:spTgt>
                                        </p:tgtEl>
                                        <p:attrNameLst>
                                          <p:attrName>style.visibility</p:attrName>
                                        </p:attrNameLst>
                                      </p:cBhvr>
                                      <p:to>
                                        <p:strVal val="visible"/>
                                      </p:to>
                                    </p:set>
                                    <p:animEffect transition="in" filter="wipe(left)">
                                      <p:cBhvr>
                                        <p:cTn id="22" dur="500"/>
                                        <p:tgtEl>
                                          <p:spTgt spid="20480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04822"/>
                                        </p:tgtEl>
                                        <p:attrNameLst>
                                          <p:attrName>style.visibility</p:attrName>
                                        </p:attrNameLst>
                                      </p:cBhvr>
                                      <p:to>
                                        <p:strVal val="visible"/>
                                      </p:to>
                                    </p:set>
                                    <p:animEffect transition="in" filter="wipe(left)">
                                      <p:cBhvr>
                                        <p:cTn id="27" dur="500"/>
                                        <p:tgtEl>
                                          <p:spTgt spid="2048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04823"/>
                                        </p:tgtEl>
                                        <p:attrNameLst>
                                          <p:attrName>style.visibility</p:attrName>
                                        </p:attrNameLst>
                                      </p:cBhvr>
                                      <p:to>
                                        <p:strVal val="visible"/>
                                      </p:to>
                                    </p:set>
                                    <p:animEffect transition="in" filter="wipe(left)">
                                      <p:cBhvr>
                                        <p:cTn id="32" dur="500"/>
                                        <p:tgtEl>
                                          <p:spTgt spid="2048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3" grpId="0" build="p"/>
      <p:bldP spid="2048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June 20, 2016</a:t>
            </a:r>
            <a:endParaRPr lang="en-US" sz="1400">
              <a:solidFill>
                <a:srgbClr val="FF0066"/>
              </a:solidFill>
              <a:latin typeface="Arial Narrow" charset="0"/>
            </a:endParaRPr>
          </a:p>
        </p:txBody>
      </p:sp>
      <p:sp>
        <p:nvSpPr>
          <p:cNvPr id="1945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1444-001, Summer 2016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152400"/>
            <a:ext cx="7772400" cy="838200"/>
          </a:xfrm>
        </p:spPr>
        <p:txBody>
          <a:bodyPr/>
          <a:lstStyle/>
          <a:p>
            <a:r>
              <a:rPr lang="en-US"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152400" y="685800"/>
            <a:ext cx="8839200" cy="5715000"/>
          </a:xfrm>
        </p:spPr>
        <p:txBody>
          <a:bodyPr/>
          <a:lstStyle/>
          <a:p>
            <a:r>
              <a:rPr lang="en-US" sz="2800" dirty="0" smtClean="0"/>
              <a:t>Mid Term Exam</a:t>
            </a:r>
          </a:p>
          <a:p>
            <a:pPr lvl="1"/>
            <a:r>
              <a:rPr lang="en-US" sz="2400" dirty="0" smtClean="0"/>
              <a:t>In class this Wednesday, June 22</a:t>
            </a:r>
          </a:p>
          <a:p>
            <a:pPr lvl="1"/>
            <a:r>
              <a:rPr lang="en-US" sz="2400" dirty="0" smtClean="0"/>
              <a:t>Covers CH21.1 through what we cover in class tomorrow + appendix</a:t>
            </a:r>
            <a:endParaRPr lang="en-US" sz="2000" dirty="0" smtClean="0"/>
          </a:p>
          <a:p>
            <a:pPr lvl="1" eaLnBrk="1" hangingPunct="1"/>
            <a:r>
              <a:rPr lang="en-US" sz="2400" dirty="0"/>
              <a:t>Bring your calculator but DO NOT input formula into it!</a:t>
            </a:r>
          </a:p>
          <a:p>
            <a:pPr lvl="2" eaLnBrk="1" hangingPunct="1"/>
            <a:r>
              <a:rPr lang="en-US" sz="2000" dirty="0"/>
              <a:t>Cell phones or any types of computers cannot replace a calculator!</a:t>
            </a:r>
          </a:p>
          <a:p>
            <a:pPr lvl="1" eaLnBrk="1" hangingPunct="1"/>
            <a:r>
              <a:rPr lang="en-US" sz="2400" dirty="0"/>
              <a:t>BYOF: You may bring a one 8.5x11.5 sheet (front and back) of </a:t>
            </a:r>
            <a:r>
              <a:rPr lang="en-US" sz="2400" b="1" u="sng" dirty="0">
                <a:solidFill>
                  <a:srgbClr val="FF0000"/>
                </a:solidFill>
              </a:rPr>
              <a:t>handwritten</a:t>
            </a:r>
            <a:r>
              <a:rPr lang="en-US" sz="2400" dirty="0"/>
              <a:t> formulae and values of constants for the quiz</a:t>
            </a:r>
          </a:p>
          <a:p>
            <a:pPr lvl="1" eaLnBrk="1" hangingPunct="1"/>
            <a:r>
              <a:rPr lang="en-US" sz="2400" dirty="0"/>
              <a:t>No derivations, word definitions or solutions of any problems!</a:t>
            </a:r>
          </a:p>
          <a:p>
            <a:pPr lvl="1" eaLnBrk="1" hangingPunct="1"/>
            <a:r>
              <a:rPr lang="en-US" sz="2400" dirty="0"/>
              <a:t>No additional formulae or values of constants will be provided</a:t>
            </a:r>
            <a:r>
              <a:rPr lang="en-US" sz="2400" dirty="0" smtClean="0"/>
              <a:t>!</a:t>
            </a:r>
          </a:p>
          <a:p>
            <a:pPr eaLnBrk="1" hangingPunct="1"/>
            <a:r>
              <a:rPr lang="en-US" sz="2400" dirty="0" smtClean="0"/>
              <a:t>Term exam results</a:t>
            </a:r>
          </a:p>
          <a:p>
            <a:pPr lvl="1" eaLnBrk="1" hangingPunct="1"/>
            <a:r>
              <a:rPr lang="en-US" sz="2000" dirty="0" smtClean="0"/>
              <a:t>Class average: 63/102</a:t>
            </a:r>
          </a:p>
          <a:p>
            <a:pPr lvl="2" eaLnBrk="1" hangingPunct="1"/>
            <a:r>
              <a:rPr lang="en-US" sz="1600" dirty="0" smtClean="0"/>
              <a:t>Equivalent to 62/100</a:t>
            </a:r>
          </a:p>
          <a:p>
            <a:pPr lvl="1" eaLnBrk="1" hangingPunct="1"/>
            <a:r>
              <a:rPr lang="en-US" sz="1800" dirty="0" smtClean="0"/>
              <a:t>Top score: 93/102</a:t>
            </a:r>
          </a:p>
        </p:txBody>
      </p:sp>
    </p:spTree>
    <p:extLst>
      <p:ext uri="{BB962C8B-B14F-4D97-AF65-F5344CB8AC3E}">
        <p14:creationId xmlns:p14="http://schemas.microsoft.com/office/powerpoint/2010/main" val="16166184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par>
                          <p:cTn id="23" fill="hold">
                            <p:stCondLst>
                              <p:cond delay="1000"/>
                            </p:stCondLst>
                            <p:childTnLst>
                              <p:par>
                                <p:cTn id="24" presetID="22" presetClass="entr" presetSubtype="8" fill="hold" grpId="0" nodeType="afterEffect">
                                  <p:stCondLst>
                                    <p:cond delay="0"/>
                                  </p:stCondLst>
                                  <p:iterate type="wd">
                                    <p:tmPct val="10000"/>
                                  </p:iterate>
                                  <p:childTnLst>
                                    <p:set>
                                      <p:cBhvr>
                                        <p:cTn id="25" dur="1" fill="hold">
                                          <p:stCondLst>
                                            <p:cond delay="0"/>
                                          </p:stCondLst>
                                        </p:cTn>
                                        <p:tgtEl>
                                          <p:spTgt spid="111619">
                                            <p:txEl>
                                              <p:pRg st="4" end="4"/>
                                            </p:txEl>
                                          </p:spTgt>
                                        </p:tgtEl>
                                        <p:attrNameLst>
                                          <p:attrName>style.visibility</p:attrName>
                                        </p:attrNameLst>
                                      </p:cBhvr>
                                      <p:to>
                                        <p:strVal val="visible"/>
                                      </p:to>
                                    </p:set>
                                    <p:animEffect transition="in" filter="wipe(left)">
                                      <p:cBhvr>
                                        <p:cTn id="26" dur="500"/>
                                        <p:tgtEl>
                                          <p:spTgt spid="111619">
                                            <p:txEl>
                                              <p:pRg st="4" end="4"/>
                                            </p:txEl>
                                          </p:spTgt>
                                        </p:tgtEl>
                                      </p:cBhvr>
                                    </p:animEffect>
                                  </p:childTnLst>
                                </p:cTn>
                              </p:par>
                            </p:childTnLst>
                          </p:cTn>
                        </p:par>
                        <p:par>
                          <p:cTn id="27" fill="hold">
                            <p:stCondLst>
                              <p:cond delay="2050"/>
                            </p:stCondLst>
                            <p:childTnLst>
                              <p:par>
                                <p:cTn id="28" presetID="22" presetClass="entr" presetSubtype="8" fill="hold" grpId="0" nodeType="afterEffect">
                                  <p:stCondLst>
                                    <p:cond delay="0"/>
                                  </p:stCondLst>
                                  <p:iterate type="wd">
                                    <p:tmPct val="10000"/>
                                  </p:iterate>
                                  <p:childTnLst>
                                    <p:set>
                                      <p:cBhvr>
                                        <p:cTn id="29" dur="1" fill="hold">
                                          <p:stCondLst>
                                            <p:cond delay="0"/>
                                          </p:stCondLst>
                                        </p:cTn>
                                        <p:tgtEl>
                                          <p:spTgt spid="111619">
                                            <p:txEl>
                                              <p:pRg st="5" end="5"/>
                                            </p:txEl>
                                          </p:spTgt>
                                        </p:tgtEl>
                                        <p:attrNameLst>
                                          <p:attrName>style.visibility</p:attrName>
                                        </p:attrNameLst>
                                      </p:cBhvr>
                                      <p:to>
                                        <p:strVal val="visible"/>
                                      </p:to>
                                    </p:set>
                                    <p:animEffect transition="in" filter="wipe(left)">
                                      <p:cBhvr>
                                        <p:cTn id="30" dur="500"/>
                                        <p:tgtEl>
                                          <p:spTgt spid="111619">
                                            <p:txEl>
                                              <p:pRg st="5" end="5"/>
                                            </p:txEl>
                                          </p:spTgt>
                                        </p:tgtEl>
                                      </p:cBhvr>
                                    </p:animEffect>
                                  </p:childTnLst>
                                </p:cTn>
                              </p:par>
                            </p:childTnLst>
                          </p:cTn>
                        </p:par>
                        <p:par>
                          <p:cTn id="31" fill="hold">
                            <p:stCondLst>
                              <p:cond delay="3700"/>
                            </p:stCondLst>
                            <p:childTnLst>
                              <p:par>
                                <p:cTn id="32" presetID="22" presetClass="entr" presetSubtype="8" fill="hold" grpId="0" nodeType="afterEffect">
                                  <p:stCondLst>
                                    <p:cond delay="0"/>
                                  </p:stCondLst>
                                  <p:iterate type="wd">
                                    <p:tmPct val="10000"/>
                                  </p:iterate>
                                  <p:childTnLst>
                                    <p:set>
                                      <p:cBhvr>
                                        <p:cTn id="33" dur="1" fill="hold">
                                          <p:stCondLst>
                                            <p:cond delay="0"/>
                                          </p:stCondLst>
                                        </p:cTn>
                                        <p:tgtEl>
                                          <p:spTgt spid="111619">
                                            <p:txEl>
                                              <p:pRg st="6" end="6"/>
                                            </p:txEl>
                                          </p:spTgt>
                                        </p:tgtEl>
                                        <p:attrNameLst>
                                          <p:attrName>style.visibility</p:attrName>
                                        </p:attrNameLst>
                                      </p:cBhvr>
                                      <p:to>
                                        <p:strVal val="visible"/>
                                      </p:to>
                                    </p:set>
                                    <p:animEffect transition="in" filter="wipe(left)">
                                      <p:cBhvr>
                                        <p:cTn id="34" dur="500"/>
                                        <p:tgtEl>
                                          <p:spTgt spid="111619">
                                            <p:txEl>
                                              <p:pRg st="6" end="6"/>
                                            </p:txEl>
                                          </p:spTgt>
                                        </p:tgtEl>
                                      </p:cBhvr>
                                    </p:animEffect>
                                  </p:childTnLst>
                                </p:cTn>
                              </p:par>
                            </p:childTnLst>
                          </p:cTn>
                        </p:par>
                        <p:par>
                          <p:cTn id="35" fill="hold">
                            <p:stCondLst>
                              <p:cond delay="4700"/>
                            </p:stCondLst>
                            <p:childTnLst>
                              <p:par>
                                <p:cTn id="36" presetID="22" presetClass="entr" presetSubtype="8" fill="hold" grpId="0" nodeType="afterEffect">
                                  <p:stCondLst>
                                    <p:cond delay="0"/>
                                  </p:stCondLst>
                                  <p:iterate type="wd">
                                    <p:tmPct val="10000"/>
                                  </p:iterate>
                                  <p:childTnLst>
                                    <p:set>
                                      <p:cBhvr>
                                        <p:cTn id="37" dur="1" fill="hold">
                                          <p:stCondLst>
                                            <p:cond delay="0"/>
                                          </p:stCondLst>
                                        </p:cTn>
                                        <p:tgtEl>
                                          <p:spTgt spid="111619">
                                            <p:txEl>
                                              <p:pRg st="7" end="7"/>
                                            </p:txEl>
                                          </p:spTgt>
                                        </p:tgtEl>
                                        <p:attrNameLst>
                                          <p:attrName>style.visibility</p:attrName>
                                        </p:attrNameLst>
                                      </p:cBhvr>
                                      <p:to>
                                        <p:strVal val="visible"/>
                                      </p:to>
                                    </p:set>
                                    <p:animEffect transition="in" filter="wipe(left)">
                                      <p:cBhvr>
                                        <p:cTn id="38" dur="500"/>
                                        <p:tgtEl>
                                          <p:spTgt spid="111619">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type="wd">
                                    <p:tmPct val="10000"/>
                                  </p:iterate>
                                  <p:childTnLst>
                                    <p:set>
                                      <p:cBhvr>
                                        <p:cTn id="42" dur="1" fill="hold">
                                          <p:stCondLst>
                                            <p:cond delay="0"/>
                                          </p:stCondLst>
                                        </p:cTn>
                                        <p:tgtEl>
                                          <p:spTgt spid="111619">
                                            <p:txEl>
                                              <p:pRg st="8" end="8"/>
                                            </p:txEl>
                                          </p:spTgt>
                                        </p:tgtEl>
                                        <p:attrNameLst>
                                          <p:attrName>style.visibility</p:attrName>
                                        </p:attrNameLst>
                                      </p:cBhvr>
                                      <p:to>
                                        <p:strVal val="visible"/>
                                      </p:to>
                                    </p:set>
                                    <p:animEffect transition="in" filter="wipe(left)">
                                      <p:cBhvr>
                                        <p:cTn id="43" dur="500"/>
                                        <p:tgtEl>
                                          <p:spTgt spid="111619">
                                            <p:txEl>
                                              <p:pRg st="8" end="8"/>
                                            </p:txEl>
                                          </p:spTgt>
                                        </p:tgtEl>
                                      </p:cBhvr>
                                    </p:animEffect>
                                  </p:childTnLst>
                                </p:cTn>
                              </p:par>
                              <p:par>
                                <p:cTn id="44" presetID="22" presetClass="entr" presetSubtype="8" fill="hold" grpId="0" nodeType="withEffect">
                                  <p:stCondLst>
                                    <p:cond delay="0"/>
                                  </p:stCondLst>
                                  <p:iterate type="wd">
                                    <p:tmPct val="10000"/>
                                  </p:iterate>
                                  <p:childTnLst>
                                    <p:set>
                                      <p:cBhvr>
                                        <p:cTn id="45" dur="1" fill="hold">
                                          <p:stCondLst>
                                            <p:cond delay="0"/>
                                          </p:stCondLst>
                                        </p:cTn>
                                        <p:tgtEl>
                                          <p:spTgt spid="111619">
                                            <p:txEl>
                                              <p:pRg st="9" end="9"/>
                                            </p:txEl>
                                          </p:spTgt>
                                        </p:tgtEl>
                                        <p:attrNameLst>
                                          <p:attrName>style.visibility</p:attrName>
                                        </p:attrNameLst>
                                      </p:cBhvr>
                                      <p:to>
                                        <p:strVal val="visible"/>
                                      </p:to>
                                    </p:set>
                                    <p:animEffect transition="in" filter="wipe(left)">
                                      <p:cBhvr>
                                        <p:cTn id="46" dur="500"/>
                                        <p:tgtEl>
                                          <p:spTgt spid="111619">
                                            <p:txEl>
                                              <p:pRg st="9" end="9"/>
                                            </p:txEl>
                                          </p:spTgt>
                                        </p:tgtEl>
                                      </p:cBhvr>
                                    </p:animEffect>
                                  </p:childTnLst>
                                </p:cTn>
                              </p:par>
                              <p:par>
                                <p:cTn id="47" presetID="22" presetClass="entr" presetSubtype="8" fill="hold" grpId="0" nodeType="withEffect">
                                  <p:stCondLst>
                                    <p:cond delay="0"/>
                                  </p:stCondLst>
                                  <p:iterate type="wd">
                                    <p:tmPct val="10000"/>
                                  </p:iterate>
                                  <p:childTnLst>
                                    <p:set>
                                      <p:cBhvr>
                                        <p:cTn id="48" dur="1" fill="hold">
                                          <p:stCondLst>
                                            <p:cond delay="0"/>
                                          </p:stCondLst>
                                        </p:cTn>
                                        <p:tgtEl>
                                          <p:spTgt spid="111619">
                                            <p:txEl>
                                              <p:pRg st="10" end="10"/>
                                            </p:txEl>
                                          </p:spTgt>
                                        </p:tgtEl>
                                        <p:attrNameLst>
                                          <p:attrName>style.visibility</p:attrName>
                                        </p:attrNameLst>
                                      </p:cBhvr>
                                      <p:to>
                                        <p:strVal val="visible"/>
                                      </p:to>
                                    </p:set>
                                    <p:animEffect transition="in" filter="wipe(left)">
                                      <p:cBhvr>
                                        <p:cTn id="49" dur="500"/>
                                        <p:tgtEl>
                                          <p:spTgt spid="111619">
                                            <p:txEl>
                                              <p:pRg st="10" end="10"/>
                                            </p:txEl>
                                          </p:spTgt>
                                        </p:tgtEl>
                                      </p:cBhvr>
                                    </p:animEffect>
                                  </p:childTnLst>
                                </p:cTn>
                              </p:par>
                              <p:par>
                                <p:cTn id="50" presetID="22" presetClass="entr" presetSubtype="8" fill="hold" grpId="0" nodeType="withEffect">
                                  <p:stCondLst>
                                    <p:cond delay="0"/>
                                  </p:stCondLst>
                                  <p:iterate type="wd">
                                    <p:tmPct val="10000"/>
                                  </p:iterate>
                                  <p:childTnLst>
                                    <p:set>
                                      <p:cBhvr>
                                        <p:cTn id="51" dur="1" fill="hold">
                                          <p:stCondLst>
                                            <p:cond delay="0"/>
                                          </p:stCondLst>
                                        </p:cTn>
                                        <p:tgtEl>
                                          <p:spTgt spid="111619">
                                            <p:txEl>
                                              <p:pRg st="11" end="11"/>
                                            </p:txEl>
                                          </p:spTgt>
                                        </p:tgtEl>
                                        <p:attrNameLst>
                                          <p:attrName>style.visibility</p:attrName>
                                        </p:attrNameLst>
                                      </p:cBhvr>
                                      <p:to>
                                        <p:strVal val="visible"/>
                                      </p:to>
                                    </p:set>
                                    <p:animEffect transition="in" filter="wipe(left)">
                                      <p:cBhvr>
                                        <p:cTn id="52" dur="500"/>
                                        <p:tgtEl>
                                          <p:spTgt spid="11161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June 20, 2016</a:t>
            </a:r>
            <a:endParaRPr lang="en-US" sz="1400">
              <a:solidFill>
                <a:srgbClr val="FF0066"/>
              </a:solidFill>
              <a:latin typeface="Arial Narrow" charset="0"/>
            </a:endParaRPr>
          </a:p>
        </p:txBody>
      </p:sp>
      <p:sp>
        <p:nvSpPr>
          <p:cNvPr id="4403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1444-001, Summer 2016               Dr. Jaehoon Yu</a:t>
            </a:r>
            <a:endParaRPr lang="en-US" sz="1400">
              <a:solidFill>
                <a:srgbClr val="003300"/>
              </a:solidFill>
              <a:latin typeface="Arial Narrow" charset="0"/>
            </a:endParaRPr>
          </a:p>
        </p:txBody>
      </p:sp>
      <p:sp>
        <p:nvSpPr>
          <p:cNvPr id="4403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A6CA537-DAC0-D446-A75D-F9BF89A64838}" type="slidenum">
              <a:rPr lang="en-US" sz="1400">
                <a:solidFill>
                  <a:srgbClr val="A50021"/>
                </a:solidFill>
                <a:latin typeface="Arial Narrow" charset="0"/>
              </a:rPr>
              <a:pPr eaLnBrk="1" hangingPunct="1"/>
              <a:t>20</a:t>
            </a:fld>
            <a:endParaRPr lang="en-US" sz="1400">
              <a:solidFill>
                <a:srgbClr val="A50021"/>
              </a:solidFill>
              <a:latin typeface="Arial Narrow" charset="0"/>
            </a:endParaRPr>
          </a:p>
        </p:txBody>
      </p:sp>
      <p:pic>
        <p:nvPicPr>
          <p:cNvPr id="305154" name="Picture 2" descr="FG24_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609600"/>
            <a:ext cx="68580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5155" name="Rectangle 3"/>
          <p:cNvSpPr>
            <a:spLocks noChangeArrowheads="1"/>
          </p:cNvSpPr>
          <p:nvPr/>
        </p:nvSpPr>
        <p:spPr bwMode="auto">
          <a:xfrm>
            <a:off x="381000" y="609600"/>
            <a:ext cx="853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3200" dirty="0" smtClean="0">
                <a:solidFill>
                  <a:schemeClr val="accent2"/>
                </a:solidFill>
                <a:latin typeface="Arial Narrow" charset="0"/>
              </a:rPr>
              <a:t>Let’s </a:t>
            </a:r>
            <a:r>
              <a:rPr lang="en-US" sz="3200" dirty="0">
                <a:solidFill>
                  <a:schemeClr val="accent2"/>
                </a:solidFill>
                <a:latin typeface="Arial Narrow" charset="0"/>
              </a:rPr>
              <a:t>consider the two cases below: </a:t>
            </a:r>
          </a:p>
        </p:txBody>
      </p:sp>
      <p:sp>
        <p:nvSpPr>
          <p:cNvPr id="44039" name="Rectangle 4"/>
          <p:cNvSpPr>
            <a:spLocks noGrp="1" noChangeArrowheads="1"/>
          </p:cNvSpPr>
          <p:nvPr>
            <p:ph type="title"/>
          </p:nvPr>
        </p:nvSpPr>
        <p:spPr>
          <a:xfrm>
            <a:off x="76200" y="0"/>
            <a:ext cx="8991600" cy="685800"/>
          </a:xfrm>
        </p:spPr>
        <p:txBody>
          <a:bodyPr/>
          <a:lstStyle/>
          <a:p>
            <a:r>
              <a:rPr lang="en-US" sz="4000" dirty="0">
                <a:latin typeface="Arial Narrow" charset="0"/>
                <a:ea typeface="ＭＳ Ｐゴシック" charset="0"/>
                <a:cs typeface="ＭＳ Ｐゴシック" charset="0"/>
              </a:rPr>
              <a:t>Effect of a Dielectric </a:t>
            </a:r>
            <a:r>
              <a:rPr lang="en-US" sz="4000" dirty="0" smtClean="0">
                <a:latin typeface="Arial Narrow" charset="0"/>
                <a:ea typeface="ＭＳ Ｐゴシック" charset="0"/>
                <a:cs typeface="ＭＳ Ｐゴシック" charset="0"/>
              </a:rPr>
              <a:t>Material on Capacitance </a:t>
            </a:r>
            <a:endParaRPr lang="en-US" sz="4000" dirty="0">
              <a:latin typeface="Arial Narrow" charset="0"/>
              <a:ea typeface="ＭＳ Ｐゴシック" charset="0"/>
              <a:cs typeface="ＭＳ Ｐゴシック" charset="0"/>
            </a:endParaRPr>
          </a:p>
        </p:txBody>
      </p:sp>
      <p:sp>
        <p:nvSpPr>
          <p:cNvPr id="305157" name="Rectangle 5"/>
          <p:cNvSpPr>
            <a:spLocks noChangeArrowheads="1"/>
          </p:cNvSpPr>
          <p:nvPr/>
        </p:nvSpPr>
        <p:spPr bwMode="auto">
          <a:xfrm>
            <a:off x="457200" y="3810000"/>
            <a:ext cx="8153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dirty="0">
                <a:solidFill>
                  <a:schemeClr val="accent2"/>
                </a:solidFill>
                <a:latin typeface="Arial Narrow" charset="0"/>
              </a:rPr>
              <a:t>Constant voltage: Experimentally observed that the total charge on the each plate of the capacitor increases by K as a</a:t>
            </a:r>
            <a:r>
              <a:rPr lang="en-US" dirty="0" smtClean="0">
                <a:solidFill>
                  <a:schemeClr val="accent2"/>
                </a:solidFill>
                <a:latin typeface="Arial Narrow" charset="0"/>
              </a:rPr>
              <a:t> </a:t>
            </a:r>
            <a:r>
              <a:rPr lang="en-US" dirty="0">
                <a:solidFill>
                  <a:schemeClr val="accent2"/>
                </a:solidFill>
                <a:latin typeface="Arial Narrow" charset="0"/>
              </a:rPr>
              <a:t>dielectric material is inserted between the gap </a:t>
            </a:r>
            <a:r>
              <a:rPr lang="en-US" dirty="0">
                <a:solidFill>
                  <a:schemeClr val="accent2"/>
                </a:solidFill>
                <a:latin typeface="Arial Narrow" charset="0"/>
                <a:sym typeface="Wingdings" charset="0"/>
              </a:rPr>
              <a:t> Q=KQ</a:t>
            </a:r>
            <a:r>
              <a:rPr lang="en-US" baseline="-25000" dirty="0">
                <a:solidFill>
                  <a:schemeClr val="accent2"/>
                </a:solidFill>
                <a:latin typeface="Arial Narrow" charset="0"/>
                <a:sym typeface="Wingdings" charset="0"/>
              </a:rPr>
              <a:t>0</a:t>
            </a:r>
          </a:p>
          <a:p>
            <a:pPr marL="742950" lvl="1" indent="-285750">
              <a:spcBef>
                <a:spcPct val="20000"/>
              </a:spcBef>
              <a:buFontTx/>
              <a:buChar char="–"/>
            </a:pPr>
            <a:r>
              <a:rPr lang="en-US" sz="2000" dirty="0">
                <a:solidFill>
                  <a:srgbClr val="660066"/>
                </a:solidFill>
                <a:latin typeface="Arial Narrow" charset="0"/>
                <a:sym typeface="Wingdings" charset="0"/>
              </a:rPr>
              <a:t>The capacitance increased to C=Q/V</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=KQ</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/V</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=KC</a:t>
            </a:r>
            <a:r>
              <a:rPr lang="en-US" sz="2000" baseline="-25000" dirty="0">
                <a:solidFill>
                  <a:srgbClr val="660066"/>
                </a:solidFill>
                <a:latin typeface="Arial Narrow" charset="0"/>
                <a:sym typeface="Wingdings" charset="0"/>
              </a:rPr>
              <a:t>0</a:t>
            </a:r>
          </a:p>
          <a:p>
            <a:pPr marL="342900" indent="-342900">
              <a:spcBef>
                <a:spcPct val="20000"/>
              </a:spcBef>
              <a:buFontTx/>
              <a:buChar char="•"/>
            </a:pPr>
            <a:r>
              <a:rPr lang="en-US" dirty="0">
                <a:solidFill>
                  <a:schemeClr val="accent2"/>
                </a:solidFill>
                <a:latin typeface="Arial Narrow" charset="0"/>
                <a:sym typeface="Wingdings" charset="0"/>
              </a:rPr>
              <a:t>Constant charge: Voltage found to drop by a factor K  V=V</a:t>
            </a:r>
            <a:r>
              <a:rPr lang="en-US" baseline="-25000" dirty="0">
                <a:solidFill>
                  <a:schemeClr val="accent2"/>
                </a:solidFill>
                <a:latin typeface="Arial Narrow" charset="0"/>
                <a:sym typeface="Wingdings" charset="0"/>
              </a:rPr>
              <a:t>0</a:t>
            </a:r>
            <a:r>
              <a:rPr lang="en-US" dirty="0">
                <a:solidFill>
                  <a:schemeClr val="accent2"/>
                </a:solidFill>
                <a:latin typeface="Arial Narrow" charset="0"/>
                <a:sym typeface="Wingdings" charset="0"/>
              </a:rPr>
              <a:t>/K</a:t>
            </a:r>
          </a:p>
          <a:p>
            <a:pPr marL="742950" lvl="1" indent="-285750">
              <a:spcBef>
                <a:spcPct val="20000"/>
              </a:spcBef>
              <a:buFontTx/>
              <a:buChar char="–"/>
            </a:pPr>
            <a:r>
              <a:rPr lang="en-US" sz="2000" dirty="0">
                <a:solidFill>
                  <a:srgbClr val="660066"/>
                </a:solidFill>
                <a:latin typeface="Arial Narrow" charset="0"/>
                <a:sym typeface="Wingdings" charset="0"/>
              </a:rPr>
              <a:t>The capacitance increased to C=Q</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/V=KQ</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/V</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=KC</a:t>
            </a:r>
            <a:r>
              <a:rPr lang="en-US" sz="2000" baseline="-25000" dirty="0">
                <a:solidFill>
                  <a:srgbClr val="660066"/>
                </a:solidFill>
                <a:latin typeface="Arial Narrow" charset="0"/>
                <a:sym typeface="Wingdings" charset="0"/>
              </a:rPr>
              <a:t>0</a:t>
            </a:r>
          </a:p>
        </p:txBody>
      </p:sp>
      <p:sp>
        <p:nvSpPr>
          <p:cNvPr id="305158" name="Text Box 6"/>
          <p:cNvSpPr txBox="1">
            <a:spLocks noChangeArrowheads="1"/>
          </p:cNvSpPr>
          <p:nvPr/>
        </p:nvSpPr>
        <p:spPr bwMode="auto">
          <a:xfrm>
            <a:off x="304800" y="1371600"/>
            <a:ext cx="1219200" cy="669925"/>
          </a:xfrm>
          <a:prstGeom prst="rect">
            <a:avLst/>
          </a:prstGeom>
          <a:solidFill>
            <a:srgbClr val="FFFF66"/>
          </a:solidFill>
          <a:ln w="28575">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Case #1 : constant  V</a:t>
            </a:r>
          </a:p>
        </p:txBody>
      </p:sp>
      <p:sp>
        <p:nvSpPr>
          <p:cNvPr id="305159" name="Text Box 7"/>
          <p:cNvSpPr txBox="1">
            <a:spLocks noChangeArrowheads="1"/>
          </p:cNvSpPr>
          <p:nvPr/>
        </p:nvSpPr>
        <p:spPr bwMode="auto">
          <a:xfrm>
            <a:off x="304800" y="2682875"/>
            <a:ext cx="1219200" cy="669925"/>
          </a:xfrm>
          <a:prstGeom prst="rect">
            <a:avLst/>
          </a:prstGeom>
          <a:solidFill>
            <a:srgbClr val="FFFF66"/>
          </a:solidFill>
          <a:ln w="28575">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Case #2 : constant  Q</a:t>
            </a:r>
          </a:p>
        </p:txBody>
      </p:sp>
      <p:sp>
        <p:nvSpPr>
          <p:cNvPr id="2" name="Rectangle 1"/>
          <p:cNvSpPr/>
          <p:nvPr/>
        </p:nvSpPr>
        <p:spPr bwMode="auto">
          <a:xfrm>
            <a:off x="1752600" y="2514600"/>
            <a:ext cx="2590800" cy="1371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2" name="Rectangle 11"/>
          <p:cNvSpPr/>
          <p:nvPr/>
        </p:nvSpPr>
        <p:spPr bwMode="auto">
          <a:xfrm>
            <a:off x="4343400" y="1143000"/>
            <a:ext cx="4343400" cy="1371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3" name="Rectangle 12"/>
          <p:cNvSpPr/>
          <p:nvPr/>
        </p:nvSpPr>
        <p:spPr bwMode="auto">
          <a:xfrm>
            <a:off x="4343400" y="2286000"/>
            <a:ext cx="2133600" cy="1371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4" name="Rectangle 13"/>
          <p:cNvSpPr/>
          <p:nvPr/>
        </p:nvSpPr>
        <p:spPr bwMode="auto">
          <a:xfrm>
            <a:off x="6477000" y="2286000"/>
            <a:ext cx="2133600" cy="1371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11988105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05155">
                                            <p:txEl>
                                              <p:pRg st="0" end="0"/>
                                            </p:txEl>
                                          </p:spTgt>
                                        </p:tgtEl>
                                        <p:attrNameLst>
                                          <p:attrName>style.visibility</p:attrName>
                                        </p:attrNameLst>
                                      </p:cBhvr>
                                      <p:to>
                                        <p:strVal val="visible"/>
                                      </p:to>
                                    </p:set>
                                    <p:animEffect transition="in" filter="wipe(left)">
                                      <p:cBhvr>
                                        <p:cTn id="7" dur="500"/>
                                        <p:tgtEl>
                                          <p:spTgt spid="3051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05158"/>
                                        </p:tgtEl>
                                        <p:attrNameLst>
                                          <p:attrName>style.visibility</p:attrName>
                                        </p:attrNameLst>
                                      </p:cBhvr>
                                      <p:to>
                                        <p:strVal val="visible"/>
                                      </p:to>
                                    </p:set>
                                    <p:animEffect transition="in" filter="wipe(left)">
                                      <p:cBhvr>
                                        <p:cTn id="12" dur="500"/>
                                        <p:tgtEl>
                                          <p:spTgt spid="305158"/>
                                        </p:tgtEl>
                                      </p:cBhvr>
                                    </p:animEffect>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305154"/>
                                        </p:tgtEl>
                                        <p:attrNameLst>
                                          <p:attrName>style.visibility</p:attrName>
                                        </p:attrNameLst>
                                      </p:cBhvr>
                                      <p:to>
                                        <p:strVal val="visible"/>
                                      </p:to>
                                    </p:set>
                                    <p:animEffect transition="in" filter="wipe(left)">
                                      <p:cBhvr>
                                        <p:cTn id="16" dur="500"/>
                                        <p:tgtEl>
                                          <p:spTgt spid="30515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iterate type="wd">
                                    <p:tmPct val="10000"/>
                                  </p:iterate>
                                  <p:childTnLst>
                                    <p:set>
                                      <p:cBhvr>
                                        <p:cTn id="20" dur="1" fill="hold">
                                          <p:stCondLst>
                                            <p:cond delay="0"/>
                                          </p:stCondLst>
                                        </p:cTn>
                                        <p:tgtEl>
                                          <p:spTgt spid="305157">
                                            <p:txEl>
                                              <p:pRg st="0" end="0"/>
                                            </p:txEl>
                                          </p:spTgt>
                                        </p:tgtEl>
                                        <p:attrNameLst>
                                          <p:attrName>style.visibility</p:attrName>
                                        </p:attrNameLst>
                                      </p:cBhvr>
                                      <p:to>
                                        <p:strVal val="visible"/>
                                      </p:to>
                                    </p:set>
                                    <p:animEffect transition="in" filter="wipe(left)">
                                      <p:cBhvr>
                                        <p:cTn id="21" dur="500"/>
                                        <p:tgtEl>
                                          <p:spTgt spid="305157">
                                            <p:txEl>
                                              <p:pRg st="0" end="0"/>
                                            </p:txEl>
                                          </p:spTgt>
                                        </p:tgtEl>
                                      </p:cBhvr>
                                    </p:animEffect>
                                  </p:childTnLst>
                                </p:cTn>
                              </p:par>
                            </p:childTnLst>
                          </p:cTn>
                        </p:par>
                        <p:par>
                          <p:cTn id="22" fill="hold">
                            <p:stCondLst>
                              <p:cond delay="2050"/>
                            </p:stCondLst>
                            <p:childTnLst>
                              <p:par>
                                <p:cTn id="23" presetID="22" presetClass="exit" presetSubtype="8" fill="hold" grpId="0" nodeType="afterEffect">
                                  <p:stCondLst>
                                    <p:cond delay="0"/>
                                  </p:stCondLst>
                                  <p:childTnLst>
                                    <p:animEffect transition="out" filter="wipe(left)">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305157">
                                            <p:txEl>
                                              <p:pRg st="1" end="1"/>
                                            </p:txEl>
                                          </p:spTgt>
                                        </p:tgtEl>
                                        <p:attrNameLst>
                                          <p:attrName>style.visibility</p:attrName>
                                        </p:attrNameLst>
                                      </p:cBhvr>
                                      <p:to>
                                        <p:strVal val="visible"/>
                                      </p:to>
                                    </p:set>
                                    <p:animEffect transition="in" filter="wipe(left)">
                                      <p:cBhvr>
                                        <p:cTn id="30" dur="500"/>
                                        <p:tgtEl>
                                          <p:spTgt spid="305157">
                                            <p:txEl>
                                              <p:pRg st="1" end="1"/>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305159"/>
                                        </p:tgtEl>
                                        <p:attrNameLst>
                                          <p:attrName>style.visibility</p:attrName>
                                        </p:attrNameLst>
                                      </p:cBhvr>
                                      <p:to>
                                        <p:strVal val="visible"/>
                                      </p:to>
                                    </p:set>
                                    <p:animEffect transition="in" filter="wipe(left)">
                                      <p:cBhvr>
                                        <p:cTn id="35" dur="500"/>
                                        <p:tgtEl>
                                          <p:spTgt spid="305159"/>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xit" presetSubtype="32" fill="hold" grpId="0" nodeType="clickEffect">
                                  <p:stCondLst>
                                    <p:cond delay="0"/>
                                  </p:stCondLst>
                                  <p:childTnLst>
                                    <p:anim calcmode="lin" valueType="num">
                                      <p:cBhvr>
                                        <p:cTn id="39" dur="500"/>
                                        <p:tgtEl>
                                          <p:spTgt spid="2"/>
                                        </p:tgtEl>
                                        <p:attrNameLst>
                                          <p:attrName>ppt_w</p:attrName>
                                        </p:attrNameLst>
                                      </p:cBhvr>
                                      <p:tavLst>
                                        <p:tav tm="0">
                                          <p:val>
                                            <p:strVal val="ppt_w"/>
                                          </p:val>
                                        </p:tav>
                                        <p:tav tm="100000">
                                          <p:val>
                                            <p:fltVal val="0"/>
                                          </p:val>
                                        </p:tav>
                                      </p:tavLst>
                                    </p:anim>
                                    <p:anim calcmode="lin" valueType="num">
                                      <p:cBhvr>
                                        <p:cTn id="40" dur="500"/>
                                        <p:tgtEl>
                                          <p:spTgt spid="2"/>
                                        </p:tgtEl>
                                        <p:attrNameLst>
                                          <p:attrName>ppt_h</p:attrName>
                                        </p:attrNameLst>
                                      </p:cBhvr>
                                      <p:tavLst>
                                        <p:tav tm="0">
                                          <p:val>
                                            <p:strVal val="ppt_h"/>
                                          </p:val>
                                        </p:tav>
                                        <p:tav tm="100000">
                                          <p:val>
                                            <p:fltVal val="0"/>
                                          </p:val>
                                        </p:tav>
                                      </p:tavLst>
                                    </p:anim>
                                    <p:animEffect transition="out" filter="fade">
                                      <p:cBhvr>
                                        <p:cTn id="41" dur="500"/>
                                        <p:tgtEl>
                                          <p:spTgt spid="2"/>
                                        </p:tgtEl>
                                      </p:cBhvr>
                                    </p:animEffect>
                                    <p:set>
                                      <p:cBhvr>
                                        <p:cTn id="42" dur="1" fill="hold">
                                          <p:stCondLst>
                                            <p:cond delay="499"/>
                                          </p:stCondLst>
                                        </p:cTn>
                                        <p:tgtEl>
                                          <p:spTgt spid="2"/>
                                        </p:tgtEl>
                                        <p:attrNameLst>
                                          <p:attrName>style.visibility</p:attrName>
                                        </p:attrNameLst>
                                      </p:cBhvr>
                                      <p:to>
                                        <p:strVal val="hidden"/>
                                      </p:to>
                                    </p:set>
                                  </p:childTnLst>
                                </p:cTn>
                              </p:par>
                            </p:childTnLst>
                          </p:cTn>
                        </p:par>
                        <p:par>
                          <p:cTn id="43" fill="hold">
                            <p:stCondLst>
                              <p:cond delay="500"/>
                            </p:stCondLst>
                            <p:childTnLst>
                              <p:par>
                                <p:cTn id="44" presetID="22" presetClass="entr" presetSubtype="8" fill="hold" grpId="0" nodeType="afterEffect">
                                  <p:stCondLst>
                                    <p:cond delay="0"/>
                                  </p:stCondLst>
                                  <p:iterate type="wd">
                                    <p:tmPct val="10000"/>
                                  </p:iterate>
                                  <p:childTnLst>
                                    <p:set>
                                      <p:cBhvr>
                                        <p:cTn id="45" dur="1" fill="hold">
                                          <p:stCondLst>
                                            <p:cond delay="0"/>
                                          </p:stCondLst>
                                        </p:cTn>
                                        <p:tgtEl>
                                          <p:spTgt spid="305157">
                                            <p:txEl>
                                              <p:pRg st="2" end="2"/>
                                            </p:txEl>
                                          </p:spTgt>
                                        </p:tgtEl>
                                        <p:attrNameLst>
                                          <p:attrName>style.visibility</p:attrName>
                                        </p:attrNameLst>
                                      </p:cBhvr>
                                      <p:to>
                                        <p:strVal val="visible"/>
                                      </p:to>
                                    </p:set>
                                    <p:animEffect transition="in" filter="wipe(left)">
                                      <p:cBhvr>
                                        <p:cTn id="46" dur="500"/>
                                        <p:tgtEl>
                                          <p:spTgt spid="305157">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xit" presetSubtype="8" fill="hold" grpId="0" nodeType="clickEffect">
                                  <p:stCondLst>
                                    <p:cond delay="0"/>
                                  </p:stCondLst>
                                  <p:childTnLst>
                                    <p:animEffect transition="out" filter="wipe(left)">
                                      <p:cBhvr>
                                        <p:cTn id="50" dur="500"/>
                                        <p:tgtEl>
                                          <p:spTgt spid="13"/>
                                        </p:tgtEl>
                                      </p:cBhvr>
                                    </p:animEffect>
                                    <p:set>
                                      <p:cBhvr>
                                        <p:cTn id="51" dur="1" fill="hold">
                                          <p:stCondLst>
                                            <p:cond delay="499"/>
                                          </p:stCondLst>
                                        </p:cTn>
                                        <p:tgtEl>
                                          <p:spTgt spid="13"/>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2" presetClass="exit" presetSubtype="8" fill="hold" grpId="0" nodeType="clickEffect">
                                  <p:stCondLst>
                                    <p:cond delay="0"/>
                                  </p:stCondLst>
                                  <p:childTnLst>
                                    <p:animEffect transition="out" filter="wipe(left)">
                                      <p:cBhvr>
                                        <p:cTn id="55" dur="500"/>
                                        <p:tgtEl>
                                          <p:spTgt spid="14"/>
                                        </p:tgtEl>
                                      </p:cBhvr>
                                    </p:animEffect>
                                    <p:set>
                                      <p:cBhvr>
                                        <p:cTn id="56" dur="1" fill="hold">
                                          <p:stCondLst>
                                            <p:cond delay="499"/>
                                          </p:stCondLst>
                                        </p:cTn>
                                        <p:tgtEl>
                                          <p:spTgt spid="14"/>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iterate type="wd">
                                    <p:tmPct val="10000"/>
                                  </p:iterate>
                                  <p:childTnLst>
                                    <p:set>
                                      <p:cBhvr>
                                        <p:cTn id="60" dur="1" fill="hold">
                                          <p:stCondLst>
                                            <p:cond delay="0"/>
                                          </p:stCondLst>
                                        </p:cTn>
                                        <p:tgtEl>
                                          <p:spTgt spid="305157">
                                            <p:txEl>
                                              <p:pRg st="3" end="3"/>
                                            </p:txEl>
                                          </p:spTgt>
                                        </p:tgtEl>
                                        <p:attrNameLst>
                                          <p:attrName>style.visibility</p:attrName>
                                        </p:attrNameLst>
                                      </p:cBhvr>
                                      <p:to>
                                        <p:strVal val="visible"/>
                                      </p:to>
                                    </p:set>
                                    <p:animEffect transition="in" filter="wipe(left)">
                                      <p:cBhvr>
                                        <p:cTn id="61" dur="500"/>
                                        <p:tgtEl>
                                          <p:spTgt spid="30515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55" grpId="0" build="p"/>
      <p:bldP spid="305157" grpId="0" build="p"/>
      <p:bldP spid="305158" grpId="0" animBg="1"/>
      <p:bldP spid="305159" grpId="0" animBg="1"/>
      <p:bldP spid="2" grpId="0" animBg="1"/>
      <p:bldP spid="12" grpId="0" animBg="1"/>
      <p:bldP spid="13"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smtClean="0"/>
              <a:t>Monday, June 20, 2016</a:t>
            </a:r>
            <a:endParaRPr lang="en-US"/>
          </a:p>
        </p:txBody>
      </p:sp>
      <p:sp>
        <p:nvSpPr>
          <p:cNvPr id="8" name="Footer Placeholder 4"/>
          <p:cNvSpPr>
            <a:spLocks noGrp="1"/>
          </p:cNvSpPr>
          <p:nvPr>
            <p:ph type="ftr" sz="quarter" idx="11"/>
          </p:nvPr>
        </p:nvSpPr>
        <p:spPr/>
        <p:txBody>
          <a:bodyPr/>
          <a:lstStyle/>
          <a:p>
            <a:r>
              <a:rPr lang="nl-NL" smtClean="0"/>
              <a:t>PHYS 1444-001, Summer 2016               Dr. Jaehoon Yu</a:t>
            </a:r>
            <a:endParaRPr lang="en-US"/>
          </a:p>
        </p:txBody>
      </p:sp>
      <p:sp>
        <p:nvSpPr>
          <p:cNvPr id="9" name="Slide Number Placeholder 5"/>
          <p:cNvSpPr>
            <a:spLocks noGrp="1"/>
          </p:cNvSpPr>
          <p:nvPr>
            <p:ph type="sldNum" sz="quarter" idx="12"/>
          </p:nvPr>
        </p:nvSpPr>
        <p:spPr/>
        <p:txBody>
          <a:bodyPr/>
          <a:lstStyle/>
          <a:p>
            <a:fld id="{B3D9340E-B728-684F-B219-C7505509A9F7}" type="slidenum">
              <a:rPr lang="en-US"/>
              <a:pPr/>
              <a:t>21</a:t>
            </a:fld>
            <a:endParaRPr lang="en-US"/>
          </a:p>
        </p:txBody>
      </p:sp>
      <p:sp>
        <p:nvSpPr>
          <p:cNvPr id="231427" name="Rectangle 3"/>
          <p:cNvSpPr>
            <a:spLocks noChangeArrowheads="1"/>
          </p:cNvSpPr>
          <p:nvPr/>
        </p:nvSpPr>
        <p:spPr bwMode="auto">
          <a:xfrm>
            <a:off x="381000" y="762000"/>
            <a:ext cx="8534400" cy="5257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a:solidFill>
                  <a:schemeClr val="accent2"/>
                </a:solidFill>
                <a:latin typeface="Arial Narrow" charset="0"/>
              </a:rPr>
              <a:t>What happens to the electric field within a dielectric?</a:t>
            </a:r>
          </a:p>
          <a:p>
            <a:pPr marL="342900" indent="-342900">
              <a:spcBef>
                <a:spcPct val="20000"/>
              </a:spcBef>
              <a:buFontTx/>
              <a:buChar char="•"/>
            </a:pPr>
            <a:r>
              <a:rPr lang="en-US" sz="3200">
                <a:solidFill>
                  <a:schemeClr val="accent2"/>
                </a:solidFill>
                <a:latin typeface="Arial Narrow" charset="0"/>
              </a:rPr>
              <a:t>Without a dielectric, the field is</a:t>
            </a:r>
          </a:p>
          <a:p>
            <a:pPr marL="742950" lvl="1" indent="-285750">
              <a:spcBef>
                <a:spcPct val="20000"/>
              </a:spcBef>
              <a:buFontTx/>
              <a:buChar char="–"/>
            </a:pPr>
            <a:r>
              <a:rPr lang="en-US" sz="2800">
                <a:solidFill>
                  <a:srgbClr val="660066"/>
                </a:solidFill>
                <a:latin typeface="Arial Narrow" charset="0"/>
                <a:ea typeface="ＭＳ Ｐゴシック" charset="-128"/>
              </a:rPr>
              <a:t>What are V</a:t>
            </a:r>
            <a:r>
              <a:rPr lang="en-US" sz="2800" baseline="-25000">
                <a:solidFill>
                  <a:srgbClr val="660066"/>
                </a:solidFill>
                <a:latin typeface="Arial Narrow" charset="0"/>
                <a:ea typeface="ＭＳ Ｐゴシック" charset="-128"/>
              </a:rPr>
              <a:t>0</a:t>
            </a:r>
            <a:r>
              <a:rPr lang="en-US" sz="2800">
                <a:solidFill>
                  <a:srgbClr val="660066"/>
                </a:solidFill>
                <a:latin typeface="Arial Narrow" charset="0"/>
                <a:ea typeface="ＭＳ Ｐゴシック" charset="-128"/>
              </a:rPr>
              <a:t> and d?</a:t>
            </a:r>
          </a:p>
          <a:p>
            <a:pPr marL="1143000" lvl="2" indent="-228600">
              <a:spcBef>
                <a:spcPct val="20000"/>
              </a:spcBef>
              <a:buFontTx/>
              <a:buChar char="•"/>
            </a:pPr>
            <a:r>
              <a:rPr lang="en-US">
                <a:solidFill>
                  <a:srgbClr val="003300"/>
                </a:solidFill>
                <a:latin typeface="Arial Narrow" charset="0"/>
                <a:ea typeface="ＭＳ Ｐゴシック" charset="-128"/>
              </a:rPr>
              <a:t>V</a:t>
            </a:r>
            <a:r>
              <a:rPr lang="en-US" baseline="-25000">
                <a:solidFill>
                  <a:srgbClr val="003300"/>
                </a:solidFill>
                <a:latin typeface="Arial Narrow" charset="0"/>
                <a:ea typeface="ＭＳ Ｐゴシック" charset="-128"/>
              </a:rPr>
              <a:t>0</a:t>
            </a:r>
            <a:r>
              <a:rPr lang="en-US">
                <a:solidFill>
                  <a:srgbClr val="003300"/>
                </a:solidFill>
                <a:latin typeface="Arial Narrow" charset="0"/>
                <a:ea typeface="ＭＳ Ｐゴシック" charset="-128"/>
              </a:rPr>
              <a:t>: Potential difference between the two plates</a:t>
            </a:r>
          </a:p>
          <a:p>
            <a:pPr marL="1143000" lvl="2" indent="-228600">
              <a:spcBef>
                <a:spcPct val="20000"/>
              </a:spcBef>
              <a:buFontTx/>
              <a:buChar char="•"/>
            </a:pPr>
            <a:r>
              <a:rPr lang="en-US">
                <a:solidFill>
                  <a:srgbClr val="003300"/>
                </a:solidFill>
                <a:latin typeface="Arial Narrow" charset="0"/>
                <a:ea typeface="ＭＳ Ｐゴシック" charset="-128"/>
              </a:rPr>
              <a:t>d: separation between the two plates</a:t>
            </a:r>
          </a:p>
          <a:p>
            <a:pPr marL="342900" indent="-342900">
              <a:spcBef>
                <a:spcPct val="20000"/>
              </a:spcBef>
              <a:buFontTx/>
              <a:buChar char="•"/>
            </a:pPr>
            <a:r>
              <a:rPr lang="en-US" sz="3200">
                <a:solidFill>
                  <a:schemeClr val="accent2"/>
                </a:solidFill>
                <a:latin typeface="Arial Narrow" charset="0"/>
              </a:rPr>
              <a:t>For the constant voltage, the electric field remains the same</a:t>
            </a:r>
          </a:p>
          <a:p>
            <a:pPr marL="342900" indent="-342900">
              <a:spcBef>
                <a:spcPct val="20000"/>
              </a:spcBef>
              <a:buFontTx/>
              <a:buChar char="•"/>
            </a:pPr>
            <a:r>
              <a:rPr lang="en-US" sz="3200">
                <a:solidFill>
                  <a:schemeClr val="accent2"/>
                </a:solidFill>
                <a:latin typeface="Arial Narrow" charset="0"/>
              </a:rPr>
              <a:t>For the constant charge: the voltage drops to V=V</a:t>
            </a:r>
            <a:r>
              <a:rPr lang="en-US" sz="3200" baseline="-25000">
                <a:solidFill>
                  <a:schemeClr val="accent2"/>
                </a:solidFill>
                <a:latin typeface="Arial Narrow" charset="0"/>
              </a:rPr>
              <a:t>0</a:t>
            </a:r>
            <a:r>
              <a:rPr lang="en-US" sz="3200">
                <a:solidFill>
                  <a:schemeClr val="accent2"/>
                </a:solidFill>
                <a:latin typeface="Arial Narrow" charset="0"/>
              </a:rPr>
              <a:t>/K, thus the field in the dielectric is</a:t>
            </a:r>
          </a:p>
          <a:p>
            <a:pPr marL="742950" lvl="1" indent="-285750">
              <a:spcBef>
                <a:spcPct val="20000"/>
              </a:spcBef>
              <a:buFontTx/>
              <a:buChar char="–"/>
            </a:pPr>
            <a:r>
              <a:rPr lang="en-US" sz="2800">
                <a:solidFill>
                  <a:srgbClr val="660066"/>
                </a:solidFill>
                <a:latin typeface="Arial Narrow" charset="0"/>
                <a:ea typeface="ＭＳ Ｐゴシック" charset="-128"/>
              </a:rPr>
              <a:t>The field in the dielectric is reduced. </a:t>
            </a:r>
          </a:p>
        </p:txBody>
      </p:sp>
      <p:sp>
        <p:nvSpPr>
          <p:cNvPr id="231428" name="Rectangle 4"/>
          <p:cNvSpPr>
            <a:spLocks noGrp="1" noChangeArrowheads="1"/>
          </p:cNvSpPr>
          <p:nvPr>
            <p:ph type="title"/>
          </p:nvPr>
        </p:nvSpPr>
        <p:spPr>
          <a:xfrm>
            <a:off x="381000" y="76200"/>
            <a:ext cx="8305800" cy="685800"/>
          </a:xfrm>
        </p:spPr>
        <p:txBody>
          <a:bodyPr/>
          <a:lstStyle/>
          <a:p>
            <a:r>
              <a:rPr lang="en-US"/>
              <a:t>Effect of a Dielectric Material on Field </a:t>
            </a:r>
          </a:p>
        </p:txBody>
      </p:sp>
      <p:graphicFrame>
        <p:nvGraphicFramePr>
          <p:cNvPr id="231432" name="Object 8"/>
          <p:cNvGraphicFramePr>
            <a:graphicFrameLocks noChangeAspect="1"/>
          </p:cNvGraphicFramePr>
          <p:nvPr/>
        </p:nvGraphicFramePr>
        <p:xfrm>
          <a:off x="5715000" y="1371600"/>
          <a:ext cx="1295400" cy="965200"/>
        </p:xfrm>
        <a:graphic>
          <a:graphicData uri="http://schemas.openxmlformats.org/presentationml/2006/ole">
            <mc:AlternateContent xmlns:mc="http://schemas.openxmlformats.org/markup-compatibility/2006">
              <mc:Choice xmlns:v="urn:schemas-microsoft-com:vml" Requires="v">
                <p:oleObj spid="_x0000_s124077" name="Equation" r:id="rId3" imgW="495000" imgH="368280" progId="Equation.DSMT4">
                  <p:embed/>
                </p:oleObj>
              </mc:Choice>
              <mc:Fallback>
                <p:oleObj name="Equation" r:id="rId3" imgW="495000" imgH="3682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371600"/>
                        <a:ext cx="1295400" cy="965200"/>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31433" name="Object 9"/>
          <p:cNvGraphicFramePr>
            <a:graphicFrameLocks noChangeAspect="1"/>
          </p:cNvGraphicFramePr>
          <p:nvPr/>
        </p:nvGraphicFramePr>
        <p:xfrm>
          <a:off x="5943600" y="5105400"/>
          <a:ext cx="3124200" cy="833438"/>
        </p:xfrm>
        <a:graphic>
          <a:graphicData uri="http://schemas.openxmlformats.org/presentationml/2006/ole">
            <mc:AlternateContent xmlns:mc="http://schemas.openxmlformats.org/markup-compatibility/2006">
              <mc:Choice xmlns:v="urn:schemas-microsoft-com:vml" Requires="v">
                <p:oleObj spid="_x0000_s124078" name="Equation" r:id="rId5" imgW="1384200" imgH="368280" progId="Equation.DSMT4">
                  <p:embed/>
                </p:oleObj>
              </mc:Choice>
              <mc:Fallback>
                <p:oleObj name="Equation" r:id="rId5" imgW="1384200" imgH="3682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5105400"/>
                        <a:ext cx="3124200" cy="833438"/>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31434" name="Object 10"/>
          <p:cNvGraphicFramePr>
            <a:graphicFrameLocks noChangeAspect="1"/>
          </p:cNvGraphicFramePr>
          <p:nvPr/>
        </p:nvGraphicFramePr>
        <p:xfrm>
          <a:off x="3154363" y="5943600"/>
          <a:ext cx="1233487" cy="833438"/>
        </p:xfrm>
        <a:graphic>
          <a:graphicData uri="http://schemas.openxmlformats.org/presentationml/2006/ole">
            <mc:AlternateContent xmlns:mc="http://schemas.openxmlformats.org/markup-compatibility/2006">
              <mc:Choice xmlns:v="urn:schemas-microsoft-com:vml" Requires="v">
                <p:oleObj spid="_x0000_s124079" name="Equation" r:id="rId7" imgW="545760" imgH="368280" progId="Equation.DSMT4">
                  <p:embed/>
                </p:oleObj>
              </mc:Choice>
              <mc:Fallback>
                <p:oleObj name="Equation" r:id="rId7" imgW="545760" imgH="3682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54363" y="5943600"/>
                        <a:ext cx="1233487" cy="833438"/>
                      </a:xfrm>
                      <a:prstGeom prst="rect">
                        <a:avLst/>
                      </a:prstGeom>
                      <a:solidFill>
                        <a:srgbClr val="99FFCC"/>
                      </a:solidFill>
                      <a:ln w="28575">
                        <a:solidFill>
                          <a:srgbClr val="FF0000"/>
                        </a:solidFill>
                        <a:miter lim="800000"/>
                        <a:headEnd/>
                        <a:tailEnd/>
                      </a:ln>
                    </p:spPr>
                  </p:pic>
                </p:oleObj>
              </mc:Fallback>
            </mc:AlternateContent>
          </a:graphicData>
        </a:graphic>
      </p:graphicFrame>
    </p:spTree>
    <p:extLst>
      <p:ext uri="{BB962C8B-B14F-4D97-AF65-F5344CB8AC3E}">
        <p14:creationId xmlns:p14="http://schemas.microsoft.com/office/powerpoint/2010/main" val="6564320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31427">
                                            <p:txEl>
                                              <p:pRg st="0" end="0"/>
                                            </p:txEl>
                                          </p:spTgt>
                                        </p:tgtEl>
                                        <p:attrNameLst>
                                          <p:attrName>style.visibility</p:attrName>
                                        </p:attrNameLst>
                                      </p:cBhvr>
                                      <p:to>
                                        <p:strVal val="visible"/>
                                      </p:to>
                                    </p:set>
                                    <p:animEffect transition="in" filter="wipe(left)">
                                      <p:cBhvr>
                                        <p:cTn id="7" dur="500"/>
                                        <p:tgtEl>
                                          <p:spTgt spid="2314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31427">
                                            <p:txEl>
                                              <p:pRg st="1" end="1"/>
                                            </p:txEl>
                                          </p:spTgt>
                                        </p:tgtEl>
                                        <p:attrNameLst>
                                          <p:attrName>style.visibility</p:attrName>
                                        </p:attrNameLst>
                                      </p:cBhvr>
                                      <p:to>
                                        <p:strVal val="visible"/>
                                      </p:to>
                                    </p:set>
                                    <p:animEffect transition="in" filter="wipe(left)">
                                      <p:cBhvr>
                                        <p:cTn id="12" dur="500"/>
                                        <p:tgtEl>
                                          <p:spTgt spid="2314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1432"/>
                                        </p:tgtEl>
                                        <p:attrNameLst>
                                          <p:attrName>style.visibility</p:attrName>
                                        </p:attrNameLst>
                                      </p:cBhvr>
                                      <p:to>
                                        <p:strVal val="visible"/>
                                      </p:to>
                                    </p:set>
                                    <p:animEffect transition="in" filter="wipe(left)">
                                      <p:cBhvr>
                                        <p:cTn id="17" dur="500"/>
                                        <p:tgtEl>
                                          <p:spTgt spid="2314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31427">
                                            <p:txEl>
                                              <p:pRg st="2" end="2"/>
                                            </p:txEl>
                                          </p:spTgt>
                                        </p:tgtEl>
                                        <p:attrNameLst>
                                          <p:attrName>style.visibility</p:attrName>
                                        </p:attrNameLst>
                                      </p:cBhvr>
                                      <p:to>
                                        <p:strVal val="visible"/>
                                      </p:to>
                                    </p:set>
                                    <p:animEffect transition="in" filter="wipe(left)">
                                      <p:cBhvr>
                                        <p:cTn id="22" dur="500"/>
                                        <p:tgtEl>
                                          <p:spTgt spid="23142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31427">
                                            <p:txEl>
                                              <p:pRg st="3" end="3"/>
                                            </p:txEl>
                                          </p:spTgt>
                                        </p:tgtEl>
                                        <p:attrNameLst>
                                          <p:attrName>style.visibility</p:attrName>
                                        </p:attrNameLst>
                                      </p:cBhvr>
                                      <p:to>
                                        <p:strVal val="visible"/>
                                      </p:to>
                                    </p:set>
                                    <p:animEffect transition="in" filter="wipe(left)">
                                      <p:cBhvr>
                                        <p:cTn id="27" dur="500"/>
                                        <p:tgtEl>
                                          <p:spTgt spid="23142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31427">
                                            <p:txEl>
                                              <p:pRg st="4" end="4"/>
                                            </p:txEl>
                                          </p:spTgt>
                                        </p:tgtEl>
                                        <p:attrNameLst>
                                          <p:attrName>style.visibility</p:attrName>
                                        </p:attrNameLst>
                                      </p:cBhvr>
                                      <p:to>
                                        <p:strVal val="visible"/>
                                      </p:to>
                                    </p:set>
                                    <p:animEffect transition="in" filter="wipe(left)">
                                      <p:cBhvr>
                                        <p:cTn id="32" dur="500"/>
                                        <p:tgtEl>
                                          <p:spTgt spid="23142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31427">
                                            <p:txEl>
                                              <p:pRg st="5" end="5"/>
                                            </p:txEl>
                                          </p:spTgt>
                                        </p:tgtEl>
                                        <p:attrNameLst>
                                          <p:attrName>style.visibility</p:attrName>
                                        </p:attrNameLst>
                                      </p:cBhvr>
                                      <p:to>
                                        <p:strVal val="visible"/>
                                      </p:to>
                                    </p:set>
                                    <p:animEffect transition="in" filter="wipe(left)">
                                      <p:cBhvr>
                                        <p:cTn id="37" dur="500"/>
                                        <p:tgtEl>
                                          <p:spTgt spid="23142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31427">
                                            <p:txEl>
                                              <p:pRg st="6" end="6"/>
                                            </p:txEl>
                                          </p:spTgt>
                                        </p:tgtEl>
                                        <p:attrNameLst>
                                          <p:attrName>style.visibility</p:attrName>
                                        </p:attrNameLst>
                                      </p:cBhvr>
                                      <p:to>
                                        <p:strVal val="visible"/>
                                      </p:to>
                                    </p:set>
                                    <p:animEffect transition="in" filter="wipe(left)">
                                      <p:cBhvr>
                                        <p:cTn id="42" dur="500"/>
                                        <p:tgtEl>
                                          <p:spTgt spid="231427">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31433"/>
                                        </p:tgtEl>
                                        <p:attrNameLst>
                                          <p:attrName>style.visibility</p:attrName>
                                        </p:attrNameLst>
                                      </p:cBhvr>
                                      <p:to>
                                        <p:strVal val="visible"/>
                                      </p:to>
                                    </p:set>
                                    <p:animEffect transition="in" filter="wipe(left)">
                                      <p:cBhvr>
                                        <p:cTn id="47" dur="500"/>
                                        <p:tgtEl>
                                          <p:spTgt spid="23143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31427">
                                            <p:txEl>
                                              <p:pRg st="7" end="7"/>
                                            </p:txEl>
                                          </p:spTgt>
                                        </p:tgtEl>
                                        <p:attrNameLst>
                                          <p:attrName>style.visibility</p:attrName>
                                        </p:attrNameLst>
                                      </p:cBhvr>
                                      <p:to>
                                        <p:strVal val="visible"/>
                                      </p:to>
                                    </p:set>
                                    <p:animEffect transition="in" filter="wipe(left)">
                                      <p:cBhvr>
                                        <p:cTn id="52" dur="500"/>
                                        <p:tgtEl>
                                          <p:spTgt spid="231427">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31434"/>
                                        </p:tgtEl>
                                        <p:attrNameLst>
                                          <p:attrName>style.visibility</p:attrName>
                                        </p:attrNameLst>
                                      </p:cBhvr>
                                      <p:to>
                                        <p:strVal val="visible"/>
                                      </p:to>
                                    </p:set>
                                    <p:animEffect transition="in" filter="wipe(left)">
                                      <p:cBhvr>
                                        <p:cTn id="57" dur="500"/>
                                        <p:tgtEl>
                                          <p:spTgt spid="231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3"/>
          <p:cNvSpPr>
            <a:spLocks noGrp="1"/>
          </p:cNvSpPr>
          <p:nvPr>
            <p:ph type="dt" sz="half" idx="10"/>
          </p:nvPr>
        </p:nvSpPr>
        <p:spPr/>
        <p:txBody>
          <a:bodyPr/>
          <a:lstStyle/>
          <a:p>
            <a:r>
              <a:rPr lang="en-US" smtClean="0"/>
              <a:t>Monday, June 20, 2016</a:t>
            </a:r>
            <a:endParaRPr lang="en-US"/>
          </a:p>
        </p:txBody>
      </p:sp>
      <p:sp>
        <p:nvSpPr>
          <p:cNvPr id="20" name="Footer Placeholder 4"/>
          <p:cNvSpPr>
            <a:spLocks noGrp="1"/>
          </p:cNvSpPr>
          <p:nvPr>
            <p:ph type="ftr" sz="quarter" idx="11"/>
          </p:nvPr>
        </p:nvSpPr>
        <p:spPr/>
        <p:txBody>
          <a:bodyPr/>
          <a:lstStyle/>
          <a:p>
            <a:r>
              <a:rPr lang="nl-NL" smtClean="0"/>
              <a:t>PHYS 1444-001, Summer 2016               Dr. Jaehoon Yu</a:t>
            </a:r>
            <a:endParaRPr lang="en-US"/>
          </a:p>
        </p:txBody>
      </p:sp>
      <p:sp>
        <p:nvSpPr>
          <p:cNvPr id="21" name="Slide Number Placeholder 5"/>
          <p:cNvSpPr>
            <a:spLocks noGrp="1"/>
          </p:cNvSpPr>
          <p:nvPr>
            <p:ph type="sldNum" sz="quarter" idx="12"/>
          </p:nvPr>
        </p:nvSpPr>
        <p:spPr/>
        <p:txBody>
          <a:bodyPr/>
          <a:lstStyle/>
          <a:p>
            <a:fld id="{10223489-070B-1B49-83AF-CC9076FD6F61}" type="slidenum">
              <a:rPr lang="en-US"/>
              <a:pPr/>
              <a:t>22</a:t>
            </a:fld>
            <a:endParaRPr lang="en-US"/>
          </a:p>
        </p:txBody>
      </p:sp>
      <p:pic>
        <p:nvPicPr>
          <p:cNvPr id="206876" name="Picture 28" descr="FG24_013"/>
          <p:cNvPicPr>
            <a:picLocks noChangeAspect="1" noChangeArrowheads="1"/>
          </p:cNvPicPr>
          <p:nvPr/>
        </p:nvPicPr>
        <p:blipFill>
          <a:blip r:embed="rId3"/>
          <a:srcRect/>
          <a:stretch>
            <a:fillRect/>
          </a:stretch>
        </p:blipFill>
        <p:spPr bwMode="auto">
          <a:xfrm>
            <a:off x="6248400" y="685800"/>
            <a:ext cx="3048000" cy="2667000"/>
          </a:xfrm>
          <a:prstGeom prst="rect">
            <a:avLst/>
          </a:prstGeom>
          <a:noFill/>
        </p:spPr>
      </p:pic>
      <p:sp>
        <p:nvSpPr>
          <p:cNvPr id="206850" name="Rectangle 2"/>
          <p:cNvSpPr>
            <a:spLocks noGrp="1" noChangeArrowheads="1"/>
          </p:cNvSpPr>
          <p:nvPr>
            <p:ph type="title"/>
          </p:nvPr>
        </p:nvSpPr>
        <p:spPr>
          <a:xfrm>
            <a:off x="228600" y="0"/>
            <a:ext cx="8686800" cy="762000"/>
          </a:xfrm>
        </p:spPr>
        <p:txBody>
          <a:bodyPr/>
          <a:lstStyle/>
          <a:p>
            <a:r>
              <a:rPr lang="en-US" dirty="0"/>
              <a:t>Example 24 –</a:t>
            </a:r>
            <a:r>
              <a:rPr lang="en-US" dirty="0" smtClean="0"/>
              <a:t> 11</a:t>
            </a:r>
            <a:endParaRPr lang="en-US" dirty="0"/>
          </a:p>
        </p:txBody>
      </p:sp>
      <p:sp>
        <p:nvSpPr>
          <p:cNvPr id="206851" name="Text Box 3"/>
          <p:cNvSpPr txBox="1">
            <a:spLocks noChangeArrowheads="1"/>
          </p:cNvSpPr>
          <p:nvPr/>
        </p:nvSpPr>
        <p:spPr bwMode="auto">
          <a:xfrm>
            <a:off x="152400" y="673100"/>
            <a:ext cx="6629400" cy="28352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b="1" dirty="0">
                <a:solidFill>
                  <a:schemeClr val="accent2"/>
                </a:solidFill>
                <a:latin typeface="Arial Narrow" charset="0"/>
              </a:rPr>
              <a:t>Dielectric Removal: </a:t>
            </a:r>
            <a:r>
              <a:rPr lang="en-US" sz="2000" dirty="0">
                <a:solidFill>
                  <a:schemeClr val="accent2"/>
                </a:solidFill>
                <a:latin typeface="Arial Narrow" charset="0"/>
              </a:rPr>
              <a:t>A parallel-plate capacitor, filled with a dielectric</a:t>
            </a:r>
            <a:r>
              <a:rPr lang="en-US" sz="2000" dirty="0" smtClean="0">
                <a:solidFill>
                  <a:schemeClr val="accent2"/>
                </a:solidFill>
                <a:latin typeface="Arial Narrow" charset="0"/>
              </a:rPr>
              <a:t> of </a:t>
            </a:r>
            <a:r>
              <a:rPr lang="en-US" sz="2000" dirty="0">
                <a:solidFill>
                  <a:srgbClr val="FF0000"/>
                </a:solidFill>
                <a:latin typeface="Arial Narrow" charset="0"/>
              </a:rPr>
              <a:t>K=3.4</a:t>
            </a:r>
            <a:r>
              <a:rPr lang="en-US" sz="2000" dirty="0">
                <a:solidFill>
                  <a:schemeClr val="accent2"/>
                </a:solidFill>
                <a:latin typeface="Arial Narrow" charset="0"/>
              </a:rPr>
              <a:t>, is connected to a </a:t>
            </a:r>
            <a:r>
              <a:rPr lang="en-US" sz="2000" dirty="0">
                <a:solidFill>
                  <a:srgbClr val="FF0000"/>
                </a:solidFill>
                <a:latin typeface="Arial Narrow" charset="0"/>
              </a:rPr>
              <a:t>100-V </a:t>
            </a:r>
            <a:r>
              <a:rPr lang="en-US" sz="2000" dirty="0">
                <a:solidFill>
                  <a:schemeClr val="accent2"/>
                </a:solidFill>
                <a:latin typeface="Arial Narrow" charset="0"/>
              </a:rPr>
              <a:t>battery.  After the capacitor is fully charged, the battery is disconnected.  The plates have area </a:t>
            </a:r>
            <a:r>
              <a:rPr lang="en-US" sz="2000" dirty="0">
                <a:solidFill>
                  <a:srgbClr val="FF0000"/>
                </a:solidFill>
                <a:latin typeface="Arial Narrow" charset="0"/>
              </a:rPr>
              <a:t>A=4.0m</a:t>
            </a:r>
            <a:r>
              <a:rPr lang="en-US" sz="2000" baseline="30000" dirty="0">
                <a:solidFill>
                  <a:srgbClr val="FF0000"/>
                </a:solidFill>
                <a:latin typeface="Arial Narrow" charset="0"/>
              </a:rPr>
              <a:t>2</a:t>
            </a:r>
            <a:r>
              <a:rPr lang="en-US" sz="2000" dirty="0">
                <a:solidFill>
                  <a:schemeClr val="accent2"/>
                </a:solidFill>
                <a:latin typeface="Arial Narrow" charset="0"/>
              </a:rPr>
              <a:t>, and are separated by </a:t>
            </a:r>
            <a:r>
              <a:rPr lang="en-US" sz="2000" dirty="0" err="1">
                <a:solidFill>
                  <a:srgbClr val="FF0000"/>
                </a:solidFill>
                <a:latin typeface="Arial Narrow" charset="0"/>
              </a:rPr>
              <a:t>d</a:t>
            </a:r>
            <a:r>
              <a:rPr lang="en-US" sz="2000" dirty="0">
                <a:solidFill>
                  <a:srgbClr val="FF0000"/>
                </a:solidFill>
                <a:latin typeface="Arial Narrow" charset="0"/>
              </a:rPr>
              <a:t>=4.0mm</a:t>
            </a:r>
            <a:r>
              <a:rPr lang="en-US" sz="2000" dirty="0">
                <a:solidFill>
                  <a:schemeClr val="accent2"/>
                </a:solidFill>
                <a:latin typeface="Arial Narrow" charset="0"/>
              </a:rPr>
              <a:t>.  (a) Find the capacitance, the charge on the capacitor, the electric field strength, and the energy stored in the capacitor.  (</a:t>
            </a:r>
            <a:r>
              <a:rPr lang="en-US" sz="2000" dirty="0" err="1">
                <a:solidFill>
                  <a:schemeClr val="accent2"/>
                </a:solidFill>
                <a:latin typeface="Arial Narrow" charset="0"/>
              </a:rPr>
              <a:t>b</a:t>
            </a:r>
            <a:r>
              <a:rPr lang="en-US" sz="2000" dirty="0">
                <a:solidFill>
                  <a:schemeClr val="accent2"/>
                </a:solidFill>
                <a:latin typeface="Arial Narrow" charset="0"/>
              </a:rPr>
              <a:t>) The dielectric is carefully removed, without changing the plate separation nor does any charge leave the capacitor.  Find the new value of capacitance, electric field strength, voltage between the plates and the energy stored in the capacitor.</a:t>
            </a:r>
          </a:p>
        </p:txBody>
      </p:sp>
      <p:sp>
        <p:nvSpPr>
          <p:cNvPr id="206855" name="Text Box 7"/>
          <p:cNvSpPr txBox="1">
            <a:spLocks noChangeArrowheads="1"/>
          </p:cNvSpPr>
          <p:nvPr/>
        </p:nvSpPr>
        <p:spPr bwMode="auto">
          <a:xfrm>
            <a:off x="304800" y="3657600"/>
            <a:ext cx="609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(a)   </a:t>
            </a:r>
          </a:p>
        </p:txBody>
      </p:sp>
      <p:graphicFrame>
        <p:nvGraphicFramePr>
          <p:cNvPr id="206870" name="Object 22"/>
          <p:cNvGraphicFramePr>
            <a:graphicFrameLocks noChangeAspect="1"/>
          </p:cNvGraphicFramePr>
          <p:nvPr/>
        </p:nvGraphicFramePr>
        <p:xfrm>
          <a:off x="838200" y="3798888"/>
          <a:ext cx="431800" cy="298450"/>
        </p:xfrm>
        <a:graphic>
          <a:graphicData uri="http://schemas.openxmlformats.org/presentationml/2006/ole">
            <mc:AlternateContent xmlns:mc="http://schemas.openxmlformats.org/markup-compatibility/2006">
              <mc:Choice xmlns:v="urn:schemas-microsoft-com:vml" Requires="v">
                <p:oleObj spid="_x0000_s125661" name="Equation" r:id="rId4" imgW="253800" imgH="164880" progId="Equation.DSMT4">
                  <p:embed/>
                </p:oleObj>
              </mc:Choice>
              <mc:Fallback>
                <p:oleObj name="Equation" r:id="rId4" imgW="253800" imgH="1648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798888"/>
                        <a:ext cx="431800" cy="2984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77" name="Object 29"/>
          <p:cNvGraphicFramePr>
            <a:graphicFrameLocks noChangeAspect="1"/>
          </p:cNvGraphicFramePr>
          <p:nvPr/>
        </p:nvGraphicFramePr>
        <p:xfrm>
          <a:off x="838200" y="4451350"/>
          <a:ext cx="433388" cy="344488"/>
        </p:xfrm>
        <a:graphic>
          <a:graphicData uri="http://schemas.openxmlformats.org/presentationml/2006/ole">
            <mc:AlternateContent xmlns:mc="http://schemas.openxmlformats.org/markup-compatibility/2006">
              <mc:Choice xmlns:v="urn:schemas-microsoft-com:vml" Requires="v">
                <p:oleObj spid="_x0000_s125662" name="Equation" r:id="rId6" imgW="253800" imgH="190440" progId="Equation.DSMT4">
                  <p:embed/>
                </p:oleObj>
              </mc:Choice>
              <mc:Fallback>
                <p:oleObj name="Equation" r:id="rId6" imgW="253800" imgH="1904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4451350"/>
                        <a:ext cx="433388" cy="34448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79" name="Object 31"/>
          <p:cNvGraphicFramePr>
            <a:graphicFrameLocks noChangeAspect="1"/>
          </p:cNvGraphicFramePr>
          <p:nvPr/>
        </p:nvGraphicFramePr>
        <p:xfrm>
          <a:off x="1241425" y="3616325"/>
          <a:ext cx="606425" cy="665163"/>
        </p:xfrm>
        <a:graphic>
          <a:graphicData uri="http://schemas.openxmlformats.org/presentationml/2006/ole">
            <mc:AlternateContent xmlns:mc="http://schemas.openxmlformats.org/markup-compatibility/2006">
              <mc:Choice xmlns:v="urn:schemas-microsoft-com:vml" Requires="v">
                <p:oleObj spid="_x0000_s125663" name="Equation" r:id="rId8" imgW="355320" imgH="368280" progId="Equation.DSMT4">
                  <p:embed/>
                </p:oleObj>
              </mc:Choice>
              <mc:Fallback>
                <p:oleObj name="Equation" r:id="rId8" imgW="355320" imgH="3682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41425" y="3616325"/>
                        <a:ext cx="606425" cy="6651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0" name="Object 32"/>
          <p:cNvGraphicFramePr>
            <a:graphicFrameLocks noChangeAspect="1"/>
          </p:cNvGraphicFramePr>
          <p:nvPr/>
        </p:nvGraphicFramePr>
        <p:xfrm>
          <a:off x="1817688" y="3616325"/>
          <a:ext cx="865187" cy="665163"/>
        </p:xfrm>
        <a:graphic>
          <a:graphicData uri="http://schemas.openxmlformats.org/presentationml/2006/ole">
            <mc:AlternateContent xmlns:mc="http://schemas.openxmlformats.org/markup-compatibility/2006">
              <mc:Choice xmlns:v="urn:schemas-microsoft-com:vml" Requires="v">
                <p:oleObj spid="_x0000_s125664" name="Equation" r:id="rId10" imgW="507960" imgH="368280" progId="Equation.DSMT4">
                  <p:embed/>
                </p:oleObj>
              </mc:Choice>
              <mc:Fallback>
                <p:oleObj name="Equation" r:id="rId10" imgW="507960" imgH="3682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17688" y="3616325"/>
                        <a:ext cx="865187" cy="6651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1" name="Object 33"/>
          <p:cNvGraphicFramePr>
            <a:graphicFrameLocks noChangeAspect="1"/>
          </p:cNvGraphicFramePr>
          <p:nvPr/>
        </p:nvGraphicFramePr>
        <p:xfrm>
          <a:off x="2652713" y="3581400"/>
          <a:ext cx="6186487" cy="735013"/>
        </p:xfrm>
        <a:graphic>
          <a:graphicData uri="http://schemas.openxmlformats.org/presentationml/2006/ole">
            <mc:AlternateContent xmlns:mc="http://schemas.openxmlformats.org/markup-compatibility/2006">
              <mc:Choice xmlns:v="urn:schemas-microsoft-com:vml" Requires="v">
                <p:oleObj spid="_x0000_s125665" name="Equation" r:id="rId12" imgW="3632040" imgH="406080" progId="Equation.DSMT4">
                  <p:embed/>
                </p:oleObj>
              </mc:Choice>
              <mc:Fallback>
                <p:oleObj name="Equation" r:id="rId12" imgW="3632040" imgH="4060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52713" y="3581400"/>
                        <a:ext cx="6186487" cy="7350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2" name="Object 34"/>
          <p:cNvGraphicFramePr>
            <a:graphicFrameLocks noChangeAspect="1"/>
          </p:cNvGraphicFramePr>
          <p:nvPr/>
        </p:nvGraphicFramePr>
        <p:xfrm>
          <a:off x="838200" y="5083175"/>
          <a:ext cx="431800" cy="274638"/>
        </p:xfrm>
        <a:graphic>
          <a:graphicData uri="http://schemas.openxmlformats.org/presentationml/2006/ole">
            <mc:AlternateContent xmlns:mc="http://schemas.openxmlformats.org/markup-compatibility/2006">
              <mc:Choice xmlns:v="urn:schemas-microsoft-com:vml" Requires="v">
                <p:oleObj spid="_x0000_s125666" name="Equation" r:id="rId14" imgW="253800" imgH="152280" progId="Equation.DSMT4">
                  <p:embed/>
                </p:oleObj>
              </mc:Choice>
              <mc:Fallback>
                <p:oleObj name="Equation" r:id="rId14" imgW="253800" imgH="1522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38200" y="5083175"/>
                        <a:ext cx="431800" cy="27463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4" name="Object 36"/>
          <p:cNvGraphicFramePr>
            <a:graphicFrameLocks noChangeAspect="1"/>
          </p:cNvGraphicFramePr>
          <p:nvPr/>
        </p:nvGraphicFramePr>
        <p:xfrm>
          <a:off x="839788" y="5715000"/>
          <a:ext cx="455612" cy="298450"/>
        </p:xfrm>
        <a:graphic>
          <a:graphicData uri="http://schemas.openxmlformats.org/presentationml/2006/ole">
            <mc:AlternateContent xmlns:mc="http://schemas.openxmlformats.org/markup-compatibility/2006">
              <mc:Choice xmlns:v="urn:schemas-microsoft-com:vml" Requires="v">
                <p:oleObj spid="_x0000_s125667" name="Equation" r:id="rId16" imgW="266400" imgH="164880" progId="Equation.DSMT4">
                  <p:embed/>
                </p:oleObj>
              </mc:Choice>
              <mc:Fallback>
                <p:oleObj name="Equation" r:id="rId16" imgW="266400" imgH="1648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39788" y="5715000"/>
                        <a:ext cx="455612" cy="2984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5" name="Object 37"/>
          <p:cNvGraphicFramePr>
            <a:graphicFrameLocks noChangeAspect="1"/>
          </p:cNvGraphicFramePr>
          <p:nvPr/>
        </p:nvGraphicFramePr>
        <p:xfrm>
          <a:off x="1295400" y="4475163"/>
          <a:ext cx="604838" cy="298450"/>
        </p:xfrm>
        <a:graphic>
          <a:graphicData uri="http://schemas.openxmlformats.org/presentationml/2006/ole">
            <mc:AlternateContent xmlns:mc="http://schemas.openxmlformats.org/markup-compatibility/2006">
              <mc:Choice xmlns:v="urn:schemas-microsoft-com:vml" Requires="v">
                <p:oleObj spid="_x0000_s125668" name="Equation" r:id="rId18" imgW="355320" imgH="164880" progId="Equation.DSMT4">
                  <p:embed/>
                </p:oleObj>
              </mc:Choice>
              <mc:Fallback>
                <p:oleObj name="Equation" r:id="rId18" imgW="355320" imgH="16488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95400" y="4475163"/>
                        <a:ext cx="604838" cy="2984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6" name="Object 38"/>
          <p:cNvGraphicFramePr>
            <a:graphicFrameLocks noChangeAspect="1"/>
          </p:cNvGraphicFramePr>
          <p:nvPr/>
        </p:nvGraphicFramePr>
        <p:xfrm>
          <a:off x="1855788" y="4371975"/>
          <a:ext cx="4240212" cy="504825"/>
        </p:xfrm>
        <a:graphic>
          <a:graphicData uri="http://schemas.openxmlformats.org/presentationml/2006/ole">
            <mc:AlternateContent xmlns:mc="http://schemas.openxmlformats.org/markup-compatibility/2006">
              <mc:Choice xmlns:v="urn:schemas-microsoft-com:vml" Requires="v">
                <p:oleObj spid="_x0000_s125669" name="Equation" r:id="rId20" imgW="2489040" imgH="279360" progId="Equation.DSMT4">
                  <p:embed/>
                </p:oleObj>
              </mc:Choice>
              <mc:Fallback>
                <p:oleObj name="Equation" r:id="rId20" imgW="2489040" imgH="27936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855788" y="4371975"/>
                        <a:ext cx="4240212" cy="5048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7" name="Object 39"/>
          <p:cNvGraphicFramePr>
            <a:graphicFrameLocks noChangeAspect="1"/>
          </p:cNvGraphicFramePr>
          <p:nvPr/>
        </p:nvGraphicFramePr>
        <p:xfrm>
          <a:off x="1271588" y="4887913"/>
          <a:ext cx="474662" cy="665162"/>
        </p:xfrm>
        <a:graphic>
          <a:graphicData uri="http://schemas.openxmlformats.org/presentationml/2006/ole">
            <mc:AlternateContent xmlns:mc="http://schemas.openxmlformats.org/markup-compatibility/2006">
              <mc:Choice xmlns:v="urn:schemas-microsoft-com:vml" Requires="v">
                <p:oleObj spid="_x0000_s125670" name="Equation" r:id="rId22" imgW="279360" imgH="368280" progId="Equation.DSMT4">
                  <p:embed/>
                </p:oleObj>
              </mc:Choice>
              <mc:Fallback>
                <p:oleObj name="Equation" r:id="rId22" imgW="279360" imgH="36828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271588" y="4887913"/>
                        <a:ext cx="474662" cy="6651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8" name="Object 40"/>
          <p:cNvGraphicFramePr>
            <a:graphicFrameLocks noChangeAspect="1"/>
          </p:cNvGraphicFramePr>
          <p:nvPr/>
        </p:nvGraphicFramePr>
        <p:xfrm>
          <a:off x="1749425" y="4876800"/>
          <a:ext cx="2746375" cy="687388"/>
        </p:xfrm>
        <a:graphic>
          <a:graphicData uri="http://schemas.openxmlformats.org/presentationml/2006/ole">
            <mc:AlternateContent xmlns:mc="http://schemas.openxmlformats.org/markup-compatibility/2006">
              <mc:Choice xmlns:v="urn:schemas-microsoft-com:vml" Requires="v">
                <p:oleObj spid="_x0000_s125671" name="Equation" r:id="rId24" imgW="1612800" imgH="380880" progId="Equation.DSMT4">
                  <p:embed/>
                </p:oleObj>
              </mc:Choice>
              <mc:Fallback>
                <p:oleObj name="Equation" r:id="rId24" imgW="1612800" imgH="38088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749425" y="4876800"/>
                        <a:ext cx="2746375" cy="68738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9" name="Object 41"/>
          <p:cNvGraphicFramePr>
            <a:graphicFrameLocks noChangeAspect="1"/>
          </p:cNvGraphicFramePr>
          <p:nvPr/>
        </p:nvGraphicFramePr>
        <p:xfrm>
          <a:off x="1300163" y="5562600"/>
          <a:ext cx="909637" cy="665163"/>
        </p:xfrm>
        <a:graphic>
          <a:graphicData uri="http://schemas.openxmlformats.org/presentationml/2006/ole">
            <mc:AlternateContent xmlns:mc="http://schemas.openxmlformats.org/markup-compatibility/2006">
              <mc:Choice xmlns:v="urn:schemas-microsoft-com:vml" Requires="v">
                <p:oleObj spid="_x0000_s125672" name="Equation" r:id="rId26" imgW="533160" imgH="368280" progId="Equation.DSMT4">
                  <p:embed/>
                </p:oleObj>
              </mc:Choice>
              <mc:Fallback>
                <p:oleObj name="Equation" r:id="rId26" imgW="533160" imgH="36828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300163" y="5562600"/>
                        <a:ext cx="909637" cy="6651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90" name="Object 42"/>
          <p:cNvGraphicFramePr>
            <a:graphicFrameLocks noChangeAspect="1"/>
          </p:cNvGraphicFramePr>
          <p:nvPr/>
        </p:nvGraphicFramePr>
        <p:xfrm>
          <a:off x="2287588" y="5562600"/>
          <a:ext cx="3656012" cy="665163"/>
        </p:xfrm>
        <a:graphic>
          <a:graphicData uri="http://schemas.openxmlformats.org/presentationml/2006/ole">
            <mc:AlternateContent xmlns:mc="http://schemas.openxmlformats.org/markup-compatibility/2006">
              <mc:Choice xmlns:v="urn:schemas-microsoft-com:vml" Requires="v">
                <p:oleObj spid="_x0000_s125673" name="Equation" r:id="rId28" imgW="2145960" imgH="368280" progId="Equation.DSMT4">
                  <p:embed/>
                </p:oleObj>
              </mc:Choice>
              <mc:Fallback>
                <p:oleObj name="Equation" r:id="rId28" imgW="2145960" imgH="36828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287588" y="5562600"/>
                        <a:ext cx="3656012" cy="6651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445929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6851"/>
                                        </p:tgtEl>
                                        <p:attrNameLst>
                                          <p:attrName>style.visibility</p:attrName>
                                        </p:attrNameLst>
                                      </p:cBhvr>
                                      <p:to>
                                        <p:strVal val="visible"/>
                                      </p:to>
                                    </p:set>
                                    <p:animEffect transition="in" filter="wipe(left)">
                                      <p:cBhvr>
                                        <p:cTn id="7" dur="500"/>
                                        <p:tgtEl>
                                          <p:spTgt spid="20685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06876"/>
                                        </p:tgtEl>
                                        <p:attrNameLst>
                                          <p:attrName>style.visibility</p:attrName>
                                        </p:attrNameLst>
                                      </p:cBhvr>
                                      <p:to>
                                        <p:strVal val="visible"/>
                                      </p:to>
                                    </p:set>
                                    <p:anim calcmode="lin" valueType="num">
                                      <p:cBhvr>
                                        <p:cTn id="12" dur="500" fill="hold"/>
                                        <p:tgtEl>
                                          <p:spTgt spid="206876"/>
                                        </p:tgtEl>
                                        <p:attrNameLst>
                                          <p:attrName>ppt_w</p:attrName>
                                        </p:attrNameLst>
                                      </p:cBhvr>
                                      <p:tavLst>
                                        <p:tav tm="0">
                                          <p:val>
                                            <p:fltVal val="0"/>
                                          </p:val>
                                        </p:tav>
                                        <p:tav tm="100000">
                                          <p:val>
                                            <p:strVal val="#ppt_w"/>
                                          </p:val>
                                        </p:tav>
                                      </p:tavLst>
                                    </p:anim>
                                    <p:anim calcmode="lin" valueType="num">
                                      <p:cBhvr>
                                        <p:cTn id="13" dur="500" fill="hold"/>
                                        <p:tgtEl>
                                          <p:spTgt spid="206876"/>
                                        </p:tgtEl>
                                        <p:attrNameLst>
                                          <p:attrName>ppt_h</p:attrName>
                                        </p:attrNameLst>
                                      </p:cBhvr>
                                      <p:tavLst>
                                        <p:tav tm="0">
                                          <p:val>
                                            <p:fltVal val="0"/>
                                          </p:val>
                                        </p:tav>
                                        <p:tav tm="100000">
                                          <p:val>
                                            <p:strVal val="#ppt_h"/>
                                          </p:val>
                                        </p:tav>
                                      </p:tavLst>
                                    </p:anim>
                                    <p:animEffect transition="in" filter="fade">
                                      <p:cBhvr>
                                        <p:cTn id="14" dur="500"/>
                                        <p:tgtEl>
                                          <p:spTgt spid="20687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06855"/>
                                        </p:tgtEl>
                                        <p:attrNameLst>
                                          <p:attrName>style.visibility</p:attrName>
                                        </p:attrNameLst>
                                      </p:cBhvr>
                                      <p:to>
                                        <p:strVal val="visible"/>
                                      </p:to>
                                    </p:set>
                                    <p:animEffect transition="in" filter="wipe(left)">
                                      <p:cBhvr>
                                        <p:cTn id="19" dur="500"/>
                                        <p:tgtEl>
                                          <p:spTgt spid="206855"/>
                                        </p:tgtEl>
                                      </p:cBhvr>
                                    </p:animEffect>
                                  </p:childTnLst>
                                </p:cTn>
                              </p:par>
                              <p:par>
                                <p:cTn id="20" presetID="22" presetClass="entr" presetSubtype="8" fill="hold" nodeType="withEffect">
                                  <p:stCondLst>
                                    <p:cond delay="0"/>
                                  </p:stCondLst>
                                  <p:childTnLst>
                                    <p:set>
                                      <p:cBhvr>
                                        <p:cTn id="21" dur="1" fill="hold">
                                          <p:stCondLst>
                                            <p:cond delay="0"/>
                                          </p:stCondLst>
                                        </p:cTn>
                                        <p:tgtEl>
                                          <p:spTgt spid="206870"/>
                                        </p:tgtEl>
                                        <p:attrNameLst>
                                          <p:attrName>style.visibility</p:attrName>
                                        </p:attrNameLst>
                                      </p:cBhvr>
                                      <p:to>
                                        <p:strVal val="visible"/>
                                      </p:to>
                                    </p:set>
                                    <p:animEffect transition="in" filter="wipe(left)">
                                      <p:cBhvr>
                                        <p:cTn id="22" dur="500"/>
                                        <p:tgtEl>
                                          <p:spTgt spid="20687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06879"/>
                                        </p:tgtEl>
                                        <p:attrNameLst>
                                          <p:attrName>style.visibility</p:attrName>
                                        </p:attrNameLst>
                                      </p:cBhvr>
                                      <p:to>
                                        <p:strVal val="visible"/>
                                      </p:to>
                                    </p:set>
                                    <p:animEffect transition="in" filter="wipe(left)">
                                      <p:cBhvr>
                                        <p:cTn id="27" dur="500"/>
                                        <p:tgtEl>
                                          <p:spTgt spid="20687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06880"/>
                                        </p:tgtEl>
                                        <p:attrNameLst>
                                          <p:attrName>style.visibility</p:attrName>
                                        </p:attrNameLst>
                                      </p:cBhvr>
                                      <p:to>
                                        <p:strVal val="visible"/>
                                      </p:to>
                                    </p:set>
                                    <p:animEffect transition="in" filter="wipe(left)">
                                      <p:cBhvr>
                                        <p:cTn id="32" dur="500"/>
                                        <p:tgtEl>
                                          <p:spTgt spid="20688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06881"/>
                                        </p:tgtEl>
                                        <p:attrNameLst>
                                          <p:attrName>style.visibility</p:attrName>
                                        </p:attrNameLst>
                                      </p:cBhvr>
                                      <p:to>
                                        <p:strVal val="visible"/>
                                      </p:to>
                                    </p:set>
                                    <p:animEffect transition="in" filter="wipe(left)">
                                      <p:cBhvr>
                                        <p:cTn id="37" dur="500"/>
                                        <p:tgtEl>
                                          <p:spTgt spid="20688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06877"/>
                                        </p:tgtEl>
                                        <p:attrNameLst>
                                          <p:attrName>style.visibility</p:attrName>
                                        </p:attrNameLst>
                                      </p:cBhvr>
                                      <p:to>
                                        <p:strVal val="visible"/>
                                      </p:to>
                                    </p:set>
                                    <p:animEffect transition="in" filter="wipe(left)">
                                      <p:cBhvr>
                                        <p:cTn id="42" dur="500"/>
                                        <p:tgtEl>
                                          <p:spTgt spid="20687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06885"/>
                                        </p:tgtEl>
                                        <p:attrNameLst>
                                          <p:attrName>style.visibility</p:attrName>
                                        </p:attrNameLst>
                                      </p:cBhvr>
                                      <p:to>
                                        <p:strVal val="visible"/>
                                      </p:to>
                                    </p:set>
                                    <p:animEffect transition="in" filter="wipe(left)">
                                      <p:cBhvr>
                                        <p:cTn id="47" dur="500"/>
                                        <p:tgtEl>
                                          <p:spTgt spid="20688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06886"/>
                                        </p:tgtEl>
                                        <p:attrNameLst>
                                          <p:attrName>style.visibility</p:attrName>
                                        </p:attrNameLst>
                                      </p:cBhvr>
                                      <p:to>
                                        <p:strVal val="visible"/>
                                      </p:to>
                                    </p:set>
                                    <p:animEffect transition="in" filter="wipe(left)">
                                      <p:cBhvr>
                                        <p:cTn id="52" dur="500"/>
                                        <p:tgtEl>
                                          <p:spTgt spid="20688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06882"/>
                                        </p:tgtEl>
                                        <p:attrNameLst>
                                          <p:attrName>style.visibility</p:attrName>
                                        </p:attrNameLst>
                                      </p:cBhvr>
                                      <p:to>
                                        <p:strVal val="visible"/>
                                      </p:to>
                                    </p:set>
                                    <p:animEffect transition="in" filter="wipe(left)">
                                      <p:cBhvr>
                                        <p:cTn id="57" dur="500"/>
                                        <p:tgtEl>
                                          <p:spTgt spid="20688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06887"/>
                                        </p:tgtEl>
                                        <p:attrNameLst>
                                          <p:attrName>style.visibility</p:attrName>
                                        </p:attrNameLst>
                                      </p:cBhvr>
                                      <p:to>
                                        <p:strVal val="visible"/>
                                      </p:to>
                                    </p:set>
                                    <p:animEffect transition="in" filter="wipe(left)">
                                      <p:cBhvr>
                                        <p:cTn id="62" dur="500"/>
                                        <p:tgtEl>
                                          <p:spTgt spid="20688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06888"/>
                                        </p:tgtEl>
                                        <p:attrNameLst>
                                          <p:attrName>style.visibility</p:attrName>
                                        </p:attrNameLst>
                                      </p:cBhvr>
                                      <p:to>
                                        <p:strVal val="visible"/>
                                      </p:to>
                                    </p:set>
                                    <p:animEffect transition="in" filter="wipe(left)">
                                      <p:cBhvr>
                                        <p:cTn id="67" dur="500"/>
                                        <p:tgtEl>
                                          <p:spTgt spid="20688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06884"/>
                                        </p:tgtEl>
                                        <p:attrNameLst>
                                          <p:attrName>style.visibility</p:attrName>
                                        </p:attrNameLst>
                                      </p:cBhvr>
                                      <p:to>
                                        <p:strVal val="visible"/>
                                      </p:to>
                                    </p:set>
                                    <p:animEffect transition="in" filter="wipe(left)">
                                      <p:cBhvr>
                                        <p:cTn id="72" dur="500"/>
                                        <p:tgtEl>
                                          <p:spTgt spid="20688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206889"/>
                                        </p:tgtEl>
                                        <p:attrNameLst>
                                          <p:attrName>style.visibility</p:attrName>
                                        </p:attrNameLst>
                                      </p:cBhvr>
                                      <p:to>
                                        <p:strVal val="visible"/>
                                      </p:to>
                                    </p:set>
                                    <p:animEffect transition="in" filter="wipe(left)">
                                      <p:cBhvr>
                                        <p:cTn id="77" dur="500"/>
                                        <p:tgtEl>
                                          <p:spTgt spid="206889"/>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206890"/>
                                        </p:tgtEl>
                                        <p:attrNameLst>
                                          <p:attrName>style.visibility</p:attrName>
                                        </p:attrNameLst>
                                      </p:cBhvr>
                                      <p:to>
                                        <p:strVal val="visible"/>
                                      </p:to>
                                    </p:set>
                                    <p:animEffect transition="in" filter="wipe(left)">
                                      <p:cBhvr>
                                        <p:cTn id="82" dur="500"/>
                                        <p:tgtEl>
                                          <p:spTgt spid="206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1" grpId="0"/>
      <p:bldP spid="20685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ate Placeholder 3"/>
          <p:cNvSpPr>
            <a:spLocks noGrp="1"/>
          </p:cNvSpPr>
          <p:nvPr>
            <p:ph type="dt" sz="half" idx="10"/>
          </p:nvPr>
        </p:nvSpPr>
        <p:spPr/>
        <p:txBody>
          <a:bodyPr/>
          <a:lstStyle/>
          <a:p>
            <a:r>
              <a:rPr lang="en-US" smtClean="0"/>
              <a:t>Monday, June 20, 2016</a:t>
            </a:r>
            <a:endParaRPr lang="en-US"/>
          </a:p>
        </p:txBody>
      </p:sp>
      <p:sp>
        <p:nvSpPr>
          <p:cNvPr id="32" name="Footer Placeholder 4"/>
          <p:cNvSpPr>
            <a:spLocks noGrp="1"/>
          </p:cNvSpPr>
          <p:nvPr>
            <p:ph type="ftr" sz="quarter" idx="11"/>
          </p:nvPr>
        </p:nvSpPr>
        <p:spPr/>
        <p:txBody>
          <a:bodyPr/>
          <a:lstStyle/>
          <a:p>
            <a:r>
              <a:rPr lang="nl-NL" smtClean="0"/>
              <a:t>PHYS 1444-001, Summer 2016               Dr. Jaehoon Yu</a:t>
            </a:r>
            <a:endParaRPr lang="en-US"/>
          </a:p>
        </p:txBody>
      </p:sp>
      <p:sp>
        <p:nvSpPr>
          <p:cNvPr id="33" name="Slide Number Placeholder 5"/>
          <p:cNvSpPr>
            <a:spLocks noGrp="1"/>
          </p:cNvSpPr>
          <p:nvPr>
            <p:ph type="sldNum" sz="quarter" idx="12"/>
          </p:nvPr>
        </p:nvSpPr>
        <p:spPr/>
        <p:txBody>
          <a:bodyPr/>
          <a:lstStyle/>
          <a:p>
            <a:fld id="{83FAB595-DDCA-5146-BAD9-09D09995EB1E}" type="slidenum">
              <a:rPr lang="en-US"/>
              <a:pPr/>
              <a:t>23</a:t>
            </a:fld>
            <a:endParaRPr lang="en-US"/>
          </a:p>
        </p:txBody>
      </p:sp>
      <p:sp>
        <p:nvSpPr>
          <p:cNvPr id="232461" name="Text Box 13"/>
          <p:cNvSpPr txBox="1">
            <a:spLocks noChangeArrowheads="1"/>
          </p:cNvSpPr>
          <p:nvPr/>
        </p:nvSpPr>
        <p:spPr bwMode="auto">
          <a:xfrm>
            <a:off x="685800" y="2378075"/>
            <a:ext cx="7239000" cy="822325"/>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Since charge is the same (                )  before and after the removal of the dielectric, we obtain</a:t>
            </a:r>
          </a:p>
        </p:txBody>
      </p:sp>
      <p:sp>
        <p:nvSpPr>
          <p:cNvPr id="232451" name="Rectangle 3"/>
          <p:cNvSpPr>
            <a:spLocks noGrp="1" noChangeArrowheads="1"/>
          </p:cNvSpPr>
          <p:nvPr>
            <p:ph type="title"/>
          </p:nvPr>
        </p:nvSpPr>
        <p:spPr>
          <a:xfrm>
            <a:off x="228600" y="0"/>
            <a:ext cx="8686800" cy="762000"/>
          </a:xfrm>
        </p:spPr>
        <p:txBody>
          <a:bodyPr/>
          <a:lstStyle/>
          <a:p>
            <a:r>
              <a:rPr lang="en-US" dirty="0"/>
              <a:t>Example 24 –</a:t>
            </a:r>
            <a:r>
              <a:rPr lang="en-US" dirty="0" smtClean="0"/>
              <a:t> 11 </a:t>
            </a:r>
            <a:r>
              <a:rPr lang="en-US" dirty="0"/>
              <a:t>cont’d</a:t>
            </a:r>
          </a:p>
        </p:txBody>
      </p:sp>
      <p:sp>
        <p:nvSpPr>
          <p:cNvPr id="232453" name="Text Box 5"/>
          <p:cNvSpPr txBox="1">
            <a:spLocks noChangeArrowheads="1"/>
          </p:cNvSpPr>
          <p:nvPr/>
        </p:nvSpPr>
        <p:spPr bwMode="auto">
          <a:xfrm>
            <a:off x="533400" y="838200"/>
            <a:ext cx="609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(b)   </a:t>
            </a:r>
          </a:p>
        </p:txBody>
      </p:sp>
      <p:graphicFrame>
        <p:nvGraphicFramePr>
          <p:cNvPr id="232454" name="Object 6"/>
          <p:cNvGraphicFramePr>
            <a:graphicFrameLocks noChangeAspect="1"/>
          </p:cNvGraphicFramePr>
          <p:nvPr/>
        </p:nvGraphicFramePr>
        <p:xfrm>
          <a:off x="436563" y="1746250"/>
          <a:ext cx="630237" cy="446088"/>
        </p:xfrm>
        <a:graphic>
          <a:graphicData uri="http://schemas.openxmlformats.org/presentationml/2006/ole">
            <mc:AlternateContent xmlns:mc="http://schemas.openxmlformats.org/markup-compatibility/2006">
              <mc:Choice xmlns:v="urn:schemas-microsoft-com:vml" Requires="v">
                <p:oleObj spid="_x0000_s126965" name="Equation" r:id="rId3" imgW="304560" imgH="203040" progId="Equation.DSMT4">
                  <p:embed/>
                </p:oleObj>
              </mc:Choice>
              <mc:Fallback>
                <p:oleObj name="Equation" r:id="rId3" imgW="304560" imgH="203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563" y="1746250"/>
                        <a:ext cx="630237" cy="44608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55" name="Object 7"/>
          <p:cNvGraphicFramePr>
            <a:graphicFrameLocks noChangeAspect="1"/>
          </p:cNvGraphicFramePr>
          <p:nvPr/>
        </p:nvGraphicFramePr>
        <p:xfrm>
          <a:off x="3733800" y="2349500"/>
          <a:ext cx="1130300" cy="546100"/>
        </p:xfrm>
        <a:graphic>
          <a:graphicData uri="http://schemas.openxmlformats.org/presentationml/2006/ole">
            <mc:AlternateContent xmlns:mc="http://schemas.openxmlformats.org/markup-compatibility/2006">
              <mc:Choice xmlns:v="urn:schemas-microsoft-com:vml" Requires="v">
                <p:oleObj spid="_x0000_s126966" name="Equation" r:id="rId5" imgW="444240" imgH="203040" progId="Equation.DSMT4">
                  <p:embed/>
                </p:oleObj>
              </mc:Choice>
              <mc:Fallback>
                <p:oleObj name="Equation" r:id="rId5" imgW="444240" imgH="2030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2349500"/>
                        <a:ext cx="1130300" cy="5461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232456" name="Text Box 8"/>
          <p:cNvSpPr txBox="1">
            <a:spLocks noChangeArrowheads="1"/>
          </p:cNvSpPr>
          <p:nvPr/>
        </p:nvSpPr>
        <p:spPr bwMode="auto">
          <a:xfrm>
            <a:off x="1143000" y="838200"/>
            <a:ext cx="7239000" cy="822325"/>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Since the dielectric has been removed, the effect of dielectric constant must be removed as well.  </a:t>
            </a:r>
          </a:p>
        </p:txBody>
      </p:sp>
      <p:graphicFrame>
        <p:nvGraphicFramePr>
          <p:cNvPr id="232458" name="Object 10"/>
          <p:cNvGraphicFramePr>
            <a:graphicFrameLocks noChangeAspect="1"/>
          </p:cNvGraphicFramePr>
          <p:nvPr/>
        </p:nvGraphicFramePr>
        <p:xfrm>
          <a:off x="609600" y="4146550"/>
          <a:ext cx="773113" cy="547688"/>
        </p:xfrm>
        <a:graphic>
          <a:graphicData uri="http://schemas.openxmlformats.org/presentationml/2006/ole">
            <mc:AlternateContent xmlns:mc="http://schemas.openxmlformats.org/markup-compatibility/2006">
              <mc:Choice xmlns:v="urn:schemas-microsoft-com:vml" Requires="v">
                <p:oleObj spid="_x0000_s126967" name="Equation" r:id="rId7" imgW="304560" imgH="203040" progId="Equation.DSMT4">
                  <p:embed/>
                </p:oleObj>
              </mc:Choice>
              <mc:Fallback>
                <p:oleObj name="Equation" r:id="rId7" imgW="304560" imgH="203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4146550"/>
                        <a:ext cx="773113" cy="54768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59" name="Object 11"/>
          <p:cNvGraphicFramePr>
            <a:graphicFrameLocks noChangeAspect="1"/>
          </p:cNvGraphicFramePr>
          <p:nvPr/>
        </p:nvGraphicFramePr>
        <p:xfrm>
          <a:off x="228600" y="5129213"/>
          <a:ext cx="639763" cy="433387"/>
        </p:xfrm>
        <a:graphic>
          <a:graphicData uri="http://schemas.openxmlformats.org/presentationml/2006/ole">
            <mc:AlternateContent xmlns:mc="http://schemas.openxmlformats.org/markup-compatibility/2006">
              <mc:Choice xmlns:v="urn:schemas-microsoft-com:vml" Requires="v">
                <p:oleObj spid="_x0000_s126968" name="Equation" r:id="rId9" imgW="317160" imgH="203040" progId="Equation.DSMT4">
                  <p:embed/>
                </p:oleObj>
              </mc:Choice>
              <mc:Fallback>
                <p:oleObj name="Equation" r:id="rId9" imgW="317160" imgH="2030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 y="5129213"/>
                        <a:ext cx="639763" cy="43338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60" name="Object 12"/>
          <p:cNvGraphicFramePr>
            <a:graphicFrameLocks noChangeAspect="1"/>
          </p:cNvGraphicFramePr>
          <p:nvPr/>
        </p:nvGraphicFramePr>
        <p:xfrm>
          <a:off x="609600" y="3227388"/>
          <a:ext cx="742950" cy="546100"/>
        </p:xfrm>
        <a:graphic>
          <a:graphicData uri="http://schemas.openxmlformats.org/presentationml/2006/ole">
            <mc:AlternateContent xmlns:mc="http://schemas.openxmlformats.org/markup-compatibility/2006">
              <mc:Choice xmlns:v="urn:schemas-microsoft-com:vml" Requires="v">
                <p:oleObj spid="_x0000_s126969" name="Equation" r:id="rId11" imgW="291960" imgH="203040" progId="Equation.DSMT4">
                  <p:embed/>
                </p:oleObj>
              </mc:Choice>
              <mc:Fallback>
                <p:oleObj name="Equation" r:id="rId11" imgW="291960" imgH="20304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600" y="3227388"/>
                        <a:ext cx="742950" cy="5461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232462" name="Text Box 14"/>
          <p:cNvSpPr txBox="1">
            <a:spLocks noChangeArrowheads="1"/>
          </p:cNvSpPr>
          <p:nvPr/>
        </p:nvSpPr>
        <p:spPr bwMode="auto">
          <a:xfrm>
            <a:off x="228600" y="5883275"/>
            <a:ext cx="1905000" cy="669925"/>
          </a:xfrm>
          <a:prstGeom prst="rect">
            <a:avLst/>
          </a:prstGeom>
          <a:solidFill>
            <a:srgbClr val="FFFF66"/>
          </a:solidFill>
          <a:ln w="28575">
            <a:solidFill>
              <a:srgbClr val="FF0000"/>
            </a:solidFill>
            <a:miter lim="800000"/>
            <a:headEnd/>
            <a:tailEnd/>
          </a:ln>
          <a:effectLst/>
        </p:spPr>
        <p:txBody>
          <a:bodyPr>
            <a:prstTxWarp prst="textNoShape">
              <a:avLst/>
            </a:prstTxWarp>
            <a:spAutoFit/>
          </a:bodyPr>
          <a:lstStyle/>
          <a:p>
            <a:r>
              <a:rPr lang="en-US" sz="1800">
                <a:solidFill>
                  <a:srgbClr val="FF0000"/>
                </a:solidFill>
                <a:latin typeface="Arial Narrow" charset="0"/>
              </a:rPr>
              <a:t>Where did the extra energy come from?.</a:t>
            </a:r>
          </a:p>
        </p:txBody>
      </p:sp>
      <p:sp>
        <p:nvSpPr>
          <p:cNvPr id="232463" name="Text Box 15"/>
          <p:cNvSpPr txBox="1">
            <a:spLocks noChangeArrowheads="1"/>
          </p:cNvSpPr>
          <p:nvPr/>
        </p:nvSpPr>
        <p:spPr bwMode="auto">
          <a:xfrm>
            <a:off x="2438400" y="5791200"/>
            <a:ext cx="4876800" cy="395288"/>
          </a:xfrm>
          <a:prstGeom prst="rect">
            <a:avLst/>
          </a:prstGeom>
          <a:solidFill>
            <a:srgbClr val="FFFF66"/>
          </a:solidFill>
          <a:ln w="28575">
            <a:solidFill>
              <a:srgbClr val="FF0000"/>
            </a:solidFill>
            <a:miter lim="800000"/>
            <a:headEnd/>
            <a:tailEnd/>
          </a:ln>
          <a:effectLst/>
        </p:spPr>
        <p:txBody>
          <a:bodyPr>
            <a:prstTxWarp prst="textNoShape">
              <a:avLst/>
            </a:prstTxWarp>
            <a:spAutoFit/>
          </a:bodyPr>
          <a:lstStyle/>
          <a:p>
            <a:r>
              <a:rPr lang="en-US" sz="1800">
                <a:solidFill>
                  <a:srgbClr val="FF0000"/>
                </a:solidFill>
                <a:latin typeface="Arial Narrow" charset="0"/>
              </a:rPr>
              <a:t>The energy conservation law is violated in electricity???</a:t>
            </a:r>
          </a:p>
        </p:txBody>
      </p:sp>
      <p:sp>
        <p:nvSpPr>
          <p:cNvPr id="232464" name="Text Box 16"/>
          <p:cNvSpPr txBox="1">
            <a:spLocks noChangeArrowheads="1"/>
          </p:cNvSpPr>
          <p:nvPr/>
        </p:nvSpPr>
        <p:spPr bwMode="auto">
          <a:xfrm>
            <a:off x="2362200" y="6324600"/>
            <a:ext cx="6781800" cy="365125"/>
          </a:xfrm>
          <a:prstGeom prst="rect">
            <a:avLst/>
          </a:prstGeom>
          <a:solidFill>
            <a:srgbClr val="FFFF66"/>
          </a:solidFill>
          <a:ln w="28575">
            <a:solidFill>
              <a:srgbClr val="FF0000"/>
            </a:solidFill>
            <a:miter lim="800000"/>
            <a:headEnd/>
            <a:tailEnd/>
          </a:ln>
          <a:effectLst/>
        </p:spPr>
        <p:txBody>
          <a:bodyPr>
            <a:prstTxWarp prst="textNoShape">
              <a:avLst/>
            </a:prstTxWarp>
            <a:spAutoFit/>
          </a:bodyPr>
          <a:lstStyle/>
          <a:p>
            <a:r>
              <a:rPr lang="en-US" sz="1600" b="1">
                <a:solidFill>
                  <a:srgbClr val="FF0000"/>
                </a:solidFill>
                <a:latin typeface="Arial Narrow" charset="0"/>
              </a:rPr>
              <a:t>External force has done the work of 3.6x10</a:t>
            </a:r>
            <a:r>
              <a:rPr lang="en-US" sz="1600" b="1" baseline="30000">
                <a:solidFill>
                  <a:srgbClr val="FF0000"/>
                </a:solidFill>
                <a:latin typeface="Arial Narrow" charset="0"/>
              </a:rPr>
              <a:t>-4</a:t>
            </a:r>
            <a:r>
              <a:rPr lang="en-US" sz="1600" b="1">
                <a:solidFill>
                  <a:srgbClr val="FF0000"/>
                </a:solidFill>
                <a:latin typeface="Arial Narrow" charset="0"/>
              </a:rPr>
              <a:t>J on the system to remove dielectric!!</a:t>
            </a:r>
          </a:p>
        </p:txBody>
      </p:sp>
      <p:sp>
        <p:nvSpPr>
          <p:cNvPr id="232466" name="AutoShape 18"/>
          <p:cNvSpPr>
            <a:spLocks noChangeArrowheads="1"/>
          </p:cNvSpPr>
          <p:nvPr/>
        </p:nvSpPr>
        <p:spPr bwMode="auto">
          <a:xfrm>
            <a:off x="2590800" y="5715000"/>
            <a:ext cx="4419600" cy="533400"/>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699" y="9117"/>
                  <a:pt x="2699" y="10799"/>
                </a:cubicBezTo>
                <a:cubicBezTo>
                  <a:pt x="2700" y="15273"/>
                  <a:pt x="6326" y="18900"/>
                  <a:pt x="10800" y="18900"/>
                </a:cubicBezTo>
                <a:cubicBezTo>
                  <a:pt x="12482" y="18900"/>
                  <a:pt x="14122" y="18376"/>
                  <a:pt x="15493" y="17401"/>
                </a:cubicBezTo>
                <a:close/>
              </a:path>
            </a:pathLst>
          </a:custGeom>
          <a:solidFill>
            <a:srgbClr val="FF0000"/>
          </a:solidFill>
          <a:ln w="9525">
            <a:solidFill>
              <a:srgbClr val="FF0000"/>
            </a:solidFill>
            <a:miter lim="800000"/>
            <a:headEnd/>
            <a:tailEnd/>
          </a:ln>
          <a:effectLst/>
        </p:spPr>
        <p:txBody>
          <a:bodyPr anchor="ctr">
            <a:prstTxWarp prst="textNoShape">
              <a:avLst/>
            </a:prstTxWarp>
            <a:spAutoFit/>
          </a:bodyPr>
          <a:lstStyle/>
          <a:p>
            <a:endParaRPr lang="en-US"/>
          </a:p>
        </p:txBody>
      </p:sp>
      <p:sp>
        <p:nvSpPr>
          <p:cNvPr id="232467" name="Text Box 19"/>
          <p:cNvSpPr txBox="1">
            <a:spLocks noChangeArrowheads="1"/>
          </p:cNvSpPr>
          <p:nvPr/>
        </p:nvSpPr>
        <p:spPr bwMode="auto">
          <a:xfrm>
            <a:off x="7527925" y="5622925"/>
            <a:ext cx="854075" cy="336550"/>
          </a:xfrm>
          <a:prstGeom prst="rect">
            <a:avLst/>
          </a:prstGeom>
          <a:noFill/>
          <a:ln w="9525">
            <a:noFill/>
            <a:miter lim="800000"/>
            <a:headEnd/>
            <a:tailEnd/>
          </a:ln>
          <a:effectLst/>
        </p:spPr>
        <p:txBody>
          <a:bodyPr>
            <a:prstTxWarp prst="textNoShape">
              <a:avLst/>
            </a:prstTxWarp>
            <a:spAutoFit/>
          </a:bodyPr>
          <a:lstStyle/>
          <a:p>
            <a:r>
              <a:rPr lang="en-US" sz="1600" b="1">
                <a:solidFill>
                  <a:srgbClr val="FF0000"/>
                </a:solidFill>
                <a:latin typeface="Arial Narrow" charset="0"/>
              </a:rPr>
              <a:t>Wrong! </a:t>
            </a:r>
          </a:p>
        </p:txBody>
      </p:sp>
      <p:sp>
        <p:nvSpPr>
          <p:cNvPr id="232468" name="Text Box 20"/>
          <p:cNvSpPr txBox="1">
            <a:spLocks noChangeArrowheads="1"/>
          </p:cNvSpPr>
          <p:nvPr/>
        </p:nvSpPr>
        <p:spPr bwMode="auto">
          <a:xfrm>
            <a:off x="7527925" y="5791200"/>
            <a:ext cx="854075" cy="336550"/>
          </a:xfrm>
          <a:prstGeom prst="rect">
            <a:avLst/>
          </a:prstGeom>
          <a:noFill/>
          <a:ln w="9525">
            <a:noFill/>
            <a:miter lim="800000"/>
            <a:headEnd/>
            <a:tailEnd/>
          </a:ln>
          <a:effectLst/>
        </p:spPr>
        <p:txBody>
          <a:bodyPr>
            <a:prstTxWarp prst="textNoShape">
              <a:avLst/>
            </a:prstTxWarp>
            <a:spAutoFit/>
          </a:bodyPr>
          <a:lstStyle/>
          <a:p>
            <a:r>
              <a:rPr lang="en-US" sz="1600" b="1">
                <a:solidFill>
                  <a:srgbClr val="FF0000"/>
                </a:solidFill>
                <a:latin typeface="Arial Narrow" charset="0"/>
              </a:rPr>
              <a:t>Wrong! </a:t>
            </a:r>
          </a:p>
        </p:txBody>
      </p:sp>
      <p:sp>
        <p:nvSpPr>
          <p:cNvPr id="232469" name="Text Box 21"/>
          <p:cNvSpPr txBox="1">
            <a:spLocks noChangeArrowheads="1"/>
          </p:cNvSpPr>
          <p:nvPr/>
        </p:nvSpPr>
        <p:spPr bwMode="auto">
          <a:xfrm>
            <a:off x="7543800" y="5988050"/>
            <a:ext cx="854075" cy="336550"/>
          </a:xfrm>
          <a:prstGeom prst="rect">
            <a:avLst/>
          </a:prstGeom>
          <a:noFill/>
          <a:ln w="9525">
            <a:noFill/>
            <a:miter lim="800000"/>
            <a:headEnd/>
            <a:tailEnd/>
          </a:ln>
          <a:effectLst/>
        </p:spPr>
        <p:txBody>
          <a:bodyPr>
            <a:prstTxWarp prst="textNoShape">
              <a:avLst/>
            </a:prstTxWarp>
            <a:spAutoFit/>
          </a:bodyPr>
          <a:lstStyle/>
          <a:p>
            <a:r>
              <a:rPr lang="en-US" sz="1600" b="1">
                <a:solidFill>
                  <a:srgbClr val="FF0000"/>
                </a:solidFill>
                <a:latin typeface="Arial Narrow" charset="0"/>
              </a:rPr>
              <a:t>Wrong!</a:t>
            </a:r>
          </a:p>
        </p:txBody>
      </p:sp>
      <p:graphicFrame>
        <p:nvGraphicFramePr>
          <p:cNvPr id="232470" name="Object 22"/>
          <p:cNvGraphicFramePr>
            <a:graphicFrameLocks noChangeAspect="1"/>
          </p:cNvGraphicFramePr>
          <p:nvPr/>
        </p:nvGraphicFramePr>
        <p:xfrm>
          <a:off x="1073150" y="1565275"/>
          <a:ext cx="603250" cy="808038"/>
        </p:xfrm>
        <a:graphic>
          <a:graphicData uri="http://schemas.openxmlformats.org/presentationml/2006/ole">
            <mc:AlternateContent xmlns:mc="http://schemas.openxmlformats.org/markup-compatibility/2006">
              <mc:Choice xmlns:v="urn:schemas-microsoft-com:vml" Requires="v">
                <p:oleObj spid="_x0000_s126970" name="Equation" r:id="rId13" imgW="291960" imgH="368280" progId="Equation.DSMT4">
                  <p:embed/>
                </p:oleObj>
              </mc:Choice>
              <mc:Fallback>
                <p:oleObj name="Equation" r:id="rId13" imgW="291960" imgH="3682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73150" y="1565275"/>
                        <a:ext cx="603250" cy="80803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1" name="Object 23"/>
          <p:cNvGraphicFramePr>
            <a:graphicFrameLocks noChangeAspect="1"/>
          </p:cNvGraphicFramePr>
          <p:nvPr/>
        </p:nvGraphicFramePr>
        <p:xfrm>
          <a:off x="1600200" y="1524000"/>
          <a:ext cx="6958013" cy="892175"/>
        </p:xfrm>
        <a:graphic>
          <a:graphicData uri="http://schemas.openxmlformats.org/presentationml/2006/ole">
            <mc:AlternateContent xmlns:mc="http://schemas.openxmlformats.org/markup-compatibility/2006">
              <mc:Choice xmlns:v="urn:schemas-microsoft-com:vml" Requires="v">
                <p:oleObj spid="_x0000_s126971" name="Equation" r:id="rId15" imgW="3365280" imgH="406080" progId="Equation.DSMT4">
                  <p:embed/>
                </p:oleObj>
              </mc:Choice>
              <mc:Fallback>
                <p:oleObj name="Equation" r:id="rId15" imgW="3365280" imgH="4060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00200" y="1524000"/>
                        <a:ext cx="6958013" cy="8921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2" name="Object 24"/>
          <p:cNvGraphicFramePr>
            <a:graphicFrameLocks noChangeAspect="1"/>
          </p:cNvGraphicFramePr>
          <p:nvPr/>
        </p:nvGraphicFramePr>
        <p:xfrm>
          <a:off x="1344613" y="3227388"/>
          <a:ext cx="1192212" cy="546100"/>
        </p:xfrm>
        <a:graphic>
          <a:graphicData uri="http://schemas.openxmlformats.org/presentationml/2006/ole">
            <mc:AlternateContent xmlns:mc="http://schemas.openxmlformats.org/markup-compatibility/2006">
              <mc:Choice xmlns:v="urn:schemas-microsoft-com:vml" Requires="v">
                <p:oleObj spid="_x0000_s126972" name="Equation" r:id="rId17" imgW="469800" imgH="203040" progId="Equation.DSMT4">
                  <p:embed/>
                </p:oleObj>
              </mc:Choice>
              <mc:Fallback>
                <p:oleObj name="Equation" r:id="rId17" imgW="469800" imgH="20304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344613" y="3227388"/>
                        <a:ext cx="1192212" cy="5461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3" name="Object 25"/>
          <p:cNvGraphicFramePr>
            <a:graphicFrameLocks noChangeAspect="1"/>
          </p:cNvGraphicFramePr>
          <p:nvPr/>
        </p:nvGraphicFramePr>
        <p:xfrm>
          <a:off x="2528888" y="3227388"/>
          <a:ext cx="1387475" cy="546100"/>
        </p:xfrm>
        <a:graphic>
          <a:graphicData uri="http://schemas.openxmlformats.org/presentationml/2006/ole">
            <mc:AlternateContent xmlns:mc="http://schemas.openxmlformats.org/markup-compatibility/2006">
              <mc:Choice xmlns:v="urn:schemas-microsoft-com:vml" Requires="v">
                <p:oleObj spid="_x0000_s126973" name="Equation" r:id="rId19" imgW="545760" imgH="203040" progId="Equation.DSMT4">
                  <p:embed/>
                </p:oleObj>
              </mc:Choice>
              <mc:Fallback>
                <p:oleObj name="Equation" r:id="rId19" imgW="545760" imgH="20304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528888" y="3227388"/>
                        <a:ext cx="1387475" cy="5461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4" name="Object 26"/>
          <p:cNvGraphicFramePr>
            <a:graphicFrameLocks noChangeAspect="1"/>
          </p:cNvGraphicFramePr>
          <p:nvPr/>
        </p:nvGraphicFramePr>
        <p:xfrm>
          <a:off x="3908425" y="3278188"/>
          <a:ext cx="901700" cy="442912"/>
        </p:xfrm>
        <a:graphic>
          <a:graphicData uri="http://schemas.openxmlformats.org/presentationml/2006/ole">
            <mc:AlternateContent xmlns:mc="http://schemas.openxmlformats.org/markup-compatibility/2006">
              <mc:Choice xmlns:v="urn:schemas-microsoft-com:vml" Requires="v">
                <p:oleObj spid="_x0000_s126974" name="Equation" r:id="rId21" imgW="355320" imgH="164880" progId="Equation.DSMT4">
                  <p:embed/>
                </p:oleObj>
              </mc:Choice>
              <mc:Fallback>
                <p:oleObj name="Equation" r:id="rId21" imgW="355320" imgH="16488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908425" y="3278188"/>
                        <a:ext cx="901700" cy="44291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5" name="Object 27"/>
          <p:cNvGraphicFramePr>
            <a:graphicFrameLocks noChangeAspect="1"/>
          </p:cNvGraphicFramePr>
          <p:nvPr/>
        </p:nvGraphicFramePr>
        <p:xfrm>
          <a:off x="4800600" y="3278188"/>
          <a:ext cx="2708275" cy="442912"/>
        </p:xfrm>
        <a:graphic>
          <a:graphicData uri="http://schemas.openxmlformats.org/presentationml/2006/ole">
            <mc:AlternateContent xmlns:mc="http://schemas.openxmlformats.org/markup-compatibility/2006">
              <mc:Choice xmlns:v="urn:schemas-microsoft-com:vml" Requires="v">
                <p:oleObj spid="_x0000_s126975" name="Equation" r:id="rId23" imgW="1066680" imgH="164880" progId="Equation.DSMT4">
                  <p:embed/>
                </p:oleObj>
              </mc:Choice>
              <mc:Fallback>
                <p:oleObj name="Equation" r:id="rId23" imgW="1066680" imgH="16488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800600" y="3278188"/>
                        <a:ext cx="2708275" cy="44291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6" name="Object 28"/>
          <p:cNvGraphicFramePr>
            <a:graphicFrameLocks noChangeAspect="1"/>
          </p:cNvGraphicFramePr>
          <p:nvPr/>
        </p:nvGraphicFramePr>
        <p:xfrm>
          <a:off x="1352550" y="3922713"/>
          <a:ext cx="806450" cy="992187"/>
        </p:xfrm>
        <a:graphic>
          <a:graphicData uri="http://schemas.openxmlformats.org/presentationml/2006/ole">
            <mc:AlternateContent xmlns:mc="http://schemas.openxmlformats.org/markup-compatibility/2006">
              <mc:Choice xmlns:v="urn:schemas-microsoft-com:vml" Requires="v">
                <p:oleObj spid="_x0000_s176128" name="Equation" r:id="rId25" imgW="317160" imgH="368280" progId="Equation.DSMT4">
                  <p:embed/>
                </p:oleObj>
              </mc:Choice>
              <mc:Fallback>
                <p:oleObj name="Equation" r:id="rId25" imgW="317160" imgH="36828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352550" y="3922713"/>
                        <a:ext cx="806450" cy="99218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7" name="Object 29"/>
          <p:cNvGraphicFramePr>
            <a:graphicFrameLocks noChangeAspect="1"/>
          </p:cNvGraphicFramePr>
          <p:nvPr/>
        </p:nvGraphicFramePr>
        <p:xfrm>
          <a:off x="2128838" y="3906838"/>
          <a:ext cx="5643562" cy="1025525"/>
        </p:xfrm>
        <a:graphic>
          <a:graphicData uri="http://schemas.openxmlformats.org/presentationml/2006/ole">
            <mc:AlternateContent xmlns:mc="http://schemas.openxmlformats.org/markup-compatibility/2006">
              <mc:Choice xmlns:v="urn:schemas-microsoft-com:vml" Requires="v">
                <p:oleObj spid="_x0000_s176129" name="Equation" r:id="rId27" imgW="2222280" imgH="380880" progId="Equation.DSMT4">
                  <p:embed/>
                </p:oleObj>
              </mc:Choice>
              <mc:Fallback>
                <p:oleObj name="Equation" r:id="rId27" imgW="2222280" imgH="38088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128838" y="3906838"/>
                        <a:ext cx="5643562" cy="10255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8" name="Object 30"/>
          <p:cNvGraphicFramePr>
            <a:graphicFrameLocks noChangeAspect="1"/>
          </p:cNvGraphicFramePr>
          <p:nvPr/>
        </p:nvGraphicFramePr>
        <p:xfrm>
          <a:off x="842963" y="4953000"/>
          <a:ext cx="1176337" cy="785813"/>
        </p:xfrm>
        <a:graphic>
          <a:graphicData uri="http://schemas.openxmlformats.org/presentationml/2006/ole">
            <mc:AlternateContent xmlns:mc="http://schemas.openxmlformats.org/markup-compatibility/2006">
              <mc:Choice xmlns:v="urn:schemas-microsoft-com:vml" Requires="v">
                <p:oleObj spid="_x0000_s176130" name="Equation" r:id="rId29" imgW="583920" imgH="368280" progId="Equation.DSMT4">
                  <p:embed/>
                </p:oleObj>
              </mc:Choice>
              <mc:Fallback>
                <p:oleObj name="Equation" r:id="rId29" imgW="583920" imgH="36828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842963" y="4953000"/>
                        <a:ext cx="1176337" cy="7858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9" name="Object 31"/>
          <p:cNvGraphicFramePr>
            <a:graphicFrameLocks noChangeAspect="1"/>
          </p:cNvGraphicFramePr>
          <p:nvPr/>
        </p:nvGraphicFramePr>
        <p:xfrm>
          <a:off x="1992313" y="4953000"/>
          <a:ext cx="1635125" cy="785813"/>
        </p:xfrm>
        <a:graphic>
          <a:graphicData uri="http://schemas.openxmlformats.org/presentationml/2006/ole">
            <mc:AlternateContent xmlns:mc="http://schemas.openxmlformats.org/markup-compatibility/2006">
              <mc:Choice xmlns:v="urn:schemas-microsoft-com:vml" Requires="v">
                <p:oleObj spid="_x0000_s176131" name="Equation" r:id="rId31" imgW="812520" imgH="368280" progId="Equation.DSMT4">
                  <p:embed/>
                </p:oleObj>
              </mc:Choice>
              <mc:Fallback>
                <p:oleObj name="Equation" r:id="rId31" imgW="812520" imgH="368280"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992313" y="4953000"/>
                        <a:ext cx="1635125" cy="7858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80" name="Object 32"/>
          <p:cNvGraphicFramePr>
            <a:graphicFrameLocks noChangeAspect="1"/>
          </p:cNvGraphicFramePr>
          <p:nvPr/>
        </p:nvGraphicFramePr>
        <p:xfrm>
          <a:off x="3600450" y="4953000"/>
          <a:ext cx="1277938" cy="785813"/>
        </p:xfrm>
        <a:graphic>
          <a:graphicData uri="http://schemas.openxmlformats.org/presentationml/2006/ole">
            <mc:AlternateContent xmlns:mc="http://schemas.openxmlformats.org/markup-compatibility/2006">
              <mc:Choice xmlns:v="urn:schemas-microsoft-com:vml" Requires="v">
                <p:oleObj spid="_x0000_s176132" name="Equation" r:id="rId33" imgW="634680" imgH="368280" progId="Equation.DSMT4">
                  <p:embed/>
                </p:oleObj>
              </mc:Choice>
              <mc:Fallback>
                <p:oleObj name="Equation" r:id="rId33" imgW="634680" imgH="368280"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600450" y="4953000"/>
                        <a:ext cx="1277938" cy="7858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81" name="Object 33"/>
          <p:cNvGraphicFramePr>
            <a:graphicFrameLocks noChangeAspect="1"/>
          </p:cNvGraphicFramePr>
          <p:nvPr/>
        </p:nvGraphicFramePr>
        <p:xfrm>
          <a:off x="4851400" y="5170488"/>
          <a:ext cx="741363" cy="352425"/>
        </p:xfrm>
        <a:graphic>
          <a:graphicData uri="http://schemas.openxmlformats.org/presentationml/2006/ole">
            <mc:AlternateContent xmlns:mc="http://schemas.openxmlformats.org/markup-compatibility/2006">
              <mc:Choice xmlns:v="urn:schemas-microsoft-com:vml" Requires="v">
                <p:oleObj spid="_x0000_s176133" name="Equation" r:id="rId35" imgW="368280" imgH="164880" progId="Equation.DSMT4">
                  <p:embed/>
                </p:oleObj>
              </mc:Choice>
              <mc:Fallback>
                <p:oleObj name="Equation" r:id="rId35" imgW="368280" imgH="164880" progId="Equation.DSMT4">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851400" y="5170488"/>
                        <a:ext cx="741363" cy="3524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82" name="Object 34"/>
          <p:cNvGraphicFramePr>
            <a:graphicFrameLocks noChangeAspect="1"/>
          </p:cNvGraphicFramePr>
          <p:nvPr/>
        </p:nvGraphicFramePr>
        <p:xfrm>
          <a:off x="5565775" y="5129213"/>
          <a:ext cx="3425825" cy="433387"/>
        </p:xfrm>
        <a:graphic>
          <a:graphicData uri="http://schemas.openxmlformats.org/presentationml/2006/ole">
            <mc:AlternateContent xmlns:mc="http://schemas.openxmlformats.org/markup-compatibility/2006">
              <mc:Choice xmlns:v="urn:schemas-microsoft-com:vml" Requires="v">
                <p:oleObj spid="_x0000_s176134" name="Equation" r:id="rId37" imgW="1701720" imgH="203040" progId="Equation.DSMT4">
                  <p:embed/>
                </p:oleObj>
              </mc:Choice>
              <mc:Fallback>
                <p:oleObj name="Equation" r:id="rId37" imgW="1701720" imgH="203040" progId="Equation.DSMT4">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565775" y="5129213"/>
                        <a:ext cx="3425825" cy="43338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071335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32453"/>
                                        </p:tgtEl>
                                        <p:attrNameLst>
                                          <p:attrName>style.visibility</p:attrName>
                                        </p:attrNameLst>
                                      </p:cBhvr>
                                      <p:to>
                                        <p:strVal val="visible"/>
                                      </p:to>
                                    </p:set>
                                    <p:animEffect transition="in" filter="wipe(left)">
                                      <p:cBhvr>
                                        <p:cTn id="7" dur="500"/>
                                        <p:tgtEl>
                                          <p:spTgt spid="232453"/>
                                        </p:tgtEl>
                                      </p:cBhvr>
                                    </p:animEffect>
                                  </p:childTnLst>
                                </p:cTn>
                              </p:par>
                              <p:par>
                                <p:cTn id="8" presetID="22" presetClass="entr" presetSubtype="8" fill="hold" grpId="0" nodeType="withEffect">
                                  <p:stCondLst>
                                    <p:cond delay="0"/>
                                  </p:stCondLst>
                                  <p:iterate type="wd">
                                    <p:tmPct val="10000"/>
                                  </p:iterate>
                                  <p:childTnLst>
                                    <p:set>
                                      <p:cBhvr>
                                        <p:cTn id="9" dur="1" fill="hold">
                                          <p:stCondLst>
                                            <p:cond delay="0"/>
                                          </p:stCondLst>
                                        </p:cTn>
                                        <p:tgtEl>
                                          <p:spTgt spid="232456"/>
                                        </p:tgtEl>
                                        <p:attrNameLst>
                                          <p:attrName>style.visibility</p:attrName>
                                        </p:attrNameLst>
                                      </p:cBhvr>
                                      <p:to>
                                        <p:strVal val="visible"/>
                                      </p:to>
                                    </p:set>
                                    <p:animEffect transition="in" filter="wipe(left)">
                                      <p:cBhvr>
                                        <p:cTn id="10" dur="500"/>
                                        <p:tgtEl>
                                          <p:spTgt spid="23245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32454"/>
                                        </p:tgtEl>
                                        <p:attrNameLst>
                                          <p:attrName>style.visibility</p:attrName>
                                        </p:attrNameLst>
                                      </p:cBhvr>
                                      <p:to>
                                        <p:strVal val="visible"/>
                                      </p:to>
                                    </p:set>
                                    <p:animEffect transition="in" filter="wipe(left)">
                                      <p:cBhvr>
                                        <p:cTn id="15" dur="500"/>
                                        <p:tgtEl>
                                          <p:spTgt spid="23245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32470"/>
                                        </p:tgtEl>
                                        <p:attrNameLst>
                                          <p:attrName>style.visibility</p:attrName>
                                        </p:attrNameLst>
                                      </p:cBhvr>
                                      <p:to>
                                        <p:strVal val="visible"/>
                                      </p:to>
                                    </p:set>
                                    <p:animEffect transition="in" filter="wipe(left)">
                                      <p:cBhvr>
                                        <p:cTn id="20" dur="500"/>
                                        <p:tgtEl>
                                          <p:spTgt spid="23247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32471"/>
                                        </p:tgtEl>
                                        <p:attrNameLst>
                                          <p:attrName>style.visibility</p:attrName>
                                        </p:attrNameLst>
                                      </p:cBhvr>
                                      <p:to>
                                        <p:strVal val="visible"/>
                                      </p:to>
                                    </p:set>
                                    <p:animEffect transition="in" filter="wipe(left)">
                                      <p:cBhvr>
                                        <p:cTn id="25" dur="500"/>
                                        <p:tgtEl>
                                          <p:spTgt spid="23247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232461"/>
                                        </p:tgtEl>
                                        <p:attrNameLst>
                                          <p:attrName>style.visibility</p:attrName>
                                        </p:attrNameLst>
                                      </p:cBhvr>
                                      <p:to>
                                        <p:strVal val="visible"/>
                                      </p:to>
                                    </p:set>
                                    <p:animEffect transition="in" filter="wipe(left)">
                                      <p:cBhvr>
                                        <p:cTn id="30" dur="500"/>
                                        <p:tgtEl>
                                          <p:spTgt spid="23246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32455"/>
                                        </p:tgtEl>
                                        <p:attrNameLst>
                                          <p:attrName>style.visibility</p:attrName>
                                        </p:attrNameLst>
                                      </p:cBhvr>
                                      <p:to>
                                        <p:strVal val="visible"/>
                                      </p:to>
                                    </p:set>
                                    <p:animEffect transition="in" filter="wipe(left)">
                                      <p:cBhvr>
                                        <p:cTn id="35" dur="500"/>
                                        <p:tgtEl>
                                          <p:spTgt spid="23245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32460"/>
                                        </p:tgtEl>
                                        <p:attrNameLst>
                                          <p:attrName>style.visibility</p:attrName>
                                        </p:attrNameLst>
                                      </p:cBhvr>
                                      <p:to>
                                        <p:strVal val="visible"/>
                                      </p:to>
                                    </p:set>
                                    <p:animEffect transition="in" filter="wipe(left)">
                                      <p:cBhvr>
                                        <p:cTn id="40" dur="500"/>
                                        <p:tgtEl>
                                          <p:spTgt spid="23246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32472"/>
                                        </p:tgtEl>
                                        <p:attrNameLst>
                                          <p:attrName>style.visibility</p:attrName>
                                        </p:attrNameLst>
                                      </p:cBhvr>
                                      <p:to>
                                        <p:strVal val="visible"/>
                                      </p:to>
                                    </p:set>
                                    <p:animEffect transition="in" filter="wipe(left)">
                                      <p:cBhvr>
                                        <p:cTn id="45" dur="500"/>
                                        <p:tgtEl>
                                          <p:spTgt spid="23247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232473"/>
                                        </p:tgtEl>
                                        <p:attrNameLst>
                                          <p:attrName>style.visibility</p:attrName>
                                        </p:attrNameLst>
                                      </p:cBhvr>
                                      <p:to>
                                        <p:strVal val="visible"/>
                                      </p:to>
                                    </p:set>
                                    <p:animEffect transition="in" filter="wipe(left)">
                                      <p:cBhvr>
                                        <p:cTn id="50" dur="500"/>
                                        <p:tgtEl>
                                          <p:spTgt spid="23247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232474"/>
                                        </p:tgtEl>
                                        <p:attrNameLst>
                                          <p:attrName>style.visibility</p:attrName>
                                        </p:attrNameLst>
                                      </p:cBhvr>
                                      <p:to>
                                        <p:strVal val="visible"/>
                                      </p:to>
                                    </p:set>
                                    <p:animEffect transition="in" filter="wipe(left)">
                                      <p:cBhvr>
                                        <p:cTn id="55" dur="500"/>
                                        <p:tgtEl>
                                          <p:spTgt spid="232474"/>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232475"/>
                                        </p:tgtEl>
                                        <p:attrNameLst>
                                          <p:attrName>style.visibility</p:attrName>
                                        </p:attrNameLst>
                                      </p:cBhvr>
                                      <p:to>
                                        <p:strVal val="visible"/>
                                      </p:to>
                                    </p:set>
                                    <p:animEffect transition="in" filter="wipe(left)">
                                      <p:cBhvr>
                                        <p:cTn id="60" dur="500"/>
                                        <p:tgtEl>
                                          <p:spTgt spid="23247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232458"/>
                                        </p:tgtEl>
                                        <p:attrNameLst>
                                          <p:attrName>style.visibility</p:attrName>
                                        </p:attrNameLst>
                                      </p:cBhvr>
                                      <p:to>
                                        <p:strVal val="visible"/>
                                      </p:to>
                                    </p:set>
                                    <p:animEffect transition="in" filter="wipe(left)">
                                      <p:cBhvr>
                                        <p:cTn id="65" dur="500"/>
                                        <p:tgtEl>
                                          <p:spTgt spid="232458"/>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232476"/>
                                        </p:tgtEl>
                                        <p:attrNameLst>
                                          <p:attrName>style.visibility</p:attrName>
                                        </p:attrNameLst>
                                      </p:cBhvr>
                                      <p:to>
                                        <p:strVal val="visible"/>
                                      </p:to>
                                    </p:set>
                                    <p:animEffect transition="in" filter="wipe(left)">
                                      <p:cBhvr>
                                        <p:cTn id="70" dur="500"/>
                                        <p:tgtEl>
                                          <p:spTgt spid="232476"/>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232477"/>
                                        </p:tgtEl>
                                        <p:attrNameLst>
                                          <p:attrName>style.visibility</p:attrName>
                                        </p:attrNameLst>
                                      </p:cBhvr>
                                      <p:to>
                                        <p:strVal val="visible"/>
                                      </p:to>
                                    </p:set>
                                    <p:animEffect transition="in" filter="wipe(left)">
                                      <p:cBhvr>
                                        <p:cTn id="75" dur="500"/>
                                        <p:tgtEl>
                                          <p:spTgt spid="232477"/>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232459"/>
                                        </p:tgtEl>
                                        <p:attrNameLst>
                                          <p:attrName>style.visibility</p:attrName>
                                        </p:attrNameLst>
                                      </p:cBhvr>
                                      <p:to>
                                        <p:strVal val="visible"/>
                                      </p:to>
                                    </p:set>
                                    <p:animEffect transition="in" filter="wipe(left)">
                                      <p:cBhvr>
                                        <p:cTn id="80" dur="500"/>
                                        <p:tgtEl>
                                          <p:spTgt spid="232459"/>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232478"/>
                                        </p:tgtEl>
                                        <p:attrNameLst>
                                          <p:attrName>style.visibility</p:attrName>
                                        </p:attrNameLst>
                                      </p:cBhvr>
                                      <p:to>
                                        <p:strVal val="visible"/>
                                      </p:to>
                                    </p:set>
                                    <p:animEffect transition="in" filter="wipe(left)">
                                      <p:cBhvr>
                                        <p:cTn id="85" dur="500"/>
                                        <p:tgtEl>
                                          <p:spTgt spid="232478"/>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nodeType="clickEffect">
                                  <p:stCondLst>
                                    <p:cond delay="0"/>
                                  </p:stCondLst>
                                  <p:childTnLst>
                                    <p:set>
                                      <p:cBhvr>
                                        <p:cTn id="89" dur="1" fill="hold">
                                          <p:stCondLst>
                                            <p:cond delay="0"/>
                                          </p:stCondLst>
                                        </p:cTn>
                                        <p:tgtEl>
                                          <p:spTgt spid="232479"/>
                                        </p:tgtEl>
                                        <p:attrNameLst>
                                          <p:attrName>style.visibility</p:attrName>
                                        </p:attrNameLst>
                                      </p:cBhvr>
                                      <p:to>
                                        <p:strVal val="visible"/>
                                      </p:to>
                                    </p:set>
                                    <p:animEffect transition="in" filter="wipe(left)">
                                      <p:cBhvr>
                                        <p:cTn id="90" dur="500"/>
                                        <p:tgtEl>
                                          <p:spTgt spid="232479"/>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nodeType="clickEffect">
                                  <p:stCondLst>
                                    <p:cond delay="0"/>
                                  </p:stCondLst>
                                  <p:childTnLst>
                                    <p:set>
                                      <p:cBhvr>
                                        <p:cTn id="94" dur="1" fill="hold">
                                          <p:stCondLst>
                                            <p:cond delay="0"/>
                                          </p:stCondLst>
                                        </p:cTn>
                                        <p:tgtEl>
                                          <p:spTgt spid="232480"/>
                                        </p:tgtEl>
                                        <p:attrNameLst>
                                          <p:attrName>style.visibility</p:attrName>
                                        </p:attrNameLst>
                                      </p:cBhvr>
                                      <p:to>
                                        <p:strVal val="visible"/>
                                      </p:to>
                                    </p:set>
                                    <p:animEffect transition="in" filter="wipe(left)">
                                      <p:cBhvr>
                                        <p:cTn id="95" dur="500"/>
                                        <p:tgtEl>
                                          <p:spTgt spid="232480"/>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nodeType="clickEffect">
                                  <p:stCondLst>
                                    <p:cond delay="0"/>
                                  </p:stCondLst>
                                  <p:childTnLst>
                                    <p:set>
                                      <p:cBhvr>
                                        <p:cTn id="99" dur="1" fill="hold">
                                          <p:stCondLst>
                                            <p:cond delay="0"/>
                                          </p:stCondLst>
                                        </p:cTn>
                                        <p:tgtEl>
                                          <p:spTgt spid="232481"/>
                                        </p:tgtEl>
                                        <p:attrNameLst>
                                          <p:attrName>style.visibility</p:attrName>
                                        </p:attrNameLst>
                                      </p:cBhvr>
                                      <p:to>
                                        <p:strVal val="visible"/>
                                      </p:to>
                                    </p:set>
                                    <p:animEffect transition="in" filter="wipe(left)">
                                      <p:cBhvr>
                                        <p:cTn id="100" dur="500"/>
                                        <p:tgtEl>
                                          <p:spTgt spid="232481"/>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nodeType="clickEffect">
                                  <p:stCondLst>
                                    <p:cond delay="0"/>
                                  </p:stCondLst>
                                  <p:childTnLst>
                                    <p:set>
                                      <p:cBhvr>
                                        <p:cTn id="104" dur="1" fill="hold">
                                          <p:stCondLst>
                                            <p:cond delay="0"/>
                                          </p:stCondLst>
                                        </p:cTn>
                                        <p:tgtEl>
                                          <p:spTgt spid="232482"/>
                                        </p:tgtEl>
                                        <p:attrNameLst>
                                          <p:attrName>style.visibility</p:attrName>
                                        </p:attrNameLst>
                                      </p:cBhvr>
                                      <p:to>
                                        <p:strVal val="visible"/>
                                      </p:to>
                                    </p:set>
                                    <p:animEffect transition="in" filter="wipe(left)">
                                      <p:cBhvr>
                                        <p:cTn id="105" dur="500"/>
                                        <p:tgtEl>
                                          <p:spTgt spid="232482"/>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iterate type="wd">
                                    <p:tmPct val="10000"/>
                                  </p:iterate>
                                  <p:childTnLst>
                                    <p:set>
                                      <p:cBhvr>
                                        <p:cTn id="109" dur="1" fill="hold">
                                          <p:stCondLst>
                                            <p:cond delay="0"/>
                                          </p:stCondLst>
                                        </p:cTn>
                                        <p:tgtEl>
                                          <p:spTgt spid="232462"/>
                                        </p:tgtEl>
                                        <p:attrNameLst>
                                          <p:attrName>style.visibility</p:attrName>
                                        </p:attrNameLst>
                                      </p:cBhvr>
                                      <p:to>
                                        <p:strVal val="visible"/>
                                      </p:to>
                                    </p:set>
                                    <p:animEffect transition="in" filter="wipe(left)">
                                      <p:cBhvr>
                                        <p:cTn id="110" dur="500"/>
                                        <p:tgtEl>
                                          <p:spTgt spid="232462"/>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iterate type="wd">
                                    <p:tmPct val="10000"/>
                                  </p:iterate>
                                  <p:childTnLst>
                                    <p:set>
                                      <p:cBhvr>
                                        <p:cTn id="114" dur="1" fill="hold">
                                          <p:stCondLst>
                                            <p:cond delay="0"/>
                                          </p:stCondLst>
                                        </p:cTn>
                                        <p:tgtEl>
                                          <p:spTgt spid="232463"/>
                                        </p:tgtEl>
                                        <p:attrNameLst>
                                          <p:attrName>style.visibility</p:attrName>
                                        </p:attrNameLst>
                                      </p:cBhvr>
                                      <p:to>
                                        <p:strVal val="visible"/>
                                      </p:to>
                                    </p:set>
                                    <p:animEffect transition="in" filter="wipe(left)">
                                      <p:cBhvr>
                                        <p:cTn id="115" dur="500"/>
                                        <p:tgtEl>
                                          <p:spTgt spid="232463"/>
                                        </p:tgtEl>
                                      </p:cBhvr>
                                    </p:animEffect>
                                  </p:childTnLst>
                                </p:cTn>
                              </p:par>
                            </p:childTnLst>
                          </p:cTn>
                        </p:par>
                      </p:childTnLst>
                    </p:cTn>
                  </p:par>
                  <p:par>
                    <p:cTn id="116" fill="hold">
                      <p:stCondLst>
                        <p:cond delay="indefinite"/>
                      </p:stCondLst>
                      <p:childTnLst>
                        <p:par>
                          <p:cTn id="117" fill="hold">
                            <p:stCondLst>
                              <p:cond delay="0"/>
                            </p:stCondLst>
                            <p:childTnLst>
                              <p:par>
                                <p:cTn id="118" presetID="53" presetClass="entr" presetSubtype="0" fill="hold" grpId="0" nodeType="clickEffect">
                                  <p:stCondLst>
                                    <p:cond delay="0"/>
                                  </p:stCondLst>
                                  <p:childTnLst>
                                    <p:set>
                                      <p:cBhvr>
                                        <p:cTn id="119" dur="1" fill="hold">
                                          <p:stCondLst>
                                            <p:cond delay="0"/>
                                          </p:stCondLst>
                                        </p:cTn>
                                        <p:tgtEl>
                                          <p:spTgt spid="232466"/>
                                        </p:tgtEl>
                                        <p:attrNameLst>
                                          <p:attrName>style.visibility</p:attrName>
                                        </p:attrNameLst>
                                      </p:cBhvr>
                                      <p:to>
                                        <p:strVal val="visible"/>
                                      </p:to>
                                    </p:set>
                                    <p:anim calcmode="lin" valueType="num">
                                      <p:cBhvr>
                                        <p:cTn id="120" dur="500" fill="hold"/>
                                        <p:tgtEl>
                                          <p:spTgt spid="232466"/>
                                        </p:tgtEl>
                                        <p:attrNameLst>
                                          <p:attrName>ppt_w</p:attrName>
                                        </p:attrNameLst>
                                      </p:cBhvr>
                                      <p:tavLst>
                                        <p:tav tm="0">
                                          <p:val>
                                            <p:fltVal val="0"/>
                                          </p:val>
                                        </p:tav>
                                        <p:tav tm="100000">
                                          <p:val>
                                            <p:strVal val="#ppt_w"/>
                                          </p:val>
                                        </p:tav>
                                      </p:tavLst>
                                    </p:anim>
                                    <p:anim calcmode="lin" valueType="num">
                                      <p:cBhvr>
                                        <p:cTn id="121" dur="500" fill="hold"/>
                                        <p:tgtEl>
                                          <p:spTgt spid="232466"/>
                                        </p:tgtEl>
                                        <p:attrNameLst>
                                          <p:attrName>ppt_h</p:attrName>
                                        </p:attrNameLst>
                                      </p:cBhvr>
                                      <p:tavLst>
                                        <p:tav tm="0">
                                          <p:val>
                                            <p:fltVal val="0"/>
                                          </p:val>
                                        </p:tav>
                                        <p:tav tm="100000">
                                          <p:val>
                                            <p:strVal val="#ppt_h"/>
                                          </p:val>
                                        </p:tav>
                                      </p:tavLst>
                                    </p:anim>
                                    <p:animEffect transition="in" filter="fade">
                                      <p:cBhvr>
                                        <p:cTn id="122" dur="500"/>
                                        <p:tgtEl>
                                          <p:spTgt spid="232466"/>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iterate type="wd">
                                    <p:tmPct val="10000"/>
                                  </p:iterate>
                                  <p:childTnLst>
                                    <p:set>
                                      <p:cBhvr>
                                        <p:cTn id="126" dur="1" fill="hold">
                                          <p:stCondLst>
                                            <p:cond delay="0"/>
                                          </p:stCondLst>
                                        </p:cTn>
                                        <p:tgtEl>
                                          <p:spTgt spid="232467"/>
                                        </p:tgtEl>
                                        <p:attrNameLst>
                                          <p:attrName>style.visibility</p:attrName>
                                        </p:attrNameLst>
                                      </p:cBhvr>
                                      <p:to>
                                        <p:strVal val="visible"/>
                                      </p:to>
                                    </p:set>
                                    <p:animEffect transition="in" filter="wipe(left)">
                                      <p:cBhvr>
                                        <p:cTn id="127" dur="500"/>
                                        <p:tgtEl>
                                          <p:spTgt spid="232467"/>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iterate type="wd">
                                    <p:tmPct val="10000"/>
                                  </p:iterate>
                                  <p:childTnLst>
                                    <p:set>
                                      <p:cBhvr>
                                        <p:cTn id="131" dur="1" fill="hold">
                                          <p:stCondLst>
                                            <p:cond delay="0"/>
                                          </p:stCondLst>
                                        </p:cTn>
                                        <p:tgtEl>
                                          <p:spTgt spid="232468"/>
                                        </p:tgtEl>
                                        <p:attrNameLst>
                                          <p:attrName>style.visibility</p:attrName>
                                        </p:attrNameLst>
                                      </p:cBhvr>
                                      <p:to>
                                        <p:strVal val="visible"/>
                                      </p:to>
                                    </p:set>
                                    <p:animEffect transition="in" filter="wipe(left)">
                                      <p:cBhvr>
                                        <p:cTn id="132" dur="500"/>
                                        <p:tgtEl>
                                          <p:spTgt spid="232468"/>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8" fill="hold" grpId="0" nodeType="clickEffect">
                                  <p:stCondLst>
                                    <p:cond delay="0"/>
                                  </p:stCondLst>
                                  <p:iterate type="wd">
                                    <p:tmPct val="10000"/>
                                  </p:iterate>
                                  <p:childTnLst>
                                    <p:set>
                                      <p:cBhvr>
                                        <p:cTn id="136" dur="1" fill="hold">
                                          <p:stCondLst>
                                            <p:cond delay="0"/>
                                          </p:stCondLst>
                                        </p:cTn>
                                        <p:tgtEl>
                                          <p:spTgt spid="232469"/>
                                        </p:tgtEl>
                                        <p:attrNameLst>
                                          <p:attrName>style.visibility</p:attrName>
                                        </p:attrNameLst>
                                      </p:cBhvr>
                                      <p:to>
                                        <p:strVal val="visible"/>
                                      </p:to>
                                    </p:set>
                                    <p:animEffect transition="in" filter="wipe(left)">
                                      <p:cBhvr>
                                        <p:cTn id="137" dur="500"/>
                                        <p:tgtEl>
                                          <p:spTgt spid="232469"/>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8" fill="hold" grpId="0" nodeType="clickEffect">
                                  <p:stCondLst>
                                    <p:cond delay="0"/>
                                  </p:stCondLst>
                                  <p:iterate type="wd">
                                    <p:tmPct val="10000"/>
                                  </p:iterate>
                                  <p:childTnLst>
                                    <p:set>
                                      <p:cBhvr>
                                        <p:cTn id="141" dur="1" fill="hold">
                                          <p:stCondLst>
                                            <p:cond delay="0"/>
                                          </p:stCondLst>
                                        </p:cTn>
                                        <p:tgtEl>
                                          <p:spTgt spid="232464"/>
                                        </p:tgtEl>
                                        <p:attrNameLst>
                                          <p:attrName>style.visibility</p:attrName>
                                        </p:attrNameLst>
                                      </p:cBhvr>
                                      <p:to>
                                        <p:strVal val="visible"/>
                                      </p:to>
                                    </p:set>
                                    <p:animEffect transition="in" filter="wipe(left)">
                                      <p:cBhvr>
                                        <p:cTn id="142" dur="500"/>
                                        <p:tgtEl>
                                          <p:spTgt spid="232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61" grpId="0"/>
      <p:bldP spid="232453" grpId="0"/>
      <p:bldP spid="232456" grpId="0"/>
      <p:bldP spid="232462" grpId="0" animBg="1"/>
      <p:bldP spid="232463" grpId="0" animBg="1"/>
      <p:bldP spid="232464" grpId="0" animBg="1"/>
      <p:bldP spid="232466" grpId="0" animBg="1"/>
      <p:bldP spid="232467" grpId="0"/>
      <p:bldP spid="232468" grpId="0"/>
      <p:bldP spid="23246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smtClean="0"/>
              <a:t>Monday, June 20, 2016</a:t>
            </a:r>
            <a:endParaRPr lang="en-US"/>
          </a:p>
        </p:txBody>
      </p:sp>
      <p:sp>
        <p:nvSpPr>
          <p:cNvPr id="8" name="Footer Placeholder 4"/>
          <p:cNvSpPr>
            <a:spLocks noGrp="1"/>
          </p:cNvSpPr>
          <p:nvPr>
            <p:ph type="ftr" sz="quarter" idx="11"/>
          </p:nvPr>
        </p:nvSpPr>
        <p:spPr/>
        <p:txBody>
          <a:bodyPr/>
          <a:lstStyle/>
          <a:p>
            <a:r>
              <a:rPr lang="nl-NL" smtClean="0"/>
              <a:t>PHYS 1444-001, Summer 2016               Dr. Jaehoon Yu</a:t>
            </a:r>
            <a:endParaRPr lang="en-US"/>
          </a:p>
        </p:txBody>
      </p:sp>
      <p:sp>
        <p:nvSpPr>
          <p:cNvPr id="9" name="Slide Number Placeholder 5"/>
          <p:cNvSpPr>
            <a:spLocks noGrp="1"/>
          </p:cNvSpPr>
          <p:nvPr>
            <p:ph type="sldNum" sz="quarter" idx="12"/>
          </p:nvPr>
        </p:nvSpPr>
        <p:spPr/>
        <p:txBody>
          <a:bodyPr/>
          <a:lstStyle/>
          <a:p>
            <a:fld id="{C80D2214-488D-EC4E-8FD8-BBD600E263C4}" type="slidenum">
              <a:rPr lang="en-US"/>
              <a:pPr/>
              <a:t>24</a:t>
            </a:fld>
            <a:endParaRPr lang="en-US"/>
          </a:p>
        </p:txBody>
      </p:sp>
      <p:sp>
        <p:nvSpPr>
          <p:cNvPr id="207875" name="Rectangle 3"/>
          <p:cNvSpPr>
            <a:spLocks noGrp="1" noChangeArrowheads="1"/>
          </p:cNvSpPr>
          <p:nvPr>
            <p:ph type="title"/>
          </p:nvPr>
        </p:nvSpPr>
        <p:spPr>
          <a:xfrm>
            <a:off x="76200" y="76200"/>
            <a:ext cx="8915400" cy="685800"/>
          </a:xfrm>
        </p:spPr>
        <p:txBody>
          <a:bodyPr/>
          <a:lstStyle/>
          <a:p>
            <a:r>
              <a:rPr lang="en-US"/>
              <a:t>Molecular Description of Dielectric</a:t>
            </a:r>
          </a:p>
        </p:txBody>
      </p:sp>
      <p:sp>
        <p:nvSpPr>
          <p:cNvPr id="207876" name="Rectangle 4"/>
          <p:cNvSpPr>
            <a:spLocks noChangeArrowheads="1"/>
          </p:cNvSpPr>
          <p:nvPr/>
        </p:nvSpPr>
        <p:spPr bwMode="auto">
          <a:xfrm>
            <a:off x="152400" y="838200"/>
            <a:ext cx="8991600" cy="3276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So what in the world makes dielectrics behave the way they do?</a:t>
            </a:r>
          </a:p>
          <a:p>
            <a:pPr marL="342900" indent="-342900">
              <a:spcBef>
                <a:spcPct val="20000"/>
              </a:spcBef>
              <a:buFontTx/>
              <a:buChar char="•"/>
            </a:pPr>
            <a:r>
              <a:rPr lang="en-US" sz="2800" dirty="0">
                <a:solidFill>
                  <a:schemeClr val="accent2"/>
                </a:solidFill>
                <a:latin typeface="Arial Narrow" charset="0"/>
              </a:rPr>
              <a:t>We need to examine this in a microscopic scale.</a:t>
            </a:r>
          </a:p>
          <a:p>
            <a:pPr marL="342900" indent="-342900">
              <a:spcBef>
                <a:spcPct val="20000"/>
              </a:spcBef>
              <a:buFontTx/>
              <a:buChar char="•"/>
            </a:pPr>
            <a:r>
              <a:rPr lang="en-US" sz="2800" dirty="0">
                <a:solidFill>
                  <a:schemeClr val="accent2"/>
                </a:solidFill>
                <a:latin typeface="Arial Narrow" charset="0"/>
              </a:rPr>
              <a:t>Let’s consider a parallel plate capacitor that is charged up +Q(=C</a:t>
            </a:r>
            <a:r>
              <a:rPr lang="en-US" sz="2800" baseline="-25000" dirty="0">
                <a:solidFill>
                  <a:schemeClr val="accent2"/>
                </a:solidFill>
                <a:latin typeface="Arial Narrow" charset="0"/>
              </a:rPr>
              <a:t>0</a:t>
            </a:r>
            <a:r>
              <a:rPr lang="en-US" sz="2800" dirty="0">
                <a:solidFill>
                  <a:schemeClr val="accent2"/>
                </a:solidFill>
                <a:latin typeface="Arial Narrow" charset="0"/>
              </a:rPr>
              <a:t>V</a:t>
            </a:r>
            <a:r>
              <a:rPr lang="en-US" sz="2800" baseline="-25000" dirty="0">
                <a:solidFill>
                  <a:schemeClr val="accent2"/>
                </a:solidFill>
                <a:latin typeface="Arial Narrow" charset="0"/>
              </a:rPr>
              <a:t>0</a:t>
            </a:r>
            <a:r>
              <a:rPr lang="en-US" sz="2800" dirty="0">
                <a:solidFill>
                  <a:schemeClr val="accent2"/>
                </a:solidFill>
                <a:latin typeface="Arial Narrow" charset="0"/>
              </a:rPr>
              <a:t>) and –Q with air in between.</a:t>
            </a:r>
          </a:p>
          <a:p>
            <a:pPr marL="742950" lvl="1" indent="-285750">
              <a:spcBef>
                <a:spcPct val="20000"/>
              </a:spcBef>
              <a:buFontTx/>
              <a:buChar char="–"/>
            </a:pPr>
            <a:r>
              <a:rPr lang="en-US" dirty="0">
                <a:solidFill>
                  <a:srgbClr val="660066"/>
                </a:solidFill>
                <a:latin typeface="Arial Narrow" charset="0"/>
                <a:ea typeface="ＭＳ Ｐゴシック" charset="-128"/>
              </a:rPr>
              <a:t>Assume there is no way any charge can flow in or out</a:t>
            </a:r>
          </a:p>
          <a:p>
            <a:pPr marL="342900" indent="-342900">
              <a:spcBef>
                <a:spcPct val="20000"/>
              </a:spcBef>
              <a:buFontTx/>
              <a:buChar char="•"/>
            </a:pPr>
            <a:endParaRPr lang="en-US" dirty="0">
              <a:solidFill>
                <a:schemeClr val="accent2"/>
              </a:solidFill>
              <a:latin typeface="Arial Narrow" charset="0"/>
            </a:endParaRPr>
          </a:p>
        </p:txBody>
      </p:sp>
      <p:pic>
        <p:nvPicPr>
          <p:cNvPr id="207900" name="Picture 28" descr="FG24_014A"/>
          <p:cNvPicPr>
            <a:picLocks noChangeAspect="1" noChangeArrowheads="1"/>
          </p:cNvPicPr>
          <p:nvPr/>
        </p:nvPicPr>
        <p:blipFill>
          <a:blip r:embed="rId2"/>
          <a:srcRect/>
          <a:stretch>
            <a:fillRect/>
          </a:stretch>
        </p:blipFill>
        <p:spPr bwMode="auto">
          <a:xfrm>
            <a:off x="-381000" y="3178628"/>
            <a:ext cx="3200400" cy="3184072"/>
          </a:xfrm>
          <a:prstGeom prst="rect">
            <a:avLst/>
          </a:prstGeom>
          <a:noFill/>
        </p:spPr>
      </p:pic>
      <p:pic>
        <p:nvPicPr>
          <p:cNvPr id="207901" name="Picture 29" descr="FG24_014B"/>
          <p:cNvPicPr>
            <a:picLocks noChangeAspect="1" noChangeArrowheads="1"/>
          </p:cNvPicPr>
          <p:nvPr/>
        </p:nvPicPr>
        <p:blipFill>
          <a:blip r:embed="rId3"/>
          <a:srcRect/>
          <a:stretch>
            <a:fillRect/>
          </a:stretch>
        </p:blipFill>
        <p:spPr bwMode="auto">
          <a:xfrm>
            <a:off x="2057400" y="3429000"/>
            <a:ext cx="3048000" cy="2971800"/>
          </a:xfrm>
          <a:prstGeom prst="rect">
            <a:avLst/>
          </a:prstGeom>
          <a:noFill/>
        </p:spPr>
      </p:pic>
      <p:sp>
        <p:nvSpPr>
          <p:cNvPr id="207903" name="Rectangle 31"/>
          <p:cNvSpPr>
            <a:spLocks noChangeArrowheads="1"/>
          </p:cNvSpPr>
          <p:nvPr/>
        </p:nvSpPr>
        <p:spPr bwMode="auto">
          <a:xfrm>
            <a:off x="4800600" y="3581400"/>
            <a:ext cx="4343400" cy="2971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rPr>
              <a:t>Now insert a dielectric</a:t>
            </a:r>
          </a:p>
          <a:p>
            <a:pPr marL="742950" lvl="1" indent="-285750">
              <a:spcBef>
                <a:spcPct val="20000"/>
              </a:spcBef>
              <a:buFontTx/>
              <a:buChar char="–"/>
            </a:pPr>
            <a:r>
              <a:rPr lang="en-US">
                <a:solidFill>
                  <a:srgbClr val="660066"/>
                </a:solidFill>
                <a:latin typeface="Arial Narrow" charset="0"/>
                <a:ea typeface="ＭＳ Ｐゴシック" charset="-128"/>
              </a:rPr>
              <a:t>Dielectric can be polar </a:t>
            </a:r>
            <a:r>
              <a:rPr lang="en-US">
                <a:solidFill>
                  <a:srgbClr val="660066"/>
                </a:solidFill>
                <a:latin typeface="Arial Narrow" charset="0"/>
                <a:ea typeface="ＭＳ Ｐゴシック" charset="-128"/>
                <a:sym typeface="Wingdings" charset="2"/>
              </a:rPr>
              <a:t> could have permanent dipole moment.  What will happen?</a:t>
            </a:r>
          </a:p>
          <a:p>
            <a:pPr marL="342900" indent="-342900">
              <a:spcBef>
                <a:spcPct val="20000"/>
              </a:spcBef>
              <a:buFontTx/>
              <a:buChar char="•"/>
            </a:pPr>
            <a:r>
              <a:rPr lang="en-US" sz="2800">
                <a:solidFill>
                  <a:schemeClr val="accent2"/>
                </a:solidFill>
                <a:latin typeface="Arial Narrow" charset="0"/>
              </a:rPr>
              <a:t>Due to electric field molecules may be aligned.</a:t>
            </a:r>
          </a:p>
        </p:txBody>
      </p:sp>
    </p:spTree>
    <p:extLst>
      <p:ext uri="{BB962C8B-B14F-4D97-AF65-F5344CB8AC3E}">
        <p14:creationId xmlns:p14="http://schemas.microsoft.com/office/powerpoint/2010/main" val="474161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7876">
                                            <p:txEl>
                                              <p:pRg st="0" end="0"/>
                                            </p:txEl>
                                          </p:spTgt>
                                        </p:tgtEl>
                                        <p:attrNameLst>
                                          <p:attrName>style.visibility</p:attrName>
                                        </p:attrNameLst>
                                      </p:cBhvr>
                                      <p:to>
                                        <p:strVal val="visible"/>
                                      </p:to>
                                    </p:set>
                                    <p:animEffect transition="in" filter="wipe(left)">
                                      <p:cBhvr>
                                        <p:cTn id="7" dur="500"/>
                                        <p:tgtEl>
                                          <p:spTgt spid="2078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7876">
                                            <p:txEl>
                                              <p:pRg st="1" end="1"/>
                                            </p:txEl>
                                          </p:spTgt>
                                        </p:tgtEl>
                                        <p:attrNameLst>
                                          <p:attrName>style.visibility</p:attrName>
                                        </p:attrNameLst>
                                      </p:cBhvr>
                                      <p:to>
                                        <p:strVal val="visible"/>
                                      </p:to>
                                    </p:set>
                                    <p:animEffect transition="in" filter="wipe(left)">
                                      <p:cBhvr>
                                        <p:cTn id="12" dur="500"/>
                                        <p:tgtEl>
                                          <p:spTgt spid="20787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7876">
                                            <p:txEl>
                                              <p:pRg st="2" end="2"/>
                                            </p:txEl>
                                          </p:spTgt>
                                        </p:tgtEl>
                                        <p:attrNameLst>
                                          <p:attrName>style.visibility</p:attrName>
                                        </p:attrNameLst>
                                      </p:cBhvr>
                                      <p:to>
                                        <p:strVal val="visible"/>
                                      </p:to>
                                    </p:set>
                                    <p:animEffect transition="in" filter="wipe(left)">
                                      <p:cBhvr>
                                        <p:cTn id="17" dur="500"/>
                                        <p:tgtEl>
                                          <p:spTgt spid="20787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7876">
                                            <p:txEl>
                                              <p:pRg st="3" end="3"/>
                                            </p:txEl>
                                          </p:spTgt>
                                        </p:tgtEl>
                                        <p:attrNameLst>
                                          <p:attrName>style.visibility</p:attrName>
                                        </p:attrNameLst>
                                      </p:cBhvr>
                                      <p:to>
                                        <p:strVal val="visible"/>
                                      </p:to>
                                    </p:set>
                                    <p:animEffect transition="in" filter="wipe(left)">
                                      <p:cBhvr>
                                        <p:cTn id="22" dur="500"/>
                                        <p:tgtEl>
                                          <p:spTgt spid="20787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childTnLst>
                                    <p:set>
                                      <p:cBhvr>
                                        <p:cTn id="26" dur="1" fill="hold">
                                          <p:stCondLst>
                                            <p:cond delay="0"/>
                                          </p:stCondLst>
                                        </p:cTn>
                                        <p:tgtEl>
                                          <p:spTgt spid="207900"/>
                                        </p:tgtEl>
                                        <p:attrNameLst>
                                          <p:attrName>style.visibility</p:attrName>
                                        </p:attrNameLst>
                                      </p:cBhvr>
                                      <p:to>
                                        <p:strVal val="visible"/>
                                      </p:to>
                                    </p:set>
                                    <p:anim calcmode="lin" valueType="num">
                                      <p:cBhvr>
                                        <p:cTn id="27" dur="500" fill="hold"/>
                                        <p:tgtEl>
                                          <p:spTgt spid="207900"/>
                                        </p:tgtEl>
                                        <p:attrNameLst>
                                          <p:attrName>ppt_w</p:attrName>
                                        </p:attrNameLst>
                                      </p:cBhvr>
                                      <p:tavLst>
                                        <p:tav tm="0">
                                          <p:val>
                                            <p:fltVal val="0"/>
                                          </p:val>
                                        </p:tav>
                                        <p:tav tm="100000">
                                          <p:val>
                                            <p:strVal val="#ppt_w"/>
                                          </p:val>
                                        </p:tav>
                                      </p:tavLst>
                                    </p:anim>
                                    <p:anim calcmode="lin" valueType="num">
                                      <p:cBhvr>
                                        <p:cTn id="28" dur="500" fill="hold"/>
                                        <p:tgtEl>
                                          <p:spTgt spid="207900"/>
                                        </p:tgtEl>
                                        <p:attrNameLst>
                                          <p:attrName>ppt_h</p:attrName>
                                        </p:attrNameLst>
                                      </p:cBhvr>
                                      <p:tavLst>
                                        <p:tav tm="0">
                                          <p:val>
                                            <p:fltVal val="0"/>
                                          </p:val>
                                        </p:tav>
                                        <p:tav tm="100000">
                                          <p:val>
                                            <p:strVal val="#ppt_h"/>
                                          </p:val>
                                        </p:tav>
                                      </p:tavLst>
                                    </p:anim>
                                    <p:animEffect transition="in" filter="fade">
                                      <p:cBhvr>
                                        <p:cTn id="29" dur="500"/>
                                        <p:tgtEl>
                                          <p:spTgt spid="20790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207903">
                                            <p:txEl>
                                              <p:pRg st="0" end="0"/>
                                            </p:txEl>
                                          </p:spTgt>
                                        </p:tgtEl>
                                        <p:attrNameLst>
                                          <p:attrName>style.visibility</p:attrName>
                                        </p:attrNameLst>
                                      </p:cBhvr>
                                      <p:to>
                                        <p:strVal val="visible"/>
                                      </p:to>
                                    </p:set>
                                    <p:animEffect transition="in" filter="wipe(left)">
                                      <p:cBhvr>
                                        <p:cTn id="34" dur="500"/>
                                        <p:tgtEl>
                                          <p:spTgt spid="207903">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207903">
                                            <p:txEl>
                                              <p:pRg st="1" end="1"/>
                                            </p:txEl>
                                          </p:spTgt>
                                        </p:tgtEl>
                                        <p:attrNameLst>
                                          <p:attrName>style.visibility</p:attrName>
                                        </p:attrNameLst>
                                      </p:cBhvr>
                                      <p:to>
                                        <p:strVal val="visible"/>
                                      </p:to>
                                    </p:set>
                                    <p:animEffect transition="in" filter="wipe(left)">
                                      <p:cBhvr>
                                        <p:cTn id="39" dur="500"/>
                                        <p:tgtEl>
                                          <p:spTgt spid="207903">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0" fill="hold" nodeType="clickEffect">
                                  <p:stCondLst>
                                    <p:cond delay="0"/>
                                  </p:stCondLst>
                                  <p:childTnLst>
                                    <p:set>
                                      <p:cBhvr>
                                        <p:cTn id="43" dur="1" fill="hold">
                                          <p:stCondLst>
                                            <p:cond delay="0"/>
                                          </p:stCondLst>
                                        </p:cTn>
                                        <p:tgtEl>
                                          <p:spTgt spid="207901"/>
                                        </p:tgtEl>
                                        <p:attrNameLst>
                                          <p:attrName>style.visibility</p:attrName>
                                        </p:attrNameLst>
                                      </p:cBhvr>
                                      <p:to>
                                        <p:strVal val="visible"/>
                                      </p:to>
                                    </p:set>
                                    <p:anim calcmode="lin" valueType="num">
                                      <p:cBhvr>
                                        <p:cTn id="44" dur="500" fill="hold"/>
                                        <p:tgtEl>
                                          <p:spTgt spid="207901"/>
                                        </p:tgtEl>
                                        <p:attrNameLst>
                                          <p:attrName>ppt_w</p:attrName>
                                        </p:attrNameLst>
                                      </p:cBhvr>
                                      <p:tavLst>
                                        <p:tav tm="0">
                                          <p:val>
                                            <p:fltVal val="0"/>
                                          </p:val>
                                        </p:tav>
                                        <p:tav tm="100000">
                                          <p:val>
                                            <p:strVal val="#ppt_w"/>
                                          </p:val>
                                        </p:tav>
                                      </p:tavLst>
                                    </p:anim>
                                    <p:anim calcmode="lin" valueType="num">
                                      <p:cBhvr>
                                        <p:cTn id="45" dur="500" fill="hold"/>
                                        <p:tgtEl>
                                          <p:spTgt spid="207901"/>
                                        </p:tgtEl>
                                        <p:attrNameLst>
                                          <p:attrName>ppt_h</p:attrName>
                                        </p:attrNameLst>
                                      </p:cBhvr>
                                      <p:tavLst>
                                        <p:tav tm="0">
                                          <p:val>
                                            <p:fltVal val="0"/>
                                          </p:val>
                                        </p:tav>
                                        <p:tav tm="100000">
                                          <p:val>
                                            <p:strVal val="#ppt_h"/>
                                          </p:val>
                                        </p:tav>
                                      </p:tavLst>
                                    </p:anim>
                                    <p:animEffect transition="in" filter="fade">
                                      <p:cBhvr>
                                        <p:cTn id="46" dur="500"/>
                                        <p:tgtEl>
                                          <p:spTgt spid="20790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iterate type="wd">
                                    <p:tmPct val="10000"/>
                                  </p:iterate>
                                  <p:childTnLst>
                                    <p:set>
                                      <p:cBhvr>
                                        <p:cTn id="50" dur="1" fill="hold">
                                          <p:stCondLst>
                                            <p:cond delay="0"/>
                                          </p:stCondLst>
                                        </p:cTn>
                                        <p:tgtEl>
                                          <p:spTgt spid="207903">
                                            <p:txEl>
                                              <p:pRg st="2" end="2"/>
                                            </p:txEl>
                                          </p:spTgt>
                                        </p:tgtEl>
                                        <p:attrNameLst>
                                          <p:attrName>style.visibility</p:attrName>
                                        </p:attrNameLst>
                                      </p:cBhvr>
                                      <p:to>
                                        <p:strVal val="visible"/>
                                      </p:to>
                                    </p:set>
                                    <p:animEffect transition="in" filter="wipe(left)">
                                      <p:cBhvr>
                                        <p:cTn id="51" dur="500"/>
                                        <p:tgtEl>
                                          <p:spTgt spid="2079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6" grpId="0" build="p"/>
      <p:bldP spid="20790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Monday, June 20, 2016</a:t>
            </a:r>
            <a:endParaRPr lang="en-US"/>
          </a:p>
        </p:txBody>
      </p:sp>
      <p:sp>
        <p:nvSpPr>
          <p:cNvPr id="7" name="Footer Placeholder 4"/>
          <p:cNvSpPr>
            <a:spLocks noGrp="1"/>
          </p:cNvSpPr>
          <p:nvPr>
            <p:ph type="ftr" sz="quarter" idx="11"/>
          </p:nvPr>
        </p:nvSpPr>
        <p:spPr/>
        <p:txBody>
          <a:bodyPr/>
          <a:lstStyle/>
          <a:p>
            <a:r>
              <a:rPr lang="nl-NL" smtClean="0"/>
              <a:t>PHYS 1444-001, Summer 2016               Dr. Jaehoon Yu</a:t>
            </a:r>
            <a:endParaRPr lang="en-US"/>
          </a:p>
        </p:txBody>
      </p:sp>
      <p:sp>
        <p:nvSpPr>
          <p:cNvPr id="8" name="Slide Number Placeholder 5"/>
          <p:cNvSpPr>
            <a:spLocks noGrp="1"/>
          </p:cNvSpPr>
          <p:nvPr>
            <p:ph type="sldNum" sz="quarter" idx="12"/>
          </p:nvPr>
        </p:nvSpPr>
        <p:spPr/>
        <p:txBody>
          <a:bodyPr/>
          <a:lstStyle/>
          <a:p>
            <a:fld id="{DBE876A6-A71E-BD40-86AE-FDBA8A985C9A}" type="slidenum">
              <a:rPr lang="en-US"/>
              <a:pPr/>
              <a:t>25</a:t>
            </a:fld>
            <a:endParaRPr lang="en-US"/>
          </a:p>
        </p:txBody>
      </p:sp>
      <p:pic>
        <p:nvPicPr>
          <p:cNvPr id="233479" name="Picture 7" descr="FG24_014C"/>
          <p:cNvPicPr>
            <a:picLocks noChangeAspect="1" noChangeArrowheads="1"/>
          </p:cNvPicPr>
          <p:nvPr/>
        </p:nvPicPr>
        <p:blipFill>
          <a:blip r:embed="rId2"/>
          <a:srcRect/>
          <a:stretch>
            <a:fillRect/>
          </a:stretch>
        </p:blipFill>
        <p:spPr bwMode="auto">
          <a:xfrm>
            <a:off x="-609600" y="3429000"/>
            <a:ext cx="3886200" cy="2914650"/>
          </a:xfrm>
          <a:prstGeom prst="rect">
            <a:avLst/>
          </a:prstGeom>
          <a:noFill/>
        </p:spPr>
      </p:pic>
      <p:sp>
        <p:nvSpPr>
          <p:cNvPr id="233474" name="Rectangle 2"/>
          <p:cNvSpPr>
            <a:spLocks noGrp="1" noChangeArrowheads="1"/>
          </p:cNvSpPr>
          <p:nvPr>
            <p:ph type="title"/>
          </p:nvPr>
        </p:nvSpPr>
        <p:spPr>
          <a:xfrm>
            <a:off x="76200" y="76200"/>
            <a:ext cx="8915400" cy="685800"/>
          </a:xfrm>
        </p:spPr>
        <p:txBody>
          <a:bodyPr/>
          <a:lstStyle/>
          <a:p>
            <a:r>
              <a:rPr lang="en-US"/>
              <a:t>Molecular Description of Dielectric</a:t>
            </a:r>
          </a:p>
        </p:txBody>
      </p:sp>
      <p:sp>
        <p:nvSpPr>
          <p:cNvPr id="233475" name="Rectangle 3"/>
          <p:cNvSpPr>
            <a:spLocks noChangeArrowheads="1"/>
          </p:cNvSpPr>
          <p:nvPr/>
        </p:nvSpPr>
        <p:spPr bwMode="auto">
          <a:xfrm>
            <a:off x="381000" y="685800"/>
            <a:ext cx="8458200" cy="3276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rPr>
              <a:t>OK. Then what happens?</a:t>
            </a:r>
          </a:p>
          <a:p>
            <a:pPr marL="342900" indent="-342900">
              <a:spcBef>
                <a:spcPct val="20000"/>
              </a:spcBef>
              <a:buFontTx/>
              <a:buChar char="•"/>
            </a:pPr>
            <a:r>
              <a:rPr lang="en-US" sz="2800">
                <a:solidFill>
                  <a:schemeClr val="accent2"/>
                </a:solidFill>
                <a:latin typeface="Arial Narrow" charset="0"/>
              </a:rPr>
              <a:t>Then effectively, there will be some negative charges close to the surface of the positive plate and positive charge on the negative plate</a:t>
            </a:r>
          </a:p>
          <a:p>
            <a:pPr marL="742950" lvl="1" indent="-285750">
              <a:spcBef>
                <a:spcPct val="20000"/>
              </a:spcBef>
              <a:buFontTx/>
              <a:buChar char="–"/>
            </a:pPr>
            <a:r>
              <a:rPr lang="en-US">
                <a:solidFill>
                  <a:srgbClr val="660066"/>
                </a:solidFill>
                <a:latin typeface="Arial Narrow" charset="0"/>
                <a:ea typeface="ＭＳ Ｐゴシック" charset="-128"/>
              </a:rPr>
              <a:t>Some electric field do not pass through the whole dielectric but stops at the negative charge</a:t>
            </a:r>
          </a:p>
        </p:txBody>
      </p:sp>
      <p:sp>
        <p:nvSpPr>
          <p:cNvPr id="233478" name="Rectangle 6"/>
          <p:cNvSpPr>
            <a:spLocks noChangeArrowheads="1"/>
          </p:cNvSpPr>
          <p:nvPr/>
        </p:nvSpPr>
        <p:spPr bwMode="auto">
          <a:xfrm>
            <a:off x="2286000" y="3429000"/>
            <a:ext cx="6858000" cy="2971800"/>
          </a:xfrm>
          <a:prstGeom prst="rect">
            <a:avLst/>
          </a:prstGeom>
          <a:noFill/>
          <a:ln w="9525">
            <a:noFill/>
            <a:miter lim="800000"/>
            <a:headEnd/>
            <a:tailEnd/>
          </a:ln>
          <a:effectLst/>
        </p:spPr>
        <p:txBody>
          <a:bodyPr>
            <a:prstTxWarp prst="textNoShape">
              <a:avLst/>
            </a:prstTxWarp>
          </a:bodyPr>
          <a:lstStyle/>
          <a:p>
            <a:pPr marL="742950" lvl="1" indent="-285750">
              <a:spcBef>
                <a:spcPct val="20000"/>
              </a:spcBef>
              <a:buFontTx/>
              <a:buChar char="–"/>
            </a:pPr>
            <a:r>
              <a:rPr lang="en-US">
                <a:solidFill>
                  <a:srgbClr val="660066"/>
                </a:solidFill>
                <a:latin typeface="Arial Narrow" charset="0"/>
                <a:ea typeface="ＭＳ Ｐゴシック" charset="-128"/>
              </a:rPr>
              <a:t>So the field inside dielectric is smaller than the air</a:t>
            </a:r>
          </a:p>
          <a:p>
            <a:pPr marL="342900" indent="-342900">
              <a:spcBef>
                <a:spcPct val="20000"/>
              </a:spcBef>
              <a:buFontTx/>
              <a:buChar char="•"/>
            </a:pPr>
            <a:r>
              <a:rPr lang="en-US" sz="2800">
                <a:solidFill>
                  <a:schemeClr val="accent2"/>
                </a:solidFill>
                <a:latin typeface="Arial Narrow" charset="0"/>
              </a:rPr>
              <a:t>Since electric field is smaller, the force is smaller</a:t>
            </a:r>
          </a:p>
          <a:p>
            <a:pPr marL="742950" lvl="1" indent="-285750">
              <a:spcBef>
                <a:spcPct val="20000"/>
              </a:spcBef>
              <a:buFontTx/>
              <a:buChar char="–"/>
            </a:pPr>
            <a:r>
              <a:rPr lang="en-US">
                <a:solidFill>
                  <a:srgbClr val="660066"/>
                </a:solidFill>
                <a:latin typeface="Arial Narrow" charset="0"/>
                <a:ea typeface="ＭＳ Ｐゴシック" charset="-128"/>
              </a:rPr>
              <a:t>The work need to move a test charge inside the dielectric is smaller</a:t>
            </a:r>
          </a:p>
          <a:p>
            <a:pPr marL="742950" lvl="1" indent="-285750">
              <a:spcBef>
                <a:spcPct val="20000"/>
              </a:spcBef>
              <a:buFontTx/>
              <a:buChar char="–"/>
            </a:pPr>
            <a:r>
              <a:rPr lang="en-US">
                <a:solidFill>
                  <a:srgbClr val="660066"/>
                </a:solidFill>
                <a:latin typeface="Arial Narrow" charset="0"/>
                <a:ea typeface="ＭＳ Ｐゴシック" charset="-128"/>
              </a:rPr>
              <a:t>Thus the potential difference across the dielectric is smaller than across the air</a:t>
            </a:r>
          </a:p>
        </p:txBody>
      </p:sp>
    </p:spTree>
    <p:extLst>
      <p:ext uri="{BB962C8B-B14F-4D97-AF65-F5344CB8AC3E}">
        <p14:creationId xmlns:p14="http://schemas.microsoft.com/office/powerpoint/2010/main" val="32339161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33475">
                                            <p:txEl>
                                              <p:pRg st="0" end="0"/>
                                            </p:txEl>
                                          </p:spTgt>
                                        </p:tgtEl>
                                        <p:attrNameLst>
                                          <p:attrName>style.visibility</p:attrName>
                                        </p:attrNameLst>
                                      </p:cBhvr>
                                      <p:to>
                                        <p:strVal val="visible"/>
                                      </p:to>
                                    </p:set>
                                    <p:animEffect transition="in" filter="wipe(left)">
                                      <p:cBhvr>
                                        <p:cTn id="7" dur="500"/>
                                        <p:tgtEl>
                                          <p:spTgt spid="2334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33475">
                                            <p:txEl>
                                              <p:pRg st="1" end="1"/>
                                            </p:txEl>
                                          </p:spTgt>
                                        </p:tgtEl>
                                        <p:attrNameLst>
                                          <p:attrName>style.visibility</p:attrName>
                                        </p:attrNameLst>
                                      </p:cBhvr>
                                      <p:to>
                                        <p:strVal val="visible"/>
                                      </p:to>
                                    </p:set>
                                    <p:animEffect transition="in" filter="wipe(left)">
                                      <p:cBhvr>
                                        <p:cTn id="12" dur="500"/>
                                        <p:tgtEl>
                                          <p:spTgt spid="2334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233479"/>
                                        </p:tgtEl>
                                        <p:attrNameLst>
                                          <p:attrName>style.visibility</p:attrName>
                                        </p:attrNameLst>
                                      </p:cBhvr>
                                      <p:to>
                                        <p:strVal val="visible"/>
                                      </p:to>
                                    </p:set>
                                    <p:anim calcmode="lin" valueType="num">
                                      <p:cBhvr>
                                        <p:cTn id="17" dur="500" fill="hold"/>
                                        <p:tgtEl>
                                          <p:spTgt spid="233479"/>
                                        </p:tgtEl>
                                        <p:attrNameLst>
                                          <p:attrName>ppt_w</p:attrName>
                                        </p:attrNameLst>
                                      </p:cBhvr>
                                      <p:tavLst>
                                        <p:tav tm="0">
                                          <p:val>
                                            <p:fltVal val="0"/>
                                          </p:val>
                                        </p:tav>
                                        <p:tav tm="100000">
                                          <p:val>
                                            <p:strVal val="#ppt_w"/>
                                          </p:val>
                                        </p:tav>
                                      </p:tavLst>
                                    </p:anim>
                                    <p:anim calcmode="lin" valueType="num">
                                      <p:cBhvr>
                                        <p:cTn id="18" dur="500" fill="hold"/>
                                        <p:tgtEl>
                                          <p:spTgt spid="233479"/>
                                        </p:tgtEl>
                                        <p:attrNameLst>
                                          <p:attrName>ppt_h</p:attrName>
                                        </p:attrNameLst>
                                      </p:cBhvr>
                                      <p:tavLst>
                                        <p:tav tm="0">
                                          <p:val>
                                            <p:fltVal val="0"/>
                                          </p:val>
                                        </p:tav>
                                        <p:tav tm="100000">
                                          <p:val>
                                            <p:strVal val="#ppt_h"/>
                                          </p:val>
                                        </p:tav>
                                      </p:tavLst>
                                    </p:anim>
                                    <p:animEffect transition="in" filter="fade">
                                      <p:cBhvr>
                                        <p:cTn id="19" dur="500"/>
                                        <p:tgtEl>
                                          <p:spTgt spid="23347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233475">
                                            <p:txEl>
                                              <p:pRg st="2" end="2"/>
                                            </p:txEl>
                                          </p:spTgt>
                                        </p:tgtEl>
                                        <p:attrNameLst>
                                          <p:attrName>style.visibility</p:attrName>
                                        </p:attrNameLst>
                                      </p:cBhvr>
                                      <p:to>
                                        <p:strVal val="visible"/>
                                      </p:to>
                                    </p:set>
                                    <p:animEffect transition="in" filter="wipe(left)">
                                      <p:cBhvr>
                                        <p:cTn id="24" dur="500"/>
                                        <p:tgtEl>
                                          <p:spTgt spid="23347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233478">
                                            <p:txEl>
                                              <p:pRg st="0" end="0"/>
                                            </p:txEl>
                                          </p:spTgt>
                                        </p:tgtEl>
                                        <p:attrNameLst>
                                          <p:attrName>style.visibility</p:attrName>
                                        </p:attrNameLst>
                                      </p:cBhvr>
                                      <p:to>
                                        <p:strVal val="visible"/>
                                      </p:to>
                                    </p:set>
                                    <p:animEffect transition="in" filter="wipe(left)">
                                      <p:cBhvr>
                                        <p:cTn id="29" dur="500"/>
                                        <p:tgtEl>
                                          <p:spTgt spid="23347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233478">
                                            <p:txEl>
                                              <p:pRg st="1" end="1"/>
                                            </p:txEl>
                                          </p:spTgt>
                                        </p:tgtEl>
                                        <p:attrNameLst>
                                          <p:attrName>style.visibility</p:attrName>
                                        </p:attrNameLst>
                                      </p:cBhvr>
                                      <p:to>
                                        <p:strVal val="visible"/>
                                      </p:to>
                                    </p:set>
                                    <p:animEffect transition="in" filter="wipe(left)">
                                      <p:cBhvr>
                                        <p:cTn id="34" dur="500"/>
                                        <p:tgtEl>
                                          <p:spTgt spid="233478">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233478">
                                            <p:txEl>
                                              <p:pRg st="2" end="2"/>
                                            </p:txEl>
                                          </p:spTgt>
                                        </p:tgtEl>
                                        <p:attrNameLst>
                                          <p:attrName>style.visibility</p:attrName>
                                        </p:attrNameLst>
                                      </p:cBhvr>
                                      <p:to>
                                        <p:strVal val="visible"/>
                                      </p:to>
                                    </p:set>
                                    <p:animEffect transition="in" filter="wipe(left)">
                                      <p:cBhvr>
                                        <p:cTn id="39" dur="500"/>
                                        <p:tgtEl>
                                          <p:spTgt spid="233478">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233478">
                                            <p:txEl>
                                              <p:pRg st="3" end="3"/>
                                            </p:txEl>
                                          </p:spTgt>
                                        </p:tgtEl>
                                        <p:attrNameLst>
                                          <p:attrName>style.visibility</p:attrName>
                                        </p:attrNameLst>
                                      </p:cBhvr>
                                      <p:to>
                                        <p:strVal val="visible"/>
                                      </p:to>
                                    </p:set>
                                    <p:animEffect transition="in" filter="wipe(left)">
                                      <p:cBhvr>
                                        <p:cTn id="44" dur="500"/>
                                        <p:tgtEl>
                                          <p:spTgt spid="23347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5" grpId="0" build="p"/>
      <p:bldP spid="23347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r>
              <a:rPr lang="en-US" smtClean="0"/>
              <a:t>Monday, June 20, 2016</a:t>
            </a:r>
            <a:endParaRPr lang="en-US"/>
          </a:p>
        </p:txBody>
      </p:sp>
      <p:sp>
        <p:nvSpPr>
          <p:cNvPr id="15" name="Footer Placeholder 4"/>
          <p:cNvSpPr>
            <a:spLocks noGrp="1"/>
          </p:cNvSpPr>
          <p:nvPr>
            <p:ph type="ftr" sz="quarter" idx="11"/>
          </p:nvPr>
        </p:nvSpPr>
        <p:spPr/>
        <p:txBody>
          <a:bodyPr/>
          <a:lstStyle/>
          <a:p>
            <a:r>
              <a:rPr lang="nl-NL" smtClean="0"/>
              <a:t>PHYS 1444-001, Summer 2016               Dr. Jaehoon Yu</a:t>
            </a:r>
            <a:endParaRPr lang="en-US"/>
          </a:p>
        </p:txBody>
      </p:sp>
      <p:sp>
        <p:nvSpPr>
          <p:cNvPr id="16" name="Slide Number Placeholder 5"/>
          <p:cNvSpPr>
            <a:spLocks noGrp="1"/>
          </p:cNvSpPr>
          <p:nvPr>
            <p:ph type="sldNum" sz="quarter" idx="12"/>
          </p:nvPr>
        </p:nvSpPr>
        <p:spPr/>
        <p:txBody>
          <a:bodyPr/>
          <a:lstStyle/>
          <a:p>
            <a:fld id="{001B5F7D-3D35-824F-BCBE-7C17644AB5B9}" type="slidenum">
              <a:rPr lang="en-US"/>
              <a:pPr/>
              <a:t>3</a:t>
            </a:fld>
            <a:endParaRPr lang="en-US"/>
          </a:p>
        </p:txBody>
      </p:sp>
      <p:sp>
        <p:nvSpPr>
          <p:cNvPr id="204803" name="Rectangle 3"/>
          <p:cNvSpPr>
            <a:spLocks noChangeArrowheads="1"/>
          </p:cNvSpPr>
          <p:nvPr/>
        </p:nvSpPr>
        <p:spPr bwMode="auto">
          <a:xfrm>
            <a:off x="381000" y="609600"/>
            <a:ext cx="8534400" cy="6248400"/>
          </a:xfrm>
          <a:prstGeom prst="rect">
            <a:avLst/>
          </a:prstGeom>
          <a:solidFill>
            <a:schemeClr val="bg1"/>
          </a:solid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What do you think will happen if a battery is connected ( or the voltage is applied) to a capacitor?</a:t>
            </a:r>
          </a:p>
          <a:p>
            <a:pPr marL="742950" lvl="1" indent="-285750">
              <a:spcBef>
                <a:spcPct val="20000"/>
              </a:spcBef>
              <a:buFontTx/>
              <a:buChar char="–"/>
            </a:pPr>
            <a:r>
              <a:rPr lang="en-US" dirty="0">
                <a:solidFill>
                  <a:srgbClr val="660066"/>
                </a:solidFill>
                <a:latin typeface="Arial Narrow" charset="0"/>
                <a:ea typeface="ＭＳ Ｐゴシック" charset="-128"/>
              </a:rPr>
              <a:t>The capacitor gets charged quickly, one plate positive and other negative in equal amount.</a:t>
            </a:r>
          </a:p>
          <a:p>
            <a:pPr marL="342900" indent="-342900">
              <a:spcBef>
                <a:spcPct val="20000"/>
              </a:spcBef>
              <a:buFontTx/>
              <a:buChar char="•"/>
            </a:pPr>
            <a:r>
              <a:rPr lang="en-US" sz="2800" dirty="0">
                <a:solidFill>
                  <a:schemeClr val="accent2"/>
                </a:solidFill>
                <a:latin typeface="Arial Narrow" charset="0"/>
              </a:rPr>
              <a:t>Each battery terminal, the wires and the plates are conductors.  What does this mean?</a:t>
            </a:r>
          </a:p>
          <a:p>
            <a:pPr marL="742950" lvl="1" indent="-285750">
              <a:spcBef>
                <a:spcPct val="20000"/>
              </a:spcBef>
              <a:buFontTx/>
              <a:buChar char="–"/>
            </a:pPr>
            <a:r>
              <a:rPr lang="en-US" dirty="0">
                <a:solidFill>
                  <a:srgbClr val="660066"/>
                </a:solidFill>
                <a:latin typeface="Arial Narrow" charset="0"/>
                <a:ea typeface="ＭＳ Ｐゴシック" charset="-128"/>
              </a:rPr>
              <a:t>All conductors are at the same potential.   And?</a:t>
            </a:r>
          </a:p>
          <a:p>
            <a:pPr marL="742950" lvl="1" indent="-285750">
              <a:spcBef>
                <a:spcPct val="20000"/>
              </a:spcBef>
              <a:buFontTx/>
              <a:buChar char="–"/>
            </a:pPr>
            <a:r>
              <a:rPr lang="en-US" dirty="0">
                <a:solidFill>
                  <a:srgbClr val="660066"/>
                </a:solidFill>
                <a:latin typeface="Arial Narrow" charset="0"/>
                <a:ea typeface="ＭＳ Ｐゴシック" charset="-128"/>
              </a:rPr>
              <a:t>So the full battery voltage is applied across the capacitor plates.</a:t>
            </a:r>
          </a:p>
          <a:p>
            <a:pPr marL="342900" indent="-342900">
              <a:spcBef>
                <a:spcPct val="20000"/>
              </a:spcBef>
              <a:buFontTx/>
              <a:buChar char="•"/>
            </a:pPr>
            <a:r>
              <a:rPr lang="en-US" sz="2800" dirty="0">
                <a:solidFill>
                  <a:schemeClr val="accent2"/>
                </a:solidFill>
                <a:latin typeface="Arial Narrow" charset="0"/>
              </a:rPr>
              <a:t>So for a given capacitor, the amount of charge stored</a:t>
            </a:r>
            <a:r>
              <a:rPr lang="en-US" sz="2800" dirty="0" smtClean="0">
                <a:solidFill>
                  <a:schemeClr val="accent2"/>
                </a:solidFill>
                <a:latin typeface="Arial Narrow" charset="0"/>
              </a:rPr>
              <a:t> on each  </a:t>
            </a:r>
            <a:r>
              <a:rPr lang="en-US" sz="2800" dirty="0">
                <a:solidFill>
                  <a:schemeClr val="accent2"/>
                </a:solidFill>
                <a:latin typeface="Arial Narrow" charset="0"/>
              </a:rPr>
              <a:t>capacitor</a:t>
            </a:r>
            <a:r>
              <a:rPr lang="en-US" sz="2800" dirty="0" smtClean="0">
                <a:solidFill>
                  <a:schemeClr val="accent2"/>
                </a:solidFill>
                <a:latin typeface="Arial Narrow" charset="0"/>
              </a:rPr>
              <a:t> plate is </a:t>
            </a:r>
            <a:r>
              <a:rPr lang="en-US" sz="2800" dirty="0">
                <a:solidFill>
                  <a:schemeClr val="accent2"/>
                </a:solidFill>
                <a:latin typeface="Arial Narrow" charset="0"/>
              </a:rPr>
              <a:t>proportional to the potential difference </a:t>
            </a:r>
            <a:r>
              <a:rPr lang="en-US" sz="2800" dirty="0" err="1">
                <a:solidFill>
                  <a:schemeClr val="accent2"/>
                </a:solidFill>
                <a:latin typeface="Arial Narrow" charset="0"/>
              </a:rPr>
              <a:t>V</a:t>
            </a:r>
            <a:r>
              <a:rPr lang="en-US" sz="2800" baseline="-25000" dirty="0" err="1">
                <a:solidFill>
                  <a:schemeClr val="accent2"/>
                </a:solidFill>
                <a:latin typeface="Arial Narrow" charset="0"/>
              </a:rPr>
              <a:t>ba</a:t>
            </a:r>
            <a:r>
              <a:rPr lang="en-US" sz="2800" dirty="0">
                <a:solidFill>
                  <a:schemeClr val="accent2"/>
                </a:solidFill>
                <a:latin typeface="Arial Narrow" charset="0"/>
              </a:rPr>
              <a:t> between the plates.  How would you write this formula?</a:t>
            </a:r>
          </a:p>
          <a:p>
            <a:pPr marL="742950" lvl="1" indent="-285750">
              <a:spcBef>
                <a:spcPct val="20000"/>
              </a:spcBef>
              <a:buFontTx/>
              <a:buChar char="–"/>
            </a:pPr>
            <a:endParaRPr lang="en-US" dirty="0">
              <a:solidFill>
                <a:srgbClr val="660066"/>
              </a:solidFill>
              <a:latin typeface="Arial Narrow" charset="0"/>
              <a:ea typeface="ＭＳ Ｐゴシック" charset="-128"/>
            </a:endParaRPr>
          </a:p>
          <a:p>
            <a:pPr marL="742950" lvl="1" indent="-285750">
              <a:spcBef>
                <a:spcPct val="20000"/>
              </a:spcBef>
              <a:buFontTx/>
              <a:buChar char="–"/>
            </a:pPr>
            <a:r>
              <a:rPr lang="en-US" dirty="0">
                <a:solidFill>
                  <a:srgbClr val="660066"/>
                </a:solidFill>
                <a:latin typeface="Arial Narrow" charset="0"/>
                <a:ea typeface="ＭＳ Ｐゴシック" charset="-128"/>
              </a:rPr>
              <a:t>C is a proportionality constant, called capacitance of the device.</a:t>
            </a:r>
          </a:p>
          <a:p>
            <a:pPr marL="742950" lvl="1" indent="-285750">
              <a:spcBef>
                <a:spcPct val="20000"/>
              </a:spcBef>
              <a:buFontTx/>
              <a:buChar char="–"/>
            </a:pPr>
            <a:r>
              <a:rPr lang="en-US" dirty="0">
                <a:solidFill>
                  <a:srgbClr val="660066"/>
                </a:solidFill>
                <a:latin typeface="Arial Narrow" charset="0"/>
                <a:ea typeface="ＭＳ Ｐゴシック" charset="-128"/>
              </a:rPr>
              <a:t>What is the unit?  </a:t>
            </a:r>
          </a:p>
        </p:txBody>
      </p:sp>
      <p:sp>
        <p:nvSpPr>
          <p:cNvPr id="204802" name="Rectangle 2"/>
          <p:cNvSpPr>
            <a:spLocks noGrp="1" noChangeArrowheads="1"/>
          </p:cNvSpPr>
          <p:nvPr>
            <p:ph type="title"/>
          </p:nvPr>
        </p:nvSpPr>
        <p:spPr>
          <a:xfrm>
            <a:off x="381000" y="76200"/>
            <a:ext cx="8305800" cy="685800"/>
          </a:xfrm>
        </p:spPr>
        <p:txBody>
          <a:bodyPr/>
          <a:lstStyle/>
          <a:p>
            <a:r>
              <a:rPr lang="en-US"/>
              <a:t>Capacitors</a:t>
            </a:r>
          </a:p>
        </p:txBody>
      </p:sp>
      <p:graphicFrame>
        <p:nvGraphicFramePr>
          <p:cNvPr id="204811" name="Object 11"/>
          <p:cNvGraphicFramePr>
            <a:graphicFrameLocks noChangeAspect="1"/>
          </p:cNvGraphicFramePr>
          <p:nvPr/>
        </p:nvGraphicFramePr>
        <p:xfrm>
          <a:off x="1219200" y="5537200"/>
          <a:ext cx="1295400" cy="482600"/>
        </p:xfrm>
        <a:graphic>
          <a:graphicData uri="http://schemas.openxmlformats.org/presentationml/2006/ole">
            <mc:AlternateContent xmlns:mc="http://schemas.openxmlformats.org/markup-compatibility/2006">
              <mc:Choice xmlns:v="urn:schemas-microsoft-com:vml" Requires="v">
                <p:oleObj spid="_x0000_s104544" name="Equation" r:id="rId3" imgW="545760" imgH="203040" progId="Equation.DSMT4">
                  <p:embed/>
                </p:oleObj>
              </mc:Choice>
              <mc:Fallback>
                <p:oleObj name="Equation" r:id="rId3" imgW="545760" imgH="203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5537200"/>
                        <a:ext cx="1295400" cy="482600"/>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04812" name="Text Box 12"/>
          <p:cNvSpPr txBox="1">
            <a:spLocks noChangeArrowheads="1"/>
          </p:cNvSpPr>
          <p:nvPr/>
        </p:nvSpPr>
        <p:spPr bwMode="auto">
          <a:xfrm>
            <a:off x="3284538" y="6324600"/>
            <a:ext cx="601662" cy="457200"/>
          </a:xfrm>
          <a:prstGeom prst="rect">
            <a:avLst/>
          </a:prstGeom>
          <a:solidFill>
            <a:srgbClr val="FFFF66"/>
          </a:solidFill>
          <a:ln w="9525">
            <a:noFill/>
            <a:miter lim="800000"/>
            <a:headEnd/>
            <a:tailEnd/>
          </a:ln>
          <a:effectLst/>
        </p:spPr>
        <p:txBody>
          <a:bodyPr wrap="none">
            <a:prstTxWarp prst="textNoShape">
              <a:avLst/>
            </a:prstTxWarp>
            <a:spAutoFit/>
          </a:bodyPr>
          <a:lstStyle/>
          <a:p>
            <a:r>
              <a:rPr lang="en-US">
                <a:solidFill>
                  <a:srgbClr val="FF0000"/>
                </a:solidFill>
                <a:latin typeface="Arial Narrow" charset="0"/>
              </a:rPr>
              <a:t>C/V</a:t>
            </a:r>
          </a:p>
        </p:txBody>
      </p:sp>
      <p:sp>
        <p:nvSpPr>
          <p:cNvPr id="204813" name="Text Box 13"/>
          <p:cNvSpPr txBox="1">
            <a:spLocks noChangeArrowheads="1"/>
          </p:cNvSpPr>
          <p:nvPr/>
        </p:nvSpPr>
        <p:spPr bwMode="auto">
          <a:xfrm>
            <a:off x="3962400" y="6324600"/>
            <a:ext cx="406400" cy="457200"/>
          </a:xfrm>
          <a:prstGeom prst="rect">
            <a:avLst/>
          </a:prstGeom>
          <a:noFill/>
          <a:ln w="9525">
            <a:noFill/>
            <a:miter lim="800000"/>
            <a:headEnd/>
            <a:tailEnd/>
          </a:ln>
          <a:effectLst/>
        </p:spPr>
        <p:txBody>
          <a:bodyPr wrap="none">
            <a:prstTxWarp prst="textNoShape">
              <a:avLst/>
            </a:prstTxWarp>
            <a:spAutoFit/>
          </a:bodyPr>
          <a:lstStyle/>
          <a:p>
            <a:r>
              <a:rPr lang="en-US">
                <a:solidFill>
                  <a:srgbClr val="FF0000"/>
                </a:solidFill>
                <a:latin typeface="Arial Narrow" charset="0"/>
              </a:rPr>
              <a:t>or</a:t>
            </a:r>
          </a:p>
        </p:txBody>
      </p:sp>
      <p:sp>
        <p:nvSpPr>
          <p:cNvPr id="204814" name="Text Box 14"/>
          <p:cNvSpPr txBox="1">
            <a:spLocks noChangeArrowheads="1"/>
          </p:cNvSpPr>
          <p:nvPr/>
        </p:nvSpPr>
        <p:spPr bwMode="auto">
          <a:xfrm>
            <a:off x="4495800" y="6324600"/>
            <a:ext cx="1225550" cy="457200"/>
          </a:xfrm>
          <a:prstGeom prst="rect">
            <a:avLst/>
          </a:prstGeom>
          <a:solidFill>
            <a:srgbClr val="FFFF66"/>
          </a:solidFill>
          <a:ln w="9525">
            <a:noFill/>
            <a:miter lim="800000"/>
            <a:headEnd/>
            <a:tailEnd/>
          </a:ln>
          <a:effectLst/>
        </p:spPr>
        <p:txBody>
          <a:bodyPr wrap="none">
            <a:prstTxWarp prst="textNoShape">
              <a:avLst/>
            </a:prstTxWarp>
            <a:spAutoFit/>
          </a:bodyPr>
          <a:lstStyle/>
          <a:p>
            <a:r>
              <a:rPr lang="en-US">
                <a:solidFill>
                  <a:srgbClr val="FF0000"/>
                </a:solidFill>
                <a:latin typeface="Arial Narrow" charset="0"/>
              </a:rPr>
              <a:t>Farad (F)</a:t>
            </a:r>
          </a:p>
        </p:txBody>
      </p:sp>
      <p:sp>
        <p:nvSpPr>
          <p:cNvPr id="204815" name="Text Box 15"/>
          <p:cNvSpPr txBox="1">
            <a:spLocks noChangeArrowheads="1"/>
          </p:cNvSpPr>
          <p:nvPr/>
        </p:nvSpPr>
        <p:spPr bwMode="auto">
          <a:xfrm>
            <a:off x="2895600" y="5607050"/>
            <a:ext cx="4929188" cy="336550"/>
          </a:xfrm>
          <a:prstGeom prst="rect">
            <a:avLst/>
          </a:prstGeom>
          <a:solidFill>
            <a:srgbClr val="FFFF66"/>
          </a:solidFill>
          <a:ln w="9525">
            <a:noFill/>
            <a:miter lim="800000"/>
            <a:headEnd/>
            <a:tailEnd/>
          </a:ln>
          <a:effectLst/>
        </p:spPr>
        <p:txBody>
          <a:bodyPr wrap="none">
            <a:prstTxWarp prst="textNoShape">
              <a:avLst/>
            </a:prstTxWarp>
            <a:spAutoFit/>
          </a:bodyPr>
          <a:lstStyle/>
          <a:p>
            <a:r>
              <a:rPr lang="en-US" sz="1600" b="1">
                <a:solidFill>
                  <a:srgbClr val="FF0000"/>
                </a:solidFill>
                <a:latin typeface="Arial Narrow" charset="0"/>
              </a:rPr>
              <a:t>C is a property of a capacitor so does not depend on Q or V.</a:t>
            </a:r>
          </a:p>
        </p:txBody>
      </p:sp>
      <p:sp>
        <p:nvSpPr>
          <p:cNvPr id="204816" name="Text Box 16"/>
          <p:cNvSpPr txBox="1">
            <a:spLocks noChangeArrowheads="1"/>
          </p:cNvSpPr>
          <p:nvPr/>
        </p:nvSpPr>
        <p:spPr bwMode="auto">
          <a:xfrm>
            <a:off x="6089650" y="6323013"/>
            <a:ext cx="2768600" cy="457200"/>
          </a:xfrm>
          <a:prstGeom prst="rect">
            <a:avLst/>
          </a:prstGeom>
          <a:solidFill>
            <a:srgbClr val="FFFF66"/>
          </a:solidFill>
          <a:ln w="9525">
            <a:noFill/>
            <a:miter lim="800000"/>
            <a:headEnd/>
            <a:tailEnd/>
          </a:ln>
          <a:effectLst/>
        </p:spPr>
        <p:txBody>
          <a:bodyPr wrap="none">
            <a:prstTxWarp prst="textNoShape">
              <a:avLst/>
            </a:prstTxWarp>
            <a:spAutoFit/>
          </a:bodyPr>
          <a:lstStyle/>
          <a:p>
            <a:r>
              <a:rPr lang="en-US" dirty="0">
                <a:solidFill>
                  <a:srgbClr val="FF0000"/>
                </a:solidFill>
                <a:latin typeface="Arial Narrow" charset="0"/>
              </a:rPr>
              <a:t>Normally use</a:t>
            </a:r>
            <a:r>
              <a:rPr lang="en-US" dirty="0" smtClean="0">
                <a:solidFill>
                  <a:srgbClr val="FF0000"/>
                </a:solidFill>
                <a:latin typeface="Arial Narrow" charset="0"/>
              </a:rPr>
              <a:t> </a:t>
            </a:r>
            <a:r>
              <a:rPr lang="en-US" dirty="0" smtClean="0">
                <a:solidFill>
                  <a:srgbClr val="FF0000"/>
                </a:solidFill>
                <a:latin typeface="Symbol" charset="2"/>
              </a:rPr>
              <a:t>μ</a:t>
            </a:r>
            <a:r>
              <a:rPr lang="en-US" dirty="0" smtClean="0">
                <a:solidFill>
                  <a:srgbClr val="FF0000"/>
                </a:solidFill>
                <a:latin typeface="Arial Narrow" charset="0"/>
              </a:rPr>
              <a:t>F </a:t>
            </a:r>
            <a:r>
              <a:rPr lang="en-US" dirty="0">
                <a:solidFill>
                  <a:srgbClr val="FF0000"/>
                </a:solidFill>
                <a:latin typeface="Arial Narrow" charset="0"/>
              </a:rPr>
              <a:t>or pF.</a:t>
            </a:r>
          </a:p>
        </p:txBody>
      </p:sp>
      <p:grpSp>
        <p:nvGrpSpPr>
          <p:cNvPr id="2" name="Group 17"/>
          <p:cNvGrpSpPr>
            <a:grpSpLocks/>
          </p:cNvGrpSpPr>
          <p:nvPr/>
        </p:nvGrpSpPr>
        <p:grpSpPr bwMode="auto">
          <a:xfrm>
            <a:off x="7467600" y="1981200"/>
            <a:ext cx="2590800" cy="1905000"/>
            <a:chOff x="2256" y="3216"/>
            <a:chExt cx="1632" cy="1200"/>
          </a:xfrm>
        </p:grpSpPr>
        <p:pic>
          <p:nvPicPr>
            <p:cNvPr id="204818" name="Picture 18" descr="FG24_002"/>
            <p:cNvPicPr>
              <a:picLocks noChangeAspect="1" noChangeArrowheads="1"/>
            </p:cNvPicPr>
            <p:nvPr/>
          </p:nvPicPr>
          <p:blipFill>
            <a:blip r:embed="rId5"/>
            <a:srcRect/>
            <a:stretch>
              <a:fillRect/>
            </a:stretch>
          </p:blipFill>
          <p:spPr bwMode="auto">
            <a:xfrm>
              <a:off x="2256" y="3216"/>
              <a:ext cx="1536" cy="1152"/>
            </a:xfrm>
            <a:prstGeom prst="rect">
              <a:avLst/>
            </a:prstGeom>
            <a:solidFill>
              <a:schemeClr val="bg1"/>
            </a:solidFill>
          </p:spPr>
        </p:pic>
        <p:sp>
          <p:nvSpPr>
            <p:cNvPr id="204819" name="Rectangle 19"/>
            <p:cNvSpPr>
              <a:spLocks noChangeArrowheads="1"/>
            </p:cNvSpPr>
            <p:nvPr/>
          </p:nvSpPr>
          <p:spPr bwMode="auto">
            <a:xfrm>
              <a:off x="3264" y="3216"/>
              <a:ext cx="624" cy="1056"/>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204820" name="Rectangle 20"/>
            <p:cNvSpPr>
              <a:spLocks noChangeArrowheads="1"/>
            </p:cNvSpPr>
            <p:nvPr/>
          </p:nvSpPr>
          <p:spPr bwMode="auto">
            <a:xfrm>
              <a:off x="2736" y="4224"/>
              <a:ext cx="144" cy="192"/>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Tree>
    <p:extLst>
      <p:ext uri="{BB962C8B-B14F-4D97-AF65-F5344CB8AC3E}">
        <p14:creationId xmlns:p14="http://schemas.microsoft.com/office/powerpoint/2010/main" val="41124582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4803">
                                            <p:txEl>
                                              <p:pRg st="0" end="0"/>
                                            </p:txEl>
                                          </p:spTgt>
                                        </p:tgtEl>
                                        <p:attrNameLst>
                                          <p:attrName>style.visibility</p:attrName>
                                        </p:attrNameLst>
                                      </p:cBhvr>
                                      <p:to>
                                        <p:strVal val="visible"/>
                                      </p:to>
                                    </p:set>
                                    <p:animEffect transition="in" filter="wipe(left)">
                                      <p:cBhvr>
                                        <p:cTn id="7" dur="500"/>
                                        <p:tgtEl>
                                          <p:spTgt spid="2048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04803">
                                            <p:txEl>
                                              <p:pRg st="1" end="1"/>
                                            </p:txEl>
                                          </p:spTgt>
                                        </p:tgtEl>
                                        <p:attrNameLst>
                                          <p:attrName>style.visibility</p:attrName>
                                        </p:attrNameLst>
                                      </p:cBhvr>
                                      <p:to>
                                        <p:strVal val="visible"/>
                                      </p:to>
                                    </p:set>
                                    <p:animEffect transition="in" filter="wipe(left)">
                                      <p:cBhvr>
                                        <p:cTn id="19" dur="500"/>
                                        <p:tgtEl>
                                          <p:spTgt spid="20480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204803">
                                            <p:txEl>
                                              <p:pRg st="2" end="2"/>
                                            </p:txEl>
                                          </p:spTgt>
                                        </p:tgtEl>
                                        <p:attrNameLst>
                                          <p:attrName>style.visibility</p:attrName>
                                        </p:attrNameLst>
                                      </p:cBhvr>
                                      <p:to>
                                        <p:strVal val="visible"/>
                                      </p:to>
                                    </p:set>
                                    <p:animEffect transition="in" filter="wipe(left)">
                                      <p:cBhvr>
                                        <p:cTn id="24" dur="500"/>
                                        <p:tgtEl>
                                          <p:spTgt spid="20480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204803">
                                            <p:txEl>
                                              <p:pRg st="3" end="3"/>
                                            </p:txEl>
                                          </p:spTgt>
                                        </p:tgtEl>
                                        <p:attrNameLst>
                                          <p:attrName>style.visibility</p:attrName>
                                        </p:attrNameLst>
                                      </p:cBhvr>
                                      <p:to>
                                        <p:strVal val="visible"/>
                                      </p:to>
                                    </p:set>
                                    <p:animEffect transition="in" filter="wipe(left)">
                                      <p:cBhvr>
                                        <p:cTn id="29" dur="500"/>
                                        <p:tgtEl>
                                          <p:spTgt spid="20480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204803">
                                            <p:txEl>
                                              <p:pRg st="4" end="4"/>
                                            </p:txEl>
                                          </p:spTgt>
                                        </p:tgtEl>
                                        <p:attrNameLst>
                                          <p:attrName>style.visibility</p:attrName>
                                        </p:attrNameLst>
                                      </p:cBhvr>
                                      <p:to>
                                        <p:strVal val="visible"/>
                                      </p:to>
                                    </p:set>
                                    <p:animEffect transition="in" filter="wipe(left)">
                                      <p:cBhvr>
                                        <p:cTn id="34" dur="500"/>
                                        <p:tgtEl>
                                          <p:spTgt spid="20480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204803">
                                            <p:txEl>
                                              <p:pRg st="5" end="5"/>
                                            </p:txEl>
                                          </p:spTgt>
                                        </p:tgtEl>
                                        <p:attrNameLst>
                                          <p:attrName>style.visibility</p:attrName>
                                        </p:attrNameLst>
                                      </p:cBhvr>
                                      <p:to>
                                        <p:strVal val="visible"/>
                                      </p:to>
                                    </p:set>
                                    <p:animEffect transition="in" filter="wipe(left)">
                                      <p:cBhvr>
                                        <p:cTn id="39" dur="500"/>
                                        <p:tgtEl>
                                          <p:spTgt spid="20480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04811"/>
                                        </p:tgtEl>
                                        <p:attrNameLst>
                                          <p:attrName>style.visibility</p:attrName>
                                        </p:attrNameLst>
                                      </p:cBhvr>
                                      <p:to>
                                        <p:strVal val="visible"/>
                                      </p:to>
                                    </p:set>
                                    <p:animEffect transition="in" filter="wipe(left)">
                                      <p:cBhvr>
                                        <p:cTn id="44" dur="500"/>
                                        <p:tgtEl>
                                          <p:spTgt spid="2048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204803">
                                            <p:txEl>
                                              <p:pRg st="7" end="7"/>
                                            </p:txEl>
                                          </p:spTgt>
                                        </p:tgtEl>
                                        <p:attrNameLst>
                                          <p:attrName>style.visibility</p:attrName>
                                        </p:attrNameLst>
                                      </p:cBhvr>
                                      <p:to>
                                        <p:strVal val="visible"/>
                                      </p:to>
                                    </p:set>
                                    <p:animEffect transition="in" filter="wipe(left)">
                                      <p:cBhvr>
                                        <p:cTn id="49" dur="500"/>
                                        <p:tgtEl>
                                          <p:spTgt spid="204803">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204803">
                                            <p:txEl>
                                              <p:pRg st="8" end="8"/>
                                            </p:txEl>
                                          </p:spTgt>
                                        </p:tgtEl>
                                        <p:attrNameLst>
                                          <p:attrName>style.visibility</p:attrName>
                                        </p:attrNameLst>
                                      </p:cBhvr>
                                      <p:to>
                                        <p:strVal val="visible"/>
                                      </p:to>
                                    </p:set>
                                    <p:animEffect transition="in" filter="wipe(left)">
                                      <p:cBhvr>
                                        <p:cTn id="54" dur="500"/>
                                        <p:tgtEl>
                                          <p:spTgt spid="204803">
                                            <p:txEl>
                                              <p:pRg st="8" end="8"/>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04812"/>
                                        </p:tgtEl>
                                        <p:attrNameLst>
                                          <p:attrName>style.visibility</p:attrName>
                                        </p:attrNameLst>
                                      </p:cBhvr>
                                      <p:to>
                                        <p:strVal val="visible"/>
                                      </p:to>
                                    </p:set>
                                    <p:animEffect transition="in" filter="wipe(left)">
                                      <p:cBhvr>
                                        <p:cTn id="59" dur="500"/>
                                        <p:tgtEl>
                                          <p:spTgt spid="20481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04813"/>
                                        </p:tgtEl>
                                        <p:attrNameLst>
                                          <p:attrName>style.visibility</p:attrName>
                                        </p:attrNameLst>
                                      </p:cBhvr>
                                      <p:to>
                                        <p:strVal val="visible"/>
                                      </p:to>
                                    </p:set>
                                    <p:animEffect transition="in" filter="wipe(left)">
                                      <p:cBhvr>
                                        <p:cTn id="64" dur="500"/>
                                        <p:tgtEl>
                                          <p:spTgt spid="2048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04814"/>
                                        </p:tgtEl>
                                        <p:attrNameLst>
                                          <p:attrName>style.visibility</p:attrName>
                                        </p:attrNameLst>
                                      </p:cBhvr>
                                      <p:to>
                                        <p:strVal val="visible"/>
                                      </p:to>
                                    </p:set>
                                    <p:animEffect transition="in" filter="wipe(left)">
                                      <p:cBhvr>
                                        <p:cTn id="67" dur="500"/>
                                        <p:tgtEl>
                                          <p:spTgt spid="20481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04816"/>
                                        </p:tgtEl>
                                        <p:attrNameLst>
                                          <p:attrName>style.visibility</p:attrName>
                                        </p:attrNameLst>
                                      </p:cBhvr>
                                      <p:to>
                                        <p:strVal val="visible"/>
                                      </p:to>
                                    </p:set>
                                    <p:animEffect transition="in" filter="wipe(left)">
                                      <p:cBhvr>
                                        <p:cTn id="72" dur="500"/>
                                        <p:tgtEl>
                                          <p:spTgt spid="20481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04815"/>
                                        </p:tgtEl>
                                        <p:attrNameLst>
                                          <p:attrName>style.visibility</p:attrName>
                                        </p:attrNameLst>
                                      </p:cBhvr>
                                      <p:to>
                                        <p:strVal val="visible"/>
                                      </p:to>
                                    </p:set>
                                    <p:animEffect transition="in" filter="wipe(left)">
                                      <p:cBhvr>
                                        <p:cTn id="77" dur="500"/>
                                        <p:tgtEl>
                                          <p:spTgt spid="2048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3" grpId="0" build="p"/>
      <p:bldP spid="204812" grpId="0" animBg="1"/>
      <p:bldP spid="204813" grpId="0"/>
      <p:bldP spid="204814" grpId="0" animBg="1"/>
      <p:bldP spid="204815" grpId="0" animBg="1"/>
      <p:bldP spid="2048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3"/>
          <p:cNvSpPr>
            <a:spLocks noGrp="1"/>
          </p:cNvSpPr>
          <p:nvPr>
            <p:ph type="dt" sz="half" idx="10"/>
          </p:nvPr>
        </p:nvSpPr>
        <p:spPr/>
        <p:txBody>
          <a:bodyPr/>
          <a:lstStyle/>
          <a:p>
            <a:r>
              <a:rPr lang="en-US" smtClean="0"/>
              <a:t>Monday, June 20, 2016</a:t>
            </a:r>
            <a:endParaRPr lang="en-US"/>
          </a:p>
        </p:txBody>
      </p:sp>
      <p:sp>
        <p:nvSpPr>
          <p:cNvPr id="23" name="Footer Placeholder 4"/>
          <p:cNvSpPr>
            <a:spLocks noGrp="1"/>
          </p:cNvSpPr>
          <p:nvPr>
            <p:ph type="ftr" sz="quarter" idx="11"/>
          </p:nvPr>
        </p:nvSpPr>
        <p:spPr/>
        <p:txBody>
          <a:bodyPr/>
          <a:lstStyle/>
          <a:p>
            <a:r>
              <a:rPr lang="nl-NL" smtClean="0"/>
              <a:t>PHYS 1444-001, Summer 2016               Dr. Jaehoon Yu</a:t>
            </a:r>
            <a:endParaRPr lang="en-US"/>
          </a:p>
        </p:txBody>
      </p:sp>
      <p:sp>
        <p:nvSpPr>
          <p:cNvPr id="24" name="Slide Number Placeholder 5"/>
          <p:cNvSpPr>
            <a:spLocks noGrp="1"/>
          </p:cNvSpPr>
          <p:nvPr>
            <p:ph type="sldNum" sz="quarter" idx="12"/>
          </p:nvPr>
        </p:nvSpPr>
        <p:spPr/>
        <p:txBody>
          <a:bodyPr/>
          <a:lstStyle/>
          <a:p>
            <a:fld id="{F9D0DC7B-B6E8-4E41-A13E-C0D6634838F6}" type="slidenum">
              <a:rPr lang="en-US"/>
              <a:pPr/>
              <a:t>4</a:t>
            </a:fld>
            <a:endParaRPr lang="en-US"/>
          </a:p>
        </p:txBody>
      </p:sp>
      <p:pic>
        <p:nvPicPr>
          <p:cNvPr id="205841" name="Picture 17" descr="FG24_003"/>
          <p:cNvPicPr>
            <a:picLocks noChangeAspect="1" noChangeArrowheads="1"/>
          </p:cNvPicPr>
          <p:nvPr/>
        </p:nvPicPr>
        <p:blipFill>
          <a:blip r:embed="rId3"/>
          <a:srcRect/>
          <a:stretch>
            <a:fillRect/>
          </a:stretch>
        </p:blipFill>
        <p:spPr bwMode="auto">
          <a:xfrm>
            <a:off x="5029200" y="1009650"/>
            <a:ext cx="5181600" cy="1962150"/>
          </a:xfrm>
          <a:prstGeom prst="rect">
            <a:avLst/>
          </a:prstGeom>
          <a:noFill/>
        </p:spPr>
      </p:pic>
      <p:sp>
        <p:nvSpPr>
          <p:cNvPr id="205826" name="Rectangle 2"/>
          <p:cNvSpPr>
            <a:spLocks noGrp="1" noChangeArrowheads="1"/>
          </p:cNvSpPr>
          <p:nvPr>
            <p:ph type="title"/>
          </p:nvPr>
        </p:nvSpPr>
        <p:spPr>
          <a:xfrm>
            <a:off x="381000" y="0"/>
            <a:ext cx="8305800" cy="685800"/>
          </a:xfrm>
        </p:spPr>
        <p:txBody>
          <a:bodyPr/>
          <a:lstStyle/>
          <a:p>
            <a:r>
              <a:rPr lang="en-US"/>
              <a:t>Determination of Capacitance</a:t>
            </a:r>
          </a:p>
        </p:txBody>
      </p:sp>
      <p:sp>
        <p:nvSpPr>
          <p:cNvPr id="205827" name="Rectangle 3"/>
          <p:cNvSpPr>
            <a:spLocks noChangeArrowheads="1"/>
          </p:cNvSpPr>
          <p:nvPr/>
        </p:nvSpPr>
        <p:spPr bwMode="auto">
          <a:xfrm>
            <a:off x="381000" y="609600"/>
            <a:ext cx="8305800" cy="5486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C can be determined analytically for capacitors </a:t>
            </a:r>
            <a:r>
              <a:rPr lang="en-US" sz="2800" dirty="0" err="1">
                <a:solidFill>
                  <a:schemeClr val="accent2"/>
                </a:solidFill>
                <a:latin typeface="Arial Narrow" charset="0"/>
              </a:rPr>
              <a:t>w</a:t>
            </a:r>
            <a:r>
              <a:rPr lang="en-US" sz="2800" dirty="0">
                <a:solidFill>
                  <a:schemeClr val="accent2"/>
                </a:solidFill>
                <a:latin typeface="Arial Narrow" charset="0"/>
              </a:rPr>
              <a:t>/ simple geometry and air in between.</a:t>
            </a:r>
          </a:p>
          <a:p>
            <a:pPr marL="342900" indent="-342900">
              <a:spcBef>
                <a:spcPct val="20000"/>
              </a:spcBef>
              <a:buFontTx/>
              <a:buChar char="•"/>
            </a:pPr>
            <a:r>
              <a:rPr lang="en-US" sz="2800" dirty="0">
                <a:solidFill>
                  <a:schemeClr val="accent2"/>
                </a:solidFill>
                <a:latin typeface="Arial Narrow" charset="0"/>
              </a:rPr>
              <a:t>Let’s consider a parallel plate capacitor.</a:t>
            </a:r>
          </a:p>
          <a:p>
            <a:pPr marL="742950" lvl="1" indent="-285750">
              <a:spcBef>
                <a:spcPct val="20000"/>
              </a:spcBef>
              <a:buFontTx/>
              <a:buChar char="–"/>
            </a:pPr>
            <a:r>
              <a:rPr lang="en-US" dirty="0">
                <a:solidFill>
                  <a:srgbClr val="660066"/>
                </a:solidFill>
                <a:latin typeface="Arial Narrow" charset="0"/>
                <a:ea typeface="ＭＳ Ｐゴシック" charset="-128"/>
              </a:rPr>
              <a:t>Plates have area A each and separated by </a:t>
            </a:r>
            <a:r>
              <a:rPr lang="en-US" dirty="0" err="1">
                <a:solidFill>
                  <a:srgbClr val="660066"/>
                </a:solidFill>
                <a:latin typeface="Arial Narrow" charset="0"/>
                <a:ea typeface="ＭＳ Ｐゴシック" charset="-128"/>
              </a:rPr>
              <a:t>d</a:t>
            </a:r>
            <a:r>
              <a:rPr lang="en-US" dirty="0">
                <a:solidFill>
                  <a:srgbClr val="660066"/>
                </a:solidFill>
                <a:latin typeface="Arial Narrow" charset="0"/>
                <a:ea typeface="ＭＳ Ｐゴシック" charset="-128"/>
              </a:rPr>
              <a:t>.</a:t>
            </a:r>
          </a:p>
          <a:p>
            <a:pPr marL="1143000" lvl="2" indent="-228600">
              <a:spcBef>
                <a:spcPct val="20000"/>
              </a:spcBef>
              <a:buFontTx/>
              <a:buChar char="•"/>
            </a:pPr>
            <a:r>
              <a:rPr lang="en-US" sz="2000" dirty="0" err="1">
                <a:solidFill>
                  <a:srgbClr val="003300"/>
                </a:solidFill>
                <a:latin typeface="Arial Narrow" charset="0"/>
                <a:ea typeface="ＭＳ Ｐゴシック" charset="-128"/>
              </a:rPr>
              <a:t>d</a:t>
            </a:r>
            <a:r>
              <a:rPr lang="en-US" sz="2000" dirty="0">
                <a:solidFill>
                  <a:srgbClr val="003300"/>
                </a:solidFill>
                <a:latin typeface="Arial Narrow" charset="0"/>
                <a:ea typeface="ＭＳ Ｐゴシック" charset="-128"/>
              </a:rPr>
              <a:t> is smaller than the length, and so E is uniform.</a:t>
            </a:r>
          </a:p>
          <a:p>
            <a:pPr marL="742950" lvl="1" indent="-285750">
              <a:spcBef>
                <a:spcPct val="20000"/>
              </a:spcBef>
              <a:buFontTx/>
              <a:buChar char="–"/>
            </a:pPr>
            <a:r>
              <a:rPr lang="en-US" dirty="0">
                <a:solidFill>
                  <a:srgbClr val="660066"/>
                </a:solidFill>
                <a:latin typeface="Arial Narrow" charset="0"/>
                <a:ea typeface="ＭＳ Ｐゴシック" charset="-128"/>
              </a:rPr>
              <a:t>E for parallel plates is E</a:t>
            </a:r>
            <a:r>
              <a:rPr lang="en-US" dirty="0" smtClean="0">
                <a:solidFill>
                  <a:srgbClr val="660066"/>
                </a:solidFill>
                <a:latin typeface="Arial Narrow" charset="0"/>
                <a:ea typeface="ＭＳ Ｐゴシック" charset="-128"/>
              </a:rPr>
              <a:t>=</a:t>
            </a:r>
            <a:r>
              <a:rPr lang="en-US" dirty="0" smtClean="0">
                <a:solidFill>
                  <a:srgbClr val="660066"/>
                </a:solidFill>
                <a:latin typeface="Symbol" charset="2"/>
                <a:ea typeface="ＭＳ Ｐゴシック" charset="-128"/>
              </a:rPr>
              <a:t>σ/ε</a:t>
            </a:r>
            <a:r>
              <a:rPr lang="en-US" baseline="-25000" dirty="0" smtClean="0">
                <a:solidFill>
                  <a:srgbClr val="660066"/>
                </a:solidFill>
                <a:latin typeface="Arial Narrow" charset="0"/>
                <a:ea typeface="ＭＳ Ｐゴシック" charset="-128"/>
              </a:rPr>
              <a:t>0</a:t>
            </a:r>
            <a:r>
              <a:rPr lang="en-US" dirty="0">
                <a:solidFill>
                  <a:srgbClr val="660066"/>
                </a:solidFill>
                <a:latin typeface="Arial Narrow" charset="0"/>
                <a:ea typeface="ＭＳ Ｐゴシック" charset="-128"/>
              </a:rPr>
              <a:t>,</a:t>
            </a:r>
            <a:r>
              <a:rPr lang="en-US" dirty="0" smtClean="0">
                <a:solidFill>
                  <a:srgbClr val="660066"/>
                </a:solidFill>
                <a:latin typeface="Arial Narrow" charset="0"/>
                <a:ea typeface="ＭＳ Ｐゴシック" charset="-128"/>
              </a:rPr>
              <a:t> </a:t>
            </a:r>
            <a:r>
              <a:rPr lang="en-US" dirty="0" err="1" smtClean="0">
                <a:solidFill>
                  <a:srgbClr val="660066"/>
                </a:solidFill>
                <a:latin typeface="Symbol" charset="2"/>
                <a:ea typeface="ＭＳ Ｐゴシック" charset="-128"/>
              </a:rPr>
              <a:t>σ</a:t>
            </a:r>
            <a:r>
              <a:rPr lang="en-US" dirty="0" smtClean="0">
                <a:solidFill>
                  <a:srgbClr val="660066"/>
                </a:solidFill>
                <a:latin typeface="Arial Narrow" charset="0"/>
                <a:ea typeface="ＭＳ Ｐゴシック" charset="-128"/>
              </a:rPr>
              <a:t> </a:t>
            </a:r>
            <a:r>
              <a:rPr lang="en-US" dirty="0">
                <a:solidFill>
                  <a:srgbClr val="660066"/>
                </a:solidFill>
                <a:latin typeface="Arial Narrow" charset="0"/>
                <a:ea typeface="ＭＳ Ｐゴシック" charset="-128"/>
              </a:rPr>
              <a:t>is the surface charge density.</a:t>
            </a:r>
          </a:p>
          <a:p>
            <a:pPr marL="342900" indent="-342900">
              <a:spcBef>
                <a:spcPct val="20000"/>
              </a:spcBef>
              <a:buFontTx/>
              <a:buChar char="•"/>
            </a:pPr>
            <a:r>
              <a:rPr lang="en-US" sz="2800" dirty="0">
                <a:solidFill>
                  <a:schemeClr val="accent2"/>
                </a:solidFill>
                <a:latin typeface="Arial Narrow" charset="0"/>
              </a:rPr>
              <a:t>E and V are related</a:t>
            </a:r>
          </a:p>
          <a:p>
            <a:pPr marL="342900" indent="-342900">
              <a:spcBef>
                <a:spcPct val="20000"/>
              </a:spcBef>
              <a:buFontTx/>
              <a:buChar char="•"/>
            </a:pPr>
            <a:r>
              <a:rPr lang="en-US" sz="2800" dirty="0">
                <a:solidFill>
                  <a:schemeClr val="accent2"/>
                </a:solidFill>
                <a:latin typeface="Arial Narrow" charset="0"/>
              </a:rPr>
              <a:t>Since we take the integral from lower potential (a) higher potential (</a:t>
            </a:r>
            <a:r>
              <a:rPr lang="en-US" sz="2800" dirty="0" err="1">
                <a:solidFill>
                  <a:schemeClr val="accent2"/>
                </a:solidFill>
                <a:latin typeface="Arial Narrow" charset="0"/>
              </a:rPr>
              <a:t>b</a:t>
            </a:r>
            <a:r>
              <a:rPr lang="en-US" sz="2800" dirty="0">
                <a:solidFill>
                  <a:schemeClr val="accent2"/>
                </a:solidFill>
                <a:latin typeface="Arial Narrow" charset="0"/>
              </a:rPr>
              <a:t>) along the field line, we obtain</a:t>
            </a:r>
          </a:p>
          <a:p>
            <a:pPr marL="342900" indent="-342900">
              <a:spcBef>
                <a:spcPct val="20000"/>
              </a:spcBef>
              <a:buFontTx/>
              <a:buChar char="•"/>
            </a:pPr>
            <a:r>
              <a:rPr lang="en-US" sz="2800" dirty="0">
                <a:solidFill>
                  <a:schemeClr val="accent2"/>
                </a:solidFill>
                <a:latin typeface="Arial Narrow" charset="0"/>
              </a:rPr>
              <a:t> </a:t>
            </a:r>
          </a:p>
          <a:p>
            <a:pPr marL="342900" indent="-342900">
              <a:spcBef>
                <a:spcPct val="20000"/>
              </a:spcBef>
              <a:buFontTx/>
              <a:buChar char="•"/>
            </a:pPr>
            <a:r>
              <a:rPr lang="en-US" sz="2800" dirty="0">
                <a:solidFill>
                  <a:schemeClr val="accent2"/>
                </a:solidFill>
                <a:latin typeface="Arial Narrow" charset="0"/>
              </a:rPr>
              <a:t>So from the formula:</a:t>
            </a:r>
          </a:p>
          <a:p>
            <a:pPr marL="742950" lvl="1" indent="-285750">
              <a:spcBef>
                <a:spcPct val="20000"/>
              </a:spcBef>
              <a:buFontTx/>
              <a:buChar char="–"/>
            </a:pPr>
            <a:r>
              <a:rPr lang="en-US" dirty="0">
                <a:solidFill>
                  <a:srgbClr val="660066"/>
                </a:solidFill>
                <a:latin typeface="Arial Narrow" charset="0"/>
                <a:ea typeface="ＭＳ Ｐゴシック" charset="-128"/>
              </a:rPr>
              <a:t>What do you notice?</a:t>
            </a:r>
          </a:p>
        </p:txBody>
      </p:sp>
      <p:graphicFrame>
        <p:nvGraphicFramePr>
          <p:cNvPr id="205842" name="Object 18"/>
          <p:cNvGraphicFramePr>
            <a:graphicFrameLocks noChangeAspect="1"/>
          </p:cNvGraphicFramePr>
          <p:nvPr/>
        </p:nvGraphicFramePr>
        <p:xfrm>
          <a:off x="3429000" y="3352800"/>
          <a:ext cx="687388" cy="474663"/>
        </p:xfrm>
        <a:graphic>
          <a:graphicData uri="http://schemas.openxmlformats.org/presentationml/2006/ole">
            <mc:AlternateContent xmlns:mc="http://schemas.openxmlformats.org/markup-compatibility/2006">
              <mc:Choice xmlns:v="urn:schemas-microsoft-com:vml" Requires="v">
                <p:oleObj spid="_x0000_s1097" name="Equation" r:id="rId4" imgW="330120" imgH="203040" progId="Equation.DSMT4">
                  <p:embed/>
                </p:oleObj>
              </mc:Choice>
              <mc:Fallback>
                <p:oleObj name="Equation" r:id="rId4" imgW="330120" imgH="203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3352800"/>
                        <a:ext cx="687388" cy="474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843" name="Object 19"/>
          <p:cNvGraphicFramePr>
            <a:graphicFrameLocks noChangeAspect="1"/>
          </p:cNvGraphicFramePr>
          <p:nvPr/>
        </p:nvGraphicFramePr>
        <p:xfrm>
          <a:off x="609600" y="4845050"/>
          <a:ext cx="515938" cy="336550"/>
        </p:xfrm>
        <a:graphic>
          <a:graphicData uri="http://schemas.openxmlformats.org/presentationml/2006/ole">
            <mc:AlternateContent xmlns:mc="http://schemas.openxmlformats.org/markup-compatibility/2006">
              <mc:Choice xmlns:v="urn:schemas-microsoft-com:vml" Requires="v">
                <p:oleObj spid="_x0000_s1098" name="Equation" r:id="rId6" imgW="330120" imgH="203040" progId="Equation.DSMT4">
                  <p:embed/>
                </p:oleObj>
              </mc:Choice>
              <mc:Fallback>
                <p:oleObj name="Equation" r:id="rId6" imgW="330120" imgH="2030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4845050"/>
                        <a:ext cx="515938" cy="336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844" name="Object 20"/>
          <p:cNvGraphicFramePr>
            <a:graphicFrameLocks noChangeAspect="1"/>
          </p:cNvGraphicFramePr>
          <p:nvPr>
            <p:extLst>
              <p:ext uri="{D42A27DB-BD31-4B8C-83A1-F6EECF244321}">
                <p14:modId xmlns:p14="http://schemas.microsoft.com/office/powerpoint/2010/main" val="2347799037"/>
              </p:ext>
            </p:extLst>
          </p:nvPr>
        </p:nvGraphicFramePr>
        <p:xfrm>
          <a:off x="3657600" y="5386388"/>
          <a:ext cx="2667000" cy="796925"/>
        </p:xfrm>
        <a:graphic>
          <a:graphicData uri="http://schemas.openxmlformats.org/presentationml/2006/ole">
            <mc:AlternateContent xmlns:mc="http://schemas.openxmlformats.org/markup-compatibility/2006">
              <mc:Choice xmlns:v="urn:schemas-microsoft-com:vml" Requires="v">
                <p:oleObj spid="_x0000_s1099" name="Equation" r:id="rId8" imgW="1485900" imgH="431800" progId="Equation.DSMT4">
                  <p:embed/>
                </p:oleObj>
              </mc:Choice>
              <mc:Fallback>
                <p:oleObj name="Equation" r:id="rId8" imgW="1485900" imgH="431800" progId="Equation.DSMT4">
                  <p:embed/>
                  <p:pic>
                    <p:nvPicPr>
                      <p:cNvPr id="0" name=""/>
                      <p:cNvPicPr>
                        <a:picLocks noChangeAspect="1" noChangeArrowheads="1"/>
                      </p:cNvPicPr>
                      <p:nvPr/>
                    </p:nvPicPr>
                    <p:blipFill>
                      <a:blip r:embed="rId9"/>
                      <a:srcRect/>
                      <a:stretch>
                        <a:fillRect/>
                      </a:stretch>
                    </p:blipFill>
                    <p:spPr bwMode="auto">
                      <a:xfrm>
                        <a:off x="3657600" y="5386388"/>
                        <a:ext cx="2667000" cy="796925"/>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05846" name="Text Box 22"/>
          <p:cNvSpPr txBox="1">
            <a:spLocks noChangeArrowheads="1"/>
          </p:cNvSpPr>
          <p:nvPr/>
        </p:nvSpPr>
        <p:spPr bwMode="auto">
          <a:xfrm>
            <a:off x="6477000" y="5486400"/>
            <a:ext cx="2590800" cy="1069975"/>
          </a:xfrm>
          <a:prstGeom prst="rect">
            <a:avLst/>
          </a:prstGeom>
          <a:solidFill>
            <a:srgbClr val="FFFF66"/>
          </a:solidFill>
          <a:ln w="9525">
            <a:noFill/>
            <a:miter lim="800000"/>
            <a:headEnd/>
            <a:tailEnd/>
          </a:ln>
          <a:effectLst/>
        </p:spPr>
        <p:txBody>
          <a:bodyPr>
            <a:prstTxWarp prst="textNoShape">
              <a:avLst/>
            </a:prstTxWarp>
            <a:spAutoFit/>
          </a:bodyPr>
          <a:lstStyle/>
          <a:p>
            <a:r>
              <a:rPr lang="en-US" sz="1600" b="1">
                <a:solidFill>
                  <a:srgbClr val="FF0000"/>
                </a:solidFill>
                <a:latin typeface="Arial Narrow" charset="0"/>
              </a:rPr>
              <a:t>C only depends on the area and the distance of the plates and the permittivity of the medium between them.</a:t>
            </a:r>
          </a:p>
        </p:txBody>
      </p:sp>
      <p:graphicFrame>
        <p:nvGraphicFramePr>
          <p:cNvPr id="205847" name="Object 23"/>
          <p:cNvGraphicFramePr>
            <a:graphicFrameLocks noChangeAspect="1"/>
          </p:cNvGraphicFramePr>
          <p:nvPr/>
        </p:nvGraphicFramePr>
        <p:xfrm>
          <a:off x="1108075" y="4876800"/>
          <a:ext cx="873125" cy="336550"/>
        </p:xfrm>
        <a:graphic>
          <a:graphicData uri="http://schemas.openxmlformats.org/presentationml/2006/ole">
            <mc:AlternateContent xmlns:mc="http://schemas.openxmlformats.org/markup-compatibility/2006">
              <mc:Choice xmlns:v="urn:schemas-microsoft-com:vml" Requires="v">
                <p:oleObj spid="_x0000_s1100" name="Equation" r:id="rId10" imgW="558720" imgH="203040" progId="Equation.DSMT4">
                  <p:embed/>
                </p:oleObj>
              </mc:Choice>
              <mc:Fallback>
                <p:oleObj name="Equation" r:id="rId10" imgW="558720" imgH="20304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08075" y="4876800"/>
                        <a:ext cx="873125" cy="336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848" name="Object 24"/>
          <p:cNvGraphicFramePr>
            <a:graphicFrameLocks noChangeAspect="1"/>
          </p:cNvGraphicFramePr>
          <p:nvPr>
            <p:extLst>
              <p:ext uri="{D42A27DB-BD31-4B8C-83A1-F6EECF244321}">
                <p14:modId xmlns:p14="http://schemas.microsoft.com/office/powerpoint/2010/main" val="2544672950"/>
              </p:ext>
            </p:extLst>
          </p:nvPr>
        </p:nvGraphicFramePr>
        <p:xfrm>
          <a:off x="1970087" y="4765675"/>
          <a:ext cx="1687513" cy="568325"/>
        </p:xfrm>
        <a:graphic>
          <a:graphicData uri="http://schemas.openxmlformats.org/presentationml/2006/ole">
            <mc:AlternateContent xmlns:mc="http://schemas.openxmlformats.org/markup-compatibility/2006">
              <mc:Choice xmlns:v="urn:schemas-microsoft-com:vml" Requires="v">
                <p:oleObj spid="_x0000_s1101" name="Equation" r:id="rId12" imgW="1079500" imgH="342900" progId="Equation.DSMT4">
                  <p:embed/>
                </p:oleObj>
              </mc:Choice>
              <mc:Fallback>
                <p:oleObj name="Equation" r:id="rId12" imgW="1079500" imgH="342900" progId="Equation.DSMT4">
                  <p:embed/>
                  <p:pic>
                    <p:nvPicPr>
                      <p:cNvPr id="0" name=""/>
                      <p:cNvPicPr>
                        <a:picLocks noChangeAspect="1" noChangeArrowheads="1"/>
                      </p:cNvPicPr>
                      <p:nvPr/>
                    </p:nvPicPr>
                    <p:blipFill>
                      <a:blip r:embed="rId13"/>
                      <a:srcRect/>
                      <a:stretch>
                        <a:fillRect/>
                      </a:stretch>
                    </p:blipFill>
                    <p:spPr bwMode="auto">
                      <a:xfrm>
                        <a:off x="1970087" y="4765675"/>
                        <a:ext cx="1687513" cy="56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849" name="Object 25"/>
          <p:cNvGraphicFramePr>
            <a:graphicFrameLocks noChangeAspect="1"/>
          </p:cNvGraphicFramePr>
          <p:nvPr/>
        </p:nvGraphicFramePr>
        <p:xfrm>
          <a:off x="3581400" y="4724400"/>
          <a:ext cx="933450" cy="546100"/>
        </p:xfrm>
        <a:graphic>
          <a:graphicData uri="http://schemas.openxmlformats.org/presentationml/2006/ole">
            <mc:AlternateContent xmlns:mc="http://schemas.openxmlformats.org/markup-compatibility/2006">
              <mc:Choice xmlns:v="urn:schemas-microsoft-com:vml" Requires="v">
                <p:oleObj spid="_x0000_s1102" name="Equation" r:id="rId14" imgW="596880" imgH="330120" progId="Equation.DSMT4">
                  <p:embed/>
                </p:oleObj>
              </mc:Choice>
              <mc:Fallback>
                <p:oleObj name="Equation" r:id="rId14" imgW="596880" imgH="33012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81400" y="4724400"/>
                        <a:ext cx="933450" cy="54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850" name="Object 26"/>
          <p:cNvGraphicFramePr>
            <a:graphicFrameLocks noChangeAspect="1"/>
          </p:cNvGraphicFramePr>
          <p:nvPr/>
        </p:nvGraphicFramePr>
        <p:xfrm>
          <a:off x="4476750" y="4724400"/>
          <a:ext cx="933450" cy="671513"/>
        </p:xfrm>
        <a:graphic>
          <a:graphicData uri="http://schemas.openxmlformats.org/presentationml/2006/ole">
            <mc:AlternateContent xmlns:mc="http://schemas.openxmlformats.org/markup-compatibility/2006">
              <mc:Choice xmlns:v="urn:schemas-microsoft-com:vml" Requires="v">
                <p:oleObj spid="_x0000_s1103" name="Equation" r:id="rId16" imgW="596880" imgH="406080" progId="Equation.DSMT4">
                  <p:embed/>
                </p:oleObj>
              </mc:Choice>
              <mc:Fallback>
                <p:oleObj name="Equation" r:id="rId16" imgW="596880" imgH="4060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76750" y="4724400"/>
                        <a:ext cx="933450" cy="671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851" name="Object 27"/>
          <p:cNvGraphicFramePr>
            <a:graphicFrameLocks noChangeAspect="1"/>
          </p:cNvGraphicFramePr>
          <p:nvPr/>
        </p:nvGraphicFramePr>
        <p:xfrm>
          <a:off x="5405438" y="4724400"/>
          <a:ext cx="1071562" cy="671513"/>
        </p:xfrm>
        <a:graphic>
          <a:graphicData uri="http://schemas.openxmlformats.org/presentationml/2006/ole">
            <mc:AlternateContent xmlns:mc="http://schemas.openxmlformats.org/markup-compatibility/2006">
              <mc:Choice xmlns:v="urn:schemas-microsoft-com:vml" Requires="v">
                <p:oleObj spid="_x0000_s1104" name="Equation" r:id="rId18" imgW="685800" imgH="406080" progId="Equation.DSMT4">
                  <p:embed/>
                </p:oleObj>
              </mc:Choice>
              <mc:Fallback>
                <p:oleObj name="Equation" r:id="rId18" imgW="685800" imgH="40608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405438" y="4724400"/>
                        <a:ext cx="1071562" cy="671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852" name="Object 28"/>
          <p:cNvGraphicFramePr>
            <a:graphicFrameLocks noChangeAspect="1"/>
          </p:cNvGraphicFramePr>
          <p:nvPr/>
        </p:nvGraphicFramePr>
        <p:xfrm>
          <a:off x="6396038" y="4738688"/>
          <a:ext cx="1071562" cy="671512"/>
        </p:xfrm>
        <a:graphic>
          <a:graphicData uri="http://schemas.openxmlformats.org/presentationml/2006/ole">
            <mc:AlternateContent xmlns:mc="http://schemas.openxmlformats.org/markup-compatibility/2006">
              <mc:Choice xmlns:v="urn:schemas-microsoft-com:vml" Requires="v">
                <p:oleObj spid="_x0000_s1105" name="Equation" r:id="rId20" imgW="685800" imgH="406080" progId="Equation.DSMT4">
                  <p:embed/>
                </p:oleObj>
              </mc:Choice>
              <mc:Fallback>
                <p:oleObj name="Equation" r:id="rId20" imgW="685800" imgH="40608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396038" y="4738688"/>
                        <a:ext cx="1071562" cy="671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853" name="Object 29"/>
          <p:cNvGraphicFramePr>
            <a:graphicFrameLocks noChangeAspect="1"/>
          </p:cNvGraphicFramePr>
          <p:nvPr>
            <p:extLst>
              <p:ext uri="{D42A27DB-BD31-4B8C-83A1-F6EECF244321}">
                <p14:modId xmlns:p14="http://schemas.microsoft.com/office/powerpoint/2010/main" val="1774036177"/>
              </p:ext>
            </p:extLst>
          </p:nvPr>
        </p:nvGraphicFramePr>
        <p:xfrm>
          <a:off x="7456488" y="4714875"/>
          <a:ext cx="1209675" cy="692150"/>
        </p:xfrm>
        <a:graphic>
          <a:graphicData uri="http://schemas.openxmlformats.org/presentationml/2006/ole">
            <mc:AlternateContent xmlns:mc="http://schemas.openxmlformats.org/markup-compatibility/2006">
              <mc:Choice xmlns:v="urn:schemas-microsoft-com:vml" Requires="v">
                <p:oleObj spid="_x0000_s1106" name="Equation" r:id="rId22" imgW="774700" imgH="419100" progId="Equation.DSMT4">
                  <p:embed/>
                </p:oleObj>
              </mc:Choice>
              <mc:Fallback>
                <p:oleObj name="Equation" r:id="rId22" imgW="774700" imgH="419100" progId="Equation.DSMT4">
                  <p:embed/>
                  <p:pic>
                    <p:nvPicPr>
                      <p:cNvPr id="0" name=""/>
                      <p:cNvPicPr>
                        <a:picLocks noChangeAspect="1" noChangeArrowheads="1"/>
                      </p:cNvPicPr>
                      <p:nvPr/>
                    </p:nvPicPr>
                    <p:blipFill>
                      <a:blip r:embed="rId23"/>
                      <a:srcRect/>
                      <a:stretch>
                        <a:fillRect/>
                      </a:stretch>
                    </p:blipFill>
                    <p:spPr bwMode="auto">
                      <a:xfrm>
                        <a:off x="7456488" y="4714875"/>
                        <a:ext cx="1209675" cy="692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854" name="Object 30"/>
          <p:cNvGraphicFramePr>
            <a:graphicFrameLocks noChangeAspect="1"/>
          </p:cNvGraphicFramePr>
          <p:nvPr/>
        </p:nvGraphicFramePr>
        <p:xfrm>
          <a:off x="8688388" y="4724400"/>
          <a:ext cx="455612" cy="671513"/>
        </p:xfrm>
        <a:graphic>
          <a:graphicData uri="http://schemas.openxmlformats.org/presentationml/2006/ole">
            <mc:AlternateContent xmlns:mc="http://schemas.openxmlformats.org/markup-compatibility/2006">
              <mc:Choice xmlns:v="urn:schemas-microsoft-com:vml" Requires="v">
                <p:oleObj spid="_x0000_s1107" name="Equation" r:id="rId24" imgW="291960" imgH="406080" progId="Equation.DSMT4">
                  <p:embed/>
                </p:oleObj>
              </mc:Choice>
              <mc:Fallback>
                <p:oleObj name="Equation" r:id="rId24" imgW="291960" imgH="40608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688388" y="4724400"/>
                        <a:ext cx="455612" cy="671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856" name="Object 32"/>
          <p:cNvGraphicFramePr>
            <a:graphicFrameLocks noChangeAspect="1"/>
          </p:cNvGraphicFramePr>
          <p:nvPr>
            <p:extLst>
              <p:ext uri="{D42A27DB-BD31-4B8C-83A1-F6EECF244321}">
                <p14:modId xmlns:p14="http://schemas.microsoft.com/office/powerpoint/2010/main" val="647785457"/>
              </p:ext>
            </p:extLst>
          </p:nvPr>
        </p:nvGraphicFramePr>
        <p:xfrm>
          <a:off x="4103688" y="3186113"/>
          <a:ext cx="1217612" cy="801687"/>
        </p:xfrm>
        <a:graphic>
          <a:graphicData uri="http://schemas.openxmlformats.org/presentationml/2006/ole">
            <mc:AlternateContent xmlns:mc="http://schemas.openxmlformats.org/markup-compatibility/2006">
              <mc:Choice xmlns:v="urn:schemas-microsoft-com:vml" Requires="v">
                <p:oleObj spid="_x0000_s1108" name="Equation" r:id="rId26" imgW="584200" imgH="342900" progId="Equation.DSMT4">
                  <p:embed/>
                </p:oleObj>
              </mc:Choice>
              <mc:Fallback>
                <p:oleObj name="Equation" r:id="rId26" imgW="584200" imgH="342900" progId="Equation.DSMT4">
                  <p:embed/>
                  <p:pic>
                    <p:nvPicPr>
                      <p:cNvPr id="0" name=""/>
                      <p:cNvPicPr>
                        <a:picLocks noChangeAspect="1" noChangeArrowheads="1"/>
                      </p:cNvPicPr>
                      <p:nvPr/>
                    </p:nvPicPr>
                    <p:blipFill>
                      <a:blip r:embed="rId27"/>
                      <a:srcRect/>
                      <a:stretch>
                        <a:fillRect/>
                      </a:stretch>
                    </p:blipFill>
                    <p:spPr bwMode="auto">
                      <a:xfrm>
                        <a:off x="4103688" y="3186113"/>
                        <a:ext cx="1217612" cy="801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36"/>
          <p:cNvGrpSpPr>
            <a:grpSpLocks/>
          </p:cNvGrpSpPr>
          <p:nvPr/>
        </p:nvGrpSpPr>
        <p:grpSpPr bwMode="auto">
          <a:xfrm>
            <a:off x="4724400" y="4716463"/>
            <a:ext cx="1371600" cy="617537"/>
            <a:chOff x="2976" y="2971"/>
            <a:chExt cx="864" cy="389"/>
          </a:xfrm>
        </p:grpSpPr>
        <p:sp>
          <p:nvSpPr>
            <p:cNvPr id="205857" name="Oval 33"/>
            <p:cNvSpPr>
              <a:spLocks noChangeArrowheads="1"/>
            </p:cNvSpPr>
            <p:nvPr/>
          </p:nvSpPr>
          <p:spPr bwMode="auto">
            <a:xfrm rot="-732245">
              <a:off x="3600" y="2976"/>
              <a:ext cx="240" cy="384"/>
            </a:xfrm>
            <a:prstGeom prst="ellipse">
              <a:avLst/>
            </a:prstGeom>
            <a:noFill/>
            <a:ln w="28575">
              <a:solidFill>
                <a:srgbClr val="FF0000"/>
              </a:solidFill>
              <a:round/>
              <a:headEnd/>
              <a:tailEnd/>
            </a:ln>
            <a:effectLst/>
          </p:spPr>
          <p:txBody>
            <a:bodyPr wrap="none" anchor="ctr">
              <a:prstTxWarp prst="textNoShape">
                <a:avLst/>
              </a:prstTxWarp>
              <a:spAutoFit/>
            </a:bodyPr>
            <a:lstStyle/>
            <a:p>
              <a:endParaRPr lang="en-US"/>
            </a:p>
          </p:txBody>
        </p:sp>
        <p:sp>
          <p:nvSpPr>
            <p:cNvPr id="205858" name="Oval 34"/>
            <p:cNvSpPr>
              <a:spLocks noChangeArrowheads="1"/>
            </p:cNvSpPr>
            <p:nvPr/>
          </p:nvSpPr>
          <p:spPr bwMode="auto">
            <a:xfrm>
              <a:off x="2976" y="2976"/>
              <a:ext cx="192" cy="192"/>
            </a:xfrm>
            <a:prstGeom prst="ellipse">
              <a:avLst/>
            </a:prstGeom>
            <a:noFill/>
            <a:ln w="28575">
              <a:solidFill>
                <a:srgbClr val="FF0000"/>
              </a:solidFill>
              <a:round/>
              <a:headEnd/>
              <a:tailEnd/>
            </a:ln>
            <a:effectLst/>
          </p:spPr>
          <p:txBody>
            <a:bodyPr anchor="ctr">
              <a:prstTxWarp prst="textNoShape">
                <a:avLst/>
              </a:prstTxWarp>
              <a:spAutoFit/>
            </a:bodyPr>
            <a:lstStyle/>
            <a:p>
              <a:endParaRPr lang="en-US"/>
            </a:p>
          </p:txBody>
        </p:sp>
        <p:cxnSp>
          <p:nvCxnSpPr>
            <p:cNvPr id="205859" name="AutoShape 35"/>
            <p:cNvCxnSpPr>
              <a:cxnSpLocks noChangeShapeType="1"/>
              <a:endCxn id="205857" idx="0"/>
            </p:cNvCxnSpPr>
            <p:nvPr/>
          </p:nvCxnSpPr>
          <p:spPr bwMode="auto">
            <a:xfrm rot="16200000">
              <a:off x="3393" y="2692"/>
              <a:ext cx="5" cy="563"/>
            </a:xfrm>
            <a:prstGeom prst="curvedConnector3">
              <a:avLst>
                <a:gd name="adj1" fmla="val 700000"/>
              </a:avLst>
            </a:prstGeom>
            <a:noFill/>
            <a:ln w="28575">
              <a:solidFill>
                <a:srgbClr val="FF0000"/>
              </a:solidFill>
              <a:round/>
              <a:headEnd/>
              <a:tailEnd type="triangle" w="med" len="med"/>
            </a:ln>
            <a:effectLst/>
          </p:spPr>
        </p:cxnSp>
      </p:grpSp>
    </p:spTree>
    <p:extLst>
      <p:ext uri="{BB962C8B-B14F-4D97-AF65-F5344CB8AC3E}">
        <p14:creationId xmlns:p14="http://schemas.microsoft.com/office/powerpoint/2010/main" val="1039476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5827">
                                            <p:txEl>
                                              <p:pRg st="0" end="0"/>
                                            </p:txEl>
                                          </p:spTgt>
                                        </p:tgtEl>
                                        <p:attrNameLst>
                                          <p:attrName>style.visibility</p:attrName>
                                        </p:attrNameLst>
                                      </p:cBhvr>
                                      <p:to>
                                        <p:strVal val="visible"/>
                                      </p:to>
                                    </p:set>
                                    <p:animEffect transition="in" filter="wipe(left)">
                                      <p:cBhvr>
                                        <p:cTn id="7" dur="500"/>
                                        <p:tgtEl>
                                          <p:spTgt spid="2058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5827">
                                            <p:txEl>
                                              <p:pRg st="1" end="1"/>
                                            </p:txEl>
                                          </p:spTgt>
                                        </p:tgtEl>
                                        <p:attrNameLst>
                                          <p:attrName>style.visibility</p:attrName>
                                        </p:attrNameLst>
                                      </p:cBhvr>
                                      <p:to>
                                        <p:strVal val="visible"/>
                                      </p:to>
                                    </p:set>
                                    <p:animEffect transition="in" filter="wipe(left)">
                                      <p:cBhvr>
                                        <p:cTn id="12" dur="500"/>
                                        <p:tgtEl>
                                          <p:spTgt spid="2058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205841"/>
                                        </p:tgtEl>
                                        <p:attrNameLst>
                                          <p:attrName>style.visibility</p:attrName>
                                        </p:attrNameLst>
                                      </p:cBhvr>
                                      <p:to>
                                        <p:strVal val="visible"/>
                                      </p:to>
                                    </p:set>
                                    <p:anim calcmode="lin" valueType="num">
                                      <p:cBhvr>
                                        <p:cTn id="17" dur="500" fill="hold"/>
                                        <p:tgtEl>
                                          <p:spTgt spid="205841"/>
                                        </p:tgtEl>
                                        <p:attrNameLst>
                                          <p:attrName>ppt_w</p:attrName>
                                        </p:attrNameLst>
                                      </p:cBhvr>
                                      <p:tavLst>
                                        <p:tav tm="0">
                                          <p:val>
                                            <p:fltVal val="0"/>
                                          </p:val>
                                        </p:tav>
                                        <p:tav tm="100000">
                                          <p:val>
                                            <p:strVal val="#ppt_w"/>
                                          </p:val>
                                        </p:tav>
                                      </p:tavLst>
                                    </p:anim>
                                    <p:anim calcmode="lin" valueType="num">
                                      <p:cBhvr>
                                        <p:cTn id="18" dur="500" fill="hold"/>
                                        <p:tgtEl>
                                          <p:spTgt spid="205841"/>
                                        </p:tgtEl>
                                        <p:attrNameLst>
                                          <p:attrName>ppt_h</p:attrName>
                                        </p:attrNameLst>
                                      </p:cBhvr>
                                      <p:tavLst>
                                        <p:tav tm="0">
                                          <p:val>
                                            <p:fltVal val="0"/>
                                          </p:val>
                                        </p:tav>
                                        <p:tav tm="100000">
                                          <p:val>
                                            <p:strVal val="#ppt_h"/>
                                          </p:val>
                                        </p:tav>
                                      </p:tavLst>
                                    </p:anim>
                                    <p:animEffect transition="in" filter="fade">
                                      <p:cBhvr>
                                        <p:cTn id="19" dur="500"/>
                                        <p:tgtEl>
                                          <p:spTgt spid="20584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205827">
                                            <p:txEl>
                                              <p:pRg st="2" end="2"/>
                                            </p:txEl>
                                          </p:spTgt>
                                        </p:tgtEl>
                                        <p:attrNameLst>
                                          <p:attrName>style.visibility</p:attrName>
                                        </p:attrNameLst>
                                      </p:cBhvr>
                                      <p:to>
                                        <p:strVal val="visible"/>
                                      </p:to>
                                    </p:set>
                                    <p:animEffect transition="in" filter="wipe(left)">
                                      <p:cBhvr>
                                        <p:cTn id="24" dur="500"/>
                                        <p:tgtEl>
                                          <p:spTgt spid="20582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205827">
                                            <p:txEl>
                                              <p:pRg st="3" end="3"/>
                                            </p:txEl>
                                          </p:spTgt>
                                        </p:tgtEl>
                                        <p:attrNameLst>
                                          <p:attrName>style.visibility</p:attrName>
                                        </p:attrNameLst>
                                      </p:cBhvr>
                                      <p:to>
                                        <p:strVal val="visible"/>
                                      </p:to>
                                    </p:set>
                                    <p:animEffect transition="in" filter="wipe(left)">
                                      <p:cBhvr>
                                        <p:cTn id="29" dur="500"/>
                                        <p:tgtEl>
                                          <p:spTgt spid="205827">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205827">
                                            <p:txEl>
                                              <p:pRg st="4" end="4"/>
                                            </p:txEl>
                                          </p:spTgt>
                                        </p:tgtEl>
                                        <p:attrNameLst>
                                          <p:attrName>style.visibility</p:attrName>
                                        </p:attrNameLst>
                                      </p:cBhvr>
                                      <p:to>
                                        <p:strVal val="visible"/>
                                      </p:to>
                                    </p:set>
                                    <p:animEffect transition="in" filter="wipe(left)">
                                      <p:cBhvr>
                                        <p:cTn id="34" dur="500"/>
                                        <p:tgtEl>
                                          <p:spTgt spid="205827">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205827">
                                            <p:txEl>
                                              <p:pRg st="5" end="5"/>
                                            </p:txEl>
                                          </p:spTgt>
                                        </p:tgtEl>
                                        <p:attrNameLst>
                                          <p:attrName>style.visibility</p:attrName>
                                        </p:attrNameLst>
                                      </p:cBhvr>
                                      <p:to>
                                        <p:strVal val="visible"/>
                                      </p:to>
                                    </p:set>
                                    <p:animEffect transition="in" filter="wipe(left)">
                                      <p:cBhvr>
                                        <p:cTn id="39" dur="500"/>
                                        <p:tgtEl>
                                          <p:spTgt spid="205827">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05842"/>
                                        </p:tgtEl>
                                        <p:attrNameLst>
                                          <p:attrName>style.visibility</p:attrName>
                                        </p:attrNameLst>
                                      </p:cBhvr>
                                      <p:to>
                                        <p:strVal val="visible"/>
                                      </p:to>
                                    </p:set>
                                    <p:animEffect transition="in" filter="wipe(left)">
                                      <p:cBhvr>
                                        <p:cTn id="44" dur="500"/>
                                        <p:tgtEl>
                                          <p:spTgt spid="20584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05856"/>
                                        </p:tgtEl>
                                        <p:attrNameLst>
                                          <p:attrName>style.visibility</p:attrName>
                                        </p:attrNameLst>
                                      </p:cBhvr>
                                      <p:to>
                                        <p:strVal val="visible"/>
                                      </p:to>
                                    </p:set>
                                    <p:animEffect transition="in" filter="wipe(left)">
                                      <p:cBhvr>
                                        <p:cTn id="49" dur="500"/>
                                        <p:tgtEl>
                                          <p:spTgt spid="20585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205827">
                                            <p:txEl>
                                              <p:pRg st="6" end="6"/>
                                            </p:txEl>
                                          </p:spTgt>
                                        </p:tgtEl>
                                        <p:attrNameLst>
                                          <p:attrName>style.visibility</p:attrName>
                                        </p:attrNameLst>
                                      </p:cBhvr>
                                      <p:to>
                                        <p:strVal val="visible"/>
                                      </p:to>
                                    </p:set>
                                    <p:animEffect transition="in" filter="wipe(left)">
                                      <p:cBhvr>
                                        <p:cTn id="54" dur="500"/>
                                        <p:tgtEl>
                                          <p:spTgt spid="205827">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205827">
                                            <p:txEl>
                                              <p:pRg st="7" end="7"/>
                                            </p:txEl>
                                          </p:spTgt>
                                        </p:tgtEl>
                                        <p:attrNameLst>
                                          <p:attrName>style.visibility</p:attrName>
                                        </p:attrNameLst>
                                      </p:cBhvr>
                                      <p:to>
                                        <p:strVal val="visible"/>
                                      </p:to>
                                    </p:set>
                                    <p:animEffect transition="in" filter="wipe(left)">
                                      <p:cBhvr>
                                        <p:cTn id="59" dur="500"/>
                                        <p:tgtEl>
                                          <p:spTgt spid="205827">
                                            <p:txEl>
                                              <p:pRg st="7" end="7"/>
                                            </p:txEl>
                                          </p:spTgt>
                                        </p:tgtEl>
                                      </p:cBhvr>
                                    </p:animEffect>
                                  </p:childTnLst>
                                </p:cTn>
                              </p:par>
                              <p:par>
                                <p:cTn id="60" presetID="22" presetClass="entr" presetSubtype="8" fill="hold" nodeType="withEffect">
                                  <p:stCondLst>
                                    <p:cond delay="0"/>
                                  </p:stCondLst>
                                  <p:childTnLst>
                                    <p:set>
                                      <p:cBhvr>
                                        <p:cTn id="61" dur="1" fill="hold">
                                          <p:stCondLst>
                                            <p:cond delay="0"/>
                                          </p:stCondLst>
                                        </p:cTn>
                                        <p:tgtEl>
                                          <p:spTgt spid="205843"/>
                                        </p:tgtEl>
                                        <p:attrNameLst>
                                          <p:attrName>style.visibility</p:attrName>
                                        </p:attrNameLst>
                                      </p:cBhvr>
                                      <p:to>
                                        <p:strVal val="visible"/>
                                      </p:to>
                                    </p:set>
                                    <p:animEffect transition="in" filter="wipe(left)">
                                      <p:cBhvr>
                                        <p:cTn id="62" dur="500"/>
                                        <p:tgtEl>
                                          <p:spTgt spid="20584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05847"/>
                                        </p:tgtEl>
                                        <p:attrNameLst>
                                          <p:attrName>style.visibility</p:attrName>
                                        </p:attrNameLst>
                                      </p:cBhvr>
                                      <p:to>
                                        <p:strVal val="visible"/>
                                      </p:to>
                                    </p:set>
                                    <p:animEffect transition="in" filter="wipe(left)">
                                      <p:cBhvr>
                                        <p:cTn id="67" dur="500"/>
                                        <p:tgtEl>
                                          <p:spTgt spid="20584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05848"/>
                                        </p:tgtEl>
                                        <p:attrNameLst>
                                          <p:attrName>style.visibility</p:attrName>
                                        </p:attrNameLst>
                                      </p:cBhvr>
                                      <p:to>
                                        <p:strVal val="visible"/>
                                      </p:to>
                                    </p:set>
                                    <p:animEffect transition="in" filter="wipe(left)">
                                      <p:cBhvr>
                                        <p:cTn id="72" dur="500"/>
                                        <p:tgtEl>
                                          <p:spTgt spid="20584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205849"/>
                                        </p:tgtEl>
                                        <p:attrNameLst>
                                          <p:attrName>style.visibility</p:attrName>
                                        </p:attrNameLst>
                                      </p:cBhvr>
                                      <p:to>
                                        <p:strVal val="visible"/>
                                      </p:to>
                                    </p:set>
                                    <p:animEffect transition="in" filter="wipe(left)">
                                      <p:cBhvr>
                                        <p:cTn id="77" dur="500"/>
                                        <p:tgtEl>
                                          <p:spTgt spid="205849"/>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205850"/>
                                        </p:tgtEl>
                                        <p:attrNameLst>
                                          <p:attrName>style.visibility</p:attrName>
                                        </p:attrNameLst>
                                      </p:cBhvr>
                                      <p:to>
                                        <p:strVal val="visible"/>
                                      </p:to>
                                    </p:set>
                                    <p:animEffect transition="in" filter="wipe(left)">
                                      <p:cBhvr>
                                        <p:cTn id="82" dur="500"/>
                                        <p:tgtEl>
                                          <p:spTgt spid="205850"/>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205851"/>
                                        </p:tgtEl>
                                        <p:attrNameLst>
                                          <p:attrName>style.visibility</p:attrName>
                                        </p:attrNameLst>
                                      </p:cBhvr>
                                      <p:to>
                                        <p:strVal val="visible"/>
                                      </p:to>
                                    </p:set>
                                    <p:animEffect transition="in" filter="wipe(left)">
                                      <p:cBhvr>
                                        <p:cTn id="87" dur="500"/>
                                        <p:tgtEl>
                                          <p:spTgt spid="205851"/>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2"/>
                                        </p:tgtEl>
                                        <p:attrNameLst>
                                          <p:attrName>style.visibility</p:attrName>
                                        </p:attrNameLst>
                                      </p:cBhvr>
                                      <p:to>
                                        <p:strVal val="visible"/>
                                      </p:to>
                                    </p:set>
                                    <p:animEffect transition="in" filter="wipe(left)">
                                      <p:cBhvr>
                                        <p:cTn id="92" dur="500"/>
                                        <p:tgtEl>
                                          <p:spTgt spid="2"/>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205852"/>
                                        </p:tgtEl>
                                        <p:attrNameLst>
                                          <p:attrName>style.visibility</p:attrName>
                                        </p:attrNameLst>
                                      </p:cBhvr>
                                      <p:to>
                                        <p:strVal val="visible"/>
                                      </p:to>
                                    </p:set>
                                    <p:animEffect transition="in" filter="wipe(left)">
                                      <p:cBhvr>
                                        <p:cTn id="97" dur="500"/>
                                        <p:tgtEl>
                                          <p:spTgt spid="205852"/>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205853"/>
                                        </p:tgtEl>
                                        <p:attrNameLst>
                                          <p:attrName>style.visibility</p:attrName>
                                        </p:attrNameLst>
                                      </p:cBhvr>
                                      <p:to>
                                        <p:strVal val="visible"/>
                                      </p:to>
                                    </p:set>
                                    <p:animEffect transition="in" filter="wipe(left)">
                                      <p:cBhvr>
                                        <p:cTn id="102" dur="500"/>
                                        <p:tgtEl>
                                          <p:spTgt spid="205853"/>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nodeType="clickEffect">
                                  <p:stCondLst>
                                    <p:cond delay="0"/>
                                  </p:stCondLst>
                                  <p:childTnLst>
                                    <p:set>
                                      <p:cBhvr>
                                        <p:cTn id="106" dur="1" fill="hold">
                                          <p:stCondLst>
                                            <p:cond delay="0"/>
                                          </p:stCondLst>
                                        </p:cTn>
                                        <p:tgtEl>
                                          <p:spTgt spid="205854"/>
                                        </p:tgtEl>
                                        <p:attrNameLst>
                                          <p:attrName>style.visibility</p:attrName>
                                        </p:attrNameLst>
                                      </p:cBhvr>
                                      <p:to>
                                        <p:strVal val="visible"/>
                                      </p:to>
                                    </p:set>
                                    <p:animEffect transition="in" filter="wipe(left)">
                                      <p:cBhvr>
                                        <p:cTn id="107" dur="500"/>
                                        <p:tgtEl>
                                          <p:spTgt spid="205854"/>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iterate type="wd">
                                    <p:tmPct val="10000"/>
                                  </p:iterate>
                                  <p:childTnLst>
                                    <p:set>
                                      <p:cBhvr>
                                        <p:cTn id="111" dur="1" fill="hold">
                                          <p:stCondLst>
                                            <p:cond delay="0"/>
                                          </p:stCondLst>
                                        </p:cTn>
                                        <p:tgtEl>
                                          <p:spTgt spid="205827">
                                            <p:txEl>
                                              <p:pRg st="8" end="8"/>
                                            </p:txEl>
                                          </p:spTgt>
                                        </p:tgtEl>
                                        <p:attrNameLst>
                                          <p:attrName>style.visibility</p:attrName>
                                        </p:attrNameLst>
                                      </p:cBhvr>
                                      <p:to>
                                        <p:strVal val="visible"/>
                                      </p:to>
                                    </p:set>
                                    <p:animEffect transition="in" filter="wipe(left)">
                                      <p:cBhvr>
                                        <p:cTn id="112" dur="500"/>
                                        <p:tgtEl>
                                          <p:spTgt spid="205827">
                                            <p:txEl>
                                              <p:pRg st="8" end="8"/>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nodeType="clickEffect">
                                  <p:stCondLst>
                                    <p:cond delay="0"/>
                                  </p:stCondLst>
                                  <p:childTnLst>
                                    <p:set>
                                      <p:cBhvr>
                                        <p:cTn id="116" dur="1" fill="hold">
                                          <p:stCondLst>
                                            <p:cond delay="0"/>
                                          </p:stCondLst>
                                        </p:cTn>
                                        <p:tgtEl>
                                          <p:spTgt spid="205844"/>
                                        </p:tgtEl>
                                        <p:attrNameLst>
                                          <p:attrName>style.visibility</p:attrName>
                                        </p:attrNameLst>
                                      </p:cBhvr>
                                      <p:to>
                                        <p:strVal val="visible"/>
                                      </p:to>
                                    </p:set>
                                    <p:animEffect transition="in" filter="wipe(left)">
                                      <p:cBhvr>
                                        <p:cTn id="117" dur="500"/>
                                        <p:tgtEl>
                                          <p:spTgt spid="205844"/>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iterate type="wd">
                                    <p:tmPct val="10000"/>
                                  </p:iterate>
                                  <p:childTnLst>
                                    <p:set>
                                      <p:cBhvr>
                                        <p:cTn id="121" dur="1" fill="hold">
                                          <p:stCondLst>
                                            <p:cond delay="0"/>
                                          </p:stCondLst>
                                        </p:cTn>
                                        <p:tgtEl>
                                          <p:spTgt spid="205827">
                                            <p:txEl>
                                              <p:pRg st="9" end="9"/>
                                            </p:txEl>
                                          </p:spTgt>
                                        </p:tgtEl>
                                        <p:attrNameLst>
                                          <p:attrName>style.visibility</p:attrName>
                                        </p:attrNameLst>
                                      </p:cBhvr>
                                      <p:to>
                                        <p:strVal val="visible"/>
                                      </p:to>
                                    </p:set>
                                    <p:animEffect transition="in" filter="wipe(left)">
                                      <p:cBhvr>
                                        <p:cTn id="122" dur="500"/>
                                        <p:tgtEl>
                                          <p:spTgt spid="205827">
                                            <p:txEl>
                                              <p:pRg st="9" end="9"/>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iterate type="wd">
                                    <p:tmPct val="10000"/>
                                  </p:iterate>
                                  <p:childTnLst>
                                    <p:set>
                                      <p:cBhvr>
                                        <p:cTn id="126" dur="1" fill="hold">
                                          <p:stCondLst>
                                            <p:cond delay="0"/>
                                          </p:stCondLst>
                                        </p:cTn>
                                        <p:tgtEl>
                                          <p:spTgt spid="205846"/>
                                        </p:tgtEl>
                                        <p:attrNameLst>
                                          <p:attrName>style.visibility</p:attrName>
                                        </p:attrNameLst>
                                      </p:cBhvr>
                                      <p:to>
                                        <p:strVal val="visible"/>
                                      </p:to>
                                    </p:set>
                                    <p:animEffect transition="in" filter="wipe(left)">
                                      <p:cBhvr>
                                        <p:cTn id="127" dur="500"/>
                                        <p:tgtEl>
                                          <p:spTgt spid="2058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p:bldP spid="20584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Monday, June 20, 2016</a:t>
            </a:r>
            <a:endParaRPr lang="en-US"/>
          </a:p>
        </p:txBody>
      </p:sp>
      <p:sp>
        <p:nvSpPr>
          <p:cNvPr id="12" name="Footer Placeholder 4"/>
          <p:cNvSpPr>
            <a:spLocks noGrp="1"/>
          </p:cNvSpPr>
          <p:nvPr>
            <p:ph type="ftr" sz="quarter" idx="11"/>
          </p:nvPr>
        </p:nvSpPr>
        <p:spPr/>
        <p:txBody>
          <a:bodyPr/>
          <a:lstStyle/>
          <a:p>
            <a:r>
              <a:rPr lang="nl-NL" smtClean="0"/>
              <a:t>PHYS 1444-001, Summer 2016               Dr. Jaehoon Yu</a:t>
            </a:r>
            <a:endParaRPr lang="en-US"/>
          </a:p>
        </p:txBody>
      </p:sp>
      <p:sp>
        <p:nvSpPr>
          <p:cNvPr id="13" name="Slide Number Placeholder 5"/>
          <p:cNvSpPr>
            <a:spLocks noGrp="1"/>
          </p:cNvSpPr>
          <p:nvPr>
            <p:ph type="sldNum" sz="quarter" idx="12"/>
          </p:nvPr>
        </p:nvSpPr>
        <p:spPr/>
        <p:txBody>
          <a:bodyPr/>
          <a:lstStyle/>
          <a:p>
            <a:fld id="{F2863459-F1D1-4649-B2AF-E0831BF03652}" type="slidenum">
              <a:rPr lang="en-US"/>
              <a:pPr/>
              <a:t>5</a:t>
            </a:fld>
            <a:endParaRPr lang="en-US"/>
          </a:p>
        </p:txBody>
      </p:sp>
      <p:sp>
        <p:nvSpPr>
          <p:cNvPr id="206850" name="Rectangle 2"/>
          <p:cNvSpPr>
            <a:spLocks noGrp="1" noChangeArrowheads="1"/>
          </p:cNvSpPr>
          <p:nvPr>
            <p:ph type="title"/>
          </p:nvPr>
        </p:nvSpPr>
        <p:spPr>
          <a:xfrm>
            <a:off x="228600" y="0"/>
            <a:ext cx="8686800" cy="762000"/>
          </a:xfrm>
        </p:spPr>
        <p:txBody>
          <a:bodyPr/>
          <a:lstStyle/>
          <a:p>
            <a:r>
              <a:rPr lang="en-US"/>
              <a:t>Example 24 – 1</a:t>
            </a:r>
          </a:p>
        </p:txBody>
      </p:sp>
      <p:sp>
        <p:nvSpPr>
          <p:cNvPr id="206851" name="Text Box 3"/>
          <p:cNvSpPr txBox="1">
            <a:spLocks noChangeArrowheads="1"/>
          </p:cNvSpPr>
          <p:nvPr/>
        </p:nvSpPr>
        <p:spPr bwMode="auto">
          <a:xfrm>
            <a:off x="152400" y="673100"/>
            <a:ext cx="8839200" cy="1917700"/>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a:solidFill>
                  <a:schemeClr val="accent2"/>
                </a:solidFill>
                <a:latin typeface="Arial Narrow" charset="0"/>
              </a:rPr>
              <a:t>Capacitor calculations: </a:t>
            </a:r>
            <a:r>
              <a:rPr lang="en-US">
                <a:solidFill>
                  <a:schemeClr val="accent2"/>
                </a:solidFill>
                <a:latin typeface="Arial Narrow" charset="0"/>
              </a:rPr>
              <a:t>(a) Calculate the capacitance of a capacitor whose plates are 20cmx3.0cm and are separated by a 1.0mm air gap.  (b) What is the charge on each plate if the capacitor is connected to a 12-V battery? (c) What is the electric field between the plates? (d) Estimate the area of the plates needed to achieve a capacitance of 1F, given the same air gap. </a:t>
            </a:r>
          </a:p>
        </p:txBody>
      </p:sp>
      <p:sp>
        <p:nvSpPr>
          <p:cNvPr id="206855" name="Text Box 7"/>
          <p:cNvSpPr txBox="1">
            <a:spLocks noChangeArrowheads="1"/>
          </p:cNvSpPr>
          <p:nvPr/>
        </p:nvSpPr>
        <p:spPr bwMode="auto">
          <a:xfrm>
            <a:off x="457200" y="2559050"/>
            <a:ext cx="8382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(a) Using the formula for a parallel plate capacitor, we obtain   </a:t>
            </a:r>
          </a:p>
        </p:txBody>
      </p:sp>
      <p:graphicFrame>
        <p:nvGraphicFramePr>
          <p:cNvPr id="206870" name="Object 22"/>
          <p:cNvGraphicFramePr>
            <a:graphicFrameLocks noChangeAspect="1"/>
          </p:cNvGraphicFramePr>
          <p:nvPr>
            <p:extLst>
              <p:ext uri="{D42A27DB-BD31-4B8C-83A1-F6EECF244321}">
                <p14:modId xmlns:p14="http://schemas.microsoft.com/office/powerpoint/2010/main" val="3712271800"/>
              </p:ext>
            </p:extLst>
          </p:nvPr>
        </p:nvGraphicFramePr>
        <p:xfrm>
          <a:off x="914400" y="2933700"/>
          <a:ext cx="1379538" cy="906463"/>
        </p:xfrm>
        <a:graphic>
          <a:graphicData uri="http://schemas.openxmlformats.org/presentationml/2006/ole">
            <mc:AlternateContent xmlns:mc="http://schemas.openxmlformats.org/markup-compatibility/2006">
              <mc:Choice xmlns:v="urn:schemas-microsoft-com:vml" Requires="v">
                <p:oleObj spid="_x0000_s106956" name="Equation" r:id="rId3" imgW="635000" imgH="393700" progId="Equation.DSMT4">
                  <p:embed/>
                </p:oleObj>
              </mc:Choice>
              <mc:Fallback>
                <p:oleObj name="Equation" r:id="rId3" imgW="635000" imgH="393700" progId="Equation.DSMT4">
                  <p:embed/>
                  <p:pic>
                    <p:nvPicPr>
                      <p:cNvPr id="0" name=""/>
                      <p:cNvPicPr>
                        <a:picLocks noChangeAspect="1" noChangeArrowheads="1"/>
                      </p:cNvPicPr>
                      <p:nvPr/>
                    </p:nvPicPr>
                    <p:blipFill>
                      <a:blip r:embed="rId4"/>
                      <a:srcRect/>
                      <a:stretch>
                        <a:fillRect/>
                      </a:stretch>
                    </p:blipFill>
                    <p:spPr bwMode="auto">
                      <a:xfrm>
                        <a:off x="914400" y="2933700"/>
                        <a:ext cx="1379538" cy="9064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206871" name="Text Box 23"/>
          <p:cNvSpPr txBox="1">
            <a:spLocks noChangeArrowheads="1"/>
          </p:cNvSpPr>
          <p:nvPr/>
        </p:nvSpPr>
        <p:spPr bwMode="auto">
          <a:xfrm>
            <a:off x="457200" y="4662488"/>
            <a:ext cx="83820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(b) From Q=CV, the charge on each plate is    </a:t>
            </a:r>
          </a:p>
        </p:txBody>
      </p:sp>
      <p:graphicFrame>
        <p:nvGraphicFramePr>
          <p:cNvPr id="206872" name="Object 24"/>
          <p:cNvGraphicFramePr>
            <a:graphicFrameLocks noChangeAspect="1"/>
          </p:cNvGraphicFramePr>
          <p:nvPr/>
        </p:nvGraphicFramePr>
        <p:xfrm>
          <a:off x="473075" y="5410200"/>
          <a:ext cx="593725" cy="469900"/>
        </p:xfrm>
        <a:graphic>
          <a:graphicData uri="http://schemas.openxmlformats.org/presentationml/2006/ole">
            <mc:AlternateContent xmlns:mc="http://schemas.openxmlformats.org/markup-compatibility/2006">
              <mc:Choice xmlns:v="urn:schemas-microsoft-com:vml" Requires="v">
                <p:oleObj spid="_x0000_s106957" name="Equation" r:id="rId5" imgW="253800" imgH="190440" progId="Equation.DSMT4">
                  <p:embed/>
                </p:oleObj>
              </mc:Choice>
              <mc:Fallback>
                <p:oleObj name="Equation" r:id="rId5" imgW="253800" imgH="1904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075" y="5410200"/>
                        <a:ext cx="593725" cy="4699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73" name="Object 25"/>
          <p:cNvGraphicFramePr>
            <a:graphicFrameLocks noChangeAspect="1"/>
          </p:cNvGraphicFramePr>
          <p:nvPr/>
        </p:nvGraphicFramePr>
        <p:xfrm>
          <a:off x="1168400" y="3733800"/>
          <a:ext cx="7899400" cy="857250"/>
        </p:xfrm>
        <a:graphic>
          <a:graphicData uri="http://schemas.openxmlformats.org/presentationml/2006/ole">
            <mc:AlternateContent xmlns:mc="http://schemas.openxmlformats.org/markup-compatibility/2006">
              <mc:Choice xmlns:v="urn:schemas-microsoft-com:vml" Requires="v">
                <p:oleObj spid="_x0000_s106958" name="Equation" r:id="rId7" imgW="3962160" imgH="406080" progId="Equation.DSMT4">
                  <p:embed/>
                </p:oleObj>
              </mc:Choice>
              <mc:Fallback>
                <p:oleObj name="Equation" r:id="rId7" imgW="3962160" imgH="4060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68400" y="3733800"/>
                        <a:ext cx="7899400" cy="8572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74" name="Object 26"/>
          <p:cNvGraphicFramePr>
            <a:graphicFrameLocks noChangeAspect="1"/>
          </p:cNvGraphicFramePr>
          <p:nvPr/>
        </p:nvGraphicFramePr>
        <p:xfrm>
          <a:off x="1143000" y="5459413"/>
          <a:ext cx="831850" cy="407987"/>
        </p:xfrm>
        <a:graphic>
          <a:graphicData uri="http://schemas.openxmlformats.org/presentationml/2006/ole">
            <mc:AlternateContent xmlns:mc="http://schemas.openxmlformats.org/markup-compatibility/2006">
              <mc:Choice xmlns:v="urn:schemas-microsoft-com:vml" Requires="v">
                <p:oleObj spid="_x0000_s106959" name="Equation" r:id="rId9" imgW="355320" imgH="164880" progId="Equation.DSMT4">
                  <p:embed/>
                </p:oleObj>
              </mc:Choice>
              <mc:Fallback>
                <p:oleObj name="Equation" r:id="rId9" imgW="355320" imgH="1648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43000" y="5459413"/>
                        <a:ext cx="831850" cy="40798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75" name="Object 27"/>
          <p:cNvGraphicFramePr>
            <a:graphicFrameLocks noChangeAspect="1"/>
          </p:cNvGraphicFramePr>
          <p:nvPr/>
        </p:nvGraphicFramePr>
        <p:xfrm>
          <a:off x="1946275" y="5334000"/>
          <a:ext cx="6892925" cy="690563"/>
        </p:xfrm>
        <a:graphic>
          <a:graphicData uri="http://schemas.openxmlformats.org/presentationml/2006/ole">
            <mc:AlternateContent xmlns:mc="http://schemas.openxmlformats.org/markup-compatibility/2006">
              <mc:Choice xmlns:v="urn:schemas-microsoft-com:vml" Requires="v">
                <p:oleObj spid="_x0000_s106960" name="Equation" r:id="rId11" imgW="2946240" imgH="279360" progId="Equation.DSMT4">
                  <p:embed/>
                </p:oleObj>
              </mc:Choice>
              <mc:Fallback>
                <p:oleObj name="Equation" r:id="rId11" imgW="2946240" imgH="27936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46275" y="5334000"/>
                        <a:ext cx="6892925" cy="6905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574028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6851"/>
                                        </p:tgtEl>
                                        <p:attrNameLst>
                                          <p:attrName>style.visibility</p:attrName>
                                        </p:attrNameLst>
                                      </p:cBhvr>
                                      <p:to>
                                        <p:strVal val="visible"/>
                                      </p:to>
                                    </p:set>
                                    <p:animEffect transition="in" filter="wipe(left)">
                                      <p:cBhvr>
                                        <p:cTn id="7" dur="500"/>
                                        <p:tgtEl>
                                          <p:spTgt spid="20685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6855"/>
                                        </p:tgtEl>
                                        <p:attrNameLst>
                                          <p:attrName>style.visibility</p:attrName>
                                        </p:attrNameLst>
                                      </p:cBhvr>
                                      <p:to>
                                        <p:strVal val="visible"/>
                                      </p:to>
                                    </p:set>
                                    <p:animEffect transition="in" filter="wipe(left)">
                                      <p:cBhvr>
                                        <p:cTn id="12" dur="500"/>
                                        <p:tgtEl>
                                          <p:spTgt spid="20685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6870"/>
                                        </p:tgtEl>
                                        <p:attrNameLst>
                                          <p:attrName>style.visibility</p:attrName>
                                        </p:attrNameLst>
                                      </p:cBhvr>
                                      <p:to>
                                        <p:strVal val="visible"/>
                                      </p:to>
                                    </p:set>
                                    <p:animEffect transition="in" filter="wipe(left)">
                                      <p:cBhvr>
                                        <p:cTn id="17" dur="500"/>
                                        <p:tgtEl>
                                          <p:spTgt spid="20687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06873"/>
                                        </p:tgtEl>
                                        <p:attrNameLst>
                                          <p:attrName>style.visibility</p:attrName>
                                        </p:attrNameLst>
                                      </p:cBhvr>
                                      <p:to>
                                        <p:strVal val="visible"/>
                                      </p:to>
                                    </p:set>
                                    <p:animEffect transition="in" filter="wipe(left)">
                                      <p:cBhvr>
                                        <p:cTn id="22" dur="500"/>
                                        <p:tgtEl>
                                          <p:spTgt spid="20687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06871"/>
                                        </p:tgtEl>
                                        <p:attrNameLst>
                                          <p:attrName>style.visibility</p:attrName>
                                        </p:attrNameLst>
                                      </p:cBhvr>
                                      <p:to>
                                        <p:strVal val="visible"/>
                                      </p:to>
                                    </p:set>
                                    <p:animEffect transition="in" filter="wipe(left)">
                                      <p:cBhvr>
                                        <p:cTn id="27" dur="500"/>
                                        <p:tgtEl>
                                          <p:spTgt spid="20687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06872"/>
                                        </p:tgtEl>
                                        <p:attrNameLst>
                                          <p:attrName>style.visibility</p:attrName>
                                        </p:attrNameLst>
                                      </p:cBhvr>
                                      <p:to>
                                        <p:strVal val="visible"/>
                                      </p:to>
                                    </p:set>
                                    <p:animEffect transition="in" filter="wipe(left)">
                                      <p:cBhvr>
                                        <p:cTn id="32" dur="500"/>
                                        <p:tgtEl>
                                          <p:spTgt spid="20687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06874"/>
                                        </p:tgtEl>
                                        <p:attrNameLst>
                                          <p:attrName>style.visibility</p:attrName>
                                        </p:attrNameLst>
                                      </p:cBhvr>
                                      <p:to>
                                        <p:strVal val="visible"/>
                                      </p:to>
                                    </p:set>
                                    <p:animEffect transition="in" filter="wipe(left)">
                                      <p:cBhvr>
                                        <p:cTn id="37" dur="500"/>
                                        <p:tgtEl>
                                          <p:spTgt spid="20687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06875"/>
                                        </p:tgtEl>
                                        <p:attrNameLst>
                                          <p:attrName>style.visibility</p:attrName>
                                        </p:attrNameLst>
                                      </p:cBhvr>
                                      <p:to>
                                        <p:strVal val="visible"/>
                                      </p:to>
                                    </p:set>
                                    <p:animEffect transition="in" filter="wipe(left)">
                                      <p:cBhvr>
                                        <p:cTn id="42" dur="500"/>
                                        <p:tgtEl>
                                          <p:spTgt spid="206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1" grpId="0"/>
      <p:bldP spid="206855" grpId="0"/>
      <p:bldP spid="20687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Date Placeholder 3"/>
          <p:cNvSpPr>
            <a:spLocks noGrp="1"/>
          </p:cNvSpPr>
          <p:nvPr>
            <p:ph type="dt" sz="half" idx="10"/>
          </p:nvPr>
        </p:nvSpPr>
        <p:spPr/>
        <p:txBody>
          <a:bodyPr/>
          <a:lstStyle/>
          <a:p>
            <a:r>
              <a:rPr lang="en-US" smtClean="0"/>
              <a:t>Monday, June 20, 2016</a:t>
            </a:r>
            <a:endParaRPr lang="en-US"/>
          </a:p>
        </p:txBody>
      </p:sp>
      <p:sp>
        <p:nvSpPr>
          <p:cNvPr id="22" name="Footer Placeholder 4"/>
          <p:cNvSpPr>
            <a:spLocks noGrp="1"/>
          </p:cNvSpPr>
          <p:nvPr>
            <p:ph type="ftr" sz="quarter" idx="11"/>
          </p:nvPr>
        </p:nvSpPr>
        <p:spPr/>
        <p:txBody>
          <a:bodyPr/>
          <a:lstStyle/>
          <a:p>
            <a:r>
              <a:rPr lang="nl-NL" smtClean="0"/>
              <a:t>PHYS 1444-001, Summer 2016               Dr. Jaehoon Yu</a:t>
            </a:r>
            <a:endParaRPr lang="en-US"/>
          </a:p>
        </p:txBody>
      </p:sp>
      <p:sp>
        <p:nvSpPr>
          <p:cNvPr id="23" name="Slide Number Placeholder 5"/>
          <p:cNvSpPr>
            <a:spLocks noGrp="1"/>
          </p:cNvSpPr>
          <p:nvPr>
            <p:ph type="sldNum" sz="quarter" idx="12"/>
          </p:nvPr>
        </p:nvSpPr>
        <p:spPr/>
        <p:txBody>
          <a:bodyPr/>
          <a:lstStyle/>
          <a:p>
            <a:fld id="{3AD56CD5-E184-7B4B-923C-3A29021D6CA4}" type="slidenum">
              <a:rPr lang="en-US"/>
              <a:pPr/>
              <a:t>6</a:t>
            </a:fld>
            <a:endParaRPr lang="en-US"/>
          </a:p>
        </p:txBody>
      </p:sp>
      <p:sp>
        <p:nvSpPr>
          <p:cNvPr id="219138" name="Rectangle 2"/>
          <p:cNvSpPr>
            <a:spLocks noGrp="1" noChangeArrowheads="1"/>
          </p:cNvSpPr>
          <p:nvPr>
            <p:ph type="title"/>
          </p:nvPr>
        </p:nvSpPr>
        <p:spPr>
          <a:xfrm>
            <a:off x="228600" y="0"/>
            <a:ext cx="8686800" cy="762000"/>
          </a:xfrm>
        </p:spPr>
        <p:txBody>
          <a:bodyPr/>
          <a:lstStyle/>
          <a:p>
            <a:r>
              <a:rPr lang="en-US"/>
              <a:t>Example 24 – 1</a:t>
            </a:r>
          </a:p>
        </p:txBody>
      </p:sp>
      <p:sp>
        <p:nvSpPr>
          <p:cNvPr id="219140" name="Text Box 4"/>
          <p:cNvSpPr txBox="1">
            <a:spLocks noChangeArrowheads="1"/>
          </p:cNvSpPr>
          <p:nvPr/>
        </p:nvSpPr>
        <p:spPr bwMode="auto">
          <a:xfrm>
            <a:off x="457200" y="914400"/>
            <a:ext cx="8382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(C) Using the formula for the electric field in two parallel plates</a:t>
            </a:r>
          </a:p>
        </p:txBody>
      </p:sp>
      <p:graphicFrame>
        <p:nvGraphicFramePr>
          <p:cNvPr id="219141" name="Object 5"/>
          <p:cNvGraphicFramePr>
            <a:graphicFrameLocks noChangeAspect="1"/>
          </p:cNvGraphicFramePr>
          <p:nvPr/>
        </p:nvGraphicFramePr>
        <p:xfrm>
          <a:off x="381000" y="1724025"/>
          <a:ext cx="450850" cy="285750"/>
        </p:xfrm>
        <a:graphic>
          <a:graphicData uri="http://schemas.openxmlformats.org/presentationml/2006/ole">
            <mc:AlternateContent xmlns:mc="http://schemas.openxmlformats.org/markup-compatibility/2006">
              <mc:Choice xmlns:v="urn:schemas-microsoft-com:vml" Requires="v">
                <p:oleObj spid="_x0000_s150601" name="Equation" r:id="rId3" imgW="253800" imgH="152280" progId="Equation.DSMT4">
                  <p:embed/>
                </p:oleObj>
              </mc:Choice>
              <mc:Fallback>
                <p:oleObj name="Equation" r:id="rId3" imgW="253800" imgH="1522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724025"/>
                        <a:ext cx="450850" cy="2857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219142" name="Text Box 6"/>
          <p:cNvSpPr txBox="1">
            <a:spLocks noChangeArrowheads="1"/>
          </p:cNvSpPr>
          <p:nvPr/>
        </p:nvSpPr>
        <p:spPr bwMode="auto">
          <a:xfrm>
            <a:off x="304800" y="3200400"/>
            <a:ext cx="8382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(d) Solving the capacitance formula for A, we obtain </a:t>
            </a:r>
          </a:p>
        </p:txBody>
      </p:sp>
      <p:graphicFrame>
        <p:nvGraphicFramePr>
          <p:cNvPr id="219145" name="Object 9"/>
          <p:cNvGraphicFramePr>
            <a:graphicFrameLocks noChangeAspect="1"/>
          </p:cNvGraphicFramePr>
          <p:nvPr/>
        </p:nvGraphicFramePr>
        <p:xfrm>
          <a:off x="2160588" y="2514600"/>
          <a:ext cx="1039812" cy="398463"/>
        </p:xfrm>
        <a:graphic>
          <a:graphicData uri="http://schemas.openxmlformats.org/presentationml/2006/ole">
            <mc:AlternateContent xmlns:mc="http://schemas.openxmlformats.org/markup-compatibility/2006">
              <mc:Choice xmlns:v="urn:schemas-microsoft-com:vml" Requires="v">
                <p:oleObj spid="_x0000_s150602" name="Equation" r:id="rId5" imgW="457200" imgH="164880" progId="Equation.DSMT4">
                  <p:embed/>
                </p:oleObj>
              </mc:Choice>
              <mc:Fallback>
                <p:oleObj name="Equation" r:id="rId5" imgW="457200" imgH="1648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0588" y="2514600"/>
                        <a:ext cx="1039812" cy="3984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19146" name="Object 10"/>
          <p:cNvGraphicFramePr>
            <a:graphicFrameLocks noChangeAspect="1"/>
          </p:cNvGraphicFramePr>
          <p:nvPr/>
        </p:nvGraphicFramePr>
        <p:xfrm>
          <a:off x="5257800" y="2590800"/>
          <a:ext cx="450850" cy="287338"/>
        </p:xfrm>
        <a:graphic>
          <a:graphicData uri="http://schemas.openxmlformats.org/presentationml/2006/ole">
            <mc:AlternateContent xmlns:mc="http://schemas.openxmlformats.org/markup-compatibility/2006">
              <mc:Choice xmlns:v="urn:schemas-microsoft-com:vml" Requires="v">
                <p:oleObj spid="_x0000_s150603" name="Equation" r:id="rId7" imgW="253800" imgH="152280" progId="Equation.DSMT4">
                  <p:embed/>
                </p:oleObj>
              </mc:Choice>
              <mc:Fallback>
                <p:oleObj name="Equation" r:id="rId7" imgW="253800" imgH="1522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2590800"/>
                        <a:ext cx="450850" cy="28733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219147" name="Text Box 11"/>
          <p:cNvSpPr txBox="1">
            <a:spLocks noChangeArrowheads="1"/>
          </p:cNvSpPr>
          <p:nvPr/>
        </p:nvSpPr>
        <p:spPr bwMode="auto">
          <a:xfrm>
            <a:off x="685800" y="2438400"/>
            <a:ext cx="13716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Or, since    </a:t>
            </a:r>
          </a:p>
        </p:txBody>
      </p:sp>
      <p:sp>
        <p:nvSpPr>
          <p:cNvPr id="219148" name="Text Box 12"/>
          <p:cNvSpPr txBox="1">
            <a:spLocks noChangeArrowheads="1"/>
          </p:cNvSpPr>
          <p:nvPr/>
        </p:nvSpPr>
        <p:spPr bwMode="auto">
          <a:xfrm>
            <a:off x="3200400" y="2438400"/>
            <a:ext cx="20574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we can obtain    </a:t>
            </a:r>
          </a:p>
        </p:txBody>
      </p:sp>
      <p:graphicFrame>
        <p:nvGraphicFramePr>
          <p:cNvPr id="219149" name="Object 13"/>
          <p:cNvGraphicFramePr>
            <a:graphicFrameLocks noChangeAspect="1"/>
          </p:cNvGraphicFramePr>
          <p:nvPr/>
        </p:nvGraphicFramePr>
        <p:xfrm>
          <a:off x="1077913" y="3724275"/>
          <a:ext cx="1131887" cy="847725"/>
        </p:xfrm>
        <a:graphic>
          <a:graphicData uri="http://schemas.openxmlformats.org/presentationml/2006/ole">
            <mc:AlternateContent xmlns:mc="http://schemas.openxmlformats.org/markup-compatibility/2006">
              <mc:Choice xmlns:v="urn:schemas-microsoft-com:vml" Requires="v">
                <p:oleObj spid="_x0000_s150604" name="Equation" r:id="rId9" imgW="520560" imgH="368280" progId="Equation.DSMT4">
                  <p:embed/>
                </p:oleObj>
              </mc:Choice>
              <mc:Fallback>
                <p:oleObj name="Equation" r:id="rId9" imgW="520560" imgH="3682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77913" y="3724275"/>
                        <a:ext cx="1131887" cy="8477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19150" name="Object 14"/>
          <p:cNvGraphicFramePr>
            <a:graphicFrameLocks noChangeAspect="1"/>
          </p:cNvGraphicFramePr>
          <p:nvPr/>
        </p:nvGraphicFramePr>
        <p:xfrm>
          <a:off x="457200" y="5059363"/>
          <a:ext cx="550863" cy="350837"/>
        </p:xfrm>
        <a:graphic>
          <a:graphicData uri="http://schemas.openxmlformats.org/presentationml/2006/ole">
            <mc:AlternateContent xmlns:mc="http://schemas.openxmlformats.org/markup-compatibility/2006">
              <mc:Choice xmlns:v="urn:schemas-microsoft-com:vml" Requires="v">
                <p:oleObj spid="_x0000_s150605" name="Equation" r:id="rId11" imgW="253800" imgH="152280" progId="Equation.DSMT4">
                  <p:embed/>
                </p:oleObj>
              </mc:Choice>
              <mc:Fallback>
                <p:oleObj name="Equation" r:id="rId11" imgW="253800" imgH="1522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 y="5059363"/>
                        <a:ext cx="550863" cy="3508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219151" name="AutoShape 15"/>
          <p:cNvSpPr>
            <a:spLocks noChangeArrowheads="1"/>
          </p:cNvSpPr>
          <p:nvPr/>
        </p:nvSpPr>
        <p:spPr bwMode="auto">
          <a:xfrm>
            <a:off x="2763838" y="3810000"/>
            <a:ext cx="1468437" cy="730250"/>
          </a:xfrm>
          <a:prstGeom prst="rightArrow">
            <a:avLst>
              <a:gd name="adj1" fmla="val 50000"/>
              <a:gd name="adj2" fmla="val 50272"/>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FF0000"/>
                </a:solidFill>
                <a:latin typeface="Arial Narrow" charset="0"/>
              </a:rPr>
              <a:t>Solve for A</a:t>
            </a:r>
          </a:p>
        </p:txBody>
      </p:sp>
      <p:sp>
        <p:nvSpPr>
          <p:cNvPr id="219152" name="Text Box 16"/>
          <p:cNvSpPr txBox="1">
            <a:spLocks noChangeArrowheads="1"/>
          </p:cNvSpPr>
          <p:nvPr/>
        </p:nvSpPr>
        <p:spPr bwMode="auto">
          <a:xfrm>
            <a:off x="4598988" y="5775325"/>
            <a:ext cx="4087812" cy="396875"/>
          </a:xfrm>
          <a:prstGeom prst="rect">
            <a:avLst/>
          </a:prstGeom>
          <a:solidFill>
            <a:srgbClr val="FFFF66"/>
          </a:solidFill>
          <a:ln w="9525">
            <a:noFill/>
            <a:miter lim="800000"/>
            <a:headEnd/>
            <a:tailEnd/>
          </a:ln>
          <a:effectLst/>
        </p:spPr>
        <p:txBody>
          <a:bodyPr wrap="none">
            <a:prstTxWarp prst="textNoShape">
              <a:avLst/>
            </a:prstTxWarp>
            <a:spAutoFit/>
          </a:bodyPr>
          <a:lstStyle/>
          <a:p>
            <a:r>
              <a:rPr lang="en-US" sz="2000">
                <a:solidFill>
                  <a:srgbClr val="FF0000"/>
                </a:solidFill>
                <a:latin typeface="Arial Narrow" charset="0"/>
              </a:rPr>
              <a:t>About 40% the area of Arlington (256km</a:t>
            </a:r>
            <a:r>
              <a:rPr lang="en-US" sz="2000" baseline="30000">
                <a:solidFill>
                  <a:srgbClr val="FF0000"/>
                </a:solidFill>
                <a:latin typeface="Arial Narrow" charset="0"/>
              </a:rPr>
              <a:t>2</a:t>
            </a:r>
            <a:r>
              <a:rPr lang="en-US" sz="2000">
                <a:solidFill>
                  <a:srgbClr val="FF0000"/>
                </a:solidFill>
                <a:latin typeface="Arial Narrow" charset="0"/>
              </a:rPr>
              <a:t>).</a:t>
            </a:r>
          </a:p>
        </p:txBody>
      </p:sp>
      <p:graphicFrame>
        <p:nvGraphicFramePr>
          <p:cNvPr id="219153" name="Object 17"/>
          <p:cNvGraphicFramePr>
            <a:graphicFrameLocks noChangeAspect="1"/>
          </p:cNvGraphicFramePr>
          <p:nvPr/>
        </p:nvGraphicFramePr>
        <p:xfrm>
          <a:off x="5715000" y="2362200"/>
          <a:ext cx="495300" cy="692150"/>
        </p:xfrm>
        <a:graphic>
          <a:graphicData uri="http://schemas.openxmlformats.org/presentationml/2006/ole">
            <mc:AlternateContent xmlns:mc="http://schemas.openxmlformats.org/markup-compatibility/2006">
              <mc:Choice xmlns:v="urn:schemas-microsoft-com:vml" Requires="v">
                <p:oleObj spid="_x0000_s150606" name="Equation" r:id="rId13" imgW="279360" imgH="368280" progId="Equation.DSMT4">
                  <p:embed/>
                </p:oleObj>
              </mc:Choice>
              <mc:Fallback>
                <p:oleObj name="Equation" r:id="rId13" imgW="279360" imgH="3682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15000" y="2362200"/>
                        <a:ext cx="495300" cy="6921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19154" name="Object 18"/>
          <p:cNvGraphicFramePr>
            <a:graphicFrameLocks noChangeAspect="1"/>
          </p:cNvGraphicFramePr>
          <p:nvPr/>
        </p:nvGraphicFramePr>
        <p:xfrm>
          <a:off x="6178550" y="2362200"/>
          <a:ext cx="2813050" cy="715963"/>
        </p:xfrm>
        <a:graphic>
          <a:graphicData uri="http://schemas.openxmlformats.org/presentationml/2006/ole">
            <mc:AlternateContent xmlns:mc="http://schemas.openxmlformats.org/markup-compatibility/2006">
              <mc:Choice xmlns:v="urn:schemas-microsoft-com:vml" Requires="v">
                <p:oleObj spid="_x0000_s150607" name="Equation" r:id="rId15" imgW="1587240" imgH="380880" progId="Equation.DSMT4">
                  <p:embed/>
                </p:oleObj>
              </mc:Choice>
              <mc:Fallback>
                <p:oleObj name="Equation" r:id="rId15" imgW="1587240" imgH="3808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178550" y="2362200"/>
                        <a:ext cx="2813050" cy="7159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19155" name="Object 19"/>
          <p:cNvGraphicFramePr>
            <a:graphicFrameLocks noChangeAspect="1"/>
          </p:cNvGraphicFramePr>
          <p:nvPr/>
        </p:nvGraphicFramePr>
        <p:xfrm>
          <a:off x="733425" y="1485900"/>
          <a:ext cx="561975" cy="763588"/>
        </p:xfrm>
        <a:graphic>
          <a:graphicData uri="http://schemas.openxmlformats.org/presentationml/2006/ole">
            <mc:AlternateContent xmlns:mc="http://schemas.openxmlformats.org/markup-compatibility/2006">
              <mc:Choice xmlns:v="urn:schemas-microsoft-com:vml" Requires="v">
                <p:oleObj spid="_x0000_s150608" name="Equation" r:id="rId17" imgW="317160" imgH="406080" progId="Equation.DSMT4">
                  <p:embed/>
                </p:oleObj>
              </mc:Choice>
              <mc:Fallback>
                <p:oleObj name="Equation" r:id="rId17" imgW="317160" imgH="4060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33425" y="1485900"/>
                        <a:ext cx="561975" cy="76358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19156" name="Object 20"/>
          <p:cNvGraphicFramePr>
            <a:graphicFrameLocks noChangeAspect="1"/>
          </p:cNvGraphicFramePr>
          <p:nvPr/>
        </p:nvGraphicFramePr>
        <p:xfrm>
          <a:off x="1219200" y="1485900"/>
          <a:ext cx="720725" cy="763588"/>
        </p:xfrm>
        <a:graphic>
          <a:graphicData uri="http://schemas.openxmlformats.org/presentationml/2006/ole">
            <mc:AlternateContent xmlns:mc="http://schemas.openxmlformats.org/markup-compatibility/2006">
              <mc:Choice xmlns:v="urn:schemas-microsoft-com:vml" Requires="v">
                <p:oleObj spid="_x0000_s150609" name="Equation" r:id="rId19" imgW="406080" imgH="406080" progId="Equation.DSMT4">
                  <p:embed/>
                </p:oleObj>
              </mc:Choice>
              <mc:Fallback>
                <p:oleObj name="Equation" r:id="rId19" imgW="406080" imgH="40608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219200" y="1485900"/>
                        <a:ext cx="720725" cy="76358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19157" name="Object 21"/>
          <p:cNvGraphicFramePr>
            <a:graphicFrameLocks noChangeAspect="1"/>
          </p:cNvGraphicFramePr>
          <p:nvPr>
            <p:extLst>
              <p:ext uri="{D42A27DB-BD31-4B8C-83A1-F6EECF244321}">
                <p14:modId xmlns:p14="http://schemas.microsoft.com/office/powerpoint/2010/main" val="2486265176"/>
              </p:ext>
            </p:extLst>
          </p:nvPr>
        </p:nvGraphicFramePr>
        <p:xfrm>
          <a:off x="1949450" y="1449388"/>
          <a:ext cx="6934200" cy="835025"/>
        </p:xfrm>
        <a:graphic>
          <a:graphicData uri="http://schemas.openxmlformats.org/presentationml/2006/ole">
            <mc:AlternateContent xmlns:mc="http://schemas.openxmlformats.org/markup-compatibility/2006">
              <mc:Choice xmlns:v="urn:schemas-microsoft-com:vml" Requires="v">
                <p:oleObj spid="_x0000_s150610" name="Equation" r:id="rId21" imgW="3911600" imgH="444500" progId="Equation.DSMT4">
                  <p:embed/>
                </p:oleObj>
              </mc:Choice>
              <mc:Fallback>
                <p:oleObj name="Equation" r:id="rId21" imgW="3911600" imgH="444500" progId="Equation.DSMT4">
                  <p:embed/>
                  <p:pic>
                    <p:nvPicPr>
                      <p:cNvPr id="0" name=""/>
                      <p:cNvPicPr>
                        <a:picLocks noChangeAspect="1" noChangeArrowheads="1"/>
                      </p:cNvPicPr>
                      <p:nvPr/>
                    </p:nvPicPr>
                    <p:blipFill>
                      <a:blip r:embed="rId22"/>
                      <a:srcRect/>
                      <a:stretch>
                        <a:fillRect/>
                      </a:stretch>
                    </p:blipFill>
                    <p:spPr bwMode="auto">
                      <a:xfrm>
                        <a:off x="1949450" y="1449388"/>
                        <a:ext cx="6934200" cy="8350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19158" name="Object 22"/>
          <p:cNvGraphicFramePr>
            <a:graphicFrameLocks noChangeAspect="1"/>
          </p:cNvGraphicFramePr>
          <p:nvPr/>
        </p:nvGraphicFramePr>
        <p:xfrm>
          <a:off x="990600" y="4827588"/>
          <a:ext cx="773113" cy="936625"/>
        </p:xfrm>
        <a:graphic>
          <a:graphicData uri="http://schemas.openxmlformats.org/presentationml/2006/ole">
            <mc:AlternateContent xmlns:mc="http://schemas.openxmlformats.org/markup-compatibility/2006">
              <mc:Choice xmlns:v="urn:schemas-microsoft-com:vml" Requires="v">
                <p:oleObj spid="_x0000_s150611" name="Equation" r:id="rId23" imgW="355320" imgH="406080" progId="Equation.DSMT4">
                  <p:embed/>
                </p:oleObj>
              </mc:Choice>
              <mc:Fallback>
                <p:oleObj name="Equation" r:id="rId23" imgW="355320" imgH="40608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990600" y="4827588"/>
                        <a:ext cx="773113" cy="9366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19159" name="Object 23"/>
          <p:cNvGraphicFramePr>
            <a:graphicFrameLocks noChangeAspect="1"/>
          </p:cNvGraphicFramePr>
          <p:nvPr/>
        </p:nvGraphicFramePr>
        <p:xfrm>
          <a:off x="1730375" y="4725988"/>
          <a:ext cx="5051425" cy="1141412"/>
        </p:xfrm>
        <a:graphic>
          <a:graphicData uri="http://schemas.openxmlformats.org/presentationml/2006/ole">
            <mc:AlternateContent xmlns:mc="http://schemas.openxmlformats.org/markup-compatibility/2006">
              <mc:Choice xmlns:v="urn:schemas-microsoft-com:vml" Requires="v">
                <p:oleObj spid="_x0000_s150612" name="Equation" r:id="rId25" imgW="2323800" imgH="495000" progId="Equation.DSMT4">
                  <p:embed/>
                </p:oleObj>
              </mc:Choice>
              <mc:Fallback>
                <p:oleObj name="Equation" r:id="rId25" imgW="2323800" imgH="49500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730375" y="4725988"/>
                        <a:ext cx="5051425" cy="114141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557952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19140"/>
                                        </p:tgtEl>
                                        <p:attrNameLst>
                                          <p:attrName>style.visibility</p:attrName>
                                        </p:attrNameLst>
                                      </p:cBhvr>
                                      <p:to>
                                        <p:strVal val="visible"/>
                                      </p:to>
                                    </p:set>
                                    <p:animEffect transition="in" filter="wipe(left)">
                                      <p:cBhvr>
                                        <p:cTn id="7" dur="500"/>
                                        <p:tgtEl>
                                          <p:spTgt spid="2191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9141"/>
                                        </p:tgtEl>
                                        <p:attrNameLst>
                                          <p:attrName>style.visibility</p:attrName>
                                        </p:attrNameLst>
                                      </p:cBhvr>
                                      <p:to>
                                        <p:strVal val="visible"/>
                                      </p:to>
                                    </p:set>
                                    <p:animEffect transition="in" filter="wipe(left)">
                                      <p:cBhvr>
                                        <p:cTn id="12" dur="500"/>
                                        <p:tgtEl>
                                          <p:spTgt spid="21914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9155"/>
                                        </p:tgtEl>
                                        <p:attrNameLst>
                                          <p:attrName>style.visibility</p:attrName>
                                        </p:attrNameLst>
                                      </p:cBhvr>
                                      <p:to>
                                        <p:strVal val="visible"/>
                                      </p:to>
                                    </p:set>
                                    <p:animEffect transition="in" filter="wipe(left)">
                                      <p:cBhvr>
                                        <p:cTn id="17" dur="500"/>
                                        <p:tgtEl>
                                          <p:spTgt spid="21915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9156"/>
                                        </p:tgtEl>
                                        <p:attrNameLst>
                                          <p:attrName>style.visibility</p:attrName>
                                        </p:attrNameLst>
                                      </p:cBhvr>
                                      <p:to>
                                        <p:strVal val="visible"/>
                                      </p:to>
                                    </p:set>
                                    <p:animEffect transition="in" filter="wipe(left)">
                                      <p:cBhvr>
                                        <p:cTn id="22" dur="500"/>
                                        <p:tgtEl>
                                          <p:spTgt spid="21915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9157"/>
                                        </p:tgtEl>
                                        <p:attrNameLst>
                                          <p:attrName>style.visibility</p:attrName>
                                        </p:attrNameLst>
                                      </p:cBhvr>
                                      <p:to>
                                        <p:strVal val="visible"/>
                                      </p:to>
                                    </p:set>
                                    <p:animEffect transition="in" filter="wipe(left)">
                                      <p:cBhvr>
                                        <p:cTn id="27" dur="500"/>
                                        <p:tgtEl>
                                          <p:spTgt spid="21915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19147"/>
                                        </p:tgtEl>
                                        <p:attrNameLst>
                                          <p:attrName>style.visibility</p:attrName>
                                        </p:attrNameLst>
                                      </p:cBhvr>
                                      <p:to>
                                        <p:strVal val="visible"/>
                                      </p:to>
                                    </p:set>
                                    <p:animEffect transition="in" filter="wipe(left)">
                                      <p:cBhvr>
                                        <p:cTn id="32" dur="500"/>
                                        <p:tgtEl>
                                          <p:spTgt spid="21914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9145"/>
                                        </p:tgtEl>
                                        <p:attrNameLst>
                                          <p:attrName>style.visibility</p:attrName>
                                        </p:attrNameLst>
                                      </p:cBhvr>
                                      <p:to>
                                        <p:strVal val="visible"/>
                                      </p:to>
                                    </p:set>
                                    <p:animEffect transition="in" filter="wipe(left)">
                                      <p:cBhvr>
                                        <p:cTn id="37" dur="500"/>
                                        <p:tgtEl>
                                          <p:spTgt spid="21914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19148"/>
                                        </p:tgtEl>
                                        <p:attrNameLst>
                                          <p:attrName>style.visibility</p:attrName>
                                        </p:attrNameLst>
                                      </p:cBhvr>
                                      <p:to>
                                        <p:strVal val="visible"/>
                                      </p:to>
                                    </p:set>
                                    <p:animEffect transition="in" filter="wipe(left)">
                                      <p:cBhvr>
                                        <p:cTn id="42" dur="500"/>
                                        <p:tgtEl>
                                          <p:spTgt spid="21914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19146"/>
                                        </p:tgtEl>
                                        <p:attrNameLst>
                                          <p:attrName>style.visibility</p:attrName>
                                        </p:attrNameLst>
                                      </p:cBhvr>
                                      <p:to>
                                        <p:strVal val="visible"/>
                                      </p:to>
                                    </p:set>
                                    <p:animEffect transition="in" filter="wipe(left)">
                                      <p:cBhvr>
                                        <p:cTn id="47" dur="500"/>
                                        <p:tgtEl>
                                          <p:spTgt spid="21914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19153"/>
                                        </p:tgtEl>
                                        <p:attrNameLst>
                                          <p:attrName>style.visibility</p:attrName>
                                        </p:attrNameLst>
                                      </p:cBhvr>
                                      <p:to>
                                        <p:strVal val="visible"/>
                                      </p:to>
                                    </p:set>
                                    <p:animEffect transition="in" filter="wipe(left)">
                                      <p:cBhvr>
                                        <p:cTn id="52" dur="500"/>
                                        <p:tgtEl>
                                          <p:spTgt spid="21915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19154"/>
                                        </p:tgtEl>
                                        <p:attrNameLst>
                                          <p:attrName>style.visibility</p:attrName>
                                        </p:attrNameLst>
                                      </p:cBhvr>
                                      <p:to>
                                        <p:strVal val="visible"/>
                                      </p:to>
                                    </p:set>
                                    <p:animEffect transition="in" filter="wipe(left)">
                                      <p:cBhvr>
                                        <p:cTn id="57" dur="500"/>
                                        <p:tgtEl>
                                          <p:spTgt spid="21915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219142"/>
                                        </p:tgtEl>
                                        <p:attrNameLst>
                                          <p:attrName>style.visibility</p:attrName>
                                        </p:attrNameLst>
                                      </p:cBhvr>
                                      <p:to>
                                        <p:strVal val="visible"/>
                                      </p:to>
                                    </p:set>
                                    <p:animEffect transition="in" filter="wipe(left)">
                                      <p:cBhvr>
                                        <p:cTn id="62" dur="500"/>
                                        <p:tgtEl>
                                          <p:spTgt spid="21914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19149"/>
                                        </p:tgtEl>
                                        <p:attrNameLst>
                                          <p:attrName>style.visibility</p:attrName>
                                        </p:attrNameLst>
                                      </p:cBhvr>
                                      <p:to>
                                        <p:strVal val="visible"/>
                                      </p:to>
                                    </p:set>
                                    <p:animEffect transition="in" filter="wipe(left)">
                                      <p:cBhvr>
                                        <p:cTn id="67" dur="500"/>
                                        <p:tgtEl>
                                          <p:spTgt spid="219149"/>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219151"/>
                                        </p:tgtEl>
                                        <p:attrNameLst>
                                          <p:attrName>style.visibility</p:attrName>
                                        </p:attrNameLst>
                                      </p:cBhvr>
                                      <p:to>
                                        <p:strVal val="visible"/>
                                      </p:to>
                                    </p:set>
                                    <p:animEffect transition="in" filter="wipe(left)">
                                      <p:cBhvr>
                                        <p:cTn id="72" dur="500"/>
                                        <p:tgtEl>
                                          <p:spTgt spid="219151"/>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219150"/>
                                        </p:tgtEl>
                                        <p:attrNameLst>
                                          <p:attrName>style.visibility</p:attrName>
                                        </p:attrNameLst>
                                      </p:cBhvr>
                                      <p:to>
                                        <p:strVal val="visible"/>
                                      </p:to>
                                    </p:set>
                                    <p:animEffect transition="in" filter="wipe(left)">
                                      <p:cBhvr>
                                        <p:cTn id="77" dur="500"/>
                                        <p:tgtEl>
                                          <p:spTgt spid="219150"/>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219158"/>
                                        </p:tgtEl>
                                        <p:attrNameLst>
                                          <p:attrName>style.visibility</p:attrName>
                                        </p:attrNameLst>
                                      </p:cBhvr>
                                      <p:to>
                                        <p:strVal val="visible"/>
                                      </p:to>
                                    </p:set>
                                    <p:animEffect transition="in" filter="wipe(left)">
                                      <p:cBhvr>
                                        <p:cTn id="82" dur="500"/>
                                        <p:tgtEl>
                                          <p:spTgt spid="21915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219159"/>
                                        </p:tgtEl>
                                        <p:attrNameLst>
                                          <p:attrName>style.visibility</p:attrName>
                                        </p:attrNameLst>
                                      </p:cBhvr>
                                      <p:to>
                                        <p:strVal val="visible"/>
                                      </p:to>
                                    </p:set>
                                    <p:animEffect transition="in" filter="wipe(left)">
                                      <p:cBhvr>
                                        <p:cTn id="87" dur="500"/>
                                        <p:tgtEl>
                                          <p:spTgt spid="219159"/>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iterate type="wd">
                                    <p:tmPct val="10000"/>
                                  </p:iterate>
                                  <p:childTnLst>
                                    <p:set>
                                      <p:cBhvr>
                                        <p:cTn id="91" dur="1" fill="hold">
                                          <p:stCondLst>
                                            <p:cond delay="0"/>
                                          </p:stCondLst>
                                        </p:cTn>
                                        <p:tgtEl>
                                          <p:spTgt spid="219152"/>
                                        </p:tgtEl>
                                        <p:attrNameLst>
                                          <p:attrName>style.visibility</p:attrName>
                                        </p:attrNameLst>
                                      </p:cBhvr>
                                      <p:to>
                                        <p:strVal val="visible"/>
                                      </p:to>
                                    </p:set>
                                    <p:animEffect transition="in" filter="wipe(left)">
                                      <p:cBhvr>
                                        <p:cTn id="92" dur="500"/>
                                        <p:tgtEl>
                                          <p:spTgt spid="219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40" grpId="0"/>
      <p:bldP spid="219142" grpId="0"/>
      <p:bldP spid="219147" grpId="0"/>
      <p:bldP spid="219148" grpId="0"/>
      <p:bldP spid="219151" grpId="0" animBg="1"/>
      <p:bldP spid="2191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3"/>
          <p:cNvSpPr>
            <a:spLocks noGrp="1"/>
          </p:cNvSpPr>
          <p:nvPr>
            <p:ph type="dt" sz="half" idx="10"/>
          </p:nvPr>
        </p:nvSpPr>
        <p:spPr/>
        <p:txBody>
          <a:bodyPr/>
          <a:lstStyle/>
          <a:p>
            <a:r>
              <a:rPr lang="en-US" smtClean="0"/>
              <a:t>Monday, June 20, 2016</a:t>
            </a:r>
            <a:endParaRPr lang="en-US"/>
          </a:p>
        </p:txBody>
      </p:sp>
      <p:sp>
        <p:nvSpPr>
          <p:cNvPr id="20" name="Footer Placeholder 4"/>
          <p:cNvSpPr>
            <a:spLocks noGrp="1"/>
          </p:cNvSpPr>
          <p:nvPr>
            <p:ph type="ftr" sz="quarter" idx="11"/>
          </p:nvPr>
        </p:nvSpPr>
        <p:spPr/>
        <p:txBody>
          <a:bodyPr/>
          <a:lstStyle/>
          <a:p>
            <a:r>
              <a:rPr lang="nl-NL" smtClean="0"/>
              <a:t>PHYS 1444-001, Summer 2016               Dr. Jaehoon Yu</a:t>
            </a:r>
            <a:endParaRPr lang="en-US"/>
          </a:p>
        </p:txBody>
      </p:sp>
      <p:sp>
        <p:nvSpPr>
          <p:cNvPr id="21" name="Slide Number Placeholder 5"/>
          <p:cNvSpPr>
            <a:spLocks noGrp="1"/>
          </p:cNvSpPr>
          <p:nvPr>
            <p:ph type="sldNum" sz="quarter" idx="12"/>
          </p:nvPr>
        </p:nvSpPr>
        <p:spPr/>
        <p:txBody>
          <a:bodyPr/>
          <a:lstStyle/>
          <a:p>
            <a:fld id="{C80BD743-191A-754A-81FD-0BCB534E924C}" type="slidenum">
              <a:rPr lang="en-US"/>
              <a:pPr/>
              <a:t>7</a:t>
            </a:fld>
            <a:endParaRPr lang="en-US"/>
          </a:p>
        </p:txBody>
      </p:sp>
      <p:pic>
        <p:nvPicPr>
          <p:cNvPr id="228363" name="Picture 11" descr="FG24_006"/>
          <p:cNvPicPr>
            <a:picLocks noChangeAspect="1" noChangeArrowheads="1"/>
          </p:cNvPicPr>
          <p:nvPr/>
        </p:nvPicPr>
        <p:blipFill>
          <a:blip r:embed="rId3"/>
          <a:srcRect/>
          <a:stretch>
            <a:fillRect/>
          </a:stretch>
        </p:blipFill>
        <p:spPr bwMode="auto">
          <a:xfrm>
            <a:off x="6172200" y="304800"/>
            <a:ext cx="3200400" cy="2400300"/>
          </a:xfrm>
          <a:prstGeom prst="rect">
            <a:avLst/>
          </a:prstGeom>
          <a:noFill/>
        </p:spPr>
      </p:pic>
      <p:sp>
        <p:nvSpPr>
          <p:cNvPr id="228354" name="Rectangle 2"/>
          <p:cNvSpPr>
            <a:spLocks noGrp="1" noChangeArrowheads="1"/>
          </p:cNvSpPr>
          <p:nvPr>
            <p:ph type="title"/>
          </p:nvPr>
        </p:nvSpPr>
        <p:spPr>
          <a:xfrm>
            <a:off x="228600" y="0"/>
            <a:ext cx="8686800" cy="762000"/>
          </a:xfrm>
        </p:spPr>
        <p:txBody>
          <a:bodyPr/>
          <a:lstStyle/>
          <a:p>
            <a:r>
              <a:rPr lang="en-US"/>
              <a:t>Example 24 – 3</a:t>
            </a:r>
          </a:p>
        </p:txBody>
      </p:sp>
      <p:sp>
        <p:nvSpPr>
          <p:cNvPr id="228355" name="Text Box 3"/>
          <p:cNvSpPr txBox="1">
            <a:spLocks noChangeArrowheads="1"/>
          </p:cNvSpPr>
          <p:nvPr/>
        </p:nvSpPr>
        <p:spPr bwMode="auto">
          <a:xfrm>
            <a:off x="152400" y="609600"/>
            <a:ext cx="6477000" cy="228282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a:solidFill>
                  <a:schemeClr val="accent2"/>
                </a:solidFill>
                <a:latin typeface="Arial Narrow" charset="0"/>
              </a:rPr>
              <a:t>Spherical capacitor: </a:t>
            </a:r>
            <a:r>
              <a:rPr lang="en-US">
                <a:solidFill>
                  <a:schemeClr val="accent2"/>
                </a:solidFill>
                <a:latin typeface="Arial Narrow" charset="0"/>
              </a:rPr>
              <a:t>A spherical capacitor consists of two thin concentric spherical conducting shells, of radius r</a:t>
            </a:r>
            <a:r>
              <a:rPr lang="en-US" baseline="-25000">
                <a:solidFill>
                  <a:schemeClr val="accent2"/>
                </a:solidFill>
                <a:latin typeface="Arial Narrow" charset="0"/>
              </a:rPr>
              <a:t>a</a:t>
            </a:r>
            <a:r>
              <a:rPr lang="en-US">
                <a:solidFill>
                  <a:schemeClr val="accent2"/>
                </a:solidFill>
                <a:latin typeface="Arial Narrow" charset="0"/>
              </a:rPr>
              <a:t> and r</a:t>
            </a:r>
            <a:r>
              <a:rPr lang="en-US" baseline="-25000">
                <a:solidFill>
                  <a:schemeClr val="accent2"/>
                </a:solidFill>
                <a:latin typeface="Arial Narrow" charset="0"/>
              </a:rPr>
              <a:t>b</a:t>
            </a:r>
            <a:r>
              <a:rPr lang="en-US">
                <a:solidFill>
                  <a:schemeClr val="accent2"/>
                </a:solidFill>
                <a:latin typeface="Arial Narrow" charset="0"/>
              </a:rPr>
              <a:t>, as in the figure.  The inner shell carries a uniformly distributed charge Q on its surface and the outer shell and equal but opposite charge –Q.  Determine the capacitance of the two shells. </a:t>
            </a:r>
          </a:p>
        </p:txBody>
      </p:sp>
      <p:sp>
        <p:nvSpPr>
          <p:cNvPr id="228356" name="Text Box 4"/>
          <p:cNvSpPr txBox="1">
            <a:spLocks noChangeArrowheads="1"/>
          </p:cNvSpPr>
          <p:nvPr/>
        </p:nvSpPr>
        <p:spPr bwMode="auto">
          <a:xfrm>
            <a:off x="228600" y="2833688"/>
            <a:ext cx="6096000" cy="946150"/>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Using Gauss’ law, the electric field outside a uniformly charged conducting sphere is    </a:t>
            </a:r>
          </a:p>
        </p:txBody>
      </p:sp>
      <p:graphicFrame>
        <p:nvGraphicFramePr>
          <p:cNvPr id="228357" name="Object 5"/>
          <p:cNvGraphicFramePr>
            <a:graphicFrameLocks noChangeAspect="1"/>
          </p:cNvGraphicFramePr>
          <p:nvPr/>
        </p:nvGraphicFramePr>
        <p:xfrm>
          <a:off x="6400800" y="2846388"/>
          <a:ext cx="1546225" cy="963612"/>
        </p:xfrm>
        <a:graphic>
          <a:graphicData uri="http://schemas.openxmlformats.org/presentationml/2006/ole">
            <mc:AlternateContent xmlns:mc="http://schemas.openxmlformats.org/markup-compatibility/2006">
              <mc:Choice xmlns:v="urn:schemas-microsoft-com:vml" Requires="v">
                <p:oleObj spid="_x0000_s109550" name="Equation" r:id="rId4" imgW="711000" imgH="419040" progId="Equation.DSMT4">
                  <p:embed/>
                </p:oleObj>
              </mc:Choice>
              <mc:Fallback>
                <p:oleObj name="Equation" r:id="rId4" imgW="711000" imgH="419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2846388"/>
                        <a:ext cx="1546225" cy="96361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228358" name="Text Box 6"/>
          <p:cNvSpPr txBox="1">
            <a:spLocks noChangeArrowheads="1"/>
          </p:cNvSpPr>
          <p:nvPr/>
        </p:nvSpPr>
        <p:spPr bwMode="auto">
          <a:xfrm>
            <a:off x="304800" y="3733800"/>
            <a:ext cx="8382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So the potential difference between a and b is</a:t>
            </a:r>
          </a:p>
        </p:txBody>
      </p:sp>
      <p:graphicFrame>
        <p:nvGraphicFramePr>
          <p:cNvPr id="228360" name="Object 8"/>
          <p:cNvGraphicFramePr>
            <a:graphicFrameLocks noChangeAspect="1"/>
          </p:cNvGraphicFramePr>
          <p:nvPr>
            <p:extLst>
              <p:ext uri="{D42A27DB-BD31-4B8C-83A1-F6EECF244321}">
                <p14:modId xmlns:p14="http://schemas.microsoft.com/office/powerpoint/2010/main" val="3666172185"/>
              </p:ext>
            </p:extLst>
          </p:nvPr>
        </p:nvGraphicFramePr>
        <p:xfrm>
          <a:off x="628650" y="4170363"/>
          <a:ext cx="1581150" cy="565150"/>
        </p:xfrm>
        <a:graphic>
          <a:graphicData uri="http://schemas.openxmlformats.org/presentationml/2006/ole">
            <mc:AlternateContent xmlns:mc="http://schemas.openxmlformats.org/markup-compatibility/2006">
              <mc:Choice xmlns:v="urn:schemas-microsoft-com:vml" Requires="v">
                <p:oleObj spid="_x0000_s109551" name="Equation" r:id="rId6" imgW="1016000" imgH="342900" progId="Equation.DSMT4">
                  <p:embed/>
                </p:oleObj>
              </mc:Choice>
              <mc:Fallback>
                <p:oleObj name="Equation" r:id="rId6" imgW="1016000" imgH="342900" progId="Equation.DSMT4">
                  <p:embed/>
                  <p:pic>
                    <p:nvPicPr>
                      <p:cNvPr id="0" name=""/>
                      <p:cNvPicPr>
                        <a:picLocks noChangeAspect="1" noChangeArrowheads="1"/>
                      </p:cNvPicPr>
                      <p:nvPr/>
                    </p:nvPicPr>
                    <p:blipFill>
                      <a:blip r:embed="rId7"/>
                      <a:srcRect/>
                      <a:stretch>
                        <a:fillRect/>
                      </a:stretch>
                    </p:blipFill>
                    <p:spPr bwMode="auto">
                      <a:xfrm>
                        <a:off x="628650" y="4170363"/>
                        <a:ext cx="1581150" cy="5651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8361" name="Object 9"/>
          <p:cNvGraphicFramePr>
            <a:graphicFrameLocks noChangeAspect="1"/>
          </p:cNvGraphicFramePr>
          <p:nvPr>
            <p:extLst>
              <p:ext uri="{D42A27DB-BD31-4B8C-83A1-F6EECF244321}">
                <p14:modId xmlns:p14="http://schemas.microsoft.com/office/powerpoint/2010/main" val="3359011659"/>
              </p:ext>
            </p:extLst>
          </p:nvPr>
        </p:nvGraphicFramePr>
        <p:xfrm>
          <a:off x="3505200" y="5410200"/>
          <a:ext cx="360363" cy="247650"/>
        </p:xfrm>
        <a:graphic>
          <a:graphicData uri="http://schemas.openxmlformats.org/presentationml/2006/ole">
            <mc:AlternateContent xmlns:mc="http://schemas.openxmlformats.org/markup-compatibility/2006">
              <mc:Choice xmlns:v="urn:schemas-microsoft-com:vml" Requires="v">
                <p:oleObj spid="_x0000_s109552" name="Equation" r:id="rId8" imgW="253800" imgH="164880" progId="Equation.DSMT4">
                  <p:embed/>
                </p:oleObj>
              </mc:Choice>
              <mc:Fallback>
                <p:oleObj name="Equation" r:id="rId8" imgW="253800" imgH="1648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5200" y="5410200"/>
                        <a:ext cx="360363" cy="2476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228364" name="Text Box 12"/>
          <p:cNvSpPr txBox="1">
            <a:spLocks noChangeArrowheads="1"/>
          </p:cNvSpPr>
          <p:nvPr/>
        </p:nvSpPr>
        <p:spPr bwMode="auto">
          <a:xfrm>
            <a:off x="457200" y="5424488"/>
            <a:ext cx="28956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Thus capacitance is</a:t>
            </a:r>
          </a:p>
        </p:txBody>
      </p:sp>
      <p:graphicFrame>
        <p:nvGraphicFramePr>
          <p:cNvPr id="228367" name="Object 15"/>
          <p:cNvGraphicFramePr>
            <a:graphicFrameLocks noChangeAspect="1"/>
          </p:cNvGraphicFramePr>
          <p:nvPr>
            <p:extLst>
              <p:ext uri="{D42A27DB-BD31-4B8C-83A1-F6EECF244321}">
                <p14:modId xmlns:p14="http://schemas.microsoft.com/office/powerpoint/2010/main" val="32385003"/>
              </p:ext>
            </p:extLst>
          </p:nvPr>
        </p:nvGraphicFramePr>
        <p:xfrm>
          <a:off x="914400" y="4695825"/>
          <a:ext cx="1166813" cy="528638"/>
        </p:xfrm>
        <a:graphic>
          <a:graphicData uri="http://schemas.openxmlformats.org/presentationml/2006/ole">
            <mc:AlternateContent xmlns:mc="http://schemas.openxmlformats.org/markup-compatibility/2006">
              <mc:Choice xmlns:v="urn:schemas-microsoft-com:vml" Requires="v">
                <p:oleObj spid="_x0000_s109553" name="Equation" r:id="rId10" imgW="800100" imgH="342900" progId="Equation.DSMT4">
                  <p:embed/>
                </p:oleObj>
              </mc:Choice>
              <mc:Fallback>
                <p:oleObj name="Equation" r:id="rId10" imgW="800100" imgH="342900" progId="Equation.DSMT4">
                  <p:embed/>
                  <p:pic>
                    <p:nvPicPr>
                      <p:cNvPr id="0" name=""/>
                      <p:cNvPicPr>
                        <a:picLocks noChangeAspect="1" noChangeArrowheads="1"/>
                      </p:cNvPicPr>
                      <p:nvPr/>
                    </p:nvPicPr>
                    <p:blipFill>
                      <a:blip r:embed="rId11"/>
                      <a:srcRect/>
                      <a:stretch>
                        <a:fillRect/>
                      </a:stretch>
                    </p:blipFill>
                    <p:spPr bwMode="auto">
                      <a:xfrm>
                        <a:off x="914400" y="4695825"/>
                        <a:ext cx="1166813" cy="52863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8368" name="Object 16"/>
          <p:cNvGraphicFramePr>
            <a:graphicFrameLocks noChangeAspect="1"/>
          </p:cNvGraphicFramePr>
          <p:nvPr/>
        </p:nvGraphicFramePr>
        <p:xfrm>
          <a:off x="2082800" y="4637088"/>
          <a:ext cx="1408113" cy="646112"/>
        </p:xfrm>
        <a:graphic>
          <a:graphicData uri="http://schemas.openxmlformats.org/presentationml/2006/ole">
            <mc:AlternateContent xmlns:mc="http://schemas.openxmlformats.org/markup-compatibility/2006">
              <mc:Choice xmlns:v="urn:schemas-microsoft-com:vml" Requires="v">
                <p:oleObj spid="_x0000_s109554" name="Equation" r:id="rId12" imgW="965160" imgH="419040" progId="Equation.DSMT4">
                  <p:embed/>
                </p:oleObj>
              </mc:Choice>
              <mc:Fallback>
                <p:oleObj name="Equation" r:id="rId12" imgW="965160" imgH="41904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82800" y="4637088"/>
                        <a:ext cx="1408113" cy="64611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8369" name="Object 17"/>
          <p:cNvGraphicFramePr>
            <a:graphicFrameLocks noChangeAspect="1"/>
          </p:cNvGraphicFramePr>
          <p:nvPr/>
        </p:nvGraphicFramePr>
        <p:xfrm>
          <a:off x="3494088" y="4595813"/>
          <a:ext cx="2409825" cy="725487"/>
        </p:xfrm>
        <a:graphic>
          <a:graphicData uri="http://schemas.openxmlformats.org/presentationml/2006/ole">
            <mc:AlternateContent xmlns:mc="http://schemas.openxmlformats.org/markup-compatibility/2006">
              <mc:Choice xmlns:v="urn:schemas-microsoft-com:vml" Requires="v">
                <p:oleObj spid="_x0000_s109555" name="Equation" r:id="rId14" imgW="1650960" imgH="469800" progId="Equation.DSMT4">
                  <p:embed/>
                </p:oleObj>
              </mc:Choice>
              <mc:Fallback>
                <p:oleObj name="Equation" r:id="rId14" imgW="1650960" imgH="4698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94088" y="4595813"/>
                        <a:ext cx="2409825" cy="72548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8370" name="Object 18"/>
          <p:cNvGraphicFramePr>
            <a:graphicFrameLocks noChangeAspect="1"/>
          </p:cNvGraphicFramePr>
          <p:nvPr/>
        </p:nvGraphicFramePr>
        <p:xfrm>
          <a:off x="5905500" y="4605338"/>
          <a:ext cx="1482725" cy="706437"/>
        </p:xfrm>
        <a:graphic>
          <a:graphicData uri="http://schemas.openxmlformats.org/presentationml/2006/ole">
            <mc:AlternateContent xmlns:mc="http://schemas.openxmlformats.org/markup-compatibility/2006">
              <mc:Choice xmlns:v="urn:schemas-microsoft-com:vml" Requires="v">
                <p:oleObj spid="_x0000_s109556" name="Equation" r:id="rId16" imgW="1015920" imgH="457200" progId="Equation.DSMT4">
                  <p:embed/>
                </p:oleObj>
              </mc:Choice>
              <mc:Fallback>
                <p:oleObj name="Equation" r:id="rId16" imgW="1015920" imgH="4572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905500" y="4605338"/>
                        <a:ext cx="1482725" cy="7064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8371" name="Object 19"/>
          <p:cNvGraphicFramePr>
            <a:graphicFrameLocks noChangeAspect="1"/>
          </p:cNvGraphicFramePr>
          <p:nvPr/>
        </p:nvGraphicFramePr>
        <p:xfrm>
          <a:off x="7391400" y="4605338"/>
          <a:ext cx="1295400" cy="706437"/>
        </p:xfrm>
        <a:graphic>
          <a:graphicData uri="http://schemas.openxmlformats.org/presentationml/2006/ole">
            <mc:AlternateContent xmlns:mc="http://schemas.openxmlformats.org/markup-compatibility/2006">
              <mc:Choice xmlns:v="urn:schemas-microsoft-com:vml" Requires="v">
                <p:oleObj spid="_x0000_s109557" name="Equation" r:id="rId18" imgW="888840" imgH="457200" progId="Equation.DSMT4">
                  <p:embed/>
                </p:oleObj>
              </mc:Choice>
              <mc:Fallback>
                <p:oleObj name="Equation" r:id="rId18" imgW="888840" imgH="4572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391400" y="4605338"/>
                        <a:ext cx="1295400" cy="7064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8372" name="Object 20"/>
          <p:cNvGraphicFramePr>
            <a:graphicFrameLocks noChangeAspect="1"/>
          </p:cNvGraphicFramePr>
          <p:nvPr>
            <p:extLst>
              <p:ext uri="{D42A27DB-BD31-4B8C-83A1-F6EECF244321}">
                <p14:modId xmlns:p14="http://schemas.microsoft.com/office/powerpoint/2010/main" val="1980894965"/>
              </p:ext>
            </p:extLst>
          </p:nvPr>
        </p:nvGraphicFramePr>
        <p:xfrm>
          <a:off x="3962400" y="5257800"/>
          <a:ext cx="395288" cy="549275"/>
        </p:xfrm>
        <a:graphic>
          <a:graphicData uri="http://schemas.openxmlformats.org/presentationml/2006/ole">
            <mc:AlternateContent xmlns:mc="http://schemas.openxmlformats.org/markup-compatibility/2006">
              <mc:Choice xmlns:v="urn:schemas-microsoft-com:vml" Requires="v">
                <p:oleObj spid="_x0000_s109558" name="Equation" r:id="rId20" imgW="279360" imgH="368280" progId="Equation.DSMT4">
                  <p:embed/>
                </p:oleObj>
              </mc:Choice>
              <mc:Fallback>
                <p:oleObj name="Equation" r:id="rId20" imgW="279360" imgH="36828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962400" y="5257800"/>
                        <a:ext cx="395288" cy="5492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8373" name="Object 21"/>
          <p:cNvGraphicFramePr>
            <a:graphicFrameLocks noChangeAspect="1"/>
          </p:cNvGraphicFramePr>
          <p:nvPr>
            <p:extLst>
              <p:ext uri="{D42A27DB-BD31-4B8C-83A1-F6EECF244321}">
                <p14:modId xmlns:p14="http://schemas.microsoft.com/office/powerpoint/2010/main" val="2336487875"/>
              </p:ext>
            </p:extLst>
          </p:nvPr>
        </p:nvGraphicFramePr>
        <p:xfrm>
          <a:off x="4368800" y="5248275"/>
          <a:ext cx="1404938" cy="968375"/>
        </p:xfrm>
        <a:graphic>
          <a:graphicData uri="http://schemas.openxmlformats.org/presentationml/2006/ole">
            <mc:AlternateContent xmlns:mc="http://schemas.openxmlformats.org/markup-compatibility/2006">
              <mc:Choice xmlns:v="urn:schemas-microsoft-com:vml" Requires="v">
                <p:oleObj spid="_x0000_s109559" name="Equation" r:id="rId22" imgW="990600" imgH="647700" progId="Equation.DSMT4">
                  <p:embed/>
                </p:oleObj>
              </mc:Choice>
              <mc:Fallback>
                <p:oleObj name="Equation" r:id="rId22" imgW="990600" imgH="647700" progId="Equation.DSMT4">
                  <p:embed/>
                  <p:pic>
                    <p:nvPicPr>
                      <p:cNvPr id="0" name=""/>
                      <p:cNvPicPr>
                        <a:picLocks noChangeAspect="1" noChangeArrowheads="1"/>
                      </p:cNvPicPr>
                      <p:nvPr/>
                    </p:nvPicPr>
                    <p:blipFill>
                      <a:blip r:embed="rId23"/>
                      <a:srcRect/>
                      <a:stretch>
                        <a:fillRect/>
                      </a:stretch>
                    </p:blipFill>
                    <p:spPr bwMode="auto">
                      <a:xfrm>
                        <a:off x="4368800" y="5248275"/>
                        <a:ext cx="1404938" cy="9683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8374" name="Object 22"/>
          <p:cNvGraphicFramePr>
            <a:graphicFrameLocks noChangeAspect="1"/>
          </p:cNvGraphicFramePr>
          <p:nvPr/>
        </p:nvGraphicFramePr>
        <p:xfrm>
          <a:off x="6019800" y="5410200"/>
          <a:ext cx="773113" cy="608013"/>
        </p:xfrm>
        <a:graphic>
          <a:graphicData uri="http://schemas.openxmlformats.org/presentationml/2006/ole">
            <mc:AlternateContent xmlns:mc="http://schemas.openxmlformats.org/markup-compatibility/2006">
              <mc:Choice xmlns:v="urn:schemas-microsoft-com:vml" Requires="v">
                <p:oleObj spid="_x0000_s109560" name="Equation" r:id="rId24" imgW="545760" imgH="406080" progId="Equation.DSMT4">
                  <p:embed/>
                </p:oleObj>
              </mc:Choice>
              <mc:Fallback>
                <p:oleObj name="Equation" r:id="rId24" imgW="545760" imgH="40608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019800" y="5410200"/>
                        <a:ext cx="773113" cy="6080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602478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8355"/>
                                        </p:tgtEl>
                                        <p:attrNameLst>
                                          <p:attrName>style.visibility</p:attrName>
                                        </p:attrNameLst>
                                      </p:cBhvr>
                                      <p:to>
                                        <p:strVal val="visible"/>
                                      </p:to>
                                    </p:set>
                                    <p:animEffect transition="in" filter="wipe(left)">
                                      <p:cBhvr>
                                        <p:cTn id="7" dur="500"/>
                                        <p:tgtEl>
                                          <p:spTgt spid="22835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28363"/>
                                        </p:tgtEl>
                                        <p:attrNameLst>
                                          <p:attrName>style.visibility</p:attrName>
                                        </p:attrNameLst>
                                      </p:cBhvr>
                                      <p:to>
                                        <p:strVal val="visible"/>
                                      </p:to>
                                    </p:set>
                                    <p:anim calcmode="lin" valueType="num">
                                      <p:cBhvr>
                                        <p:cTn id="12" dur="500" fill="hold"/>
                                        <p:tgtEl>
                                          <p:spTgt spid="228363"/>
                                        </p:tgtEl>
                                        <p:attrNameLst>
                                          <p:attrName>ppt_w</p:attrName>
                                        </p:attrNameLst>
                                      </p:cBhvr>
                                      <p:tavLst>
                                        <p:tav tm="0">
                                          <p:val>
                                            <p:fltVal val="0"/>
                                          </p:val>
                                        </p:tav>
                                        <p:tav tm="100000">
                                          <p:val>
                                            <p:strVal val="#ppt_w"/>
                                          </p:val>
                                        </p:tav>
                                      </p:tavLst>
                                    </p:anim>
                                    <p:anim calcmode="lin" valueType="num">
                                      <p:cBhvr>
                                        <p:cTn id="13" dur="500" fill="hold"/>
                                        <p:tgtEl>
                                          <p:spTgt spid="228363"/>
                                        </p:tgtEl>
                                        <p:attrNameLst>
                                          <p:attrName>ppt_h</p:attrName>
                                        </p:attrNameLst>
                                      </p:cBhvr>
                                      <p:tavLst>
                                        <p:tav tm="0">
                                          <p:val>
                                            <p:fltVal val="0"/>
                                          </p:val>
                                        </p:tav>
                                        <p:tav tm="100000">
                                          <p:val>
                                            <p:strVal val="#ppt_h"/>
                                          </p:val>
                                        </p:tav>
                                      </p:tavLst>
                                    </p:anim>
                                    <p:animEffect transition="in" filter="fade">
                                      <p:cBhvr>
                                        <p:cTn id="14" dur="500"/>
                                        <p:tgtEl>
                                          <p:spTgt spid="22836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28356"/>
                                        </p:tgtEl>
                                        <p:attrNameLst>
                                          <p:attrName>style.visibility</p:attrName>
                                        </p:attrNameLst>
                                      </p:cBhvr>
                                      <p:to>
                                        <p:strVal val="visible"/>
                                      </p:to>
                                    </p:set>
                                    <p:animEffect transition="in" filter="wipe(left)">
                                      <p:cBhvr>
                                        <p:cTn id="19" dur="500"/>
                                        <p:tgtEl>
                                          <p:spTgt spid="22835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28357"/>
                                        </p:tgtEl>
                                        <p:attrNameLst>
                                          <p:attrName>style.visibility</p:attrName>
                                        </p:attrNameLst>
                                      </p:cBhvr>
                                      <p:to>
                                        <p:strVal val="visible"/>
                                      </p:to>
                                    </p:set>
                                    <p:animEffect transition="in" filter="wipe(left)">
                                      <p:cBhvr>
                                        <p:cTn id="24" dur="500"/>
                                        <p:tgtEl>
                                          <p:spTgt spid="22835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228358"/>
                                        </p:tgtEl>
                                        <p:attrNameLst>
                                          <p:attrName>style.visibility</p:attrName>
                                        </p:attrNameLst>
                                      </p:cBhvr>
                                      <p:to>
                                        <p:strVal val="visible"/>
                                      </p:to>
                                    </p:set>
                                    <p:animEffect transition="in" filter="wipe(left)">
                                      <p:cBhvr>
                                        <p:cTn id="29" dur="500"/>
                                        <p:tgtEl>
                                          <p:spTgt spid="22835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28360"/>
                                        </p:tgtEl>
                                        <p:attrNameLst>
                                          <p:attrName>style.visibility</p:attrName>
                                        </p:attrNameLst>
                                      </p:cBhvr>
                                      <p:to>
                                        <p:strVal val="visible"/>
                                      </p:to>
                                    </p:set>
                                    <p:animEffect transition="in" filter="wipe(left)">
                                      <p:cBhvr>
                                        <p:cTn id="34" dur="500"/>
                                        <p:tgtEl>
                                          <p:spTgt spid="22836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28367"/>
                                        </p:tgtEl>
                                        <p:attrNameLst>
                                          <p:attrName>style.visibility</p:attrName>
                                        </p:attrNameLst>
                                      </p:cBhvr>
                                      <p:to>
                                        <p:strVal val="visible"/>
                                      </p:to>
                                    </p:set>
                                    <p:animEffect transition="in" filter="wipe(left)">
                                      <p:cBhvr>
                                        <p:cTn id="39" dur="500"/>
                                        <p:tgtEl>
                                          <p:spTgt spid="22836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28368"/>
                                        </p:tgtEl>
                                        <p:attrNameLst>
                                          <p:attrName>style.visibility</p:attrName>
                                        </p:attrNameLst>
                                      </p:cBhvr>
                                      <p:to>
                                        <p:strVal val="visible"/>
                                      </p:to>
                                    </p:set>
                                    <p:animEffect transition="in" filter="wipe(left)">
                                      <p:cBhvr>
                                        <p:cTn id="44" dur="500"/>
                                        <p:tgtEl>
                                          <p:spTgt spid="22836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28369"/>
                                        </p:tgtEl>
                                        <p:attrNameLst>
                                          <p:attrName>style.visibility</p:attrName>
                                        </p:attrNameLst>
                                      </p:cBhvr>
                                      <p:to>
                                        <p:strVal val="visible"/>
                                      </p:to>
                                    </p:set>
                                    <p:animEffect transition="in" filter="wipe(left)">
                                      <p:cBhvr>
                                        <p:cTn id="49" dur="500"/>
                                        <p:tgtEl>
                                          <p:spTgt spid="22836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28370"/>
                                        </p:tgtEl>
                                        <p:attrNameLst>
                                          <p:attrName>style.visibility</p:attrName>
                                        </p:attrNameLst>
                                      </p:cBhvr>
                                      <p:to>
                                        <p:strVal val="visible"/>
                                      </p:to>
                                    </p:set>
                                    <p:animEffect transition="in" filter="wipe(left)">
                                      <p:cBhvr>
                                        <p:cTn id="54" dur="500"/>
                                        <p:tgtEl>
                                          <p:spTgt spid="22837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28371"/>
                                        </p:tgtEl>
                                        <p:attrNameLst>
                                          <p:attrName>style.visibility</p:attrName>
                                        </p:attrNameLst>
                                      </p:cBhvr>
                                      <p:to>
                                        <p:strVal val="visible"/>
                                      </p:to>
                                    </p:set>
                                    <p:animEffect transition="in" filter="wipe(left)">
                                      <p:cBhvr>
                                        <p:cTn id="59" dur="500"/>
                                        <p:tgtEl>
                                          <p:spTgt spid="228371"/>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228364"/>
                                        </p:tgtEl>
                                        <p:attrNameLst>
                                          <p:attrName>style.visibility</p:attrName>
                                        </p:attrNameLst>
                                      </p:cBhvr>
                                      <p:to>
                                        <p:strVal val="visible"/>
                                      </p:to>
                                    </p:set>
                                    <p:animEffect transition="in" filter="wipe(left)">
                                      <p:cBhvr>
                                        <p:cTn id="64" dur="500"/>
                                        <p:tgtEl>
                                          <p:spTgt spid="22836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28361"/>
                                        </p:tgtEl>
                                        <p:attrNameLst>
                                          <p:attrName>style.visibility</p:attrName>
                                        </p:attrNameLst>
                                      </p:cBhvr>
                                      <p:to>
                                        <p:strVal val="visible"/>
                                      </p:to>
                                    </p:set>
                                    <p:animEffect transition="in" filter="wipe(left)">
                                      <p:cBhvr>
                                        <p:cTn id="69" dur="500"/>
                                        <p:tgtEl>
                                          <p:spTgt spid="22836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228372"/>
                                        </p:tgtEl>
                                        <p:attrNameLst>
                                          <p:attrName>style.visibility</p:attrName>
                                        </p:attrNameLst>
                                      </p:cBhvr>
                                      <p:to>
                                        <p:strVal val="visible"/>
                                      </p:to>
                                    </p:set>
                                    <p:animEffect transition="in" filter="wipe(left)">
                                      <p:cBhvr>
                                        <p:cTn id="74" dur="500"/>
                                        <p:tgtEl>
                                          <p:spTgt spid="228372"/>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228373"/>
                                        </p:tgtEl>
                                        <p:attrNameLst>
                                          <p:attrName>style.visibility</p:attrName>
                                        </p:attrNameLst>
                                      </p:cBhvr>
                                      <p:to>
                                        <p:strVal val="visible"/>
                                      </p:to>
                                    </p:set>
                                    <p:animEffect transition="in" filter="wipe(left)">
                                      <p:cBhvr>
                                        <p:cTn id="79" dur="500"/>
                                        <p:tgtEl>
                                          <p:spTgt spid="228373"/>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228374"/>
                                        </p:tgtEl>
                                        <p:attrNameLst>
                                          <p:attrName>style.visibility</p:attrName>
                                        </p:attrNameLst>
                                      </p:cBhvr>
                                      <p:to>
                                        <p:strVal val="visible"/>
                                      </p:to>
                                    </p:set>
                                    <p:animEffect transition="in" filter="wipe(left)">
                                      <p:cBhvr>
                                        <p:cTn id="84" dur="500"/>
                                        <p:tgtEl>
                                          <p:spTgt spid="228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5" grpId="0"/>
      <p:bldP spid="228356" grpId="0"/>
      <p:bldP spid="228358" grpId="0"/>
      <p:bldP spid="22836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Monday, June 20, 2016</a:t>
            </a:r>
            <a:endParaRPr lang="en-US"/>
          </a:p>
        </p:txBody>
      </p:sp>
      <p:sp>
        <p:nvSpPr>
          <p:cNvPr id="12" name="Footer Placeholder 4"/>
          <p:cNvSpPr>
            <a:spLocks noGrp="1"/>
          </p:cNvSpPr>
          <p:nvPr>
            <p:ph type="ftr" sz="quarter" idx="11"/>
          </p:nvPr>
        </p:nvSpPr>
        <p:spPr/>
        <p:txBody>
          <a:bodyPr/>
          <a:lstStyle/>
          <a:p>
            <a:r>
              <a:rPr lang="nl-NL" smtClean="0"/>
              <a:t>PHYS 1444-001, Summer 2016               Dr. Jaehoon Yu</a:t>
            </a:r>
            <a:endParaRPr lang="en-US"/>
          </a:p>
        </p:txBody>
      </p:sp>
      <p:sp>
        <p:nvSpPr>
          <p:cNvPr id="13" name="Slide Number Placeholder 5"/>
          <p:cNvSpPr>
            <a:spLocks noGrp="1"/>
          </p:cNvSpPr>
          <p:nvPr>
            <p:ph type="sldNum" sz="quarter" idx="12"/>
          </p:nvPr>
        </p:nvSpPr>
        <p:spPr/>
        <p:txBody>
          <a:bodyPr/>
          <a:lstStyle/>
          <a:p>
            <a:fld id="{BDDBF0CC-63D9-0049-BB13-AC6C5DA6C79D}" type="slidenum">
              <a:rPr lang="en-US"/>
              <a:pPr/>
              <a:t>8</a:t>
            </a:fld>
            <a:endParaRPr lang="en-US"/>
          </a:p>
        </p:txBody>
      </p:sp>
      <p:sp>
        <p:nvSpPr>
          <p:cNvPr id="207875" name="Rectangle 3"/>
          <p:cNvSpPr>
            <a:spLocks noGrp="1" noChangeArrowheads="1"/>
          </p:cNvSpPr>
          <p:nvPr>
            <p:ph type="title"/>
          </p:nvPr>
        </p:nvSpPr>
        <p:spPr>
          <a:xfrm>
            <a:off x="76200" y="76200"/>
            <a:ext cx="8915400" cy="685800"/>
          </a:xfrm>
        </p:spPr>
        <p:txBody>
          <a:bodyPr/>
          <a:lstStyle/>
          <a:p>
            <a:r>
              <a:rPr lang="en-US"/>
              <a:t>Capacitor Cont’d</a:t>
            </a:r>
          </a:p>
        </p:txBody>
      </p:sp>
      <p:sp>
        <p:nvSpPr>
          <p:cNvPr id="207876" name="Rectangle 4"/>
          <p:cNvSpPr>
            <a:spLocks noChangeArrowheads="1"/>
          </p:cNvSpPr>
          <p:nvPr/>
        </p:nvSpPr>
        <p:spPr bwMode="auto">
          <a:xfrm>
            <a:off x="381000" y="685800"/>
            <a:ext cx="8458200" cy="4495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a:solidFill>
                  <a:schemeClr val="accent2"/>
                </a:solidFill>
                <a:latin typeface="Arial Narrow" charset="0"/>
              </a:rPr>
              <a:t>A single isolated conductor can be said to have a capacitance, C.</a:t>
            </a:r>
          </a:p>
          <a:p>
            <a:pPr marL="342900" indent="-342900">
              <a:spcBef>
                <a:spcPct val="20000"/>
              </a:spcBef>
              <a:buFontTx/>
              <a:buChar char="•"/>
            </a:pPr>
            <a:r>
              <a:rPr lang="en-US" sz="3200">
                <a:solidFill>
                  <a:schemeClr val="accent2"/>
                </a:solidFill>
                <a:latin typeface="Arial Narrow" charset="0"/>
              </a:rPr>
              <a:t>C can still be defined as the ratio of the charge to absolute potential V on the conductor.</a:t>
            </a:r>
          </a:p>
          <a:p>
            <a:pPr marL="742950" lvl="1" indent="-285750">
              <a:spcBef>
                <a:spcPct val="20000"/>
              </a:spcBef>
              <a:buFontTx/>
              <a:buChar char="–"/>
            </a:pPr>
            <a:r>
              <a:rPr lang="en-US" sz="2800">
                <a:solidFill>
                  <a:srgbClr val="660066"/>
                </a:solidFill>
                <a:latin typeface="Arial Narrow" charset="0"/>
                <a:ea typeface="ＭＳ Ｐゴシック" charset="-128"/>
              </a:rPr>
              <a:t>So Q=CV.</a:t>
            </a:r>
          </a:p>
          <a:p>
            <a:pPr marL="342900" indent="-342900">
              <a:spcBef>
                <a:spcPct val="20000"/>
              </a:spcBef>
              <a:buFontTx/>
              <a:buChar char="•"/>
            </a:pPr>
            <a:r>
              <a:rPr lang="en-US" sz="3200">
                <a:solidFill>
                  <a:schemeClr val="accent2"/>
                </a:solidFill>
                <a:latin typeface="Arial Narrow" charset="0"/>
              </a:rPr>
              <a:t>The potential of a single conducting sphere of radius r</a:t>
            </a:r>
            <a:r>
              <a:rPr lang="en-US" sz="3200" baseline="-25000">
                <a:solidFill>
                  <a:schemeClr val="accent2"/>
                </a:solidFill>
                <a:latin typeface="Arial Narrow" charset="0"/>
              </a:rPr>
              <a:t>b</a:t>
            </a:r>
            <a:r>
              <a:rPr lang="en-US" sz="3200">
                <a:solidFill>
                  <a:schemeClr val="accent2"/>
                </a:solidFill>
                <a:latin typeface="Arial Narrow" charset="0"/>
              </a:rPr>
              <a:t> can be obtained as</a:t>
            </a:r>
          </a:p>
          <a:p>
            <a:pPr marL="342900" indent="-342900">
              <a:spcBef>
                <a:spcPct val="20000"/>
              </a:spcBef>
              <a:buFontTx/>
              <a:buChar char="•"/>
            </a:pPr>
            <a:endParaRPr lang="en-US" sz="3200">
              <a:solidFill>
                <a:schemeClr val="accent2"/>
              </a:solidFill>
              <a:latin typeface="Arial Narrow" charset="0"/>
            </a:endParaRPr>
          </a:p>
        </p:txBody>
      </p:sp>
      <p:sp>
        <p:nvSpPr>
          <p:cNvPr id="207888" name="Rectangle 16"/>
          <p:cNvSpPr>
            <a:spLocks noChangeArrowheads="1"/>
          </p:cNvSpPr>
          <p:nvPr/>
        </p:nvSpPr>
        <p:spPr bwMode="auto">
          <a:xfrm>
            <a:off x="533400" y="5410200"/>
            <a:ext cx="3733800" cy="609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a:solidFill>
                  <a:schemeClr val="accent2"/>
                </a:solidFill>
                <a:latin typeface="Arial Narrow" charset="0"/>
              </a:rPr>
              <a:t>So its capacitance is</a:t>
            </a:r>
          </a:p>
        </p:txBody>
      </p:sp>
      <p:graphicFrame>
        <p:nvGraphicFramePr>
          <p:cNvPr id="207892" name="Object 20"/>
          <p:cNvGraphicFramePr>
            <a:graphicFrameLocks noChangeAspect="1"/>
          </p:cNvGraphicFramePr>
          <p:nvPr/>
        </p:nvGraphicFramePr>
        <p:xfrm>
          <a:off x="1066800" y="4572000"/>
          <a:ext cx="552450" cy="379413"/>
        </p:xfrm>
        <a:graphic>
          <a:graphicData uri="http://schemas.openxmlformats.org/presentationml/2006/ole">
            <mc:AlternateContent xmlns:mc="http://schemas.openxmlformats.org/markup-compatibility/2006">
              <mc:Choice xmlns:v="urn:schemas-microsoft-com:vml" Requires="v">
                <p:oleObj spid="_x0000_s110028" name="Equation" r:id="rId3" imgW="253800" imgH="164880" progId="Equation.DSMT4">
                  <p:embed/>
                </p:oleObj>
              </mc:Choice>
              <mc:Fallback>
                <p:oleObj name="Equation" r:id="rId3" imgW="253800" imgH="1648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4572000"/>
                        <a:ext cx="552450" cy="3794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7893" name="Object 21"/>
          <p:cNvGraphicFramePr>
            <a:graphicFrameLocks noChangeAspect="1"/>
          </p:cNvGraphicFramePr>
          <p:nvPr>
            <p:extLst>
              <p:ext uri="{D42A27DB-BD31-4B8C-83A1-F6EECF244321}">
                <p14:modId xmlns:p14="http://schemas.microsoft.com/office/powerpoint/2010/main" val="505949702"/>
              </p:ext>
            </p:extLst>
          </p:nvPr>
        </p:nvGraphicFramePr>
        <p:xfrm>
          <a:off x="6105525" y="4606925"/>
          <a:ext cx="966788" cy="525463"/>
        </p:xfrm>
        <a:graphic>
          <a:graphicData uri="http://schemas.openxmlformats.org/presentationml/2006/ole">
            <mc:AlternateContent xmlns:mc="http://schemas.openxmlformats.org/markup-compatibility/2006">
              <mc:Choice xmlns:v="urn:schemas-microsoft-com:vml" Requires="v">
                <p:oleObj spid="_x0000_s110029" name="Equation" r:id="rId5" imgW="444500" imgH="228600" progId="Equation.DSMT4">
                  <p:embed/>
                </p:oleObj>
              </mc:Choice>
              <mc:Fallback>
                <p:oleObj name="Equation" r:id="rId5" imgW="444500" imgH="228600" progId="Equation.DSMT4">
                  <p:embed/>
                  <p:pic>
                    <p:nvPicPr>
                      <p:cNvPr id="0" name=""/>
                      <p:cNvPicPr>
                        <a:picLocks noChangeAspect="1" noChangeArrowheads="1"/>
                      </p:cNvPicPr>
                      <p:nvPr/>
                    </p:nvPicPr>
                    <p:blipFill>
                      <a:blip r:embed="rId6"/>
                      <a:srcRect/>
                      <a:stretch>
                        <a:fillRect/>
                      </a:stretch>
                    </p:blipFill>
                    <p:spPr bwMode="auto">
                      <a:xfrm>
                        <a:off x="6105525" y="4606925"/>
                        <a:ext cx="966788" cy="5254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7894" name="Object 22"/>
          <p:cNvGraphicFramePr>
            <a:graphicFrameLocks noChangeAspect="1"/>
          </p:cNvGraphicFramePr>
          <p:nvPr>
            <p:extLst>
              <p:ext uri="{D42A27DB-BD31-4B8C-83A1-F6EECF244321}">
                <p14:modId xmlns:p14="http://schemas.microsoft.com/office/powerpoint/2010/main" val="878283584"/>
              </p:ext>
            </p:extLst>
          </p:nvPr>
        </p:nvGraphicFramePr>
        <p:xfrm>
          <a:off x="4214813" y="5386388"/>
          <a:ext cx="1957387" cy="877887"/>
        </p:xfrm>
        <a:graphic>
          <a:graphicData uri="http://schemas.openxmlformats.org/presentationml/2006/ole">
            <mc:AlternateContent xmlns:mc="http://schemas.openxmlformats.org/markup-compatibility/2006">
              <mc:Choice xmlns:v="urn:schemas-microsoft-com:vml" Requires="v">
                <p:oleObj spid="_x0000_s110030" name="Equation" r:id="rId7" imgW="901700" imgH="381000" progId="Equation.DSMT4">
                  <p:embed/>
                </p:oleObj>
              </mc:Choice>
              <mc:Fallback>
                <p:oleObj name="Equation" r:id="rId7" imgW="901700" imgH="381000" progId="Equation.DSMT4">
                  <p:embed/>
                  <p:pic>
                    <p:nvPicPr>
                      <p:cNvPr id="0" name=""/>
                      <p:cNvPicPr>
                        <a:picLocks noChangeAspect="1" noChangeArrowheads="1"/>
                      </p:cNvPicPr>
                      <p:nvPr/>
                    </p:nvPicPr>
                    <p:blipFill>
                      <a:blip r:embed="rId8"/>
                      <a:srcRect/>
                      <a:stretch>
                        <a:fillRect/>
                      </a:stretch>
                    </p:blipFill>
                    <p:spPr bwMode="auto">
                      <a:xfrm>
                        <a:off x="4214813" y="5386388"/>
                        <a:ext cx="1957387" cy="877887"/>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07895" name="Object 23"/>
          <p:cNvGraphicFramePr>
            <a:graphicFrameLocks noChangeAspect="1"/>
          </p:cNvGraphicFramePr>
          <p:nvPr>
            <p:extLst>
              <p:ext uri="{D42A27DB-BD31-4B8C-83A1-F6EECF244321}">
                <p14:modId xmlns:p14="http://schemas.microsoft.com/office/powerpoint/2010/main" val="2370899902"/>
              </p:ext>
            </p:extLst>
          </p:nvPr>
        </p:nvGraphicFramePr>
        <p:xfrm>
          <a:off x="1550988" y="4267200"/>
          <a:ext cx="2152650" cy="1052513"/>
        </p:xfrm>
        <a:graphic>
          <a:graphicData uri="http://schemas.openxmlformats.org/presentationml/2006/ole">
            <mc:AlternateContent xmlns:mc="http://schemas.openxmlformats.org/markup-compatibility/2006">
              <mc:Choice xmlns:v="urn:schemas-microsoft-com:vml" Requires="v">
                <p:oleObj spid="_x0000_s110031" name="Equation" r:id="rId9" imgW="990600" imgH="457200" progId="Equation.DSMT4">
                  <p:embed/>
                </p:oleObj>
              </mc:Choice>
              <mc:Fallback>
                <p:oleObj name="Equation" r:id="rId9" imgW="990600" imgH="457200" progId="Equation.DSMT4">
                  <p:embed/>
                  <p:pic>
                    <p:nvPicPr>
                      <p:cNvPr id="0" name=""/>
                      <p:cNvPicPr>
                        <a:picLocks noChangeAspect="1" noChangeArrowheads="1"/>
                      </p:cNvPicPr>
                      <p:nvPr/>
                    </p:nvPicPr>
                    <p:blipFill>
                      <a:blip r:embed="rId10"/>
                      <a:srcRect/>
                      <a:stretch>
                        <a:fillRect/>
                      </a:stretch>
                    </p:blipFill>
                    <p:spPr bwMode="auto">
                      <a:xfrm>
                        <a:off x="1550988" y="4267200"/>
                        <a:ext cx="2152650" cy="10525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7897" name="Object 25"/>
          <p:cNvGraphicFramePr>
            <a:graphicFrameLocks noChangeAspect="1"/>
          </p:cNvGraphicFramePr>
          <p:nvPr>
            <p:extLst>
              <p:ext uri="{D42A27DB-BD31-4B8C-83A1-F6EECF244321}">
                <p14:modId xmlns:p14="http://schemas.microsoft.com/office/powerpoint/2010/main" val="142451673"/>
              </p:ext>
            </p:extLst>
          </p:nvPr>
        </p:nvGraphicFramePr>
        <p:xfrm>
          <a:off x="3670300" y="4384675"/>
          <a:ext cx="938213" cy="963613"/>
        </p:xfrm>
        <a:graphic>
          <a:graphicData uri="http://schemas.openxmlformats.org/presentationml/2006/ole">
            <mc:AlternateContent xmlns:mc="http://schemas.openxmlformats.org/markup-compatibility/2006">
              <mc:Choice xmlns:v="urn:schemas-microsoft-com:vml" Requires="v">
                <p:oleObj spid="_x0000_s110032" name="Equation" r:id="rId11" imgW="431800" imgH="419100" progId="Equation.DSMT4">
                  <p:embed/>
                </p:oleObj>
              </mc:Choice>
              <mc:Fallback>
                <p:oleObj name="Equation" r:id="rId11" imgW="431800" imgH="419100" progId="Equation.DSMT4">
                  <p:embed/>
                  <p:pic>
                    <p:nvPicPr>
                      <p:cNvPr id="0" name=""/>
                      <p:cNvPicPr>
                        <a:picLocks noChangeAspect="1" noChangeArrowheads="1"/>
                      </p:cNvPicPr>
                      <p:nvPr/>
                    </p:nvPicPr>
                    <p:blipFill>
                      <a:blip r:embed="rId12"/>
                      <a:srcRect/>
                      <a:stretch>
                        <a:fillRect/>
                      </a:stretch>
                    </p:blipFill>
                    <p:spPr bwMode="auto">
                      <a:xfrm>
                        <a:off x="3670300" y="4384675"/>
                        <a:ext cx="938213" cy="9636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207899" name="Text Box 27"/>
          <p:cNvSpPr txBox="1">
            <a:spLocks noChangeArrowheads="1"/>
          </p:cNvSpPr>
          <p:nvPr/>
        </p:nvSpPr>
        <p:spPr bwMode="auto">
          <a:xfrm>
            <a:off x="5191125" y="4648200"/>
            <a:ext cx="752475" cy="396875"/>
          </a:xfrm>
          <a:prstGeom prst="rect">
            <a:avLst/>
          </a:prstGeom>
          <a:noFill/>
          <a:ln w="9525">
            <a:noFill/>
            <a:miter lim="800000"/>
            <a:headEnd/>
            <a:tailEnd/>
          </a:ln>
          <a:effectLst/>
        </p:spPr>
        <p:txBody>
          <a:bodyPr wrap="none">
            <a:prstTxWarp prst="textNoShape">
              <a:avLst/>
            </a:prstTxWarp>
            <a:spAutoFit/>
          </a:bodyPr>
          <a:lstStyle/>
          <a:p>
            <a:r>
              <a:rPr lang="en-US" sz="2000">
                <a:solidFill>
                  <a:srgbClr val="333399"/>
                </a:solidFill>
                <a:latin typeface="Arial Narrow" charset="0"/>
              </a:rPr>
              <a:t>where</a:t>
            </a:r>
          </a:p>
        </p:txBody>
      </p:sp>
    </p:spTree>
    <p:extLst>
      <p:ext uri="{BB962C8B-B14F-4D97-AF65-F5344CB8AC3E}">
        <p14:creationId xmlns:p14="http://schemas.microsoft.com/office/powerpoint/2010/main" val="12652635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7876">
                                            <p:txEl>
                                              <p:pRg st="0" end="0"/>
                                            </p:txEl>
                                          </p:spTgt>
                                        </p:tgtEl>
                                        <p:attrNameLst>
                                          <p:attrName>style.visibility</p:attrName>
                                        </p:attrNameLst>
                                      </p:cBhvr>
                                      <p:to>
                                        <p:strVal val="visible"/>
                                      </p:to>
                                    </p:set>
                                    <p:animEffect transition="in" filter="wipe(left)">
                                      <p:cBhvr>
                                        <p:cTn id="7" dur="500"/>
                                        <p:tgtEl>
                                          <p:spTgt spid="2078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7876">
                                            <p:txEl>
                                              <p:pRg st="1" end="1"/>
                                            </p:txEl>
                                          </p:spTgt>
                                        </p:tgtEl>
                                        <p:attrNameLst>
                                          <p:attrName>style.visibility</p:attrName>
                                        </p:attrNameLst>
                                      </p:cBhvr>
                                      <p:to>
                                        <p:strVal val="visible"/>
                                      </p:to>
                                    </p:set>
                                    <p:animEffect transition="in" filter="wipe(left)">
                                      <p:cBhvr>
                                        <p:cTn id="12" dur="500"/>
                                        <p:tgtEl>
                                          <p:spTgt spid="20787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7876">
                                            <p:txEl>
                                              <p:pRg st="2" end="2"/>
                                            </p:txEl>
                                          </p:spTgt>
                                        </p:tgtEl>
                                        <p:attrNameLst>
                                          <p:attrName>style.visibility</p:attrName>
                                        </p:attrNameLst>
                                      </p:cBhvr>
                                      <p:to>
                                        <p:strVal val="visible"/>
                                      </p:to>
                                    </p:set>
                                    <p:animEffect transition="in" filter="wipe(left)">
                                      <p:cBhvr>
                                        <p:cTn id="17" dur="500"/>
                                        <p:tgtEl>
                                          <p:spTgt spid="20787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7876">
                                            <p:txEl>
                                              <p:pRg st="3" end="3"/>
                                            </p:txEl>
                                          </p:spTgt>
                                        </p:tgtEl>
                                        <p:attrNameLst>
                                          <p:attrName>style.visibility</p:attrName>
                                        </p:attrNameLst>
                                      </p:cBhvr>
                                      <p:to>
                                        <p:strVal val="visible"/>
                                      </p:to>
                                    </p:set>
                                    <p:animEffect transition="in" filter="wipe(left)">
                                      <p:cBhvr>
                                        <p:cTn id="22" dur="500"/>
                                        <p:tgtEl>
                                          <p:spTgt spid="20787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07892"/>
                                        </p:tgtEl>
                                        <p:attrNameLst>
                                          <p:attrName>style.visibility</p:attrName>
                                        </p:attrNameLst>
                                      </p:cBhvr>
                                      <p:to>
                                        <p:strVal val="visible"/>
                                      </p:to>
                                    </p:set>
                                    <p:animEffect transition="in" filter="wipe(left)">
                                      <p:cBhvr>
                                        <p:cTn id="27" dur="500"/>
                                        <p:tgtEl>
                                          <p:spTgt spid="20789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07895"/>
                                        </p:tgtEl>
                                        <p:attrNameLst>
                                          <p:attrName>style.visibility</p:attrName>
                                        </p:attrNameLst>
                                      </p:cBhvr>
                                      <p:to>
                                        <p:strVal val="visible"/>
                                      </p:to>
                                    </p:set>
                                    <p:animEffect transition="in" filter="wipe(left)">
                                      <p:cBhvr>
                                        <p:cTn id="32" dur="500"/>
                                        <p:tgtEl>
                                          <p:spTgt spid="20789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07897"/>
                                        </p:tgtEl>
                                        <p:attrNameLst>
                                          <p:attrName>style.visibility</p:attrName>
                                        </p:attrNameLst>
                                      </p:cBhvr>
                                      <p:to>
                                        <p:strVal val="visible"/>
                                      </p:to>
                                    </p:set>
                                    <p:animEffect transition="in" filter="wipe(left)">
                                      <p:cBhvr>
                                        <p:cTn id="37" dur="500"/>
                                        <p:tgtEl>
                                          <p:spTgt spid="20789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07899"/>
                                        </p:tgtEl>
                                        <p:attrNameLst>
                                          <p:attrName>style.visibility</p:attrName>
                                        </p:attrNameLst>
                                      </p:cBhvr>
                                      <p:to>
                                        <p:strVal val="visible"/>
                                      </p:to>
                                    </p:set>
                                    <p:animEffect transition="in" filter="wipe(left)">
                                      <p:cBhvr>
                                        <p:cTn id="42" dur="500"/>
                                        <p:tgtEl>
                                          <p:spTgt spid="207899"/>
                                        </p:tgtEl>
                                      </p:cBhvr>
                                    </p:animEffect>
                                  </p:childTnLst>
                                </p:cTn>
                              </p:par>
                              <p:par>
                                <p:cTn id="43" presetID="22" presetClass="entr" presetSubtype="8" fill="hold" nodeType="withEffect">
                                  <p:stCondLst>
                                    <p:cond delay="0"/>
                                  </p:stCondLst>
                                  <p:childTnLst>
                                    <p:set>
                                      <p:cBhvr>
                                        <p:cTn id="44" dur="1" fill="hold">
                                          <p:stCondLst>
                                            <p:cond delay="0"/>
                                          </p:stCondLst>
                                        </p:cTn>
                                        <p:tgtEl>
                                          <p:spTgt spid="207893"/>
                                        </p:tgtEl>
                                        <p:attrNameLst>
                                          <p:attrName>style.visibility</p:attrName>
                                        </p:attrNameLst>
                                      </p:cBhvr>
                                      <p:to>
                                        <p:strVal val="visible"/>
                                      </p:to>
                                    </p:set>
                                    <p:animEffect transition="in" filter="wipe(left)">
                                      <p:cBhvr>
                                        <p:cTn id="45" dur="500"/>
                                        <p:tgtEl>
                                          <p:spTgt spid="20789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207888">
                                            <p:txEl>
                                              <p:pRg st="0" end="0"/>
                                            </p:txEl>
                                          </p:spTgt>
                                        </p:tgtEl>
                                        <p:attrNameLst>
                                          <p:attrName>style.visibility</p:attrName>
                                        </p:attrNameLst>
                                      </p:cBhvr>
                                      <p:to>
                                        <p:strVal val="visible"/>
                                      </p:to>
                                    </p:set>
                                    <p:animEffect transition="in" filter="wipe(left)">
                                      <p:cBhvr>
                                        <p:cTn id="50" dur="500"/>
                                        <p:tgtEl>
                                          <p:spTgt spid="207888">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207894"/>
                                        </p:tgtEl>
                                        <p:attrNameLst>
                                          <p:attrName>style.visibility</p:attrName>
                                        </p:attrNameLst>
                                      </p:cBhvr>
                                      <p:to>
                                        <p:strVal val="visible"/>
                                      </p:to>
                                    </p:set>
                                    <p:animEffect transition="in" filter="wipe(left)">
                                      <p:cBhvr>
                                        <p:cTn id="55" dur="500"/>
                                        <p:tgtEl>
                                          <p:spTgt spid="207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6" grpId="0" build="p"/>
      <p:bldP spid="207888" grpId="0" build="p"/>
      <p:bldP spid="20789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Monday, June 20, 2016</a:t>
            </a:r>
            <a:endParaRPr lang="en-US"/>
          </a:p>
        </p:txBody>
      </p:sp>
      <p:sp>
        <p:nvSpPr>
          <p:cNvPr id="7" name="Footer Placeholder 4"/>
          <p:cNvSpPr>
            <a:spLocks noGrp="1"/>
          </p:cNvSpPr>
          <p:nvPr>
            <p:ph type="ftr" sz="quarter" idx="11"/>
          </p:nvPr>
        </p:nvSpPr>
        <p:spPr/>
        <p:txBody>
          <a:bodyPr/>
          <a:lstStyle/>
          <a:p>
            <a:r>
              <a:rPr lang="nl-NL" smtClean="0"/>
              <a:t>PHYS 1444-001, Summer 2016               Dr. Jaehoon Yu</a:t>
            </a:r>
            <a:endParaRPr lang="en-US"/>
          </a:p>
        </p:txBody>
      </p:sp>
      <p:sp>
        <p:nvSpPr>
          <p:cNvPr id="8" name="Slide Number Placeholder 5"/>
          <p:cNvSpPr>
            <a:spLocks noGrp="1"/>
          </p:cNvSpPr>
          <p:nvPr>
            <p:ph type="sldNum" sz="quarter" idx="12"/>
          </p:nvPr>
        </p:nvSpPr>
        <p:spPr/>
        <p:txBody>
          <a:bodyPr/>
          <a:lstStyle/>
          <a:p>
            <a:fld id="{BA4887E0-3810-604A-A94B-8447A627C0E1}" type="slidenum">
              <a:rPr lang="en-US"/>
              <a:pPr/>
              <a:t>9</a:t>
            </a:fld>
            <a:endParaRPr lang="en-US"/>
          </a:p>
        </p:txBody>
      </p:sp>
      <p:sp>
        <p:nvSpPr>
          <p:cNvPr id="208898" name="Rectangle 2"/>
          <p:cNvSpPr>
            <a:spLocks noGrp="1" noChangeArrowheads="1"/>
          </p:cNvSpPr>
          <p:nvPr>
            <p:ph type="title"/>
          </p:nvPr>
        </p:nvSpPr>
        <p:spPr>
          <a:xfrm>
            <a:off x="76200" y="76200"/>
            <a:ext cx="8915400" cy="685800"/>
          </a:xfrm>
        </p:spPr>
        <p:txBody>
          <a:bodyPr/>
          <a:lstStyle/>
          <a:p>
            <a:r>
              <a:rPr lang="en-US"/>
              <a:t>Capacitors in Series or Parallel</a:t>
            </a:r>
          </a:p>
        </p:txBody>
      </p:sp>
      <p:sp>
        <p:nvSpPr>
          <p:cNvPr id="208899" name="Rectangle 3"/>
          <p:cNvSpPr>
            <a:spLocks noChangeArrowheads="1"/>
          </p:cNvSpPr>
          <p:nvPr/>
        </p:nvSpPr>
        <p:spPr bwMode="auto">
          <a:xfrm>
            <a:off x="304800" y="685800"/>
            <a:ext cx="8610600" cy="5334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Capacitors </a:t>
            </a:r>
            <a:r>
              <a:rPr lang="en-US" sz="2800" dirty="0" smtClean="0">
                <a:solidFill>
                  <a:schemeClr val="accent2"/>
                </a:solidFill>
                <a:latin typeface="Arial Narrow" charset="0"/>
              </a:rPr>
              <a:t>may be </a:t>
            </a:r>
            <a:r>
              <a:rPr lang="en-US" sz="2800" dirty="0">
                <a:solidFill>
                  <a:schemeClr val="accent2"/>
                </a:solidFill>
                <a:latin typeface="Arial Narrow" charset="0"/>
              </a:rPr>
              <a:t>used in </a:t>
            </a:r>
            <a:r>
              <a:rPr lang="en-US" sz="2800" dirty="0" smtClean="0">
                <a:solidFill>
                  <a:schemeClr val="accent2"/>
                </a:solidFill>
                <a:latin typeface="Arial Narrow" charset="0"/>
              </a:rPr>
              <a:t>electric </a:t>
            </a:r>
            <a:r>
              <a:rPr lang="en-US" sz="2800" dirty="0">
                <a:solidFill>
                  <a:schemeClr val="accent2"/>
                </a:solidFill>
                <a:latin typeface="Arial Narrow" charset="0"/>
              </a:rPr>
              <a:t>circuits</a:t>
            </a:r>
          </a:p>
          <a:p>
            <a:pPr marL="342900" indent="-342900">
              <a:spcBef>
                <a:spcPct val="20000"/>
              </a:spcBef>
              <a:buFontTx/>
              <a:buChar char="•"/>
            </a:pPr>
            <a:r>
              <a:rPr lang="en-US" sz="2800" dirty="0">
                <a:solidFill>
                  <a:schemeClr val="accent2"/>
                </a:solidFill>
                <a:latin typeface="Arial Narrow" charset="0"/>
              </a:rPr>
              <a:t>What is an electric circuit?</a:t>
            </a:r>
          </a:p>
          <a:p>
            <a:pPr marL="742950" lvl="1" indent="-285750">
              <a:spcBef>
                <a:spcPct val="20000"/>
              </a:spcBef>
              <a:buFontTx/>
              <a:buChar char="–"/>
            </a:pPr>
            <a:r>
              <a:rPr lang="en-US" dirty="0">
                <a:solidFill>
                  <a:srgbClr val="660066"/>
                </a:solidFill>
                <a:latin typeface="Arial Narrow" charset="0"/>
                <a:ea typeface="ＭＳ Ｐゴシック" charset="-128"/>
              </a:rPr>
              <a:t>A closed path of conductors, usually wires connecting capacitors and other electrical devices, in which </a:t>
            </a:r>
          </a:p>
          <a:p>
            <a:pPr marL="1143000" lvl="2" indent="-228600">
              <a:spcBef>
                <a:spcPct val="20000"/>
              </a:spcBef>
              <a:buFontTx/>
              <a:buChar char="•"/>
            </a:pPr>
            <a:r>
              <a:rPr lang="en-US" sz="2000" dirty="0">
                <a:solidFill>
                  <a:srgbClr val="003300"/>
                </a:solidFill>
                <a:latin typeface="Arial Narrow" charset="0"/>
                <a:ea typeface="ＭＳ Ｐゴシック" charset="-128"/>
              </a:rPr>
              <a:t>charges can flow</a:t>
            </a:r>
          </a:p>
          <a:p>
            <a:pPr marL="1143000" lvl="2" indent="-228600">
              <a:spcBef>
                <a:spcPct val="20000"/>
              </a:spcBef>
              <a:buFontTx/>
              <a:buChar char="•"/>
            </a:pPr>
            <a:r>
              <a:rPr lang="en-US" sz="2000" dirty="0">
                <a:solidFill>
                  <a:srgbClr val="003300"/>
                </a:solidFill>
                <a:latin typeface="Arial Narrow" charset="0"/>
                <a:ea typeface="ＭＳ Ｐゴシック" charset="-128"/>
              </a:rPr>
              <a:t>And includes a voltage source such as a battery</a:t>
            </a:r>
          </a:p>
          <a:p>
            <a:pPr marL="342900" indent="-342900">
              <a:spcBef>
                <a:spcPct val="20000"/>
              </a:spcBef>
              <a:buFontTx/>
              <a:buChar char="•"/>
            </a:pPr>
            <a:r>
              <a:rPr lang="en-US" sz="2800" dirty="0">
                <a:solidFill>
                  <a:schemeClr val="accent2"/>
                </a:solidFill>
                <a:latin typeface="Arial Narrow" charset="0"/>
              </a:rPr>
              <a:t>Capacitors can be connected in various ways.</a:t>
            </a:r>
          </a:p>
          <a:p>
            <a:pPr marL="742950" lvl="1" indent="-285750">
              <a:spcBef>
                <a:spcPct val="20000"/>
              </a:spcBef>
              <a:buFontTx/>
              <a:buChar char="–"/>
            </a:pPr>
            <a:r>
              <a:rPr lang="en-US" dirty="0">
                <a:solidFill>
                  <a:srgbClr val="660066"/>
                </a:solidFill>
                <a:latin typeface="Arial Narrow" charset="0"/>
                <a:ea typeface="ＭＳ Ｐゴシック" charset="-128"/>
              </a:rPr>
              <a:t>In parallel</a:t>
            </a:r>
            <a:r>
              <a:rPr lang="en-US" dirty="0" smtClean="0">
                <a:solidFill>
                  <a:srgbClr val="660066"/>
                </a:solidFill>
                <a:latin typeface="Arial Narrow" charset="0"/>
                <a:ea typeface="ＭＳ Ｐゴシック" charset="-128"/>
              </a:rPr>
              <a:t>	, in series or </a:t>
            </a:r>
            <a:r>
              <a:rPr lang="en-US" dirty="0">
                <a:solidFill>
                  <a:srgbClr val="660066"/>
                </a:solidFill>
                <a:latin typeface="Arial Narrow" charset="0"/>
                <a:ea typeface="ＭＳ Ｐゴシック" charset="-128"/>
              </a:rPr>
              <a:t>in combination</a:t>
            </a:r>
          </a:p>
          <a:p>
            <a:pPr marL="342900" indent="-342900">
              <a:spcBef>
                <a:spcPct val="20000"/>
              </a:spcBef>
              <a:buFontTx/>
              <a:buChar char="•"/>
            </a:pPr>
            <a:endParaRPr lang="en-US" sz="2800" dirty="0">
              <a:solidFill>
                <a:schemeClr val="accent2"/>
              </a:solidFill>
              <a:latin typeface="Arial Narrow" charset="0"/>
            </a:endParaRPr>
          </a:p>
        </p:txBody>
      </p:sp>
      <p:pic>
        <p:nvPicPr>
          <p:cNvPr id="208908" name="Picture 12" descr="FG24_007"/>
          <p:cNvPicPr>
            <a:picLocks noChangeAspect="1" noChangeArrowheads="1"/>
          </p:cNvPicPr>
          <p:nvPr/>
        </p:nvPicPr>
        <p:blipFill>
          <a:blip r:embed="rId2"/>
          <a:srcRect/>
          <a:stretch>
            <a:fillRect/>
          </a:stretch>
        </p:blipFill>
        <p:spPr bwMode="auto">
          <a:xfrm>
            <a:off x="0" y="4229100"/>
            <a:ext cx="4419600" cy="2400300"/>
          </a:xfrm>
          <a:prstGeom prst="rect">
            <a:avLst/>
          </a:prstGeom>
          <a:noFill/>
        </p:spPr>
      </p:pic>
      <p:pic>
        <p:nvPicPr>
          <p:cNvPr id="208909" name="Picture 13" descr="FG24_008"/>
          <p:cNvPicPr>
            <a:picLocks noChangeAspect="1" noChangeArrowheads="1"/>
          </p:cNvPicPr>
          <p:nvPr/>
        </p:nvPicPr>
        <p:blipFill>
          <a:blip r:embed="rId3"/>
          <a:srcRect/>
          <a:stretch>
            <a:fillRect/>
          </a:stretch>
        </p:blipFill>
        <p:spPr bwMode="auto">
          <a:xfrm>
            <a:off x="4419600" y="4191000"/>
            <a:ext cx="3200400" cy="2400300"/>
          </a:xfrm>
          <a:prstGeom prst="rect">
            <a:avLst/>
          </a:prstGeom>
          <a:noFill/>
        </p:spPr>
      </p:pic>
    </p:spTree>
    <p:extLst>
      <p:ext uri="{BB962C8B-B14F-4D97-AF65-F5344CB8AC3E}">
        <p14:creationId xmlns:p14="http://schemas.microsoft.com/office/powerpoint/2010/main" val="6229058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8899">
                                            <p:txEl>
                                              <p:pRg st="0" end="0"/>
                                            </p:txEl>
                                          </p:spTgt>
                                        </p:tgtEl>
                                        <p:attrNameLst>
                                          <p:attrName>style.visibility</p:attrName>
                                        </p:attrNameLst>
                                      </p:cBhvr>
                                      <p:to>
                                        <p:strVal val="visible"/>
                                      </p:to>
                                    </p:set>
                                    <p:animEffect transition="in" filter="wipe(left)">
                                      <p:cBhvr>
                                        <p:cTn id="7" dur="500"/>
                                        <p:tgtEl>
                                          <p:spTgt spid="2088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8899">
                                            <p:txEl>
                                              <p:pRg st="1" end="1"/>
                                            </p:txEl>
                                          </p:spTgt>
                                        </p:tgtEl>
                                        <p:attrNameLst>
                                          <p:attrName>style.visibility</p:attrName>
                                        </p:attrNameLst>
                                      </p:cBhvr>
                                      <p:to>
                                        <p:strVal val="visible"/>
                                      </p:to>
                                    </p:set>
                                    <p:animEffect transition="in" filter="wipe(left)">
                                      <p:cBhvr>
                                        <p:cTn id="12" dur="500"/>
                                        <p:tgtEl>
                                          <p:spTgt spid="2088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8899">
                                            <p:txEl>
                                              <p:pRg st="2" end="2"/>
                                            </p:txEl>
                                          </p:spTgt>
                                        </p:tgtEl>
                                        <p:attrNameLst>
                                          <p:attrName>style.visibility</p:attrName>
                                        </p:attrNameLst>
                                      </p:cBhvr>
                                      <p:to>
                                        <p:strVal val="visible"/>
                                      </p:to>
                                    </p:set>
                                    <p:animEffect transition="in" filter="wipe(left)">
                                      <p:cBhvr>
                                        <p:cTn id="17" dur="500"/>
                                        <p:tgtEl>
                                          <p:spTgt spid="2088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8899">
                                            <p:txEl>
                                              <p:pRg st="3" end="3"/>
                                            </p:txEl>
                                          </p:spTgt>
                                        </p:tgtEl>
                                        <p:attrNameLst>
                                          <p:attrName>style.visibility</p:attrName>
                                        </p:attrNameLst>
                                      </p:cBhvr>
                                      <p:to>
                                        <p:strVal val="visible"/>
                                      </p:to>
                                    </p:set>
                                    <p:animEffect transition="in" filter="wipe(left)">
                                      <p:cBhvr>
                                        <p:cTn id="22" dur="500"/>
                                        <p:tgtEl>
                                          <p:spTgt spid="2088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08899">
                                            <p:txEl>
                                              <p:pRg st="4" end="4"/>
                                            </p:txEl>
                                          </p:spTgt>
                                        </p:tgtEl>
                                        <p:attrNameLst>
                                          <p:attrName>style.visibility</p:attrName>
                                        </p:attrNameLst>
                                      </p:cBhvr>
                                      <p:to>
                                        <p:strVal val="visible"/>
                                      </p:to>
                                    </p:set>
                                    <p:animEffect transition="in" filter="wipe(left)">
                                      <p:cBhvr>
                                        <p:cTn id="27" dur="500"/>
                                        <p:tgtEl>
                                          <p:spTgt spid="2088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08899">
                                            <p:txEl>
                                              <p:pRg st="5" end="5"/>
                                            </p:txEl>
                                          </p:spTgt>
                                        </p:tgtEl>
                                        <p:attrNameLst>
                                          <p:attrName>style.visibility</p:attrName>
                                        </p:attrNameLst>
                                      </p:cBhvr>
                                      <p:to>
                                        <p:strVal val="visible"/>
                                      </p:to>
                                    </p:set>
                                    <p:animEffect transition="in" filter="wipe(left)">
                                      <p:cBhvr>
                                        <p:cTn id="32" dur="500"/>
                                        <p:tgtEl>
                                          <p:spTgt spid="20889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08899">
                                            <p:txEl>
                                              <p:pRg st="6" end="6"/>
                                            </p:txEl>
                                          </p:spTgt>
                                        </p:tgtEl>
                                        <p:attrNameLst>
                                          <p:attrName>style.visibility</p:attrName>
                                        </p:attrNameLst>
                                      </p:cBhvr>
                                      <p:to>
                                        <p:strVal val="visible"/>
                                      </p:to>
                                    </p:set>
                                    <p:animEffect transition="in" filter="wipe(left)">
                                      <p:cBhvr>
                                        <p:cTn id="37" dur="500"/>
                                        <p:tgtEl>
                                          <p:spTgt spid="20889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208908"/>
                                        </p:tgtEl>
                                        <p:attrNameLst>
                                          <p:attrName>style.visibility</p:attrName>
                                        </p:attrNameLst>
                                      </p:cBhvr>
                                      <p:to>
                                        <p:strVal val="visible"/>
                                      </p:to>
                                    </p:set>
                                    <p:anim calcmode="lin" valueType="num">
                                      <p:cBhvr>
                                        <p:cTn id="42" dur="500" fill="hold"/>
                                        <p:tgtEl>
                                          <p:spTgt spid="208908"/>
                                        </p:tgtEl>
                                        <p:attrNameLst>
                                          <p:attrName>ppt_w</p:attrName>
                                        </p:attrNameLst>
                                      </p:cBhvr>
                                      <p:tavLst>
                                        <p:tav tm="0">
                                          <p:val>
                                            <p:fltVal val="0"/>
                                          </p:val>
                                        </p:tav>
                                        <p:tav tm="100000">
                                          <p:val>
                                            <p:strVal val="#ppt_w"/>
                                          </p:val>
                                        </p:tav>
                                      </p:tavLst>
                                    </p:anim>
                                    <p:anim calcmode="lin" valueType="num">
                                      <p:cBhvr>
                                        <p:cTn id="43" dur="500" fill="hold"/>
                                        <p:tgtEl>
                                          <p:spTgt spid="208908"/>
                                        </p:tgtEl>
                                        <p:attrNameLst>
                                          <p:attrName>ppt_h</p:attrName>
                                        </p:attrNameLst>
                                      </p:cBhvr>
                                      <p:tavLst>
                                        <p:tav tm="0">
                                          <p:val>
                                            <p:fltVal val="0"/>
                                          </p:val>
                                        </p:tav>
                                        <p:tav tm="100000">
                                          <p:val>
                                            <p:strVal val="#ppt_h"/>
                                          </p:val>
                                        </p:tav>
                                      </p:tavLst>
                                    </p:anim>
                                    <p:animEffect transition="in" filter="fade">
                                      <p:cBhvr>
                                        <p:cTn id="44" dur="500"/>
                                        <p:tgtEl>
                                          <p:spTgt spid="20890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208909"/>
                                        </p:tgtEl>
                                        <p:attrNameLst>
                                          <p:attrName>style.visibility</p:attrName>
                                        </p:attrNameLst>
                                      </p:cBhvr>
                                      <p:to>
                                        <p:strVal val="visible"/>
                                      </p:to>
                                    </p:set>
                                    <p:anim calcmode="lin" valueType="num">
                                      <p:cBhvr>
                                        <p:cTn id="49" dur="500" fill="hold"/>
                                        <p:tgtEl>
                                          <p:spTgt spid="208909"/>
                                        </p:tgtEl>
                                        <p:attrNameLst>
                                          <p:attrName>ppt_w</p:attrName>
                                        </p:attrNameLst>
                                      </p:cBhvr>
                                      <p:tavLst>
                                        <p:tav tm="0">
                                          <p:val>
                                            <p:fltVal val="0"/>
                                          </p:val>
                                        </p:tav>
                                        <p:tav tm="100000">
                                          <p:val>
                                            <p:strVal val="#ppt_w"/>
                                          </p:val>
                                        </p:tav>
                                      </p:tavLst>
                                    </p:anim>
                                    <p:anim calcmode="lin" valueType="num">
                                      <p:cBhvr>
                                        <p:cTn id="50" dur="500" fill="hold"/>
                                        <p:tgtEl>
                                          <p:spTgt spid="208909"/>
                                        </p:tgtEl>
                                        <p:attrNameLst>
                                          <p:attrName>ppt_h</p:attrName>
                                        </p:attrNameLst>
                                      </p:cBhvr>
                                      <p:tavLst>
                                        <p:tav tm="0">
                                          <p:val>
                                            <p:fltVal val="0"/>
                                          </p:val>
                                        </p:tav>
                                        <p:tav tm="100000">
                                          <p:val>
                                            <p:strVal val="#ppt_h"/>
                                          </p:val>
                                        </p:tav>
                                      </p:tavLst>
                                    </p:anim>
                                    <p:animEffect transition="in" filter="fade">
                                      <p:cBhvr>
                                        <p:cTn id="51" dur="500"/>
                                        <p:tgtEl>
                                          <p:spTgt spid="2089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9" grpId="0" build="p"/>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20287</TotalTime>
  <Words>2816</Words>
  <Application>Microsoft Macintosh PowerPoint</Application>
  <PresentationFormat>On-screen Show (4:3)</PresentationFormat>
  <Paragraphs>296</Paragraphs>
  <Slides>25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phys1443-spring02</vt:lpstr>
      <vt:lpstr>Equation</vt:lpstr>
      <vt:lpstr>PHYS 1441 – Section 001 Lecture #9</vt:lpstr>
      <vt:lpstr>Announcements</vt:lpstr>
      <vt:lpstr>Capacitors</vt:lpstr>
      <vt:lpstr>Determination of Capacitance</vt:lpstr>
      <vt:lpstr>Example 24 – 1</vt:lpstr>
      <vt:lpstr>Example 24 – 1</vt:lpstr>
      <vt:lpstr>Example 24 – 3</vt:lpstr>
      <vt:lpstr>Capacitor Cont’d</vt:lpstr>
      <vt:lpstr>Capacitors in Series or Parallel</vt:lpstr>
      <vt:lpstr>Capacitors in Parallel</vt:lpstr>
      <vt:lpstr>Capacitors in Series</vt:lpstr>
      <vt:lpstr>Example 24 – 5</vt:lpstr>
      <vt:lpstr>Electric Energy Storage</vt:lpstr>
      <vt:lpstr>Electric Energy Storage</vt:lpstr>
      <vt:lpstr>Example 24 – 8</vt:lpstr>
      <vt:lpstr>Electric Energy Density</vt:lpstr>
      <vt:lpstr>Dielectrics</vt:lpstr>
      <vt:lpstr>Dielectrics</vt:lpstr>
      <vt:lpstr>Dielectrics</vt:lpstr>
      <vt:lpstr>Effect of a Dielectric Material on Capacitance </vt:lpstr>
      <vt:lpstr>Effect of a Dielectric Material on Field </vt:lpstr>
      <vt:lpstr>Example 24 – 11</vt:lpstr>
      <vt:lpstr>Example 24 – 11 cont’d</vt:lpstr>
      <vt:lpstr>Molecular Description of Dielectric</vt:lpstr>
      <vt:lpstr>Molecular Description of Dielectric</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 Yu</cp:lastModifiedBy>
  <cp:revision>538</cp:revision>
  <dcterms:created xsi:type="dcterms:W3CDTF">2012-01-19T04:21:20Z</dcterms:created>
  <dcterms:modified xsi:type="dcterms:W3CDTF">2016-06-20T19:23:00Z</dcterms:modified>
</cp:coreProperties>
</file>