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91" r:id="rId2"/>
    <p:sldId id="481" r:id="rId3"/>
    <p:sldId id="582" r:id="rId4"/>
    <p:sldId id="583" r:id="rId5"/>
    <p:sldId id="584" r:id="rId6"/>
    <p:sldId id="585" r:id="rId7"/>
    <p:sldId id="586" r:id="rId8"/>
    <p:sldId id="599" r:id="rId9"/>
    <p:sldId id="600" r:id="rId10"/>
    <p:sldId id="601" r:id="rId11"/>
    <p:sldId id="602" r:id="rId12"/>
    <p:sldId id="603" r:id="rId13"/>
    <p:sldId id="604" r:id="rId14"/>
    <p:sldId id="605" r:id="rId15"/>
    <p:sldId id="606" r:id="rId16"/>
    <p:sldId id="607" r:id="rId17"/>
    <p:sldId id="608" r:id="rId18"/>
    <p:sldId id="609" r:id="rId19"/>
    <p:sldId id="610" r:id="rId20"/>
    <p:sldId id="611" r:id="rId21"/>
    <p:sldId id="612" r:id="rId22"/>
    <p:sldId id="613" r:id="rId23"/>
    <p:sldId id="614" r:id="rId24"/>
    <p:sldId id="615" r:id="rId25"/>
    <p:sldId id="616" r:id="rId26"/>
    <p:sldId id="617" r:id="rId27"/>
    <p:sldId id="618" r:id="rId28"/>
    <p:sldId id="619" r:id="rId29"/>
    <p:sldId id="620" r:id="rId30"/>
    <p:sldId id="621" r:id="rId31"/>
    <p:sldId id="622" r:id="rId32"/>
    <p:sldId id="623" r:id="rId33"/>
    <p:sldId id="624" r:id="rId34"/>
    <p:sldId id="625" r:id="rId35"/>
    <p:sldId id="626" r:id="rId36"/>
    <p:sldId id="627" r:id="rId3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00"/>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20" d="100"/>
          <a:sy n="120" d="100"/>
        </p:scale>
        <p:origin x="-8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5" Type="http://schemas.openxmlformats.org/officeDocument/2006/relationships/image" Target="../media/image60.wmf"/><Relationship Id="rId6" Type="http://schemas.openxmlformats.org/officeDocument/2006/relationships/image" Target="../media/image61.wmf"/><Relationship Id="rId1" Type="http://schemas.openxmlformats.org/officeDocument/2006/relationships/image" Target="../media/image56.wmf"/><Relationship Id="rId2"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1" Type="http://schemas.openxmlformats.org/officeDocument/2006/relationships/image" Target="../media/image62.wmf"/><Relationship Id="rId2"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80.wmf"/><Relationship Id="rId12" Type="http://schemas.openxmlformats.org/officeDocument/2006/relationships/image" Target="../media/image81.wmf"/><Relationship Id="rId13" Type="http://schemas.openxmlformats.org/officeDocument/2006/relationships/image" Target="../media/image82.wmf"/><Relationship Id="rId14" Type="http://schemas.openxmlformats.org/officeDocument/2006/relationships/image" Target="../media/image83.wmf"/><Relationship Id="rId15" Type="http://schemas.openxmlformats.org/officeDocument/2006/relationships/image" Target="../media/image84.wmf"/><Relationship Id="rId16" Type="http://schemas.openxmlformats.org/officeDocument/2006/relationships/image" Target="../media/image85.wmf"/><Relationship Id="rId1" Type="http://schemas.openxmlformats.org/officeDocument/2006/relationships/image" Target="../media/image70.wmf"/><Relationship Id="rId2" Type="http://schemas.openxmlformats.org/officeDocument/2006/relationships/image" Target="../media/image71.wmf"/><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8" Type="http://schemas.openxmlformats.org/officeDocument/2006/relationships/image" Target="../media/image77.wmf"/><Relationship Id="rId9" Type="http://schemas.openxmlformats.org/officeDocument/2006/relationships/image" Target="../media/image78.wmf"/><Relationship Id="rId10"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7.wmf"/><Relationship Id="rId2" Type="http://schemas.openxmlformats.org/officeDocument/2006/relationships/image" Target="../media/image88.emf"/><Relationship Id="rId3"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0.wmf"/><Relationship Id="rId2" Type="http://schemas.openxmlformats.org/officeDocument/2006/relationships/image" Target="../media/image91.wmf"/><Relationship Id="rId3" Type="http://schemas.openxmlformats.org/officeDocument/2006/relationships/image" Target="../media/image9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5.wmf"/><Relationship Id="rId4" Type="http://schemas.openxmlformats.org/officeDocument/2006/relationships/image" Target="../media/image96.wmf"/><Relationship Id="rId5" Type="http://schemas.openxmlformats.org/officeDocument/2006/relationships/image" Target="../media/image97.emf"/><Relationship Id="rId6" Type="http://schemas.openxmlformats.org/officeDocument/2006/relationships/image" Target="../media/image98.wmf"/><Relationship Id="rId1" Type="http://schemas.openxmlformats.org/officeDocument/2006/relationships/image" Target="../media/image93.wmf"/><Relationship Id="rId2"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2.wmf"/><Relationship Id="rId4" Type="http://schemas.openxmlformats.org/officeDocument/2006/relationships/image" Target="../media/image103.wmf"/><Relationship Id="rId5" Type="http://schemas.openxmlformats.org/officeDocument/2006/relationships/image" Target="../media/image104.wmf"/><Relationship Id="rId6" Type="http://schemas.openxmlformats.org/officeDocument/2006/relationships/image" Target="../media/image105.wmf"/><Relationship Id="rId7" Type="http://schemas.openxmlformats.org/officeDocument/2006/relationships/image" Target="../media/image106.wmf"/><Relationship Id="rId8" Type="http://schemas.openxmlformats.org/officeDocument/2006/relationships/image" Target="../media/image107.wmf"/><Relationship Id="rId9" Type="http://schemas.openxmlformats.org/officeDocument/2006/relationships/image" Target="../media/image108.wmf"/><Relationship Id="rId1" Type="http://schemas.openxmlformats.org/officeDocument/2006/relationships/image" Target="../media/image100.wmf"/><Relationship Id="rId2"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19.wmf"/><Relationship Id="rId12" Type="http://schemas.openxmlformats.org/officeDocument/2006/relationships/image" Target="../media/image120.wmf"/><Relationship Id="rId1" Type="http://schemas.openxmlformats.org/officeDocument/2006/relationships/image" Target="../media/image109.wmf"/><Relationship Id="rId2" Type="http://schemas.openxmlformats.org/officeDocument/2006/relationships/image" Target="../media/image110.wmf"/><Relationship Id="rId3" Type="http://schemas.openxmlformats.org/officeDocument/2006/relationships/image" Target="../media/image111.wmf"/><Relationship Id="rId4" Type="http://schemas.openxmlformats.org/officeDocument/2006/relationships/image" Target="../media/image112.wmf"/><Relationship Id="rId5" Type="http://schemas.openxmlformats.org/officeDocument/2006/relationships/image" Target="../media/image113.wmf"/><Relationship Id="rId6" Type="http://schemas.openxmlformats.org/officeDocument/2006/relationships/image" Target="../media/image114.wmf"/><Relationship Id="rId7" Type="http://schemas.openxmlformats.org/officeDocument/2006/relationships/image" Target="../media/image115.wmf"/><Relationship Id="rId8" Type="http://schemas.openxmlformats.org/officeDocument/2006/relationships/image" Target="../media/image116.wmf"/><Relationship Id="rId9" Type="http://schemas.openxmlformats.org/officeDocument/2006/relationships/image" Target="../media/image117.wmf"/><Relationship Id="rId10" Type="http://schemas.openxmlformats.org/officeDocument/2006/relationships/image" Target="../media/image1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image" Target="../media/image6.wmf"/><Relationship Id="rId2"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7.emf"/><Relationship Id="rId4" Type="http://schemas.openxmlformats.org/officeDocument/2006/relationships/image" Target="../media/image128.wmf"/><Relationship Id="rId5" Type="http://schemas.openxmlformats.org/officeDocument/2006/relationships/image" Target="../media/image129.emf"/><Relationship Id="rId6" Type="http://schemas.openxmlformats.org/officeDocument/2006/relationships/image" Target="../media/image130.wmf"/><Relationship Id="rId7" Type="http://schemas.openxmlformats.org/officeDocument/2006/relationships/image" Target="../media/image131.wmf"/><Relationship Id="rId8" Type="http://schemas.openxmlformats.org/officeDocument/2006/relationships/image" Target="../media/image132.wmf"/><Relationship Id="rId9" Type="http://schemas.openxmlformats.org/officeDocument/2006/relationships/image" Target="../media/image133.wmf"/><Relationship Id="rId10" Type="http://schemas.openxmlformats.org/officeDocument/2006/relationships/image" Target="../media/image134.wmf"/><Relationship Id="rId11" Type="http://schemas.openxmlformats.org/officeDocument/2006/relationships/image" Target="../media/image135.emf"/><Relationship Id="rId1" Type="http://schemas.openxmlformats.org/officeDocument/2006/relationships/image" Target="../media/image125.wmf"/><Relationship Id="rId2" Type="http://schemas.openxmlformats.org/officeDocument/2006/relationships/image" Target="../media/image126.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8.wmf"/><Relationship Id="rId4" Type="http://schemas.openxmlformats.org/officeDocument/2006/relationships/image" Target="../media/image139.wmf"/><Relationship Id="rId5" Type="http://schemas.openxmlformats.org/officeDocument/2006/relationships/image" Target="../media/image140.emf"/><Relationship Id="rId6" Type="http://schemas.openxmlformats.org/officeDocument/2006/relationships/image" Target="../media/image141.wmf"/><Relationship Id="rId7" Type="http://schemas.openxmlformats.org/officeDocument/2006/relationships/image" Target="../media/image142.wmf"/><Relationship Id="rId1" Type="http://schemas.openxmlformats.org/officeDocument/2006/relationships/image" Target="../media/image136.wmf"/><Relationship Id="rId2" Type="http://schemas.openxmlformats.org/officeDocument/2006/relationships/image" Target="../media/image13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4.wmf"/><Relationship Id="rId2" Type="http://schemas.openxmlformats.org/officeDocument/2006/relationships/image" Target="../media/image145.wmf"/><Relationship Id="rId3" Type="http://schemas.openxmlformats.org/officeDocument/2006/relationships/image" Target="../media/image1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image" Target="../media/image13.wmf"/><Relationship Id="rId2"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1" Type="http://schemas.openxmlformats.org/officeDocument/2006/relationships/image" Target="../media/image26.wmf"/><Relationship Id="rId2"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43.wmf"/><Relationship Id="rId12" Type="http://schemas.openxmlformats.org/officeDocument/2006/relationships/image" Target="../media/image44.wmf"/><Relationship Id="rId13" Type="http://schemas.openxmlformats.org/officeDocument/2006/relationships/image" Target="../media/image45.wmf"/><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wmf"/><Relationship Id="rId8" Type="http://schemas.openxmlformats.org/officeDocument/2006/relationships/image" Target="../media/image40.wmf"/><Relationship Id="rId9" Type="http://schemas.openxmlformats.org/officeDocument/2006/relationships/image" Target="../media/image41.wmf"/><Relationship Id="rId10"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wmf"/><Relationship Id="rId9" Type="http://schemas.openxmlformats.org/officeDocument/2006/relationships/image" Target="../media/image53.wmf"/><Relationship Id="rId10" Type="http://schemas.openxmlformats.org/officeDocument/2006/relationships/image" Target="../media/image54.wmf"/><Relationship Id="rId1" Type="http://schemas.openxmlformats.org/officeDocument/2006/relationships/image" Target="../media/image35.wmf"/><Relationship Id="rId2"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Tuesday, June 21, 2016</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Tuesday, June 21, 2016</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1444-001, Summer 2016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Tuesday, June 21, 2016</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1444-001, Summer 2016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wmf"/><Relationship Id="rId5" Type="http://schemas.openxmlformats.org/officeDocument/2006/relationships/oleObject" Target="../embeddings/oleObject11.bin"/><Relationship Id="rId6" Type="http://schemas.openxmlformats.org/officeDocument/2006/relationships/image" Target="../media/image14.wmf"/><Relationship Id="rId7" Type="http://schemas.openxmlformats.org/officeDocument/2006/relationships/oleObject" Target="../embeddings/oleObject12.bin"/><Relationship Id="rId8" Type="http://schemas.openxmlformats.org/officeDocument/2006/relationships/image" Target="../media/image15.wmf"/><Relationship Id="rId9" Type="http://schemas.openxmlformats.org/officeDocument/2006/relationships/oleObject" Target="../embeddings/oleObject13.bin"/><Relationship Id="rId10"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oleObject" Target="../embeddings/oleObject18.bin"/><Relationship Id="rId13" Type="http://schemas.openxmlformats.org/officeDocument/2006/relationships/image" Target="../media/image21.wmf"/><Relationship Id="rId14" Type="http://schemas.openxmlformats.org/officeDocument/2006/relationships/oleObject" Target="../embeddings/oleObject19.bin"/><Relationship Id="rId15" Type="http://schemas.openxmlformats.org/officeDocument/2006/relationships/image" Target="../media/image22.wmf"/><Relationship Id="rId16" Type="http://schemas.openxmlformats.org/officeDocument/2006/relationships/oleObject" Target="../embeddings/oleObject20.bin"/><Relationship Id="rId17" Type="http://schemas.openxmlformats.org/officeDocument/2006/relationships/image" Target="../media/image23.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4.jpeg"/><Relationship Id="rId4" Type="http://schemas.openxmlformats.org/officeDocument/2006/relationships/oleObject" Target="../embeddings/oleObject14.bin"/><Relationship Id="rId5" Type="http://schemas.openxmlformats.org/officeDocument/2006/relationships/image" Target="../media/image17.wmf"/><Relationship Id="rId6" Type="http://schemas.openxmlformats.org/officeDocument/2006/relationships/oleObject" Target="../embeddings/oleObject15.bin"/><Relationship Id="rId7" Type="http://schemas.openxmlformats.org/officeDocument/2006/relationships/image" Target="../media/image18.wmf"/><Relationship Id="rId8" Type="http://schemas.openxmlformats.org/officeDocument/2006/relationships/oleObject" Target="../embeddings/oleObject16.bin"/><Relationship Id="rId9" Type="http://schemas.openxmlformats.org/officeDocument/2006/relationships/image" Target="../media/image19.wmf"/><Relationship Id="rId10"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oleObject21.bin"/><Relationship Id="rId5" Type="http://schemas.openxmlformats.org/officeDocument/2006/relationships/image" Target="../media/image26.wmf"/><Relationship Id="rId6" Type="http://schemas.openxmlformats.org/officeDocument/2006/relationships/oleObject" Target="../embeddings/oleObject22.bin"/><Relationship Id="rId7" Type="http://schemas.openxmlformats.org/officeDocument/2006/relationships/image" Target="../media/image27.wmf"/><Relationship Id="rId8" Type="http://schemas.openxmlformats.org/officeDocument/2006/relationships/oleObject" Target="../embeddings/oleObject23.bin"/><Relationship Id="rId9" Type="http://schemas.openxmlformats.org/officeDocument/2006/relationships/image" Target="../media/image28.wmf"/><Relationship Id="rId10" Type="http://schemas.openxmlformats.org/officeDocument/2006/relationships/oleObject" Target="../embeddings/oleObject24.bin"/><Relationship Id="rId11" Type="http://schemas.openxmlformats.org/officeDocument/2006/relationships/image" Target="../media/image29.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1.wmf"/><Relationship Id="rId5" Type="http://schemas.openxmlformats.org/officeDocument/2006/relationships/oleObject" Target="../embeddings/oleObject26.bin"/><Relationship Id="rId6" Type="http://schemas.openxmlformats.org/officeDocument/2006/relationships/image" Target="../media/image3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image" Target="../media/image35.wmf"/><Relationship Id="rId20" Type="http://schemas.openxmlformats.org/officeDocument/2006/relationships/oleObject" Target="../embeddings/oleObject35.bin"/><Relationship Id="rId21" Type="http://schemas.openxmlformats.org/officeDocument/2006/relationships/image" Target="../media/image41.wmf"/><Relationship Id="rId22" Type="http://schemas.openxmlformats.org/officeDocument/2006/relationships/oleObject" Target="../embeddings/oleObject36.bin"/><Relationship Id="rId23" Type="http://schemas.openxmlformats.org/officeDocument/2006/relationships/image" Target="../media/image42.wmf"/><Relationship Id="rId24" Type="http://schemas.openxmlformats.org/officeDocument/2006/relationships/oleObject" Target="../embeddings/oleObject37.bin"/><Relationship Id="rId25" Type="http://schemas.openxmlformats.org/officeDocument/2006/relationships/image" Target="../media/image43.wmf"/><Relationship Id="rId26" Type="http://schemas.openxmlformats.org/officeDocument/2006/relationships/oleObject" Target="../embeddings/oleObject38.bin"/><Relationship Id="rId27" Type="http://schemas.openxmlformats.org/officeDocument/2006/relationships/image" Target="../media/image44.wmf"/><Relationship Id="rId28" Type="http://schemas.openxmlformats.org/officeDocument/2006/relationships/oleObject" Target="../embeddings/oleObject39.bin"/><Relationship Id="rId29" Type="http://schemas.openxmlformats.org/officeDocument/2006/relationships/image" Target="../media/image45.wmf"/><Relationship Id="rId10" Type="http://schemas.openxmlformats.org/officeDocument/2006/relationships/oleObject" Target="../embeddings/oleObject30.bin"/><Relationship Id="rId11" Type="http://schemas.openxmlformats.org/officeDocument/2006/relationships/image" Target="../media/image36.wmf"/><Relationship Id="rId12" Type="http://schemas.openxmlformats.org/officeDocument/2006/relationships/oleObject" Target="../embeddings/oleObject31.bin"/><Relationship Id="rId13" Type="http://schemas.openxmlformats.org/officeDocument/2006/relationships/image" Target="../media/image37.wmf"/><Relationship Id="rId14" Type="http://schemas.openxmlformats.org/officeDocument/2006/relationships/oleObject" Target="../embeddings/oleObject32.bin"/><Relationship Id="rId15" Type="http://schemas.openxmlformats.org/officeDocument/2006/relationships/image" Target="../media/image38.wmf"/><Relationship Id="rId16" Type="http://schemas.openxmlformats.org/officeDocument/2006/relationships/oleObject" Target="../embeddings/oleObject33.bin"/><Relationship Id="rId17" Type="http://schemas.openxmlformats.org/officeDocument/2006/relationships/image" Target="../media/image39.wmf"/><Relationship Id="rId18" Type="http://schemas.openxmlformats.org/officeDocument/2006/relationships/oleObject" Target="../embeddings/oleObject34.bin"/><Relationship Id="rId19" Type="http://schemas.openxmlformats.org/officeDocument/2006/relationships/image" Target="../media/image40.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27.bin"/><Relationship Id="rId5" Type="http://schemas.openxmlformats.org/officeDocument/2006/relationships/image" Target="../media/image33.wmf"/><Relationship Id="rId6" Type="http://schemas.openxmlformats.org/officeDocument/2006/relationships/oleObject" Target="../embeddings/oleObject28.bin"/><Relationship Id="rId7" Type="http://schemas.openxmlformats.org/officeDocument/2006/relationships/image" Target="../media/image34.wmf"/><Relationship Id="rId8"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43.bin"/><Relationship Id="rId20" Type="http://schemas.openxmlformats.org/officeDocument/2006/relationships/image" Target="../media/image53.wmf"/><Relationship Id="rId21" Type="http://schemas.openxmlformats.org/officeDocument/2006/relationships/oleObject" Target="../embeddings/oleObject49.bin"/><Relationship Id="rId22" Type="http://schemas.openxmlformats.org/officeDocument/2006/relationships/image" Target="../media/image54.wmf"/><Relationship Id="rId10" Type="http://schemas.openxmlformats.org/officeDocument/2006/relationships/image" Target="../media/image48.wmf"/><Relationship Id="rId11" Type="http://schemas.openxmlformats.org/officeDocument/2006/relationships/oleObject" Target="../embeddings/oleObject44.bin"/><Relationship Id="rId12" Type="http://schemas.openxmlformats.org/officeDocument/2006/relationships/image" Target="../media/image49.wmf"/><Relationship Id="rId13" Type="http://schemas.openxmlformats.org/officeDocument/2006/relationships/oleObject" Target="../embeddings/oleObject45.bin"/><Relationship Id="rId14" Type="http://schemas.openxmlformats.org/officeDocument/2006/relationships/image" Target="../media/image50.wmf"/><Relationship Id="rId15" Type="http://schemas.openxmlformats.org/officeDocument/2006/relationships/oleObject" Target="../embeddings/oleObject46.bin"/><Relationship Id="rId16" Type="http://schemas.openxmlformats.org/officeDocument/2006/relationships/image" Target="../media/image51.wmf"/><Relationship Id="rId17" Type="http://schemas.openxmlformats.org/officeDocument/2006/relationships/oleObject" Target="../embeddings/oleObject47.bin"/><Relationship Id="rId18" Type="http://schemas.openxmlformats.org/officeDocument/2006/relationships/image" Target="../media/image52.wmf"/><Relationship Id="rId19"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0.bin"/><Relationship Id="rId4" Type="http://schemas.openxmlformats.org/officeDocument/2006/relationships/image" Target="../media/image35.wmf"/><Relationship Id="rId5" Type="http://schemas.openxmlformats.org/officeDocument/2006/relationships/oleObject" Target="../embeddings/oleObject41.bin"/><Relationship Id="rId6" Type="http://schemas.openxmlformats.org/officeDocument/2006/relationships/image" Target="../media/image38.wmf"/><Relationship Id="rId7" Type="http://schemas.openxmlformats.org/officeDocument/2006/relationships/oleObject" Target="../embeddings/oleObject42.bin"/><Relationship Id="rId8" Type="http://schemas.openxmlformats.org/officeDocument/2006/relationships/image" Target="../media/image47.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5.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55.bin"/><Relationship Id="rId12" Type="http://schemas.openxmlformats.org/officeDocument/2006/relationships/image" Target="../media/image60.wmf"/><Relationship Id="rId13" Type="http://schemas.openxmlformats.org/officeDocument/2006/relationships/oleObject" Target="../embeddings/oleObject56.bin"/><Relationship Id="rId14" Type="http://schemas.openxmlformats.org/officeDocument/2006/relationships/image" Target="../media/image61.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1.bin"/><Relationship Id="rId4" Type="http://schemas.openxmlformats.org/officeDocument/2006/relationships/image" Target="../media/image56.wmf"/><Relationship Id="rId5" Type="http://schemas.openxmlformats.org/officeDocument/2006/relationships/oleObject" Target="../embeddings/oleObject52.bin"/><Relationship Id="rId6" Type="http://schemas.openxmlformats.org/officeDocument/2006/relationships/image" Target="../media/image57.wmf"/><Relationship Id="rId7" Type="http://schemas.openxmlformats.org/officeDocument/2006/relationships/oleObject" Target="../embeddings/oleObject53.bin"/><Relationship Id="rId8" Type="http://schemas.openxmlformats.org/officeDocument/2006/relationships/image" Target="../media/image58.wmf"/><Relationship Id="rId9" Type="http://schemas.openxmlformats.org/officeDocument/2006/relationships/oleObject" Target="../embeddings/oleObject54.bin"/><Relationship Id="rId10" Type="http://schemas.openxmlformats.org/officeDocument/2006/relationships/image" Target="../media/image59.wmf"/></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oleObject" Target="../embeddings/oleObject57.bin"/><Relationship Id="rId5" Type="http://schemas.openxmlformats.org/officeDocument/2006/relationships/image" Target="../media/image62.wmf"/><Relationship Id="rId6" Type="http://schemas.openxmlformats.org/officeDocument/2006/relationships/oleObject" Target="../embeddings/oleObject58.bin"/><Relationship Id="rId7" Type="http://schemas.openxmlformats.org/officeDocument/2006/relationships/image" Target="../media/image63.wmf"/><Relationship Id="rId8" Type="http://schemas.openxmlformats.org/officeDocument/2006/relationships/oleObject" Target="../embeddings/oleObject59.bin"/><Relationship Id="rId9" Type="http://schemas.openxmlformats.org/officeDocument/2006/relationships/image" Target="../media/image64.wmf"/><Relationship Id="rId10" Type="http://schemas.openxmlformats.org/officeDocument/2006/relationships/oleObject" Target="../embeddings/oleObject60.bin"/><Relationship Id="rId11" Type="http://schemas.openxmlformats.org/officeDocument/2006/relationships/image" Target="../media/image65.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23.xml.rels><?xml version="1.0" encoding="UTF-8" standalone="yes"?>
<Relationships xmlns="http://schemas.openxmlformats.org/package/2006/relationships"><Relationship Id="rId20" Type="http://schemas.openxmlformats.org/officeDocument/2006/relationships/oleObject" Target="../embeddings/oleObject69.bin"/><Relationship Id="rId21" Type="http://schemas.openxmlformats.org/officeDocument/2006/relationships/image" Target="../media/image78.wmf"/><Relationship Id="rId22" Type="http://schemas.openxmlformats.org/officeDocument/2006/relationships/oleObject" Target="../embeddings/oleObject70.bin"/><Relationship Id="rId23" Type="http://schemas.openxmlformats.org/officeDocument/2006/relationships/image" Target="../media/image79.wmf"/><Relationship Id="rId24" Type="http://schemas.openxmlformats.org/officeDocument/2006/relationships/oleObject" Target="../embeddings/oleObject71.bin"/><Relationship Id="rId25" Type="http://schemas.openxmlformats.org/officeDocument/2006/relationships/image" Target="../media/image80.wmf"/><Relationship Id="rId26" Type="http://schemas.openxmlformats.org/officeDocument/2006/relationships/oleObject" Target="../embeddings/oleObject72.bin"/><Relationship Id="rId27" Type="http://schemas.openxmlformats.org/officeDocument/2006/relationships/image" Target="../media/image81.wmf"/><Relationship Id="rId28" Type="http://schemas.openxmlformats.org/officeDocument/2006/relationships/oleObject" Target="../embeddings/oleObject73.bin"/><Relationship Id="rId29" Type="http://schemas.openxmlformats.org/officeDocument/2006/relationships/image" Target="../media/image82.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67.jpeg"/><Relationship Id="rId4" Type="http://schemas.openxmlformats.org/officeDocument/2006/relationships/oleObject" Target="../embeddings/oleObject61.bin"/><Relationship Id="rId5" Type="http://schemas.openxmlformats.org/officeDocument/2006/relationships/image" Target="../media/image70.wmf"/><Relationship Id="rId30" Type="http://schemas.openxmlformats.org/officeDocument/2006/relationships/oleObject" Target="../embeddings/oleObject74.bin"/><Relationship Id="rId31" Type="http://schemas.openxmlformats.org/officeDocument/2006/relationships/image" Target="../media/image83.wmf"/><Relationship Id="rId32" Type="http://schemas.openxmlformats.org/officeDocument/2006/relationships/oleObject" Target="../embeddings/oleObject75.bin"/><Relationship Id="rId9" Type="http://schemas.openxmlformats.org/officeDocument/2006/relationships/image" Target="../media/image72.wmf"/><Relationship Id="rId6" Type="http://schemas.openxmlformats.org/officeDocument/2006/relationships/oleObject" Target="../embeddings/oleObject62.bin"/><Relationship Id="rId7" Type="http://schemas.openxmlformats.org/officeDocument/2006/relationships/image" Target="../media/image71.wmf"/><Relationship Id="rId8" Type="http://schemas.openxmlformats.org/officeDocument/2006/relationships/oleObject" Target="../embeddings/oleObject63.bin"/><Relationship Id="rId33" Type="http://schemas.openxmlformats.org/officeDocument/2006/relationships/image" Target="../media/image84.wmf"/><Relationship Id="rId34" Type="http://schemas.openxmlformats.org/officeDocument/2006/relationships/oleObject" Target="../embeddings/oleObject76.bin"/><Relationship Id="rId35" Type="http://schemas.openxmlformats.org/officeDocument/2006/relationships/image" Target="../media/image85.wmf"/><Relationship Id="rId10" Type="http://schemas.openxmlformats.org/officeDocument/2006/relationships/oleObject" Target="../embeddings/oleObject64.bin"/><Relationship Id="rId11" Type="http://schemas.openxmlformats.org/officeDocument/2006/relationships/image" Target="../media/image73.wmf"/><Relationship Id="rId12" Type="http://schemas.openxmlformats.org/officeDocument/2006/relationships/oleObject" Target="../embeddings/oleObject65.bin"/><Relationship Id="rId13" Type="http://schemas.openxmlformats.org/officeDocument/2006/relationships/image" Target="../media/image74.wmf"/><Relationship Id="rId14" Type="http://schemas.openxmlformats.org/officeDocument/2006/relationships/oleObject" Target="../embeddings/oleObject66.bin"/><Relationship Id="rId15" Type="http://schemas.openxmlformats.org/officeDocument/2006/relationships/image" Target="../media/image75.wmf"/><Relationship Id="rId16" Type="http://schemas.openxmlformats.org/officeDocument/2006/relationships/oleObject" Target="../embeddings/oleObject67.bin"/><Relationship Id="rId17" Type="http://schemas.openxmlformats.org/officeDocument/2006/relationships/image" Target="../media/image76.wmf"/><Relationship Id="rId18" Type="http://schemas.openxmlformats.org/officeDocument/2006/relationships/oleObject" Target="../embeddings/oleObject68.bin"/><Relationship Id="rId19" Type="http://schemas.openxmlformats.org/officeDocument/2006/relationships/image" Target="../media/image7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jpeg"/></Relationships>
</file>

<file path=ppt/slides/_rels/slide25.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oleObject" Target="../embeddings/oleObject77.bin"/><Relationship Id="rId5" Type="http://schemas.openxmlformats.org/officeDocument/2006/relationships/image" Target="../media/image87.wmf"/><Relationship Id="rId6" Type="http://schemas.openxmlformats.org/officeDocument/2006/relationships/oleObject" Target="../embeddings/oleObject78.bin"/><Relationship Id="rId7" Type="http://schemas.openxmlformats.org/officeDocument/2006/relationships/image" Target="../media/image88.emf"/><Relationship Id="rId8" Type="http://schemas.openxmlformats.org/officeDocument/2006/relationships/oleObject" Target="../embeddings/oleObject79.bin"/><Relationship Id="rId9" Type="http://schemas.openxmlformats.org/officeDocument/2006/relationships/image" Target="../media/image89.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90.wmf"/><Relationship Id="rId5" Type="http://schemas.openxmlformats.org/officeDocument/2006/relationships/oleObject" Target="../embeddings/oleObject81.bin"/><Relationship Id="rId6" Type="http://schemas.openxmlformats.org/officeDocument/2006/relationships/image" Target="../media/image91.wmf"/><Relationship Id="rId7" Type="http://schemas.openxmlformats.org/officeDocument/2006/relationships/oleObject" Target="../embeddings/oleObject82.bin"/><Relationship Id="rId8" Type="http://schemas.openxmlformats.org/officeDocument/2006/relationships/image" Target="../media/image92.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image" Target="../media/image96.wmf"/><Relationship Id="rId12" Type="http://schemas.openxmlformats.org/officeDocument/2006/relationships/oleObject" Target="../embeddings/oleObject87.bin"/><Relationship Id="rId13" Type="http://schemas.openxmlformats.org/officeDocument/2006/relationships/image" Target="../media/image97.emf"/><Relationship Id="rId14" Type="http://schemas.openxmlformats.org/officeDocument/2006/relationships/oleObject" Target="../embeddings/oleObject88.bin"/><Relationship Id="rId15" Type="http://schemas.openxmlformats.org/officeDocument/2006/relationships/image" Target="../media/image98.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image" Target="../media/image99.jpeg"/><Relationship Id="rId4" Type="http://schemas.openxmlformats.org/officeDocument/2006/relationships/oleObject" Target="../embeddings/oleObject83.bin"/><Relationship Id="rId5" Type="http://schemas.openxmlformats.org/officeDocument/2006/relationships/image" Target="../media/image93.wmf"/><Relationship Id="rId6" Type="http://schemas.openxmlformats.org/officeDocument/2006/relationships/oleObject" Target="../embeddings/oleObject84.bin"/><Relationship Id="rId7" Type="http://schemas.openxmlformats.org/officeDocument/2006/relationships/image" Target="../media/image94.wmf"/><Relationship Id="rId8" Type="http://schemas.openxmlformats.org/officeDocument/2006/relationships/oleObject" Target="../embeddings/oleObject85.bin"/><Relationship Id="rId9" Type="http://schemas.openxmlformats.org/officeDocument/2006/relationships/image" Target="../media/image95.wmf"/><Relationship Id="rId10"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92.bin"/><Relationship Id="rId20" Type="http://schemas.openxmlformats.org/officeDocument/2006/relationships/image" Target="../media/image107.wmf"/><Relationship Id="rId21" Type="http://schemas.openxmlformats.org/officeDocument/2006/relationships/oleObject" Target="../embeddings/oleObject99.bin"/><Relationship Id="rId22" Type="http://schemas.openxmlformats.org/officeDocument/2006/relationships/image" Target="../media/image108.wmf"/><Relationship Id="rId10" Type="http://schemas.openxmlformats.org/officeDocument/2006/relationships/image" Target="../media/image103.wmf"/><Relationship Id="rId11" Type="http://schemas.openxmlformats.org/officeDocument/2006/relationships/oleObject" Target="../embeddings/oleObject93.bin"/><Relationship Id="rId12" Type="http://schemas.openxmlformats.org/officeDocument/2006/relationships/image" Target="../media/image104.wmf"/><Relationship Id="rId13" Type="http://schemas.openxmlformats.org/officeDocument/2006/relationships/oleObject" Target="../embeddings/oleObject94.bin"/><Relationship Id="rId14" Type="http://schemas.openxmlformats.org/officeDocument/2006/relationships/image" Target="../media/image105.wmf"/><Relationship Id="rId15" Type="http://schemas.openxmlformats.org/officeDocument/2006/relationships/oleObject" Target="../embeddings/oleObject95.bin"/><Relationship Id="rId16" Type="http://schemas.openxmlformats.org/officeDocument/2006/relationships/image" Target="../media/image106.wmf"/><Relationship Id="rId17" Type="http://schemas.openxmlformats.org/officeDocument/2006/relationships/oleObject" Target="../embeddings/oleObject96.bin"/><Relationship Id="rId18" Type="http://schemas.openxmlformats.org/officeDocument/2006/relationships/oleObject" Target="../embeddings/oleObject97.bin"/><Relationship Id="rId19" Type="http://schemas.openxmlformats.org/officeDocument/2006/relationships/oleObject" Target="../embeddings/oleObject98.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89.bin"/><Relationship Id="rId4" Type="http://schemas.openxmlformats.org/officeDocument/2006/relationships/image" Target="../media/image100.wmf"/><Relationship Id="rId5" Type="http://schemas.openxmlformats.org/officeDocument/2006/relationships/oleObject" Target="../embeddings/oleObject90.bin"/><Relationship Id="rId6" Type="http://schemas.openxmlformats.org/officeDocument/2006/relationships/image" Target="../media/image101.wmf"/><Relationship Id="rId7" Type="http://schemas.openxmlformats.org/officeDocument/2006/relationships/oleObject" Target="../embeddings/oleObject91.bin"/><Relationship Id="rId8" Type="http://schemas.openxmlformats.org/officeDocument/2006/relationships/image" Target="../media/image102.wmf"/></Relationships>
</file>

<file path=ppt/slides/_rels/slide29.xml.rels><?xml version="1.0" encoding="UTF-8" standalone="yes"?>
<Relationships xmlns="http://schemas.openxmlformats.org/package/2006/relationships"><Relationship Id="rId9" Type="http://schemas.openxmlformats.org/officeDocument/2006/relationships/image" Target="../media/image111.wmf"/><Relationship Id="rId20" Type="http://schemas.openxmlformats.org/officeDocument/2006/relationships/oleObject" Target="../embeddings/oleObject108.bin"/><Relationship Id="rId21" Type="http://schemas.openxmlformats.org/officeDocument/2006/relationships/image" Target="../media/image117.wmf"/><Relationship Id="rId22" Type="http://schemas.openxmlformats.org/officeDocument/2006/relationships/oleObject" Target="../embeddings/oleObject109.bin"/><Relationship Id="rId23" Type="http://schemas.openxmlformats.org/officeDocument/2006/relationships/image" Target="../media/image118.wmf"/><Relationship Id="rId24" Type="http://schemas.openxmlformats.org/officeDocument/2006/relationships/oleObject" Target="../embeddings/oleObject110.bin"/><Relationship Id="rId25" Type="http://schemas.openxmlformats.org/officeDocument/2006/relationships/image" Target="../media/image119.wmf"/><Relationship Id="rId26" Type="http://schemas.openxmlformats.org/officeDocument/2006/relationships/oleObject" Target="../embeddings/oleObject111.bin"/><Relationship Id="rId27" Type="http://schemas.openxmlformats.org/officeDocument/2006/relationships/image" Target="../media/image120.wmf"/><Relationship Id="rId10" Type="http://schemas.openxmlformats.org/officeDocument/2006/relationships/oleObject" Target="../embeddings/oleObject103.bin"/><Relationship Id="rId11" Type="http://schemas.openxmlformats.org/officeDocument/2006/relationships/image" Target="../media/image112.wmf"/><Relationship Id="rId12" Type="http://schemas.openxmlformats.org/officeDocument/2006/relationships/oleObject" Target="../embeddings/oleObject104.bin"/><Relationship Id="rId13" Type="http://schemas.openxmlformats.org/officeDocument/2006/relationships/image" Target="../media/image113.wmf"/><Relationship Id="rId14" Type="http://schemas.openxmlformats.org/officeDocument/2006/relationships/oleObject" Target="../embeddings/oleObject105.bin"/><Relationship Id="rId15" Type="http://schemas.openxmlformats.org/officeDocument/2006/relationships/image" Target="../media/image114.wmf"/><Relationship Id="rId16" Type="http://schemas.openxmlformats.org/officeDocument/2006/relationships/oleObject" Target="../embeddings/oleObject106.bin"/><Relationship Id="rId17" Type="http://schemas.openxmlformats.org/officeDocument/2006/relationships/image" Target="../media/image115.wmf"/><Relationship Id="rId18" Type="http://schemas.openxmlformats.org/officeDocument/2006/relationships/oleObject" Target="../embeddings/oleObject107.bin"/><Relationship Id="rId19" Type="http://schemas.openxmlformats.org/officeDocument/2006/relationships/image" Target="../media/image116.w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21.jpeg"/><Relationship Id="rId4" Type="http://schemas.openxmlformats.org/officeDocument/2006/relationships/oleObject" Target="../embeddings/oleObject100.bin"/><Relationship Id="rId5" Type="http://schemas.openxmlformats.org/officeDocument/2006/relationships/image" Target="../media/image109.wmf"/><Relationship Id="rId6" Type="http://schemas.openxmlformats.org/officeDocument/2006/relationships/oleObject" Target="../embeddings/oleObject101.bin"/><Relationship Id="rId7" Type="http://schemas.openxmlformats.org/officeDocument/2006/relationships/image" Target="../media/image110.wmf"/><Relationship Id="rId8" Type="http://schemas.openxmlformats.org/officeDocument/2006/relationships/oleObject" Target="../embeddings/oleObject10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3.jpeg"/><Relationship Id="rId4" Type="http://schemas.openxmlformats.org/officeDocument/2006/relationships/oleObject" Target="../embeddings/oleObject112.bin"/><Relationship Id="rId5" Type="http://schemas.openxmlformats.org/officeDocument/2006/relationships/image" Target="../media/image12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jpe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116.bin"/><Relationship Id="rId20" Type="http://schemas.openxmlformats.org/officeDocument/2006/relationships/image" Target="../media/image133.wmf"/><Relationship Id="rId21" Type="http://schemas.openxmlformats.org/officeDocument/2006/relationships/oleObject" Target="../embeddings/oleObject122.bin"/><Relationship Id="rId22" Type="http://schemas.openxmlformats.org/officeDocument/2006/relationships/image" Target="../media/image134.wmf"/><Relationship Id="rId23" Type="http://schemas.openxmlformats.org/officeDocument/2006/relationships/oleObject" Target="../embeddings/oleObject123.bin"/><Relationship Id="rId24" Type="http://schemas.openxmlformats.org/officeDocument/2006/relationships/image" Target="../media/image135.emf"/><Relationship Id="rId10" Type="http://schemas.openxmlformats.org/officeDocument/2006/relationships/image" Target="../media/image128.wmf"/><Relationship Id="rId11" Type="http://schemas.openxmlformats.org/officeDocument/2006/relationships/oleObject" Target="../embeddings/oleObject117.bin"/><Relationship Id="rId12" Type="http://schemas.openxmlformats.org/officeDocument/2006/relationships/image" Target="../media/image129.emf"/><Relationship Id="rId13" Type="http://schemas.openxmlformats.org/officeDocument/2006/relationships/oleObject" Target="../embeddings/oleObject118.bin"/><Relationship Id="rId14" Type="http://schemas.openxmlformats.org/officeDocument/2006/relationships/image" Target="../media/image130.wmf"/><Relationship Id="rId15" Type="http://schemas.openxmlformats.org/officeDocument/2006/relationships/oleObject" Target="../embeddings/oleObject119.bin"/><Relationship Id="rId16" Type="http://schemas.openxmlformats.org/officeDocument/2006/relationships/image" Target="../media/image131.wmf"/><Relationship Id="rId17" Type="http://schemas.openxmlformats.org/officeDocument/2006/relationships/oleObject" Target="../embeddings/oleObject120.bin"/><Relationship Id="rId18" Type="http://schemas.openxmlformats.org/officeDocument/2006/relationships/image" Target="../media/image132.wmf"/><Relationship Id="rId19" Type="http://schemas.openxmlformats.org/officeDocument/2006/relationships/oleObject" Target="../embeddings/oleObject121.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113.bin"/><Relationship Id="rId4" Type="http://schemas.openxmlformats.org/officeDocument/2006/relationships/image" Target="../media/image125.wmf"/><Relationship Id="rId5" Type="http://schemas.openxmlformats.org/officeDocument/2006/relationships/oleObject" Target="../embeddings/oleObject114.bin"/><Relationship Id="rId6" Type="http://schemas.openxmlformats.org/officeDocument/2006/relationships/image" Target="../media/image126.emf"/><Relationship Id="rId7" Type="http://schemas.openxmlformats.org/officeDocument/2006/relationships/oleObject" Target="../embeddings/oleObject115.bin"/><Relationship Id="rId8" Type="http://schemas.openxmlformats.org/officeDocument/2006/relationships/image" Target="../media/image1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1" Type="http://schemas.openxmlformats.org/officeDocument/2006/relationships/oleObject" Target="../embeddings/oleObject128.bin"/><Relationship Id="rId12" Type="http://schemas.openxmlformats.org/officeDocument/2006/relationships/image" Target="../media/image140.emf"/><Relationship Id="rId13" Type="http://schemas.openxmlformats.org/officeDocument/2006/relationships/oleObject" Target="../embeddings/oleObject129.bin"/><Relationship Id="rId14" Type="http://schemas.openxmlformats.org/officeDocument/2006/relationships/image" Target="../media/image141.wmf"/><Relationship Id="rId15" Type="http://schemas.openxmlformats.org/officeDocument/2006/relationships/oleObject" Target="../embeddings/oleObject130.bin"/><Relationship Id="rId16" Type="http://schemas.openxmlformats.org/officeDocument/2006/relationships/image" Target="../media/image142.wmf"/><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124.bin"/><Relationship Id="rId4" Type="http://schemas.openxmlformats.org/officeDocument/2006/relationships/image" Target="../media/image136.wmf"/><Relationship Id="rId5" Type="http://schemas.openxmlformats.org/officeDocument/2006/relationships/oleObject" Target="../embeddings/oleObject125.bin"/><Relationship Id="rId6" Type="http://schemas.openxmlformats.org/officeDocument/2006/relationships/image" Target="../media/image137.wmf"/><Relationship Id="rId7" Type="http://schemas.openxmlformats.org/officeDocument/2006/relationships/oleObject" Target="../embeddings/oleObject126.bin"/><Relationship Id="rId8" Type="http://schemas.openxmlformats.org/officeDocument/2006/relationships/image" Target="../media/image138.wmf"/><Relationship Id="rId9" Type="http://schemas.openxmlformats.org/officeDocument/2006/relationships/oleObject" Target="../embeddings/oleObject127.bin"/><Relationship Id="rId10" Type="http://schemas.openxmlformats.org/officeDocument/2006/relationships/image" Target="../media/image13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3.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1.bin"/><Relationship Id="rId4" Type="http://schemas.openxmlformats.org/officeDocument/2006/relationships/image" Target="../media/image144.wmf"/><Relationship Id="rId5" Type="http://schemas.openxmlformats.org/officeDocument/2006/relationships/oleObject" Target="../embeddings/oleObject132.bin"/><Relationship Id="rId6" Type="http://schemas.openxmlformats.org/officeDocument/2006/relationships/image" Target="../media/image145.wmf"/><Relationship Id="rId7" Type="http://schemas.openxmlformats.org/officeDocument/2006/relationships/oleObject" Target="../embeddings/oleObject133.bin"/><Relationship Id="rId8" Type="http://schemas.openxmlformats.org/officeDocument/2006/relationships/image" Target="../media/image146.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0.wmf"/><Relationship Id="rId13" Type="http://schemas.openxmlformats.org/officeDocument/2006/relationships/oleObject" Target="../embeddings/oleObject8.bin"/><Relationship Id="rId14"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6.wmf"/><Relationship Id="rId5" Type="http://schemas.openxmlformats.org/officeDocument/2006/relationships/oleObject" Target="../embeddings/oleObject4.bin"/><Relationship Id="rId6" Type="http://schemas.openxmlformats.org/officeDocument/2006/relationships/image" Target="../media/image7.wmf"/><Relationship Id="rId7" Type="http://schemas.openxmlformats.org/officeDocument/2006/relationships/oleObject" Target="../embeddings/oleObject5.bin"/><Relationship Id="rId8" Type="http://schemas.openxmlformats.org/officeDocument/2006/relationships/image" Target="../media/image8.wmf"/><Relationship Id="rId9" Type="http://schemas.openxmlformats.org/officeDocument/2006/relationships/oleObject" Target="../embeddings/oleObject6.bin"/><Relationship Id="rId10"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June 21, 2016</a:t>
            </a:r>
            <a:endParaRPr lang="en-US"/>
          </a:p>
        </p:txBody>
      </p:sp>
      <p:sp>
        <p:nvSpPr>
          <p:cNvPr id="7" name="Rectangle 5"/>
          <p:cNvSpPr>
            <a:spLocks noGrp="1" noChangeArrowheads="1"/>
          </p:cNvSpPr>
          <p:nvPr>
            <p:ph type="ftr" sz="quarter" idx="11"/>
          </p:nvPr>
        </p:nvSpPr>
        <p:spPr/>
        <p:txBody>
          <a:bodyPr/>
          <a:lstStyle/>
          <a:p>
            <a:pPr>
              <a:defRPr/>
            </a:pPr>
            <a:r>
              <a:rPr lang="nl-NL" smtClean="0"/>
              <a:t>PHYS 1444-001, Summer 2016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#10</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08244" y="1447800"/>
            <a:ext cx="2819536"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Tuesday</a:t>
            </a:r>
            <a:r>
              <a:rPr lang="en-US" dirty="0">
                <a:solidFill>
                  <a:schemeClr val="accent2"/>
                </a:solidFill>
                <a:latin typeface="Monotype Corsiva" pitchFamily="-84" charset="0"/>
              </a:rPr>
              <a:t>, June </a:t>
            </a:r>
            <a:r>
              <a:rPr lang="en-US" dirty="0" smtClean="0">
                <a:solidFill>
                  <a:schemeClr val="accent2"/>
                </a:solidFill>
                <a:latin typeface="Monotype Corsiva" pitchFamily="-84" charset="0"/>
              </a:rPr>
              <a:t>21, 2016</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3"/>
          <p:cNvSpPr txBox="1">
            <a:spLocks noChangeArrowheads="1"/>
          </p:cNvSpPr>
          <p:nvPr/>
        </p:nvSpPr>
        <p:spPr bwMode="auto">
          <a:xfrm>
            <a:off x="1371600" y="2209800"/>
            <a:ext cx="7010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400" dirty="0" smtClean="0">
                <a:latin typeface="Arial Narrow" charset="0"/>
              </a:rPr>
              <a:t>Chapter 25 </a:t>
            </a:r>
          </a:p>
          <a:p>
            <a:pPr marL="969963" lvl="1" indent="-533400">
              <a:buFont typeface="Arial"/>
              <a:buChar char="•"/>
            </a:pPr>
            <a:r>
              <a:rPr lang="en-US" sz="2000" dirty="0" smtClean="0">
                <a:latin typeface="Arial Narrow" charset="0"/>
              </a:rPr>
              <a:t>Electric </a:t>
            </a:r>
            <a:r>
              <a:rPr lang="en-US" sz="2000" dirty="0">
                <a:latin typeface="Arial Narrow" charset="0"/>
              </a:rPr>
              <a:t>Current and </a:t>
            </a:r>
            <a:r>
              <a:rPr lang="en-US" sz="2000" dirty="0" smtClean="0">
                <a:latin typeface="Arial Narrow" charset="0"/>
              </a:rPr>
              <a:t>Resistance</a:t>
            </a:r>
          </a:p>
          <a:p>
            <a:pPr marL="969963" lvl="1" indent="-533400">
              <a:buFont typeface="Arial"/>
              <a:buChar char="•"/>
            </a:pPr>
            <a:r>
              <a:rPr lang="en-US" sz="2000" dirty="0" smtClean="0">
                <a:latin typeface="Arial Narrow" charset="0"/>
              </a:rPr>
              <a:t>The Battery</a:t>
            </a:r>
          </a:p>
          <a:p>
            <a:pPr marL="969963" lvl="1" indent="-533400">
              <a:buFont typeface="Arial"/>
              <a:buChar char="•"/>
            </a:pPr>
            <a:r>
              <a:rPr lang="en-US" sz="2000" dirty="0" smtClean="0">
                <a:latin typeface="Arial Narrow" charset="0"/>
              </a:rPr>
              <a:t>Ohm’s </a:t>
            </a:r>
            <a:r>
              <a:rPr lang="en-US" sz="2000" dirty="0">
                <a:latin typeface="Arial Narrow" charset="0"/>
              </a:rPr>
              <a:t>Law: </a:t>
            </a:r>
            <a:r>
              <a:rPr lang="en-US" sz="2000" dirty="0" smtClean="0">
                <a:latin typeface="Arial Narrow" charset="0"/>
              </a:rPr>
              <a:t>Resisters, </a:t>
            </a:r>
            <a:r>
              <a:rPr lang="en-US" sz="2000" dirty="0" smtClean="0">
                <a:latin typeface="Arial Narrow" charset="0"/>
              </a:rPr>
              <a:t>Resistivity</a:t>
            </a:r>
          </a:p>
          <a:p>
            <a:pPr marL="969963" lvl="1" indent="-533400">
              <a:buFont typeface="Arial"/>
              <a:buChar char="•"/>
            </a:pPr>
            <a:r>
              <a:rPr lang="en-US" sz="2000" dirty="0" smtClean="0">
                <a:latin typeface="Arial Narrow" charset="0"/>
              </a:rPr>
              <a:t>Electric Power</a:t>
            </a:r>
          </a:p>
          <a:p>
            <a:pPr marL="969963" lvl="1" indent="-533400">
              <a:buFont typeface="Arial"/>
              <a:buChar char="•"/>
            </a:pPr>
            <a:r>
              <a:rPr lang="en-US" sz="2000" dirty="0" smtClean="0">
                <a:latin typeface="Arial Narrow" charset="0"/>
              </a:rPr>
              <a:t>Alternating Current</a:t>
            </a:r>
          </a:p>
          <a:p>
            <a:pPr marL="969963" lvl="1" indent="-533400">
              <a:buFont typeface="Arial"/>
              <a:buChar char="•"/>
            </a:pPr>
            <a:r>
              <a:rPr lang="en-US" sz="2000" dirty="0" smtClean="0">
                <a:latin typeface="Arial Narrow" charset="0"/>
              </a:rPr>
              <a:t>Microscopic </a:t>
            </a:r>
            <a:r>
              <a:rPr lang="en-US" sz="2000" dirty="0">
                <a:latin typeface="Arial Narrow" charset="0"/>
              </a:rPr>
              <a:t>View of Electric </a:t>
            </a:r>
            <a:r>
              <a:rPr lang="en-US" sz="2000" dirty="0" smtClean="0">
                <a:latin typeface="Arial Narrow" charset="0"/>
              </a:rPr>
              <a:t>Current</a:t>
            </a:r>
          </a:p>
          <a:p>
            <a:pPr marL="969963" lvl="1" indent="-533400">
              <a:buFont typeface="Arial"/>
              <a:buChar char="•"/>
            </a:pPr>
            <a:r>
              <a:rPr lang="en-US" sz="2000" dirty="0" smtClean="0">
                <a:latin typeface="Arial Narrow" charset="0"/>
              </a:rPr>
              <a:t>Ohm’s </a:t>
            </a:r>
            <a:r>
              <a:rPr lang="en-US" sz="2000" dirty="0">
                <a:latin typeface="Arial Narrow" charset="0"/>
              </a:rPr>
              <a:t>Law in Microscopic </a:t>
            </a:r>
            <a:r>
              <a:rPr lang="en-US" sz="2000" dirty="0" smtClean="0">
                <a:latin typeface="Arial Narrow" charset="0"/>
              </a:rPr>
              <a:t>View</a:t>
            </a:r>
          </a:p>
          <a:p>
            <a:pPr marL="969963" lvl="1" indent="-533400">
              <a:buFont typeface="Arial"/>
              <a:buChar char="•"/>
            </a:pPr>
            <a:r>
              <a:rPr lang="en-US" sz="2000" dirty="0" smtClean="0">
                <a:latin typeface="Arial Narrow" charset="0"/>
              </a:rPr>
              <a:t>EMF </a:t>
            </a:r>
            <a:r>
              <a:rPr lang="en-US" sz="2000" dirty="0">
                <a:latin typeface="Arial Narrow" charset="0"/>
              </a:rPr>
              <a:t>and Terminal Voltage</a:t>
            </a:r>
          </a:p>
          <a:p>
            <a:pPr marL="969963" lvl="1" indent="-533400">
              <a:buFont typeface="Arial"/>
              <a:buChar char="•"/>
            </a:pPr>
            <a:endParaRPr lang="en-US" sz="2000" dirty="0">
              <a:latin typeface="Arial Narrow" charset="0"/>
            </a:endParaRPr>
          </a:p>
          <a:p>
            <a:pPr marL="990600" lvl="1" indent="-533400"/>
            <a:endParaRPr lang="en-US" sz="2400"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type="wd">
                                    <p:tmPct val="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wipe(left)">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wipe(left)">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10</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43409"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7898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wipe(left)">
                                      <p:cBhvr>
                                        <p:cTn id="7" dur="5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0819">
                                            <p:txEl>
                                              <p:pRg st="1" end="1"/>
                                            </p:txEl>
                                          </p:spTgt>
                                        </p:tgtEl>
                                        <p:attrNameLst>
                                          <p:attrName>style.visibility</p:attrName>
                                        </p:attrNameLst>
                                      </p:cBhvr>
                                      <p:to>
                                        <p:strVal val="visible"/>
                                      </p:to>
                                    </p:set>
                                    <p:animEffect transition="in" filter="wipe(left)">
                                      <p:cBhvr>
                                        <p:cTn id="12" dur="500"/>
                                        <p:tgtEl>
                                          <p:spTgt spid="290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0819">
                                            <p:txEl>
                                              <p:pRg st="2" end="2"/>
                                            </p:txEl>
                                          </p:spTgt>
                                        </p:tgtEl>
                                        <p:attrNameLst>
                                          <p:attrName>style.visibility</p:attrName>
                                        </p:attrNameLst>
                                      </p:cBhvr>
                                      <p:to>
                                        <p:strVal val="visible"/>
                                      </p:to>
                                    </p:set>
                                    <p:animEffect transition="in" filter="wipe(left)">
                                      <p:cBhvr>
                                        <p:cTn id="17" dur="500"/>
                                        <p:tgtEl>
                                          <p:spTgt spid="290819">
                                            <p:txEl>
                                              <p:pRg st="2" end="2"/>
                                            </p:txEl>
                                          </p:spTgt>
                                        </p:tgtEl>
                                      </p:cBhvr>
                                    </p:animEffect>
                                  </p:childTnLst>
                                </p:cTn>
                              </p:par>
                            </p:childTnLst>
                          </p:cTn>
                        </p:par>
                        <p:par>
                          <p:cTn id="18" fill="hold">
                            <p:stCondLst>
                              <p:cond delay="1300"/>
                            </p:stCondLst>
                            <p:childTnLst>
                              <p:par>
                                <p:cTn id="19" presetID="22" presetClass="entr" presetSubtype="8" fill="hold" nodeType="afterEffect">
                                  <p:stCondLst>
                                    <p:cond delay="0"/>
                                  </p:stCondLst>
                                  <p:childTnLst>
                                    <p:set>
                                      <p:cBhvr>
                                        <p:cTn id="20" dur="1" fill="hold">
                                          <p:stCondLst>
                                            <p:cond delay="0"/>
                                          </p:stCondLst>
                                        </p:cTn>
                                        <p:tgtEl>
                                          <p:spTgt spid="290820"/>
                                        </p:tgtEl>
                                        <p:attrNameLst>
                                          <p:attrName>style.visibility</p:attrName>
                                        </p:attrNameLst>
                                      </p:cBhvr>
                                      <p:to>
                                        <p:strVal val="visible"/>
                                      </p:to>
                                    </p:set>
                                    <p:animEffect transition="in" filter="wipe(left)">
                                      <p:cBhvr>
                                        <p:cTn id="21" dur="500"/>
                                        <p:tgtEl>
                                          <p:spTgt spid="2908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90819">
                                            <p:txEl>
                                              <p:pRg st="3" end="3"/>
                                            </p:txEl>
                                          </p:spTgt>
                                        </p:tgtEl>
                                        <p:attrNameLst>
                                          <p:attrName>style.visibility</p:attrName>
                                        </p:attrNameLst>
                                      </p:cBhvr>
                                      <p:to>
                                        <p:strVal val="visible"/>
                                      </p:to>
                                    </p:set>
                                    <p:animEffect transition="in" filter="wipe(left)">
                                      <p:cBhvr>
                                        <p:cTn id="26" dur="500"/>
                                        <p:tgtEl>
                                          <p:spTgt spid="290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0819">
                                            <p:txEl>
                                              <p:pRg st="4" end="4"/>
                                            </p:txEl>
                                          </p:spTgt>
                                        </p:tgtEl>
                                        <p:attrNameLst>
                                          <p:attrName>style.visibility</p:attrName>
                                        </p:attrNameLst>
                                      </p:cBhvr>
                                      <p:to>
                                        <p:strVal val="visible"/>
                                      </p:to>
                                    </p:set>
                                    <p:animEffect transition="in" filter="wipe(left)">
                                      <p:cBhvr>
                                        <p:cTn id="31" dur="500"/>
                                        <p:tgtEl>
                                          <p:spTgt spid="2908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90819">
                                            <p:txEl>
                                              <p:pRg st="5" end="5"/>
                                            </p:txEl>
                                          </p:spTgt>
                                        </p:tgtEl>
                                        <p:attrNameLst>
                                          <p:attrName>style.visibility</p:attrName>
                                        </p:attrNameLst>
                                      </p:cBhvr>
                                      <p:to>
                                        <p:strVal val="visible"/>
                                      </p:to>
                                    </p:set>
                                    <p:animEffect transition="in" filter="wipe(left)">
                                      <p:cBhvr>
                                        <p:cTn id="36" dur="500"/>
                                        <p:tgtEl>
                                          <p:spTgt spid="2908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90819">
                                            <p:txEl>
                                              <p:pRg st="6" end="6"/>
                                            </p:txEl>
                                          </p:spTgt>
                                        </p:tgtEl>
                                        <p:attrNameLst>
                                          <p:attrName>style.visibility</p:attrName>
                                        </p:attrNameLst>
                                      </p:cBhvr>
                                      <p:to>
                                        <p:strVal val="visible"/>
                                      </p:to>
                                    </p:set>
                                    <p:animEffect transition="in" filter="wipe(left)">
                                      <p:cBhvr>
                                        <p:cTn id="41" dur="500"/>
                                        <p:tgtEl>
                                          <p:spTgt spid="29081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90819">
                                            <p:txEl>
                                              <p:pRg st="7" end="7"/>
                                            </p:txEl>
                                          </p:spTgt>
                                        </p:tgtEl>
                                        <p:attrNameLst>
                                          <p:attrName>style.visibility</p:attrName>
                                        </p:attrNameLst>
                                      </p:cBhvr>
                                      <p:to>
                                        <p:strVal val="visible"/>
                                      </p:to>
                                    </p:set>
                                    <p:animEffect transition="in" filter="wipe(left)">
                                      <p:cBhvr>
                                        <p:cTn id="46" dur="500"/>
                                        <p:tgtEl>
                                          <p:spTgt spid="290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11</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exact amount of current flow in a wire depends on</a:t>
            </a:r>
          </a:p>
          <a:p>
            <a:pPr marL="742950" lvl="1" indent="-285750">
              <a:spcBef>
                <a:spcPct val="20000"/>
              </a:spcBef>
              <a:buFontTx/>
              <a:buChar char="–"/>
            </a:pPr>
            <a:r>
              <a:rPr lang="en-US">
                <a:solidFill>
                  <a:srgbClr val="660066"/>
                </a:solidFill>
                <a:latin typeface="Arial Narrow" charset="0"/>
                <a:ea typeface="ＭＳ Ｐゴシック" charset="-128"/>
              </a:rPr>
              <a:t>The voltage</a:t>
            </a:r>
          </a:p>
          <a:p>
            <a:pPr marL="742950" lvl="1" indent="-285750">
              <a:spcBef>
                <a:spcPct val="20000"/>
              </a:spcBef>
              <a:buFontTx/>
              <a:buChar char="–"/>
            </a:pPr>
            <a:r>
              <a:rPr lang="en-US">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a:solidFill>
                  <a:srgbClr val="003300"/>
                </a:solidFill>
                <a:latin typeface="Arial Narrow" charset="0"/>
                <a:ea typeface="ＭＳ Ｐゴシック" charset="-128"/>
              </a:rPr>
              <a:t>So that current is inversely proportional to the resistance</a:t>
            </a:r>
          </a:p>
          <a:p>
            <a:pPr marL="742950" lvl="1" indent="-285750">
              <a:spcBef>
                <a:spcPct val="20000"/>
              </a:spcBef>
              <a:buFontTx/>
              <a:buChar char="–"/>
            </a:pPr>
            <a:r>
              <a:rPr lang="en-US">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a:solidFill>
                  <a:srgbClr val="660066"/>
                </a:solidFill>
                <a:latin typeface="Arial Narrow" charset="0"/>
                <a:ea typeface="ＭＳ Ｐゴシック" charset="-128"/>
              </a:rPr>
              <a:t>This linear relationship is not valid for some materials like diodes, vacuum tubes, transistors etc. </a:t>
            </a:r>
            <a:r>
              <a:rPr lang="en-US">
                <a:solidFill>
                  <a:srgbClr val="660066"/>
                </a:solidFill>
                <a:latin typeface="Arial Narrow" charset="0"/>
                <a:ea typeface="ＭＳ Ｐゴシック" charset="-128"/>
                <a:sym typeface="Wingdings" charset="2"/>
              </a:rPr>
              <a:t> These are called non-ohmic </a:t>
            </a:r>
            <a:endParaRPr lang="en-US">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44574"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44575"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44576"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44577"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200742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wipe(left)">
                                      <p:cBhvr>
                                        <p:cTn id="7" dur="500"/>
                                        <p:tgtEl>
                                          <p:spTgt spid="291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wipe(left)">
                                      <p:cBhvr>
                                        <p:cTn id="12" dur="500"/>
                                        <p:tgtEl>
                                          <p:spTgt spid="291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1843">
                                            <p:txEl>
                                              <p:pRg st="2" end="2"/>
                                            </p:txEl>
                                          </p:spTgt>
                                        </p:tgtEl>
                                        <p:attrNameLst>
                                          <p:attrName>style.visibility</p:attrName>
                                        </p:attrNameLst>
                                      </p:cBhvr>
                                      <p:to>
                                        <p:strVal val="visible"/>
                                      </p:to>
                                    </p:set>
                                    <p:animEffect transition="in" filter="wipe(left)">
                                      <p:cBhvr>
                                        <p:cTn id="17" dur="500"/>
                                        <p:tgtEl>
                                          <p:spTgt spid="291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1843">
                                            <p:txEl>
                                              <p:pRg st="3" end="3"/>
                                            </p:txEl>
                                          </p:spTgt>
                                        </p:tgtEl>
                                        <p:attrNameLst>
                                          <p:attrName>style.visibility</p:attrName>
                                        </p:attrNameLst>
                                      </p:cBhvr>
                                      <p:to>
                                        <p:strVal val="visible"/>
                                      </p:to>
                                    </p:set>
                                    <p:animEffect transition="in" filter="wipe(left)">
                                      <p:cBhvr>
                                        <p:cTn id="22" dur="500"/>
                                        <p:tgtEl>
                                          <p:spTgt spid="291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1843">
                                            <p:txEl>
                                              <p:pRg st="4" end="4"/>
                                            </p:txEl>
                                          </p:spTgt>
                                        </p:tgtEl>
                                        <p:attrNameLst>
                                          <p:attrName>style.visibility</p:attrName>
                                        </p:attrNameLst>
                                      </p:cBhvr>
                                      <p:to>
                                        <p:strVal val="visible"/>
                                      </p:to>
                                    </p:set>
                                    <p:animEffect transition="in" filter="wipe(left)">
                                      <p:cBhvr>
                                        <p:cTn id="27" dur="500"/>
                                        <p:tgtEl>
                                          <p:spTgt spid="291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1843">
                                            <p:txEl>
                                              <p:pRg st="5" end="5"/>
                                            </p:txEl>
                                          </p:spTgt>
                                        </p:tgtEl>
                                        <p:attrNameLst>
                                          <p:attrName>style.visibility</p:attrName>
                                        </p:attrNameLst>
                                      </p:cBhvr>
                                      <p:to>
                                        <p:strVal val="visible"/>
                                      </p:to>
                                    </p:set>
                                    <p:animEffect transition="in" filter="wipe(left)">
                                      <p:cBhvr>
                                        <p:cTn id="32" dur="500"/>
                                        <p:tgtEl>
                                          <p:spTgt spid="291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1843">
                                            <p:txEl>
                                              <p:pRg st="6" end="6"/>
                                            </p:txEl>
                                          </p:spTgt>
                                        </p:tgtEl>
                                        <p:attrNameLst>
                                          <p:attrName>style.visibility</p:attrName>
                                        </p:attrNameLst>
                                      </p:cBhvr>
                                      <p:to>
                                        <p:strVal val="visible"/>
                                      </p:to>
                                    </p:set>
                                    <p:animEffect transition="in" filter="wipe(left)">
                                      <p:cBhvr>
                                        <p:cTn id="37" dur="500"/>
                                        <p:tgtEl>
                                          <p:spTgt spid="2918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1843">
                                            <p:txEl>
                                              <p:pRg st="7" end="7"/>
                                            </p:txEl>
                                          </p:spTgt>
                                        </p:tgtEl>
                                        <p:attrNameLst>
                                          <p:attrName>style.visibility</p:attrName>
                                        </p:attrNameLst>
                                      </p:cBhvr>
                                      <p:to>
                                        <p:strVal val="visible"/>
                                      </p:to>
                                    </p:set>
                                    <p:animEffect transition="in" filter="wipe(left)">
                                      <p:cBhvr>
                                        <p:cTn id="42" dur="500"/>
                                        <p:tgtEl>
                                          <p:spTgt spid="2918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1844"/>
                                        </p:tgtEl>
                                        <p:attrNameLst>
                                          <p:attrName>style.visibility</p:attrName>
                                        </p:attrNameLst>
                                      </p:cBhvr>
                                      <p:to>
                                        <p:strVal val="visible"/>
                                      </p:to>
                                    </p:set>
                                    <p:animEffect transition="in" filter="wipe(left)">
                                      <p:cBhvr>
                                        <p:cTn id="47" dur="500"/>
                                        <p:tgtEl>
                                          <p:spTgt spid="2918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91847"/>
                                        </p:tgtEl>
                                        <p:attrNameLst>
                                          <p:attrName>style.visibility</p:attrName>
                                        </p:attrNameLst>
                                      </p:cBhvr>
                                      <p:to>
                                        <p:strVal val="visible"/>
                                      </p:to>
                                    </p:set>
                                    <p:animEffect transition="in" filter="wipe(left)">
                                      <p:cBhvr>
                                        <p:cTn id="52" dur="500"/>
                                        <p:tgtEl>
                                          <p:spTgt spid="2918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1848"/>
                                        </p:tgtEl>
                                        <p:attrNameLst>
                                          <p:attrName>style.visibility</p:attrName>
                                        </p:attrNameLst>
                                      </p:cBhvr>
                                      <p:to>
                                        <p:strVal val="visible"/>
                                      </p:to>
                                    </p:set>
                                    <p:animEffect transition="in" filter="wipe(left)">
                                      <p:cBhvr>
                                        <p:cTn id="57" dur="500"/>
                                        <p:tgtEl>
                                          <p:spTgt spid="2918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1849"/>
                                        </p:tgtEl>
                                        <p:attrNameLst>
                                          <p:attrName>style.visibility</p:attrName>
                                        </p:attrNameLst>
                                      </p:cBhvr>
                                      <p:to>
                                        <p:strVal val="visible"/>
                                      </p:to>
                                    </p:set>
                                    <p:animEffect transition="in" filter="wipe(left)">
                                      <p:cBhvr>
                                        <p:cTn id="62" dur="500"/>
                                        <p:tgtEl>
                                          <p:spTgt spid="2918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1850"/>
                                        </p:tgtEl>
                                        <p:attrNameLst>
                                          <p:attrName>style.visibility</p:attrName>
                                        </p:attrNameLst>
                                      </p:cBhvr>
                                      <p:to>
                                        <p:strVal val="visible"/>
                                      </p:to>
                                    </p:set>
                                    <p:animEffect transition="in" filter="wipe(left)">
                                      <p:cBhvr>
                                        <p:cTn id="67" dur="500"/>
                                        <p:tgtEl>
                                          <p:spTgt spid="29185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1843">
                                            <p:txEl>
                                              <p:pRg st="8" end="8"/>
                                            </p:txEl>
                                          </p:spTgt>
                                        </p:tgtEl>
                                        <p:attrNameLst>
                                          <p:attrName>style.visibility</p:attrName>
                                        </p:attrNameLst>
                                      </p:cBhvr>
                                      <p:to>
                                        <p:strVal val="visible"/>
                                      </p:to>
                                    </p:set>
                                    <p:animEffect transition="in" filter="wipe(left)">
                                      <p:cBhvr>
                                        <p:cTn id="72" dur="500"/>
                                        <p:tgtEl>
                                          <p:spTgt spid="29184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1845"/>
                                        </p:tgtEl>
                                        <p:attrNameLst>
                                          <p:attrName>style.visibility</p:attrName>
                                        </p:attrNameLst>
                                      </p:cBhvr>
                                      <p:to>
                                        <p:strVal val="visible"/>
                                      </p:to>
                                    </p:set>
                                    <p:animEffect transition="in" filter="wipe(left)">
                                      <p:cBhvr>
                                        <p:cTn id="77" dur="500"/>
                                        <p:tgtEl>
                                          <p:spTgt spid="29184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91846"/>
                                        </p:tgtEl>
                                        <p:attrNameLst>
                                          <p:attrName>style.visibility</p:attrName>
                                        </p:attrNameLst>
                                      </p:cBhvr>
                                      <p:to>
                                        <p:strVal val="visible"/>
                                      </p:to>
                                    </p:set>
                                    <p:animEffect transition="in" filter="wipe(left)">
                                      <p:cBhvr>
                                        <p:cTn id="82" dur="500"/>
                                        <p:tgtEl>
                                          <p:spTgt spid="2918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91843">
                                            <p:txEl>
                                              <p:pRg st="9" end="9"/>
                                            </p:txEl>
                                          </p:spTgt>
                                        </p:tgtEl>
                                        <p:attrNameLst>
                                          <p:attrName>style.visibility</p:attrName>
                                        </p:attrNameLst>
                                      </p:cBhvr>
                                      <p:to>
                                        <p:strVal val="visible"/>
                                      </p:to>
                                    </p:set>
                                    <p:animEffect transition="in" filter="wipe(left)">
                                      <p:cBhvr>
                                        <p:cTn id="87" dur="500"/>
                                        <p:tgtEl>
                                          <p:spTgt spid="291843">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91843">
                                            <p:txEl>
                                              <p:pRg st="10" end="10"/>
                                            </p:txEl>
                                          </p:spTgt>
                                        </p:tgtEl>
                                        <p:attrNameLst>
                                          <p:attrName>style.visibility</p:attrName>
                                        </p:attrNameLst>
                                      </p:cBhvr>
                                      <p:to>
                                        <p:strVal val="visible"/>
                                      </p:to>
                                    </p:set>
                                    <p:animEffect transition="in" filter="wipe(left)">
                                      <p:cBhvr>
                                        <p:cTn id="92" dur="500"/>
                                        <p:tgtEl>
                                          <p:spTgt spid="291843">
                                            <p:txEl>
                                              <p:pRg st="10" end="1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1843">
                                            <p:txEl>
                                              <p:pRg st="11" end="11"/>
                                            </p:txEl>
                                          </p:spTgt>
                                        </p:tgtEl>
                                        <p:attrNameLst>
                                          <p:attrName>style.visibility</p:attrName>
                                        </p:attrNameLst>
                                      </p:cBhvr>
                                      <p:to>
                                        <p:strVal val="visible"/>
                                      </p:to>
                                    </p:set>
                                    <p:animEffect transition="in" filter="wipe(left)">
                                      <p:cBhvr>
                                        <p:cTn id="97" dur="500"/>
                                        <p:tgtEl>
                                          <p:spTgt spid="291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p:bldP spid="291846" grpId="0" animBg="1"/>
      <p:bldP spid="291847" grpId="0" animBg="1"/>
      <p:bldP spid="2918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June 21, 2016</a:t>
            </a:r>
            <a:endParaRPr lang="en-US"/>
          </a:p>
        </p:txBody>
      </p:sp>
      <p:sp>
        <p:nvSpPr>
          <p:cNvPr id="16" name="Footer Placeholder 4"/>
          <p:cNvSpPr>
            <a:spLocks noGrp="1"/>
          </p:cNvSpPr>
          <p:nvPr>
            <p:ph type="ftr" sz="quarter" idx="11"/>
          </p:nvPr>
        </p:nvSpPr>
        <p:spPr/>
        <p:txBody>
          <a:bodyPr/>
          <a:lstStyle/>
          <a:p>
            <a:r>
              <a:rPr lang="de-DE" smtClean="0"/>
              <a:t>PHYS 1444-001, Summer 2016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12</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45739"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45740"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45741"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45742"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45743"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45744"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45745"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8458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13</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All electric devices offer resistance to the flow of current.</a:t>
            </a:r>
          </a:p>
          <a:p>
            <a:pPr marL="742950" lvl="1" indent="-285750">
              <a:spcBef>
                <a:spcPct val="20000"/>
              </a:spcBef>
              <a:buFontTx/>
              <a:buChar char="–"/>
            </a:pPr>
            <a:r>
              <a:rPr lang="en-US">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a:solidFill>
                  <a:srgbClr val="660066"/>
                </a:solidFill>
                <a:latin typeface="Arial Narrow" charset="0"/>
                <a:ea typeface="ＭＳ Ｐゴシック" charset="-128"/>
              </a:rPr>
              <a:t>In general connecting wires have low resistance compared to other devices on the circuit</a:t>
            </a:r>
          </a:p>
          <a:p>
            <a:pPr marL="342900" indent="-342900">
              <a:spcBef>
                <a:spcPct val="20000"/>
              </a:spcBef>
              <a:buFontTx/>
              <a:buChar char="•"/>
            </a:pPr>
            <a:r>
              <a:rPr lang="en-US" sz="2800">
                <a:solidFill>
                  <a:schemeClr val="accent2"/>
                </a:solidFill>
                <a:latin typeface="Arial Narrow" charset="0"/>
              </a:rPr>
              <a:t>In circuits, resistors are used to control the amount of current</a:t>
            </a:r>
          </a:p>
          <a:p>
            <a:pPr marL="742950" lvl="1" indent="-285750">
              <a:spcBef>
                <a:spcPct val="20000"/>
              </a:spcBef>
              <a:buFontTx/>
              <a:buChar char="–"/>
            </a:pPr>
            <a:r>
              <a:rPr lang="en-US">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a:solidFill>
                  <a:srgbClr val="660066"/>
                </a:solidFill>
                <a:latin typeface="Arial Narrow" charset="0"/>
                <a:ea typeface="ＭＳ Ｐゴシック" charset="-128"/>
              </a:rPr>
              <a:t>Main types are</a:t>
            </a:r>
          </a:p>
          <a:p>
            <a:pPr marL="1143000" lvl="2" indent="-228600">
              <a:spcBef>
                <a:spcPct val="20000"/>
              </a:spcBef>
              <a:buFontTx/>
              <a:buChar char="•"/>
            </a:pPr>
            <a:r>
              <a:rPr lang="en-US" sz="200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a:solidFill>
                  <a:srgbClr val="003300"/>
                </a:solidFill>
                <a:latin typeface="Arial Narrow" charset="0"/>
                <a:ea typeface="ＭＳ Ｐゴシック" charset="-128"/>
              </a:rPr>
              <a:t>thin metal films</a:t>
            </a:r>
          </a:p>
          <a:p>
            <a:pPr marL="342900" indent="-342900">
              <a:spcBef>
                <a:spcPct val="20000"/>
              </a:spcBef>
              <a:buFontTx/>
              <a:buChar char="•"/>
            </a:pPr>
            <a:r>
              <a:rPr lang="en-US" sz="2800">
                <a:solidFill>
                  <a:schemeClr val="accent2"/>
                </a:solidFill>
                <a:latin typeface="Arial Narrow" charset="0"/>
              </a:rPr>
              <a:t>When drawn in the circuit, the symbol for a resistor is:</a:t>
            </a:r>
          </a:p>
          <a:p>
            <a:pPr marL="342900" indent="-342900">
              <a:spcBef>
                <a:spcPct val="20000"/>
              </a:spcBef>
              <a:buFontTx/>
              <a:buChar char="•"/>
            </a:pPr>
            <a:r>
              <a:rPr lang="en-US" sz="280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436310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smtClean="0"/>
              <a:t>Tuesday, June 21, 2016</a:t>
            </a:r>
            <a:endParaRPr lang="en-US"/>
          </a:p>
        </p:txBody>
      </p:sp>
      <p:sp>
        <p:nvSpPr>
          <p:cNvPr id="88" name="Footer Placeholder 4"/>
          <p:cNvSpPr>
            <a:spLocks noGrp="1"/>
          </p:cNvSpPr>
          <p:nvPr>
            <p:ph type="ftr" sz="quarter" idx="11"/>
          </p:nvPr>
        </p:nvSpPr>
        <p:spPr/>
        <p:txBody>
          <a:bodyPr/>
          <a:lstStyle/>
          <a:p>
            <a:r>
              <a:rPr lang="de-DE" smtClean="0"/>
              <a:t>PHYS 1444-001, Summer 2016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14</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46622"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46623"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46624"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46625"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0224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15</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ρ</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a:t>
            </a:r>
            <a:r>
              <a:rPr lang="en-US" sz="2000" dirty="0" smtClean="0">
                <a:solidFill>
                  <a:srgbClr val="003300"/>
                </a:solidFill>
                <a:latin typeface="Arial Narrow" charset="0"/>
                <a:ea typeface="ＭＳ Ｐゴシック" charset="-128"/>
              </a:rPr>
              <a:t> </a:t>
            </a:r>
            <a:r>
              <a:rPr lang="en-US" sz="2000" dirty="0" err="1" smtClean="0">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the silver 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the </a:t>
            </a:r>
            <a:r>
              <a:rPr lang="en-US" b="1" u="sng" dirty="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a:t>
            </a:r>
            <a:endParaRPr lang="en-US" dirty="0">
              <a:solidFill>
                <a:srgbClr val="660066"/>
              </a:solidFill>
              <a:latin typeface="Arial Narrow" charset="0"/>
              <a:ea typeface="ＭＳ Ｐゴシック" charset="-128"/>
            </a:endParaRP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47552"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47553" name="Equation" r:id="rId5" imgW="406080" imgH="393480" progId="Equation.DSMT4">
                  <p:embed/>
                </p:oleObj>
              </mc:Choice>
              <mc:Fallback>
                <p:oleObj name="Equation" r:id="rId5" imgW="406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190379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Tuesday, June 21, 2016</a:t>
            </a:r>
            <a:endParaRPr lang="en-US"/>
          </a:p>
        </p:txBody>
      </p:sp>
      <p:sp>
        <p:nvSpPr>
          <p:cNvPr id="25" name="Footer Placeholder 4"/>
          <p:cNvSpPr>
            <a:spLocks noGrp="1"/>
          </p:cNvSpPr>
          <p:nvPr>
            <p:ph type="ftr" sz="quarter" idx="11"/>
          </p:nvPr>
        </p:nvSpPr>
        <p:spPr/>
        <p:txBody>
          <a:bodyPr/>
          <a:lstStyle/>
          <a:p>
            <a:r>
              <a:rPr lang="de-DE" smtClean="0"/>
              <a:t>PHYS 1444-001, Summer 2016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16</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a:t>
            </a:r>
            <a:r>
              <a:rPr lang="en-US" dirty="0" smtClean="0"/>
              <a:t> 5 </a:t>
            </a:r>
            <a:endParaRPr lang="en-US" dirty="0"/>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49093"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49094" name="Equation" r:id="rId6" imgW="1282680" imgH="228600" progId="Equation.DSMT4">
                  <p:embed/>
                </p:oleObj>
              </mc:Choice>
              <mc:Fallback>
                <p:oleObj name="Equation" r:id="rId6" imgW="128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49095"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49096"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49097"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49098"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49099"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49100"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49101"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49102" name="Equation" r:id="rId22" imgW="2743200" imgH="431640" progId="Equation.DSMT4">
                  <p:embed/>
                </p:oleObj>
              </mc:Choice>
              <mc:Fallback>
                <p:oleObj name="Equation" r:id="rId22" imgW="274320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49103"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49104"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49105"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0647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Tuesday, June 21, 2016</a:t>
            </a:r>
            <a:endParaRPr lang="en-US"/>
          </a:p>
        </p:txBody>
      </p:sp>
      <p:sp>
        <p:nvSpPr>
          <p:cNvPr id="23" name="Footer Placeholder 4"/>
          <p:cNvSpPr>
            <a:spLocks noGrp="1"/>
          </p:cNvSpPr>
          <p:nvPr>
            <p:ph type="ftr" sz="quarter" idx="11"/>
          </p:nvPr>
        </p:nvSpPr>
        <p:spPr/>
        <p:txBody>
          <a:bodyPr/>
          <a:lstStyle/>
          <a:p>
            <a:r>
              <a:rPr lang="de-DE" smtClean="0"/>
              <a:t>PHYS 1444-001, Summer 2016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17</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a:t>
            </a:r>
            <a:r>
              <a:rPr lang="en-US" dirty="0" smtClean="0"/>
              <a:t> 6 </a:t>
            </a:r>
            <a:endParaRPr lang="en-US" dirty="0"/>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49976"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49977"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49978"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49979"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49980"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49981"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49982"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49983"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49984"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49985" name="Equation" r:id="rId21" imgW="342720" imgH="203040" progId="Equation.DSMT4">
                  <p:embed/>
                </p:oleObj>
              </mc:Choice>
              <mc:Fallback>
                <p:oleObj name="Equation" r:id="rId21" imgW="34272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13272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18</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endParaRPr lang="en-US" dirty="0" smtClean="0">
              <a:solidFill>
                <a:srgbClr val="660066"/>
              </a:solidFill>
              <a:latin typeface="Arial Narrow" charset="0"/>
              <a:ea typeface="ＭＳ Ｐゴシック" charset="-128"/>
            </a:endParaRPr>
          </a:p>
          <a:p>
            <a:pPr marL="742950" lvl="1" indent="-285750">
              <a:spcBef>
                <a:spcPct val="20000"/>
              </a:spcBef>
              <a:buFontTx/>
              <a:buChar char="–"/>
            </a:pPr>
            <a:r>
              <a:rPr lang="en-US" dirty="0" smtClean="0">
                <a:solidFill>
                  <a:srgbClr val="660066"/>
                </a:solidFill>
                <a:latin typeface="Arial Narrow" charset="0"/>
                <a:ea typeface="ＭＳ Ｐゴシック" charset="-128"/>
              </a:rPr>
              <a:t>Because </a:t>
            </a:r>
            <a:r>
              <a:rPr lang="en-US" dirty="0">
                <a:solidFill>
                  <a:srgbClr val="660066"/>
                </a:solidFill>
                <a:latin typeface="Arial Narrow" charset="0"/>
                <a:ea typeface="ＭＳ Ｐゴシック" charset="-128"/>
              </a:rPr>
              <a:t>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temperature coefficient of resistivity</a:t>
            </a: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036" name="Equation" r:id="rId3" imgW="1396800" imgH="253800" progId="Equation.DSMT4">
                  <p:embed/>
                </p:oleObj>
              </mc:Choice>
              <mc:Fallback>
                <p:oleObj name="Equation" r:id="rId3" imgW="13968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860415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June 21, 2016</a:t>
            </a:r>
            <a:endParaRPr lang="en-US"/>
          </a:p>
        </p:txBody>
      </p:sp>
      <p:sp>
        <p:nvSpPr>
          <p:cNvPr id="5" name="Footer Placeholder 4"/>
          <p:cNvSpPr>
            <a:spLocks noGrp="1"/>
          </p:cNvSpPr>
          <p:nvPr>
            <p:ph type="ftr" sz="quarter" idx="11"/>
          </p:nvPr>
        </p:nvSpPr>
        <p:spPr/>
        <p:txBody>
          <a:bodyPr/>
          <a:lstStyle/>
          <a:p>
            <a:r>
              <a:rPr lang="de-DE" smtClean="0"/>
              <a:t>PHYS 1444-001, Summer 2016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19</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electric energy to mechanical 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electric 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atoms 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2164928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0035">
                                            <p:txEl>
                                              <p:pRg st="6" end="6"/>
                                            </p:txEl>
                                          </p:spTgt>
                                        </p:tgtEl>
                                        <p:attrNameLst>
                                          <p:attrName>style.visibility</p:attrName>
                                        </p:attrNameLst>
                                      </p:cBhvr>
                                      <p:to>
                                        <p:strVal val="visible"/>
                                      </p:to>
                                    </p:set>
                                    <p:animEffect transition="in" filter="wipe(left)">
                                      <p:cBhvr>
                                        <p:cTn id="37" dur="500"/>
                                        <p:tgtEl>
                                          <p:spTgt spid="300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00035">
                                            <p:txEl>
                                              <p:pRg st="7" end="7"/>
                                            </p:txEl>
                                          </p:spTgt>
                                        </p:tgtEl>
                                        <p:attrNameLst>
                                          <p:attrName>style.visibility</p:attrName>
                                        </p:attrNameLst>
                                      </p:cBhvr>
                                      <p:to>
                                        <p:strVal val="visible"/>
                                      </p:to>
                                    </p:set>
                                    <p:animEffect transition="in" filter="wipe(left)">
                                      <p:cBhvr>
                                        <p:cTn id="42" dur="500"/>
                                        <p:tgtEl>
                                          <p:spTgt spid="300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0035">
                                            <p:txEl>
                                              <p:pRg st="8" end="8"/>
                                            </p:txEl>
                                          </p:spTgt>
                                        </p:tgtEl>
                                        <p:attrNameLst>
                                          <p:attrName>style.visibility</p:attrName>
                                        </p:attrNameLst>
                                      </p:cBhvr>
                                      <p:to>
                                        <p:strVal val="visible"/>
                                      </p:to>
                                    </p:set>
                                    <p:animEffect transition="in" filter="wipe(left)">
                                      <p:cBhvr>
                                        <p:cTn id="47" dur="500"/>
                                        <p:tgtEl>
                                          <p:spTgt spid="3000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9" end="9"/>
                                            </p:txEl>
                                          </p:spTgt>
                                        </p:tgtEl>
                                        <p:attrNameLst>
                                          <p:attrName>style.visibility</p:attrName>
                                        </p:attrNameLst>
                                      </p:cBhvr>
                                      <p:to>
                                        <p:strVal val="visible"/>
                                      </p:to>
                                    </p:set>
                                    <p:animEffect transition="in" filter="wipe(left)">
                                      <p:cBhvr>
                                        <p:cTn id="52" dur="500"/>
                                        <p:tgtEl>
                                          <p:spTgt spid="300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10" end="10"/>
                                            </p:txEl>
                                          </p:spTgt>
                                        </p:tgtEl>
                                        <p:attrNameLst>
                                          <p:attrName>style.visibility</p:attrName>
                                        </p:attrNameLst>
                                      </p:cBhvr>
                                      <p:to>
                                        <p:strVal val="visible"/>
                                      </p:to>
                                    </p:set>
                                    <p:animEffect transition="in" filter="wipe(left)">
                                      <p:cBhvr>
                                        <p:cTn id="57" dur="500"/>
                                        <p:tgtEl>
                                          <p:spTgt spid="3000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11" end="11"/>
                                            </p:txEl>
                                          </p:spTgt>
                                        </p:tgtEl>
                                        <p:attrNameLst>
                                          <p:attrName>style.visibility</p:attrName>
                                        </p:attrNameLst>
                                      </p:cBhvr>
                                      <p:to>
                                        <p:strVal val="visible"/>
                                      </p:to>
                                    </p:set>
                                    <p:animEffect transition="in" filter="wipe(left)">
                                      <p:cBhvr>
                                        <p:cTn id="6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152400"/>
            <a:ext cx="7772400" cy="838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715000"/>
          </a:xfrm>
        </p:spPr>
        <p:txBody>
          <a:bodyPr/>
          <a:lstStyle/>
          <a:p>
            <a:r>
              <a:rPr lang="en-US" sz="2400" dirty="0" smtClean="0"/>
              <a:t>Mid Term Exam</a:t>
            </a:r>
          </a:p>
          <a:p>
            <a:pPr lvl="1"/>
            <a:r>
              <a:rPr lang="en-US" sz="2000" dirty="0" smtClean="0"/>
              <a:t>In class tomorrow, Wednesday, June 22</a:t>
            </a:r>
          </a:p>
          <a:p>
            <a:pPr lvl="1"/>
            <a:r>
              <a:rPr lang="en-US" sz="2000" dirty="0" smtClean="0"/>
              <a:t>Covers CH21.1 through what we cover in class today + appendix</a:t>
            </a:r>
            <a:endParaRPr lang="en-US" sz="1800" dirty="0" smtClean="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 for the quiz</a:t>
            </a:r>
          </a:p>
          <a:p>
            <a:pPr lvl="1" eaLnBrk="1" hangingPunct="1"/>
            <a:r>
              <a:rPr lang="en-US" sz="2000" dirty="0"/>
              <a:t>No derivations, word definitions or solutions of any problems!</a:t>
            </a:r>
          </a:p>
          <a:p>
            <a:pPr lvl="1" eaLnBrk="1" hangingPunct="1"/>
            <a:r>
              <a:rPr lang="en-US" sz="2000" dirty="0"/>
              <a:t>No additional formulae or values of constants will be provided</a:t>
            </a:r>
            <a:r>
              <a:rPr lang="en-US" sz="2000" dirty="0" smtClean="0"/>
              <a:t>!</a:t>
            </a:r>
          </a:p>
          <a:p>
            <a:r>
              <a:rPr lang="en-US" sz="2400" dirty="0"/>
              <a:t>Reading assignments</a:t>
            </a:r>
          </a:p>
          <a:p>
            <a:pPr lvl="1"/>
            <a:r>
              <a:rPr lang="en-US" sz="2000" dirty="0"/>
              <a:t>CH25. 8 – </a:t>
            </a:r>
            <a:r>
              <a:rPr lang="en-US" sz="2000" dirty="0" smtClean="0"/>
              <a:t>25.10</a:t>
            </a:r>
            <a:endParaRPr lang="en-US" sz="2000" dirty="0" smtClean="0"/>
          </a:p>
          <a:p>
            <a:pPr eaLnBrk="1" hangingPunct="1"/>
            <a:r>
              <a:rPr lang="en-US" sz="2400" dirty="0" smtClean="0"/>
              <a:t>Quiz </a:t>
            </a:r>
            <a:r>
              <a:rPr lang="en-US" sz="2400" dirty="0" smtClean="0"/>
              <a:t>2 results</a:t>
            </a:r>
          </a:p>
          <a:p>
            <a:pPr lvl="1" eaLnBrk="1" hangingPunct="1"/>
            <a:r>
              <a:rPr lang="en-US" sz="2000" dirty="0" smtClean="0"/>
              <a:t>Class average: </a:t>
            </a:r>
            <a:r>
              <a:rPr lang="en-US" sz="2000" dirty="0" smtClean="0"/>
              <a:t>31.5</a:t>
            </a:r>
            <a:r>
              <a:rPr lang="en-US" sz="2000" dirty="0" smtClean="0"/>
              <a:t>/70</a:t>
            </a:r>
            <a:endParaRPr lang="en-US" sz="2000" dirty="0" smtClean="0"/>
          </a:p>
          <a:p>
            <a:pPr lvl="2" eaLnBrk="1" hangingPunct="1"/>
            <a:r>
              <a:rPr lang="en-US" sz="1600" dirty="0" smtClean="0"/>
              <a:t>Equivalent to </a:t>
            </a:r>
            <a:r>
              <a:rPr lang="en-US" sz="1600" dirty="0" smtClean="0"/>
              <a:t>45</a:t>
            </a:r>
            <a:r>
              <a:rPr lang="en-US" sz="1600" dirty="0" smtClean="0"/>
              <a:t>/100</a:t>
            </a:r>
          </a:p>
          <a:p>
            <a:pPr lvl="2" eaLnBrk="1" hangingPunct="1"/>
            <a:r>
              <a:rPr lang="en-US" sz="1600" dirty="0" smtClean="0"/>
              <a:t>Previous results: 48/100</a:t>
            </a:r>
            <a:endParaRPr lang="en-US" sz="1600" dirty="0" smtClean="0"/>
          </a:p>
          <a:p>
            <a:pPr lvl="1" eaLnBrk="1" hangingPunct="1"/>
            <a:r>
              <a:rPr lang="en-US" sz="1800" dirty="0" smtClean="0"/>
              <a:t>Top score: </a:t>
            </a:r>
            <a:r>
              <a:rPr lang="en-US" sz="1800" dirty="0" smtClean="0"/>
              <a:t>59</a:t>
            </a:r>
            <a:r>
              <a:rPr lang="en-US" sz="1800" dirty="0" smtClean="0"/>
              <a:t>/70</a:t>
            </a:r>
            <a:endParaRPr lang="en-US" sz="1800" dirty="0" smtClean="0"/>
          </a:p>
        </p:txBody>
      </p:sp>
    </p:spTree>
    <p:extLst>
      <p:ext uri="{BB962C8B-B14F-4D97-AF65-F5344CB8AC3E}">
        <p14:creationId xmlns:p14="http://schemas.microsoft.com/office/powerpoint/2010/main" val="1616618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Tuesday, June 21, 2016</a:t>
            </a:r>
            <a:endParaRPr lang="en-US"/>
          </a:p>
        </p:txBody>
      </p:sp>
      <p:sp>
        <p:nvSpPr>
          <p:cNvPr id="17" name="Footer Placeholder 4"/>
          <p:cNvSpPr>
            <a:spLocks noGrp="1"/>
          </p:cNvSpPr>
          <p:nvPr>
            <p:ph type="ftr" sz="quarter" idx="11"/>
          </p:nvPr>
        </p:nvSpPr>
        <p:spPr/>
        <p:txBody>
          <a:bodyPr/>
          <a:lstStyle/>
          <a:p>
            <a:r>
              <a:rPr lang="de-DE" smtClean="0"/>
              <a:t>PHYS 1444-001, Summer 2016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20</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potential 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a:t>
            </a:r>
            <a:r>
              <a:rPr lang="en-US" sz="2400" u="sng" dirty="0" smtClean="0">
                <a:solidFill>
                  <a:srgbClr val="CC0000"/>
                </a:solidFill>
              </a:rPr>
              <a:t>devices that has resistance.</a:t>
            </a:r>
            <a:endParaRPr lang="en-US" sz="2400" u="sng" dirty="0">
              <a:solidFill>
                <a:srgbClr val="CC0000"/>
              </a:solidFill>
            </a:endParaRP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50595"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50596" name="Equation" r:id="rId5" imgW="520560" imgH="203040" progId="Equation.DSMT4">
                  <p:embed/>
                </p:oleObj>
              </mc:Choice>
              <mc:Fallback>
                <p:oleObj name="Equation" r:id="rId5" imgW="520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50597"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50598" name="Equation" r:id="rId9" imgW="368280" imgH="203040" progId="Equation.DSMT4">
                  <p:embed/>
                </p:oleObj>
              </mc:Choice>
              <mc:Fallback>
                <p:oleObj name="Equation" r:id="rId9" imgW="368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50599" name="Equation" r:id="rId11" imgW="419040" imgH="164880" progId="Equation.DSMT4">
                  <p:embed/>
                </p:oleObj>
              </mc:Choice>
              <mc:Fallback>
                <p:oleObj name="Equation" r:id="rId11" imgW="4190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3048000" y="449580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50600"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2500079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21</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51597"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51598"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51599" name="Equation" r:id="rId8" imgW="342720" imgH="393480" progId="Equation.DSMT4">
                  <p:embed/>
                </p:oleObj>
              </mc:Choice>
              <mc:Fallback>
                <p:oleObj name="Equation" r:id="rId8" imgW="3427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51600" name="Equation" r:id="rId10" imgW="888840" imgH="431640" progId="Equation.DSMT4">
                  <p:embed/>
                </p:oleObj>
              </mc:Choice>
              <mc:Fallback>
                <p:oleObj name="Equation" r:id="rId10" imgW="88884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085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22</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a:t>Household devices usually have small resistance</a:t>
            </a:r>
          </a:p>
          <a:p>
            <a:pPr lvl="1">
              <a:lnSpc>
                <a:spcPct val="90000"/>
              </a:lnSpc>
            </a:pPr>
            <a:r>
              <a:rPr lang="en-US"/>
              <a:t>But since they draw current, if they become large enough, wires can heat up (overloaded)</a:t>
            </a:r>
          </a:p>
          <a:p>
            <a:pPr lvl="2">
              <a:lnSpc>
                <a:spcPct val="90000"/>
              </a:lnSpc>
            </a:pPr>
            <a:r>
              <a:rPr lang="en-US"/>
              <a:t>Why is using thicker wires safer?</a:t>
            </a:r>
          </a:p>
          <a:p>
            <a:pPr lvl="3">
              <a:lnSpc>
                <a:spcPct val="90000"/>
              </a:lnSpc>
            </a:pPr>
            <a:r>
              <a:rPr lang="en-US"/>
              <a:t>Thicker wires has less resistance, lower heat</a:t>
            </a:r>
          </a:p>
          <a:p>
            <a:pPr lvl="1">
              <a:lnSpc>
                <a:spcPct val="90000"/>
              </a:lnSpc>
            </a:pPr>
            <a:r>
              <a:rPr lang="en-US"/>
              <a:t>Overloaded wire can set off a fire at home</a:t>
            </a:r>
          </a:p>
          <a:p>
            <a:pPr>
              <a:lnSpc>
                <a:spcPct val="90000"/>
              </a:lnSpc>
            </a:pPr>
            <a:r>
              <a:rPr lang="en-US"/>
              <a:t>How do we prevent this?</a:t>
            </a:r>
          </a:p>
          <a:p>
            <a:pPr lvl="1">
              <a:lnSpc>
                <a:spcPct val="90000"/>
              </a:lnSpc>
            </a:pPr>
            <a:r>
              <a:rPr lang="en-US"/>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81039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3109">
                                            <p:txEl>
                                              <p:pRg st="0" end="0"/>
                                            </p:txEl>
                                          </p:spTgt>
                                        </p:tgtEl>
                                        <p:attrNameLst>
                                          <p:attrName>style.visibility</p:attrName>
                                        </p:attrNameLst>
                                      </p:cBhvr>
                                      <p:to>
                                        <p:strVal val="visible"/>
                                      </p:to>
                                    </p:set>
                                    <p:animEffect transition="in" filter="wipe(left)">
                                      <p:cBhvr>
                                        <p:cTn id="7" dur="500"/>
                                        <p:tgtEl>
                                          <p:spTgt spid="303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3109">
                                            <p:txEl>
                                              <p:pRg st="1" end="1"/>
                                            </p:txEl>
                                          </p:spTgt>
                                        </p:tgtEl>
                                        <p:attrNameLst>
                                          <p:attrName>style.visibility</p:attrName>
                                        </p:attrNameLst>
                                      </p:cBhvr>
                                      <p:to>
                                        <p:strVal val="visible"/>
                                      </p:to>
                                    </p:set>
                                    <p:animEffect transition="in" filter="wipe(left)">
                                      <p:cBhvr>
                                        <p:cTn id="12" dur="500"/>
                                        <p:tgtEl>
                                          <p:spTgt spid="303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3106"/>
                                        </p:tgtEl>
                                        <p:attrNameLst>
                                          <p:attrName>style.visibility</p:attrName>
                                        </p:attrNameLst>
                                      </p:cBhvr>
                                      <p:to>
                                        <p:strVal val="visible"/>
                                      </p:to>
                                    </p:set>
                                    <p:anim calcmode="lin" valueType="num">
                                      <p:cBhvr>
                                        <p:cTn id="17" dur="500" fill="hold"/>
                                        <p:tgtEl>
                                          <p:spTgt spid="303106"/>
                                        </p:tgtEl>
                                        <p:attrNameLst>
                                          <p:attrName>ppt_w</p:attrName>
                                        </p:attrNameLst>
                                      </p:cBhvr>
                                      <p:tavLst>
                                        <p:tav tm="0">
                                          <p:val>
                                            <p:fltVal val="0"/>
                                          </p:val>
                                        </p:tav>
                                        <p:tav tm="100000">
                                          <p:val>
                                            <p:strVal val="#ppt_w"/>
                                          </p:val>
                                        </p:tav>
                                      </p:tavLst>
                                    </p:anim>
                                    <p:anim calcmode="lin" valueType="num">
                                      <p:cBhvr>
                                        <p:cTn id="18" dur="500" fill="hold"/>
                                        <p:tgtEl>
                                          <p:spTgt spid="303106"/>
                                        </p:tgtEl>
                                        <p:attrNameLst>
                                          <p:attrName>ppt_h</p:attrName>
                                        </p:attrNameLst>
                                      </p:cBhvr>
                                      <p:tavLst>
                                        <p:tav tm="0">
                                          <p:val>
                                            <p:fltVal val="0"/>
                                          </p:val>
                                        </p:tav>
                                        <p:tav tm="100000">
                                          <p:val>
                                            <p:strVal val="#ppt_h"/>
                                          </p:val>
                                        </p:tav>
                                      </p:tavLst>
                                    </p:anim>
                                    <p:animEffect transition="in" filter="fade">
                                      <p:cBhvr>
                                        <p:cTn id="19" dur="500"/>
                                        <p:tgtEl>
                                          <p:spTgt spid="303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3109">
                                            <p:txEl>
                                              <p:pRg st="2" end="2"/>
                                            </p:txEl>
                                          </p:spTgt>
                                        </p:tgtEl>
                                        <p:attrNameLst>
                                          <p:attrName>style.visibility</p:attrName>
                                        </p:attrNameLst>
                                      </p:cBhvr>
                                      <p:to>
                                        <p:strVal val="visible"/>
                                      </p:to>
                                    </p:set>
                                    <p:animEffect transition="in" filter="wipe(left)">
                                      <p:cBhvr>
                                        <p:cTn id="24" dur="500"/>
                                        <p:tgtEl>
                                          <p:spTgt spid="3031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3109">
                                            <p:txEl>
                                              <p:pRg st="3" end="3"/>
                                            </p:txEl>
                                          </p:spTgt>
                                        </p:tgtEl>
                                        <p:attrNameLst>
                                          <p:attrName>style.visibility</p:attrName>
                                        </p:attrNameLst>
                                      </p:cBhvr>
                                      <p:to>
                                        <p:strVal val="visible"/>
                                      </p:to>
                                    </p:set>
                                    <p:animEffect transition="in" filter="wipe(left)">
                                      <p:cBhvr>
                                        <p:cTn id="29" dur="500"/>
                                        <p:tgtEl>
                                          <p:spTgt spid="3031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03109">
                                            <p:txEl>
                                              <p:pRg st="4" end="4"/>
                                            </p:txEl>
                                          </p:spTgt>
                                        </p:tgtEl>
                                        <p:attrNameLst>
                                          <p:attrName>style.visibility</p:attrName>
                                        </p:attrNameLst>
                                      </p:cBhvr>
                                      <p:to>
                                        <p:strVal val="visible"/>
                                      </p:to>
                                    </p:set>
                                    <p:animEffect transition="in" filter="wipe(left)">
                                      <p:cBhvr>
                                        <p:cTn id="34" dur="500"/>
                                        <p:tgtEl>
                                          <p:spTgt spid="3031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3109">
                                            <p:txEl>
                                              <p:pRg st="5" end="5"/>
                                            </p:txEl>
                                          </p:spTgt>
                                        </p:tgtEl>
                                        <p:attrNameLst>
                                          <p:attrName>style.visibility</p:attrName>
                                        </p:attrNameLst>
                                      </p:cBhvr>
                                      <p:to>
                                        <p:strVal val="visible"/>
                                      </p:to>
                                    </p:set>
                                    <p:animEffect transition="in" filter="wipe(left)">
                                      <p:cBhvr>
                                        <p:cTn id="39" dur="500"/>
                                        <p:tgtEl>
                                          <p:spTgt spid="3031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3109">
                                            <p:txEl>
                                              <p:pRg st="6" end="6"/>
                                            </p:txEl>
                                          </p:spTgt>
                                        </p:tgtEl>
                                        <p:attrNameLst>
                                          <p:attrName>style.visibility</p:attrName>
                                        </p:attrNameLst>
                                      </p:cBhvr>
                                      <p:to>
                                        <p:strVal val="visible"/>
                                      </p:to>
                                    </p:set>
                                    <p:animEffect transition="in" filter="wipe(left)">
                                      <p:cBhvr>
                                        <p:cTn id="44" dur="500"/>
                                        <p:tgtEl>
                                          <p:spTgt spid="30310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3110">
                                            <p:txEl>
                                              <p:pRg st="0" end="0"/>
                                            </p:txEl>
                                          </p:spTgt>
                                        </p:tgtEl>
                                        <p:attrNameLst>
                                          <p:attrName>style.visibility</p:attrName>
                                        </p:attrNameLst>
                                      </p:cBhvr>
                                      <p:to>
                                        <p:strVal val="visible"/>
                                      </p:to>
                                    </p:set>
                                    <p:animEffect transition="in" filter="wipe(left)">
                                      <p:cBhvr>
                                        <p:cTn id="49" dur="500"/>
                                        <p:tgtEl>
                                          <p:spTgt spid="3031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3110">
                                            <p:txEl>
                                              <p:pRg st="1" end="1"/>
                                            </p:txEl>
                                          </p:spTgt>
                                        </p:tgtEl>
                                        <p:attrNameLst>
                                          <p:attrName>style.visibility</p:attrName>
                                        </p:attrNameLst>
                                      </p:cBhvr>
                                      <p:to>
                                        <p:strVal val="visible"/>
                                      </p:to>
                                    </p:set>
                                    <p:animEffect transition="in" filter="wipe(left)">
                                      <p:cBhvr>
                                        <p:cTn id="54" dur="500"/>
                                        <p:tgtEl>
                                          <p:spTgt spid="3031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03107"/>
                                        </p:tgtEl>
                                        <p:attrNameLst>
                                          <p:attrName>style.visibility</p:attrName>
                                        </p:attrNameLst>
                                      </p:cBhvr>
                                      <p:to>
                                        <p:strVal val="visible"/>
                                      </p:to>
                                    </p:set>
                                    <p:anim calcmode="lin" valueType="num">
                                      <p:cBhvr>
                                        <p:cTn id="59" dur="500" fill="hold"/>
                                        <p:tgtEl>
                                          <p:spTgt spid="303107"/>
                                        </p:tgtEl>
                                        <p:attrNameLst>
                                          <p:attrName>ppt_w</p:attrName>
                                        </p:attrNameLst>
                                      </p:cBhvr>
                                      <p:tavLst>
                                        <p:tav tm="0">
                                          <p:val>
                                            <p:fltVal val="0"/>
                                          </p:val>
                                        </p:tav>
                                        <p:tav tm="100000">
                                          <p:val>
                                            <p:strVal val="#ppt_w"/>
                                          </p:val>
                                        </p:tav>
                                      </p:tavLst>
                                    </p:anim>
                                    <p:anim calcmode="lin" valueType="num">
                                      <p:cBhvr>
                                        <p:cTn id="60" dur="500" fill="hold"/>
                                        <p:tgtEl>
                                          <p:spTgt spid="303107"/>
                                        </p:tgtEl>
                                        <p:attrNameLst>
                                          <p:attrName>ppt_h</p:attrName>
                                        </p:attrNameLst>
                                      </p:cBhvr>
                                      <p:tavLst>
                                        <p:tav tm="0">
                                          <p:val>
                                            <p:fltVal val="0"/>
                                          </p:val>
                                        </p:tav>
                                        <p:tav tm="100000">
                                          <p:val>
                                            <p:strVal val="#ppt_h"/>
                                          </p:val>
                                        </p:tav>
                                      </p:tavLst>
                                    </p:anim>
                                    <p:animEffect transition="in" filter="fade">
                                      <p:cBhvr>
                                        <p:cTn id="61" dur="500"/>
                                        <p:tgtEl>
                                          <p:spTgt spid="30310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03113"/>
                                        </p:tgtEl>
                                        <p:attrNameLst>
                                          <p:attrName>style.visibility</p:attrName>
                                        </p:attrNameLst>
                                      </p:cBhvr>
                                      <p:to>
                                        <p:strVal val="visible"/>
                                      </p:to>
                                    </p:set>
                                    <p:anim calcmode="lin" valueType="num">
                                      <p:cBhvr>
                                        <p:cTn id="66" dur="500" fill="hold"/>
                                        <p:tgtEl>
                                          <p:spTgt spid="303113"/>
                                        </p:tgtEl>
                                        <p:attrNameLst>
                                          <p:attrName>ppt_w</p:attrName>
                                        </p:attrNameLst>
                                      </p:cBhvr>
                                      <p:tavLst>
                                        <p:tav tm="0">
                                          <p:val>
                                            <p:fltVal val="0"/>
                                          </p:val>
                                        </p:tav>
                                        <p:tav tm="100000">
                                          <p:val>
                                            <p:strVal val="#ppt_w"/>
                                          </p:val>
                                        </p:tav>
                                      </p:tavLst>
                                    </p:anim>
                                    <p:anim calcmode="lin" valueType="num">
                                      <p:cBhvr>
                                        <p:cTn id="67" dur="500" fill="hold"/>
                                        <p:tgtEl>
                                          <p:spTgt spid="303113"/>
                                        </p:tgtEl>
                                        <p:attrNameLst>
                                          <p:attrName>ppt_h</p:attrName>
                                        </p:attrNameLst>
                                      </p:cBhvr>
                                      <p:tavLst>
                                        <p:tav tm="0">
                                          <p:val>
                                            <p:fltVal val="0"/>
                                          </p:val>
                                        </p:tav>
                                        <p:tav tm="100000">
                                          <p:val>
                                            <p:strVal val="#ppt_h"/>
                                          </p:val>
                                        </p:tav>
                                      </p:tavLst>
                                    </p:anim>
                                    <p:animEffect transition="in" filter="fade">
                                      <p:cBhvr>
                                        <p:cTn id="68" dur="500"/>
                                        <p:tgtEl>
                                          <p:spTgt spid="3031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03112"/>
                                        </p:tgtEl>
                                        <p:attrNameLst>
                                          <p:attrName>style.visibility</p:attrName>
                                        </p:attrNameLst>
                                      </p:cBhvr>
                                      <p:to>
                                        <p:strVal val="visible"/>
                                      </p:to>
                                    </p:set>
                                    <p:animEffect transition="in" filter="wipe(left)">
                                      <p:cBhvr>
                                        <p:cTn id="73" dur="500"/>
                                        <p:tgtEl>
                                          <p:spTgt spid="3031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03111"/>
                                        </p:tgtEl>
                                        <p:attrNameLst>
                                          <p:attrName>style.visibility</p:attrName>
                                        </p:attrNameLst>
                                      </p:cBhvr>
                                      <p:to>
                                        <p:strVal val="visible"/>
                                      </p:to>
                                    </p:set>
                                    <p:anim calcmode="lin" valueType="num">
                                      <p:cBhvr>
                                        <p:cTn id="78" dur="500" fill="hold"/>
                                        <p:tgtEl>
                                          <p:spTgt spid="303111"/>
                                        </p:tgtEl>
                                        <p:attrNameLst>
                                          <p:attrName>ppt_w</p:attrName>
                                        </p:attrNameLst>
                                      </p:cBhvr>
                                      <p:tavLst>
                                        <p:tav tm="0">
                                          <p:val>
                                            <p:fltVal val="0"/>
                                          </p:val>
                                        </p:tav>
                                        <p:tav tm="100000">
                                          <p:val>
                                            <p:strVal val="#ppt_w"/>
                                          </p:val>
                                        </p:tav>
                                      </p:tavLst>
                                    </p:anim>
                                    <p:anim calcmode="lin" valueType="num">
                                      <p:cBhvr>
                                        <p:cTn id="79" dur="500" fill="hold"/>
                                        <p:tgtEl>
                                          <p:spTgt spid="303111"/>
                                        </p:tgtEl>
                                        <p:attrNameLst>
                                          <p:attrName>ppt_h</p:attrName>
                                        </p:attrNameLst>
                                      </p:cBhvr>
                                      <p:tavLst>
                                        <p:tav tm="0">
                                          <p:val>
                                            <p:fltVal val="0"/>
                                          </p:val>
                                        </p:tav>
                                        <p:tav tm="100000">
                                          <p:val>
                                            <p:strVal val="#ppt_h"/>
                                          </p:val>
                                        </p:tav>
                                      </p:tavLst>
                                    </p:anim>
                                    <p:animEffect transition="in" filter="fade">
                                      <p:cBhvr>
                                        <p:cTn id="80" dur="500"/>
                                        <p:tgtEl>
                                          <p:spTgt spid="3031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03114"/>
                                        </p:tgtEl>
                                        <p:attrNameLst>
                                          <p:attrName>style.visibility</p:attrName>
                                        </p:attrNameLst>
                                      </p:cBhvr>
                                      <p:to>
                                        <p:strVal val="visible"/>
                                      </p:to>
                                    </p:set>
                                    <p:anim calcmode="lin" valueType="num">
                                      <p:cBhvr>
                                        <p:cTn id="85" dur="500" fill="hold"/>
                                        <p:tgtEl>
                                          <p:spTgt spid="303114"/>
                                        </p:tgtEl>
                                        <p:attrNameLst>
                                          <p:attrName>ppt_w</p:attrName>
                                        </p:attrNameLst>
                                      </p:cBhvr>
                                      <p:tavLst>
                                        <p:tav tm="0">
                                          <p:val>
                                            <p:fltVal val="0"/>
                                          </p:val>
                                        </p:tav>
                                        <p:tav tm="100000">
                                          <p:val>
                                            <p:strVal val="#ppt_w"/>
                                          </p:val>
                                        </p:tav>
                                      </p:tavLst>
                                    </p:anim>
                                    <p:anim calcmode="lin" valueType="num">
                                      <p:cBhvr>
                                        <p:cTn id="86" dur="500" fill="hold"/>
                                        <p:tgtEl>
                                          <p:spTgt spid="303114"/>
                                        </p:tgtEl>
                                        <p:attrNameLst>
                                          <p:attrName>ppt_h</p:attrName>
                                        </p:attrNameLst>
                                      </p:cBhvr>
                                      <p:tavLst>
                                        <p:tav tm="0">
                                          <p:val>
                                            <p:fltVal val="0"/>
                                          </p:val>
                                        </p:tav>
                                        <p:tav tm="100000">
                                          <p:val>
                                            <p:strVal val="#ppt_h"/>
                                          </p:val>
                                        </p:tav>
                                      </p:tavLst>
                                    </p:anim>
                                    <p:animEffect transition="in" filter="fade">
                                      <p:cBhvr>
                                        <p:cTn id="87" dur="500"/>
                                        <p:tgtEl>
                                          <p:spTgt spid="30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build="p"/>
      <p:bldP spid="303110" grpId="0" build="p"/>
      <p:bldP spid="303112" grpId="0" animBg="1"/>
      <p:bldP spid="303113" grpId="0" animBg="1"/>
      <p:bldP spid="3031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Tuesday, June 21, 2016</a:t>
            </a:r>
            <a:endParaRPr lang="en-US"/>
          </a:p>
        </p:txBody>
      </p:sp>
      <p:sp>
        <p:nvSpPr>
          <p:cNvPr id="30" name="Footer Placeholder 4"/>
          <p:cNvSpPr>
            <a:spLocks noGrp="1"/>
          </p:cNvSpPr>
          <p:nvPr>
            <p:ph type="ftr" sz="quarter" idx="11"/>
          </p:nvPr>
        </p:nvSpPr>
        <p:spPr/>
        <p:txBody>
          <a:bodyPr/>
          <a:lstStyle/>
          <a:p>
            <a:r>
              <a:rPr lang="de-DE" smtClean="0"/>
              <a:t>PHYS 1444-001, Summer 2016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23</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52753" name="Equation" r:id="rId4" imgW="431640" imgH="164880" progId="Equation.DSMT4">
                  <p:embed/>
                </p:oleObj>
              </mc:Choice>
              <mc:Fallback>
                <p:oleObj name="Equation" r:id="rId4" imgW="43164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52754" name="Equation" r:id="rId6" imgW="495000" imgH="203040" progId="Equation.DSMT4">
                  <p:embed/>
                </p:oleObj>
              </mc:Choice>
              <mc:Fallback>
                <p:oleObj name="Equation" r:id="rId6" imgW="495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52755"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52756"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52757"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52758" name="Equation" r:id="rId14" imgW="304560" imgH="203040" progId="Equation.DSMT4">
                  <p:embed/>
                </p:oleObj>
              </mc:Choice>
              <mc:Fallback>
                <p:oleObj name="Equation" r:id="rId14" imgW="3045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52759" name="Equation" r:id="rId16" imgW="291960" imgH="203040" progId="Equation.DSMT4">
                  <p:embed/>
                </p:oleObj>
              </mc:Choice>
              <mc:Fallback>
                <p:oleObj name="Equation" r:id="rId16" imgW="2919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52760" name="Equation" r:id="rId18" imgW="1155600" imgH="203040" progId="Equation.DSMT4">
                  <p:embed/>
                </p:oleObj>
              </mc:Choice>
              <mc:Fallback>
                <p:oleObj name="Equation" r:id="rId18" imgW="11556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52761" name="Equation" r:id="rId20" imgW="2133360" imgH="164880" progId="Equation.DSMT4">
                  <p:embed/>
                </p:oleObj>
              </mc:Choice>
              <mc:Fallback>
                <p:oleObj name="Equation" r:id="rId20" imgW="21333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52762" name="Equation" r:id="rId22" imgW="1269720" imgH="203040" progId="Equation.DSMT4">
                  <p:embed/>
                </p:oleObj>
              </mc:Choice>
              <mc:Fallback>
                <p:oleObj name="Equation" r:id="rId22" imgW="12697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52763" name="Equation" r:id="rId24" imgW="1269720" imgH="203040" progId="Equation.DSMT4">
                  <p:embed/>
                </p:oleObj>
              </mc:Choice>
              <mc:Fallback>
                <p:oleObj name="Equation" r:id="rId24" imgW="126972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52764" name="Equation" r:id="rId26" imgW="1143000" imgH="203040" progId="Equation.DSMT4">
                  <p:embed/>
                </p:oleObj>
              </mc:Choice>
              <mc:Fallback>
                <p:oleObj name="Equation" r:id="rId26" imgW="11430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52765" name="Equation" r:id="rId28" imgW="1130040" imgH="203040" progId="Equation.DSMT4">
                  <p:embed/>
                </p:oleObj>
              </mc:Choice>
              <mc:Fallback>
                <p:oleObj name="Equation" r:id="rId28" imgW="1130040" imgH="2030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52766" name="Equation" r:id="rId30" imgW="304560" imgH="203040" progId="Equation.DSMT4">
                  <p:embed/>
                </p:oleObj>
              </mc:Choice>
              <mc:Fallback>
                <p:oleObj name="Equation" r:id="rId30" imgW="30456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52767" name="Equation" r:id="rId32" imgW="1193760" imgH="203040" progId="Equation.DSMT4">
                  <p:embed/>
                </p:oleObj>
              </mc:Choice>
              <mc:Fallback>
                <p:oleObj name="Equation" r:id="rId32" imgW="119376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52768" name="Equation" r:id="rId34" imgW="2438280" imgH="164880" progId="Equation.DSMT4">
                  <p:embed/>
                </p:oleObj>
              </mc:Choice>
              <mc:Fallback>
                <p:oleObj name="Equation" r:id="rId34" imgW="243828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8677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4132"/>
                                        </p:tgtEl>
                                        <p:attrNameLst>
                                          <p:attrName>style.visibility</p:attrName>
                                        </p:attrNameLst>
                                      </p:cBhvr>
                                      <p:to>
                                        <p:strVal val="visible"/>
                                      </p:to>
                                    </p:set>
                                    <p:animEffect transition="in" filter="wipe(left)">
                                      <p:cBhvr>
                                        <p:cTn id="7" dur="500"/>
                                        <p:tgtEl>
                                          <p:spTgt spid="3041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4130"/>
                                        </p:tgtEl>
                                        <p:attrNameLst>
                                          <p:attrName>style.visibility</p:attrName>
                                        </p:attrNameLst>
                                      </p:cBhvr>
                                      <p:to>
                                        <p:strVal val="visible"/>
                                      </p:to>
                                    </p:set>
                                    <p:anim calcmode="lin" valueType="num">
                                      <p:cBhvr>
                                        <p:cTn id="12" dur="500" fill="hold"/>
                                        <p:tgtEl>
                                          <p:spTgt spid="304130"/>
                                        </p:tgtEl>
                                        <p:attrNameLst>
                                          <p:attrName>ppt_w</p:attrName>
                                        </p:attrNameLst>
                                      </p:cBhvr>
                                      <p:tavLst>
                                        <p:tav tm="0">
                                          <p:val>
                                            <p:fltVal val="0"/>
                                          </p:val>
                                        </p:tav>
                                        <p:tav tm="100000">
                                          <p:val>
                                            <p:strVal val="#ppt_w"/>
                                          </p:val>
                                        </p:tav>
                                      </p:tavLst>
                                    </p:anim>
                                    <p:anim calcmode="lin" valueType="num">
                                      <p:cBhvr>
                                        <p:cTn id="13" dur="500" fill="hold"/>
                                        <p:tgtEl>
                                          <p:spTgt spid="304130"/>
                                        </p:tgtEl>
                                        <p:attrNameLst>
                                          <p:attrName>ppt_h</p:attrName>
                                        </p:attrNameLst>
                                      </p:cBhvr>
                                      <p:tavLst>
                                        <p:tav tm="0">
                                          <p:val>
                                            <p:fltVal val="0"/>
                                          </p:val>
                                        </p:tav>
                                        <p:tav tm="100000">
                                          <p:val>
                                            <p:strVal val="#ppt_h"/>
                                          </p:val>
                                        </p:tav>
                                      </p:tavLst>
                                    </p:anim>
                                    <p:animEffect transition="in" filter="fade">
                                      <p:cBhvr>
                                        <p:cTn id="14" dur="500"/>
                                        <p:tgtEl>
                                          <p:spTgt spid="3041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4133"/>
                                        </p:tgtEl>
                                        <p:attrNameLst>
                                          <p:attrName>style.visibility</p:attrName>
                                        </p:attrNameLst>
                                      </p:cBhvr>
                                      <p:to>
                                        <p:strVal val="visible"/>
                                      </p:to>
                                    </p:set>
                                    <p:animEffect transition="in" filter="wipe(left)">
                                      <p:cBhvr>
                                        <p:cTn id="19" dur="500"/>
                                        <p:tgtEl>
                                          <p:spTgt spid="3041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5"/>
                                        </p:tgtEl>
                                        <p:attrNameLst>
                                          <p:attrName>style.visibility</p:attrName>
                                        </p:attrNameLst>
                                      </p:cBhvr>
                                      <p:to>
                                        <p:strVal val="visible"/>
                                      </p:to>
                                    </p:set>
                                    <p:animEffect transition="in" filter="wipe(left)">
                                      <p:cBhvr>
                                        <p:cTn id="24" dur="500"/>
                                        <p:tgtEl>
                                          <p:spTgt spid="3041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4134"/>
                                        </p:tgtEl>
                                        <p:attrNameLst>
                                          <p:attrName>style.visibility</p:attrName>
                                        </p:attrNameLst>
                                      </p:cBhvr>
                                      <p:to>
                                        <p:strVal val="visible"/>
                                      </p:to>
                                    </p:set>
                                    <p:animEffect transition="in" filter="wipe(left)">
                                      <p:cBhvr>
                                        <p:cTn id="29" dur="500"/>
                                        <p:tgtEl>
                                          <p:spTgt spid="3041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wipe(left)">
                                      <p:cBhvr>
                                        <p:cTn id="34" dur="500"/>
                                        <p:tgtEl>
                                          <p:spTgt spid="3041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4136"/>
                                        </p:tgtEl>
                                        <p:attrNameLst>
                                          <p:attrName>style.visibility</p:attrName>
                                        </p:attrNameLst>
                                      </p:cBhvr>
                                      <p:to>
                                        <p:strVal val="visible"/>
                                      </p:to>
                                    </p:set>
                                    <p:animEffect transition="in" filter="wipe(left)">
                                      <p:cBhvr>
                                        <p:cTn id="39" dur="500"/>
                                        <p:tgtEl>
                                          <p:spTgt spid="3041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4138"/>
                                        </p:tgtEl>
                                        <p:attrNameLst>
                                          <p:attrName>style.visibility</p:attrName>
                                        </p:attrNameLst>
                                      </p:cBhvr>
                                      <p:to>
                                        <p:strVal val="visible"/>
                                      </p:to>
                                    </p:set>
                                    <p:animEffect transition="in" filter="wipe(left)">
                                      <p:cBhvr>
                                        <p:cTn id="44" dur="500"/>
                                        <p:tgtEl>
                                          <p:spTgt spid="304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4152"/>
                                        </p:tgtEl>
                                        <p:attrNameLst>
                                          <p:attrName>style.visibility</p:attrName>
                                        </p:attrNameLst>
                                      </p:cBhvr>
                                      <p:to>
                                        <p:strVal val="visible"/>
                                      </p:to>
                                    </p:set>
                                    <p:animEffect transition="in" filter="wipe(left)">
                                      <p:cBhvr>
                                        <p:cTn id="49" dur="500"/>
                                        <p:tgtEl>
                                          <p:spTgt spid="3041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4139"/>
                                        </p:tgtEl>
                                        <p:attrNameLst>
                                          <p:attrName>style.visibility</p:attrName>
                                        </p:attrNameLst>
                                      </p:cBhvr>
                                      <p:to>
                                        <p:strVal val="visible"/>
                                      </p:to>
                                    </p:set>
                                    <p:animEffect transition="in" filter="wipe(left)">
                                      <p:cBhvr>
                                        <p:cTn id="54" dur="500"/>
                                        <p:tgtEl>
                                          <p:spTgt spid="3041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40"/>
                                        </p:tgtEl>
                                        <p:attrNameLst>
                                          <p:attrName>style.visibility</p:attrName>
                                        </p:attrNameLst>
                                      </p:cBhvr>
                                      <p:to>
                                        <p:strVal val="visible"/>
                                      </p:to>
                                    </p:set>
                                    <p:animEffect transition="in" filter="wipe(left)">
                                      <p:cBhvr>
                                        <p:cTn id="59" dur="500"/>
                                        <p:tgtEl>
                                          <p:spTgt spid="3041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50"/>
                                        </p:tgtEl>
                                        <p:attrNameLst>
                                          <p:attrName>style.visibility</p:attrName>
                                        </p:attrNameLst>
                                      </p:cBhvr>
                                      <p:to>
                                        <p:strVal val="visible"/>
                                      </p:to>
                                    </p:set>
                                    <p:animEffect transition="in" filter="wipe(left)">
                                      <p:cBhvr>
                                        <p:cTn id="64" dur="500"/>
                                        <p:tgtEl>
                                          <p:spTgt spid="3041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4141"/>
                                        </p:tgtEl>
                                        <p:attrNameLst>
                                          <p:attrName>style.visibility</p:attrName>
                                        </p:attrNameLst>
                                      </p:cBhvr>
                                      <p:to>
                                        <p:strVal val="visible"/>
                                      </p:to>
                                    </p:set>
                                    <p:animEffect transition="in" filter="wipe(left)">
                                      <p:cBhvr>
                                        <p:cTn id="69" dur="500"/>
                                        <p:tgtEl>
                                          <p:spTgt spid="3041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4142"/>
                                        </p:tgtEl>
                                        <p:attrNameLst>
                                          <p:attrName>style.visibility</p:attrName>
                                        </p:attrNameLst>
                                      </p:cBhvr>
                                      <p:to>
                                        <p:strVal val="visible"/>
                                      </p:to>
                                    </p:set>
                                    <p:animEffect transition="in" filter="wipe(left)">
                                      <p:cBhvr>
                                        <p:cTn id="74" dur="500"/>
                                        <p:tgtEl>
                                          <p:spTgt spid="3041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4151"/>
                                        </p:tgtEl>
                                        <p:attrNameLst>
                                          <p:attrName>style.visibility</p:attrName>
                                        </p:attrNameLst>
                                      </p:cBhvr>
                                      <p:to>
                                        <p:strVal val="visible"/>
                                      </p:to>
                                    </p:set>
                                    <p:animEffect transition="in" filter="wipe(left)">
                                      <p:cBhvr>
                                        <p:cTn id="79" dur="500"/>
                                        <p:tgtEl>
                                          <p:spTgt spid="3041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04143"/>
                                        </p:tgtEl>
                                        <p:attrNameLst>
                                          <p:attrName>style.visibility</p:attrName>
                                        </p:attrNameLst>
                                      </p:cBhvr>
                                      <p:to>
                                        <p:strVal val="visible"/>
                                      </p:to>
                                    </p:set>
                                    <p:animEffect transition="in" filter="wipe(left)">
                                      <p:cBhvr>
                                        <p:cTn id="84" dur="500"/>
                                        <p:tgtEl>
                                          <p:spTgt spid="3041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04144"/>
                                        </p:tgtEl>
                                        <p:attrNameLst>
                                          <p:attrName>style.visibility</p:attrName>
                                        </p:attrNameLst>
                                      </p:cBhvr>
                                      <p:to>
                                        <p:strVal val="visible"/>
                                      </p:to>
                                    </p:set>
                                    <p:animEffect transition="in" filter="wipe(left)">
                                      <p:cBhvr>
                                        <p:cTn id="89" dur="500"/>
                                        <p:tgtEl>
                                          <p:spTgt spid="3041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4149"/>
                                        </p:tgtEl>
                                        <p:attrNameLst>
                                          <p:attrName>style.visibility</p:attrName>
                                        </p:attrNameLst>
                                      </p:cBhvr>
                                      <p:to>
                                        <p:strVal val="visible"/>
                                      </p:to>
                                    </p:set>
                                    <p:animEffect transition="in" filter="wipe(left)">
                                      <p:cBhvr>
                                        <p:cTn id="94" dur="500"/>
                                        <p:tgtEl>
                                          <p:spTgt spid="3041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04145"/>
                                        </p:tgtEl>
                                        <p:attrNameLst>
                                          <p:attrName>style.visibility</p:attrName>
                                        </p:attrNameLst>
                                      </p:cBhvr>
                                      <p:to>
                                        <p:strVal val="visible"/>
                                      </p:to>
                                    </p:set>
                                    <p:animEffect transition="in" filter="wipe(left)">
                                      <p:cBhvr>
                                        <p:cTn id="99" dur="500"/>
                                        <p:tgtEl>
                                          <p:spTgt spid="3041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4146"/>
                                        </p:tgtEl>
                                        <p:attrNameLst>
                                          <p:attrName>style.visibility</p:attrName>
                                        </p:attrNameLst>
                                      </p:cBhvr>
                                      <p:to>
                                        <p:strVal val="visible"/>
                                      </p:to>
                                    </p:set>
                                    <p:animEffect transition="in" filter="wipe(left)">
                                      <p:cBhvr>
                                        <p:cTn id="104" dur="500"/>
                                        <p:tgtEl>
                                          <p:spTgt spid="3041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04147"/>
                                        </p:tgtEl>
                                        <p:attrNameLst>
                                          <p:attrName>style.visibility</p:attrName>
                                        </p:attrNameLst>
                                      </p:cBhvr>
                                      <p:to>
                                        <p:strVal val="visible"/>
                                      </p:to>
                                    </p:set>
                                    <p:animEffect transition="in" filter="wipe(left)">
                                      <p:cBhvr>
                                        <p:cTn id="109" dur="500"/>
                                        <p:tgtEl>
                                          <p:spTgt spid="3041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04148"/>
                                        </p:tgtEl>
                                        <p:attrNameLst>
                                          <p:attrName>style.visibility</p:attrName>
                                        </p:attrNameLst>
                                      </p:cBhvr>
                                      <p:to>
                                        <p:strVal val="visible"/>
                                      </p:to>
                                    </p:set>
                                    <p:animEffect transition="in" filter="wipe(left)">
                                      <p:cBhvr>
                                        <p:cTn id="114" dur="500"/>
                                        <p:tgtEl>
                                          <p:spTgt spid="304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04153"/>
                                        </p:tgtEl>
                                        <p:attrNameLst>
                                          <p:attrName>style.visibility</p:attrName>
                                        </p:attrNameLst>
                                      </p:cBhvr>
                                      <p:to>
                                        <p:strVal val="visible"/>
                                      </p:to>
                                    </p:set>
                                    <p:animEffect transition="in" filter="wipe(left)">
                                      <p:cBhvr>
                                        <p:cTn id="119" dur="500"/>
                                        <p:tgtEl>
                                          <p:spTgt spid="30415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04154"/>
                                        </p:tgtEl>
                                        <p:attrNameLst>
                                          <p:attrName>style.visibility</p:attrName>
                                        </p:attrNameLst>
                                      </p:cBhvr>
                                      <p:to>
                                        <p:strVal val="visible"/>
                                      </p:to>
                                    </p:set>
                                    <p:animEffect transition="in" filter="wipe(left)">
                                      <p:cBhvr>
                                        <p:cTn id="124" dur="500"/>
                                        <p:tgtEl>
                                          <p:spTgt spid="30415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4155"/>
                                        </p:tgtEl>
                                        <p:attrNameLst>
                                          <p:attrName>style.visibility</p:attrName>
                                        </p:attrNameLst>
                                      </p:cBhvr>
                                      <p:to>
                                        <p:strVal val="visible"/>
                                      </p:to>
                                    </p:set>
                                    <p:animEffect transition="in" filter="wipe(left)">
                                      <p:cBhvr>
                                        <p:cTn id="129" dur="500"/>
                                        <p:tgtEl>
                                          <p:spTgt spid="30415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04156"/>
                                        </p:tgtEl>
                                        <p:attrNameLst>
                                          <p:attrName>style.visibility</p:attrName>
                                        </p:attrNameLst>
                                      </p:cBhvr>
                                      <p:to>
                                        <p:strVal val="visible"/>
                                      </p:to>
                                    </p:set>
                                    <p:animEffect transition="in" filter="wipe(left)">
                                      <p:cBhvr>
                                        <p:cTn id="134" dur="500"/>
                                        <p:tgtEl>
                                          <p:spTgt spid="30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P spid="304133" grpId="0"/>
      <p:bldP spid="304134" grpId="0" animBg="1"/>
      <p:bldP spid="304136" grpId="0"/>
      <p:bldP spid="304139" grpId="0"/>
      <p:bldP spid="304141" grpId="0"/>
      <p:bldP spid="304143" grpId="0"/>
      <p:bldP spid="304145" grpId="0"/>
      <p:bldP spid="3041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Tuesday, June 21, 2016</a:t>
            </a:r>
            <a:endParaRPr lang="en-US"/>
          </a:p>
        </p:txBody>
      </p:sp>
      <p:sp>
        <p:nvSpPr>
          <p:cNvPr id="7" name="Footer Placeholder 4"/>
          <p:cNvSpPr>
            <a:spLocks noGrp="1"/>
          </p:cNvSpPr>
          <p:nvPr>
            <p:ph type="ftr" sz="quarter" idx="11"/>
          </p:nvPr>
        </p:nvSpPr>
        <p:spPr/>
        <p:txBody>
          <a:bodyPr/>
          <a:lstStyle/>
          <a:p>
            <a:r>
              <a:rPr lang="de-DE" smtClean="0"/>
              <a:t>PHYS 1444-001, Summer 2016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24</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p>
          <a:p>
            <a:pPr marL="342900" indent="-342900">
              <a:spcBef>
                <a:spcPct val="20000"/>
              </a:spcBef>
              <a:buFontTx/>
              <a:buChar char="•"/>
            </a:pPr>
            <a:r>
              <a:rPr lang="en-US" sz="2800" dirty="0">
                <a:solidFill>
                  <a:schemeClr val="accent2"/>
                </a:solidFill>
                <a:latin typeface="Arial Narrow" charset="0"/>
              </a:rPr>
              <a:t>Electric generators 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
        <p:nvSpPr>
          <p:cNvPr id="9" name="Rectangle 8"/>
          <p:cNvSpPr/>
          <p:nvPr/>
        </p:nvSpPr>
        <p:spPr bwMode="auto">
          <a:xfrm>
            <a:off x="5943600" y="4419600"/>
            <a:ext cx="3200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6019800" y="5562600"/>
            <a:ext cx="3200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289262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wipe(left)">
                                      <p:cBhvr>
                                        <p:cTn id="7" dur="500"/>
                                        <p:tgtEl>
                                          <p:spTgt spid="306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6180">
                                            <p:txEl>
                                              <p:pRg st="1" end="1"/>
                                            </p:txEl>
                                          </p:spTgt>
                                        </p:tgtEl>
                                        <p:attrNameLst>
                                          <p:attrName>style.visibility</p:attrName>
                                        </p:attrNameLst>
                                      </p:cBhvr>
                                      <p:to>
                                        <p:strVal val="visible"/>
                                      </p:to>
                                    </p:set>
                                    <p:animEffect transition="in" filter="wipe(left)">
                                      <p:cBhvr>
                                        <p:cTn id="12" dur="500"/>
                                        <p:tgtEl>
                                          <p:spTgt spid="306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6180">
                                            <p:txEl>
                                              <p:pRg st="2" end="2"/>
                                            </p:txEl>
                                          </p:spTgt>
                                        </p:tgtEl>
                                        <p:attrNameLst>
                                          <p:attrName>style.visibility</p:attrName>
                                        </p:attrNameLst>
                                      </p:cBhvr>
                                      <p:to>
                                        <p:strVal val="visible"/>
                                      </p:to>
                                    </p:set>
                                    <p:animEffect transition="in" filter="wipe(left)">
                                      <p:cBhvr>
                                        <p:cTn id="17" dur="500"/>
                                        <p:tgtEl>
                                          <p:spTgt spid="306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6180">
                                            <p:txEl>
                                              <p:pRg st="3" end="3"/>
                                            </p:txEl>
                                          </p:spTgt>
                                        </p:tgtEl>
                                        <p:attrNameLst>
                                          <p:attrName>style.visibility</p:attrName>
                                        </p:attrNameLst>
                                      </p:cBhvr>
                                      <p:to>
                                        <p:strVal val="visible"/>
                                      </p:to>
                                    </p:set>
                                    <p:animEffect transition="in" filter="wipe(left)">
                                      <p:cBhvr>
                                        <p:cTn id="22" dur="500"/>
                                        <p:tgtEl>
                                          <p:spTgt spid="306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6180">
                                            <p:txEl>
                                              <p:pRg st="4" end="4"/>
                                            </p:txEl>
                                          </p:spTgt>
                                        </p:tgtEl>
                                        <p:attrNameLst>
                                          <p:attrName>style.visibility</p:attrName>
                                        </p:attrNameLst>
                                      </p:cBhvr>
                                      <p:to>
                                        <p:strVal val="visible"/>
                                      </p:to>
                                    </p:set>
                                    <p:animEffect transition="in" filter="wipe(left)">
                                      <p:cBhvr>
                                        <p:cTn id="27" dur="500"/>
                                        <p:tgtEl>
                                          <p:spTgt spid="306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6180">
                                            <p:txEl>
                                              <p:pRg st="5" end="5"/>
                                            </p:txEl>
                                          </p:spTgt>
                                        </p:tgtEl>
                                        <p:attrNameLst>
                                          <p:attrName>style.visibility</p:attrName>
                                        </p:attrNameLst>
                                      </p:cBhvr>
                                      <p:to>
                                        <p:strVal val="visible"/>
                                      </p:to>
                                    </p:set>
                                    <p:animEffect transition="in" filter="wipe(left)">
                                      <p:cBhvr>
                                        <p:cTn id="32" dur="500"/>
                                        <p:tgtEl>
                                          <p:spTgt spid="306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grpId="0" nodeType="clickEffect">
                                  <p:stCondLst>
                                    <p:cond delay="0"/>
                                  </p:stCondLst>
                                  <p:childTnLst>
                                    <p:anim calcmode="lin" valueType="num">
                                      <p:cBhvr>
                                        <p:cTn id="36" dur="500"/>
                                        <p:tgtEl>
                                          <p:spTgt spid="9"/>
                                        </p:tgtEl>
                                        <p:attrNameLst>
                                          <p:attrName>ppt_w</p:attrName>
                                        </p:attrNameLst>
                                      </p:cBhvr>
                                      <p:tavLst>
                                        <p:tav tm="0">
                                          <p:val>
                                            <p:strVal val="ppt_w"/>
                                          </p:val>
                                        </p:tav>
                                        <p:tav tm="100000">
                                          <p:val>
                                            <p:fltVal val="0"/>
                                          </p:val>
                                        </p:tav>
                                      </p:tavLst>
                                    </p:anim>
                                    <p:anim calcmode="lin" valueType="num">
                                      <p:cBhvr>
                                        <p:cTn id="37" dur="500"/>
                                        <p:tgtEl>
                                          <p:spTgt spid="9"/>
                                        </p:tgtEl>
                                        <p:attrNameLst>
                                          <p:attrName>ppt_h</p:attrName>
                                        </p:attrNameLst>
                                      </p:cBhvr>
                                      <p:tavLst>
                                        <p:tav tm="0">
                                          <p:val>
                                            <p:strVal val="ppt_h"/>
                                          </p:val>
                                        </p:tav>
                                        <p:tav tm="100000">
                                          <p:val>
                                            <p:fltVal val="0"/>
                                          </p:val>
                                        </p:tav>
                                      </p:tavLst>
                                    </p:anim>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6180">
                                            <p:txEl>
                                              <p:pRg st="6" end="6"/>
                                            </p:txEl>
                                          </p:spTgt>
                                        </p:tgtEl>
                                        <p:attrNameLst>
                                          <p:attrName>style.visibility</p:attrName>
                                        </p:attrNameLst>
                                      </p:cBhvr>
                                      <p:to>
                                        <p:strVal val="visible"/>
                                      </p:to>
                                    </p:set>
                                    <p:animEffect transition="in" filter="wipe(left)">
                                      <p:cBhvr>
                                        <p:cTn id="44" dur="500"/>
                                        <p:tgtEl>
                                          <p:spTgt spid="30618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6180">
                                            <p:txEl>
                                              <p:pRg st="7" end="7"/>
                                            </p:txEl>
                                          </p:spTgt>
                                        </p:tgtEl>
                                        <p:attrNameLst>
                                          <p:attrName>style.visibility</p:attrName>
                                        </p:attrNameLst>
                                      </p:cBhvr>
                                      <p:to>
                                        <p:strVal val="visible"/>
                                      </p:to>
                                    </p:set>
                                    <p:animEffect transition="in" filter="wipe(left)">
                                      <p:cBhvr>
                                        <p:cTn id="49" dur="500"/>
                                        <p:tgtEl>
                                          <p:spTgt spid="306180">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6180">
                                            <p:txEl>
                                              <p:pRg st="8" end="8"/>
                                            </p:txEl>
                                          </p:spTgt>
                                        </p:tgtEl>
                                        <p:attrNameLst>
                                          <p:attrName>style.visibility</p:attrName>
                                        </p:attrNameLst>
                                      </p:cBhvr>
                                      <p:to>
                                        <p:strVal val="visible"/>
                                      </p:to>
                                    </p:set>
                                    <p:animEffect transition="in" filter="wipe(left)">
                                      <p:cBhvr>
                                        <p:cTn id="54" dur="500"/>
                                        <p:tgtEl>
                                          <p:spTgt spid="306180">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0" fill="hold" grpId="0" nodeType="click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06181">
                                            <p:txEl>
                                              <p:pRg st="0" end="0"/>
                                            </p:txEl>
                                          </p:spTgt>
                                        </p:tgtEl>
                                        <p:attrNameLst>
                                          <p:attrName>style.visibility</p:attrName>
                                        </p:attrNameLst>
                                      </p:cBhvr>
                                      <p:to>
                                        <p:strVal val="visible"/>
                                      </p:to>
                                    </p:set>
                                    <p:animEffect transition="in" filter="wipe(left)">
                                      <p:cBhvr>
                                        <p:cTn id="66" dur="500"/>
                                        <p:tgtEl>
                                          <p:spTgt spid="306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p:bldP spid="306181" grpId="0" build="p"/>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Tuesday, June 21, 2016</a:t>
            </a:r>
            <a:endParaRPr lang="en-US"/>
          </a:p>
        </p:txBody>
      </p:sp>
      <p:sp>
        <p:nvSpPr>
          <p:cNvPr id="9" name="Footer Placeholder 4"/>
          <p:cNvSpPr>
            <a:spLocks noGrp="1"/>
          </p:cNvSpPr>
          <p:nvPr>
            <p:ph type="ftr" sz="quarter" idx="11"/>
          </p:nvPr>
        </p:nvSpPr>
        <p:spPr/>
        <p:txBody>
          <a:bodyPr/>
          <a:lstStyle/>
          <a:p>
            <a:r>
              <a:rPr lang="de-DE" smtClean="0"/>
              <a:t>PHYS 1444-001, Summer 2016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25</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voltages or amplitude</a:t>
            </a:r>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mc:AlternateContent xmlns:mc="http://schemas.openxmlformats.org/markup-compatibility/2006">
              <mc:Choice xmlns:v="urn:schemas-microsoft-com:vml" Requires="v">
                <p:oleObj spid="_x0000_s153634"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60600"/>
                        <a:ext cx="644525"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153635"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153636"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1649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04">
                                            <p:txEl>
                                              <p:pRg st="0" end="0"/>
                                            </p:txEl>
                                          </p:spTgt>
                                        </p:tgtEl>
                                        <p:attrNameLst>
                                          <p:attrName>style.visibility</p:attrName>
                                        </p:attrNameLst>
                                      </p:cBhvr>
                                      <p:to>
                                        <p:strVal val="visible"/>
                                      </p:to>
                                    </p:set>
                                    <p:animEffect transition="in" filter="wipe(left)">
                                      <p:cBhvr>
                                        <p:cTn id="7" dur="500"/>
                                        <p:tgtEl>
                                          <p:spTgt spid="307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04">
                                            <p:txEl>
                                              <p:pRg st="1" end="1"/>
                                            </p:txEl>
                                          </p:spTgt>
                                        </p:tgtEl>
                                        <p:attrNameLst>
                                          <p:attrName>style.visibility</p:attrName>
                                        </p:attrNameLst>
                                      </p:cBhvr>
                                      <p:to>
                                        <p:strVal val="visible"/>
                                      </p:to>
                                    </p:set>
                                    <p:animEffect transition="in" filter="wipe(left)">
                                      <p:cBhvr>
                                        <p:cTn id="12" dur="500"/>
                                        <p:tgtEl>
                                          <p:spTgt spid="307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04">
                                            <p:txEl>
                                              <p:pRg st="2" end="2"/>
                                            </p:txEl>
                                          </p:spTgt>
                                        </p:tgtEl>
                                        <p:attrNameLst>
                                          <p:attrName>style.visibility</p:attrName>
                                        </p:attrNameLst>
                                      </p:cBhvr>
                                      <p:to>
                                        <p:strVal val="visible"/>
                                      </p:to>
                                    </p:set>
                                    <p:animEffect transition="in" filter="wipe(left)">
                                      <p:cBhvr>
                                        <p:cTn id="17" dur="500"/>
                                        <p:tgtEl>
                                          <p:spTgt spid="307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202"/>
                                        </p:tgtEl>
                                        <p:attrNameLst>
                                          <p:attrName>style.visibility</p:attrName>
                                        </p:attrNameLst>
                                      </p:cBhvr>
                                      <p:to>
                                        <p:strVal val="visible"/>
                                      </p:to>
                                    </p:set>
                                    <p:anim calcmode="lin" valueType="num">
                                      <p:cBhvr>
                                        <p:cTn id="22" dur="500" fill="hold"/>
                                        <p:tgtEl>
                                          <p:spTgt spid="307202"/>
                                        </p:tgtEl>
                                        <p:attrNameLst>
                                          <p:attrName>ppt_w</p:attrName>
                                        </p:attrNameLst>
                                      </p:cBhvr>
                                      <p:tavLst>
                                        <p:tav tm="0">
                                          <p:val>
                                            <p:fltVal val="0"/>
                                          </p:val>
                                        </p:tav>
                                        <p:tav tm="100000">
                                          <p:val>
                                            <p:strVal val="#ppt_w"/>
                                          </p:val>
                                        </p:tav>
                                      </p:tavLst>
                                    </p:anim>
                                    <p:anim calcmode="lin" valueType="num">
                                      <p:cBhvr>
                                        <p:cTn id="23" dur="500" fill="hold"/>
                                        <p:tgtEl>
                                          <p:spTgt spid="307202"/>
                                        </p:tgtEl>
                                        <p:attrNameLst>
                                          <p:attrName>ppt_h</p:attrName>
                                        </p:attrNameLst>
                                      </p:cBhvr>
                                      <p:tavLst>
                                        <p:tav tm="0">
                                          <p:val>
                                            <p:fltVal val="0"/>
                                          </p:val>
                                        </p:tav>
                                        <p:tav tm="100000">
                                          <p:val>
                                            <p:strVal val="#ppt_h"/>
                                          </p:val>
                                        </p:tav>
                                      </p:tavLst>
                                    </p:anim>
                                    <p:animEffect transition="in" filter="fade">
                                      <p:cBhvr>
                                        <p:cTn id="24" dur="500"/>
                                        <p:tgtEl>
                                          <p:spTgt spid="30720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7205"/>
                                        </p:tgtEl>
                                        <p:attrNameLst>
                                          <p:attrName>style.visibility</p:attrName>
                                        </p:attrNameLst>
                                      </p:cBhvr>
                                      <p:to>
                                        <p:strVal val="visible"/>
                                      </p:to>
                                    </p:set>
                                    <p:animEffect transition="in" filter="wipe(left)">
                                      <p:cBhvr>
                                        <p:cTn id="29" dur="500"/>
                                        <p:tgtEl>
                                          <p:spTgt spid="30720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7206"/>
                                        </p:tgtEl>
                                        <p:attrNameLst>
                                          <p:attrName>style.visibility</p:attrName>
                                        </p:attrNameLst>
                                      </p:cBhvr>
                                      <p:to>
                                        <p:strVal val="visible"/>
                                      </p:to>
                                    </p:set>
                                    <p:animEffect transition="in" filter="wipe(left)">
                                      <p:cBhvr>
                                        <p:cTn id="34" dur="500"/>
                                        <p:tgtEl>
                                          <p:spTgt spid="3072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207"/>
                                        </p:tgtEl>
                                        <p:attrNameLst>
                                          <p:attrName>style.visibility</p:attrName>
                                        </p:attrNameLst>
                                      </p:cBhvr>
                                      <p:to>
                                        <p:strVal val="visible"/>
                                      </p:to>
                                    </p:set>
                                    <p:animEffect transition="in" filter="wipe(left)">
                                      <p:cBhvr>
                                        <p:cTn id="39" dur="500"/>
                                        <p:tgtEl>
                                          <p:spTgt spid="30720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7204">
                                            <p:txEl>
                                              <p:pRg st="4" end="4"/>
                                            </p:txEl>
                                          </p:spTgt>
                                        </p:tgtEl>
                                        <p:attrNameLst>
                                          <p:attrName>style.visibility</p:attrName>
                                        </p:attrNameLst>
                                      </p:cBhvr>
                                      <p:to>
                                        <p:strVal val="visible"/>
                                      </p:to>
                                    </p:set>
                                    <p:animEffect transition="in" filter="wipe(left)">
                                      <p:cBhvr>
                                        <p:cTn id="44" dur="500"/>
                                        <p:tgtEl>
                                          <p:spTgt spid="30720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7204">
                                            <p:txEl>
                                              <p:pRg st="5" end="5"/>
                                            </p:txEl>
                                          </p:spTgt>
                                        </p:tgtEl>
                                        <p:attrNameLst>
                                          <p:attrName>style.visibility</p:attrName>
                                        </p:attrNameLst>
                                      </p:cBhvr>
                                      <p:to>
                                        <p:strVal val="visible"/>
                                      </p:to>
                                    </p:set>
                                    <p:animEffect transition="in" filter="wipe(left)">
                                      <p:cBhvr>
                                        <p:cTn id="49" dur="500"/>
                                        <p:tgtEl>
                                          <p:spTgt spid="30720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7204">
                                            <p:txEl>
                                              <p:pRg st="6" end="6"/>
                                            </p:txEl>
                                          </p:spTgt>
                                        </p:tgtEl>
                                        <p:attrNameLst>
                                          <p:attrName>style.visibility</p:attrName>
                                        </p:attrNameLst>
                                      </p:cBhvr>
                                      <p:to>
                                        <p:strVal val="visible"/>
                                      </p:to>
                                    </p:set>
                                    <p:animEffect transition="in" filter="wipe(left)">
                                      <p:cBhvr>
                                        <p:cTn id="54" dur="500"/>
                                        <p:tgtEl>
                                          <p:spTgt spid="30720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7204">
                                            <p:txEl>
                                              <p:pRg st="7" end="7"/>
                                            </p:txEl>
                                          </p:spTgt>
                                        </p:tgtEl>
                                        <p:attrNameLst>
                                          <p:attrName>style.visibility</p:attrName>
                                        </p:attrNameLst>
                                      </p:cBhvr>
                                      <p:to>
                                        <p:strVal val="visible"/>
                                      </p:to>
                                    </p:set>
                                    <p:animEffect transition="in" filter="wipe(left)">
                                      <p:cBhvr>
                                        <p:cTn id="59" dur="500"/>
                                        <p:tgtEl>
                                          <p:spTgt spid="30720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7204">
                                            <p:txEl>
                                              <p:pRg st="8" end="8"/>
                                            </p:txEl>
                                          </p:spTgt>
                                        </p:tgtEl>
                                        <p:attrNameLst>
                                          <p:attrName>style.visibility</p:attrName>
                                        </p:attrNameLst>
                                      </p:cBhvr>
                                      <p:to>
                                        <p:strVal val="visible"/>
                                      </p:to>
                                    </p:set>
                                    <p:animEffect transition="in" filter="wipe(left)">
                                      <p:cBhvr>
                                        <p:cTn id="64" dur="500"/>
                                        <p:tgtEl>
                                          <p:spTgt spid="30720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7204">
                                            <p:txEl>
                                              <p:pRg st="9" end="9"/>
                                            </p:txEl>
                                          </p:spTgt>
                                        </p:tgtEl>
                                        <p:attrNameLst>
                                          <p:attrName>style.visibility</p:attrName>
                                        </p:attrNameLst>
                                      </p:cBhvr>
                                      <p:to>
                                        <p:strVal val="visible"/>
                                      </p:to>
                                    </p:set>
                                    <p:animEffect transition="in" filter="wipe(left)">
                                      <p:cBhvr>
                                        <p:cTn id="69" dur="500"/>
                                        <p:tgtEl>
                                          <p:spTgt spid="307204">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07204">
                                            <p:txEl>
                                              <p:pRg st="10" end="10"/>
                                            </p:txEl>
                                          </p:spTgt>
                                        </p:tgtEl>
                                        <p:attrNameLst>
                                          <p:attrName>style.visibility</p:attrName>
                                        </p:attrNameLst>
                                      </p:cBhvr>
                                      <p:to>
                                        <p:strVal val="visible"/>
                                      </p:to>
                                    </p:set>
                                    <p:animEffect transition="in" filter="wipe(left)">
                                      <p:cBhvr>
                                        <p:cTn id="74" dur="500"/>
                                        <p:tgtEl>
                                          <p:spTgt spid="307204">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07204">
                                            <p:txEl>
                                              <p:pRg st="11" end="11"/>
                                            </p:txEl>
                                          </p:spTgt>
                                        </p:tgtEl>
                                        <p:attrNameLst>
                                          <p:attrName>style.visibility</p:attrName>
                                        </p:attrNameLst>
                                      </p:cBhvr>
                                      <p:to>
                                        <p:strVal val="visible"/>
                                      </p:to>
                                    </p:set>
                                    <p:animEffect transition="in" filter="wipe(left)">
                                      <p:cBhvr>
                                        <p:cTn id="79" dur="500"/>
                                        <p:tgtEl>
                                          <p:spTgt spid="3072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26</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amplitude.  The current is positive when electron flows to one direction and negative when they flow opposite.</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154658"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154659" name="Equation" r:id="rId5" imgW="799920" imgH="368280" progId="Equation.DSMT4">
                  <p:embed/>
                </p:oleObj>
              </mc:Choice>
              <mc:Fallback>
                <p:oleObj name="Equation" r:id="rId5" imgW="7999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154660" name="Equation" r:id="rId7" imgW="533160" imgH="203040" progId="Equation.DSMT4">
                  <p:embed/>
                </p:oleObj>
              </mc:Choice>
              <mc:Fallback>
                <p:oleObj name="Equation" r:id="rId7" imgW="533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1081765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wipe(left)">
                                      <p:cBhvr>
                                        <p:cTn id="12" dur="500"/>
                                        <p:tgtEl>
                                          <p:spTgt spid="308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wipe(left)">
                                      <p:cBhvr>
                                        <p:cTn id="17" dur="500"/>
                                        <p:tgtEl>
                                          <p:spTgt spid="3082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08231"/>
                                        </p:tgtEl>
                                        <p:attrNameLst>
                                          <p:attrName>style.visibility</p:attrName>
                                        </p:attrNameLst>
                                      </p:cBhvr>
                                      <p:to>
                                        <p:strVal val="visible"/>
                                      </p:to>
                                    </p:set>
                                    <p:anim calcmode="lin" valueType="num">
                                      <p:cBhvr>
                                        <p:cTn id="22" dur="500" fill="hold"/>
                                        <p:tgtEl>
                                          <p:spTgt spid="308231"/>
                                        </p:tgtEl>
                                        <p:attrNameLst>
                                          <p:attrName>ppt_w</p:attrName>
                                        </p:attrNameLst>
                                      </p:cBhvr>
                                      <p:tavLst>
                                        <p:tav tm="0">
                                          <p:val>
                                            <p:fltVal val="0"/>
                                          </p:val>
                                        </p:tav>
                                        <p:tav tm="100000">
                                          <p:val>
                                            <p:strVal val="#ppt_w"/>
                                          </p:val>
                                        </p:tav>
                                      </p:tavLst>
                                    </p:anim>
                                    <p:anim calcmode="lin" valueType="num">
                                      <p:cBhvr>
                                        <p:cTn id="23" dur="500" fill="hold"/>
                                        <p:tgtEl>
                                          <p:spTgt spid="308231"/>
                                        </p:tgtEl>
                                        <p:attrNameLst>
                                          <p:attrName>ppt_h</p:attrName>
                                        </p:attrNameLst>
                                      </p:cBhvr>
                                      <p:tavLst>
                                        <p:tav tm="0">
                                          <p:val>
                                            <p:fltVal val="0"/>
                                          </p:val>
                                        </p:tav>
                                        <p:tav tm="100000">
                                          <p:val>
                                            <p:strVal val="#ppt_h"/>
                                          </p:val>
                                        </p:tav>
                                      </p:tavLst>
                                    </p:anim>
                                    <p:animEffect transition="in" filter="fade">
                                      <p:cBhvr>
                                        <p:cTn id="24" dur="500"/>
                                        <p:tgtEl>
                                          <p:spTgt spid="3082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8230"/>
                                        </p:tgtEl>
                                        <p:attrNameLst>
                                          <p:attrName>style.visibility</p:attrName>
                                        </p:attrNameLst>
                                      </p:cBhvr>
                                      <p:to>
                                        <p:strVal val="visible"/>
                                      </p:to>
                                    </p:set>
                                    <p:animEffect transition="in" filter="wipe(left)">
                                      <p:cBhvr>
                                        <p:cTn id="34" dur="500"/>
                                        <p:tgtEl>
                                          <p:spTgt spid="3082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8227">
                                            <p:txEl>
                                              <p:pRg st="3" end="3"/>
                                            </p:txEl>
                                          </p:spTgt>
                                        </p:tgtEl>
                                        <p:attrNameLst>
                                          <p:attrName>style.visibility</p:attrName>
                                        </p:attrNameLst>
                                      </p:cBhvr>
                                      <p:to>
                                        <p:strVal val="visible"/>
                                      </p:to>
                                    </p:set>
                                    <p:animEffect transition="in" filter="wipe(left)">
                                      <p:cBhvr>
                                        <p:cTn id="39" dur="500"/>
                                        <p:tgtEl>
                                          <p:spTgt spid="30822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8227">
                                            <p:txEl>
                                              <p:pRg st="4" end="4"/>
                                            </p:txEl>
                                          </p:spTgt>
                                        </p:tgtEl>
                                        <p:attrNameLst>
                                          <p:attrName>style.visibility</p:attrName>
                                        </p:attrNameLst>
                                      </p:cBhvr>
                                      <p:to>
                                        <p:strVal val="visible"/>
                                      </p:to>
                                    </p:set>
                                    <p:animEffect transition="in" filter="wipe(left)">
                                      <p:cBhvr>
                                        <p:cTn id="44" dur="500"/>
                                        <p:tgtEl>
                                          <p:spTgt spid="308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8227">
                                            <p:txEl>
                                              <p:pRg st="5" end="5"/>
                                            </p:txEl>
                                          </p:spTgt>
                                        </p:tgtEl>
                                        <p:attrNameLst>
                                          <p:attrName>style.visibility</p:attrName>
                                        </p:attrNameLst>
                                      </p:cBhvr>
                                      <p:to>
                                        <p:strVal val="visible"/>
                                      </p:to>
                                    </p:set>
                                    <p:animEffect transition="in" filter="wipe(left)">
                                      <p:cBhvr>
                                        <p:cTn id="49" dur="500"/>
                                        <p:tgtEl>
                                          <p:spTgt spid="30822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8227">
                                            <p:txEl>
                                              <p:pRg st="6" end="6"/>
                                            </p:txEl>
                                          </p:spTgt>
                                        </p:tgtEl>
                                        <p:attrNameLst>
                                          <p:attrName>style.visibility</p:attrName>
                                        </p:attrNameLst>
                                      </p:cBhvr>
                                      <p:to>
                                        <p:strVal val="visible"/>
                                      </p:to>
                                    </p:set>
                                    <p:animEffect transition="in" filter="wipe(left)">
                                      <p:cBhvr>
                                        <p:cTn id="54" dur="500"/>
                                        <p:tgtEl>
                                          <p:spTgt spid="3082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8227">
                                            <p:txEl>
                                              <p:pRg st="7" end="7"/>
                                            </p:txEl>
                                          </p:spTgt>
                                        </p:tgtEl>
                                        <p:attrNameLst>
                                          <p:attrName>style.visibility</p:attrName>
                                        </p:attrNameLst>
                                      </p:cBhvr>
                                      <p:to>
                                        <p:strVal val="visible"/>
                                      </p:to>
                                    </p:set>
                                    <p:animEffect transition="in" filter="wipe(left)">
                                      <p:cBhvr>
                                        <p:cTn id="59" dur="500"/>
                                        <p:tgtEl>
                                          <p:spTgt spid="30822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8227">
                                            <p:txEl>
                                              <p:pRg st="8" end="8"/>
                                            </p:txEl>
                                          </p:spTgt>
                                        </p:tgtEl>
                                        <p:attrNameLst>
                                          <p:attrName>style.visibility</p:attrName>
                                        </p:attrNameLst>
                                      </p:cBhvr>
                                      <p:to>
                                        <p:strVal val="visible"/>
                                      </p:to>
                                    </p:set>
                                    <p:animEffect transition="in" filter="wipe(left)">
                                      <p:cBhvr>
                                        <p:cTn id="64" dur="500"/>
                                        <p:tgtEl>
                                          <p:spTgt spid="308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June 21, 2016</a:t>
            </a:r>
            <a:endParaRPr lang="en-US"/>
          </a:p>
        </p:txBody>
      </p:sp>
      <p:sp>
        <p:nvSpPr>
          <p:cNvPr id="13" name="Footer Placeholder 4"/>
          <p:cNvSpPr>
            <a:spLocks noGrp="1"/>
          </p:cNvSpPr>
          <p:nvPr>
            <p:ph type="ftr" sz="quarter" idx="11"/>
          </p:nvPr>
        </p:nvSpPr>
        <p:spPr/>
        <p:txBody>
          <a:bodyPr/>
          <a:lstStyle/>
          <a:p>
            <a:r>
              <a:rPr lang="de-DE" smtClean="0"/>
              <a:t>PHYS 1444-001, Summer 2016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27</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155715" name="Equation" r:id="rId4" imgW="1282680" imgH="228600" progId="Equation.DSMT4">
                  <p:embed/>
                </p:oleObj>
              </mc:Choice>
              <mc:Fallback>
                <p:oleObj name="Equation" r:id="rId4" imgW="1282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155716" name="Equation" r:id="rId6" imgW="622080" imgH="368280" progId="Equation.DSMT4">
                  <p:embed/>
                </p:oleObj>
              </mc:Choice>
              <mc:Fallback>
                <p:oleObj name="Equation" r:id="rId6" imgW="62208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155717" name="Equation" r:id="rId8" imgW="1130040" imgH="279360" progId="Equation.DSMT4">
                  <p:embed/>
                </p:oleObj>
              </mc:Choice>
              <mc:Fallback>
                <p:oleObj name="Equation" r:id="rId8" imgW="11300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155718" name="Equation" r:id="rId10" imgW="723600" imgH="469800" progId="Equation.DSMT4">
                  <p:embed/>
                </p:oleObj>
              </mc:Choice>
              <mc:Fallback>
                <p:oleObj name="Equation" r:id="rId10" imgW="723600" imgH="46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155719" name="Equation" r:id="rId12" imgW="546100" imgH="381000" progId="Equation.DSMT4">
                  <p:embed/>
                </p:oleObj>
              </mc:Choice>
              <mc:Fallback>
                <p:oleObj name="Equation" r:id="rId12" imgW="546100" imgH="38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155720" name="Equation" r:id="rId14" imgW="609480" imgH="368280" progId="Equation.DSMT4">
                  <p:embed/>
                </p:oleObj>
              </mc:Choice>
              <mc:Fallback>
                <p:oleObj name="Equation" r:id="rId14" imgW="6094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653334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9252">
                                            <p:txEl>
                                              <p:pRg st="0" end="0"/>
                                            </p:txEl>
                                          </p:spTgt>
                                        </p:tgtEl>
                                        <p:attrNameLst>
                                          <p:attrName>style.visibility</p:attrName>
                                        </p:attrNameLst>
                                      </p:cBhvr>
                                      <p:to>
                                        <p:strVal val="visible"/>
                                      </p:to>
                                    </p:set>
                                    <p:animEffect transition="in" filter="wipe(left)">
                                      <p:cBhvr>
                                        <p:cTn id="7" dur="500"/>
                                        <p:tgtEl>
                                          <p:spTgt spid="309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9252">
                                            <p:txEl>
                                              <p:pRg st="2" end="2"/>
                                            </p:txEl>
                                          </p:spTgt>
                                        </p:tgtEl>
                                        <p:attrNameLst>
                                          <p:attrName>style.visibility</p:attrName>
                                        </p:attrNameLst>
                                      </p:cBhvr>
                                      <p:to>
                                        <p:strVal val="visible"/>
                                      </p:to>
                                    </p:set>
                                    <p:animEffect transition="in" filter="wipe(left)">
                                      <p:cBhvr>
                                        <p:cTn id="17" dur="500"/>
                                        <p:tgtEl>
                                          <p:spTgt spid="309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9250"/>
                                        </p:tgtEl>
                                        <p:attrNameLst>
                                          <p:attrName>style.visibility</p:attrName>
                                        </p:attrNameLst>
                                      </p:cBhvr>
                                      <p:to>
                                        <p:strVal val="visible"/>
                                      </p:to>
                                    </p:set>
                                    <p:anim calcmode="lin" valueType="num">
                                      <p:cBhvr>
                                        <p:cTn id="22" dur="500" fill="hold"/>
                                        <p:tgtEl>
                                          <p:spTgt spid="309250"/>
                                        </p:tgtEl>
                                        <p:attrNameLst>
                                          <p:attrName>ppt_w</p:attrName>
                                        </p:attrNameLst>
                                      </p:cBhvr>
                                      <p:tavLst>
                                        <p:tav tm="0">
                                          <p:val>
                                            <p:fltVal val="0"/>
                                          </p:val>
                                        </p:tav>
                                        <p:tav tm="100000">
                                          <p:val>
                                            <p:strVal val="#ppt_w"/>
                                          </p:val>
                                        </p:tav>
                                      </p:tavLst>
                                    </p:anim>
                                    <p:anim calcmode="lin" valueType="num">
                                      <p:cBhvr>
                                        <p:cTn id="23" dur="500" fill="hold"/>
                                        <p:tgtEl>
                                          <p:spTgt spid="309250"/>
                                        </p:tgtEl>
                                        <p:attrNameLst>
                                          <p:attrName>ppt_h</p:attrName>
                                        </p:attrNameLst>
                                      </p:cBhvr>
                                      <p:tavLst>
                                        <p:tav tm="0">
                                          <p:val>
                                            <p:fltVal val="0"/>
                                          </p:val>
                                        </p:tav>
                                        <p:tav tm="100000">
                                          <p:val>
                                            <p:strVal val="#ppt_h"/>
                                          </p:val>
                                        </p:tav>
                                      </p:tavLst>
                                    </p:anim>
                                    <p:animEffect transition="in" filter="fade">
                                      <p:cBhvr>
                                        <p:cTn id="24" dur="500"/>
                                        <p:tgtEl>
                                          <p:spTgt spid="3092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9252">
                                            <p:txEl>
                                              <p:pRg st="3" end="3"/>
                                            </p:txEl>
                                          </p:spTgt>
                                        </p:tgtEl>
                                        <p:attrNameLst>
                                          <p:attrName>style.visibility</p:attrName>
                                        </p:attrNameLst>
                                      </p:cBhvr>
                                      <p:to>
                                        <p:strVal val="visible"/>
                                      </p:to>
                                    </p:set>
                                    <p:animEffect transition="in" filter="wipe(left)">
                                      <p:cBhvr>
                                        <p:cTn id="29" dur="500"/>
                                        <p:tgtEl>
                                          <p:spTgt spid="30925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9254"/>
                                        </p:tgtEl>
                                        <p:attrNameLst>
                                          <p:attrName>style.visibility</p:attrName>
                                        </p:attrNameLst>
                                      </p:cBhvr>
                                      <p:to>
                                        <p:strVal val="visible"/>
                                      </p:to>
                                    </p:set>
                                    <p:animEffect transition="in" filter="wipe(left)">
                                      <p:cBhvr>
                                        <p:cTn id="34" dur="500"/>
                                        <p:tgtEl>
                                          <p:spTgt spid="3092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9252">
                                            <p:txEl>
                                              <p:pRg st="4" end="4"/>
                                            </p:txEl>
                                          </p:spTgt>
                                        </p:tgtEl>
                                        <p:attrNameLst>
                                          <p:attrName>style.visibility</p:attrName>
                                        </p:attrNameLst>
                                      </p:cBhvr>
                                      <p:to>
                                        <p:strVal val="visible"/>
                                      </p:to>
                                    </p:set>
                                    <p:animEffect transition="in" filter="wipe(left)">
                                      <p:cBhvr>
                                        <p:cTn id="39" dur="500"/>
                                        <p:tgtEl>
                                          <p:spTgt spid="30925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9255"/>
                                        </p:tgtEl>
                                        <p:attrNameLst>
                                          <p:attrName>style.visibility</p:attrName>
                                        </p:attrNameLst>
                                      </p:cBhvr>
                                      <p:to>
                                        <p:strVal val="visible"/>
                                      </p:to>
                                    </p:set>
                                    <p:animEffect transition="in" filter="wipe(left)">
                                      <p:cBhvr>
                                        <p:cTn id="44" dur="500"/>
                                        <p:tgtEl>
                                          <p:spTgt spid="3092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9257"/>
                                        </p:tgtEl>
                                        <p:attrNameLst>
                                          <p:attrName>style.visibility</p:attrName>
                                        </p:attrNameLst>
                                      </p:cBhvr>
                                      <p:to>
                                        <p:strVal val="visible"/>
                                      </p:to>
                                    </p:set>
                                    <p:animEffect transition="in" filter="wipe(left)">
                                      <p:cBhvr>
                                        <p:cTn id="49" dur="500"/>
                                        <p:tgtEl>
                                          <p:spTgt spid="3092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9256"/>
                                        </p:tgtEl>
                                        <p:attrNameLst>
                                          <p:attrName>style.visibility</p:attrName>
                                        </p:attrNameLst>
                                      </p:cBhvr>
                                      <p:to>
                                        <p:strVal val="visible"/>
                                      </p:to>
                                    </p:set>
                                    <p:animEffect transition="in" filter="wipe(left)">
                                      <p:cBhvr>
                                        <p:cTn id="54" dur="500"/>
                                        <p:tgtEl>
                                          <p:spTgt spid="3092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9252">
                                            <p:txEl>
                                              <p:pRg st="7" end="7"/>
                                            </p:txEl>
                                          </p:spTgt>
                                        </p:tgtEl>
                                        <p:attrNameLst>
                                          <p:attrName>style.visibility</p:attrName>
                                        </p:attrNameLst>
                                      </p:cBhvr>
                                      <p:to>
                                        <p:strVal val="visible"/>
                                      </p:to>
                                    </p:set>
                                    <p:animEffect transition="in" filter="wipe(left)">
                                      <p:cBhvr>
                                        <p:cTn id="59" dur="500"/>
                                        <p:tgtEl>
                                          <p:spTgt spid="30925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9258"/>
                                        </p:tgtEl>
                                        <p:attrNameLst>
                                          <p:attrName>style.visibility</p:attrName>
                                        </p:attrNameLst>
                                      </p:cBhvr>
                                      <p:to>
                                        <p:strVal val="visible"/>
                                      </p:to>
                                    </p:set>
                                    <p:animEffect transition="in" filter="wipe(left)">
                                      <p:cBhvr>
                                        <p:cTn id="64" dur="500"/>
                                        <p:tgtEl>
                                          <p:spTgt spid="309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9259"/>
                                        </p:tgtEl>
                                        <p:attrNameLst>
                                          <p:attrName>style.visibility</p:attrName>
                                        </p:attrNameLst>
                                      </p:cBhvr>
                                      <p:to>
                                        <p:strVal val="visible"/>
                                      </p:to>
                                    </p:set>
                                    <p:animEffect transition="in" filter="wipe(left)">
                                      <p:cBhvr>
                                        <p:cTn id="69"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build="p"/>
      <p:bldP spid="3092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June 21, 2016</a:t>
            </a:r>
            <a:endParaRPr lang="en-US"/>
          </a:p>
        </p:txBody>
      </p:sp>
      <p:sp>
        <p:nvSpPr>
          <p:cNvPr id="16" name="Footer Placeholder 4"/>
          <p:cNvSpPr>
            <a:spLocks noGrp="1"/>
          </p:cNvSpPr>
          <p:nvPr>
            <p:ph type="ftr" sz="quarter" idx="11"/>
          </p:nvPr>
        </p:nvSpPr>
        <p:spPr/>
        <p:txBody>
          <a:bodyPr/>
          <a:lstStyle/>
          <a:p>
            <a:r>
              <a:rPr lang="de-DE" smtClean="0"/>
              <a:t>PHYS 1444-001, Summer 2016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28</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a:t>The square root of each of these are called root-mean-square, or rms:</a:t>
            </a:r>
          </a:p>
          <a:p>
            <a:pPr>
              <a:lnSpc>
                <a:spcPct val="80000"/>
              </a:lnSpc>
            </a:pPr>
            <a:endParaRPr lang="en-US" sz="2800"/>
          </a:p>
          <a:p>
            <a:pPr>
              <a:lnSpc>
                <a:spcPct val="80000"/>
              </a:lnSpc>
            </a:pPr>
            <a:r>
              <a:rPr lang="en-US" sz="2800"/>
              <a:t>rms values are sometimes called effective values</a:t>
            </a:r>
          </a:p>
          <a:p>
            <a:pPr lvl="1">
              <a:lnSpc>
                <a:spcPct val="80000"/>
              </a:lnSpc>
            </a:pPr>
            <a:r>
              <a:rPr lang="en-US" sz="2400"/>
              <a:t>These are useful quantities since they can substitute current and voltage directly in power, as if they are in DC </a:t>
            </a:r>
          </a:p>
          <a:p>
            <a:pPr lvl="1">
              <a:lnSpc>
                <a:spcPct val="80000"/>
              </a:lnSpc>
            </a:pPr>
            <a:endParaRPr lang="en-US" sz="2400"/>
          </a:p>
          <a:p>
            <a:pPr lvl="1">
              <a:lnSpc>
                <a:spcPct val="80000"/>
              </a:lnSpc>
            </a:pPr>
            <a:endParaRPr lang="en-US" sz="2400"/>
          </a:p>
          <a:p>
            <a:pPr lvl="1">
              <a:lnSpc>
                <a:spcPct val="80000"/>
              </a:lnSpc>
            </a:pPr>
            <a:r>
              <a:rPr lang="en-US" sz="2400"/>
              <a:t>In other words, an AC of peak voltage V</a:t>
            </a:r>
            <a:r>
              <a:rPr lang="en-US" sz="2400" baseline="-25000"/>
              <a:t>0</a:t>
            </a:r>
            <a:r>
              <a:rPr lang="en-US" sz="2400"/>
              <a:t> or peak current I</a:t>
            </a:r>
            <a:r>
              <a:rPr lang="en-US" sz="2400" baseline="-25000"/>
              <a:t>0</a:t>
            </a:r>
            <a:r>
              <a:rPr lang="en-US" sz="2400"/>
              <a:t> produces as much power as DC voltage of V</a:t>
            </a:r>
            <a:r>
              <a:rPr lang="en-US" sz="2400" baseline="-25000"/>
              <a:t>rms</a:t>
            </a:r>
            <a:r>
              <a:rPr lang="en-US" sz="2400"/>
              <a:t> or DC current I</a:t>
            </a:r>
            <a:r>
              <a:rPr lang="en-US" sz="2400" baseline="-25000"/>
              <a:t>rms</a:t>
            </a:r>
            <a:r>
              <a:rPr lang="en-US" sz="2400"/>
              <a:t>.</a:t>
            </a:r>
          </a:p>
          <a:p>
            <a:pPr lvl="1">
              <a:lnSpc>
                <a:spcPct val="80000"/>
              </a:lnSpc>
            </a:pPr>
            <a:r>
              <a:rPr lang="en-US" sz="2400"/>
              <a:t>So normally, rms values in AC are specified or measured.</a:t>
            </a:r>
          </a:p>
          <a:p>
            <a:pPr lvl="2">
              <a:lnSpc>
                <a:spcPct val="80000"/>
              </a:lnSpc>
            </a:pPr>
            <a:r>
              <a:rPr lang="en-US" sz="2000"/>
              <a:t>US uses 115V rms voltage.  What is the peak voltage?</a:t>
            </a:r>
          </a:p>
          <a:p>
            <a:pPr lvl="2">
              <a:lnSpc>
                <a:spcPct val="80000"/>
              </a:lnSpc>
            </a:pPr>
            <a:r>
              <a:rPr lang="en-US" sz="2000"/>
              <a:t> </a:t>
            </a:r>
          </a:p>
          <a:p>
            <a:pPr lvl="2">
              <a:lnSpc>
                <a:spcPct val="80000"/>
              </a:lnSpc>
            </a:pPr>
            <a:r>
              <a:rPr lang="en-US" sz="2000"/>
              <a:t> Europe uses 240V</a:t>
            </a:r>
          </a:p>
          <a:p>
            <a:pPr lvl="2">
              <a:lnSpc>
                <a:spcPct val="80000"/>
              </a:lnSpc>
            </a:pPr>
            <a:r>
              <a:rPr lang="en-US" sz="200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156794" name="Equation" r:id="rId3" imgW="1549080" imgH="393480" progId="Equation.DSMT4">
                  <p:embed/>
                </p:oleObj>
              </mc:Choice>
              <mc:Fallback>
                <p:oleObj name="Equation" r:id="rId3" imgW="1549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156795" name="Equation" r:id="rId5" imgW="1587240" imgH="393480" progId="Equation.DSMT4">
                  <p:embed/>
                </p:oleObj>
              </mc:Choice>
              <mc:Fallback>
                <p:oleObj name="Equation" r:id="rId5" imgW="15872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156796" name="Equation" r:id="rId7" imgW="1054080" imgH="368280" progId="Equation.DSMT4">
                  <p:embed/>
                </p:oleObj>
              </mc:Choice>
              <mc:Fallback>
                <p:oleObj name="Equation" r:id="rId7" imgW="105408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156797" name="Equation" r:id="rId9" imgW="977760" imgH="393480" progId="Equation.DSMT4">
                  <p:embed/>
                </p:oleObj>
              </mc:Choice>
              <mc:Fallback>
                <p:oleObj name="Equation" r:id="rId9" imgW="9777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nvGraphicFramePr>
        <p:xfrm>
          <a:off x="1524000" y="5029200"/>
          <a:ext cx="457200" cy="336550"/>
        </p:xfrm>
        <a:graphic>
          <a:graphicData uri="http://schemas.openxmlformats.org/presentationml/2006/ole">
            <mc:AlternateContent xmlns:mc="http://schemas.openxmlformats.org/markup-compatibility/2006">
              <mc:Choice xmlns:v="urn:schemas-microsoft-com:vml" Requires="v">
                <p:oleObj spid="_x0000_s156798"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029200"/>
                        <a:ext cx="457200"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nvGraphicFramePr>
        <p:xfrm>
          <a:off x="1973263" y="5029200"/>
          <a:ext cx="854075" cy="379413"/>
        </p:xfrm>
        <a:graphic>
          <a:graphicData uri="http://schemas.openxmlformats.org/presentationml/2006/ole">
            <mc:AlternateContent xmlns:mc="http://schemas.openxmlformats.org/markup-compatibility/2006">
              <mc:Choice xmlns:v="urn:schemas-microsoft-com:vml" Requires="v">
                <p:oleObj spid="_x0000_s156799"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5029200"/>
                        <a:ext cx="854075" cy="3794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nvGraphicFramePr>
        <p:xfrm>
          <a:off x="2957513" y="5029200"/>
          <a:ext cx="1770062" cy="336550"/>
        </p:xfrm>
        <a:graphic>
          <a:graphicData uri="http://schemas.openxmlformats.org/presentationml/2006/ole">
            <mc:AlternateContent xmlns:mc="http://schemas.openxmlformats.org/markup-compatibility/2006">
              <mc:Choice xmlns:v="urn:schemas-microsoft-com:vml" Requires="v">
                <p:oleObj spid="_x0000_s156800" name="Equation" r:id="rId15" imgW="1130040" imgH="203040" progId="Equation.DSMT4">
                  <p:embed/>
                </p:oleObj>
              </mc:Choice>
              <mc:Fallback>
                <p:oleObj name="Equation" r:id="rId15" imgW="1130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5029200"/>
                        <a:ext cx="1770062"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156801" name="Equation" r:id="rId17" imgW="291960" imgH="203040" progId="Equation.DSMT4">
                  <p:embed/>
                </p:oleObj>
              </mc:Choice>
              <mc:Fallback>
                <p:oleObj name="Equation" r:id="rId17"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156802"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156803" name="Equation" r:id="rId19" imgW="1054080" imgH="203040" progId="Equation.DSMT4">
                  <p:embed/>
                </p:oleObj>
              </mc:Choice>
              <mc:Fallback>
                <p:oleObj name="Equation" r:id="rId19" imgW="10540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156804" name="Equation" r:id="rId21" imgW="698400" imgH="215640" progId="Equation.DSMT4">
                  <p:embed/>
                </p:oleObj>
              </mc:Choice>
              <mc:Fallback>
                <p:oleObj name="Equation" r:id="rId21" imgW="698400" imgH="215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59632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276"/>
                                        </p:tgtEl>
                                        <p:attrNameLst>
                                          <p:attrName>style.visibility</p:attrName>
                                        </p:attrNameLst>
                                      </p:cBhvr>
                                      <p:to>
                                        <p:strVal val="visible"/>
                                      </p:to>
                                    </p:set>
                                    <p:animEffect transition="in" filter="wipe(left)">
                                      <p:cBhvr>
                                        <p:cTn id="12" dur="500"/>
                                        <p:tgtEl>
                                          <p:spTgt spid="310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0277"/>
                                        </p:tgtEl>
                                        <p:attrNameLst>
                                          <p:attrName>style.visibility</p:attrName>
                                        </p:attrNameLst>
                                      </p:cBhvr>
                                      <p:to>
                                        <p:strVal val="visible"/>
                                      </p:to>
                                    </p:set>
                                    <p:animEffect transition="in" filter="wipe(left)">
                                      <p:cBhvr>
                                        <p:cTn id="17" dur="500"/>
                                        <p:tgtEl>
                                          <p:spTgt spid="310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0275">
                                            <p:txEl>
                                              <p:pRg st="2" end="2"/>
                                            </p:txEl>
                                          </p:spTgt>
                                        </p:tgtEl>
                                        <p:attrNameLst>
                                          <p:attrName>style.visibility</p:attrName>
                                        </p:attrNameLst>
                                      </p:cBhvr>
                                      <p:to>
                                        <p:strVal val="visible"/>
                                      </p:to>
                                    </p:set>
                                    <p:animEffect transition="in" filter="wipe(left)">
                                      <p:cBhvr>
                                        <p:cTn id="22" dur="500"/>
                                        <p:tgtEl>
                                          <p:spTgt spid="310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5">
                                            <p:txEl>
                                              <p:pRg st="3" end="3"/>
                                            </p:txEl>
                                          </p:spTgt>
                                        </p:tgtEl>
                                        <p:attrNameLst>
                                          <p:attrName>style.visibility</p:attrName>
                                        </p:attrNameLst>
                                      </p:cBhvr>
                                      <p:to>
                                        <p:strVal val="visible"/>
                                      </p:to>
                                    </p:set>
                                    <p:animEffect transition="in" filter="wipe(left)">
                                      <p:cBhvr>
                                        <p:cTn id="27" dur="500"/>
                                        <p:tgtEl>
                                          <p:spTgt spid="310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0278"/>
                                        </p:tgtEl>
                                        <p:attrNameLst>
                                          <p:attrName>style.visibility</p:attrName>
                                        </p:attrNameLst>
                                      </p:cBhvr>
                                      <p:to>
                                        <p:strVal val="visible"/>
                                      </p:to>
                                    </p:set>
                                    <p:animEffect transition="in" filter="wipe(left)">
                                      <p:cBhvr>
                                        <p:cTn id="32" dur="500"/>
                                        <p:tgtEl>
                                          <p:spTgt spid="3102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0279"/>
                                        </p:tgtEl>
                                        <p:attrNameLst>
                                          <p:attrName>style.visibility</p:attrName>
                                        </p:attrNameLst>
                                      </p:cBhvr>
                                      <p:to>
                                        <p:strVal val="visible"/>
                                      </p:to>
                                    </p:set>
                                    <p:animEffect transition="in" filter="wipe(left)">
                                      <p:cBhvr>
                                        <p:cTn id="37" dur="500"/>
                                        <p:tgtEl>
                                          <p:spTgt spid="3102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0286"/>
                                        </p:tgtEl>
                                        <p:attrNameLst>
                                          <p:attrName>style.visibility</p:attrName>
                                        </p:attrNameLst>
                                      </p:cBhvr>
                                      <p:to>
                                        <p:strVal val="visible"/>
                                      </p:to>
                                    </p:set>
                                    <p:animEffect transition="in" filter="wipe(left)">
                                      <p:cBhvr>
                                        <p:cTn id="42" dur="500"/>
                                        <p:tgtEl>
                                          <p:spTgt spid="3102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0275">
                                            <p:txEl>
                                              <p:pRg st="6" end="6"/>
                                            </p:txEl>
                                          </p:spTgt>
                                        </p:tgtEl>
                                        <p:attrNameLst>
                                          <p:attrName>style.visibility</p:attrName>
                                        </p:attrNameLst>
                                      </p:cBhvr>
                                      <p:to>
                                        <p:strVal val="visible"/>
                                      </p:to>
                                    </p:set>
                                    <p:animEffect transition="in" filter="wipe(left)">
                                      <p:cBhvr>
                                        <p:cTn id="47" dur="500"/>
                                        <p:tgtEl>
                                          <p:spTgt spid="3102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0275">
                                            <p:txEl>
                                              <p:pRg st="7" end="7"/>
                                            </p:txEl>
                                          </p:spTgt>
                                        </p:tgtEl>
                                        <p:attrNameLst>
                                          <p:attrName>style.visibility</p:attrName>
                                        </p:attrNameLst>
                                      </p:cBhvr>
                                      <p:to>
                                        <p:strVal val="visible"/>
                                      </p:to>
                                    </p:set>
                                    <p:animEffect transition="in" filter="wipe(left)">
                                      <p:cBhvr>
                                        <p:cTn id="52" dur="500"/>
                                        <p:tgtEl>
                                          <p:spTgt spid="310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75">
                                            <p:txEl>
                                              <p:pRg st="8" end="8"/>
                                            </p:txEl>
                                          </p:spTgt>
                                        </p:tgtEl>
                                        <p:attrNameLst>
                                          <p:attrName>style.visibility</p:attrName>
                                        </p:attrNameLst>
                                      </p:cBhvr>
                                      <p:to>
                                        <p:strVal val="visible"/>
                                      </p:to>
                                    </p:set>
                                    <p:animEffect transition="in" filter="wipe(left)">
                                      <p:cBhvr>
                                        <p:cTn id="57" dur="500"/>
                                        <p:tgtEl>
                                          <p:spTgt spid="31027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0280"/>
                                        </p:tgtEl>
                                        <p:attrNameLst>
                                          <p:attrName>style.visibility</p:attrName>
                                        </p:attrNameLst>
                                      </p:cBhvr>
                                      <p:to>
                                        <p:strVal val="visible"/>
                                      </p:to>
                                    </p:set>
                                    <p:animEffect transition="in" filter="wipe(left)">
                                      <p:cBhvr>
                                        <p:cTn id="62" dur="500"/>
                                        <p:tgtEl>
                                          <p:spTgt spid="3102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0281"/>
                                        </p:tgtEl>
                                        <p:attrNameLst>
                                          <p:attrName>style.visibility</p:attrName>
                                        </p:attrNameLst>
                                      </p:cBhvr>
                                      <p:to>
                                        <p:strVal val="visible"/>
                                      </p:to>
                                    </p:set>
                                    <p:animEffect transition="in" filter="wipe(left)">
                                      <p:cBhvr>
                                        <p:cTn id="67" dur="500"/>
                                        <p:tgtEl>
                                          <p:spTgt spid="3102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0282"/>
                                        </p:tgtEl>
                                        <p:attrNameLst>
                                          <p:attrName>style.visibility</p:attrName>
                                        </p:attrNameLst>
                                      </p:cBhvr>
                                      <p:to>
                                        <p:strVal val="visible"/>
                                      </p:to>
                                    </p:set>
                                    <p:animEffect transition="in" filter="wipe(left)">
                                      <p:cBhvr>
                                        <p:cTn id="72" dur="500"/>
                                        <p:tgtEl>
                                          <p:spTgt spid="31028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0275">
                                            <p:txEl>
                                              <p:pRg st="10" end="10"/>
                                            </p:txEl>
                                          </p:spTgt>
                                        </p:tgtEl>
                                        <p:attrNameLst>
                                          <p:attrName>style.visibility</p:attrName>
                                        </p:attrNameLst>
                                      </p:cBhvr>
                                      <p:to>
                                        <p:strVal val="visible"/>
                                      </p:to>
                                    </p:set>
                                    <p:animEffect transition="in" filter="wipe(left)">
                                      <p:cBhvr>
                                        <p:cTn id="77" dur="500"/>
                                        <p:tgtEl>
                                          <p:spTgt spid="31027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0283"/>
                                        </p:tgtEl>
                                        <p:attrNameLst>
                                          <p:attrName>style.visibility</p:attrName>
                                        </p:attrNameLst>
                                      </p:cBhvr>
                                      <p:to>
                                        <p:strVal val="visible"/>
                                      </p:to>
                                    </p:set>
                                    <p:animEffect transition="in" filter="wipe(left)">
                                      <p:cBhvr>
                                        <p:cTn id="82" dur="500"/>
                                        <p:tgtEl>
                                          <p:spTgt spid="3102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0284"/>
                                        </p:tgtEl>
                                        <p:attrNameLst>
                                          <p:attrName>style.visibility</p:attrName>
                                        </p:attrNameLst>
                                      </p:cBhvr>
                                      <p:to>
                                        <p:strVal val="visible"/>
                                      </p:to>
                                    </p:set>
                                    <p:animEffect transition="in" filter="wipe(left)">
                                      <p:cBhvr>
                                        <p:cTn id="87" dur="500"/>
                                        <p:tgtEl>
                                          <p:spTgt spid="3102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0285"/>
                                        </p:tgtEl>
                                        <p:attrNameLst>
                                          <p:attrName>style.visibility</p:attrName>
                                        </p:attrNameLst>
                                      </p:cBhvr>
                                      <p:to>
                                        <p:strVal val="visible"/>
                                      </p:to>
                                    </p:set>
                                    <p:animEffect transition="in" filter="wipe(left)">
                                      <p:cBhvr>
                                        <p:cTn id="92" dur="500"/>
                                        <p:tgtEl>
                                          <p:spTgt spid="31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Tuesday, June 21, 2016</a:t>
            </a:r>
            <a:endParaRPr lang="en-US"/>
          </a:p>
        </p:txBody>
      </p:sp>
      <p:sp>
        <p:nvSpPr>
          <p:cNvPr id="25" name="Footer Placeholder 4"/>
          <p:cNvSpPr>
            <a:spLocks noGrp="1"/>
          </p:cNvSpPr>
          <p:nvPr>
            <p:ph type="ftr" sz="quarter" idx="11"/>
          </p:nvPr>
        </p:nvSpPr>
        <p:spPr/>
        <p:txBody>
          <a:bodyPr/>
          <a:lstStyle/>
          <a:p>
            <a:r>
              <a:rPr lang="de-DE" smtClean="0"/>
              <a:t>PHYS 1444-001, Summer 2016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29</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157829" name="Equation" r:id="rId4" imgW="368280" imgH="203040" progId="Equation.DSMT4">
                  <p:embed/>
                </p:oleObj>
              </mc:Choice>
              <mc:Fallback>
                <p:oleObj name="Equation" r:id="rId4" imgW="368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157830" name="Equation" r:id="rId6" imgW="406080" imgH="419040" progId="Equation.DSMT4">
                  <p:embed/>
                </p:oleObj>
              </mc:Choice>
              <mc:Fallback>
                <p:oleObj name="Equation" r:id="rId6" imgW="4060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157831" name="Equation" r:id="rId8" imgW="927000" imgH="368280" progId="Equation.DSMT4">
                  <p:embed/>
                </p:oleObj>
              </mc:Choice>
              <mc:Fallback>
                <p:oleObj name="Equation" r:id="rId8" imgW="9270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157832"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157833" name="Equation" r:id="rId12" imgW="393480" imgH="431640" progId="Equation.DSMT4">
                  <p:embed/>
                </p:oleObj>
              </mc:Choice>
              <mc:Fallback>
                <p:oleObj name="Equation" r:id="rId12" imgW="39348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157834" name="Equation" r:id="rId14" imgW="1054080" imgH="444240" progId="Equation.DSMT4">
                  <p:embed/>
                </p:oleObj>
              </mc:Choice>
              <mc:Fallback>
                <p:oleObj name="Equation" r:id="rId14" imgW="105408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157835"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157836"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157837" name="Equation" r:id="rId20" imgW="1091880" imgH="203040" progId="Equation.DSMT4">
                  <p:embed/>
                </p:oleObj>
              </mc:Choice>
              <mc:Fallback>
                <p:oleObj name="Equation" r:id="rId20" imgW="109188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157838" name="Equation" r:id="rId22" imgW="253800" imgH="177480" progId="Equation.DSMT4">
                  <p:embed/>
                </p:oleObj>
              </mc:Choice>
              <mc:Fallback>
                <p:oleObj name="Equation" r:id="rId22" imgW="25380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157839" name="Equation" r:id="rId24" imgW="406080" imgH="393480" progId="Equation.DSMT4">
                  <p:embed/>
                </p:oleObj>
              </mc:Choice>
              <mc:Fallback>
                <p:oleObj name="Equation" r:id="rId24" imgW="40608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mc:AlternateContent xmlns:mc="http://schemas.openxmlformats.org/markup-compatibility/2006">
              <mc:Choice xmlns:v="urn:schemas-microsoft-com:vml" Requires="v">
                <p:oleObj spid="_x0000_s157840" name="Equation" r:id="rId26" imgW="1104840" imgH="431640" progId="Equation.DSMT4">
                  <p:embed/>
                </p:oleObj>
              </mc:Choice>
              <mc:Fallback>
                <p:oleObj name="Equation" r:id="rId26" imgW="110484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6738" y="4953000"/>
                        <a:ext cx="1998662" cy="735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10312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1300"/>
                                        </p:tgtEl>
                                        <p:attrNameLst>
                                          <p:attrName>style.visibility</p:attrName>
                                        </p:attrNameLst>
                                      </p:cBhvr>
                                      <p:to>
                                        <p:strVal val="visible"/>
                                      </p:to>
                                    </p:set>
                                    <p:animEffect transition="in" filter="wipe(left)">
                                      <p:cBhvr>
                                        <p:cTn id="7" dur="500"/>
                                        <p:tgtEl>
                                          <p:spTgt spid="3113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 calcmode="lin" valueType="num">
                                      <p:cBhvr>
                                        <p:cTn id="12" dur="500" fill="hold"/>
                                        <p:tgtEl>
                                          <p:spTgt spid="311298"/>
                                        </p:tgtEl>
                                        <p:attrNameLst>
                                          <p:attrName>ppt_w</p:attrName>
                                        </p:attrNameLst>
                                      </p:cBhvr>
                                      <p:tavLst>
                                        <p:tav tm="0">
                                          <p:val>
                                            <p:fltVal val="0"/>
                                          </p:val>
                                        </p:tav>
                                        <p:tav tm="100000">
                                          <p:val>
                                            <p:strVal val="#ppt_w"/>
                                          </p:val>
                                        </p:tav>
                                      </p:tavLst>
                                    </p:anim>
                                    <p:anim calcmode="lin" valueType="num">
                                      <p:cBhvr>
                                        <p:cTn id="13" dur="500" fill="hold"/>
                                        <p:tgtEl>
                                          <p:spTgt spid="311298"/>
                                        </p:tgtEl>
                                        <p:attrNameLst>
                                          <p:attrName>ppt_h</p:attrName>
                                        </p:attrNameLst>
                                      </p:cBhvr>
                                      <p:tavLst>
                                        <p:tav tm="0">
                                          <p:val>
                                            <p:fltVal val="0"/>
                                          </p:val>
                                        </p:tav>
                                        <p:tav tm="100000">
                                          <p:val>
                                            <p:strVal val="#ppt_h"/>
                                          </p:val>
                                        </p:tav>
                                      </p:tavLst>
                                    </p:anim>
                                    <p:animEffect transition="in" filter="fade">
                                      <p:cBhvr>
                                        <p:cTn id="14" dur="500"/>
                                        <p:tgtEl>
                                          <p:spTgt spid="3112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11301"/>
                                        </p:tgtEl>
                                        <p:attrNameLst>
                                          <p:attrName>style.visibility</p:attrName>
                                        </p:attrNameLst>
                                      </p:cBhvr>
                                      <p:to>
                                        <p:strVal val="visible"/>
                                      </p:to>
                                    </p:set>
                                    <p:animEffect transition="in" filter="wipe(left)">
                                      <p:cBhvr>
                                        <p:cTn id="19" dur="500"/>
                                        <p:tgtEl>
                                          <p:spTgt spid="311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1303"/>
                                        </p:tgtEl>
                                        <p:attrNameLst>
                                          <p:attrName>style.visibility</p:attrName>
                                        </p:attrNameLst>
                                      </p:cBhvr>
                                      <p:to>
                                        <p:strVal val="visible"/>
                                      </p:to>
                                    </p:set>
                                    <p:animEffect transition="in" filter="wipe(left)">
                                      <p:cBhvr>
                                        <p:cTn id="24" dur="500"/>
                                        <p:tgtEl>
                                          <p:spTgt spid="3113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1304"/>
                                        </p:tgtEl>
                                        <p:attrNameLst>
                                          <p:attrName>style.visibility</p:attrName>
                                        </p:attrNameLst>
                                      </p:cBhvr>
                                      <p:to>
                                        <p:strVal val="visible"/>
                                      </p:to>
                                    </p:set>
                                    <p:animEffect transition="in" filter="wipe(left)">
                                      <p:cBhvr>
                                        <p:cTn id="29" dur="500"/>
                                        <p:tgtEl>
                                          <p:spTgt spid="31130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1305"/>
                                        </p:tgtEl>
                                        <p:attrNameLst>
                                          <p:attrName>style.visibility</p:attrName>
                                        </p:attrNameLst>
                                      </p:cBhvr>
                                      <p:to>
                                        <p:strVal val="visible"/>
                                      </p:to>
                                    </p:set>
                                    <p:animEffect transition="in" filter="wipe(left)">
                                      <p:cBhvr>
                                        <p:cTn id="34" dur="500"/>
                                        <p:tgtEl>
                                          <p:spTgt spid="3113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1310"/>
                                        </p:tgtEl>
                                        <p:attrNameLst>
                                          <p:attrName>style.visibility</p:attrName>
                                        </p:attrNameLst>
                                      </p:cBhvr>
                                      <p:to>
                                        <p:strVal val="visible"/>
                                      </p:to>
                                    </p:set>
                                    <p:animEffect transition="in" filter="wipe(left)">
                                      <p:cBhvr>
                                        <p:cTn id="39" dur="500"/>
                                        <p:tgtEl>
                                          <p:spTgt spid="3113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1311"/>
                                        </p:tgtEl>
                                        <p:attrNameLst>
                                          <p:attrName>style.visibility</p:attrName>
                                        </p:attrNameLst>
                                      </p:cBhvr>
                                      <p:to>
                                        <p:strVal val="visible"/>
                                      </p:to>
                                    </p:set>
                                    <p:animEffect transition="in" filter="wipe(left)">
                                      <p:cBhvr>
                                        <p:cTn id="44" dur="500"/>
                                        <p:tgtEl>
                                          <p:spTgt spid="3113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1312"/>
                                        </p:tgtEl>
                                        <p:attrNameLst>
                                          <p:attrName>style.visibility</p:attrName>
                                        </p:attrNameLst>
                                      </p:cBhvr>
                                      <p:to>
                                        <p:strVal val="visible"/>
                                      </p:to>
                                    </p:set>
                                    <p:animEffect transition="in" filter="wipe(left)">
                                      <p:cBhvr>
                                        <p:cTn id="49" dur="500"/>
                                        <p:tgtEl>
                                          <p:spTgt spid="3113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1313"/>
                                        </p:tgtEl>
                                        <p:attrNameLst>
                                          <p:attrName>style.visibility</p:attrName>
                                        </p:attrNameLst>
                                      </p:cBhvr>
                                      <p:to>
                                        <p:strVal val="visible"/>
                                      </p:to>
                                    </p:set>
                                    <p:animEffect transition="in" filter="wipe(left)">
                                      <p:cBhvr>
                                        <p:cTn id="54" dur="500"/>
                                        <p:tgtEl>
                                          <p:spTgt spid="3113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11306"/>
                                        </p:tgtEl>
                                        <p:attrNameLst>
                                          <p:attrName>style.visibility</p:attrName>
                                        </p:attrNameLst>
                                      </p:cBhvr>
                                      <p:to>
                                        <p:strVal val="visible"/>
                                      </p:to>
                                    </p:set>
                                    <p:animEffect transition="in" filter="wipe(left)">
                                      <p:cBhvr>
                                        <p:cTn id="59" dur="500"/>
                                        <p:tgtEl>
                                          <p:spTgt spid="3113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1307"/>
                                        </p:tgtEl>
                                        <p:attrNameLst>
                                          <p:attrName>style.visibility</p:attrName>
                                        </p:attrNameLst>
                                      </p:cBhvr>
                                      <p:to>
                                        <p:strVal val="visible"/>
                                      </p:to>
                                    </p:set>
                                    <p:animEffect transition="in" filter="wipe(left)">
                                      <p:cBhvr>
                                        <p:cTn id="64" dur="500"/>
                                        <p:tgtEl>
                                          <p:spTgt spid="31130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11308"/>
                                        </p:tgtEl>
                                        <p:attrNameLst>
                                          <p:attrName>style.visibility</p:attrName>
                                        </p:attrNameLst>
                                      </p:cBhvr>
                                      <p:to>
                                        <p:strVal val="visible"/>
                                      </p:to>
                                    </p:set>
                                    <p:animEffect transition="in" filter="wipe(left)">
                                      <p:cBhvr>
                                        <p:cTn id="69" dur="500"/>
                                        <p:tgtEl>
                                          <p:spTgt spid="3113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1309"/>
                                        </p:tgtEl>
                                        <p:attrNameLst>
                                          <p:attrName>style.visibility</p:attrName>
                                        </p:attrNameLst>
                                      </p:cBhvr>
                                      <p:to>
                                        <p:strVal val="visible"/>
                                      </p:to>
                                    </p:set>
                                    <p:animEffect transition="in" filter="wipe(left)">
                                      <p:cBhvr>
                                        <p:cTn id="74" dur="500"/>
                                        <p:tgtEl>
                                          <p:spTgt spid="31130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11302"/>
                                        </p:tgtEl>
                                        <p:attrNameLst>
                                          <p:attrName>style.visibility</p:attrName>
                                        </p:attrNameLst>
                                      </p:cBhvr>
                                      <p:to>
                                        <p:strVal val="visible"/>
                                      </p:to>
                                    </p:set>
                                    <p:animEffect transition="in" filter="wipe(left)">
                                      <p:cBhvr>
                                        <p:cTn id="79" dur="500"/>
                                        <p:tgtEl>
                                          <p:spTgt spid="31130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11314"/>
                                        </p:tgtEl>
                                        <p:attrNameLst>
                                          <p:attrName>style.visibility</p:attrName>
                                        </p:attrNameLst>
                                      </p:cBhvr>
                                      <p:to>
                                        <p:strVal val="visible"/>
                                      </p:to>
                                    </p:set>
                                    <p:animEffect transition="in" filter="wipe(left)">
                                      <p:cBhvr>
                                        <p:cTn id="84" dur="500"/>
                                        <p:tgtEl>
                                          <p:spTgt spid="3113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1315"/>
                                        </p:tgtEl>
                                        <p:attrNameLst>
                                          <p:attrName>style.visibility</p:attrName>
                                        </p:attrNameLst>
                                      </p:cBhvr>
                                      <p:to>
                                        <p:strVal val="visible"/>
                                      </p:to>
                                    </p:set>
                                    <p:animEffect transition="in" filter="wipe(left)">
                                      <p:cBhvr>
                                        <p:cTn id="89" dur="500"/>
                                        <p:tgtEl>
                                          <p:spTgt spid="31131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11318"/>
                                        </p:tgtEl>
                                        <p:attrNameLst>
                                          <p:attrName>style.visibility</p:attrName>
                                        </p:attrNameLst>
                                      </p:cBhvr>
                                      <p:to>
                                        <p:strVal val="visible"/>
                                      </p:to>
                                    </p:set>
                                    <p:animEffect transition="in" filter="wipe(left)">
                                      <p:cBhvr>
                                        <p:cTn id="94" dur="500"/>
                                        <p:tgtEl>
                                          <p:spTgt spid="3113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11319"/>
                                        </p:tgtEl>
                                        <p:attrNameLst>
                                          <p:attrName>style.visibility</p:attrName>
                                        </p:attrNameLst>
                                      </p:cBhvr>
                                      <p:to>
                                        <p:strVal val="visible"/>
                                      </p:to>
                                    </p:set>
                                    <p:animEffect transition="in" filter="wipe(left)">
                                      <p:cBhvr>
                                        <p:cTn id="99" dur="500"/>
                                        <p:tgtEl>
                                          <p:spTgt spid="3113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311316"/>
                                        </p:tgtEl>
                                        <p:attrNameLst>
                                          <p:attrName>style.visibility</p:attrName>
                                        </p:attrNameLst>
                                      </p:cBhvr>
                                      <p:to>
                                        <p:strVal val="visible"/>
                                      </p:to>
                                    </p:set>
                                    <p:animEffect transition="in" filter="wipe(left)">
                                      <p:cBhvr>
                                        <p:cTn id="104" dur="500"/>
                                        <p:tgtEl>
                                          <p:spTgt spid="31131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11317"/>
                                        </p:tgtEl>
                                        <p:attrNameLst>
                                          <p:attrName>style.visibility</p:attrName>
                                        </p:attrNameLst>
                                      </p:cBhvr>
                                      <p:to>
                                        <p:strVal val="visible"/>
                                      </p:to>
                                    </p:set>
                                    <p:animEffect transition="in" filter="wipe(left)">
                                      <p:cBhvr>
                                        <p:cTn id="109" dur="500"/>
                                        <p:tgtEl>
                                          <p:spTgt spid="31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P spid="311301" grpId="0"/>
      <p:bldP spid="311302" grpId="0"/>
      <p:bldP spid="311306" grpId="0"/>
      <p:bldP spid="311310" grpId="0"/>
      <p:bldP spid="311314" grpId="0"/>
      <p:bldP spid="311316" grpId="0"/>
      <p:bldP spid="3113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has 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2941456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500"/>
                                        <p:tgtEl>
                                          <p:spTgt spid="283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3651">
                                            <p:txEl>
                                              <p:pRg st="1" end="1"/>
                                            </p:txEl>
                                          </p:spTgt>
                                        </p:tgtEl>
                                        <p:attrNameLst>
                                          <p:attrName>style.visibility</p:attrName>
                                        </p:attrNameLst>
                                      </p:cBhvr>
                                      <p:to>
                                        <p:strVal val="visible"/>
                                      </p:to>
                                    </p:set>
                                    <p:animEffect transition="in" filter="wipe(left)">
                                      <p:cBhvr>
                                        <p:cTn id="12" dur="500"/>
                                        <p:tgtEl>
                                          <p:spTgt spid="283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3651">
                                            <p:txEl>
                                              <p:pRg st="2" end="2"/>
                                            </p:txEl>
                                          </p:spTgt>
                                        </p:tgtEl>
                                        <p:attrNameLst>
                                          <p:attrName>style.visibility</p:attrName>
                                        </p:attrNameLst>
                                      </p:cBhvr>
                                      <p:to>
                                        <p:strVal val="visible"/>
                                      </p:to>
                                    </p:set>
                                    <p:animEffect transition="in" filter="wipe(left)">
                                      <p:cBhvr>
                                        <p:cTn id="17" dur="500"/>
                                        <p:tgtEl>
                                          <p:spTgt spid="283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3651">
                                            <p:txEl>
                                              <p:pRg st="3" end="3"/>
                                            </p:txEl>
                                          </p:spTgt>
                                        </p:tgtEl>
                                        <p:attrNameLst>
                                          <p:attrName>style.visibility</p:attrName>
                                        </p:attrNameLst>
                                      </p:cBhvr>
                                      <p:to>
                                        <p:strVal val="visible"/>
                                      </p:to>
                                    </p:set>
                                    <p:animEffect transition="in" filter="wipe(left)">
                                      <p:cBhvr>
                                        <p:cTn id="22" dur="500"/>
                                        <p:tgtEl>
                                          <p:spTgt spid="2836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3651">
                                            <p:txEl>
                                              <p:pRg st="4" end="4"/>
                                            </p:txEl>
                                          </p:spTgt>
                                        </p:tgtEl>
                                        <p:attrNameLst>
                                          <p:attrName>style.visibility</p:attrName>
                                        </p:attrNameLst>
                                      </p:cBhvr>
                                      <p:to>
                                        <p:strVal val="visible"/>
                                      </p:to>
                                    </p:set>
                                    <p:animEffect transition="in" filter="wipe(left)">
                                      <p:cBhvr>
                                        <p:cTn id="27" dur="500"/>
                                        <p:tgtEl>
                                          <p:spTgt spid="2836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3651">
                                            <p:txEl>
                                              <p:pRg st="5" end="5"/>
                                            </p:txEl>
                                          </p:spTgt>
                                        </p:tgtEl>
                                        <p:attrNameLst>
                                          <p:attrName>style.visibility</p:attrName>
                                        </p:attrNameLst>
                                      </p:cBhvr>
                                      <p:to>
                                        <p:strVal val="visible"/>
                                      </p:to>
                                    </p:set>
                                    <p:animEffect transition="in" filter="wipe(left)">
                                      <p:cBhvr>
                                        <p:cTn id="32" dur="500"/>
                                        <p:tgtEl>
                                          <p:spTgt spid="2836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3651">
                                            <p:txEl>
                                              <p:pRg st="6" end="6"/>
                                            </p:txEl>
                                          </p:spTgt>
                                        </p:tgtEl>
                                        <p:attrNameLst>
                                          <p:attrName>style.visibility</p:attrName>
                                        </p:attrNameLst>
                                      </p:cBhvr>
                                      <p:to>
                                        <p:strVal val="visible"/>
                                      </p:to>
                                    </p:set>
                                    <p:animEffect transition="in" filter="wipe(left)">
                                      <p:cBhvr>
                                        <p:cTn id="37" dur="500"/>
                                        <p:tgtEl>
                                          <p:spTgt spid="28365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3651">
                                            <p:txEl>
                                              <p:pRg st="7" end="7"/>
                                            </p:txEl>
                                          </p:spTgt>
                                        </p:tgtEl>
                                        <p:attrNameLst>
                                          <p:attrName>style.visibility</p:attrName>
                                        </p:attrNameLst>
                                      </p:cBhvr>
                                      <p:to>
                                        <p:strVal val="visible"/>
                                      </p:to>
                                    </p:set>
                                    <p:animEffect transition="in" filter="wipe(left)">
                                      <p:cBhvr>
                                        <p:cTn id="42" dur="500"/>
                                        <p:tgtEl>
                                          <p:spTgt spid="28365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3651">
                                            <p:txEl>
                                              <p:pRg st="8" end="8"/>
                                            </p:txEl>
                                          </p:spTgt>
                                        </p:tgtEl>
                                        <p:attrNameLst>
                                          <p:attrName>style.visibility</p:attrName>
                                        </p:attrNameLst>
                                      </p:cBhvr>
                                      <p:to>
                                        <p:strVal val="visible"/>
                                      </p:to>
                                    </p:set>
                                    <p:animEffect transition="in" filter="wipe(left)">
                                      <p:cBhvr>
                                        <p:cTn id="47" dur="500"/>
                                        <p:tgtEl>
                                          <p:spTgt spid="283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Tuesday, June 21, 2016</a:t>
            </a:r>
            <a:endParaRPr lang="en-US"/>
          </a:p>
        </p:txBody>
      </p:sp>
      <p:sp>
        <p:nvSpPr>
          <p:cNvPr id="7" name="Footer Placeholder 4"/>
          <p:cNvSpPr>
            <a:spLocks noGrp="1"/>
          </p:cNvSpPr>
          <p:nvPr>
            <p:ph type="ftr" sz="quarter" idx="11"/>
          </p:nvPr>
        </p:nvSpPr>
        <p:spPr/>
        <p:txBody>
          <a:bodyPr/>
          <a:lstStyle/>
          <a:p>
            <a:r>
              <a:rPr lang="de-DE" smtClean="0"/>
              <a:t>PHYS 1444-001, Summer 2016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30</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ext uri="{D42A27DB-BD31-4B8C-83A1-F6EECF244321}">
                <p14:modId xmlns:p14="http://schemas.microsoft.com/office/powerpoint/2010/main" val="1635344150"/>
              </p:ext>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58732"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603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wipe(left)">
                                      <p:cBhvr>
                                        <p:cTn id="12" dur="500"/>
                                        <p:tgtEl>
                                          <p:spTgt spid="312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wipe(left)">
                                      <p:cBhvr>
                                        <p:cTn id="17" dur="500"/>
                                        <p:tgtEl>
                                          <p:spTgt spid="312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wipe(left)">
                                      <p:cBhvr>
                                        <p:cTn id="22" dur="500"/>
                                        <p:tgtEl>
                                          <p:spTgt spid="312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2325"/>
                                        </p:tgtEl>
                                        <p:attrNameLst>
                                          <p:attrName>style.visibility</p:attrName>
                                        </p:attrNameLst>
                                      </p:cBhvr>
                                      <p:to>
                                        <p:strVal val="visible"/>
                                      </p:to>
                                    </p:set>
                                    <p:animEffect transition="in" filter="wipe(left)">
                                      <p:cBhvr>
                                        <p:cTn id="27" dur="500"/>
                                        <p:tgtEl>
                                          <p:spTgt spid="3123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2323">
                                            <p:txEl>
                                              <p:pRg st="4" end="4"/>
                                            </p:txEl>
                                          </p:spTgt>
                                        </p:tgtEl>
                                        <p:attrNameLst>
                                          <p:attrName>style.visibility</p:attrName>
                                        </p:attrNameLst>
                                      </p:cBhvr>
                                      <p:to>
                                        <p:strVal val="visible"/>
                                      </p:to>
                                    </p:set>
                                    <p:animEffect transition="in" filter="wipe(left)">
                                      <p:cBhvr>
                                        <p:cTn id="32" dur="500"/>
                                        <p:tgtEl>
                                          <p:spTgt spid="312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12322"/>
                                        </p:tgtEl>
                                        <p:attrNameLst>
                                          <p:attrName>style.visibility</p:attrName>
                                        </p:attrNameLst>
                                      </p:cBhvr>
                                      <p:to>
                                        <p:strVal val="visible"/>
                                      </p:to>
                                    </p:set>
                                    <p:anim calcmode="lin" valueType="num">
                                      <p:cBhvr>
                                        <p:cTn id="37" dur="500" fill="hold"/>
                                        <p:tgtEl>
                                          <p:spTgt spid="312322"/>
                                        </p:tgtEl>
                                        <p:attrNameLst>
                                          <p:attrName>ppt_w</p:attrName>
                                        </p:attrNameLst>
                                      </p:cBhvr>
                                      <p:tavLst>
                                        <p:tav tm="0">
                                          <p:val>
                                            <p:fltVal val="0"/>
                                          </p:val>
                                        </p:tav>
                                        <p:tav tm="100000">
                                          <p:val>
                                            <p:strVal val="#ppt_w"/>
                                          </p:val>
                                        </p:tav>
                                      </p:tavLst>
                                    </p:anim>
                                    <p:anim calcmode="lin" valueType="num">
                                      <p:cBhvr>
                                        <p:cTn id="38" dur="500" fill="hold"/>
                                        <p:tgtEl>
                                          <p:spTgt spid="312322"/>
                                        </p:tgtEl>
                                        <p:attrNameLst>
                                          <p:attrName>ppt_h</p:attrName>
                                        </p:attrNameLst>
                                      </p:cBhvr>
                                      <p:tavLst>
                                        <p:tav tm="0">
                                          <p:val>
                                            <p:fltVal val="0"/>
                                          </p:val>
                                        </p:tav>
                                        <p:tav tm="100000">
                                          <p:val>
                                            <p:strVal val="#ppt_h"/>
                                          </p:val>
                                        </p:tav>
                                      </p:tavLst>
                                    </p:anim>
                                    <p:animEffect transition="in" filter="fade">
                                      <p:cBhvr>
                                        <p:cTn id="39" dur="500"/>
                                        <p:tgtEl>
                                          <p:spTgt spid="3123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2323">
                                            <p:txEl>
                                              <p:pRg st="5" end="5"/>
                                            </p:txEl>
                                          </p:spTgt>
                                        </p:tgtEl>
                                        <p:attrNameLst>
                                          <p:attrName>style.visibility</p:attrName>
                                        </p:attrNameLst>
                                      </p:cBhvr>
                                      <p:to>
                                        <p:strVal val="visible"/>
                                      </p:to>
                                    </p:set>
                                    <p:animEffect transition="in" filter="wipe(left)">
                                      <p:cBhvr>
                                        <p:cTn id="44" dur="500"/>
                                        <p:tgtEl>
                                          <p:spTgt spid="312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31</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4202382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wipe(lef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wipe(lef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wipe(lef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wipe(lef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wipe(lef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wipe(left)">
                                      <p:cBhvr>
                                        <p:cTn id="37" dur="500"/>
                                        <p:tgtEl>
                                          <p:spTgt spid="313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13346"/>
                                        </p:tgtEl>
                                        <p:attrNameLst>
                                          <p:attrName>style.visibility</p:attrName>
                                        </p:attrNameLst>
                                      </p:cBhvr>
                                      <p:to>
                                        <p:strVal val="visible"/>
                                      </p:to>
                                    </p:set>
                                    <p:anim calcmode="lin" valueType="num">
                                      <p:cBhvr>
                                        <p:cTn id="42" dur="500" fill="hold"/>
                                        <p:tgtEl>
                                          <p:spTgt spid="313346"/>
                                        </p:tgtEl>
                                        <p:attrNameLst>
                                          <p:attrName>ppt_w</p:attrName>
                                        </p:attrNameLst>
                                      </p:cBhvr>
                                      <p:tavLst>
                                        <p:tav tm="0">
                                          <p:val>
                                            <p:fltVal val="0"/>
                                          </p:val>
                                        </p:tav>
                                        <p:tav tm="100000">
                                          <p:val>
                                            <p:strVal val="#ppt_w"/>
                                          </p:val>
                                        </p:tav>
                                      </p:tavLst>
                                    </p:anim>
                                    <p:anim calcmode="lin" valueType="num">
                                      <p:cBhvr>
                                        <p:cTn id="43" dur="500" fill="hold"/>
                                        <p:tgtEl>
                                          <p:spTgt spid="313346"/>
                                        </p:tgtEl>
                                        <p:attrNameLst>
                                          <p:attrName>ppt_h</p:attrName>
                                        </p:attrNameLst>
                                      </p:cBhvr>
                                      <p:tavLst>
                                        <p:tav tm="0">
                                          <p:val>
                                            <p:fltVal val="0"/>
                                          </p:val>
                                        </p:tav>
                                        <p:tav tm="100000">
                                          <p:val>
                                            <p:strVal val="#ppt_h"/>
                                          </p:val>
                                        </p:tav>
                                      </p:tavLst>
                                    </p:anim>
                                    <p:animEffect transition="in" filter="fade">
                                      <p:cBhvr>
                                        <p:cTn id="44"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Tuesday, June 21, 2016</a:t>
            </a:r>
            <a:endParaRPr lang="en-US"/>
          </a:p>
        </p:txBody>
      </p:sp>
      <p:sp>
        <p:nvSpPr>
          <p:cNvPr id="16" name="Footer Placeholder 4"/>
          <p:cNvSpPr>
            <a:spLocks noGrp="1"/>
          </p:cNvSpPr>
          <p:nvPr>
            <p:ph type="ftr" sz="quarter" idx="11"/>
          </p:nvPr>
        </p:nvSpPr>
        <p:spPr/>
        <p:txBody>
          <a:bodyPr/>
          <a:lstStyle/>
          <a:p>
            <a:r>
              <a:rPr lang="de-DE" smtClean="0"/>
              <a:t>PHYS 1444-001, Summer 2016               Dr. Jaehoon Yu</a:t>
            </a:r>
            <a:endParaRPr lang="en-US"/>
          </a:p>
        </p:txBody>
      </p:sp>
      <p:sp>
        <p:nvSpPr>
          <p:cNvPr id="17" name="Slide Number Placeholder 5"/>
          <p:cNvSpPr>
            <a:spLocks noGrp="1"/>
          </p:cNvSpPr>
          <p:nvPr>
            <p:ph type="sldNum" sz="quarter" idx="12"/>
          </p:nvPr>
        </p:nvSpPr>
        <p:spPr/>
        <p:txBody>
          <a:bodyPr/>
          <a:lstStyle/>
          <a:p>
            <a:fld id="{832286D7-D424-D24F-B372-5D4EBFE8A860}" type="slidenum">
              <a:rPr lang="en-US"/>
              <a:pPr/>
              <a:t>32</a:t>
            </a:fld>
            <a:endParaRPr lang="en-US"/>
          </a:p>
        </p:txBody>
      </p:sp>
      <p:sp>
        <p:nvSpPr>
          <p:cNvPr id="314370" name="Rectangle 2"/>
          <p:cNvSpPr>
            <a:spLocks noGrp="1" noChangeArrowheads="1"/>
          </p:cNvSpPr>
          <p:nvPr>
            <p:ph type="body" idx="1"/>
          </p:nvPr>
        </p:nvSpPr>
        <p:spPr>
          <a:xfrm>
            <a:off x="228600" y="685800"/>
            <a:ext cx="8610600" cy="5715000"/>
          </a:xfrm>
        </p:spPr>
        <p:txBody>
          <a:bodyPr/>
          <a:lstStyle/>
          <a:p>
            <a:r>
              <a:rPr lang="en-US" dirty="0"/>
              <a:t>How do we relate </a:t>
            </a:r>
            <a:r>
              <a:rPr lang="en-US" dirty="0" err="1"/>
              <a:t>v</a:t>
            </a:r>
            <a:r>
              <a:rPr lang="en-US" baseline="-25000" dirty="0" err="1"/>
              <a:t>d</a:t>
            </a:r>
            <a:r>
              <a:rPr lang="en-US" dirty="0"/>
              <a:t> with the macroscopic current </a:t>
            </a:r>
            <a:r>
              <a:rPr lang="en-US" b="1" i="1" dirty="0">
                <a:latin typeface="Monotype Corsiva" charset="0"/>
              </a:rPr>
              <a:t>I</a:t>
            </a:r>
            <a:r>
              <a:rPr lang="en-US" dirty="0"/>
              <a:t>?</a:t>
            </a:r>
          </a:p>
          <a:p>
            <a:pPr lvl="1"/>
            <a:r>
              <a:rPr lang="en-US" dirty="0"/>
              <a:t>In time interval</a:t>
            </a:r>
            <a:r>
              <a:rPr lang="en-US" dirty="0" smtClean="0"/>
              <a:t> </a:t>
            </a:r>
            <a:r>
              <a:rPr lang="en-US" dirty="0" err="1" smtClean="0">
                <a:latin typeface="Symbol" charset="2"/>
              </a:rPr>
              <a:t>Δ</a:t>
            </a:r>
            <a:r>
              <a:rPr lang="en-US" dirty="0" err="1" smtClean="0"/>
              <a:t>t</a:t>
            </a:r>
            <a:r>
              <a:rPr lang="en-US" dirty="0"/>
              <a:t>, the electrons travel </a:t>
            </a:r>
            <a:r>
              <a:rPr lang="en-US" b="1" i="1" dirty="0" err="1" smtClean="0">
                <a:latin typeface="Monotype Corsiva" charset="0"/>
              </a:rPr>
              <a:t>l</a:t>
            </a:r>
            <a:r>
              <a:rPr lang="en-US" b="1" i="1" dirty="0" smtClean="0">
                <a:latin typeface="Monotype Corsiva" charset="0"/>
              </a:rPr>
              <a:t> </a:t>
            </a:r>
            <a:r>
              <a:rPr lang="en-US" dirty="0" smtClean="0"/>
              <a:t>=</a:t>
            </a:r>
            <a:r>
              <a:rPr lang="en-US" dirty="0" err="1" smtClean="0"/>
              <a:t>v</a:t>
            </a:r>
            <a:r>
              <a:rPr lang="en-US" baseline="-25000" dirty="0" err="1" smtClean="0"/>
              <a:t>d</a:t>
            </a:r>
            <a:r>
              <a:rPr lang="en-US" dirty="0" err="1" smtClean="0">
                <a:latin typeface="Symbol" charset="2"/>
              </a:rPr>
              <a:t>Δ</a:t>
            </a:r>
            <a:r>
              <a:rPr lang="en-US" dirty="0" err="1" smtClean="0"/>
              <a:t>t</a:t>
            </a:r>
            <a:r>
              <a:rPr lang="en-US" dirty="0" smtClean="0"/>
              <a:t> </a:t>
            </a:r>
            <a:r>
              <a:rPr lang="en-US" dirty="0"/>
              <a:t>on average</a:t>
            </a:r>
          </a:p>
          <a:p>
            <a:pPr lvl="1"/>
            <a:r>
              <a:rPr lang="en-US" dirty="0"/>
              <a:t>If wire’s </a:t>
            </a:r>
            <a:r>
              <a:rPr lang="en-US" dirty="0" err="1"/>
              <a:t>x</a:t>
            </a:r>
            <a:r>
              <a:rPr lang="en-US" dirty="0"/>
              <a:t>-sectional area is A, in time</a:t>
            </a:r>
            <a:r>
              <a:rPr lang="en-US" dirty="0" smtClean="0"/>
              <a:t> </a:t>
            </a:r>
            <a:r>
              <a:rPr lang="en-US" dirty="0" err="1" smtClean="0">
                <a:latin typeface="Symbol" charset="2"/>
              </a:rPr>
              <a:t>Δ</a:t>
            </a:r>
            <a:r>
              <a:rPr lang="en-US" dirty="0" err="1" smtClean="0"/>
              <a:t>t</a:t>
            </a:r>
            <a:r>
              <a:rPr lang="en-US" dirty="0" smtClean="0"/>
              <a:t> </a:t>
            </a:r>
            <a:r>
              <a:rPr lang="en-US" dirty="0"/>
              <a:t>electrons in a volume V=</a:t>
            </a:r>
            <a:r>
              <a:rPr lang="en-US" b="1" i="1" dirty="0" err="1" smtClean="0">
                <a:latin typeface="Monotype Corsiva" charset="0"/>
              </a:rPr>
              <a:t>l</a:t>
            </a:r>
            <a:r>
              <a:rPr lang="en-US" b="1" i="1" dirty="0" smtClean="0">
                <a:latin typeface="Monotype Corsiva" charset="0"/>
              </a:rPr>
              <a:t> </a:t>
            </a:r>
            <a:r>
              <a:rPr lang="en-US" dirty="0" smtClean="0"/>
              <a:t>A</a:t>
            </a:r>
            <a:r>
              <a:rPr lang="en-US" dirty="0"/>
              <a:t>=</a:t>
            </a:r>
            <a:r>
              <a:rPr lang="en-US" dirty="0" err="1" smtClean="0"/>
              <a:t>Av</a:t>
            </a:r>
            <a:r>
              <a:rPr lang="en-US" baseline="-25000" dirty="0" err="1" smtClean="0"/>
              <a:t>d</a:t>
            </a:r>
            <a:r>
              <a:rPr lang="en-US" dirty="0" err="1" smtClean="0">
                <a:latin typeface="Symbol" charset="2"/>
              </a:rPr>
              <a:t>Δ</a:t>
            </a:r>
            <a:r>
              <a:rPr lang="en-US" dirty="0" err="1" smtClean="0"/>
              <a:t>t</a:t>
            </a:r>
            <a:r>
              <a:rPr lang="en-US" dirty="0" smtClean="0"/>
              <a:t> </a:t>
            </a:r>
            <a:r>
              <a:rPr lang="en-US" dirty="0"/>
              <a:t>will pass through the area A</a:t>
            </a:r>
          </a:p>
          <a:p>
            <a:pPr lvl="1"/>
            <a:r>
              <a:rPr lang="en-US" dirty="0"/>
              <a:t>If there are </a:t>
            </a:r>
            <a:r>
              <a:rPr lang="en-US" dirty="0" err="1"/>
              <a:t>n</a:t>
            </a:r>
            <a:r>
              <a:rPr lang="en-US" dirty="0"/>
              <a:t> free electrons ( of charge –</a:t>
            </a:r>
            <a:r>
              <a:rPr lang="en-US" dirty="0" err="1"/>
              <a:t>e</a:t>
            </a:r>
            <a:r>
              <a:rPr lang="en-US" dirty="0"/>
              <a:t>) per unit volume, the total charge</a:t>
            </a:r>
            <a:r>
              <a:rPr lang="en-US" dirty="0" smtClean="0"/>
              <a:t> </a:t>
            </a:r>
            <a:r>
              <a:rPr lang="en-US" dirty="0" smtClean="0">
                <a:latin typeface="Symbol" charset="2"/>
              </a:rPr>
              <a:t>Δ</a:t>
            </a:r>
            <a:r>
              <a:rPr lang="en-US" dirty="0" smtClean="0"/>
              <a:t>Q </a:t>
            </a:r>
            <a:r>
              <a:rPr lang="en-US" dirty="0"/>
              <a:t>that pass through A in time</a:t>
            </a:r>
            <a:r>
              <a:rPr lang="en-US" dirty="0" smtClean="0"/>
              <a:t> </a:t>
            </a:r>
            <a:r>
              <a:rPr lang="en-US" dirty="0" err="1" smtClean="0">
                <a:latin typeface="Symbol" charset="2"/>
              </a:rPr>
              <a:t>Δ</a:t>
            </a:r>
            <a:r>
              <a:rPr lang="en-US" dirty="0" err="1" smtClean="0"/>
              <a:t>t</a:t>
            </a:r>
            <a:r>
              <a:rPr lang="en-US" dirty="0" smtClean="0"/>
              <a:t> </a:t>
            </a:r>
            <a:r>
              <a:rPr lang="en-US" dirty="0"/>
              <a:t>is</a:t>
            </a:r>
          </a:p>
          <a:p>
            <a:pPr lvl="1"/>
            <a:r>
              <a:rPr lang="en-US" dirty="0"/>
              <a:t> </a:t>
            </a:r>
          </a:p>
          <a:p>
            <a:pPr lvl="1"/>
            <a:r>
              <a:rPr lang="en-US" dirty="0"/>
              <a:t>The current </a:t>
            </a:r>
            <a:r>
              <a:rPr lang="en-US" b="1" i="1" dirty="0">
                <a:latin typeface="Monotype Corsiva" charset="0"/>
              </a:rPr>
              <a:t>I</a:t>
            </a:r>
            <a:r>
              <a:rPr lang="en-US" dirty="0"/>
              <a:t> in the wire is</a:t>
            </a:r>
          </a:p>
          <a:p>
            <a:pPr lvl="1"/>
            <a:r>
              <a:rPr lang="en-US" dirty="0"/>
              <a:t>The density in vector form is</a:t>
            </a:r>
          </a:p>
          <a:p>
            <a:pPr lvl="1"/>
            <a:r>
              <a:rPr lang="en-US" dirty="0"/>
              <a:t>For any types of charge:  </a:t>
            </a:r>
          </a:p>
        </p:txBody>
      </p:sp>
      <p:sp>
        <p:nvSpPr>
          <p:cNvPr id="314371"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4372" name="Object 4"/>
          <p:cNvGraphicFramePr>
            <a:graphicFrameLocks noChangeAspect="1"/>
          </p:cNvGraphicFramePr>
          <p:nvPr/>
        </p:nvGraphicFramePr>
        <p:xfrm>
          <a:off x="1143000" y="3757613"/>
          <a:ext cx="550863" cy="303212"/>
        </p:xfrm>
        <a:graphic>
          <a:graphicData uri="http://schemas.openxmlformats.org/presentationml/2006/ole">
            <mc:AlternateContent xmlns:mc="http://schemas.openxmlformats.org/markup-compatibility/2006">
              <mc:Choice xmlns:v="urn:schemas-microsoft-com:vml" Requires="v">
                <p:oleObj spid="_x0000_s159866" name="Equation" r:id="rId3" imgW="342720" imgH="190440" progId="Equation.DSMT4">
                  <p:embed/>
                </p:oleObj>
              </mc:Choice>
              <mc:Fallback>
                <p:oleObj name="Equation" r:id="rId3" imgW="3427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57613"/>
                        <a:ext cx="550863" cy="30321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3" name="Object 5"/>
          <p:cNvGraphicFramePr>
            <a:graphicFrameLocks noChangeAspect="1"/>
          </p:cNvGraphicFramePr>
          <p:nvPr>
            <p:extLst>
              <p:ext uri="{D42A27DB-BD31-4B8C-83A1-F6EECF244321}">
                <p14:modId xmlns:p14="http://schemas.microsoft.com/office/powerpoint/2010/main" val="3015935829"/>
              </p:ext>
            </p:extLst>
          </p:nvPr>
        </p:nvGraphicFramePr>
        <p:xfrm>
          <a:off x="4562475" y="4103688"/>
          <a:ext cx="920750" cy="715962"/>
        </p:xfrm>
        <a:graphic>
          <a:graphicData uri="http://schemas.openxmlformats.org/presentationml/2006/ole">
            <mc:AlternateContent xmlns:mc="http://schemas.openxmlformats.org/markup-compatibility/2006">
              <mc:Choice xmlns:v="urn:schemas-microsoft-com:vml" Requires="v">
                <p:oleObj spid="_x0000_s159867" name="Equation" r:id="rId5" imgW="584200" imgH="381000" progId="Equation.DSMT4">
                  <p:embed/>
                </p:oleObj>
              </mc:Choice>
              <mc:Fallback>
                <p:oleObj name="Equation" r:id="rId5" imgW="584200" imgH="381000" progId="Equation.DSMT4">
                  <p:embed/>
                  <p:pic>
                    <p:nvPicPr>
                      <p:cNvPr id="0" name=""/>
                      <p:cNvPicPr>
                        <a:picLocks noChangeAspect="1" noChangeArrowheads="1"/>
                      </p:cNvPicPr>
                      <p:nvPr/>
                    </p:nvPicPr>
                    <p:blipFill>
                      <a:blip r:embed="rId6"/>
                      <a:srcRect/>
                      <a:stretch>
                        <a:fillRect/>
                      </a:stretch>
                    </p:blipFill>
                    <p:spPr bwMode="auto">
                      <a:xfrm>
                        <a:off x="4562475" y="4103688"/>
                        <a:ext cx="920750" cy="715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4" name="Object 6"/>
          <p:cNvGraphicFramePr>
            <a:graphicFrameLocks noChangeAspect="1"/>
          </p:cNvGraphicFramePr>
          <p:nvPr>
            <p:extLst>
              <p:ext uri="{D42A27DB-BD31-4B8C-83A1-F6EECF244321}">
                <p14:modId xmlns:p14="http://schemas.microsoft.com/office/powerpoint/2010/main" val="1346145489"/>
              </p:ext>
            </p:extLst>
          </p:nvPr>
        </p:nvGraphicFramePr>
        <p:xfrm>
          <a:off x="4884738" y="4637088"/>
          <a:ext cx="754062" cy="693737"/>
        </p:xfrm>
        <a:graphic>
          <a:graphicData uri="http://schemas.openxmlformats.org/presentationml/2006/ole">
            <mc:AlternateContent xmlns:mc="http://schemas.openxmlformats.org/markup-compatibility/2006">
              <mc:Choice xmlns:v="urn:schemas-microsoft-com:vml" Requires="v">
                <p:oleObj spid="_x0000_s159868" name="Equation" r:id="rId7" imgW="495300" imgH="381000" progId="Equation.DSMT4">
                  <p:embed/>
                </p:oleObj>
              </mc:Choice>
              <mc:Fallback>
                <p:oleObj name="Equation" r:id="rId7" imgW="495300" imgH="381000" progId="Equation.DSMT4">
                  <p:embed/>
                  <p:pic>
                    <p:nvPicPr>
                      <p:cNvPr id="0" name=""/>
                      <p:cNvPicPr>
                        <a:picLocks noChangeAspect="1" noChangeArrowheads="1"/>
                      </p:cNvPicPr>
                      <p:nvPr/>
                    </p:nvPicPr>
                    <p:blipFill>
                      <a:blip r:embed="rId8"/>
                      <a:srcRect/>
                      <a:stretch>
                        <a:fillRect/>
                      </a:stretch>
                    </p:blipFill>
                    <p:spPr bwMode="auto">
                      <a:xfrm>
                        <a:off x="4884738" y="4637088"/>
                        <a:ext cx="754062" cy="6937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5" name="Object 7"/>
          <p:cNvGraphicFramePr>
            <a:graphicFrameLocks noChangeAspect="1"/>
          </p:cNvGraphicFramePr>
          <p:nvPr/>
        </p:nvGraphicFramePr>
        <p:xfrm>
          <a:off x="4495800" y="5435600"/>
          <a:ext cx="1782763" cy="736600"/>
        </p:xfrm>
        <a:graphic>
          <a:graphicData uri="http://schemas.openxmlformats.org/presentationml/2006/ole">
            <mc:AlternateContent xmlns:mc="http://schemas.openxmlformats.org/markup-compatibility/2006">
              <mc:Choice xmlns:v="urn:schemas-microsoft-com:vml" Requires="v">
                <p:oleObj spid="_x0000_s159869" name="Equation" r:id="rId9" imgW="888840" imgH="342720" progId="Equation.DSMT4">
                  <p:embed/>
                </p:oleObj>
              </mc:Choice>
              <mc:Fallback>
                <p:oleObj name="Equation" r:id="rId9" imgW="888840" imgH="342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435600"/>
                        <a:ext cx="1782763" cy="7366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4376" name="Object 8"/>
          <p:cNvGraphicFramePr>
            <a:graphicFrameLocks noChangeAspect="1"/>
          </p:cNvGraphicFramePr>
          <p:nvPr>
            <p:extLst>
              <p:ext uri="{D42A27DB-BD31-4B8C-83A1-F6EECF244321}">
                <p14:modId xmlns:p14="http://schemas.microsoft.com/office/powerpoint/2010/main" val="2859483771"/>
              </p:ext>
            </p:extLst>
          </p:nvPr>
        </p:nvGraphicFramePr>
        <p:xfrm>
          <a:off x="6477000" y="5453063"/>
          <a:ext cx="1524000" cy="711200"/>
        </p:xfrm>
        <a:graphic>
          <a:graphicData uri="http://schemas.openxmlformats.org/presentationml/2006/ole">
            <mc:AlternateContent xmlns:mc="http://schemas.openxmlformats.org/markup-compatibility/2006">
              <mc:Choice xmlns:v="urn:schemas-microsoft-com:vml" Requires="v">
                <p:oleObj spid="_x0000_s159870" name="Equation" r:id="rId11" imgW="787400" imgH="342900" progId="Equation.DSMT4">
                  <p:embed/>
                </p:oleObj>
              </mc:Choice>
              <mc:Fallback>
                <p:oleObj name="Equation" r:id="rId11" imgW="787400" imgH="342900" progId="Equation.DSMT4">
                  <p:embed/>
                  <p:pic>
                    <p:nvPicPr>
                      <p:cNvPr id="0" name=""/>
                      <p:cNvPicPr>
                        <a:picLocks noChangeAspect="1" noChangeArrowheads="1"/>
                      </p:cNvPicPr>
                      <p:nvPr/>
                    </p:nvPicPr>
                    <p:blipFill>
                      <a:blip r:embed="rId12"/>
                      <a:srcRect/>
                      <a:stretch>
                        <a:fillRect/>
                      </a:stretch>
                    </p:blipFill>
                    <p:spPr bwMode="auto">
                      <a:xfrm>
                        <a:off x="6477000" y="5453063"/>
                        <a:ext cx="1524000" cy="711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4377" name="Object 9"/>
          <p:cNvGraphicFramePr>
            <a:graphicFrameLocks noChangeAspect="1"/>
          </p:cNvGraphicFramePr>
          <p:nvPr/>
        </p:nvGraphicFramePr>
        <p:xfrm>
          <a:off x="1676400" y="3733800"/>
          <a:ext cx="2554288" cy="363538"/>
        </p:xfrm>
        <a:graphic>
          <a:graphicData uri="http://schemas.openxmlformats.org/presentationml/2006/ole">
            <mc:AlternateContent xmlns:mc="http://schemas.openxmlformats.org/markup-compatibility/2006">
              <mc:Choice xmlns:v="urn:schemas-microsoft-com:vml" Requires="v">
                <p:oleObj spid="_x0000_s159871" name="Equation" r:id="rId13" imgW="1587240" imgH="228600" progId="Equation.DSMT4">
                  <p:embed/>
                </p:oleObj>
              </mc:Choice>
              <mc:Fallback>
                <p:oleObj name="Equation" r:id="rId13" imgW="15872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3733800"/>
                        <a:ext cx="2554288"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8" name="Object 10"/>
          <p:cNvGraphicFramePr>
            <a:graphicFrameLocks noChangeAspect="1"/>
          </p:cNvGraphicFramePr>
          <p:nvPr/>
        </p:nvGraphicFramePr>
        <p:xfrm>
          <a:off x="4191000" y="3733800"/>
          <a:ext cx="2206625" cy="363538"/>
        </p:xfrm>
        <a:graphic>
          <a:graphicData uri="http://schemas.openxmlformats.org/presentationml/2006/ole">
            <mc:AlternateContent xmlns:mc="http://schemas.openxmlformats.org/markup-compatibility/2006">
              <mc:Choice xmlns:v="urn:schemas-microsoft-com:vml" Requires="v">
                <p:oleObj spid="_x0000_s159872" name="Equation" r:id="rId15" imgW="1371600" imgH="228600" progId="Equation.DSMT4">
                  <p:embed/>
                </p:oleObj>
              </mc:Choice>
              <mc:Fallback>
                <p:oleObj name="Equation" r:id="rId15" imgW="13716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3733800"/>
                        <a:ext cx="2206625"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79" name="Object 11"/>
          <p:cNvGraphicFramePr>
            <a:graphicFrameLocks noChangeAspect="1"/>
          </p:cNvGraphicFramePr>
          <p:nvPr/>
        </p:nvGraphicFramePr>
        <p:xfrm>
          <a:off x="6399213" y="3733800"/>
          <a:ext cx="1144587" cy="363538"/>
        </p:xfrm>
        <a:graphic>
          <a:graphicData uri="http://schemas.openxmlformats.org/presentationml/2006/ole">
            <mc:AlternateContent xmlns:mc="http://schemas.openxmlformats.org/markup-compatibility/2006">
              <mc:Choice xmlns:v="urn:schemas-microsoft-com:vml" Requires="v">
                <p:oleObj spid="_x0000_s159873" name="Equation" r:id="rId17" imgW="711000" imgH="228600" progId="Equation.DSMT4">
                  <p:embed/>
                </p:oleObj>
              </mc:Choice>
              <mc:Fallback>
                <p:oleObj name="Equation" r:id="rId17" imgW="7110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9213" y="3733800"/>
                        <a:ext cx="1144587"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80" name="Object 12"/>
          <p:cNvGraphicFramePr>
            <a:graphicFrameLocks noChangeAspect="1"/>
          </p:cNvGraphicFramePr>
          <p:nvPr/>
        </p:nvGraphicFramePr>
        <p:xfrm>
          <a:off x="7521575" y="3733800"/>
          <a:ext cx="1165225" cy="363538"/>
        </p:xfrm>
        <a:graphic>
          <a:graphicData uri="http://schemas.openxmlformats.org/presentationml/2006/ole">
            <mc:AlternateContent xmlns:mc="http://schemas.openxmlformats.org/markup-compatibility/2006">
              <mc:Choice xmlns:v="urn:schemas-microsoft-com:vml" Requires="v">
                <p:oleObj spid="_x0000_s159874" name="Equation" r:id="rId19" imgW="723600" imgH="228600" progId="Equation.DSMT4">
                  <p:embed/>
                </p:oleObj>
              </mc:Choice>
              <mc:Fallback>
                <p:oleObj name="Equation" r:id="rId19" imgW="7236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21575" y="3733800"/>
                        <a:ext cx="1165225" cy="3635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81" name="Object 13"/>
          <p:cNvGraphicFramePr>
            <a:graphicFrameLocks noChangeAspect="1"/>
          </p:cNvGraphicFramePr>
          <p:nvPr/>
        </p:nvGraphicFramePr>
        <p:xfrm>
          <a:off x="5529263" y="4257675"/>
          <a:ext cx="719137" cy="315913"/>
        </p:xfrm>
        <a:graphic>
          <a:graphicData uri="http://schemas.openxmlformats.org/presentationml/2006/ole">
            <mc:AlternateContent xmlns:mc="http://schemas.openxmlformats.org/markup-compatibility/2006">
              <mc:Choice xmlns:v="urn:schemas-microsoft-com:vml" Requires="v">
                <p:oleObj spid="_x0000_s159875" name="Equation" r:id="rId21" imgW="457200" imgH="203040" progId="Equation.DSMT4">
                  <p:embed/>
                </p:oleObj>
              </mc:Choice>
              <mc:Fallback>
                <p:oleObj name="Equation" r:id="rId21" imgW="45720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9263" y="4257675"/>
                        <a:ext cx="719137" cy="3159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4382" name="Object 14"/>
          <p:cNvGraphicFramePr>
            <a:graphicFrameLocks noChangeAspect="1"/>
          </p:cNvGraphicFramePr>
          <p:nvPr>
            <p:extLst>
              <p:ext uri="{D42A27DB-BD31-4B8C-83A1-F6EECF244321}">
                <p14:modId xmlns:p14="http://schemas.microsoft.com/office/powerpoint/2010/main" val="1252360814"/>
              </p:ext>
            </p:extLst>
          </p:nvPr>
        </p:nvGraphicFramePr>
        <p:xfrm>
          <a:off x="5668963" y="4778375"/>
          <a:ext cx="579437" cy="415925"/>
        </p:xfrm>
        <a:graphic>
          <a:graphicData uri="http://schemas.openxmlformats.org/presentationml/2006/ole">
            <mc:AlternateContent xmlns:mc="http://schemas.openxmlformats.org/markup-compatibility/2006">
              <mc:Choice xmlns:v="urn:schemas-microsoft-com:vml" Requires="v">
                <p:oleObj spid="_x0000_s159876" name="Equation" r:id="rId23" imgW="381000" imgH="228600" progId="Equation.DSMT4">
                  <p:embed/>
                </p:oleObj>
              </mc:Choice>
              <mc:Fallback>
                <p:oleObj name="Equation" r:id="rId23" imgW="381000" imgH="228600" progId="Equation.DSMT4">
                  <p:embed/>
                  <p:pic>
                    <p:nvPicPr>
                      <p:cNvPr id="0" name=""/>
                      <p:cNvPicPr>
                        <a:picLocks noChangeAspect="1" noChangeArrowheads="1"/>
                      </p:cNvPicPr>
                      <p:nvPr/>
                    </p:nvPicPr>
                    <p:blipFill>
                      <a:blip r:embed="rId24"/>
                      <a:srcRect/>
                      <a:stretch>
                        <a:fillRect/>
                      </a:stretch>
                    </p:blipFill>
                    <p:spPr bwMode="auto">
                      <a:xfrm>
                        <a:off x="5668963" y="4778375"/>
                        <a:ext cx="579437" cy="415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2196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wipe(left)">
                                      <p:cBhvr>
                                        <p:cTn id="7" dur="500"/>
                                        <p:tgtEl>
                                          <p:spTgt spid="3143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4370">
                                            <p:txEl>
                                              <p:pRg st="1" end="1"/>
                                            </p:txEl>
                                          </p:spTgt>
                                        </p:tgtEl>
                                        <p:attrNameLst>
                                          <p:attrName>style.visibility</p:attrName>
                                        </p:attrNameLst>
                                      </p:cBhvr>
                                      <p:to>
                                        <p:strVal val="visible"/>
                                      </p:to>
                                    </p:set>
                                    <p:animEffect transition="in" filter="wipe(left)">
                                      <p:cBhvr>
                                        <p:cTn id="12" dur="500"/>
                                        <p:tgtEl>
                                          <p:spTgt spid="3143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4370">
                                            <p:txEl>
                                              <p:pRg st="2" end="2"/>
                                            </p:txEl>
                                          </p:spTgt>
                                        </p:tgtEl>
                                        <p:attrNameLst>
                                          <p:attrName>style.visibility</p:attrName>
                                        </p:attrNameLst>
                                      </p:cBhvr>
                                      <p:to>
                                        <p:strVal val="visible"/>
                                      </p:to>
                                    </p:set>
                                    <p:animEffect transition="in" filter="wipe(left)">
                                      <p:cBhvr>
                                        <p:cTn id="17" dur="500"/>
                                        <p:tgtEl>
                                          <p:spTgt spid="3143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4370">
                                            <p:txEl>
                                              <p:pRg st="3" end="3"/>
                                            </p:txEl>
                                          </p:spTgt>
                                        </p:tgtEl>
                                        <p:attrNameLst>
                                          <p:attrName>style.visibility</p:attrName>
                                        </p:attrNameLst>
                                      </p:cBhvr>
                                      <p:to>
                                        <p:strVal val="visible"/>
                                      </p:to>
                                    </p:set>
                                    <p:animEffect transition="in" filter="wipe(left)">
                                      <p:cBhvr>
                                        <p:cTn id="22" dur="500"/>
                                        <p:tgtEl>
                                          <p:spTgt spid="3143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4372"/>
                                        </p:tgtEl>
                                        <p:attrNameLst>
                                          <p:attrName>style.visibility</p:attrName>
                                        </p:attrNameLst>
                                      </p:cBhvr>
                                      <p:to>
                                        <p:strVal val="visible"/>
                                      </p:to>
                                    </p:set>
                                    <p:animEffect transition="in" filter="wipe(left)">
                                      <p:cBhvr>
                                        <p:cTn id="27" dur="500"/>
                                        <p:tgtEl>
                                          <p:spTgt spid="3143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4377"/>
                                        </p:tgtEl>
                                        <p:attrNameLst>
                                          <p:attrName>style.visibility</p:attrName>
                                        </p:attrNameLst>
                                      </p:cBhvr>
                                      <p:to>
                                        <p:strVal val="visible"/>
                                      </p:to>
                                    </p:set>
                                    <p:animEffect transition="in" filter="wipe(left)">
                                      <p:cBhvr>
                                        <p:cTn id="32" dur="500"/>
                                        <p:tgtEl>
                                          <p:spTgt spid="3143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4378"/>
                                        </p:tgtEl>
                                        <p:attrNameLst>
                                          <p:attrName>style.visibility</p:attrName>
                                        </p:attrNameLst>
                                      </p:cBhvr>
                                      <p:to>
                                        <p:strVal val="visible"/>
                                      </p:to>
                                    </p:set>
                                    <p:animEffect transition="in" filter="wipe(left)">
                                      <p:cBhvr>
                                        <p:cTn id="37" dur="500"/>
                                        <p:tgtEl>
                                          <p:spTgt spid="3143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4379"/>
                                        </p:tgtEl>
                                        <p:attrNameLst>
                                          <p:attrName>style.visibility</p:attrName>
                                        </p:attrNameLst>
                                      </p:cBhvr>
                                      <p:to>
                                        <p:strVal val="visible"/>
                                      </p:to>
                                    </p:set>
                                    <p:animEffect transition="in" filter="wipe(left)">
                                      <p:cBhvr>
                                        <p:cTn id="42" dur="500"/>
                                        <p:tgtEl>
                                          <p:spTgt spid="3143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4380"/>
                                        </p:tgtEl>
                                        <p:attrNameLst>
                                          <p:attrName>style.visibility</p:attrName>
                                        </p:attrNameLst>
                                      </p:cBhvr>
                                      <p:to>
                                        <p:strVal val="visible"/>
                                      </p:to>
                                    </p:set>
                                    <p:animEffect transition="in" filter="wipe(left)">
                                      <p:cBhvr>
                                        <p:cTn id="47" dur="500"/>
                                        <p:tgtEl>
                                          <p:spTgt spid="3143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4370">
                                            <p:txEl>
                                              <p:pRg st="5" end="5"/>
                                            </p:txEl>
                                          </p:spTgt>
                                        </p:tgtEl>
                                        <p:attrNameLst>
                                          <p:attrName>style.visibility</p:attrName>
                                        </p:attrNameLst>
                                      </p:cBhvr>
                                      <p:to>
                                        <p:strVal val="visible"/>
                                      </p:to>
                                    </p:set>
                                    <p:animEffect transition="in" filter="wipe(left)">
                                      <p:cBhvr>
                                        <p:cTn id="52" dur="500"/>
                                        <p:tgtEl>
                                          <p:spTgt spid="31437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4373"/>
                                        </p:tgtEl>
                                        <p:attrNameLst>
                                          <p:attrName>style.visibility</p:attrName>
                                        </p:attrNameLst>
                                      </p:cBhvr>
                                      <p:to>
                                        <p:strVal val="visible"/>
                                      </p:to>
                                    </p:set>
                                    <p:animEffect transition="in" filter="wipe(left)">
                                      <p:cBhvr>
                                        <p:cTn id="57" dur="500"/>
                                        <p:tgtEl>
                                          <p:spTgt spid="31437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4381"/>
                                        </p:tgtEl>
                                        <p:attrNameLst>
                                          <p:attrName>style.visibility</p:attrName>
                                        </p:attrNameLst>
                                      </p:cBhvr>
                                      <p:to>
                                        <p:strVal val="visible"/>
                                      </p:to>
                                    </p:set>
                                    <p:animEffect transition="in" filter="wipe(left)">
                                      <p:cBhvr>
                                        <p:cTn id="62" dur="500"/>
                                        <p:tgtEl>
                                          <p:spTgt spid="3143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14370">
                                            <p:txEl>
                                              <p:pRg st="6" end="6"/>
                                            </p:txEl>
                                          </p:spTgt>
                                        </p:tgtEl>
                                        <p:attrNameLst>
                                          <p:attrName>style.visibility</p:attrName>
                                        </p:attrNameLst>
                                      </p:cBhvr>
                                      <p:to>
                                        <p:strVal val="visible"/>
                                      </p:to>
                                    </p:set>
                                    <p:animEffect transition="in" filter="wipe(left)">
                                      <p:cBhvr>
                                        <p:cTn id="67" dur="500"/>
                                        <p:tgtEl>
                                          <p:spTgt spid="31437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4374"/>
                                        </p:tgtEl>
                                        <p:attrNameLst>
                                          <p:attrName>style.visibility</p:attrName>
                                        </p:attrNameLst>
                                      </p:cBhvr>
                                      <p:to>
                                        <p:strVal val="visible"/>
                                      </p:to>
                                    </p:set>
                                    <p:animEffect transition="in" filter="wipe(left)">
                                      <p:cBhvr>
                                        <p:cTn id="72" dur="500"/>
                                        <p:tgtEl>
                                          <p:spTgt spid="3143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14382"/>
                                        </p:tgtEl>
                                        <p:attrNameLst>
                                          <p:attrName>style.visibility</p:attrName>
                                        </p:attrNameLst>
                                      </p:cBhvr>
                                      <p:to>
                                        <p:strVal val="visible"/>
                                      </p:to>
                                    </p:set>
                                    <p:animEffect transition="in" filter="wipe(left)">
                                      <p:cBhvr>
                                        <p:cTn id="77" dur="500"/>
                                        <p:tgtEl>
                                          <p:spTgt spid="31438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314370">
                                            <p:txEl>
                                              <p:pRg st="7" end="7"/>
                                            </p:txEl>
                                          </p:spTgt>
                                        </p:tgtEl>
                                        <p:attrNameLst>
                                          <p:attrName>style.visibility</p:attrName>
                                        </p:attrNameLst>
                                      </p:cBhvr>
                                      <p:to>
                                        <p:strVal val="visible"/>
                                      </p:to>
                                    </p:set>
                                    <p:animEffect transition="in" filter="wipe(left)">
                                      <p:cBhvr>
                                        <p:cTn id="82" dur="500"/>
                                        <p:tgtEl>
                                          <p:spTgt spid="314370">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4375"/>
                                        </p:tgtEl>
                                        <p:attrNameLst>
                                          <p:attrName>style.visibility</p:attrName>
                                        </p:attrNameLst>
                                      </p:cBhvr>
                                      <p:to>
                                        <p:strVal val="visible"/>
                                      </p:to>
                                    </p:set>
                                    <p:animEffect transition="in" filter="wipe(left)">
                                      <p:cBhvr>
                                        <p:cTn id="87" dur="500"/>
                                        <p:tgtEl>
                                          <p:spTgt spid="31437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4376"/>
                                        </p:tgtEl>
                                        <p:attrNameLst>
                                          <p:attrName>style.visibility</p:attrName>
                                        </p:attrNameLst>
                                      </p:cBhvr>
                                      <p:to>
                                        <p:strVal val="visible"/>
                                      </p:to>
                                    </p:set>
                                    <p:animEffect transition="in" filter="wipe(left)">
                                      <p:cBhvr>
                                        <p:cTn id="92" dur="500"/>
                                        <p:tgtEl>
                                          <p:spTgt spid="31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June 21, 2016</a:t>
            </a:r>
            <a:endParaRPr lang="en-US"/>
          </a:p>
        </p:txBody>
      </p:sp>
      <p:sp>
        <p:nvSpPr>
          <p:cNvPr id="5" name="Footer Placeholder 4"/>
          <p:cNvSpPr>
            <a:spLocks noGrp="1"/>
          </p:cNvSpPr>
          <p:nvPr>
            <p:ph type="ftr" sz="quarter" idx="11"/>
          </p:nvPr>
        </p:nvSpPr>
        <p:spPr/>
        <p:txBody>
          <a:bodyPr/>
          <a:lstStyle/>
          <a:p>
            <a:r>
              <a:rPr lang="de-DE" smtClean="0"/>
              <a:t>PHYS 1444-001, Summer 2016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33</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closed 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3524227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wipe(left)">
                                      <p:cBhvr>
                                        <p:cTn id="7" dur="500"/>
                                        <p:tgtEl>
                                          <p:spTgt spid="315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5394">
                                            <p:txEl>
                                              <p:pRg st="1" end="1"/>
                                            </p:txEl>
                                          </p:spTgt>
                                        </p:tgtEl>
                                        <p:attrNameLst>
                                          <p:attrName>style.visibility</p:attrName>
                                        </p:attrNameLst>
                                      </p:cBhvr>
                                      <p:to>
                                        <p:strVal val="visible"/>
                                      </p:to>
                                    </p:set>
                                    <p:animEffect transition="in" filter="wipe(left)">
                                      <p:cBhvr>
                                        <p:cTn id="12" dur="500"/>
                                        <p:tgtEl>
                                          <p:spTgt spid="315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5394">
                                            <p:txEl>
                                              <p:pRg st="2" end="2"/>
                                            </p:txEl>
                                          </p:spTgt>
                                        </p:tgtEl>
                                        <p:attrNameLst>
                                          <p:attrName>style.visibility</p:attrName>
                                        </p:attrNameLst>
                                      </p:cBhvr>
                                      <p:to>
                                        <p:strVal val="visible"/>
                                      </p:to>
                                    </p:set>
                                    <p:animEffect transition="in" filter="wipe(left)">
                                      <p:cBhvr>
                                        <p:cTn id="17" dur="500"/>
                                        <p:tgtEl>
                                          <p:spTgt spid="315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5394">
                                            <p:txEl>
                                              <p:pRg st="3" end="3"/>
                                            </p:txEl>
                                          </p:spTgt>
                                        </p:tgtEl>
                                        <p:attrNameLst>
                                          <p:attrName>style.visibility</p:attrName>
                                        </p:attrNameLst>
                                      </p:cBhvr>
                                      <p:to>
                                        <p:strVal val="visible"/>
                                      </p:to>
                                    </p:set>
                                    <p:animEffect transition="in" filter="wipe(left)">
                                      <p:cBhvr>
                                        <p:cTn id="22" dur="500"/>
                                        <p:tgtEl>
                                          <p:spTgt spid="3153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5394">
                                            <p:txEl>
                                              <p:pRg st="4" end="4"/>
                                            </p:txEl>
                                          </p:spTgt>
                                        </p:tgtEl>
                                        <p:attrNameLst>
                                          <p:attrName>style.visibility</p:attrName>
                                        </p:attrNameLst>
                                      </p:cBhvr>
                                      <p:to>
                                        <p:strVal val="visible"/>
                                      </p:to>
                                    </p:set>
                                    <p:animEffect transition="in" filter="wipe(left)">
                                      <p:cBhvr>
                                        <p:cTn id="27" dur="500"/>
                                        <p:tgtEl>
                                          <p:spTgt spid="315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Tuesday, June 21, 2016</a:t>
            </a:r>
            <a:endParaRPr lang="en-US"/>
          </a:p>
        </p:txBody>
      </p:sp>
      <p:sp>
        <p:nvSpPr>
          <p:cNvPr id="12" name="Footer Placeholder 4"/>
          <p:cNvSpPr>
            <a:spLocks noGrp="1"/>
          </p:cNvSpPr>
          <p:nvPr>
            <p:ph type="ftr" sz="quarter" idx="11"/>
          </p:nvPr>
        </p:nvSpPr>
        <p:spPr/>
        <p:txBody>
          <a:bodyPr/>
          <a:lstStyle/>
          <a:p>
            <a:r>
              <a:rPr lang="de-DE" smtClean="0"/>
              <a:t>PHYS 1444-001, Summer 2016               Dr. Jaehoon Yu</a:t>
            </a:r>
            <a:endParaRPr lang="en-US"/>
          </a:p>
        </p:txBody>
      </p:sp>
      <p:sp>
        <p:nvSpPr>
          <p:cNvPr id="13" name="Slide Number Placeholder 5"/>
          <p:cNvSpPr>
            <a:spLocks noGrp="1"/>
          </p:cNvSpPr>
          <p:nvPr>
            <p:ph type="sldNum" sz="quarter" idx="12"/>
          </p:nvPr>
        </p:nvSpPr>
        <p:spPr/>
        <p:txBody>
          <a:bodyPr/>
          <a:lstStyle/>
          <a:p>
            <a:fld id="{4E0BA2F0-CC2A-354F-988B-25F253124470}" type="slidenum">
              <a:rPr lang="en-US"/>
              <a:pPr/>
              <a:t>34</a:t>
            </a:fld>
            <a:endParaRPr lang="en-US"/>
          </a:p>
        </p:txBody>
      </p:sp>
      <p:sp>
        <p:nvSpPr>
          <p:cNvPr id="316418" name="Rectangle 2"/>
          <p:cNvSpPr>
            <a:spLocks noGrp="1" noChangeArrowheads="1"/>
          </p:cNvSpPr>
          <p:nvPr>
            <p:ph type="body" idx="1"/>
          </p:nvPr>
        </p:nvSpPr>
        <p:spPr>
          <a:xfrm>
            <a:off x="228600" y="685800"/>
            <a:ext cx="8610600" cy="5715000"/>
          </a:xfrm>
        </p:spPr>
        <p:txBody>
          <a:bodyPr/>
          <a:lstStyle/>
          <a:p>
            <a:pPr>
              <a:lnSpc>
                <a:spcPct val="90000"/>
              </a:lnSpc>
            </a:pPr>
            <a:r>
              <a:rPr lang="en-US" dirty="0"/>
              <a:t>Ohm’s law can be written in microscopic quantities.</a:t>
            </a:r>
          </a:p>
          <a:p>
            <a:pPr lvl="1">
              <a:lnSpc>
                <a:spcPct val="90000"/>
              </a:lnSpc>
            </a:pPr>
            <a:r>
              <a:rPr lang="en-US" dirty="0"/>
              <a:t>Resistance in terms of resistivity is</a:t>
            </a:r>
          </a:p>
          <a:p>
            <a:pPr lvl="1">
              <a:lnSpc>
                <a:spcPct val="90000"/>
              </a:lnSpc>
            </a:pPr>
            <a:r>
              <a:rPr lang="en-US" dirty="0"/>
              <a:t>We can </a:t>
            </a:r>
            <a:r>
              <a:rPr lang="en-US" dirty="0" smtClean="0"/>
              <a:t>rewrite the potential V </a:t>
            </a:r>
            <a:r>
              <a:rPr lang="en-US" dirty="0"/>
              <a:t>and</a:t>
            </a:r>
            <a:r>
              <a:rPr lang="en-US" dirty="0" smtClean="0"/>
              <a:t> current </a:t>
            </a:r>
            <a:r>
              <a:rPr lang="en-US" dirty="0" smtClean="0">
                <a:latin typeface="Monotype Corsiva" charset="0"/>
              </a:rPr>
              <a:t>I</a:t>
            </a:r>
            <a:r>
              <a:rPr lang="en-US" dirty="0" smtClean="0"/>
              <a:t> </a:t>
            </a:r>
            <a:r>
              <a:rPr lang="en-US" dirty="0"/>
              <a:t>as: </a:t>
            </a:r>
            <a:r>
              <a:rPr lang="en-US" dirty="0">
                <a:latin typeface="Monotype Corsiva" charset="0"/>
              </a:rPr>
              <a:t>I</a:t>
            </a:r>
            <a:r>
              <a:rPr lang="en-US" dirty="0"/>
              <a:t>=</a:t>
            </a:r>
            <a:r>
              <a:rPr lang="en-US" dirty="0" err="1"/>
              <a:t>jA</a:t>
            </a:r>
            <a:r>
              <a:rPr lang="en-US" dirty="0"/>
              <a:t>, V=E</a:t>
            </a:r>
            <a:r>
              <a:rPr lang="en-US" dirty="0">
                <a:latin typeface="Monotype Corsiva" charset="0"/>
              </a:rPr>
              <a:t>l</a:t>
            </a:r>
            <a:r>
              <a:rPr lang="en-US" dirty="0"/>
              <a:t>.  </a:t>
            </a:r>
          </a:p>
          <a:p>
            <a:pPr lvl="1">
              <a:lnSpc>
                <a:spcPct val="90000"/>
              </a:lnSpc>
            </a:pPr>
            <a:r>
              <a:rPr lang="en-US" dirty="0"/>
              <a:t>If electric field is uniform, from V=</a:t>
            </a:r>
            <a:r>
              <a:rPr lang="en-US" dirty="0">
                <a:latin typeface="Monotype Corsiva" charset="0"/>
              </a:rPr>
              <a:t>I</a:t>
            </a:r>
            <a:r>
              <a:rPr lang="en-US" dirty="0"/>
              <a:t>R, we obtain</a:t>
            </a:r>
          </a:p>
          <a:p>
            <a:pPr lvl="1">
              <a:lnSpc>
                <a:spcPct val="90000"/>
              </a:lnSpc>
            </a:pPr>
            <a:r>
              <a:rPr lang="en-US" dirty="0"/>
              <a:t> </a:t>
            </a:r>
          </a:p>
          <a:p>
            <a:pPr lvl="1">
              <a:lnSpc>
                <a:spcPct val="90000"/>
              </a:lnSpc>
            </a:pPr>
            <a:r>
              <a:rPr lang="en-US" dirty="0"/>
              <a:t> </a:t>
            </a:r>
          </a:p>
          <a:p>
            <a:pPr lvl="1">
              <a:lnSpc>
                <a:spcPct val="90000"/>
              </a:lnSpc>
            </a:pPr>
            <a:r>
              <a:rPr lang="en-US" dirty="0"/>
              <a:t> So </a:t>
            </a:r>
          </a:p>
          <a:p>
            <a:pPr lvl="1">
              <a:lnSpc>
                <a:spcPct val="90000"/>
              </a:lnSpc>
            </a:pPr>
            <a:r>
              <a:rPr lang="en-US" dirty="0"/>
              <a:t> </a:t>
            </a:r>
          </a:p>
          <a:p>
            <a:pPr lvl="1">
              <a:lnSpc>
                <a:spcPct val="90000"/>
              </a:lnSpc>
            </a:pPr>
            <a:r>
              <a:rPr lang="en-US" dirty="0"/>
              <a:t>In a metal conductor,</a:t>
            </a:r>
            <a:r>
              <a:rPr lang="en-US" dirty="0" smtClean="0"/>
              <a:t> </a:t>
            </a:r>
            <a:r>
              <a:rPr lang="en-US" dirty="0" err="1" smtClean="0">
                <a:latin typeface="Symbol" charset="2"/>
              </a:rPr>
              <a:t>ρ</a:t>
            </a:r>
            <a:r>
              <a:rPr lang="en-US" dirty="0" smtClean="0"/>
              <a:t> </a:t>
            </a:r>
            <a:r>
              <a:rPr lang="en-US" dirty="0"/>
              <a:t>or</a:t>
            </a:r>
            <a:r>
              <a:rPr lang="en-US" dirty="0" smtClean="0"/>
              <a:t> </a:t>
            </a:r>
            <a:r>
              <a:rPr lang="en-US" smtClean="0">
                <a:latin typeface="Symbol" charset="2"/>
              </a:rPr>
              <a:t>σ</a:t>
            </a:r>
            <a:r>
              <a:rPr lang="en-US" smtClean="0"/>
              <a:t> </a:t>
            </a:r>
            <a:r>
              <a:rPr lang="en-US" dirty="0"/>
              <a:t>does not depend on V, thus, the current density </a:t>
            </a:r>
            <a:r>
              <a:rPr lang="en-US" dirty="0" err="1"/>
              <a:t>j</a:t>
            </a:r>
            <a:r>
              <a:rPr lang="en-US" dirty="0"/>
              <a:t> is proportional to the electric field E </a:t>
            </a:r>
            <a:r>
              <a:rPr lang="en-US" dirty="0" err="1">
                <a:sym typeface="Wingdings" charset="2"/>
              </a:rPr>
              <a:t></a:t>
            </a:r>
            <a:r>
              <a:rPr lang="en-US" dirty="0">
                <a:sym typeface="Wingdings" charset="2"/>
              </a:rPr>
              <a:t> Microscopic statement of Ohm’s Law</a:t>
            </a:r>
            <a:endParaRPr lang="en-US" dirty="0"/>
          </a:p>
          <a:p>
            <a:pPr lvl="1">
              <a:lnSpc>
                <a:spcPct val="90000"/>
              </a:lnSpc>
            </a:pPr>
            <a:r>
              <a:rPr lang="en-US" dirty="0"/>
              <a:t>In vector form, the density can be written as  </a:t>
            </a:r>
          </a:p>
        </p:txBody>
      </p:sp>
      <p:sp>
        <p:nvSpPr>
          <p:cNvPr id="316419" name="Rectangle 3"/>
          <p:cNvSpPr>
            <a:spLocks noGrp="1" noChangeArrowheads="1"/>
          </p:cNvSpPr>
          <p:nvPr>
            <p:ph type="title"/>
          </p:nvPr>
        </p:nvSpPr>
        <p:spPr>
          <a:xfrm>
            <a:off x="0" y="76200"/>
            <a:ext cx="9144000" cy="609600"/>
          </a:xfrm>
        </p:spPr>
        <p:txBody>
          <a:bodyPr/>
          <a:lstStyle/>
          <a:p>
            <a:r>
              <a:rPr lang="en-US" sz="4000"/>
              <a:t> Ohm’s Law in Microscopic View</a:t>
            </a:r>
          </a:p>
        </p:txBody>
      </p:sp>
      <p:graphicFrame>
        <p:nvGraphicFramePr>
          <p:cNvPr id="316420" name="Object 4"/>
          <p:cNvGraphicFramePr>
            <a:graphicFrameLocks noChangeAspect="1"/>
          </p:cNvGraphicFramePr>
          <p:nvPr/>
        </p:nvGraphicFramePr>
        <p:xfrm>
          <a:off x="5715000" y="1082675"/>
          <a:ext cx="773113" cy="669925"/>
        </p:xfrm>
        <a:graphic>
          <a:graphicData uri="http://schemas.openxmlformats.org/presentationml/2006/ole">
            <mc:AlternateContent xmlns:mc="http://schemas.openxmlformats.org/markup-compatibility/2006">
              <mc:Choice xmlns:v="urn:schemas-microsoft-com:vml" Requires="v">
                <p:oleObj spid="_x0000_s160846"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82675"/>
                        <a:ext cx="773113"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1" name="Object 5"/>
          <p:cNvGraphicFramePr>
            <a:graphicFrameLocks noChangeAspect="1"/>
          </p:cNvGraphicFramePr>
          <p:nvPr/>
        </p:nvGraphicFramePr>
        <p:xfrm>
          <a:off x="1219200" y="3190875"/>
          <a:ext cx="444500" cy="298450"/>
        </p:xfrm>
        <a:graphic>
          <a:graphicData uri="http://schemas.openxmlformats.org/presentationml/2006/ole">
            <mc:AlternateContent xmlns:mc="http://schemas.openxmlformats.org/markup-compatibility/2006">
              <mc:Choice xmlns:v="urn:schemas-microsoft-com:vml" Requires="v">
                <p:oleObj spid="_x0000_s160847" name="Equation" r:id="rId5" imgW="291960" imgH="164880" progId="Equation.DSMT4">
                  <p:embed/>
                </p:oleObj>
              </mc:Choice>
              <mc:Fallback>
                <p:oleObj name="Equation" r:id="rId5" imgW="29196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190875"/>
                        <a:ext cx="444500" cy="2984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2" name="Object 6"/>
          <p:cNvGraphicFramePr>
            <a:graphicFrameLocks noChangeAspect="1"/>
          </p:cNvGraphicFramePr>
          <p:nvPr/>
        </p:nvGraphicFramePr>
        <p:xfrm>
          <a:off x="1268413" y="2743200"/>
          <a:ext cx="636587" cy="300038"/>
        </p:xfrm>
        <a:graphic>
          <a:graphicData uri="http://schemas.openxmlformats.org/presentationml/2006/ole">
            <mc:AlternateContent xmlns:mc="http://schemas.openxmlformats.org/markup-compatibility/2006">
              <mc:Choice xmlns:v="urn:schemas-microsoft-com:vml" Requires="v">
                <p:oleObj spid="_x0000_s160848" name="Equation" r:id="rId7" imgW="419040" imgH="164880" progId="Equation.DSMT4">
                  <p:embed/>
                </p:oleObj>
              </mc:Choice>
              <mc:Fallback>
                <p:oleObj name="Equation" r:id="rId7" imgW="41904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8413" y="2743200"/>
                        <a:ext cx="636587" cy="3000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3" name="Object 7"/>
          <p:cNvGraphicFramePr>
            <a:graphicFrameLocks noChangeAspect="1"/>
          </p:cNvGraphicFramePr>
          <p:nvPr/>
        </p:nvGraphicFramePr>
        <p:xfrm>
          <a:off x="1738313" y="3779838"/>
          <a:ext cx="1081087" cy="715962"/>
        </p:xfrm>
        <a:graphic>
          <a:graphicData uri="http://schemas.openxmlformats.org/presentationml/2006/ole">
            <mc:AlternateContent xmlns:mc="http://schemas.openxmlformats.org/markup-compatibility/2006">
              <mc:Choice xmlns:v="urn:schemas-microsoft-com:vml" Requires="v">
                <p:oleObj spid="_x0000_s160849" name="Equation" r:id="rId9" imgW="711000" imgH="393480" progId="Equation.DSMT4">
                  <p:embed/>
                </p:oleObj>
              </mc:Choice>
              <mc:Fallback>
                <p:oleObj name="Equation" r:id="rId9" imgW="7110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8313" y="3779838"/>
                        <a:ext cx="1081087" cy="7159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6424" name="Object 8"/>
          <p:cNvGraphicFramePr>
            <a:graphicFrameLocks noChangeAspect="1"/>
          </p:cNvGraphicFramePr>
          <p:nvPr>
            <p:extLst>
              <p:ext uri="{D42A27DB-BD31-4B8C-83A1-F6EECF244321}">
                <p14:modId xmlns:p14="http://schemas.microsoft.com/office/powerpoint/2010/main" val="1886107102"/>
              </p:ext>
            </p:extLst>
          </p:nvPr>
        </p:nvGraphicFramePr>
        <p:xfrm>
          <a:off x="6858000" y="5649913"/>
          <a:ext cx="1100138" cy="739775"/>
        </p:xfrm>
        <a:graphic>
          <a:graphicData uri="http://schemas.openxmlformats.org/presentationml/2006/ole">
            <mc:AlternateContent xmlns:mc="http://schemas.openxmlformats.org/markup-compatibility/2006">
              <mc:Choice xmlns:v="urn:schemas-microsoft-com:vml" Requires="v">
                <p:oleObj spid="_x0000_s160850" name="Equation" r:id="rId11" imgW="723900" imgH="406400" progId="Equation.DSMT4">
                  <p:embed/>
                </p:oleObj>
              </mc:Choice>
              <mc:Fallback>
                <p:oleObj name="Equation" r:id="rId11" imgW="723900" imgH="406400" progId="Equation.DSMT4">
                  <p:embed/>
                  <p:pic>
                    <p:nvPicPr>
                      <p:cNvPr id="0" name=""/>
                      <p:cNvPicPr>
                        <a:picLocks noChangeAspect="1" noChangeArrowheads="1"/>
                      </p:cNvPicPr>
                      <p:nvPr/>
                    </p:nvPicPr>
                    <p:blipFill>
                      <a:blip r:embed="rId12"/>
                      <a:srcRect/>
                      <a:stretch>
                        <a:fillRect/>
                      </a:stretch>
                    </p:blipFill>
                    <p:spPr bwMode="auto">
                      <a:xfrm>
                        <a:off x="6858000" y="5649913"/>
                        <a:ext cx="1100138" cy="7397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316425" name="Object 9"/>
          <p:cNvGraphicFramePr>
            <a:graphicFrameLocks noChangeAspect="1"/>
          </p:cNvGraphicFramePr>
          <p:nvPr/>
        </p:nvGraphicFramePr>
        <p:xfrm>
          <a:off x="1676400" y="2971800"/>
          <a:ext cx="1217613" cy="738188"/>
        </p:xfrm>
        <a:graphic>
          <a:graphicData uri="http://schemas.openxmlformats.org/presentationml/2006/ole">
            <mc:AlternateContent xmlns:mc="http://schemas.openxmlformats.org/markup-compatibility/2006">
              <mc:Choice xmlns:v="urn:schemas-microsoft-com:vml" Requires="v">
                <p:oleObj spid="_x0000_s160851" name="Equation" r:id="rId13" imgW="799920" imgH="406080" progId="Equation.DSMT4">
                  <p:embed/>
                </p:oleObj>
              </mc:Choice>
              <mc:Fallback>
                <p:oleObj name="Equation" r:id="rId13" imgW="7999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2971800"/>
                        <a:ext cx="1217613" cy="7381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6426" name="Object 10"/>
          <p:cNvGraphicFramePr>
            <a:graphicFrameLocks noChangeAspect="1"/>
          </p:cNvGraphicFramePr>
          <p:nvPr/>
        </p:nvGraphicFramePr>
        <p:xfrm>
          <a:off x="2895600" y="3160713"/>
          <a:ext cx="387350" cy="344487"/>
        </p:xfrm>
        <a:graphic>
          <a:graphicData uri="http://schemas.openxmlformats.org/presentationml/2006/ole">
            <mc:AlternateContent xmlns:mc="http://schemas.openxmlformats.org/markup-compatibility/2006">
              <mc:Choice xmlns:v="urn:schemas-microsoft-com:vml" Requires="v">
                <p:oleObj spid="_x0000_s160852" name="Equation" r:id="rId15" imgW="253800" imgH="190440" progId="Equation.DSMT4">
                  <p:embed/>
                </p:oleObj>
              </mc:Choice>
              <mc:Fallback>
                <p:oleObj name="Equation" r:id="rId15" imgW="253800" imgH="1904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95600" y="3160713"/>
                        <a:ext cx="387350" cy="3444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788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Effect transition="in" filter="wipe(left)">
                                      <p:cBhvr>
                                        <p:cTn id="7" dur="500"/>
                                        <p:tgtEl>
                                          <p:spTgt spid="3164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6418">
                                            <p:txEl>
                                              <p:pRg st="1" end="1"/>
                                            </p:txEl>
                                          </p:spTgt>
                                        </p:tgtEl>
                                        <p:attrNameLst>
                                          <p:attrName>style.visibility</p:attrName>
                                        </p:attrNameLst>
                                      </p:cBhvr>
                                      <p:to>
                                        <p:strVal val="visible"/>
                                      </p:to>
                                    </p:set>
                                    <p:animEffect transition="in" filter="wipe(left)">
                                      <p:cBhvr>
                                        <p:cTn id="12" dur="500"/>
                                        <p:tgtEl>
                                          <p:spTgt spid="3164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6418">
                                            <p:txEl>
                                              <p:pRg st="2" end="2"/>
                                            </p:txEl>
                                          </p:spTgt>
                                        </p:tgtEl>
                                        <p:attrNameLst>
                                          <p:attrName>style.visibility</p:attrName>
                                        </p:attrNameLst>
                                      </p:cBhvr>
                                      <p:to>
                                        <p:strVal val="visible"/>
                                      </p:to>
                                    </p:set>
                                    <p:animEffect transition="in" filter="wipe(left)">
                                      <p:cBhvr>
                                        <p:cTn id="17" dur="500"/>
                                        <p:tgtEl>
                                          <p:spTgt spid="3164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6418">
                                            <p:txEl>
                                              <p:pRg st="3" end="3"/>
                                            </p:txEl>
                                          </p:spTgt>
                                        </p:tgtEl>
                                        <p:attrNameLst>
                                          <p:attrName>style.visibility</p:attrName>
                                        </p:attrNameLst>
                                      </p:cBhvr>
                                      <p:to>
                                        <p:strVal val="visible"/>
                                      </p:to>
                                    </p:set>
                                    <p:animEffect transition="in" filter="wipe(left)">
                                      <p:cBhvr>
                                        <p:cTn id="22" dur="500"/>
                                        <p:tgtEl>
                                          <p:spTgt spid="3164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6418">
                                            <p:txEl>
                                              <p:pRg st="4" end="4"/>
                                            </p:txEl>
                                          </p:spTgt>
                                        </p:tgtEl>
                                        <p:attrNameLst>
                                          <p:attrName>style.visibility</p:attrName>
                                        </p:attrNameLst>
                                      </p:cBhvr>
                                      <p:to>
                                        <p:strVal val="visible"/>
                                      </p:to>
                                    </p:set>
                                    <p:animEffect transition="in" filter="wipe(left)">
                                      <p:cBhvr>
                                        <p:cTn id="27" dur="500"/>
                                        <p:tgtEl>
                                          <p:spTgt spid="316418">
                                            <p:txEl>
                                              <p:pRg st="4" end="4"/>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16422"/>
                                        </p:tgtEl>
                                        <p:attrNameLst>
                                          <p:attrName>style.visibility</p:attrName>
                                        </p:attrNameLst>
                                      </p:cBhvr>
                                      <p:to>
                                        <p:strVal val="visible"/>
                                      </p:to>
                                    </p:set>
                                    <p:animEffect transition="in" filter="wipe(left)">
                                      <p:cBhvr>
                                        <p:cTn id="30" dur="500"/>
                                        <p:tgtEl>
                                          <p:spTgt spid="3164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16418">
                                            <p:txEl>
                                              <p:pRg st="5" end="5"/>
                                            </p:txEl>
                                          </p:spTgt>
                                        </p:tgtEl>
                                        <p:attrNameLst>
                                          <p:attrName>style.visibility</p:attrName>
                                        </p:attrNameLst>
                                      </p:cBhvr>
                                      <p:to>
                                        <p:strVal val="visible"/>
                                      </p:to>
                                    </p:set>
                                    <p:animEffect transition="in" filter="wipe(left)">
                                      <p:cBhvr>
                                        <p:cTn id="35" dur="500"/>
                                        <p:tgtEl>
                                          <p:spTgt spid="316418">
                                            <p:txEl>
                                              <p:pRg st="5" end="5"/>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16421"/>
                                        </p:tgtEl>
                                        <p:attrNameLst>
                                          <p:attrName>style.visibility</p:attrName>
                                        </p:attrNameLst>
                                      </p:cBhvr>
                                      <p:to>
                                        <p:strVal val="visible"/>
                                      </p:to>
                                    </p:set>
                                    <p:animEffect transition="in" filter="wipe(left)">
                                      <p:cBhvr>
                                        <p:cTn id="38" dur="500"/>
                                        <p:tgtEl>
                                          <p:spTgt spid="3164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16425"/>
                                        </p:tgtEl>
                                        <p:attrNameLst>
                                          <p:attrName>style.visibility</p:attrName>
                                        </p:attrNameLst>
                                      </p:cBhvr>
                                      <p:to>
                                        <p:strVal val="visible"/>
                                      </p:to>
                                    </p:set>
                                    <p:animEffect transition="in" filter="wipe(left)">
                                      <p:cBhvr>
                                        <p:cTn id="43" dur="500"/>
                                        <p:tgtEl>
                                          <p:spTgt spid="3164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16426"/>
                                        </p:tgtEl>
                                        <p:attrNameLst>
                                          <p:attrName>style.visibility</p:attrName>
                                        </p:attrNameLst>
                                      </p:cBhvr>
                                      <p:to>
                                        <p:strVal val="visible"/>
                                      </p:to>
                                    </p:set>
                                    <p:animEffect transition="in" filter="wipe(left)">
                                      <p:cBhvr>
                                        <p:cTn id="48" dur="500"/>
                                        <p:tgtEl>
                                          <p:spTgt spid="3164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6418">
                                            <p:txEl>
                                              <p:pRg st="6" end="6"/>
                                            </p:txEl>
                                          </p:spTgt>
                                        </p:tgtEl>
                                        <p:attrNameLst>
                                          <p:attrName>style.visibility</p:attrName>
                                        </p:attrNameLst>
                                      </p:cBhvr>
                                      <p:to>
                                        <p:strVal val="visible"/>
                                      </p:to>
                                    </p:set>
                                    <p:animEffect transition="in" filter="wipe(left)">
                                      <p:cBhvr>
                                        <p:cTn id="53" dur="500"/>
                                        <p:tgtEl>
                                          <p:spTgt spid="316418">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16418">
                                            <p:txEl>
                                              <p:pRg st="7" end="7"/>
                                            </p:txEl>
                                          </p:spTgt>
                                        </p:tgtEl>
                                        <p:attrNameLst>
                                          <p:attrName>style.visibility</p:attrName>
                                        </p:attrNameLst>
                                      </p:cBhvr>
                                      <p:to>
                                        <p:strVal val="visible"/>
                                      </p:to>
                                    </p:set>
                                    <p:animEffect transition="in" filter="wipe(left)">
                                      <p:cBhvr>
                                        <p:cTn id="58" dur="500"/>
                                        <p:tgtEl>
                                          <p:spTgt spid="316418">
                                            <p:txEl>
                                              <p:pRg st="7" end="7"/>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316423"/>
                                        </p:tgtEl>
                                        <p:attrNameLst>
                                          <p:attrName>style.visibility</p:attrName>
                                        </p:attrNameLst>
                                      </p:cBhvr>
                                      <p:to>
                                        <p:strVal val="visible"/>
                                      </p:to>
                                    </p:set>
                                    <p:animEffect transition="in" filter="wipe(left)">
                                      <p:cBhvr>
                                        <p:cTn id="61" dur="500"/>
                                        <p:tgtEl>
                                          <p:spTgt spid="3164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16418">
                                            <p:txEl>
                                              <p:pRg st="8" end="8"/>
                                            </p:txEl>
                                          </p:spTgt>
                                        </p:tgtEl>
                                        <p:attrNameLst>
                                          <p:attrName>style.visibility</p:attrName>
                                        </p:attrNameLst>
                                      </p:cBhvr>
                                      <p:to>
                                        <p:strVal val="visible"/>
                                      </p:to>
                                    </p:set>
                                    <p:animEffect transition="in" filter="wipe(left)">
                                      <p:cBhvr>
                                        <p:cTn id="66" dur="500"/>
                                        <p:tgtEl>
                                          <p:spTgt spid="316418">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16418">
                                            <p:txEl>
                                              <p:pRg st="9" end="9"/>
                                            </p:txEl>
                                          </p:spTgt>
                                        </p:tgtEl>
                                        <p:attrNameLst>
                                          <p:attrName>style.visibility</p:attrName>
                                        </p:attrNameLst>
                                      </p:cBhvr>
                                      <p:to>
                                        <p:strVal val="visible"/>
                                      </p:to>
                                    </p:set>
                                    <p:animEffect transition="in" filter="wipe(left)">
                                      <p:cBhvr>
                                        <p:cTn id="71" dur="500"/>
                                        <p:tgtEl>
                                          <p:spTgt spid="316418">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16424"/>
                                        </p:tgtEl>
                                        <p:attrNameLst>
                                          <p:attrName>style.visibility</p:attrName>
                                        </p:attrNameLst>
                                      </p:cBhvr>
                                      <p:to>
                                        <p:strVal val="visible"/>
                                      </p:to>
                                    </p:set>
                                    <p:animEffect transition="in" filter="wipe(left)">
                                      <p:cBhvr>
                                        <p:cTn id="76" dur="500"/>
                                        <p:tgtEl>
                                          <p:spTgt spid="316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Tuesday, June 21, 2016</a:t>
            </a:r>
            <a:endParaRPr lang="en-US"/>
          </a:p>
        </p:txBody>
      </p:sp>
      <p:sp>
        <p:nvSpPr>
          <p:cNvPr id="6" name="Footer Placeholder 4"/>
          <p:cNvSpPr>
            <a:spLocks noGrp="1"/>
          </p:cNvSpPr>
          <p:nvPr>
            <p:ph type="ftr" sz="quarter" idx="11"/>
          </p:nvPr>
        </p:nvSpPr>
        <p:spPr/>
        <p:txBody>
          <a:bodyPr/>
          <a:lstStyle/>
          <a:p>
            <a:r>
              <a:rPr lang="de-DE" smtClean="0"/>
              <a:t>PHYS 1444-001, Summer 2016               Dr. Jaehoon Yu</a:t>
            </a:r>
            <a:endParaRPr lang="en-US"/>
          </a:p>
        </p:txBody>
      </p:sp>
      <p:sp>
        <p:nvSpPr>
          <p:cNvPr id="7" name="Slide Number Placeholder 5"/>
          <p:cNvSpPr>
            <a:spLocks noGrp="1"/>
          </p:cNvSpPr>
          <p:nvPr>
            <p:ph type="sldNum" sz="quarter" idx="12"/>
          </p:nvPr>
        </p:nvSpPr>
        <p:spPr/>
        <p:txBody>
          <a:bodyPr/>
          <a:lstStyle/>
          <a:p>
            <a:fld id="{9D300F46-4916-5A48-8E4E-D874313258D4}" type="slidenum">
              <a:rPr lang="en-US"/>
              <a:pPr/>
              <a:t>35</a:t>
            </a:fld>
            <a:endParaRPr lang="en-US"/>
          </a:p>
        </p:txBody>
      </p:sp>
      <p:sp>
        <p:nvSpPr>
          <p:cNvPr id="317442" name="Rectangle 2"/>
          <p:cNvSpPr>
            <a:spLocks noGrp="1" noChangeArrowheads="1"/>
          </p:cNvSpPr>
          <p:nvPr>
            <p:ph type="body" idx="1"/>
          </p:nvPr>
        </p:nvSpPr>
        <p:spPr>
          <a:xfrm>
            <a:off x="228600" y="685800"/>
            <a:ext cx="8610600" cy="5715000"/>
          </a:xfrm>
        </p:spPr>
        <p:txBody>
          <a:bodyPr/>
          <a:lstStyle/>
          <a:p>
            <a:pPr>
              <a:lnSpc>
                <a:spcPct val="90000"/>
              </a:lnSpc>
            </a:pPr>
            <a:r>
              <a:rPr lang="en-US" sz="2800"/>
              <a:t>At the temperature near absolute 0K, resistivity of certain material becomes 0.  </a:t>
            </a:r>
          </a:p>
          <a:p>
            <a:pPr lvl="1">
              <a:lnSpc>
                <a:spcPct val="90000"/>
              </a:lnSpc>
            </a:pPr>
            <a:r>
              <a:rPr lang="en-US" sz="2400"/>
              <a:t>This state is called the “superconducting” state.</a:t>
            </a:r>
          </a:p>
          <a:p>
            <a:pPr lvl="1">
              <a:lnSpc>
                <a:spcPct val="90000"/>
              </a:lnSpc>
            </a:pPr>
            <a:r>
              <a:rPr lang="en-US" sz="2400"/>
              <a:t>Observed in 1911 by H. K. Onnes when he cooled mercury to 4.2K (-269</a:t>
            </a:r>
            <a:r>
              <a:rPr lang="en-US" sz="2400" baseline="30000"/>
              <a:t>o</a:t>
            </a:r>
            <a:r>
              <a:rPr lang="en-US" sz="2400"/>
              <a:t>C).</a:t>
            </a:r>
          </a:p>
          <a:p>
            <a:pPr lvl="2">
              <a:lnSpc>
                <a:spcPct val="90000"/>
              </a:lnSpc>
            </a:pPr>
            <a:r>
              <a:rPr lang="en-US" sz="2000"/>
              <a:t>Resistance of mercury suddenly dropped to 0.</a:t>
            </a:r>
          </a:p>
          <a:p>
            <a:pPr lvl="1">
              <a:lnSpc>
                <a:spcPct val="90000"/>
              </a:lnSpc>
            </a:pPr>
            <a:r>
              <a:rPr lang="en-US" sz="2400"/>
              <a:t>In general superconducting materials become superconducting below a transition temperature.</a:t>
            </a:r>
          </a:p>
          <a:p>
            <a:pPr lvl="1">
              <a:lnSpc>
                <a:spcPct val="90000"/>
              </a:lnSpc>
            </a:pPr>
            <a:r>
              <a:rPr lang="en-US" sz="2400"/>
              <a:t>The highest temperature superconductivity seen is 160K</a:t>
            </a:r>
          </a:p>
          <a:p>
            <a:pPr lvl="2">
              <a:lnSpc>
                <a:spcPct val="90000"/>
              </a:lnSpc>
            </a:pPr>
            <a:r>
              <a:rPr lang="en-US" sz="2000"/>
              <a:t>First observation above the boiling temperature of liquid nitrogen is in 1987 at 90k observed from a compound of yttrium, barium, copper and oxygen.</a:t>
            </a:r>
          </a:p>
          <a:p>
            <a:pPr>
              <a:lnSpc>
                <a:spcPct val="90000"/>
              </a:lnSpc>
            </a:pPr>
            <a:r>
              <a:rPr lang="en-US" sz="2800"/>
              <a:t>Since much smaller amount of material can carry just as much current more efficiently, superconductivity can make electric cars more practical, computers faster, and capacitors store higher energy</a:t>
            </a:r>
          </a:p>
        </p:txBody>
      </p:sp>
      <p:sp>
        <p:nvSpPr>
          <p:cNvPr id="317443" name="Rectangle 3"/>
          <p:cNvSpPr>
            <a:spLocks noGrp="1" noChangeArrowheads="1"/>
          </p:cNvSpPr>
          <p:nvPr>
            <p:ph type="title"/>
          </p:nvPr>
        </p:nvSpPr>
        <p:spPr>
          <a:xfrm>
            <a:off x="0" y="76200"/>
            <a:ext cx="9144000" cy="609600"/>
          </a:xfrm>
        </p:spPr>
        <p:txBody>
          <a:bodyPr/>
          <a:lstStyle/>
          <a:p>
            <a:r>
              <a:rPr lang="en-US" sz="4000"/>
              <a:t> Superconductivity</a:t>
            </a:r>
          </a:p>
        </p:txBody>
      </p:sp>
      <p:pic>
        <p:nvPicPr>
          <p:cNvPr id="317444" name="Picture 4" descr="FG25_025"/>
          <p:cNvPicPr>
            <a:picLocks noChangeAspect="1" noChangeArrowheads="1"/>
          </p:cNvPicPr>
          <p:nvPr/>
        </p:nvPicPr>
        <p:blipFill>
          <a:blip r:embed="rId2"/>
          <a:srcRect/>
          <a:stretch>
            <a:fillRect/>
          </a:stretch>
        </p:blipFill>
        <p:spPr bwMode="auto">
          <a:xfrm>
            <a:off x="8077200" y="2743200"/>
            <a:ext cx="1066800" cy="1219200"/>
          </a:xfrm>
          <a:prstGeom prst="rect">
            <a:avLst/>
          </a:prstGeom>
          <a:noFill/>
        </p:spPr>
      </p:pic>
    </p:spTree>
    <p:extLst>
      <p:ext uri="{BB962C8B-B14F-4D97-AF65-F5344CB8AC3E}">
        <p14:creationId xmlns:p14="http://schemas.microsoft.com/office/powerpoint/2010/main" val="150564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7442">
                                            <p:txEl>
                                              <p:pRg st="0" end="0"/>
                                            </p:txEl>
                                          </p:spTgt>
                                        </p:tgtEl>
                                        <p:attrNameLst>
                                          <p:attrName>style.visibility</p:attrName>
                                        </p:attrNameLst>
                                      </p:cBhvr>
                                      <p:to>
                                        <p:strVal val="visible"/>
                                      </p:to>
                                    </p:set>
                                    <p:animEffect transition="in" filter="wipe(left)">
                                      <p:cBhvr>
                                        <p:cTn id="7" dur="500"/>
                                        <p:tgtEl>
                                          <p:spTgt spid="317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7442">
                                            <p:txEl>
                                              <p:pRg st="1" end="1"/>
                                            </p:txEl>
                                          </p:spTgt>
                                        </p:tgtEl>
                                        <p:attrNameLst>
                                          <p:attrName>style.visibility</p:attrName>
                                        </p:attrNameLst>
                                      </p:cBhvr>
                                      <p:to>
                                        <p:strVal val="visible"/>
                                      </p:to>
                                    </p:set>
                                    <p:animEffect transition="in" filter="wipe(left)">
                                      <p:cBhvr>
                                        <p:cTn id="12" dur="500"/>
                                        <p:tgtEl>
                                          <p:spTgt spid="317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7442">
                                            <p:txEl>
                                              <p:pRg st="2" end="2"/>
                                            </p:txEl>
                                          </p:spTgt>
                                        </p:tgtEl>
                                        <p:attrNameLst>
                                          <p:attrName>style.visibility</p:attrName>
                                        </p:attrNameLst>
                                      </p:cBhvr>
                                      <p:to>
                                        <p:strVal val="visible"/>
                                      </p:to>
                                    </p:set>
                                    <p:animEffect transition="in" filter="wipe(left)">
                                      <p:cBhvr>
                                        <p:cTn id="17" dur="500"/>
                                        <p:tgtEl>
                                          <p:spTgt spid="317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7442">
                                            <p:txEl>
                                              <p:pRg st="3" end="3"/>
                                            </p:txEl>
                                          </p:spTgt>
                                        </p:tgtEl>
                                        <p:attrNameLst>
                                          <p:attrName>style.visibility</p:attrName>
                                        </p:attrNameLst>
                                      </p:cBhvr>
                                      <p:to>
                                        <p:strVal val="visible"/>
                                      </p:to>
                                    </p:set>
                                    <p:animEffect transition="in" filter="wipe(left)">
                                      <p:cBhvr>
                                        <p:cTn id="22" dur="500"/>
                                        <p:tgtEl>
                                          <p:spTgt spid="317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7442">
                                            <p:txEl>
                                              <p:pRg st="4" end="4"/>
                                            </p:txEl>
                                          </p:spTgt>
                                        </p:tgtEl>
                                        <p:attrNameLst>
                                          <p:attrName>style.visibility</p:attrName>
                                        </p:attrNameLst>
                                      </p:cBhvr>
                                      <p:to>
                                        <p:strVal val="visible"/>
                                      </p:to>
                                    </p:set>
                                    <p:animEffect transition="in" filter="wipe(left)">
                                      <p:cBhvr>
                                        <p:cTn id="27" dur="500"/>
                                        <p:tgtEl>
                                          <p:spTgt spid="3174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17444"/>
                                        </p:tgtEl>
                                        <p:attrNameLst>
                                          <p:attrName>style.visibility</p:attrName>
                                        </p:attrNameLst>
                                      </p:cBhvr>
                                      <p:to>
                                        <p:strVal val="visible"/>
                                      </p:to>
                                    </p:set>
                                    <p:anim calcmode="lin" valueType="num">
                                      <p:cBhvr>
                                        <p:cTn id="32" dur="500" fill="hold"/>
                                        <p:tgtEl>
                                          <p:spTgt spid="317444"/>
                                        </p:tgtEl>
                                        <p:attrNameLst>
                                          <p:attrName>ppt_w</p:attrName>
                                        </p:attrNameLst>
                                      </p:cBhvr>
                                      <p:tavLst>
                                        <p:tav tm="0">
                                          <p:val>
                                            <p:fltVal val="0"/>
                                          </p:val>
                                        </p:tav>
                                        <p:tav tm="100000">
                                          <p:val>
                                            <p:strVal val="#ppt_w"/>
                                          </p:val>
                                        </p:tav>
                                      </p:tavLst>
                                    </p:anim>
                                    <p:anim calcmode="lin" valueType="num">
                                      <p:cBhvr>
                                        <p:cTn id="33" dur="500" fill="hold"/>
                                        <p:tgtEl>
                                          <p:spTgt spid="317444"/>
                                        </p:tgtEl>
                                        <p:attrNameLst>
                                          <p:attrName>ppt_h</p:attrName>
                                        </p:attrNameLst>
                                      </p:cBhvr>
                                      <p:tavLst>
                                        <p:tav tm="0">
                                          <p:val>
                                            <p:fltVal val="0"/>
                                          </p:val>
                                        </p:tav>
                                        <p:tav tm="100000">
                                          <p:val>
                                            <p:strVal val="#ppt_h"/>
                                          </p:val>
                                        </p:tav>
                                      </p:tavLst>
                                    </p:anim>
                                    <p:animEffect transition="in" filter="fade">
                                      <p:cBhvr>
                                        <p:cTn id="34" dur="500"/>
                                        <p:tgtEl>
                                          <p:spTgt spid="3174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7442">
                                            <p:txEl>
                                              <p:pRg st="5" end="5"/>
                                            </p:txEl>
                                          </p:spTgt>
                                        </p:tgtEl>
                                        <p:attrNameLst>
                                          <p:attrName>style.visibility</p:attrName>
                                        </p:attrNameLst>
                                      </p:cBhvr>
                                      <p:to>
                                        <p:strVal val="visible"/>
                                      </p:to>
                                    </p:set>
                                    <p:animEffect transition="in" filter="wipe(left)">
                                      <p:cBhvr>
                                        <p:cTn id="39" dur="500"/>
                                        <p:tgtEl>
                                          <p:spTgt spid="31744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7442">
                                            <p:txEl>
                                              <p:pRg st="6" end="6"/>
                                            </p:txEl>
                                          </p:spTgt>
                                        </p:tgtEl>
                                        <p:attrNameLst>
                                          <p:attrName>style.visibility</p:attrName>
                                        </p:attrNameLst>
                                      </p:cBhvr>
                                      <p:to>
                                        <p:strVal val="visible"/>
                                      </p:to>
                                    </p:set>
                                    <p:animEffect transition="in" filter="wipe(left)">
                                      <p:cBhvr>
                                        <p:cTn id="44" dur="500"/>
                                        <p:tgtEl>
                                          <p:spTgt spid="31744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17442">
                                            <p:txEl>
                                              <p:pRg st="7" end="7"/>
                                            </p:txEl>
                                          </p:spTgt>
                                        </p:tgtEl>
                                        <p:attrNameLst>
                                          <p:attrName>style.visibility</p:attrName>
                                        </p:attrNameLst>
                                      </p:cBhvr>
                                      <p:to>
                                        <p:strVal val="visible"/>
                                      </p:to>
                                    </p:set>
                                    <p:animEffect transition="in" filter="wipe(left)">
                                      <p:cBhvr>
                                        <p:cTn id="49" dur="500"/>
                                        <p:tgtEl>
                                          <p:spTgt spid="3174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Tuesday, June 21, 2016</a:t>
            </a:r>
            <a:endParaRPr lang="en-US"/>
          </a:p>
        </p:txBody>
      </p:sp>
      <p:sp>
        <p:nvSpPr>
          <p:cNvPr id="8" name="Footer Placeholder 4"/>
          <p:cNvSpPr>
            <a:spLocks noGrp="1"/>
          </p:cNvSpPr>
          <p:nvPr>
            <p:ph type="ftr" sz="quarter" idx="11"/>
          </p:nvPr>
        </p:nvSpPr>
        <p:spPr/>
        <p:txBody>
          <a:bodyPr/>
          <a:lstStyle/>
          <a:p>
            <a:r>
              <a:rPr lang="de-DE" smtClean="0"/>
              <a:t>PHYS 1444-001, Summer 2016               Dr. Jaehoon Yu</a:t>
            </a:r>
            <a:endParaRPr lang="en-US"/>
          </a:p>
        </p:txBody>
      </p:sp>
      <p:sp>
        <p:nvSpPr>
          <p:cNvPr id="9" name="Slide Number Placeholder 5"/>
          <p:cNvSpPr>
            <a:spLocks noGrp="1"/>
          </p:cNvSpPr>
          <p:nvPr>
            <p:ph type="sldNum" sz="quarter" idx="12"/>
          </p:nvPr>
        </p:nvSpPr>
        <p:spPr/>
        <p:txBody>
          <a:bodyPr/>
          <a:lstStyle/>
          <a:p>
            <a:fld id="{2984744B-DD71-5A4B-9A06-54C775FF7F29}" type="slidenum">
              <a:rPr lang="en-US"/>
              <a:pPr/>
              <a:t>36</a:t>
            </a:fld>
            <a:endParaRPr lang="en-US"/>
          </a:p>
        </p:txBody>
      </p:sp>
      <p:sp>
        <p:nvSpPr>
          <p:cNvPr id="318466" name="Rectangle 2"/>
          <p:cNvSpPr>
            <a:spLocks noGrp="1" noChangeArrowheads="1"/>
          </p:cNvSpPr>
          <p:nvPr>
            <p:ph type="body" idx="1"/>
          </p:nvPr>
        </p:nvSpPr>
        <p:spPr>
          <a:xfrm>
            <a:off x="228600" y="685800"/>
            <a:ext cx="8610600" cy="5715000"/>
          </a:xfrm>
        </p:spPr>
        <p:txBody>
          <a:bodyPr/>
          <a:lstStyle/>
          <a:p>
            <a:pPr>
              <a:lnSpc>
                <a:spcPct val="90000"/>
              </a:lnSpc>
            </a:pPr>
            <a:r>
              <a:rPr lang="en-US" sz="2800"/>
              <a:t>How does one feel shock by electricity?  </a:t>
            </a:r>
          </a:p>
          <a:p>
            <a:pPr lvl="1">
              <a:lnSpc>
                <a:spcPct val="90000"/>
              </a:lnSpc>
            </a:pPr>
            <a:r>
              <a:rPr lang="en-US" sz="2400"/>
              <a:t>Electric current stimulates nerves and muscles, and we feel a shock</a:t>
            </a:r>
          </a:p>
          <a:p>
            <a:pPr lvl="1">
              <a:lnSpc>
                <a:spcPct val="90000"/>
              </a:lnSpc>
            </a:pPr>
            <a:r>
              <a:rPr lang="en-US" sz="2400"/>
              <a:t>The severity of the shock depends on the amount of current, how long it acts and through what part of the body it passes</a:t>
            </a:r>
          </a:p>
          <a:p>
            <a:pPr lvl="1">
              <a:lnSpc>
                <a:spcPct val="90000"/>
              </a:lnSpc>
            </a:pPr>
            <a:r>
              <a:rPr lang="en-US" sz="2400"/>
              <a:t>Electric current heats tissues and can cause burns</a:t>
            </a:r>
          </a:p>
          <a:p>
            <a:pPr>
              <a:lnSpc>
                <a:spcPct val="90000"/>
              </a:lnSpc>
            </a:pPr>
            <a:r>
              <a:rPr lang="en-US" sz="2800"/>
              <a:t>Currents above 70mA on a torso for a second or more is fatal, causing heart to function irregularly, “ventricular fibrillation”</a:t>
            </a:r>
          </a:p>
          <a:p>
            <a:pPr>
              <a:lnSpc>
                <a:spcPct val="90000"/>
              </a:lnSpc>
            </a:pPr>
            <a:r>
              <a:rPr lang="en-US" sz="2800"/>
              <a:t>A dry human body between two points on opposite side of the body is about 10</a:t>
            </a:r>
            <a:r>
              <a:rPr lang="en-US" sz="2800" baseline="30000"/>
              <a:t>4</a:t>
            </a:r>
            <a:r>
              <a:rPr lang="en-US" sz="2800"/>
              <a:t> to 10</a:t>
            </a:r>
            <a:r>
              <a:rPr lang="en-US" sz="2800" baseline="30000"/>
              <a:t>6</a:t>
            </a:r>
            <a:r>
              <a:rPr lang="en-US" sz="2800"/>
              <a:t> </a:t>
            </a:r>
            <a:r>
              <a:rPr lang="en-US" sz="2800">
                <a:latin typeface="Symbol" charset="2"/>
              </a:rPr>
              <a:t>W</a:t>
            </a:r>
            <a:r>
              <a:rPr lang="en-US" sz="2800"/>
              <a:t>.</a:t>
            </a:r>
          </a:p>
          <a:p>
            <a:pPr>
              <a:lnSpc>
                <a:spcPct val="90000"/>
              </a:lnSpc>
            </a:pPr>
            <a:r>
              <a:rPr lang="en-US" sz="2800"/>
              <a:t>When wet, it could be 10</a:t>
            </a:r>
            <a:r>
              <a:rPr lang="en-US" sz="2800" baseline="30000"/>
              <a:t>3</a:t>
            </a:r>
            <a:r>
              <a:rPr lang="en-US" sz="2800">
                <a:latin typeface="Symbol" charset="2"/>
              </a:rPr>
              <a:t>W</a:t>
            </a:r>
            <a:r>
              <a:rPr lang="en-US" sz="2800"/>
              <a:t>.</a:t>
            </a:r>
          </a:p>
          <a:p>
            <a:pPr>
              <a:lnSpc>
                <a:spcPct val="90000"/>
              </a:lnSpc>
            </a:pPr>
            <a:r>
              <a:rPr lang="en-US" sz="2800"/>
              <a:t>A person in good contact with the ground who touches 120V DC line with wet hands can get the current:</a:t>
            </a:r>
          </a:p>
          <a:p>
            <a:pPr lvl="1">
              <a:lnSpc>
                <a:spcPct val="90000"/>
              </a:lnSpc>
            </a:pPr>
            <a:r>
              <a:rPr lang="en-US" sz="2400"/>
              <a:t>Could be lethal  </a:t>
            </a:r>
          </a:p>
        </p:txBody>
      </p:sp>
      <p:sp>
        <p:nvSpPr>
          <p:cNvPr id="318467" name="Rectangle 3"/>
          <p:cNvSpPr>
            <a:spLocks noGrp="1" noChangeArrowheads="1"/>
          </p:cNvSpPr>
          <p:nvPr>
            <p:ph type="title"/>
          </p:nvPr>
        </p:nvSpPr>
        <p:spPr>
          <a:xfrm>
            <a:off x="0" y="76200"/>
            <a:ext cx="9144000" cy="609600"/>
          </a:xfrm>
        </p:spPr>
        <p:txBody>
          <a:bodyPr/>
          <a:lstStyle/>
          <a:p>
            <a:r>
              <a:rPr lang="en-US" sz="4000"/>
              <a:t> Electric Hazards: Leakage Currents</a:t>
            </a:r>
          </a:p>
        </p:txBody>
      </p:sp>
      <p:graphicFrame>
        <p:nvGraphicFramePr>
          <p:cNvPr id="318468" name="Object 4"/>
          <p:cNvGraphicFramePr>
            <a:graphicFrameLocks noChangeAspect="1"/>
          </p:cNvGraphicFramePr>
          <p:nvPr/>
        </p:nvGraphicFramePr>
        <p:xfrm>
          <a:off x="6248400" y="5562600"/>
          <a:ext cx="417513" cy="333375"/>
        </p:xfrm>
        <a:graphic>
          <a:graphicData uri="http://schemas.openxmlformats.org/presentationml/2006/ole">
            <mc:AlternateContent xmlns:mc="http://schemas.openxmlformats.org/markup-compatibility/2006">
              <mc:Choice xmlns:v="urn:schemas-microsoft-com:vml" Requires="v">
                <p:oleObj spid="_x0000_s161826" name="Equation" r:id="rId3" imgW="228600" imgH="152280" progId="Equation.DSMT4">
                  <p:embed/>
                </p:oleObj>
              </mc:Choice>
              <mc:Fallback>
                <p:oleObj name="Equation" r:id="rId3" imgW="2286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562600"/>
                        <a:ext cx="417513" cy="3333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8469" name="Object 5"/>
          <p:cNvGraphicFramePr>
            <a:graphicFrameLocks noChangeAspect="1"/>
          </p:cNvGraphicFramePr>
          <p:nvPr/>
        </p:nvGraphicFramePr>
        <p:xfrm>
          <a:off x="6705600" y="5334000"/>
          <a:ext cx="509588" cy="803275"/>
        </p:xfrm>
        <a:graphic>
          <a:graphicData uri="http://schemas.openxmlformats.org/presentationml/2006/ole">
            <mc:AlternateContent xmlns:mc="http://schemas.openxmlformats.org/markup-compatibility/2006">
              <mc:Choice xmlns:v="urn:schemas-microsoft-com:vml" Requires="v">
                <p:oleObj spid="_x0000_s161827"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334000"/>
                        <a:ext cx="509588" cy="803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18470" name="Object 6"/>
          <p:cNvGraphicFramePr>
            <a:graphicFrameLocks noChangeAspect="1"/>
          </p:cNvGraphicFramePr>
          <p:nvPr/>
        </p:nvGraphicFramePr>
        <p:xfrm>
          <a:off x="7158038" y="5334000"/>
          <a:ext cx="1757362" cy="803275"/>
        </p:xfrm>
        <a:graphic>
          <a:graphicData uri="http://schemas.openxmlformats.org/presentationml/2006/ole">
            <mc:AlternateContent xmlns:mc="http://schemas.openxmlformats.org/markup-compatibility/2006">
              <mc:Choice xmlns:v="urn:schemas-microsoft-com:vml" Requires="v">
                <p:oleObj spid="_x0000_s161828" name="Equation" r:id="rId7" imgW="965160" imgH="368280" progId="Equation.DSMT4">
                  <p:embed/>
                </p:oleObj>
              </mc:Choice>
              <mc:Fallback>
                <p:oleObj name="Equation" r:id="rId7" imgW="9651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5334000"/>
                        <a:ext cx="1757362" cy="8032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9229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wipe(left)">
                                      <p:cBhvr>
                                        <p:cTn id="7" dur="500"/>
                                        <p:tgtEl>
                                          <p:spTgt spid="3184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8466">
                                            <p:txEl>
                                              <p:pRg st="1" end="1"/>
                                            </p:txEl>
                                          </p:spTgt>
                                        </p:tgtEl>
                                        <p:attrNameLst>
                                          <p:attrName>style.visibility</p:attrName>
                                        </p:attrNameLst>
                                      </p:cBhvr>
                                      <p:to>
                                        <p:strVal val="visible"/>
                                      </p:to>
                                    </p:set>
                                    <p:animEffect transition="in" filter="wipe(left)">
                                      <p:cBhvr>
                                        <p:cTn id="12" dur="500"/>
                                        <p:tgtEl>
                                          <p:spTgt spid="3184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8466">
                                            <p:txEl>
                                              <p:pRg st="2" end="2"/>
                                            </p:txEl>
                                          </p:spTgt>
                                        </p:tgtEl>
                                        <p:attrNameLst>
                                          <p:attrName>style.visibility</p:attrName>
                                        </p:attrNameLst>
                                      </p:cBhvr>
                                      <p:to>
                                        <p:strVal val="visible"/>
                                      </p:to>
                                    </p:set>
                                    <p:animEffect transition="in" filter="wipe(left)">
                                      <p:cBhvr>
                                        <p:cTn id="17" dur="500"/>
                                        <p:tgtEl>
                                          <p:spTgt spid="3184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8466">
                                            <p:txEl>
                                              <p:pRg st="3" end="3"/>
                                            </p:txEl>
                                          </p:spTgt>
                                        </p:tgtEl>
                                        <p:attrNameLst>
                                          <p:attrName>style.visibility</p:attrName>
                                        </p:attrNameLst>
                                      </p:cBhvr>
                                      <p:to>
                                        <p:strVal val="visible"/>
                                      </p:to>
                                    </p:set>
                                    <p:animEffect transition="in" filter="wipe(left)">
                                      <p:cBhvr>
                                        <p:cTn id="22" dur="500"/>
                                        <p:tgtEl>
                                          <p:spTgt spid="3184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8466">
                                            <p:txEl>
                                              <p:pRg st="4" end="4"/>
                                            </p:txEl>
                                          </p:spTgt>
                                        </p:tgtEl>
                                        <p:attrNameLst>
                                          <p:attrName>style.visibility</p:attrName>
                                        </p:attrNameLst>
                                      </p:cBhvr>
                                      <p:to>
                                        <p:strVal val="visible"/>
                                      </p:to>
                                    </p:set>
                                    <p:animEffect transition="in" filter="wipe(left)">
                                      <p:cBhvr>
                                        <p:cTn id="27" dur="500"/>
                                        <p:tgtEl>
                                          <p:spTgt spid="3184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8466">
                                            <p:txEl>
                                              <p:pRg st="5" end="5"/>
                                            </p:txEl>
                                          </p:spTgt>
                                        </p:tgtEl>
                                        <p:attrNameLst>
                                          <p:attrName>style.visibility</p:attrName>
                                        </p:attrNameLst>
                                      </p:cBhvr>
                                      <p:to>
                                        <p:strVal val="visible"/>
                                      </p:to>
                                    </p:set>
                                    <p:animEffect transition="in" filter="wipe(left)">
                                      <p:cBhvr>
                                        <p:cTn id="32" dur="500"/>
                                        <p:tgtEl>
                                          <p:spTgt spid="3184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8466">
                                            <p:txEl>
                                              <p:pRg st="6" end="6"/>
                                            </p:txEl>
                                          </p:spTgt>
                                        </p:tgtEl>
                                        <p:attrNameLst>
                                          <p:attrName>style.visibility</p:attrName>
                                        </p:attrNameLst>
                                      </p:cBhvr>
                                      <p:to>
                                        <p:strVal val="visible"/>
                                      </p:to>
                                    </p:set>
                                    <p:animEffect transition="in" filter="wipe(left)">
                                      <p:cBhvr>
                                        <p:cTn id="37" dur="500"/>
                                        <p:tgtEl>
                                          <p:spTgt spid="3184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18466">
                                            <p:txEl>
                                              <p:pRg st="7" end="7"/>
                                            </p:txEl>
                                          </p:spTgt>
                                        </p:tgtEl>
                                        <p:attrNameLst>
                                          <p:attrName>style.visibility</p:attrName>
                                        </p:attrNameLst>
                                      </p:cBhvr>
                                      <p:to>
                                        <p:strVal val="visible"/>
                                      </p:to>
                                    </p:set>
                                    <p:animEffect transition="in" filter="wipe(left)">
                                      <p:cBhvr>
                                        <p:cTn id="42" dur="500"/>
                                        <p:tgtEl>
                                          <p:spTgt spid="31846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8466">
                                            <p:txEl>
                                              <p:pRg st="8" end="8"/>
                                            </p:txEl>
                                          </p:spTgt>
                                        </p:tgtEl>
                                        <p:attrNameLst>
                                          <p:attrName>style.visibility</p:attrName>
                                        </p:attrNameLst>
                                      </p:cBhvr>
                                      <p:to>
                                        <p:strVal val="visible"/>
                                      </p:to>
                                    </p:set>
                                    <p:animEffect transition="in" filter="wipe(left)">
                                      <p:cBhvr>
                                        <p:cTn id="47" dur="500"/>
                                        <p:tgtEl>
                                          <p:spTgt spid="31846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8468"/>
                                        </p:tgtEl>
                                        <p:attrNameLst>
                                          <p:attrName>style.visibility</p:attrName>
                                        </p:attrNameLst>
                                      </p:cBhvr>
                                      <p:to>
                                        <p:strVal val="visible"/>
                                      </p:to>
                                    </p:set>
                                    <p:animEffect transition="in" filter="wipe(left)">
                                      <p:cBhvr>
                                        <p:cTn id="52" dur="500"/>
                                        <p:tgtEl>
                                          <p:spTgt spid="31846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8469"/>
                                        </p:tgtEl>
                                        <p:attrNameLst>
                                          <p:attrName>style.visibility</p:attrName>
                                        </p:attrNameLst>
                                      </p:cBhvr>
                                      <p:to>
                                        <p:strVal val="visible"/>
                                      </p:to>
                                    </p:set>
                                    <p:animEffect transition="in" filter="wipe(left)">
                                      <p:cBhvr>
                                        <p:cTn id="57" dur="500"/>
                                        <p:tgtEl>
                                          <p:spTgt spid="31846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8470"/>
                                        </p:tgtEl>
                                        <p:attrNameLst>
                                          <p:attrName>style.visibility</p:attrName>
                                        </p:attrNameLst>
                                      </p:cBhvr>
                                      <p:to>
                                        <p:strVal val="visible"/>
                                      </p:to>
                                    </p:set>
                                    <p:animEffect transition="in" filter="wipe(left)">
                                      <p:cBhvr>
                                        <p:cTn id="62" dur="500"/>
                                        <p:tgtEl>
                                          <p:spTgt spid="31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Iron in the figure are called terminals</a:t>
            </a:r>
          </a:p>
        </p:txBody>
      </p:sp>
    </p:spTree>
    <p:extLst>
      <p:ext uri="{BB962C8B-B14F-4D97-AF65-F5344CB8AC3E}">
        <p14:creationId xmlns:p14="http://schemas.microsoft.com/office/powerpoint/2010/main" val="1498185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4676">
                                            <p:txEl>
                                              <p:pRg st="3" end="3"/>
                                            </p:txEl>
                                          </p:spTgt>
                                        </p:tgtEl>
                                        <p:attrNameLst>
                                          <p:attrName>style.visibility</p:attrName>
                                        </p:attrNameLst>
                                      </p:cBhvr>
                                      <p:to>
                                        <p:strVal val="visible"/>
                                      </p:to>
                                    </p:set>
                                    <p:animEffect transition="in" filter="wipe(left)">
                                      <p:cBhvr>
                                        <p:cTn id="22" dur="500"/>
                                        <p:tgtEl>
                                          <p:spTgt spid="28467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4676">
                                            <p:txEl>
                                              <p:pRg st="4" end="4"/>
                                            </p:txEl>
                                          </p:spTgt>
                                        </p:tgtEl>
                                        <p:attrNameLst>
                                          <p:attrName>style.visibility</p:attrName>
                                        </p:attrNameLst>
                                      </p:cBhvr>
                                      <p:to>
                                        <p:strVal val="visible"/>
                                      </p:to>
                                    </p:set>
                                    <p:animEffect transition="in" filter="wipe(left)">
                                      <p:cBhvr>
                                        <p:cTn id="27" dur="500"/>
                                        <p:tgtEl>
                                          <p:spTgt spid="28467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4676">
                                            <p:txEl>
                                              <p:pRg st="5" end="5"/>
                                            </p:txEl>
                                          </p:spTgt>
                                        </p:tgtEl>
                                        <p:attrNameLst>
                                          <p:attrName>style.visibility</p:attrName>
                                        </p:attrNameLst>
                                      </p:cBhvr>
                                      <p:to>
                                        <p:strVal val="visible"/>
                                      </p:to>
                                    </p:set>
                                    <p:animEffect transition="in" filter="wipe(left)">
                                      <p:cBhvr>
                                        <p:cTn id="32" dur="500"/>
                                        <p:tgtEl>
                                          <p:spTgt spid="28467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4676">
                                            <p:txEl>
                                              <p:pRg st="6" end="6"/>
                                            </p:txEl>
                                          </p:spTgt>
                                        </p:tgtEl>
                                        <p:attrNameLst>
                                          <p:attrName>style.visibility</p:attrName>
                                        </p:attrNameLst>
                                      </p:cBhvr>
                                      <p:to>
                                        <p:strVal val="visible"/>
                                      </p:to>
                                    </p:set>
                                    <p:animEffect transition="in" filter="wipe(left)">
                                      <p:cBhvr>
                                        <p:cTn id="37" dur="500"/>
                                        <p:tgtEl>
                                          <p:spTgt spid="28467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284674"/>
                                        </p:tgtEl>
                                        <p:attrNameLst>
                                          <p:attrName>style.visibility</p:attrName>
                                        </p:attrNameLst>
                                      </p:cBhvr>
                                      <p:to>
                                        <p:strVal val="visible"/>
                                      </p:to>
                                    </p:set>
                                    <p:anim calcmode="lin" valueType="num">
                                      <p:cBhvr>
                                        <p:cTn id="42" dur="500" fill="hold"/>
                                        <p:tgtEl>
                                          <p:spTgt spid="284674"/>
                                        </p:tgtEl>
                                        <p:attrNameLst>
                                          <p:attrName>ppt_w</p:attrName>
                                        </p:attrNameLst>
                                      </p:cBhvr>
                                      <p:tavLst>
                                        <p:tav tm="0">
                                          <p:val>
                                            <p:fltVal val="0"/>
                                          </p:val>
                                        </p:tav>
                                        <p:tav tm="100000">
                                          <p:val>
                                            <p:strVal val="#ppt_w"/>
                                          </p:val>
                                        </p:tav>
                                      </p:tavLst>
                                    </p:anim>
                                    <p:anim calcmode="lin" valueType="num">
                                      <p:cBhvr>
                                        <p:cTn id="43" dur="500" fill="hold"/>
                                        <p:tgtEl>
                                          <p:spTgt spid="284674"/>
                                        </p:tgtEl>
                                        <p:attrNameLst>
                                          <p:attrName>ppt_h</p:attrName>
                                        </p:attrNameLst>
                                      </p:cBhvr>
                                      <p:tavLst>
                                        <p:tav tm="0">
                                          <p:val>
                                            <p:fltVal val="0"/>
                                          </p:val>
                                        </p:tav>
                                        <p:tav tm="100000">
                                          <p:val>
                                            <p:strVal val="#ppt_h"/>
                                          </p:val>
                                        </p:tav>
                                      </p:tavLst>
                                    </p:anim>
                                    <p:animEffect transition="in" filter="fade">
                                      <p:cBhvr>
                                        <p:cTn id="44" dur="500"/>
                                        <p:tgtEl>
                                          <p:spTgt spid="2846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4676">
                                            <p:txEl>
                                              <p:pRg st="7" end="7"/>
                                            </p:txEl>
                                          </p:spTgt>
                                        </p:tgtEl>
                                        <p:attrNameLst>
                                          <p:attrName>style.visibility</p:attrName>
                                        </p:attrNameLst>
                                      </p:cBhvr>
                                      <p:to>
                                        <p:strVal val="visible"/>
                                      </p:to>
                                    </p:set>
                                    <p:animEffect transition="in" filter="wipe(left)">
                                      <p:cBhvr>
                                        <p:cTn id="49" dur="500"/>
                                        <p:tgtEl>
                                          <p:spTgt spid="2846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becomes 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3161334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5700">
                                            <p:txEl>
                                              <p:pRg st="0" end="0"/>
                                            </p:txEl>
                                          </p:spTgt>
                                        </p:tgtEl>
                                        <p:attrNameLst>
                                          <p:attrName>style.visibility</p:attrName>
                                        </p:attrNameLst>
                                      </p:cBhvr>
                                      <p:to>
                                        <p:strVal val="visible"/>
                                      </p:to>
                                    </p:set>
                                    <p:animEffect transition="in" filter="wipe(left)">
                                      <p:cBhvr>
                                        <p:cTn id="7" dur="500"/>
                                        <p:tgtEl>
                                          <p:spTgt spid="285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5698"/>
                                        </p:tgtEl>
                                        <p:attrNameLst>
                                          <p:attrName>style.visibility</p:attrName>
                                        </p:attrNameLst>
                                      </p:cBhvr>
                                      <p:to>
                                        <p:strVal val="visible"/>
                                      </p:to>
                                    </p:set>
                                    <p:anim calcmode="lin" valueType="num">
                                      <p:cBhvr>
                                        <p:cTn id="12" dur="500" fill="hold"/>
                                        <p:tgtEl>
                                          <p:spTgt spid="285698"/>
                                        </p:tgtEl>
                                        <p:attrNameLst>
                                          <p:attrName>ppt_w</p:attrName>
                                        </p:attrNameLst>
                                      </p:cBhvr>
                                      <p:tavLst>
                                        <p:tav tm="0">
                                          <p:val>
                                            <p:fltVal val="0"/>
                                          </p:val>
                                        </p:tav>
                                        <p:tav tm="100000">
                                          <p:val>
                                            <p:strVal val="#ppt_w"/>
                                          </p:val>
                                        </p:tav>
                                      </p:tavLst>
                                    </p:anim>
                                    <p:anim calcmode="lin" valueType="num">
                                      <p:cBhvr>
                                        <p:cTn id="13" dur="500" fill="hold"/>
                                        <p:tgtEl>
                                          <p:spTgt spid="285698"/>
                                        </p:tgtEl>
                                        <p:attrNameLst>
                                          <p:attrName>ppt_h</p:attrName>
                                        </p:attrNameLst>
                                      </p:cBhvr>
                                      <p:tavLst>
                                        <p:tav tm="0">
                                          <p:val>
                                            <p:fltVal val="0"/>
                                          </p:val>
                                        </p:tav>
                                        <p:tav tm="100000">
                                          <p:val>
                                            <p:strVal val="#ppt_h"/>
                                          </p:val>
                                        </p:tav>
                                      </p:tavLst>
                                    </p:anim>
                                    <p:animEffect transition="in" filter="fade">
                                      <p:cBhvr>
                                        <p:cTn id="14" dur="500"/>
                                        <p:tgtEl>
                                          <p:spTgt spid="285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5700">
                                            <p:txEl>
                                              <p:pRg st="1" end="1"/>
                                            </p:txEl>
                                          </p:spTgt>
                                        </p:tgtEl>
                                        <p:attrNameLst>
                                          <p:attrName>style.visibility</p:attrName>
                                        </p:attrNameLst>
                                      </p:cBhvr>
                                      <p:to>
                                        <p:strVal val="visible"/>
                                      </p:to>
                                    </p:set>
                                    <p:animEffect transition="in" filter="wipe(left)">
                                      <p:cBhvr>
                                        <p:cTn id="19" dur="500"/>
                                        <p:tgtEl>
                                          <p:spTgt spid="28570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5701">
                                            <p:txEl>
                                              <p:pRg st="0" end="0"/>
                                            </p:txEl>
                                          </p:spTgt>
                                        </p:tgtEl>
                                        <p:attrNameLst>
                                          <p:attrName>style.visibility</p:attrName>
                                        </p:attrNameLst>
                                      </p:cBhvr>
                                      <p:to>
                                        <p:strVal val="visible"/>
                                      </p:to>
                                    </p:set>
                                    <p:animEffect transition="in" filter="wipe(left)">
                                      <p:cBhvr>
                                        <p:cTn id="24" dur="500"/>
                                        <p:tgtEl>
                                          <p:spTgt spid="28570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5701">
                                            <p:txEl>
                                              <p:pRg st="1" end="1"/>
                                            </p:txEl>
                                          </p:spTgt>
                                        </p:tgtEl>
                                        <p:attrNameLst>
                                          <p:attrName>style.visibility</p:attrName>
                                        </p:attrNameLst>
                                      </p:cBhvr>
                                      <p:to>
                                        <p:strVal val="visible"/>
                                      </p:to>
                                    </p:set>
                                    <p:animEffect transition="in" filter="wipe(left)">
                                      <p:cBhvr>
                                        <p:cTn id="29" dur="500"/>
                                        <p:tgtEl>
                                          <p:spTgt spid="28570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5701">
                                            <p:txEl>
                                              <p:pRg st="2" end="2"/>
                                            </p:txEl>
                                          </p:spTgt>
                                        </p:tgtEl>
                                        <p:attrNameLst>
                                          <p:attrName>style.visibility</p:attrName>
                                        </p:attrNameLst>
                                      </p:cBhvr>
                                      <p:to>
                                        <p:strVal val="visible"/>
                                      </p:to>
                                    </p:set>
                                    <p:animEffect transition="in" filter="wipe(left)">
                                      <p:cBhvr>
                                        <p:cTn id="34" dur="500"/>
                                        <p:tgtEl>
                                          <p:spTgt spid="285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0" grpId="0" build="p"/>
      <p:bldP spid="28570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a:solidFill>
                  <a:schemeClr val="accent2"/>
                </a:solidFill>
                <a:latin typeface="Arial Narrow" charset="0"/>
              </a:rPr>
              <a:t>How is a particular potential maintained?</a:t>
            </a:r>
          </a:p>
          <a:p>
            <a:pPr marL="742950" lvl="1" indent="-285750">
              <a:spcBef>
                <a:spcPct val="20000"/>
              </a:spcBef>
              <a:buFontTx/>
              <a:buChar char="–"/>
            </a:pPr>
            <a:r>
              <a:rPr lang="en-US">
                <a:solidFill>
                  <a:srgbClr val="660066"/>
                </a:solidFill>
                <a:latin typeface="Arial Narrow" charset="0"/>
              </a:rPr>
              <a:t>As too many of zinc ion gets produced, if the terminals are not connected,</a:t>
            </a:r>
          </a:p>
          <a:p>
            <a:pPr marL="1143000" lvl="2" indent="-228600">
              <a:spcBef>
                <a:spcPct val="20000"/>
              </a:spcBef>
              <a:buFontTx/>
              <a:buChar char="•"/>
            </a:pPr>
            <a:r>
              <a:rPr lang="en-US" sz="2000">
                <a:solidFill>
                  <a:srgbClr val="003300"/>
                </a:solidFill>
                <a:latin typeface="Arial Narrow" charset="0"/>
              </a:rPr>
              <a:t>zinc electrode gets increasingly charged up negative</a:t>
            </a:r>
          </a:p>
          <a:p>
            <a:pPr marL="1143000" lvl="2" indent="-228600">
              <a:spcBef>
                <a:spcPct val="20000"/>
              </a:spcBef>
              <a:buFontTx/>
              <a:buChar char="•"/>
            </a:pPr>
            <a:r>
              <a:rPr lang="en-US" sz="2000">
                <a:solidFill>
                  <a:srgbClr val="003300"/>
                </a:solidFill>
                <a:latin typeface="Arial Narrow" charset="0"/>
              </a:rPr>
              <a:t>zinc ions get recombined with the electrons in zinc electrode</a:t>
            </a:r>
          </a:p>
          <a:p>
            <a:pPr marL="342900" indent="-342900">
              <a:spcBef>
                <a:spcPct val="20000"/>
              </a:spcBef>
              <a:buFontTx/>
              <a:buChar char="•"/>
            </a:pPr>
            <a:r>
              <a:rPr lang="en-US" sz="2800">
                <a:solidFill>
                  <a:schemeClr val="accent2"/>
                </a:solidFill>
                <a:latin typeface="Arial Narrow" charset="0"/>
              </a:rPr>
              <a:t>Why does battery go dead? </a:t>
            </a:r>
          </a:p>
          <a:p>
            <a:pPr marL="742950" lvl="1" indent="-285750">
              <a:spcBef>
                <a:spcPct val="20000"/>
              </a:spcBef>
              <a:buFontTx/>
              <a:buChar char="–"/>
            </a:pPr>
            <a:r>
              <a:rPr lang="en-US">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a:solidFill>
                  <a:srgbClr val="660066"/>
                </a:solidFill>
                <a:latin typeface="Arial Narrow" charset="0"/>
              </a:rPr>
              <a:t>More zinc atoms dissolve into the electrolyte to produce more charge</a:t>
            </a:r>
          </a:p>
          <a:p>
            <a:pPr marL="742950" lvl="1" indent="-285750">
              <a:spcBef>
                <a:spcPct val="20000"/>
              </a:spcBef>
              <a:buFontTx/>
              <a:buChar char="–"/>
            </a:pPr>
            <a:r>
              <a:rPr lang="en-US">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3342975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wipe(left)">
                                      <p:cBhvr>
                                        <p:cTn id="7" dur="500"/>
                                        <p:tgtEl>
                                          <p:spTgt spid="286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6723">
                                            <p:txEl>
                                              <p:pRg st="1" end="1"/>
                                            </p:txEl>
                                          </p:spTgt>
                                        </p:tgtEl>
                                        <p:attrNameLst>
                                          <p:attrName>style.visibility</p:attrName>
                                        </p:attrNameLst>
                                      </p:cBhvr>
                                      <p:to>
                                        <p:strVal val="visible"/>
                                      </p:to>
                                    </p:set>
                                    <p:animEffect transition="in" filter="wipe(left)">
                                      <p:cBhvr>
                                        <p:cTn id="12" dur="500"/>
                                        <p:tgtEl>
                                          <p:spTgt spid="286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6723">
                                            <p:txEl>
                                              <p:pRg st="2" end="2"/>
                                            </p:txEl>
                                          </p:spTgt>
                                        </p:tgtEl>
                                        <p:attrNameLst>
                                          <p:attrName>style.visibility</p:attrName>
                                        </p:attrNameLst>
                                      </p:cBhvr>
                                      <p:to>
                                        <p:strVal val="visible"/>
                                      </p:to>
                                    </p:set>
                                    <p:animEffect transition="in" filter="wipe(left)">
                                      <p:cBhvr>
                                        <p:cTn id="17" dur="500"/>
                                        <p:tgtEl>
                                          <p:spTgt spid="286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6723">
                                            <p:txEl>
                                              <p:pRg st="3" end="3"/>
                                            </p:txEl>
                                          </p:spTgt>
                                        </p:tgtEl>
                                        <p:attrNameLst>
                                          <p:attrName>style.visibility</p:attrName>
                                        </p:attrNameLst>
                                      </p:cBhvr>
                                      <p:to>
                                        <p:strVal val="visible"/>
                                      </p:to>
                                    </p:set>
                                    <p:animEffect transition="in" filter="wipe(left)">
                                      <p:cBhvr>
                                        <p:cTn id="22" dur="500"/>
                                        <p:tgtEl>
                                          <p:spTgt spid="286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6723">
                                            <p:txEl>
                                              <p:pRg st="4" end="4"/>
                                            </p:txEl>
                                          </p:spTgt>
                                        </p:tgtEl>
                                        <p:attrNameLst>
                                          <p:attrName>style.visibility</p:attrName>
                                        </p:attrNameLst>
                                      </p:cBhvr>
                                      <p:to>
                                        <p:strVal val="visible"/>
                                      </p:to>
                                    </p:set>
                                    <p:animEffect transition="in" filter="wipe(left)">
                                      <p:cBhvr>
                                        <p:cTn id="27" dur="500"/>
                                        <p:tgtEl>
                                          <p:spTgt spid="286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wipe(left)">
                                      <p:cBhvr>
                                        <p:cTn id="32" dur="500"/>
                                        <p:tgtEl>
                                          <p:spTgt spid="286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6723">
                                            <p:txEl>
                                              <p:pRg st="6" end="6"/>
                                            </p:txEl>
                                          </p:spTgt>
                                        </p:tgtEl>
                                        <p:attrNameLst>
                                          <p:attrName>style.visibility</p:attrName>
                                        </p:attrNameLst>
                                      </p:cBhvr>
                                      <p:to>
                                        <p:strVal val="visible"/>
                                      </p:to>
                                    </p:set>
                                    <p:animEffect transition="in" filter="wipe(left)">
                                      <p:cBhvr>
                                        <p:cTn id="37" dur="500"/>
                                        <p:tgtEl>
                                          <p:spTgt spid="2867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6723">
                                            <p:txEl>
                                              <p:pRg st="7" end="7"/>
                                            </p:txEl>
                                          </p:spTgt>
                                        </p:tgtEl>
                                        <p:attrNameLst>
                                          <p:attrName>style.visibility</p:attrName>
                                        </p:attrNameLst>
                                      </p:cBhvr>
                                      <p:to>
                                        <p:strVal val="visible"/>
                                      </p:to>
                                    </p:set>
                                    <p:animEffect transition="in" filter="wipe(left)">
                                      <p:cBhvr>
                                        <p:cTn id="42" dur="500"/>
                                        <p:tgtEl>
                                          <p:spTgt spid="2867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6723">
                                            <p:txEl>
                                              <p:pRg st="8" end="8"/>
                                            </p:txEl>
                                          </p:spTgt>
                                        </p:tgtEl>
                                        <p:attrNameLst>
                                          <p:attrName>style.visibility</p:attrName>
                                        </p:attrNameLst>
                                      </p:cBhvr>
                                      <p:to>
                                        <p:strVal val="visible"/>
                                      </p:to>
                                    </p:set>
                                    <p:animEffect transition="in" filter="wipe(left)">
                                      <p:cBhvr>
                                        <p:cTn id="47" dur="500"/>
                                        <p:tgtEl>
                                          <p:spTgt spid="286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Tuesday, June 21, 2016</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1444-001, Summer 2016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06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6858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ext uri="{D42A27DB-BD31-4B8C-83A1-F6EECF244321}">
                <p14:modId xmlns:p14="http://schemas.microsoft.com/office/powerpoint/2010/main" val="4145494717"/>
              </p:ext>
            </p:extLst>
          </p:nvPr>
        </p:nvGraphicFramePr>
        <p:xfrm>
          <a:off x="4419600" y="4471988"/>
          <a:ext cx="1295400" cy="449262"/>
        </p:xfrm>
        <a:graphic>
          <a:graphicData uri="http://schemas.openxmlformats.org/presentationml/2006/ole">
            <mc:AlternateContent xmlns:mc="http://schemas.openxmlformats.org/markup-compatibility/2006">
              <mc:Choice xmlns:v="urn:schemas-microsoft-com:vml" Requires="v">
                <p:oleObj spid="_x0000_s132259"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471988"/>
                        <a:ext cx="1295400" cy="449262"/>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ext uri="{D42A27DB-BD31-4B8C-83A1-F6EECF244321}">
                <p14:modId xmlns:p14="http://schemas.microsoft.com/office/powerpoint/2010/main" val="1725579413"/>
              </p:ext>
            </p:extLst>
          </p:nvPr>
        </p:nvGraphicFramePr>
        <p:xfrm>
          <a:off x="4408488" y="4979987"/>
          <a:ext cx="1166812" cy="430213"/>
        </p:xfrm>
        <a:graphic>
          <a:graphicData uri="http://schemas.openxmlformats.org/presentationml/2006/ole">
            <mc:AlternateContent xmlns:mc="http://schemas.openxmlformats.org/markup-compatibility/2006">
              <mc:Choice xmlns:v="urn:schemas-microsoft-com:vml" Requires="v">
                <p:oleObj spid="_x0000_s132260"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4979987"/>
                        <a:ext cx="1166812" cy="430213"/>
                      </a:xfrm>
                      <a:prstGeom prst="rect">
                        <a:avLst/>
                      </a:prstGeom>
                      <a:solidFill>
                        <a:srgbClr val="99FFCC"/>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4196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Unit of the current?</a:t>
            </a:r>
          </a:p>
        </p:txBody>
      </p:sp>
      <p:sp>
        <p:nvSpPr>
          <p:cNvPr id="287752" name="Text Box 8"/>
          <p:cNvSpPr txBox="1">
            <a:spLocks noChangeArrowheads="1"/>
          </p:cNvSpPr>
          <p:nvPr/>
        </p:nvSpPr>
        <p:spPr bwMode="auto">
          <a:xfrm>
            <a:off x="6637337" y="49847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49847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58991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503863" y="5472113"/>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2277148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7748">
                                            <p:txEl>
                                              <p:pRg st="0" end="0"/>
                                            </p:txEl>
                                          </p:spTgt>
                                        </p:tgtEl>
                                        <p:attrNameLst>
                                          <p:attrName>style.visibility</p:attrName>
                                        </p:attrNameLst>
                                      </p:cBhvr>
                                      <p:to>
                                        <p:strVal val="visible"/>
                                      </p:to>
                                    </p:set>
                                    <p:animEffect transition="in" filter="wipe(left)">
                                      <p:cBhvr>
                                        <p:cTn id="7" dur="500"/>
                                        <p:tgtEl>
                                          <p:spTgt spid="2877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87746"/>
                                        </p:tgtEl>
                                        <p:attrNameLst>
                                          <p:attrName>style.visibility</p:attrName>
                                        </p:attrNameLst>
                                      </p:cBhvr>
                                      <p:to>
                                        <p:strVal val="visible"/>
                                      </p:to>
                                    </p:set>
                                    <p:anim calcmode="lin" valueType="num">
                                      <p:cBhvr>
                                        <p:cTn id="12" dur="500" fill="hold"/>
                                        <p:tgtEl>
                                          <p:spTgt spid="287746"/>
                                        </p:tgtEl>
                                        <p:attrNameLst>
                                          <p:attrName>ppt_w</p:attrName>
                                        </p:attrNameLst>
                                      </p:cBhvr>
                                      <p:tavLst>
                                        <p:tav tm="0">
                                          <p:val>
                                            <p:fltVal val="0"/>
                                          </p:val>
                                        </p:tav>
                                        <p:tav tm="100000">
                                          <p:val>
                                            <p:strVal val="#ppt_w"/>
                                          </p:val>
                                        </p:tav>
                                      </p:tavLst>
                                    </p:anim>
                                    <p:anim calcmode="lin" valueType="num">
                                      <p:cBhvr>
                                        <p:cTn id="13" dur="500" fill="hold"/>
                                        <p:tgtEl>
                                          <p:spTgt spid="287746"/>
                                        </p:tgtEl>
                                        <p:attrNameLst>
                                          <p:attrName>ppt_h</p:attrName>
                                        </p:attrNameLst>
                                      </p:cBhvr>
                                      <p:tavLst>
                                        <p:tav tm="0">
                                          <p:val>
                                            <p:fltVal val="0"/>
                                          </p:val>
                                        </p:tav>
                                        <p:tav tm="100000">
                                          <p:val>
                                            <p:strVal val="#ppt_h"/>
                                          </p:val>
                                        </p:tav>
                                      </p:tavLst>
                                    </p:anim>
                                    <p:animEffect transition="in" filter="fade">
                                      <p:cBhvr>
                                        <p:cTn id="14" dur="500"/>
                                        <p:tgtEl>
                                          <p:spTgt spid="2877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87748">
                                            <p:txEl>
                                              <p:pRg st="1" end="1"/>
                                            </p:txEl>
                                          </p:spTgt>
                                        </p:tgtEl>
                                        <p:attrNameLst>
                                          <p:attrName>style.visibility</p:attrName>
                                        </p:attrNameLst>
                                      </p:cBhvr>
                                      <p:to>
                                        <p:strVal val="visible"/>
                                      </p:to>
                                    </p:set>
                                    <p:animEffect transition="in" filter="wipe(left)">
                                      <p:cBhvr>
                                        <p:cTn id="19" dur="500"/>
                                        <p:tgtEl>
                                          <p:spTgt spid="287748">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87748">
                                            <p:txEl>
                                              <p:pRg st="2" end="2"/>
                                            </p:txEl>
                                          </p:spTgt>
                                        </p:tgtEl>
                                        <p:attrNameLst>
                                          <p:attrName>style.visibility</p:attrName>
                                        </p:attrNameLst>
                                      </p:cBhvr>
                                      <p:to>
                                        <p:strVal val="visible"/>
                                      </p:to>
                                    </p:set>
                                    <p:animEffect transition="in" filter="wipe(left)">
                                      <p:cBhvr>
                                        <p:cTn id="24" dur="500"/>
                                        <p:tgtEl>
                                          <p:spTgt spid="287748">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87748">
                                            <p:txEl>
                                              <p:pRg st="3" end="3"/>
                                            </p:txEl>
                                          </p:spTgt>
                                        </p:tgtEl>
                                        <p:attrNameLst>
                                          <p:attrName>style.visibility</p:attrName>
                                        </p:attrNameLst>
                                      </p:cBhvr>
                                      <p:to>
                                        <p:strVal val="visible"/>
                                      </p:to>
                                    </p:set>
                                    <p:animEffect transition="in" filter="wipe(left)">
                                      <p:cBhvr>
                                        <p:cTn id="29" dur="500"/>
                                        <p:tgtEl>
                                          <p:spTgt spid="287748">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87748">
                                            <p:txEl>
                                              <p:pRg st="4" end="4"/>
                                            </p:txEl>
                                          </p:spTgt>
                                        </p:tgtEl>
                                        <p:attrNameLst>
                                          <p:attrName>style.visibility</p:attrName>
                                        </p:attrNameLst>
                                      </p:cBhvr>
                                      <p:to>
                                        <p:strVal val="visible"/>
                                      </p:to>
                                    </p:set>
                                    <p:animEffect transition="in" filter="wipe(left)">
                                      <p:cBhvr>
                                        <p:cTn id="34" dur="500"/>
                                        <p:tgtEl>
                                          <p:spTgt spid="28774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87748">
                                            <p:txEl>
                                              <p:pRg st="5" end="5"/>
                                            </p:txEl>
                                          </p:spTgt>
                                        </p:tgtEl>
                                        <p:attrNameLst>
                                          <p:attrName>style.visibility</p:attrName>
                                        </p:attrNameLst>
                                      </p:cBhvr>
                                      <p:to>
                                        <p:strVal val="visible"/>
                                      </p:to>
                                    </p:set>
                                    <p:animEffect transition="in" filter="wipe(left)">
                                      <p:cBhvr>
                                        <p:cTn id="39" dur="500"/>
                                        <p:tgtEl>
                                          <p:spTgt spid="287748">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87749"/>
                                        </p:tgtEl>
                                        <p:attrNameLst>
                                          <p:attrName>style.visibility</p:attrName>
                                        </p:attrNameLst>
                                      </p:cBhvr>
                                      <p:to>
                                        <p:strVal val="visible"/>
                                      </p:to>
                                    </p:set>
                                    <p:animEffect transition="in" filter="wipe(left)">
                                      <p:cBhvr>
                                        <p:cTn id="44" dur="500"/>
                                        <p:tgtEl>
                                          <p:spTgt spid="2877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87748">
                                            <p:txEl>
                                              <p:pRg st="6" end="6"/>
                                            </p:txEl>
                                          </p:spTgt>
                                        </p:tgtEl>
                                        <p:attrNameLst>
                                          <p:attrName>style.visibility</p:attrName>
                                        </p:attrNameLst>
                                      </p:cBhvr>
                                      <p:to>
                                        <p:strVal val="visible"/>
                                      </p:to>
                                    </p:set>
                                    <p:animEffect transition="in" filter="wipe(left)">
                                      <p:cBhvr>
                                        <p:cTn id="49" dur="500"/>
                                        <p:tgtEl>
                                          <p:spTgt spid="287748">
                                            <p:txEl>
                                              <p:pRg st="6" end="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87750"/>
                                        </p:tgtEl>
                                        <p:attrNameLst>
                                          <p:attrName>style.visibility</p:attrName>
                                        </p:attrNameLst>
                                      </p:cBhvr>
                                      <p:to>
                                        <p:strVal val="visible"/>
                                      </p:to>
                                    </p:set>
                                    <p:animEffect transition="in" filter="wipe(left)">
                                      <p:cBhvr>
                                        <p:cTn id="54" dur="500"/>
                                        <p:tgtEl>
                                          <p:spTgt spid="2877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7751"/>
                                        </p:tgtEl>
                                        <p:attrNameLst>
                                          <p:attrName>style.visibility</p:attrName>
                                        </p:attrNameLst>
                                      </p:cBhvr>
                                      <p:to>
                                        <p:strVal val="visible"/>
                                      </p:to>
                                    </p:set>
                                    <p:animEffect transition="in" filter="wipe(left)">
                                      <p:cBhvr>
                                        <p:cTn id="59" dur="500"/>
                                        <p:tgtEl>
                                          <p:spTgt spid="28775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87752"/>
                                        </p:tgtEl>
                                        <p:attrNameLst>
                                          <p:attrName>style.visibility</p:attrName>
                                        </p:attrNameLst>
                                      </p:cBhvr>
                                      <p:to>
                                        <p:strVal val="visible"/>
                                      </p:to>
                                    </p:set>
                                    <p:animEffect transition="in" filter="wipe(left)">
                                      <p:cBhvr>
                                        <p:cTn id="64" dur="500"/>
                                        <p:tgtEl>
                                          <p:spTgt spid="28775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87753"/>
                                        </p:tgtEl>
                                        <p:attrNameLst>
                                          <p:attrName>style.visibility</p:attrName>
                                        </p:attrNameLst>
                                      </p:cBhvr>
                                      <p:to>
                                        <p:strVal val="visible"/>
                                      </p:to>
                                    </p:set>
                                    <p:animEffect transition="in" filter="wipe(left)">
                                      <p:cBhvr>
                                        <p:cTn id="69" dur="500"/>
                                        <p:tgtEl>
                                          <p:spTgt spid="2877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87748">
                                            <p:txEl>
                                              <p:pRg st="7" end="7"/>
                                            </p:txEl>
                                          </p:spTgt>
                                        </p:tgtEl>
                                        <p:attrNameLst>
                                          <p:attrName>style.visibility</p:attrName>
                                        </p:attrNameLst>
                                      </p:cBhvr>
                                      <p:to>
                                        <p:strVal val="visible"/>
                                      </p:to>
                                    </p:set>
                                    <p:animEffect transition="in" filter="wipe(left)">
                                      <p:cBhvr>
                                        <p:cTn id="74" dur="500"/>
                                        <p:tgtEl>
                                          <p:spTgt spid="28774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87755"/>
                                        </p:tgtEl>
                                        <p:attrNameLst>
                                          <p:attrName>style.visibility</p:attrName>
                                        </p:attrNameLst>
                                      </p:cBhvr>
                                      <p:to>
                                        <p:strVal val="visible"/>
                                      </p:to>
                                    </p:set>
                                    <p:animEffect transition="in" filter="wipe(left)">
                                      <p:cBhvr>
                                        <p:cTn id="79" dur="500"/>
                                        <p:tgtEl>
                                          <p:spTgt spid="2877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287754"/>
                                        </p:tgtEl>
                                        <p:attrNameLst>
                                          <p:attrName>style.visibility</p:attrName>
                                        </p:attrNameLst>
                                      </p:cBhvr>
                                      <p:to>
                                        <p:strVal val="visible"/>
                                      </p:to>
                                    </p:set>
                                    <p:animEffect transition="in" filter="wipe(left)">
                                      <p:cBhvr>
                                        <p:cTn id="84" dur="500"/>
                                        <p:tgtEl>
                                          <p:spTgt spid="287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8" grpId="0" build="p"/>
      <p:bldP spid="287751" grpId="0" animBg="1"/>
      <p:bldP spid="287752" grpId="0" animBg="1"/>
      <p:bldP spid="287753" grpId="0" animBg="1"/>
      <p:bldP spid="287754" grpId="0" animBg="1"/>
      <p:bldP spid="2877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Tuesday, June 21, 2016</a:t>
            </a:r>
            <a:endParaRPr lang="en-US"/>
          </a:p>
        </p:txBody>
      </p:sp>
      <p:sp>
        <p:nvSpPr>
          <p:cNvPr id="13" name="Footer Placeholder 4"/>
          <p:cNvSpPr>
            <a:spLocks noGrp="1"/>
          </p:cNvSpPr>
          <p:nvPr>
            <p:ph type="ftr" sz="quarter" idx="11"/>
          </p:nvPr>
        </p:nvSpPr>
        <p:spPr/>
        <p:txBody>
          <a:bodyPr/>
          <a:lstStyle/>
          <a:p>
            <a:r>
              <a:rPr lang="de-DE" smtClean="0"/>
              <a:t>PHYS 1444-001, Summer 2016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8</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Current is total amount charge flow 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42620" name="Equation" r:id="rId3" imgW="571320" imgH="190440" progId="Equation.DSMT4">
                  <p:embed/>
                </p:oleObj>
              </mc:Choice>
              <mc:Fallback>
                <p:oleObj name="Equation" r:id="rId3" imgW="5713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42621" name="Equation" r:id="rId5" imgW="685800" imgH="190440" progId="Equation.DSMT4">
                  <p:embed/>
                </p:oleObj>
              </mc:Choice>
              <mc:Fallback>
                <p:oleObj name="Equation" r:id="rId5" imgW="68580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42622" name="Equation" r:id="rId7" imgW="317160" imgH="203040" progId="Equation.DSMT4">
                  <p:embed/>
                </p:oleObj>
              </mc:Choice>
              <mc:Fallback>
                <p:oleObj name="Equation" r:id="rId7" imgW="317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42623" name="Equation" r:id="rId9" imgW="1231560" imgH="164880" progId="Equation.DSMT4">
                  <p:embed/>
                </p:oleObj>
              </mc:Choice>
              <mc:Fallback>
                <p:oleObj name="Equation" r:id="rId9" imgW="12315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42624" name="Equation" r:id="rId11" imgW="368280" imgH="368280" progId="Equation.DSMT4">
                  <p:embed/>
                </p:oleObj>
              </mc:Choice>
              <mc:Fallback>
                <p:oleObj name="Equation" r:id="rId11" imgW="36828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42625" name="Equation" r:id="rId13" imgW="1917360" imgH="380880" progId="Equation.DSMT4">
                  <p:embed/>
                </p:oleObj>
              </mc:Choice>
              <mc:Fallback>
                <p:oleObj name="Equation" r:id="rId13" imgW="1917360" imgH="380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336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8771"/>
                                        </p:tgtEl>
                                        <p:attrNameLst>
                                          <p:attrName>style.visibility</p:attrName>
                                        </p:attrNameLst>
                                      </p:cBhvr>
                                      <p:to>
                                        <p:strVal val="visible"/>
                                      </p:to>
                                    </p:set>
                                    <p:animEffect transition="in" filter="wipe(left)">
                                      <p:cBhvr>
                                        <p:cTn id="7" dur="500"/>
                                        <p:tgtEl>
                                          <p:spTgt spid="288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8772"/>
                                        </p:tgtEl>
                                        <p:attrNameLst>
                                          <p:attrName>style.visibility</p:attrName>
                                        </p:attrNameLst>
                                      </p:cBhvr>
                                      <p:to>
                                        <p:strVal val="visible"/>
                                      </p:to>
                                    </p:set>
                                    <p:animEffect transition="in" filter="wipe(left)">
                                      <p:cBhvr>
                                        <p:cTn id="12" dur="500"/>
                                        <p:tgtEl>
                                          <p:spTgt spid="288772"/>
                                        </p:tgtEl>
                                      </p:cBhvr>
                                    </p:animEffect>
                                  </p:childTnLst>
                                </p:cTn>
                              </p:par>
                            </p:childTnLst>
                          </p:cTn>
                        </p:par>
                        <p:par>
                          <p:cTn id="13" fill="hold">
                            <p:stCondLst>
                              <p:cond delay="1400"/>
                            </p:stCondLst>
                            <p:childTnLst>
                              <p:par>
                                <p:cTn id="14" presetID="22" presetClass="entr" presetSubtype="8" fill="hold" nodeType="afterEffect">
                                  <p:stCondLst>
                                    <p:cond delay="0"/>
                                  </p:stCondLst>
                                  <p:childTnLst>
                                    <p:set>
                                      <p:cBhvr>
                                        <p:cTn id="15" dur="1" fill="hold">
                                          <p:stCondLst>
                                            <p:cond delay="0"/>
                                          </p:stCondLst>
                                        </p:cTn>
                                        <p:tgtEl>
                                          <p:spTgt spid="288774"/>
                                        </p:tgtEl>
                                        <p:attrNameLst>
                                          <p:attrName>style.visibility</p:attrName>
                                        </p:attrNameLst>
                                      </p:cBhvr>
                                      <p:to>
                                        <p:strVal val="visible"/>
                                      </p:to>
                                    </p:set>
                                    <p:animEffect transition="in" filter="wipe(left)">
                                      <p:cBhvr>
                                        <p:cTn id="16" dur="500"/>
                                        <p:tgtEl>
                                          <p:spTgt spid="2887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8775"/>
                                        </p:tgtEl>
                                        <p:attrNameLst>
                                          <p:attrName>style.visibility</p:attrName>
                                        </p:attrNameLst>
                                      </p:cBhvr>
                                      <p:to>
                                        <p:strVal val="visible"/>
                                      </p:to>
                                    </p:set>
                                    <p:animEffect transition="in" filter="wipe(left)">
                                      <p:cBhvr>
                                        <p:cTn id="21" dur="500"/>
                                        <p:tgtEl>
                                          <p:spTgt spid="2887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8777"/>
                                        </p:tgtEl>
                                        <p:attrNameLst>
                                          <p:attrName>style.visibility</p:attrName>
                                        </p:attrNameLst>
                                      </p:cBhvr>
                                      <p:to>
                                        <p:strVal val="visible"/>
                                      </p:to>
                                    </p:set>
                                    <p:animEffect transition="in" filter="wipe(left)">
                                      <p:cBhvr>
                                        <p:cTn id="26" dur="500"/>
                                        <p:tgtEl>
                                          <p:spTgt spid="2887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88773"/>
                                        </p:tgtEl>
                                        <p:attrNameLst>
                                          <p:attrName>style.visibility</p:attrName>
                                        </p:attrNameLst>
                                      </p:cBhvr>
                                      <p:to>
                                        <p:strVal val="visible"/>
                                      </p:to>
                                    </p:set>
                                    <p:animEffect transition="in" filter="wipe(left)">
                                      <p:cBhvr>
                                        <p:cTn id="31" dur="500"/>
                                        <p:tgtEl>
                                          <p:spTgt spid="28877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88776"/>
                                        </p:tgtEl>
                                        <p:attrNameLst>
                                          <p:attrName>style.visibility</p:attrName>
                                        </p:attrNameLst>
                                      </p:cBhvr>
                                      <p:to>
                                        <p:strVal val="visible"/>
                                      </p:to>
                                    </p:set>
                                    <p:animEffect transition="in" filter="wipe(left)">
                                      <p:cBhvr>
                                        <p:cTn id="36" dur="500"/>
                                        <p:tgtEl>
                                          <p:spTgt spid="2887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8778"/>
                                        </p:tgtEl>
                                        <p:attrNameLst>
                                          <p:attrName>style.visibility</p:attrName>
                                        </p:attrNameLst>
                                      </p:cBhvr>
                                      <p:to>
                                        <p:strVal val="visible"/>
                                      </p:to>
                                    </p:set>
                                    <p:animEffect transition="in" filter="wipe(left)">
                                      <p:cBhvr>
                                        <p:cTn id="41" dur="500"/>
                                        <p:tgtEl>
                                          <p:spTgt spid="2887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88779"/>
                                        </p:tgtEl>
                                        <p:attrNameLst>
                                          <p:attrName>style.visibility</p:attrName>
                                        </p:attrNameLst>
                                      </p:cBhvr>
                                      <p:to>
                                        <p:strVal val="visible"/>
                                      </p:to>
                                    </p:set>
                                    <p:animEffect transition="in" filter="wipe(left)">
                                      <p:cBhvr>
                                        <p:cTn id="46"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p:bldP spid="288772" grpId="0"/>
      <p:bldP spid="2887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Tuesday, June 21, 2016</a:t>
            </a:r>
            <a:endParaRPr lang="en-US"/>
          </a:p>
        </p:txBody>
      </p:sp>
      <p:sp>
        <p:nvSpPr>
          <p:cNvPr id="5" name="Footer Placeholder 4"/>
          <p:cNvSpPr>
            <a:spLocks noGrp="1"/>
          </p:cNvSpPr>
          <p:nvPr>
            <p:ph type="ftr" sz="quarter" idx="11"/>
          </p:nvPr>
        </p:nvSpPr>
        <p:spPr/>
        <p:txBody>
          <a:bodyPr/>
          <a:lstStyle/>
          <a:p>
            <a:r>
              <a:rPr lang="de-DE" smtClean="0"/>
              <a:t>PHYS 1444-001, Summer 2016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9</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conductors have in abundance?</a:t>
            </a:r>
          </a:p>
          <a:p>
            <a:pPr marL="742950" lvl="1" indent="-285750">
              <a:spcBef>
                <a:spcPct val="20000"/>
              </a:spcBef>
              <a:buFontTx/>
              <a:buChar char="–"/>
            </a:pPr>
            <a:r>
              <a:rPr lang="en-US">
                <a:solidFill>
                  <a:srgbClr val="660066"/>
                </a:solidFill>
                <a:latin typeface="Arial Narrow" charset="0"/>
                <a:ea typeface="ＭＳ Ｐゴシック" charset="-128"/>
              </a:rPr>
              <a:t>Free electrons</a:t>
            </a:r>
          </a:p>
          <a:p>
            <a:pPr marL="342900" indent="-342900">
              <a:spcBef>
                <a:spcPct val="20000"/>
              </a:spcBef>
              <a:buFontTx/>
              <a:buChar char="•"/>
            </a:pPr>
            <a:r>
              <a:rPr lang="en-US" sz="280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a:solidFill>
                  <a:srgbClr val="660066"/>
                </a:solidFill>
                <a:latin typeface="Arial Narrow" charset="0"/>
                <a:ea typeface="ＭＳ Ｐゴシック" charset="-128"/>
              </a:rPr>
              <a:t>Due to historical convention, the direction of the current is opposite to the direction of flow of electrons </a:t>
            </a:r>
            <a:r>
              <a:rPr lang="en-US">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935528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wipe(left)">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wipe(left)">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wipe(left)">
                                      <p:cBhvr>
                                        <p:cTn id="17" dur="500"/>
                                        <p:tgtEl>
                                          <p:spTgt spid="289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89795">
                                            <p:txEl>
                                              <p:pRg st="3" end="3"/>
                                            </p:txEl>
                                          </p:spTgt>
                                        </p:tgtEl>
                                        <p:attrNameLst>
                                          <p:attrName>style.visibility</p:attrName>
                                        </p:attrNameLst>
                                      </p:cBhvr>
                                      <p:to>
                                        <p:strVal val="visible"/>
                                      </p:to>
                                    </p:set>
                                    <p:animEffect transition="in" filter="wipe(left)">
                                      <p:cBhvr>
                                        <p:cTn id="22" dur="500"/>
                                        <p:tgtEl>
                                          <p:spTgt spid="289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89795">
                                            <p:txEl>
                                              <p:pRg st="4" end="4"/>
                                            </p:txEl>
                                          </p:spTgt>
                                        </p:tgtEl>
                                        <p:attrNameLst>
                                          <p:attrName>style.visibility</p:attrName>
                                        </p:attrNameLst>
                                      </p:cBhvr>
                                      <p:to>
                                        <p:strVal val="visible"/>
                                      </p:to>
                                    </p:set>
                                    <p:animEffect transition="in" filter="wipe(left)">
                                      <p:cBhvr>
                                        <p:cTn id="27" dur="500"/>
                                        <p:tgtEl>
                                          <p:spTgt spid="289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89795">
                                            <p:txEl>
                                              <p:pRg st="5" end="5"/>
                                            </p:txEl>
                                          </p:spTgt>
                                        </p:tgtEl>
                                        <p:attrNameLst>
                                          <p:attrName>style.visibility</p:attrName>
                                        </p:attrNameLst>
                                      </p:cBhvr>
                                      <p:to>
                                        <p:strVal val="visible"/>
                                      </p:to>
                                    </p:set>
                                    <p:animEffect transition="in" filter="wipe(left)">
                                      <p:cBhvr>
                                        <p:cTn id="32" dur="500"/>
                                        <p:tgtEl>
                                          <p:spTgt spid="289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89795">
                                            <p:txEl>
                                              <p:pRg st="6" end="6"/>
                                            </p:txEl>
                                          </p:spTgt>
                                        </p:tgtEl>
                                        <p:attrNameLst>
                                          <p:attrName>style.visibility</p:attrName>
                                        </p:attrNameLst>
                                      </p:cBhvr>
                                      <p:to>
                                        <p:strVal val="visible"/>
                                      </p:to>
                                    </p:set>
                                    <p:animEffect transition="in" filter="wipe(left)">
                                      <p:cBhvr>
                                        <p:cTn id="37" dur="500"/>
                                        <p:tgtEl>
                                          <p:spTgt spid="2897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89795">
                                            <p:txEl>
                                              <p:pRg st="7" end="7"/>
                                            </p:txEl>
                                          </p:spTgt>
                                        </p:tgtEl>
                                        <p:attrNameLst>
                                          <p:attrName>style.visibility</p:attrName>
                                        </p:attrNameLst>
                                      </p:cBhvr>
                                      <p:to>
                                        <p:strVal val="visible"/>
                                      </p:to>
                                    </p:set>
                                    <p:animEffect transition="in" filter="wipe(left)">
                                      <p:cBhvr>
                                        <p:cTn id="42" dur="500"/>
                                        <p:tgtEl>
                                          <p:spTgt spid="2897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89795">
                                            <p:txEl>
                                              <p:pRg st="8" end="8"/>
                                            </p:txEl>
                                          </p:spTgt>
                                        </p:tgtEl>
                                        <p:attrNameLst>
                                          <p:attrName>style.visibility</p:attrName>
                                        </p:attrNameLst>
                                      </p:cBhvr>
                                      <p:to>
                                        <p:strVal val="visible"/>
                                      </p:to>
                                    </p:set>
                                    <p:animEffect transition="in" filter="wipe(left)">
                                      <p:cBhvr>
                                        <p:cTn id="47" dur="500"/>
                                        <p:tgtEl>
                                          <p:spTgt spid="289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20607</TotalTime>
  <Words>4574</Words>
  <Application>Microsoft Macintosh PowerPoint</Application>
  <PresentationFormat>On-screen Show (4:3)</PresentationFormat>
  <Paragraphs>512</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phys1443-spring02</vt:lpstr>
      <vt:lpstr>Equation</vt:lpstr>
      <vt:lpstr>MathType 6.0 Equation</vt:lpstr>
      <vt:lpstr>PHYS 1441 – Section 001 Lecture #10</vt:lpstr>
      <vt:lpstr>Announcements</vt:lpstr>
      <vt:lpstr>Electric Current and Resistance</vt:lpstr>
      <vt:lpstr>The Electric Battery</vt:lpstr>
      <vt:lpstr>How does a battery work?</vt:lpstr>
      <vt:lpstr>How does a battery work?</vt:lpstr>
      <vt:lpstr>Electric Current</vt:lpstr>
      <vt:lpstr>Example 25 – 1 </vt:lpstr>
      <vt:lpstr>Direction of the Electric Current</vt:lpstr>
      <vt:lpstr>Ohm’s Law: Resistance and Resistors</vt:lpstr>
      <vt:lpstr>Ohm’s Law: Resistance</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lpstr>Microscopic View of Electric Current</vt:lpstr>
      <vt:lpstr> Ohm’s Law in Microscopic View</vt:lpstr>
      <vt:lpstr> Superconductivity</vt:lpstr>
      <vt:lpstr> Electric Hazards: Leakage Currents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556</cp:revision>
  <dcterms:created xsi:type="dcterms:W3CDTF">2012-01-19T04:21:20Z</dcterms:created>
  <dcterms:modified xsi:type="dcterms:W3CDTF">2016-06-21T14:45:22Z</dcterms:modified>
</cp:coreProperties>
</file>