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40" r:id="rId10"/>
    <p:sldId id="441" r:id="rId11"/>
    <p:sldId id="442" r:id="rId12"/>
    <p:sldId id="443" r:id="rId13"/>
    <p:sldId id="444" r:id="rId14"/>
    <p:sldId id="481" r:id="rId15"/>
    <p:sldId id="448" r:id="rId16"/>
    <p:sldId id="449" r:id="rId17"/>
    <p:sldId id="450" r:id="rId18"/>
    <p:sldId id="451" r:id="rId19"/>
    <p:sldId id="452" r:id="rId20"/>
    <p:sldId id="507" r:id="rId21"/>
    <p:sldId id="482" r:id="rId22"/>
    <p:sldId id="406" r:id="rId23"/>
    <p:sldId id="407" r:id="rId24"/>
    <p:sldId id="408" r:id="rId25"/>
    <p:sldId id="409" r:id="rId26"/>
    <p:sldId id="410" r:id="rId27"/>
    <p:sldId id="492" r:id="rId28"/>
    <p:sldId id="483" r:id="rId29"/>
    <p:sldId id="484" r:id="rId30"/>
    <p:sldId id="485" r:id="rId31"/>
    <p:sldId id="486" r:id="rId32"/>
    <p:sldId id="459" r:id="rId33"/>
    <p:sldId id="496" r:id="rId34"/>
    <p:sldId id="495" r:id="rId35"/>
    <p:sldId id="488" r:id="rId36"/>
    <p:sldId id="490" r:id="rId37"/>
    <p:sldId id="491" r:id="rId38"/>
    <p:sldId id="493" r:id="rId39"/>
    <p:sldId id="506" r:id="rId40"/>
    <p:sldId id="494" r:id="rId41"/>
    <p:sldId id="412" r:id="rId42"/>
    <p:sldId id="413" r:id="rId43"/>
    <p:sldId id="414" r:id="rId44"/>
    <p:sldId id="415" r:id="rId45"/>
    <p:sldId id="418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80" r:id="rId55"/>
    <p:sldId id="428" r:id="rId56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759"/>
    <p:restoredTop sz="94660"/>
  </p:normalViewPr>
  <p:slideViewPr>
    <p:cSldViewPr>
      <p:cViewPr varScale="1">
        <p:scale>
          <a:sx n="70" d="100"/>
          <a:sy n="70" d="100"/>
        </p:scale>
        <p:origin x="176" y="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0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0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13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14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NUL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-hep.uta.edu/~yu/teaching/summer14-1441-001/summer14-1441-001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4" Type="http://schemas.openxmlformats.org/officeDocument/2006/relationships/hyperlink" Target="https://idmanager.its.utexas.edu/eid_self_help/?createEID&amp;qwicap-page-id=EA027EFF7E2DA39E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110603" y="1447800"/>
            <a:ext cx="2614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4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, 2018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6!!</a:t>
            </a:r>
            <a:endParaRPr lang="en-US" dirty="0">
              <a:solidFill>
                <a:srgbClr val="003300"/>
              </a:solidFill>
              <a:latin typeface="Arial Narrow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3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like the Higgs particle (The God Particle)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ongoing!!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430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7630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</a:t>
            </a:r>
            <a:r>
              <a:rPr lang="en-US" dirty="0" smtClean="0"/>
              <a:t>all your electronic </a:t>
            </a:r>
            <a:r>
              <a:rPr lang="en-US" dirty="0" smtClean="0"/>
              <a:t>devices, </a:t>
            </a:r>
            <a:r>
              <a:rPr lang="en-US" dirty="0" smtClean="0"/>
              <a:t>including </a:t>
            </a:r>
            <a:r>
              <a:rPr lang="en-US" dirty="0" smtClean="0"/>
              <a:t>cell-phones</a:t>
            </a:r>
            <a:r>
              <a:rPr lang="en-US" dirty="0"/>
              <a:t> </a:t>
            </a:r>
            <a:r>
              <a:rPr lang="en-US" dirty="0" smtClean="0"/>
              <a:t>and all types of</a:t>
            </a:r>
            <a:r>
              <a:rPr lang="en-US" dirty="0" smtClean="0"/>
              <a:t> </a:t>
            </a:r>
            <a:r>
              <a:rPr lang="en-US" dirty="0" smtClean="0"/>
              <a:t>computers </a:t>
            </a:r>
            <a:r>
              <a:rPr lang="en-US" dirty="0" smtClean="0"/>
              <a:t>before the start of all classes!</a:t>
            </a:r>
            <a:endParaRPr lang="en-US" dirty="0" smtClean="0"/>
          </a:p>
          <a:p>
            <a:pPr eaLnBrk="1" hangingPunct="1"/>
            <a:r>
              <a:rPr lang="en-US" dirty="0" smtClean="0"/>
              <a:t>Reading </a:t>
            </a:r>
            <a:r>
              <a:rPr lang="en-US" dirty="0"/>
              <a:t>assignment #1: Read and follow through all sections in appendix A by</a:t>
            </a:r>
            <a:r>
              <a:rPr lang="en-US" dirty="0" smtClean="0"/>
              <a:t> tomorrow, June 5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</a:t>
            </a:r>
            <a:r>
              <a:rPr lang="en-US" dirty="0" smtClean="0"/>
              <a:t>what we have learned </a:t>
            </a:r>
            <a:r>
              <a:rPr lang="en-US" dirty="0" smtClean="0"/>
              <a:t>on </a:t>
            </a:r>
            <a:r>
              <a:rPr lang="en-US" dirty="0" smtClean="0"/>
              <a:t>Ch</a:t>
            </a:r>
            <a:r>
              <a:rPr lang="en-US" dirty="0"/>
              <a:t>. 21 on</a:t>
            </a:r>
            <a:r>
              <a:rPr lang="en-US" dirty="0" smtClean="0"/>
              <a:t> </a:t>
            </a:r>
            <a:r>
              <a:rPr lang="en-US" dirty="0" smtClean="0"/>
              <a:t>this Wednesday</a:t>
            </a:r>
            <a:r>
              <a:rPr lang="en-US" dirty="0"/>
              <a:t>,</a:t>
            </a:r>
            <a:r>
              <a:rPr lang="en-US" dirty="0" smtClean="0"/>
              <a:t> June </a:t>
            </a:r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4456"/>
            <a:ext cx="9067800" cy="6516057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Amount of the </a:t>
            </a:r>
            <a:r>
              <a:rPr lang="en-US" b="1" dirty="0" smtClean="0"/>
              <a:t>LHC</a:t>
            </a:r>
            <a:r>
              <a:rPr lang="en-US" sz="4400" b="1" dirty="0" smtClean="0"/>
              <a:t> Data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5344180"/>
            <a:ext cx="1295400" cy="52322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2010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  <a:effectLst/>
              </a:rPr>
              <a:t>0.05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0" y="3226247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2012:</a:t>
            </a:r>
            <a:r>
              <a:rPr lang="en-US" sz="1400" dirty="0" smtClean="0">
                <a:solidFill>
                  <a:schemeClr val="bg1"/>
                </a:solidFill>
              </a:rPr>
              <a:t>21.2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0565" y="4810780"/>
            <a:ext cx="1130181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2011 5.6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038600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6055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1524000" y="7620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1877" y="2856915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7755" y="3352800"/>
            <a:ext cx="1736950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Total over 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150fb</a:t>
            </a:r>
            <a:r>
              <a:rPr lang="en-US" sz="1800" b="1" baseline="30000" dirty="0" smtClean="0">
                <a:solidFill>
                  <a:srgbClr val="800000"/>
                </a:solidFill>
                <a:latin typeface="Arial Narrow"/>
                <a:cs typeface="Arial Narrow"/>
              </a:rPr>
              <a:t>-1</a:t>
            </a:r>
            <a:endParaRPr lang="en-US" sz="1800" b="1" baseline="300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sill do not </a:t>
            </a:r>
            <a:r>
              <a:rPr lang="en-US" sz="2400" dirty="0" smtClean="0"/>
              <a:t>have </a:t>
            </a:r>
            <a:r>
              <a:rPr lang="en-US" sz="2400" dirty="0" smtClean="0"/>
              <a:t>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685800"/>
            <a:ext cx="803516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 smtClean="0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 smtClean="0"/>
              <a:t>Require </a:t>
            </a:r>
            <a:r>
              <a:rPr lang="en-GB" sz="2800" dirty="0"/>
              <a:t>capable </a:t>
            </a:r>
            <a:r>
              <a:rPr lang="en-GB" sz="2800" dirty="0" smtClean="0"/>
              <a:t>ND </a:t>
            </a:r>
            <a:r>
              <a:rPr lang="en-GB" sz="2800" dirty="0"/>
              <a:t>and large mass underground </a:t>
            </a:r>
            <a:r>
              <a:rPr lang="en-GB" sz="2800" dirty="0" smtClean="0"/>
              <a:t>FD w/ </a:t>
            </a:r>
            <a:r>
              <a:rPr lang="en-GB" sz="2800" dirty="0"/>
              <a:t>a capability for low energy detection, good position resolution, timing resolution and good particle </a:t>
            </a:r>
            <a:r>
              <a:rPr lang="en-GB" sz="2800" dirty="0" smtClean="0"/>
              <a:t>ID</a:t>
            </a:r>
          </a:p>
          <a:p>
            <a:pPr>
              <a:spcBef>
                <a:spcPts val="300"/>
              </a:spcBef>
            </a:pPr>
            <a:r>
              <a:rPr lang="en-GB" sz="2800" dirty="0" smtClean="0"/>
              <a:t>Also a short-baseline neutrino program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 must explored further!!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</a:t>
            </a:r>
            <a:r>
              <a:rPr lang="en-US" sz="2400" dirty="0"/>
              <a:t> </a:t>
            </a:r>
            <a:r>
              <a:rPr lang="en-US" sz="2400" dirty="0" smtClean="0"/>
              <a:t>must be explored further!</a:t>
            </a:r>
            <a:endParaRPr lang="en-US" sz="24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 (elastic):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 -800mi)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 smtClean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 smtClean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</a:t>
            </a:r>
            <a:r>
              <a:rPr lang="en-US" sz="2400" dirty="0" smtClean="0">
                <a:latin typeface="Arial Narrow"/>
                <a:cs typeface="Arial Narrow"/>
              </a:rPr>
              <a:t>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Large mass (~80kt! total)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 at SURF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Was born March 2015!  A two year old baby!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1020 collaborators from ~174 institutes in 30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/>
              <a:t>The Next Big Thing - DUNE Experiment</a:t>
            </a:r>
            <a:endParaRPr lang="en-US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 smtClean="0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 smtClean="0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66m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 smtClean="0">
                <a:latin typeface="Arial Narrow"/>
                <a:cs typeface="Arial Narrow"/>
              </a:rPr>
              <a:t>–</a:t>
            </a:r>
            <a:r>
              <a:rPr lang="en-US" sz="2800" dirty="0" smtClean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Prototyping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 smtClean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detection 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  <a:endParaRPr lang="en-U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SP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DP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712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6" y="4501873"/>
            <a:ext cx="3546793" cy="185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07" y="2023661"/>
            <a:ext cx="4660193" cy="4300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" y="2031098"/>
            <a:ext cx="3525772" cy="2361344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" y="678425"/>
            <a:ext cx="8915400" cy="1345236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Field cage provides a uniform electric field for the ionization electrons to drift toward the collection plane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Modularized design 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 UTA responsible for </a:t>
            </a:r>
            <a:r>
              <a:rPr lang="en-US" sz="2800" kern="0" dirty="0" err="1" smtClean="0">
                <a:latin typeface="Arial Narrow"/>
                <a:cs typeface="Arial Narrow"/>
                <a:sym typeface="Wingdings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 DP FC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2752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Detectors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Today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8447" y="685800"/>
            <a:ext cx="8915400" cy="1345236"/>
          </a:xfrm>
          <a:prstGeom prst="rect">
            <a:avLst/>
          </a:prstGeom>
          <a:noFill/>
          <a:ln/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SP </a:t>
            </a:r>
            <a:r>
              <a:rPr lang="en-US" sz="2800" kern="0" dirty="0" err="1" smtClean="0">
                <a:latin typeface="Arial Narrow"/>
                <a:cs typeface="Arial Narrow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</a:rPr>
              <a:t> will have the 6</a:t>
            </a:r>
            <a:r>
              <a:rPr lang="en-US" sz="2800" kern="0" baseline="30000" dirty="0" smtClean="0">
                <a:latin typeface="Arial Narrow"/>
                <a:cs typeface="Arial Narrow"/>
              </a:rPr>
              <a:t>th</a:t>
            </a:r>
            <a:r>
              <a:rPr lang="en-US" sz="2800" kern="0" dirty="0" smtClean="0">
                <a:latin typeface="Arial Narrow"/>
                <a:cs typeface="Arial Narrow"/>
              </a:rPr>
              <a:t> &amp; final APA in April and </a:t>
            </a:r>
            <a:r>
              <a:rPr lang="en-US" sz="2800" kern="0" dirty="0" smtClean="0">
                <a:latin typeface="Arial Narrow"/>
                <a:cs typeface="Arial Narrow"/>
              </a:rPr>
              <a:t>closed shut in </a:t>
            </a:r>
            <a:r>
              <a:rPr lang="en-US" sz="2800" kern="0" dirty="0" smtClean="0">
                <a:latin typeface="Arial Narrow"/>
                <a:cs typeface="Arial Narrow"/>
              </a:rPr>
              <a:t>May with the cooldown and fill following in the summer &amp; Fall 2018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DP </a:t>
            </a:r>
            <a:r>
              <a:rPr lang="en-US" sz="2800" kern="0" dirty="0" err="1" smtClean="0">
                <a:latin typeface="Arial Narrow"/>
                <a:cs typeface="Arial Narrow"/>
              </a:rPr>
              <a:t>ProdoDUNE</a:t>
            </a:r>
            <a:r>
              <a:rPr lang="en-US" sz="2800" kern="0" dirty="0" smtClean="0">
                <a:latin typeface="Arial Narrow"/>
                <a:cs typeface="Arial Narrow"/>
              </a:rPr>
              <a:t> will have completed FC and CRP</a:t>
            </a:r>
            <a:r>
              <a:rPr lang="en-US" sz="2800" kern="0" dirty="0" smtClean="0"/>
              <a:t>’s prepared for close late 2018 </a:t>
            </a:r>
            <a:endParaRPr lang="en-US" sz="2800" kern="0" dirty="0" smtClean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23833"/>
            <a:ext cx="3511325" cy="46817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2895600"/>
            <a:ext cx="599457" cy="350520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31036"/>
            <a:ext cx="5009388" cy="45983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1058588">
            <a:off x="7466495" y="3353687"/>
            <a:ext cx="599457" cy="2447361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800" dirty="0" smtClean="0"/>
              <a:t>Intermediate Physics w/ </a:t>
            </a:r>
            <a:r>
              <a:rPr lang="en-US" sz="4800" dirty="0" err="1" smtClean="0"/>
              <a:t>ProtoDUNE</a:t>
            </a:r>
            <a:r>
              <a:rPr lang="en-US" sz="4800" dirty="0" smtClean="0"/>
              <a:t>?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latin typeface="Arial Narrow" charset="0"/>
                <a:sym typeface="Wingdings"/>
              </a:rPr>
              <a:t>ProtoDUNE</a:t>
            </a:r>
            <a:r>
              <a:rPr lang="en-US" sz="2800" dirty="0" smtClean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3 lepton + missing energy final states</a:t>
            </a:r>
            <a:r>
              <a:rPr lang="en-US" sz="2800" dirty="0">
                <a:latin typeface="Arial Narrow" charset="0"/>
                <a:sym typeface="Wingdings"/>
              </a:rPr>
              <a:t> </a:t>
            </a:r>
            <a:r>
              <a:rPr lang="en-US" sz="2800" dirty="0" smtClean="0">
                <a:latin typeface="Arial Narrow" charset="0"/>
                <a:sym typeface="Wingdings"/>
              </a:rPr>
              <a:t>helps over the anticipated large background on the surface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DUNE </a:t>
            </a:r>
            <a:r>
              <a:rPr lang="en-US" dirty="0" smtClean="0">
                <a:solidFill>
                  <a:srgbClr val="800000"/>
                </a:solidFill>
              </a:rPr>
              <a:t>potential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LHC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1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4,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</a:t>
            </a:r>
            <a:r>
              <a:rPr lang="en-US" sz="2800" dirty="0" smtClean="0">
                <a:latin typeface="Arial Narrow"/>
                <a:cs typeface="Arial Narrow"/>
              </a:rPr>
              <a:t>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</a:t>
            </a:r>
            <a:r>
              <a:rPr lang="en-US" sz="2800" dirty="0" smtClean="0">
                <a:latin typeface="Arial Narrow"/>
                <a:cs typeface="Arial Narrow"/>
              </a:rPr>
              <a:t>and </a:t>
            </a:r>
            <a:r>
              <a:rPr lang="en-US" sz="2800" dirty="0">
                <a:latin typeface="Arial Narrow"/>
                <a:cs typeface="Arial Narrow"/>
              </a:rPr>
              <a:t>anti-</a:t>
            </a:r>
            <a:r>
              <a:rPr lang="en-US" sz="2800" dirty="0" smtClean="0">
                <a:latin typeface="Arial Narrow"/>
                <a:cs typeface="Arial Narrow"/>
              </a:rPr>
              <a:t>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Give parent particles of 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 smtClean="0">
                <a:ea typeface="Symbol" charset="2"/>
                <a:cs typeface="Symbol" charset="2"/>
              </a:rPr>
              <a:t>s</a:t>
            </a:r>
            <a:r>
              <a:rPr lang="en-US" sz="2800" dirty="0" smtClean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Smart Dark Matter Beam Line!!</a:t>
            </a:r>
            <a:endParaRPr lang="en-US" sz="4000" b="1" dirty="0"/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, π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</a:rPr>
              <a:t>+(-)</a:t>
            </a:r>
            <a:r>
              <a:rPr lang="en-US" dirty="0" smtClean="0">
                <a:solidFill>
                  <a:srgbClr val="008000"/>
                </a:solidFill>
              </a:rPr>
              <a:t>, charged mesons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horns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dipole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2026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3"/>
              </a:rPr>
              <a:t>yu/teaching/summer18-1444-001/summer18-1444-001.html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12:30 – 1:30pm, M-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7/9/18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(6/20/18):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(6/11/18 and 6/27/18):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3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PHYS1444-Summer18</a:t>
            </a:r>
            <a:r>
              <a:rPr lang="en-US" sz="2000" dirty="0" smtClean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44018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this Wednesday, June </a:t>
            </a:r>
            <a:r>
              <a:rPr lang="en-US" sz="2000" dirty="0">
                <a:solidFill>
                  <a:srgbClr val="A50021"/>
                </a:solidFill>
              </a:rPr>
              <a:t>6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today, Wednesday/Thursday, June 6/7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51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 smtClean="0"/>
              <a:t>Our There; Time Space; Phantom of the Universe; Astronomy 101; Rosetta; Hot and Energetic Universe</a:t>
            </a:r>
            <a:endParaRPr lang="en-US" sz="2000" dirty="0"/>
          </a:p>
          <a:p>
            <a:pPr lvl="1"/>
            <a:r>
              <a:rPr lang="en-US" sz="2000" dirty="0"/>
              <a:t>For show times: http://</a:t>
            </a:r>
            <a:r>
              <a:rPr lang="en-US" sz="2000" dirty="0" err="1"/>
              <a:t>www.uta.edu</a:t>
            </a:r>
            <a:r>
              <a:rPr lang="en-US" sz="2000"/>
              <a:t>/planetarium/</a:t>
            </a:r>
            <a:endParaRPr lang="en-US" sz="2000" dirty="0" smtClean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/>
              <a:t>Black Holes (can watch up to 2 times)</a:t>
            </a:r>
          </a:p>
          <a:p>
            <a:pPr lvl="1"/>
            <a:r>
              <a:rPr lang="en-US" sz="2000" dirty="0" smtClean="0"/>
              <a:t>Astronaut;  Bad </a:t>
            </a:r>
            <a:r>
              <a:rPr lang="en-US" sz="2000" dirty="0" smtClean="0"/>
              <a:t>Astronomy; </a:t>
            </a:r>
            <a:r>
              <a:rPr lang="en-US" sz="2000" dirty="0" smtClean="0"/>
              <a:t>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IBEX; Ice Worlds; Magnificent </a:t>
            </a:r>
            <a:r>
              <a:rPr lang="en-US" sz="2000" dirty="0" smtClean="0"/>
              <a:t>Sun; Mayan Prophecies;</a:t>
            </a:r>
            <a:endParaRPr lang="en-US" sz="2000" dirty="0"/>
          </a:p>
          <a:p>
            <a:pPr lvl="1"/>
            <a:r>
              <a:rPr lang="en-US" sz="2000" dirty="0" smtClean="0"/>
              <a:t>Mayan Prophecies; </a:t>
            </a:r>
            <a:r>
              <a:rPr lang="en-US" sz="2000" dirty="0" smtClean="0"/>
              <a:t>Nano </a:t>
            </a:r>
            <a:r>
              <a:rPr lang="en-US" sz="2000" dirty="0" smtClean="0"/>
              <a:t>Cam; Stars </a:t>
            </a:r>
            <a:r>
              <a:rPr lang="en-US" sz="2000" dirty="0"/>
              <a:t>of the </a:t>
            </a:r>
            <a:r>
              <a:rPr lang="en-US" sz="2000" dirty="0" smtClean="0"/>
              <a:t>Pharaohs</a:t>
            </a:r>
            <a:r>
              <a:rPr lang="en-US" sz="2000" dirty="0" smtClean="0"/>
              <a:t>; </a:t>
            </a:r>
            <a:r>
              <a:rPr lang="en-US" sz="2000" dirty="0" smtClean="0"/>
              <a:t>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at the show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53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Specifically, in this course, you will </a:t>
            </a:r>
            <a:r>
              <a:rPr lang="en-US" altLang="ko-KR" dirty="0" smtClean="0">
                <a:ea typeface="굴림" charset="-127"/>
                <a:cs typeface="굴림" charset="-127"/>
              </a:rPr>
              <a:t>learn</a:t>
            </a:r>
            <a:r>
              <a:rPr lang="en-US" altLang="ko-KR" dirty="0" smtClean="0"/>
              <a:t>…</a:t>
            </a:r>
            <a:endParaRPr 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</a:t>
            </a:r>
            <a:r>
              <a:rPr lang="en-US" sz="3600" dirty="0" smtClean="0"/>
              <a:t>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Forces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4, 2018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solidFill>
                  <a:srgbClr val="003300"/>
                </a:solidFill>
                <a:latin typeface="Arial Narrow" charset="0"/>
              </a:rPr>
              <a:t>PHYS 1444-001, Summer 2018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55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NOT </a:t>
            </a:r>
            <a:r>
              <a:rPr lang="en-US" sz="2000" dirty="0">
                <a:latin typeface="Arial Narrow" charset="0"/>
                <a:ea typeface="ＭＳ Ｐゴシック" charset="0"/>
              </a:rPr>
              <a:t>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7893</TotalTime>
  <Words>4501</Words>
  <Application>Microsoft Macintosh PowerPoint</Application>
  <PresentationFormat>On-screen Show (4:3)</PresentationFormat>
  <Paragraphs>645</Paragraphs>
  <Slides>55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 Black</vt:lpstr>
      <vt:lpstr>Arial Narrow</vt:lpstr>
      <vt:lpstr>Calibri</vt:lpstr>
      <vt:lpstr>Gill Sans</vt:lpstr>
      <vt:lpstr>Monotype Corsiva</vt:lpstr>
      <vt:lpstr>ＭＳ Ｐゴシック</vt:lpstr>
      <vt:lpstr>Symbol</vt:lpstr>
      <vt:lpstr>Tahoma</vt:lpstr>
      <vt:lpstr>Times New Roman</vt:lpstr>
      <vt:lpstr>Wingdings</vt:lpstr>
      <vt:lpstr>굴림</vt:lpstr>
      <vt:lpstr>Arial</vt:lpstr>
      <vt:lpstr>phys1443-spring02</vt:lpstr>
      <vt:lpstr>PHYS 1441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Amount of the LHC Data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Discovery of the God Particle in 2012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365</cp:revision>
  <cp:lastPrinted>2018-06-04T18:26:18Z</cp:lastPrinted>
  <dcterms:created xsi:type="dcterms:W3CDTF">2012-01-19T04:21:20Z</dcterms:created>
  <dcterms:modified xsi:type="dcterms:W3CDTF">2018-06-04T18:31:37Z</dcterms:modified>
</cp:coreProperties>
</file>