
<file path=[Content_Types].xml><?xml version="1.0" encoding="utf-8"?>
<Types xmlns="http://schemas.openxmlformats.org/package/2006/content-types">
  <Default Extension="xml" ContentType="application/xml"/>
  <Default Extension="bin" ContentType="audio/unknown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mov" ContentType="video/quicktime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391" r:id="rId2"/>
    <p:sldId id="335" r:id="rId3"/>
    <p:sldId id="393" r:id="rId4"/>
    <p:sldId id="394" r:id="rId5"/>
    <p:sldId id="435" r:id="rId6"/>
    <p:sldId id="436" r:id="rId7"/>
    <p:sldId id="437" r:id="rId8"/>
    <p:sldId id="438" r:id="rId9"/>
    <p:sldId id="439" r:id="rId10"/>
    <p:sldId id="440" r:id="rId11"/>
    <p:sldId id="441" r:id="rId12"/>
    <p:sldId id="442" r:id="rId13"/>
    <p:sldId id="443" r:id="rId14"/>
    <p:sldId id="444" r:id="rId15"/>
    <p:sldId id="481" r:id="rId16"/>
    <p:sldId id="448" r:id="rId17"/>
    <p:sldId id="449" r:id="rId18"/>
    <p:sldId id="450" r:id="rId19"/>
    <p:sldId id="451" r:id="rId20"/>
    <p:sldId id="452" r:id="rId21"/>
    <p:sldId id="507" r:id="rId22"/>
    <p:sldId id="482" r:id="rId23"/>
    <p:sldId id="406" r:id="rId24"/>
    <p:sldId id="407" r:id="rId25"/>
    <p:sldId id="408" r:id="rId26"/>
    <p:sldId id="409" r:id="rId27"/>
    <p:sldId id="410" r:id="rId28"/>
    <p:sldId id="492" r:id="rId29"/>
    <p:sldId id="483" r:id="rId30"/>
    <p:sldId id="484" r:id="rId31"/>
    <p:sldId id="485" r:id="rId32"/>
    <p:sldId id="486" r:id="rId33"/>
    <p:sldId id="459" r:id="rId34"/>
    <p:sldId id="496" r:id="rId35"/>
    <p:sldId id="495" r:id="rId36"/>
    <p:sldId id="488" r:id="rId37"/>
    <p:sldId id="490" r:id="rId38"/>
    <p:sldId id="491" r:id="rId39"/>
    <p:sldId id="493" r:id="rId40"/>
    <p:sldId id="506" r:id="rId41"/>
    <p:sldId id="494" r:id="rId42"/>
    <p:sldId id="412" r:id="rId43"/>
    <p:sldId id="413" r:id="rId44"/>
    <p:sldId id="414" r:id="rId45"/>
    <p:sldId id="415" r:id="rId46"/>
    <p:sldId id="418" r:id="rId47"/>
    <p:sldId id="419" r:id="rId48"/>
    <p:sldId id="420" r:id="rId49"/>
    <p:sldId id="421" r:id="rId50"/>
    <p:sldId id="422" r:id="rId51"/>
    <p:sldId id="423" r:id="rId52"/>
    <p:sldId id="424" r:id="rId53"/>
    <p:sldId id="425" r:id="rId54"/>
    <p:sldId id="426" r:id="rId55"/>
    <p:sldId id="480" r:id="rId56"/>
    <p:sldId id="428" r:id="rId57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734"/>
    <p:restoredTop sz="94660"/>
  </p:normalViewPr>
  <p:slideViewPr>
    <p:cSldViewPr>
      <p:cViewPr varScale="1">
        <p:scale>
          <a:sx n="111" d="100"/>
          <a:sy n="111" d="100"/>
        </p:scale>
        <p:origin x="224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34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20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4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08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0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07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56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65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1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13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5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14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48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15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414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3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TA_color_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3724275" y="6421438"/>
            <a:ext cx="2133600" cy="365125"/>
          </a:xfrm>
        </p:spPr>
        <p:txBody>
          <a:bodyPr/>
          <a:lstStyle>
            <a:lvl1pPr algn="ctr">
              <a:defRPr>
                <a:latin typeface="Arial Black" charset="0"/>
                <a:ea typeface="굴림" charset="-127"/>
              </a:defRPr>
            </a:lvl1pPr>
          </a:lstStyle>
          <a:p>
            <a:pPr>
              <a:defRPr/>
            </a:pPr>
            <a:fld id="{E56E9FED-B022-7D4C-99D4-EF9E9B6BF05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aehoonyu@uta.edu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-hep.uta.edu/~yu/teaching/summer14-1441-001/summer14-1441-001.html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quest.cns.utexas.edu/student/courses/list" TargetMode="External"/><Relationship Id="rId4" Type="http://schemas.openxmlformats.org/officeDocument/2006/relationships/hyperlink" Target="https://idmanager.its.utexas.edu/eid_self_help/?createEID&amp;qwicap-page-id=EA027EFF7E2DA39E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uta.edu/physics/labs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1441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110603" y="1447800"/>
            <a:ext cx="26148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Monday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, June 4</a:t>
            </a:r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, 2018</a:t>
            </a:r>
            <a:endParaRPr lang="en-US" dirty="0">
              <a:solidFill>
                <a:schemeClr val="accent2"/>
              </a:solidFill>
              <a:latin typeface="Monotype Corsiva" pitchFamily="-84" charset="0"/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06413" y="5638800"/>
            <a:ext cx="8444890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11pm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this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Wednesday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June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6!!</a:t>
            </a:r>
            <a:endParaRPr lang="en-US" dirty="0">
              <a:solidFill>
                <a:srgbClr val="003300"/>
              </a:solidFill>
              <a:latin typeface="Arial Narrow" pitchFamily="-8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</a:t>
            </a:r>
            <a:r>
              <a:rPr lang="en-US" sz="2800" dirty="0" smtClean="0">
                <a:solidFill>
                  <a:schemeClr val="accent2"/>
                </a:solidFill>
                <a:latin typeface="Arial Narrow" pitchFamily="-84" charset="0"/>
              </a:rPr>
              <a:t>units</a:t>
            </a:r>
          </a:p>
        </p:txBody>
      </p:sp>
    </p:spTree>
    <p:extLst>
      <p:ext uri="{BB962C8B-B14F-4D97-AF65-F5344CB8AC3E}">
        <p14:creationId xmlns:p14="http://schemas.microsoft.com/office/powerpoint/2010/main" val="260497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 autoUpdateAnimBg="0"/>
      <p:bldP spid="2058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9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511765" cy="5498260"/>
          </a:xfrm>
          <a:prstGeom prst="rect">
            <a:avLst/>
          </a:prstGeom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What makes up the universe?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418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+mn-lt"/>
              </a:rPr>
              <a:t>~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95</a:t>
            </a:r>
            <a:r>
              <a:rPr lang="en-US" sz="4800" b="1" dirty="0" smtClean="0">
                <a:solidFill>
                  <a:srgbClr val="FFFFFF"/>
                </a:solidFill>
                <a:latin typeface="+mn-lt"/>
              </a:rPr>
              <a:t>%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+mn-lt"/>
              </a:rPr>
              <a:t>unknown!!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 </a:t>
            </a:r>
            <a:endParaRPr lang="en-US" sz="48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9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What makes up the remaining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there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any other particles we don’t know of?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</a:rPr>
              <a:t>Big deal for the new LHC Run!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  <a:endParaRPr lang="en-US" sz="2800" dirty="0">
              <a:solidFill>
                <a:srgbClr val="0033CC"/>
              </a:solidFill>
              <a:latin typeface="Arial Narrow" charset="0"/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9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8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animBg="1"/>
      <p:bldP spid="97291" grpId="0"/>
      <p:bldP spid="97292" grpId="0"/>
      <p:bldP spid="972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+mj-lt"/>
                </a:rPr>
                <a:t>anti-particle </a:t>
              </a:r>
              <a:r>
                <a:rPr lang="en-US" b="1" dirty="0">
                  <a:solidFill>
                    <a:schemeClr val="bg1"/>
                  </a:solidFill>
                  <a:latin typeface="+mj-lt"/>
                </a:rPr>
                <a:t>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2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99332" grpId="0"/>
      <p:bldP spid="99333" grpId="0" animBg="1"/>
      <p:bldP spid="99336" grpId="0" animBg="1"/>
      <p:bldP spid="993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World’s </a:t>
            </a:r>
            <a:r>
              <a:rPr lang="en-US" sz="1800" dirty="0"/>
              <a:t>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</a:t>
            </a:r>
            <a:r>
              <a:rPr lang="en-US" sz="1600" dirty="0" smtClean="0"/>
              <a:t>(2.5mi) circumference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 smtClean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</a:t>
            </a:r>
            <a:r>
              <a:rPr lang="en-US" sz="1600" dirty="0" smtClean="0">
                <a:sym typeface="Wingdings" charset="2"/>
              </a:rPr>
              <a:t>on the area smaller than </a:t>
            </a:r>
            <a:r>
              <a:rPr lang="en-US" sz="1600" dirty="0">
                <a:sym typeface="Wingdings" charset="2"/>
              </a:rPr>
              <a:t>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 smtClean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Equivalent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to the kinetic energy of a 20t truck at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 the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speed 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130km/</a:t>
            </a:r>
            <a:r>
              <a:rPr lang="en-US" sz="1600" dirty="0" err="1" smtClean="0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 smtClean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 smtClean="0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 smtClean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New frontiers with high intensity proton beams including the search for dark matter</a:t>
            </a: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457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 smtClean="0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 smtClean="0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 smtClean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Discovered a new heavy particle that looks like the Higgs particle (The God Particle) in 2012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Search for new particles ongoing!!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44301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build="p"/>
      <p:bldP spid="26632" grpId="0" animBg="1"/>
      <p:bldP spid="26633" grpId="0" animBg="1"/>
      <p:bldP spid="2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7630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5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838200"/>
          </a:xfrm>
        </p:spPr>
        <p:txBody>
          <a:bodyPr/>
          <a:lstStyle/>
          <a:p>
            <a:r>
              <a:rPr lang="en-US" dirty="0" smtClean="0"/>
              <a:t>What?  What’s the symmetry?</a:t>
            </a:r>
            <a:endParaRPr lang="en-US" dirty="0"/>
          </a:p>
        </p:txBody>
      </p:sp>
      <p:pic>
        <p:nvPicPr>
          <p:cNvPr id="8" name="Content Placeholder 7" descr="round-tabl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9829"/>
          <a:stretch>
            <a:fillRect/>
          </a:stretch>
        </p:blipFill>
        <p:spPr>
          <a:xfrm>
            <a:off x="2286000" y="1752600"/>
            <a:ext cx="4648200" cy="49530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762000"/>
            <a:ext cx="7620000" cy="4953000"/>
          </a:xfrm>
        </p:spPr>
        <p:txBody>
          <a:bodyPr/>
          <a:lstStyle/>
          <a:p>
            <a:r>
              <a:rPr lang="en-US" dirty="0" smtClean="0"/>
              <a:t>Where is the head of the table?</a:t>
            </a:r>
          </a:p>
          <a:p>
            <a:r>
              <a:rPr lang="en-US" dirty="0" smtClean="0"/>
              <a:t>Without a broken symmetry, one cannot tell directional information!!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1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9-19 at 5.1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28600"/>
            <a:ext cx="3886200" cy="8382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broken symmetry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0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r>
              <a:rPr lang="en-US" altLang="ko-KR" sz="3200" dirty="0" smtClean="0">
                <a:sym typeface="Wingdings"/>
              </a:rPr>
              <a:t>Only when symmetry is broken, can one tell directions </a:t>
            </a:r>
          </a:p>
          <a:p>
            <a:r>
              <a:rPr lang="en-US" altLang="ko-KR" sz="3200" dirty="0" smtClean="0">
                <a:sym typeface="Wingdings"/>
              </a:rPr>
              <a:t>Higgs field works to break the perfect symmetry and gives mass to all fundamental particles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Sometimes, this field spontaneously generates a particle, the Higgs particle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 the Higgs particle is the evidence of the existence of the Higgs field! </a:t>
            </a:r>
            <a:endParaRPr lang="en-US" altLang="ko-KR" sz="2800" dirty="0" smtClean="0"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5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5DD54-13ED-424C-9C70-88C6E2DB3F4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153400" cy="4648200"/>
          </a:xfrm>
        </p:spPr>
        <p:txBody>
          <a:bodyPr/>
          <a:lstStyle/>
          <a:p>
            <a:pPr eaLnBrk="1" hangingPunct="1"/>
            <a:r>
              <a:rPr lang="en-US" dirty="0"/>
              <a:t>Plea to you:  Please turn off </a:t>
            </a:r>
            <a:r>
              <a:rPr lang="en-US" dirty="0" smtClean="0"/>
              <a:t>all your electronic </a:t>
            </a:r>
            <a:r>
              <a:rPr lang="en-US" dirty="0" smtClean="0"/>
              <a:t>devices, </a:t>
            </a:r>
            <a:r>
              <a:rPr lang="en-US" dirty="0" smtClean="0"/>
              <a:t>including </a:t>
            </a:r>
            <a:r>
              <a:rPr lang="en-US" dirty="0" smtClean="0"/>
              <a:t>cell-phones</a:t>
            </a:r>
            <a:r>
              <a:rPr lang="en-US" dirty="0"/>
              <a:t> </a:t>
            </a:r>
            <a:r>
              <a:rPr lang="en-US" dirty="0" smtClean="0"/>
              <a:t>and all types of</a:t>
            </a:r>
            <a:r>
              <a:rPr lang="en-US" dirty="0" smtClean="0"/>
              <a:t> </a:t>
            </a:r>
            <a:r>
              <a:rPr lang="en-US" dirty="0" smtClean="0"/>
              <a:t>computers </a:t>
            </a:r>
            <a:r>
              <a:rPr lang="en-US" dirty="0" smtClean="0"/>
              <a:t>before the start of all classes!</a:t>
            </a:r>
            <a:endParaRPr lang="en-US" dirty="0" smtClean="0"/>
          </a:p>
          <a:p>
            <a:pPr eaLnBrk="1" hangingPunct="1"/>
            <a:r>
              <a:rPr lang="en-US" dirty="0" smtClean="0"/>
              <a:t>Reading </a:t>
            </a:r>
            <a:r>
              <a:rPr lang="en-US" dirty="0"/>
              <a:t>assignment #1: Read and follow through all sections in appendix A by</a:t>
            </a:r>
            <a:r>
              <a:rPr lang="en-US" dirty="0" smtClean="0"/>
              <a:t> tomorrow, June 5</a:t>
            </a:r>
          </a:p>
          <a:p>
            <a:pPr lvl="1" eaLnBrk="1" hangingPunct="1"/>
            <a:r>
              <a:rPr lang="en-US" dirty="0"/>
              <a:t>A-1 through A-7</a:t>
            </a:r>
          </a:p>
          <a:p>
            <a:pPr eaLnBrk="1" hangingPunct="1"/>
            <a:r>
              <a:rPr lang="en-US" dirty="0"/>
              <a:t>There will be a quiz on this and </a:t>
            </a:r>
            <a:r>
              <a:rPr lang="en-US" dirty="0" smtClean="0"/>
              <a:t>what we have learned </a:t>
            </a:r>
            <a:r>
              <a:rPr lang="en-US" dirty="0" smtClean="0"/>
              <a:t>on </a:t>
            </a:r>
            <a:r>
              <a:rPr lang="en-US" dirty="0" smtClean="0"/>
              <a:t>Ch</a:t>
            </a:r>
            <a:r>
              <a:rPr lang="en-US" dirty="0"/>
              <a:t>. 21 on</a:t>
            </a:r>
            <a:r>
              <a:rPr lang="en-US" dirty="0" smtClean="0"/>
              <a:t> </a:t>
            </a:r>
            <a:r>
              <a:rPr lang="en-US" dirty="0" smtClean="0"/>
              <a:t>this Wednesday</a:t>
            </a:r>
            <a:r>
              <a:rPr lang="en-US" dirty="0"/>
              <a:t>,</a:t>
            </a:r>
            <a:r>
              <a:rPr lang="en-US" dirty="0" smtClean="0"/>
              <a:t> June </a:t>
            </a:r>
            <a:r>
              <a:rPr lang="en-US" dirty="0"/>
              <a:t>6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alking_in_plac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0"/>
            <a:ext cx="533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914400"/>
          </a:xfrm>
        </p:spPr>
        <p:txBody>
          <a:bodyPr/>
          <a:lstStyle/>
          <a:p>
            <a:r>
              <a:rPr lang="en-US" dirty="0" smtClean="0"/>
              <a:t>So how does Higgs Field work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838200"/>
            <a:ext cx="3962400" cy="5257800"/>
          </a:xfrm>
        </p:spPr>
        <p:txBody>
          <a:bodyPr/>
          <a:lstStyle/>
          <a:p>
            <a:r>
              <a:rPr lang="en-US" dirty="0" smtClean="0"/>
              <a:t>Person in space </a:t>
            </a:r>
            <a:r>
              <a:rPr lang="en-US" dirty="0" smtClean="0">
                <a:sym typeface="Wingdings"/>
              </a:rPr>
              <a:t> no symmetry breaking</a:t>
            </a:r>
            <a:endParaRPr lang="en-US" dirty="0"/>
          </a:p>
        </p:txBody>
      </p:sp>
      <p:pic>
        <p:nvPicPr>
          <p:cNvPr id="10" name="Content Placeholder 9" descr="Screen Shot 2013-04-26 at 5.53.18 PM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r="3416"/>
          <a:stretch>
            <a:fillRect/>
          </a:stretch>
        </p:blipFill>
        <p:spPr>
          <a:xfrm>
            <a:off x="228600" y="1828800"/>
            <a:ext cx="3810000" cy="4114800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00600" y="9144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r>
              <a:rPr lang="en-US" dirty="0" smtClean="0"/>
              <a:t>Person in air </a:t>
            </a:r>
            <a:r>
              <a:rPr lang="en-US" dirty="0" smtClean="0">
                <a:sym typeface="Wingdings"/>
              </a:rPr>
              <a:t> symmetry can be broken</a:t>
            </a:r>
          </a:p>
          <a:p>
            <a:r>
              <a:rPr lang="en-US" dirty="0" smtClean="0">
                <a:sym typeface="Wingdings"/>
              </a:rPr>
              <a:t>Sometimes, you get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934200" y="1981200"/>
            <a:ext cx="762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17" descr="Taz-Tornad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419600"/>
            <a:ext cx="1219200" cy="194665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 flipV="1">
            <a:off x="7162800" y="25908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7162800" y="28956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162800" y="32004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438400" y="4953000"/>
            <a:ext cx="5715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>
                <a:sym typeface="Wingdings"/>
              </a:rPr>
              <a:t>Just like the tornado is a piece of evidence of the existence of air, Higgs particle is a piece of evidence of Higgs mechanism 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b="1" dirty="0" smtClean="0"/>
              <a:t>How do we look for the Higgs?</a:t>
            </a:r>
            <a:endParaRPr lang="en-US" b="1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838200"/>
            <a:ext cx="81534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Identify Higgs candidate events</a:t>
            </a: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Understand fakes (backgrounds)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Look for a bump!!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ko-KR" sz="2000" dirty="0" smtClean="0">
                <a:ea typeface="굴림" pitchFamily="1" charset="-127"/>
                <a:cs typeface="Symbol" charset="2"/>
              </a:rPr>
              <a:t>Large amount of data absolutely critical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0" y="990600"/>
            <a:ext cx="2667000" cy="2286000"/>
            <a:chOff x="432" y="1200"/>
            <a:chExt cx="1440" cy="1302"/>
          </a:xfrm>
        </p:grpSpPr>
        <p:pic>
          <p:nvPicPr>
            <p:cNvPr id="15" name="Picture 7" descr="higgs3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1200"/>
              <a:ext cx="1146" cy="130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40" y="1440"/>
              <a:ext cx="43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-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-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720" y="1200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+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+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864" y="2304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-</a:t>
              </a: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432" y="211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+</a:t>
              </a:r>
            </a:p>
          </p:txBody>
        </p:sp>
      </p:grpSp>
      <p:pic>
        <p:nvPicPr>
          <p:cNvPr id="14" name="Picture 13" descr="Screen shot 2011-10-04 at 4.14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342290"/>
            <a:ext cx="2895600" cy="351571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2133600" y="4572000"/>
            <a:ext cx="762000" cy="1524000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4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4456"/>
            <a:ext cx="9067800" cy="6516057"/>
          </a:xfrm>
          <a:prstGeom prst="rect">
            <a:avLst/>
          </a:prstGeom>
        </p:spPr>
      </p:pic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4400" b="1" dirty="0" smtClean="0"/>
              <a:t>Amount of the </a:t>
            </a:r>
            <a:r>
              <a:rPr lang="en-US" b="1" dirty="0" smtClean="0"/>
              <a:t>LHC</a:t>
            </a:r>
            <a:r>
              <a:rPr lang="en-US" sz="4400" b="1" dirty="0" smtClean="0"/>
              <a:t> Data</a:t>
            </a:r>
            <a:endParaRPr lang="en-US" sz="4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34200" y="5344180"/>
            <a:ext cx="1295400" cy="52322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  <a:effectLst/>
              </a:rPr>
              <a:t>2010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smtClean="0">
                <a:solidFill>
                  <a:schemeClr val="bg1"/>
                </a:solidFill>
                <a:effectLst/>
              </a:rPr>
              <a:t>0.05 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at 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0" y="3226247"/>
            <a:ext cx="1524000" cy="738664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2012:</a:t>
            </a:r>
            <a:r>
              <a:rPr lang="en-US" sz="1400" dirty="0" smtClean="0">
                <a:solidFill>
                  <a:schemeClr val="bg1"/>
                </a:solidFill>
              </a:rPr>
              <a:t>21.2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>
                <a:solidFill>
                  <a:schemeClr val="bg1"/>
                </a:solidFill>
              </a:rPr>
              <a:t>T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otal at 7 and 8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~1fb</a:t>
            </a:r>
            <a:r>
              <a:rPr lang="en-US" sz="1400" baseline="30000" dirty="0" smtClean="0">
                <a:solidFill>
                  <a:schemeClr val="bg1"/>
                </a:solidFill>
              </a:rPr>
              <a:t>-1</a:t>
            </a:r>
            <a:r>
              <a:rPr lang="en-US" sz="1400" dirty="0" smtClean="0">
                <a:solidFill>
                  <a:schemeClr val="bg1"/>
                </a:solidFill>
              </a:rPr>
              <a:t>/week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0565" y="4810780"/>
            <a:ext cx="1130181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  <a:effectLst/>
              </a:rPr>
              <a:t>2011 5.6 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>
                <a:solidFill>
                  <a:schemeClr val="bg1"/>
                </a:solidFill>
                <a:effectLst/>
              </a:rPr>
              <a:t>a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t 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4038600"/>
            <a:ext cx="1219200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/>
                <a:latin typeface="+mj-lt"/>
                <a:cs typeface="Calibri" pitchFamily="34" charset="0"/>
              </a:rPr>
              <a:t>The </a:t>
            </a:r>
            <a:r>
              <a:rPr lang="en-US" sz="1400" dirty="0" smtClean="0">
                <a:latin typeface="+mj-lt"/>
                <a:cs typeface="Calibri" pitchFamily="34" charset="0"/>
              </a:rPr>
              <a:t>discovery</a:t>
            </a:r>
            <a:r>
              <a:rPr lang="en-US" sz="1400" dirty="0" smtClean="0">
                <a:effectLst/>
                <a:latin typeface="+mj-lt"/>
                <a:cs typeface="Calibri" pitchFamily="34" charset="0"/>
              </a:rPr>
              <a:t>  announcement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800600" y="4605536"/>
            <a:ext cx="0" cy="576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1524000" y="762000"/>
            <a:ext cx="3657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71877" y="2856915"/>
            <a:ext cx="2161845" cy="369332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Superb performance!!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57755" y="3352800"/>
            <a:ext cx="1736950" cy="369332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Total over 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150fb</a:t>
            </a:r>
            <a:r>
              <a:rPr lang="en-US" sz="1800" b="1" baseline="30000" dirty="0" smtClean="0">
                <a:solidFill>
                  <a:srgbClr val="800000"/>
                </a:solidFill>
                <a:latin typeface="Arial Narrow"/>
                <a:cs typeface="Arial Narrow"/>
              </a:rPr>
              <a:t>-1</a:t>
            </a:r>
            <a:endParaRPr lang="en-US" sz="1800" b="1" baseline="30000" dirty="0" smtClean="0">
              <a:solidFill>
                <a:srgbClr val="800000"/>
              </a:solidFill>
              <a:effectLst/>
              <a:latin typeface="Arial Narrow"/>
              <a:cs typeface="Arial Narrow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30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11" grpId="0" animBg="1"/>
      <p:bldP spid="20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 smtClean="0"/>
              <a:t>What did statistics do for Higgs?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9974-ED95-954F-954F-B1994C5122D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3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35" y="-72092"/>
            <a:ext cx="8229600" cy="910292"/>
          </a:xfrm>
        </p:spPr>
        <p:txBody>
          <a:bodyPr/>
          <a:lstStyle/>
          <a:p>
            <a:r>
              <a:rPr lang="en-US" dirty="0" smtClean="0"/>
              <a:t>How about this?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3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610600" cy="54102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way over 7 standard deviations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26815-A219-6749-AF67-92C3905B685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514600" cy="476250"/>
          </a:xfrm>
        </p:spPr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8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/>
              <a:t>Statistical Significance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Picture 6" descr="Screen Shot 2012-12-04 at 9.2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70" y="6477000"/>
            <a:ext cx="9139329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03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8674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much bigger than seven standard deviations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Level of significance: much better than 99.999 999 999 </a:t>
            </a:r>
            <a:r>
              <a:rPr lang="en-US" sz="2400" dirty="0"/>
              <a:t>7</a:t>
            </a:r>
            <a:r>
              <a:rPr lang="en-US" sz="2400" dirty="0" smtClean="0"/>
              <a:t>% (eleven 9s!!)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could be wrong once if we do the same experiment 391,000,000,000 times (will take ~13,000 years even if each experiment takes 1s!!)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So did we find the Higgs particle?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have discovered the heaviest new boson we’ve seen thus far 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It has many properties consistent with the Standard Model Higgs particle</a:t>
            </a:r>
          </a:p>
          <a:p>
            <a:pPr lvl="2">
              <a:spcBef>
                <a:spcPts val="72"/>
              </a:spcBef>
            </a:pPr>
            <a:r>
              <a:rPr lang="en-US" sz="2000" dirty="0" smtClean="0"/>
              <a:t>It quacks like a duck and walks like a duck but…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</a:t>
            </a:r>
            <a:r>
              <a:rPr lang="en-US" sz="2400" dirty="0"/>
              <a:t> </a:t>
            </a:r>
            <a:r>
              <a:rPr lang="en-US" sz="2400" dirty="0" smtClean="0"/>
              <a:t>sill do not </a:t>
            </a:r>
            <a:r>
              <a:rPr lang="en-US" sz="2400" dirty="0" smtClean="0"/>
              <a:t>have </a:t>
            </a:r>
            <a:r>
              <a:rPr lang="en-US" sz="2400" dirty="0" smtClean="0"/>
              <a:t>enough data to precisely measure all the properties – mass, lifetime, the rate at which this particle decays to certain other particles, etc – to definitively determine its nature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Precision measurements and searches in new channels ongoing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9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79106" y="5330339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2012 God particle discovery</a:t>
            </a:r>
            <a:endParaRPr lang="en-US" dirty="0">
              <a:solidFill>
                <a:srgbClr val="FFFFFF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7" name="CBS 11 Dr. Yu interview 07.04.1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80" y="-1"/>
            <a:ext cx="9127719" cy="6353499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297260" y="4835039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Discovery of the God Particle in 2012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1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5" grpId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err="1"/>
              <a:t>Fermilab</a:t>
            </a:r>
            <a:r>
              <a:rPr lang="en-US" dirty="0"/>
              <a:t> Neutrino Program</a:t>
            </a:r>
            <a:endParaRPr lang="en-US" b="1" dirty="0">
              <a:latin typeface="Arial Narrow" charset="0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9240" y="685800"/>
            <a:ext cx="803516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err="1">
                <a:solidFill>
                  <a:srgbClr val="0033CC"/>
                </a:solidFill>
                <a:latin typeface="Arial Narrow" charset="0"/>
              </a:rPr>
              <a:t>Fermilab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 is building high intensity proton beam based neutrino physics facility (LBNF </a:t>
            </a:r>
            <a:r>
              <a:rPr lang="mr-IN" sz="2800" dirty="0">
                <a:solidFill>
                  <a:srgbClr val="0033CC"/>
                </a:solidFill>
                <a:latin typeface="Arial Narrow" charset="0"/>
              </a:rPr>
              <a:t>–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 Long Baseline Neutrino Facility)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Precision neutrino oscillation properties</a:t>
            </a:r>
          </a:p>
          <a:p>
            <a:pPr lvl="2">
              <a:spcBef>
                <a:spcPts val="300"/>
              </a:spcBef>
            </a:pPr>
            <a:r>
              <a:rPr lang="en-GB" sz="2000" dirty="0">
                <a:latin typeface="Arial Narrow" charset="0"/>
                <a:ea typeface="Arial Narrow" charset="0"/>
                <a:cs typeface="Arial Narrow" charset="0"/>
              </a:rPr>
              <a:t>Mass Hierarchy, CP phase, </a:t>
            </a:r>
            <a:r>
              <a:rPr lang="en-GB" sz="2000" dirty="0" err="1">
                <a:latin typeface="Arial Narrow" charset="0"/>
                <a:ea typeface="Arial Narrow" charset="0"/>
                <a:cs typeface="Arial Narrow" charset="0"/>
              </a:rPr>
              <a:t>etc</a:t>
            </a:r>
            <a:endParaRPr lang="en-GB" sz="2000" dirty="0">
              <a:latin typeface="Arial Narrow" charset="0"/>
              <a:ea typeface="Arial Narrow" charset="0"/>
              <a:cs typeface="Arial Narrow" charset="0"/>
            </a:endParaRPr>
          </a:p>
          <a:p>
            <a:pPr lvl="2">
              <a:spcBef>
                <a:spcPts val="300"/>
              </a:spcBef>
            </a:pPr>
            <a:r>
              <a:rPr lang="en-GB" sz="2000" dirty="0"/>
              <a:t>Supernova detection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Physics beyond Standard Model</a:t>
            </a:r>
            <a:endParaRPr lang="en-GB" dirty="0">
              <a:latin typeface="Arial Narrow" charset="0"/>
              <a:ea typeface="Arial Narrow" charset="0"/>
              <a:cs typeface="Arial Narrow" charset="0"/>
            </a:endParaRPr>
          </a:p>
          <a:p>
            <a:pPr lvl="1">
              <a:spcBef>
                <a:spcPts val="300"/>
              </a:spcBef>
            </a:pPr>
            <a:r>
              <a:rPr lang="en-GB" dirty="0">
                <a:latin typeface="Arial Narrow" charset="0"/>
                <a:ea typeface="Arial Narrow" charset="0"/>
                <a:cs typeface="Arial Narrow" charset="0"/>
              </a:rPr>
              <a:t>Search for sterile neutrinos, dark matter, </a:t>
            </a:r>
            <a:r>
              <a:rPr lang="en-GB" dirty="0" err="1" smtClean="0">
                <a:latin typeface="Arial Narrow" charset="0"/>
                <a:ea typeface="Arial Narrow" charset="0"/>
                <a:cs typeface="Arial Narrow" charset="0"/>
              </a:rPr>
              <a:t>etc</a:t>
            </a:r>
            <a:endParaRPr lang="en-GB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>
              <a:spcBef>
                <a:spcPts val="300"/>
              </a:spcBef>
            </a:pPr>
            <a:r>
              <a:rPr lang="en-GB" sz="2800" dirty="0" smtClean="0"/>
              <a:t>Require </a:t>
            </a:r>
            <a:r>
              <a:rPr lang="en-GB" sz="2800" dirty="0"/>
              <a:t>capable </a:t>
            </a:r>
            <a:r>
              <a:rPr lang="en-GB" sz="2800" dirty="0" smtClean="0"/>
              <a:t>ND </a:t>
            </a:r>
            <a:r>
              <a:rPr lang="en-GB" sz="2800" dirty="0"/>
              <a:t>and large mass underground </a:t>
            </a:r>
            <a:r>
              <a:rPr lang="en-GB" sz="2800" dirty="0" smtClean="0"/>
              <a:t>FD w/ </a:t>
            </a:r>
            <a:r>
              <a:rPr lang="en-GB" sz="2800" dirty="0"/>
              <a:t>a capability for low energy detection, good position resolution, timing resolution and good particle </a:t>
            </a:r>
            <a:r>
              <a:rPr lang="en-GB" sz="2800" dirty="0" smtClean="0"/>
              <a:t>ID</a:t>
            </a:r>
          </a:p>
          <a:p>
            <a:pPr>
              <a:spcBef>
                <a:spcPts val="300"/>
              </a:spcBef>
            </a:pPr>
            <a:r>
              <a:rPr lang="en-GB" sz="2800" dirty="0" smtClean="0"/>
              <a:t>Also a short-baseline neutrino program</a:t>
            </a:r>
            <a:endParaRPr lang="en-GB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0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Forces between the constituents (gravitational, electro-magnetic, weak and strong forces)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</a:t>
            </a:r>
            <a:r>
              <a:rPr lang="en-US" sz="1800" dirty="0" smtClean="0"/>
              <a:t>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Search for Dark Matter and Making of Dark Matter Beams</a:t>
            </a:r>
            <a:endParaRPr lang="en-US" sz="1800" dirty="0"/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Creation of Universe (</a:t>
            </a:r>
            <a:r>
              <a:rPr lang="en-US" sz="1800" b="1" dirty="0"/>
              <a:t>Big Bang</a:t>
            </a:r>
            <a:r>
              <a:rPr lang="en-US" sz="1800" dirty="0"/>
              <a:t> Theory)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activity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our everyday lives </a:t>
            </a:r>
            <a:r>
              <a:rPr lang="en-US" sz="1800" dirty="0" smtClean="0"/>
              <a:t>better to help us live well as an integral part of the universe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0445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3400" dirty="0" smtClean="0"/>
              <a:t>Light DM Production </a:t>
            </a:r>
            <a:r>
              <a:rPr lang="en-US" sz="3400" dirty="0"/>
              <a:t>at </a:t>
            </a:r>
            <a:r>
              <a:rPr lang="en-US" sz="3400" dirty="0" smtClean="0"/>
              <a:t>High Intensity Accelerator </a:t>
            </a:r>
            <a:endParaRPr lang="en-US" sz="3400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27447"/>
            <a:ext cx="8991600" cy="5873353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Higgs particle, a part of only 5% of the universe</a:t>
            </a:r>
            <a:r>
              <a:rPr lang="en-US" sz="2400" dirty="0" smtClean="0"/>
              <a:t>, may’ve been seen</a:t>
            </a: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remaining 95</a:t>
            </a:r>
            <a:r>
              <a:rPr lang="en-US" sz="2400" dirty="0"/>
              <a:t>% of the </a:t>
            </a:r>
            <a:r>
              <a:rPr lang="en-US" sz="2400" dirty="0" smtClean="0"/>
              <a:t>universe must explored further!!</a:t>
            </a:r>
            <a:endParaRPr lang="en-US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4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ark Matter Search Motivation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95400"/>
            <a:ext cx="2315013" cy="4800600"/>
          </a:xfrm>
          <a:prstGeom prst="rect">
            <a:avLst/>
          </a:prstGeom>
          <a:solidFill>
            <a:srgbClr val="CCFFCC">
              <a:alpha val="6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248213" y="2570734"/>
            <a:ext cx="2286000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371600" y="2590800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800000"/>
                </a:solidFill>
              </a:rPr>
              <a:t>LHC@CERN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smtClean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3400" dirty="0" smtClean="0"/>
              <a:t>Light DM Production </a:t>
            </a:r>
            <a:r>
              <a:rPr lang="en-US" sz="3400" dirty="0"/>
              <a:t>at </a:t>
            </a:r>
            <a:r>
              <a:rPr lang="en-US" sz="3400" dirty="0" smtClean="0"/>
              <a:t>High Intensity Accelerator </a:t>
            </a:r>
            <a:endParaRPr lang="en-US" sz="3400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27447"/>
            <a:ext cx="8991600" cy="5873353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Higgs particle, a part of only 5% of the universe</a:t>
            </a:r>
            <a:r>
              <a:rPr lang="en-US" sz="2400" dirty="0" smtClean="0"/>
              <a:t>, may’ve been seen</a:t>
            </a: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remaining 95</a:t>
            </a:r>
            <a:r>
              <a:rPr lang="en-US" sz="2400" dirty="0"/>
              <a:t>% of the </a:t>
            </a:r>
            <a:r>
              <a:rPr lang="en-US" sz="2400" dirty="0" smtClean="0"/>
              <a:t>universe</a:t>
            </a:r>
            <a:r>
              <a:rPr lang="en-US" sz="2400" dirty="0"/>
              <a:t> </a:t>
            </a:r>
            <a:r>
              <a:rPr lang="en-US" sz="2400" dirty="0" smtClean="0"/>
              <a:t>must be explored further!</a:t>
            </a:r>
            <a:endParaRPr lang="en-US" sz="2400" dirty="0"/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Detection </a:t>
            </a:r>
            <a:r>
              <a:rPr lang="en-US" sz="2400" dirty="0"/>
              <a:t>of </a:t>
            </a:r>
            <a:r>
              <a:rPr lang="en-US" sz="2400" dirty="0" smtClean="0"/>
              <a:t>DM (elastic):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How</a:t>
            </a:r>
            <a:r>
              <a:rPr lang="en-US" sz="2400" dirty="0"/>
              <a:t> </a:t>
            </a:r>
            <a:r>
              <a:rPr lang="en-US" sz="2400" dirty="0" smtClean="0"/>
              <a:t>does a DM event look in an experiment?:</a:t>
            </a:r>
            <a:endParaRPr lang="en-US" sz="2400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52" y="1389757"/>
            <a:ext cx="2911078" cy="120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29941"/>
            <a:ext cx="3491508" cy="11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39" y="2604492"/>
            <a:ext cx="3687961" cy="12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67200"/>
            <a:ext cx="639699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743200" y="4876800"/>
            <a:ext cx="3429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019800" y="4343400"/>
            <a:ext cx="3048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019800" y="5257800"/>
            <a:ext cx="3048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2362200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Higher E</a:t>
            </a:r>
            <a:r>
              <a:rPr lang="en-US" sz="1800" b="1" baseline="-25000" dirty="0" smtClean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 @ DUNE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228600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Lower E</a:t>
            </a:r>
            <a:r>
              <a:rPr lang="en-US" sz="1800" b="1" baseline="-25000" dirty="0" smtClean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 @ </a:t>
            </a:r>
            <a:r>
              <a:rPr lang="en-US" sz="1800" b="1" dirty="0" err="1" smtClean="0">
                <a:solidFill>
                  <a:srgbClr val="800000"/>
                </a:solidFill>
                <a:latin typeface="Arial Narrow"/>
                <a:cs typeface="Arial Narrow"/>
              </a:rPr>
              <a:t>MiniBooNE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76400" y="5257800"/>
            <a:ext cx="6096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5257800"/>
            <a:ext cx="1447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High Intensity Proton Beam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776454" y="1701225"/>
            <a:ext cx="136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Battell </a:t>
            </a:r>
            <a:r>
              <a:rPr lang="is-IS" sz="1600" b="1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et al</a:t>
            </a:r>
            <a:r>
              <a:rPr lang="is-IS" sz="1600" b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., PRD80, 095024</a:t>
            </a:r>
            <a:endParaRPr lang="is-IS" sz="16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5000" y="1320225"/>
            <a:ext cx="1624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Minimal model w/ kinetic mixing</a:t>
            </a:r>
            <a:endParaRPr lang="is-IS" sz="16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0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  <p:bldP spid="6" grpId="0" animBg="1"/>
      <p:bldP spid="13" grpId="0" animBg="1"/>
      <p:bldP spid="14" grpId="0" animBg="1"/>
      <p:bldP spid="15" grpId="0" animBg="1"/>
      <p:bldP spid="16" grpId="0" animBg="1"/>
      <p:bldP spid="5" grpId="0" animBg="1"/>
      <p:bldP spid="2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915400" cy="5791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The flagship long baseline (1300km) </a:t>
            </a:r>
            <a:r>
              <a:rPr lang="en-US" sz="2800" dirty="0" err="1" smtClean="0">
                <a:latin typeface="Symbol" charset="2"/>
                <a:cs typeface="Symbol" charset="2"/>
              </a:rPr>
              <a:t>ν</a:t>
            </a:r>
            <a:r>
              <a:rPr lang="en-US" sz="2800" dirty="0" smtClean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1500m underground in South Dakota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The Next Big Thing - DUNE Experiment</a:t>
            </a:r>
            <a:endParaRPr lang="en-US" sz="4000" b="1" dirty="0"/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1400" y="609600"/>
            <a:ext cx="1752600" cy="1109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1905000"/>
            <a:ext cx="2667000" cy="2240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20160518_101605_resiz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19300"/>
            <a:ext cx="5867400" cy="4057650"/>
          </a:xfrm>
          <a:prstGeom prst="rect">
            <a:avLst/>
          </a:prstGeom>
        </p:spPr>
      </p:pic>
      <p:pic>
        <p:nvPicPr>
          <p:cNvPr id="5" name="Picture 4" descr="20160518_151716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4876800" cy="2743200"/>
          </a:xfrm>
          <a:prstGeom prst="rect">
            <a:avLst/>
          </a:prstGeom>
        </p:spPr>
      </p:pic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1676400" y="4267200"/>
            <a:ext cx="2438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5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 smtClean="0">
                <a:solidFill>
                  <a:srgbClr val="800000"/>
                </a:solidFill>
              </a:rPr>
              <a:t>Yes, you are right!  Mount Rushmore!!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5867400" y="4876800"/>
            <a:ext cx="3200400" cy="19050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marL="571500" indent="-571500"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Nobel </a:t>
            </a:r>
            <a:r>
              <a:rPr lang="en-US" sz="2800" b="1" dirty="0">
                <a:solidFill>
                  <a:srgbClr val="0000FF"/>
                </a:solidFill>
              </a:rPr>
              <a:t>Winning Neutrino Discovery by Ray Davis in 1960’s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Many Dark Matter experiments in progress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New DUNE area to be excavated shortly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8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build="p" autoUpdateAnimBg="0"/>
      <p:bldP spid="11" grpId="0"/>
      <p:bldP spid="12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839200" cy="56388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The flagship long baseline (1300km -800mi) </a:t>
            </a:r>
            <a:r>
              <a:rPr lang="en-US" sz="2800" dirty="0" err="1" smtClean="0">
                <a:latin typeface="Symbol" charset="2"/>
                <a:cs typeface="Symbol" charset="2"/>
              </a:rPr>
              <a:t>ν</a:t>
            </a:r>
            <a:r>
              <a:rPr lang="en-US" sz="2800" dirty="0" smtClean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1500m underground in an old South Dakota gold mine 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With very high intensity proton beams (1.2MW </a:t>
            </a:r>
            <a:r>
              <a:rPr lang="en-US" sz="2800" dirty="0" smtClean="0">
                <a:latin typeface="Arial Narrow"/>
                <a:cs typeface="Arial Narrow"/>
                <a:sym typeface="Wingdings"/>
              </a:rPr>
              <a:t> 2.4MW!)</a:t>
            </a:r>
            <a:endParaRPr lang="en-US" sz="2800" dirty="0" smtClean="0">
              <a:latin typeface="Arial Narrow"/>
              <a:cs typeface="Arial Narrow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Result in large number of neutrinos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A</a:t>
            </a:r>
            <a:r>
              <a:rPr lang="en-US" sz="2400" dirty="0" smtClean="0">
                <a:latin typeface="Arial Narrow"/>
                <a:cs typeface="Arial Narrow"/>
              </a:rPr>
              <a:t> great potential for DM &amp; other physics beyond the Standard Model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Food for thoughts!  How many 100GeV protons per second do these beam powers correspond to?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Large mass (~80kt! total) </a:t>
            </a:r>
            <a:r>
              <a:rPr lang="en-US" sz="2800" dirty="0" err="1" smtClean="0">
                <a:latin typeface="Arial Narrow"/>
                <a:cs typeface="Arial Narrow"/>
              </a:rPr>
              <a:t>LAr</a:t>
            </a:r>
            <a:r>
              <a:rPr lang="en-US" sz="2800" dirty="0" smtClean="0">
                <a:latin typeface="Arial Narrow"/>
                <a:cs typeface="Arial Narrow"/>
              </a:rPr>
              <a:t> Detector at SURF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Powerful near detector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Was born March 2015!  A two year old baby!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Combination of two large proposals – LBNE (US) and LBNO (EU)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1020 collaborators from ~174 institutes in 30 countries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 smtClean="0"/>
              <a:t>The Next Big Thing - DUNE Experiment</a:t>
            </a:r>
            <a:endParaRPr lang="en-US" b="1" dirty="0"/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7287" y="524553"/>
            <a:ext cx="1218128" cy="77084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1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1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1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1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1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11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11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311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The Components of the DUNE Experiment</a:t>
            </a:r>
            <a:endParaRPr lang="en-US" sz="4000" b="1" dirty="0"/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9009" y="685800"/>
            <a:ext cx="5498791" cy="2139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/>
          <p:cNvGrpSpPr/>
          <p:nvPr/>
        </p:nvGrpSpPr>
        <p:grpSpPr>
          <a:xfrm>
            <a:off x="457200" y="685800"/>
            <a:ext cx="2872131" cy="2629285"/>
            <a:chOff x="5943600" y="685800"/>
            <a:chExt cx="2872131" cy="2629285"/>
          </a:xfrm>
        </p:grpSpPr>
        <p:pic>
          <p:nvPicPr>
            <p:cNvPr id="11" name="image1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 smtClean="0">
                  <a:solidFill>
                    <a:srgbClr val="A50021"/>
                  </a:solidFill>
                  <a:latin typeface="+mn-lt"/>
                </a:rPr>
                <a:t>1300km</a:t>
              </a:r>
              <a:r>
                <a:rPr lang="en-US" sz="2000" b="1" smtClean="0">
                  <a:solidFill>
                    <a:srgbClr val="A50021"/>
                  </a:solidFill>
                  <a:latin typeface="+mn-lt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+mn-lt"/>
              </a:endParaRPr>
            </a:p>
          </p:txBody>
        </p:sp>
      </p:grpSp>
      <p:pic>
        <p:nvPicPr>
          <p:cNvPr id="13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r="10298" b="8116"/>
          <a:stretch>
            <a:fillRect/>
          </a:stretch>
        </p:blipFill>
        <p:spPr>
          <a:xfrm>
            <a:off x="0" y="3352800"/>
            <a:ext cx="3278756" cy="2057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9000" y="2895600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57800" y="4267200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381000" y="5314890"/>
            <a:ext cx="2514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1500m underground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3505200" y="2949714"/>
            <a:ext cx="198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4 caverns with ~20kt total each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7162800" y="57912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66m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638800" y="5638800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5638800" y="5257800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5715000" y="5562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15m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5257800" y="5943600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4572000" y="5943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15m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2" name="Shape 127"/>
          <p:cNvSpPr/>
          <p:nvPr/>
        </p:nvSpPr>
        <p:spPr>
          <a:xfrm flipH="1">
            <a:off x="2362200" y="4419600"/>
            <a:ext cx="1447800" cy="457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" name="Shape 127"/>
          <p:cNvSpPr/>
          <p:nvPr/>
        </p:nvSpPr>
        <p:spPr>
          <a:xfrm flipH="1" flipV="1">
            <a:off x="5029200" y="4114800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4" name="Shape 127"/>
          <p:cNvSpPr/>
          <p:nvPr/>
        </p:nvSpPr>
        <p:spPr>
          <a:xfrm flipH="1">
            <a:off x="2895600" y="1981200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5" name="Shape 127"/>
          <p:cNvSpPr/>
          <p:nvPr/>
        </p:nvSpPr>
        <p:spPr>
          <a:xfrm>
            <a:off x="762000" y="1981200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5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6" grpId="0"/>
      <p:bldP spid="31" grpId="0"/>
      <p:bldP spid="32" grpId="0" animBg="1"/>
      <p:bldP spid="33" grpId="0" animBg="1"/>
      <p:bldP spid="34" grpId="0" animBg="1"/>
      <p:bldP spid="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756702"/>
            <a:ext cx="8915400" cy="995898"/>
          </a:xfrm>
          <a:noFill/>
          <a:ln/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Building four 10kt active volume </a:t>
            </a:r>
            <a:r>
              <a:rPr lang="en-US" sz="2800" dirty="0" err="1" smtClean="0">
                <a:latin typeface="Arial Narrow"/>
                <a:cs typeface="Arial Narrow"/>
              </a:rPr>
              <a:t>LAr</a:t>
            </a:r>
            <a:r>
              <a:rPr lang="en-US" sz="2800" dirty="0" smtClean="0">
                <a:latin typeface="Arial Narrow"/>
                <a:cs typeface="Arial Narrow"/>
              </a:rPr>
              <a:t> Detectors very challenging!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Need to understand many aspects of the detector technology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Two full scale prototype detectors under construction at CERN </a:t>
            </a:r>
            <a:r>
              <a:rPr lang="mr-IN" sz="2800" dirty="0" smtClean="0">
                <a:latin typeface="Arial Narrow"/>
                <a:cs typeface="Arial Narrow"/>
              </a:rPr>
              <a:t>–</a:t>
            </a:r>
            <a:r>
              <a:rPr lang="en-US" sz="2800" dirty="0" smtClean="0">
                <a:latin typeface="Arial Narrow"/>
                <a:cs typeface="Arial Narrow"/>
              </a:rPr>
              <a:t> SP and DP</a:t>
            </a: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Prototyping the DUNE Experiment</a:t>
            </a:r>
            <a:endParaRPr lang="en-US" sz="4000" b="1" dirty="0"/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966" y="2133600"/>
            <a:ext cx="2693572" cy="181523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56"/>
          <p:cNvSpPr/>
          <p:nvPr/>
        </p:nvSpPr>
        <p:spPr>
          <a:xfrm>
            <a:off x="608775" y="1752600"/>
            <a:ext cx="2473475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500" b="1">
                <a:solidFill>
                  <a:srgbClr val="0A0A0A"/>
                </a:solidFill>
              </a:defRPr>
            </a:lvl1pPr>
          </a:lstStyle>
          <a:p>
            <a:r>
              <a:rPr sz="2000" dirty="0">
                <a:solidFill>
                  <a:srgbClr val="A50021"/>
                </a:solidFill>
                <a:latin typeface="+mn-lt"/>
              </a:rPr>
              <a:t>35T @ FNAL</a:t>
            </a:r>
          </a:p>
        </p:txBody>
      </p:sp>
      <p:sp>
        <p:nvSpPr>
          <p:cNvPr id="12" name="Shape 157"/>
          <p:cNvSpPr/>
          <p:nvPr/>
        </p:nvSpPr>
        <p:spPr>
          <a:xfrm>
            <a:off x="3236882" y="1828800"/>
            <a:ext cx="2401918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600" dirty="0" smtClean="0">
                <a:solidFill>
                  <a:srgbClr val="A50021"/>
                </a:solidFill>
                <a:latin typeface="+mn-lt"/>
              </a:rPr>
              <a:t>single phase</a:t>
            </a:r>
            <a:r>
              <a:rPr lang="en-US" sz="1600" dirty="0" smtClean="0">
                <a:solidFill>
                  <a:srgbClr val="A50021"/>
                </a:solidFill>
                <a:latin typeface="+mn-lt"/>
              </a:rPr>
              <a:t> technology: Interaction &amp; detection in LAr</a:t>
            </a:r>
            <a:endParaRPr sz="160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43711" y="2590800"/>
            <a:ext cx="1826950" cy="287618"/>
          </a:xfrm>
          <a:prstGeom prst="rect">
            <a:avLst/>
          </a:prstGeom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3400" y="4488335"/>
            <a:ext cx="2792207" cy="195183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2"/>
          <p:cNvSpPr/>
          <p:nvPr/>
        </p:nvSpPr>
        <p:spPr>
          <a:xfrm>
            <a:off x="3428913" y="4466624"/>
            <a:ext cx="2113744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lang="en-US" sz="1600" dirty="0" smtClean="0">
                <a:solidFill>
                  <a:srgbClr val="A50021"/>
                </a:solidFill>
                <a:latin typeface="+mn-lt"/>
              </a:rPr>
              <a:t>D</a:t>
            </a:r>
            <a:r>
              <a:rPr sz="1600" dirty="0" smtClean="0">
                <a:solidFill>
                  <a:srgbClr val="A50021"/>
                </a:solidFill>
                <a:latin typeface="+mn-lt"/>
              </a:rPr>
              <a:t>ual </a:t>
            </a:r>
            <a:r>
              <a:rPr lang="en-US" sz="1600" dirty="0">
                <a:solidFill>
                  <a:srgbClr val="A50021"/>
                </a:solidFill>
                <a:latin typeface="+mn-lt"/>
              </a:rPr>
              <a:t>P</a:t>
            </a:r>
            <a:r>
              <a:rPr sz="1600" dirty="0" smtClean="0">
                <a:solidFill>
                  <a:srgbClr val="A50021"/>
                </a:solidFill>
                <a:latin typeface="+mn-lt"/>
              </a:rPr>
              <a:t>hase</a:t>
            </a:r>
            <a:r>
              <a:rPr lang="en-US" sz="1600" dirty="0" smtClean="0">
                <a:solidFill>
                  <a:srgbClr val="A50021"/>
                </a:solidFill>
                <a:latin typeface="+mn-lt"/>
              </a:rPr>
              <a:t>: </a:t>
            </a:r>
            <a:r>
              <a:rPr lang="en-US" sz="16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Interaction </a:t>
            </a:r>
            <a:r>
              <a:rPr lang="en-US" sz="1600" dirty="0" smtClean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in </a:t>
            </a:r>
            <a:r>
              <a:rPr lang="en-US" sz="1600" dirty="0" err="1" smtClean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LAr</a:t>
            </a:r>
            <a:r>
              <a:rPr lang="en-US" sz="1600" dirty="0" smtClean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 &amp; </a:t>
            </a:r>
            <a:r>
              <a:rPr lang="en-US" sz="16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detection in </a:t>
            </a:r>
            <a:r>
              <a:rPr lang="en-US" sz="1600" dirty="0" err="1" smtClean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GAr</a:t>
            </a:r>
            <a:endParaRPr lang="en-US" sz="1600" dirty="0">
              <a:solidFill>
                <a:srgbClr val="A5002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7" name="Shape 163"/>
          <p:cNvSpPr/>
          <p:nvPr/>
        </p:nvSpPr>
        <p:spPr>
          <a:xfrm>
            <a:off x="570730" y="4039692"/>
            <a:ext cx="2401070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500" b="1">
                <a:solidFill>
                  <a:srgbClr val="0A0A0A"/>
                </a:solidFill>
              </a:defRPr>
            </a:lvl1pPr>
          </a:lstStyle>
          <a:p>
            <a:r>
              <a:rPr sz="2000" dirty="0">
                <a:solidFill>
                  <a:srgbClr val="A50021"/>
                </a:solidFill>
                <a:latin typeface="+mn-lt"/>
              </a:rPr>
              <a:t>WA105 3x1x1@CERN</a:t>
            </a:r>
          </a:p>
        </p:txBody>
      </p:sp>
      <p:pic>
        <p:nvPicPr>
          <p:cNvPr id="18" name="Picture 17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21037" y="5110216"/>
            <a:ext cx="1826950" cy="287618"/>
          </a:xfrm>
          <a:prstGeom prst="rect">
            <a:avLst/>
          </a:prstGeom>
        </p:spPr>
      </p:pic>
      <p:pic>
        <p:nvPicPr>
          <p:cNvPr id="19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35743" y="1779351"/>
            <a:ext cx="2746257" cy="241165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533" y="4269740"/>
            <a:ext cx="2848667" cy="2542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4" name="Rounded Rectangular Callout 33"/>
          <p:cNvSpPr/>
          <p:nvPr/>
        </p:nvSpPr>
        <p:spPr bwMode="auto">
          <a:xfrm>
            <a:off x="3610810" y="5105400"/>
            <a:ext cx="3247190" cy="1165493"/>
          </a:xfrm>
          <a:prstGeom prst="wedgeRoundRect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576306" y="4269740"/>
            <a:ext cx="2395427" cy="2221917"/>
            <a:chOff x="5576306" y="4269740"/>
            <a:chExt cx="2395427" cy="2221917"/>
          </a:xfrm>
        </p:grpSpPr>
        <p:cxnSp>
          <p:nvCxnSpPr>
            <p:cNvPr id="22" name="Connecteur droit avec flèche 14"/>
            <p:cNvCxnSpPr/>
            <p:nvPr/>
          </p:nvCxnSpPr>
          <p:spPr>
            <a:xfrm>
              <a:off x="6190097" y="4971552"/>
              <a:ext cx="7862" cy="1048248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15"/>
            <p:cNvSpPr txBox="1"/>
            <p:nvPr/>
          </p:nvSpPr>
          <p:spPr>
            <a:xfrm>
              <a:off x="5791200" y="5291259"/>
              <a:ext cx="473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 Narrow" charset="0"/>
                  <a:ea typeface="Arial Narrow" charset="0"/>
                  <a:cs typeface="Arial Narrow" charset="0"/>
                </a:rPr>
                <a:t>6 m</a:t>
              </a:r>
            </a:p>
          </p:txBody>
        </p:sp>
        <p:cxnSp>
          <p:nvCxnSpPr>
            <p:cNvPr id="24" name="Connecteur droit avec flèche 14"/>
            <p:cNvCxnSpPr/>
            <p:nvPr/>
          </p:nvCxnSpPr>
          <p:spPr>
            <a:xfrm>
              <a:off x="6197959" y="6073671"/>
              <a:ext cx="835907" cy="21867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14"/>
            <p:cNvCxnSpPr/>
            <p:nvPr/>
          </p:nvCxnSpPr>
          <p:spPr>
            <a:xfrm flipH="1">
              <a:off x="7080799" y="5991893"/>
              <a:ext cx="890934" cy="311821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15"/>
            <p:cNvSpPr txBox="1"/>
            <p:nvPr/>
          </p:nvSpPr>
          <p:spPr>
            <a:xfrm>
              <a:off x="6292880" y="6153103"/>
              <a:ext cx="473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 Narrow" charset="0"/>
                  <a:ea typeface="Arial Narrow" charset="0"/>
                  <a:cs typeface="Arial Narrow" charset="0"/>
                </a:rPr>
                <a:t>6 m</a:t>
              </a:r>
            </a:p>
          </p:txBody>
        </p:sp>
        <p:sp>
          <p:nvSpPr>
            <p:cNvPr id="32" name="ZoneTexte 15"/>
            <p:cNvSpPr txBox="1"/>
            <p:nvPr/>
          </p:nvSpPr>
          <p:spPr>
            <a:xfrm>
              <a:off x="7361846" y="6101616"/>
              <a:ext cx="473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 Narrow" charset="0"/>
                  <a:ea typeface="Arial Narrow" charset="0"/>
                  <a:cs typeface="Arial Narrow" charset="0"/>
                </a:rPr>
                <a:t>6 m</a:t>
              </a:r>
            </a:p>
          </p:txBody>
        </p:sp>
        <p:sp>
          <p:nvSpPr>
            <p:cNvPr id="37" name="ZoneTexte 15"/>
            <p:cNvSpPr txBox="1"/>
            <p:nvPr/>
          </p:nvSpPr>
          <p:spPr>
            <a:xfrm>
              <a:off x="5576306" y="4269740"/>
              <a:ext cx="5196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600t</a:t>
              </a:r>
              <a:endParaRPr lang="en-US" sz="16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33" name="Shape 157"/>
          <p:cNvSpPr/>
          <p:nvPr/>
        </p:nvSpPr>
        <p:spPr>
          <a:xfrm>
            <a:off x="3465462" y="2940626"/>
            <a:ext cx="1944738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600">
                <a:solidFill>
                  <a:srgbClr val="A50021"/>
                </a:solidFill>
                <a:latin typeface="+mn-lt"/>
              </a:rPr>
              <a:t>protoDUNE </a:t>
            </a:r>
            <a:r>
              <a:rPr lang="en-US" sz="1600" smtClean="0">
                <a:solidFill>
                  <a:srgbClr val="A50021"/>
                </a:solidFill>
                <a:latin typeface="+mn-lt"/>
              </a:rPr>
              <a:t>SP</a:t>
            </a:r>
            <a:r>
              <a:rPr sz="1600" smtClean="0">
                <a:solidFill>
                  <a:srgbClr val="A50021"/>
                </a:solidFill>
                <a:latin typeface="+mn-lt"/>
              </a:rPr>
              <a:t>@CERN</a:t>
            </a:r>
            <a:endParaRPr lang="en-US" sz="1600" dirty="0" smtClean="0">
              <a:solidFill>
                <a:srgbClr val="A50021"/>
              </a:solidFill>
              <a:latin typeface="+mn-lt"/>
            </a:endParaRPr>
          </a:p>
          <a:p>
            <a:r>
              <a:rPr lang="en-US" sz="1600" dirty="0" smtClean="0">
                <a:solidFill>
                  <a:srgbClr val="A50021"/>
                </a:solidFill>
                <a:latin typeface="+mn-lt"/>
              </a:rPr>
              <a:t>6mx6mx6m Active</a:t>
            </a:r>
            <a:endParaRPr sz="1600" dirty="0">
              <a:solidFill>
                <a:srgbClr val="A50021"/>
              </a:solidFill>
              <a:latin typeface="+mn-lt"/>
            </a:endParaRPr>
          </a:p>
        </p:txBody>
      </p:sp>
      <p:sp>
        <p:nvSpPr>
          <p:cNvPr id="36" name="Shape 162"/>
          <p:cNvSpPr/>
          <p:nvPr/>
        </p:nvSpPr>
        <p:spPr>
          <a:xfrm>
            <a:off x="3519049" y="5531406"/>
            <a:ext cx="2015445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600">
                <a:solidFill>
                  <a:srgbClr val="A50021"/>
                </a:solidFill>
                <a:latin typeface="+mn-lt"/>
              </a:rPr>
              <a:t>protoDUNE </a:t>
            </a:r>
            <a:r>
              <a:rPr lang="en-US" sz="1600" smtClean="0">
                <a:solidFill>
                  <a:srgbClr val="A50021"/>
                </a:solidFill>
                <a:latin typeface="+mn-lt"/>
              </a:rPr>
              <a:t>DP</a:t>
            </a:r>
            <a:r>
              <a:rPr sz="1600" smtClean="0">
                <a:solidFill>
                  <a:srgbClr val="A50021"/>
                </a:solidFill>
                <a:latin typeface="+mn-lt"/>
              </a:rPr>
              <a:t>@CERN</a:t>
            </a:r>
            <a:endParaRPr lang="en-US" sz="1600" dirty="0" smtClean="0">
              <a:solidFill>
                <a:srgbClr val="A50021"/>
              </a:solidFill>
              <a:latin typeface="+mn-lt"/>
            </a:endParaRPr>
          </a:p>
          <a:p>
            <a:r>
              <a:rPr lang="en-US" sz="1600" dirty="0" smtClean="0">
                <a:solidFill>
                  <a:srgbClr val="A50021"/>
                </a:solidFill>
                <a:latin typeface="+mn-lt"/>
              </a:rPr>
              <a:t>6mx6mx6m Active</a:t>
            </a:r>
            <a:endParaRPr sz="160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12" y="1938459"/>
            <a:ext cx="7093664" cy="331437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7120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700"/>
                            </p:stCondLst>
                            <p:childTnLst>
                              <p:par>
                                <p:cTn id="9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build="p" autoUpdateAnimBg="0"/>
      <p:bldP spid="11" grpId="0" animBg="1"/>
      <p:bldP spid="12" grpId="0" animBg="1"/>
      <p:bldP spid="16" grpId="0" animBg="1"/>
      <p:bldP spid="17" grpId="0" animBg="1"/>
      <p:bldP spid="33" grpId="0" animBg="1"/>
      <p:bldP spid="3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37</a:t>
            </a:fld>
            <a:endParaRPr lang="fr-BE"/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0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Field Cage Construction!!</a:t>
            </a:r>
            <a:endParaRPr lang="en-US" altLang="en-US" sz="48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6" y="4501873"/>
            <a:ext cx="3546793" cy="18559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07" y="2023661"/>
            <a:ext cx="4660193" cy="43009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8" y="2031098"/>
            <a:ext cx="3525772" cy="2361344"/>
          </a:xfrm>
          <a:prstGeom prst="rect">
            <a:avLst/>
          </a:prstGeom>
        </p:spPr>
      </p:pic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152400" y="678425"/>
            <a:ext cx="8915400" cy="1345236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 smtClean="0">
                <a:latin typeface="Arial Narrow"/>
                <a:cs typeface="Arial Narrow"/>
              </a:rPr>
              <a:t>Field cage provides a uniform electric field for the ionization electrons to drift toward the collection plane</a:t>
            </a:r>
          </a:p>
          <a:p>
            <a:pPr>
              <a:lnSpc>
                <a:spcPct val="90000"/>
              </a:lnSpc>
            </a:pPr>
            <a:r>
              <a:rPr lang="en-US" sz="2800" kern="0" dirty="0" smtClean="0">
                <a:latin typeface="Arial Narrow"/>
                <a:cs typeface="Arial Narrow"/>
              </a:rPr>
              <a:t>Modularized design </a:t>
            </a:r>
            <a:r>
              <a:rPr lang="en-US" sz="2800" kern="0" dirty="0" smtClean="0">
                <a:latin typeface="Arial Narrow"/>
                <a:cs typeface="Arial Narrow"/>
                <a:sym typeface="Wingdings"/>
              </a:rPr>
              <a:t> UTA responsible for </a:t>
            </a:r>
            <a:r>
              <a:rPr lang="en-US" sz="2800" kern="0" dirty="0" err="1" smtClean="0">
                <a:latin typeface="Arial Narrow"/>
                <a:cs typeface="Arial Narrow"/>
                <a:sym typeface="Wingdings"/>
              </a:rPr>
              <a:t>ProtoDUNE</a:t>
            </a:r>
            <a:r>
              <a:rPr lang="en-US" sz="2800" kern="0" dirty="0" smtClean="0">
                <a:latin typeface="Arial Narrow"/>
                <a:cs typeface="Arial Narrow"/>
                <a:sym typeface="Wingdings"/>
              </a:rPr>
              <a:t> DP FC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12752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/>
          <a:p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38</a:t>
            </a:fld>
            <a:endParaRPr lang="fr-BE"/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0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8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Detectors </a:t>
            </a:r>
            <a:r>
              <a:rPr lang="fr-FR" altLang="en-US" sz="4800" b="1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Today</a:t>
            </a:r>
            <a:endParaRPr lang="en-US" altLang="en-US" sz="48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168447" y="685800"/>
            <a:ext cx="8915400" cy="1345236"/>
          </a:xfrm>
          <a:prstGeom prst="rect">
            <a:avLst/>
          </a:prstGeom>
          <a:noFill/>
          <a:ln/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 smtClean="0">
                <a:latin typeface="Arial Narrow"/>
                <a:cs typeface="Arial Narrow"/>
              </a:rPr>
              <a:t>SP </a:t>
            </a:r>
            <a:r>
              <a:rPr lang="en-US" sz="2800" kern="0" dirty="0" err="1" smtClean="0">
                <a:latin typeface="Arial Narrow"/>
                <a:cs typeface="Arial Narrow"/>
              </a:rPr>
              <a:t>ProtoDUNE</a:t>
            </a:r>
            <a:r>
              <a:rPr lang="en-US" sz="2800" kern="0" dirty="0" smtClean="0">
                <a:latin typeface="Arial Narrow"/>
                <a:cs typeface="Arial Narrow"/>
              </a:rPr>
              <a:t> will have the 6</a:t>
            </a:r>
            <a:r>
              <a:rPr lang="en-US" sz="2800" kern="0" baseline="30000" dirty="0" smtClean="0">
                <a:latin typeface="Arial Narrow"/>
                <a:cs typeface="Arial Narrow"/>
              </a:rPr>
              <a:t>th</a:t>
            </a:r>
            <a:r>
              <a:rPr lang="en-US" sz="2800" kern="0" dirty="0" smtClean="0">
                <a:latin typeface="Arial Narrow"/>
                <a:cs typeface="Arial Narrow"/>
              </a:rPr>
              <a:t> &amp; final APA in April and </a:t>
            </a:r>
            <a:r>
              <a:rPr lang="en-US" sz="2800" kern="0" dirty="0" smtClean="0">
                <a:latin typeface="Arial Narrow"/>
                <a:cs typeface="Arial Narrow"/>
              </a:rPr>
              <a:t>closed shut in </a:t>
            </a:r>
            <a:r>
              <a:rPr lang="en-US" sz="2800" kern="0" dirty="0" smtClean="0">
                <a:latin typeface="Arial Narrow"/>
                <a:cs typeface="Arial Narrow"/>
              </a:rPr>
              <a:t>May with the cooldown and fill following in the summer &amp; Fall 2018</a:t>
            </a:r>
          </a:p>
          <a:p>
            <a:pPr>
              <a:lnSpc>
                <a:spcPct val="90000"/>
              </a:lnSpc>
            </a:pPr>
            <a:r>
              <a:rPr lang="en-US" sz="2800" kern="0" dirty="0" smtClean="0">
                <a:latin typeface="Arial Narrow"/>
                <a:cs typeface="Arial Narrow"/>
              </a:rPr>
              <a:t>DP </a:t>
            </a:r>
            <a:r>
              <a:rPr lang="en-US" sz="2800" kern="0" dirty="0" err="1" smtClean="0">
                <a:latin typeface="Arial Narrow"/>
                <a:cs typeface="Arial Narrow"/>
              </a:rPr>
              <a:t>ProdoDUNE</a:t>
            </a:r>
            <a:r>
              <a:rPr lang="en-US" sz="2800" kern="0" dirty="0" smtClean="0">
                <a:latin typeface="Arial Narrow"/>
                <a:cs typeface="Arial Narrow"/>
              </a:rPr>
              <a:t> will have completed FC and CRP</a:t>
            </a:r>
            <a:r>
              <a:rPr lang="en-US" sz="2800" kern="0" dirty="0" smtClean="0"/>
              <a:t>’s prepared for close late 2018 </a:t>
            </a:r>
            <a:endParaRPr lang="en-US" sz="2800" kern="0" dirty="0" smtClean="0">
              <a:latin typeface="Arial Narrow"/>
              <a:cs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23833"/>
            <a:ext cx="3511325" cy="468176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95400" y="2895600"/>
            <a:ext cx="599457" cy="3505200"/>
            <a:chOff x="1676400" y="2895600"/>
            <a:chExt cx="599457" cy="35052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1676400" y="289560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1725706" y="4360183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  <a:endParaRPr lang="en-US" b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31036"/>
            <a:ext cx="5009388" cy="459836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21058588">
            <a:off x="7466495" y="3353687"/>
            <a:ext cx="599457" cy="2447361"/>
            <a:chOff x="1676400" y="2895600"/>
            <a:chExt cx="599457" cy="35052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>
              <a:off x="1676400" y="2895600"/>
              <a:ext cx="49306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1725706" y="4360183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  <a:endParaRPr lang="en-US" b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194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762000"/>
          </a:xfrm>
        </p:spPr>
        <p:txBody>
          <a:bodyPr/>
          <a:lstStyle/>
          <a:p>
            <a:r>
              <a:rPr lang="en-US" sz="4800" dirty="0" smtClean="0"/>
              <a:t>Intermediate Physics w/ </a:t>
            </a:r>
            <a:r>
              <a:rPr lang="en-US" sz="4800" dirty="0" err="1" smtClean="0"/>
              <a:t>ProtoDUNE</a:t>
            </a:r>
            <a:r>
              <a:rPr lang="en-US" sz="4800" dirty="0" smtClean="0"/>
              <a:t>?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3820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latin typeface="Arial Narrow" charset="0"/>
                <a:sym typeface="Wingdings"/>
              </a:rPr>
              <a:t>ProtoDUNE</a:t>
            </a:r>
            <a:r>
              <a:rPr lang="en-US" sz="2800" dirty="0" smtClean="0">
                <a:latin typeface="Arial Narrow" charset="0"/>
                <a:sym typeface="Wingdings"/>
              </a:rPr>
              <a:t> detectors have active volume of over 600t total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latin typeface="Arial Narrow" charset="0"/>
                <a:sym typeface="Wingdings"/>
              </a:rPr>
              <a:t>Potential for searching for relativistic Boosted Dark Matter in its inelastic scattering in the detector  Distinct signature of 3 lepton + missing energy final states</a:t>
            </a:r>
            <a:r>
              <a:rPr lang="en-US" sz="2800" dirty="0">
                <a:latin typeface="Arial Narrow" charset="0"/>
                <a:sym typeface="Wingdings"/>
              </a:rPr>
              <a:t> </a:t>
            </a:r>
            <a:r>
              <a:rPr lang="en-US" sz="2800" dirty="0" smtClean="0">
                <a:latin typeface="Arial Narrow" charset="0"/>
                <a:sym typeface="Wingdings"/>
              </a:rPr>
              <a:t>helps over the anticipated large background on the surface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4" y="3048000"/>
            <a:ext cx="8640576" cy="304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5029200" y="2895600"/>
            <a:ext cx="3276600" cy="3200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01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4,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makes up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the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universe?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How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 all come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from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42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2" grpId="0" animBg="1"/>
      <p:bldP spid="1198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ark Matter Search Motivation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19200"/>
            <a:ext cx="2338606" cy="4876800"/>
          </a:xfrm>
          <a:prstGeom prst="rect">
            <a:avLst/>
          </a:prstGeom>
          <a:solidFill>
            <a:srgbClr val="CCFFCC">
              <a:alpha val="6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1224619" y="3429000"/>
            <a:ext cx="2333187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366180" y="3412576"/>
            <a:ext cx="2191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800000"/>
                </a:solidFill>
              </a:rPr>
              <a:t>DUNE </a:t>
            </a:r>
            <a:r>
              <a:rPr lang="en-US" dirty="0" smtClean="0">
                <a:solidFill>
                  <a:srgbClr val="800000"/>
                </a:solidFill>
              </a:rPr>
              <a:t>potential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248213" y="2570734"/>
            <a:ext cx="2286000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866900" y="2720902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LHC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smtClean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811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1"/>
            <a:ext cx="8915400" cy="22860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A</a:t>
            </a:r>
            <a:r>
              <a:rPr lang="en-US" sz="2800" dirty="0" smtClean="0">
                <a:latin typeface="Arial Narrow"/>
                <a:cs typeface="Arial Narrow"/>
              </a:rPr>
              <a:t> system that uses a string of magnets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We can have a </a:t>
            </a:r>
            <a:r>
              <a:rPr lang="en-US" sz="2800" dirty="0" err="1">
                <a:latin typeface="Arial Narrow"/>
                <a:cs typeface="Arial Narrow"/>
              </a:rPr>
              <a:t>beamline</a:t>
            </a:r>
            <a:r>
              <a:rPr lang="en-US" sz="2800" dirty="0">
                <a:latin typeface="Arial Narrow"/>
                <a:cs typeface="Arial Narrow"/>
              </a:rPr>
              <a:t> that separates neutrinos </a:t>
            </a:r>
            <a:r>
              <a:rPr lang="en-US" sz="2800" dirty="0" smtClean="0">
                <a:latin typeface="Arial Narrow"/>
                <a:cs typeface="Arial Narrow"/>
              </a:rPr>
              <a:t>and </a:t>
            </a:r>
            <a:r>
              <a:rPr lang="en-US" sz="2800" dirty="0">
                <a:latin typeface="Arial Narrow"/>
                <a:cs typeface="Arial Narrow"/>
              </a:rPr>
              <a:t>anti-</a:t>
            </a:r>
            <a:r>
              <a:rPr lang="en-US" sz="2800" dirty="0" smtClean="0">
                <a:latin typeface="Arial Narrow"/>
                <a:cs typeface="Arial Narrow"/>
              </a:rPr>
              <a:t>neutrinos from DM’s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Give parent particles of </a:t>
            </a:r>
            <a:r>
              <a:rPr lang="en-US" sz="2800" dirty="0" smtClean="0">
                <a:latin typeface="Symbol" charset="2"/>
                <a:ea typeface="Symbol" charset="2"/>
                <a:cs typeface="Symbol" charset="2"/>
              </a:rPr>
              <a:t>n’</a:t>
            </a:r>
            <a:r>
              <a:rPr lang="en-US" sz="2800" dirty="0" smtClean="0">
                <a:ea typeface="Symbol" charset="2"/>
                <a:cs typeface="Symbol" charset="2"/>
              </a:rPr>
              <a:t>s</a:t>
            </a:r>
            <a:r>
              <a:rPr lang="en-US" sz="2800" dirty="0" smtClean="0"/>
              <a:t> a magnetic kick to do this separation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Add a dipole after the mesons are fully focused with the 2</a:t>
            </a:r>
            <a:r>
              <a:rPr lang="en-US" sz="2800" baseline="30000" dirty="0"/>
              <a:t>nd</a:t>
            </a:r>
            <a:r>
              <a:rPr lang="en-US" sz="2800" dirty="0"/>
              <a:t> horn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6200" y="-152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Smart Dark Matter Beam Line!!</a:t>
            </a:r>
            <a:endParaRPr lang="en-US" sz="4000" b="1" dirty="0"/>
          </a:p>
        </p:txBody>
      </p:sp>
      <p:sp>
        <p:nvSpPr>
          <p:cNvPr id="10" name="Isosceles Triangle 9"/>
          <p:cNvSpPr/>
          <p:nvPr/>
        </p:nvSpPr>
        <p:spPr bwMode="auto">
          <a:xfrm rot="10800000" flipH="1">
            <a:off x="3622292" y="3359567"/>
            <a:ext cx="609600" cy="914400"/>
          </a:xfrm>
          <a:prstGeom prst="triangl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52400" y="3733801"/>
            <a:ext cx="1066800" cy="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1295400" y="3581401"/>
            <a:ext cx="1143000" cy="461665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ν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target</a:t>
            </a:r>
          </a:p>
        </p:txBody>
      </p:sp>
      <p:sp>
        <p:nvSpPr>
          <p:cNvPr id="13" name="Block Arc 12"/>
          <p:cNvSpPr/>
          <p:nvPr/>
        </p:nvSpPr>
        <p:spPr bwMode="auto">
          <a:xfrm rot="16200000">
            <a:off x="2438400" y="3581400"/>
            <a:ext cx="762000" cy="457200"/>
          </a:xfrm>
          <a:prstGeom prst="blockArc">
            <a:avLst>
              <a:gd name="adj1" fmla="val 9849421"/>
              <a:gd name="adj2" fmla="val 1120985"/>
              <a:gd name="adj3" fmla="val 0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Block Arc 13"/>
          <p:cNvSpPr/>
          <p:nvPr/>
        </p:nvSpPr>
        <p:spPr bwMode="auto">
          <a:xfrm rot="16200000">
            <a:off x="2895600" y="3581400"/>
            <a:ext cx="762000" cy="457200"/>
          </a:xfrm>
          <a:prstGeom prst="blockArc">
            <a:avLst>
              <a:gd name="adj1" fmla="val 9849421"/>
              <a:gd name="adj2" fmla="val 1120985"/>
              <a:gd name="adj3" fmla="val 0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4536692" y="3664368"/>
            <a:ext cx="1447800" cy="0"/>
          </a:xfrm>
          <a:prstGeom prst="straightConnector1">
            <a:avLst/>
          </a:prstGeom>
          <a:noFill/>
          <a:ln w="57150" cap="flat" cmpd="sng" algn="ctr">
            <a:solidFill>
              <a:srgbClr val="0033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tangle 15"/>
          <p:cNvSpPr/>
          <p:nvPr/>
        </p:nvSpPr>
        <p:spPr bwMode="auto">
          <a:xfrm>
            <a:off x="6060692" y="3290571"/>
            <a:ext cx="990600" cy="830997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Beam Dump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4536692" y="3816768"/>
            <a:ext cx="1295400" cy="609600"/>
          </a:xfrm>
          <a:prstGeom prst="straightConnector1">
            <a:avLst/>
          </a:prstGeom>
          <a:noFill/>
          <a:ln w="5715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7356092" y="3054768"/>
            <a:ext cx="1371600" cy="1200328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High Precision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Detector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12892" y="3207168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p</a:t>
            </a:r>
            <a:r>
              <a:rPr lang="en-US" dirty="0" smtClean="0">
                <a:solidFill>
                  <a:srgbClr val="008000"/>
                </a:solidFill>
              </a:rPr>
              <a:t>, π</a:t>
            </a:r>
            <a:r>
              <a:rPr lang="en-US" baseline="30000" dirty="0" smtClean="0">
                <a:solidFill>
                  <a:srgbClr val="008000"/>
                </a:solidFill>
              </a:rPr>
              <a:t>0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χ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60493" y="4121568"/>
            <a:ext cx="12191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π</a:t>
            </a:r>
            <a:r>
              <a:rPr lang="en-US" baseline="30000" dirty="0" smtClean="0">
                <a:solidFill>
                  <a:srgbClr val="008000"/>
                </a:solidFill>
              </a:rPr>
              <a:t>+(-)</a:t>
            </a:r>
            <a:r>
              <a:rPr lang="en-US" dirty="0" smtClean="0">
                <a:solidFill>
                  <a:srgbClr val="008000"/>
                </a:solidFill>
              </a:rPr>
              <a:t>, charged mesons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 rot="1800000">
            <a:off x="5823868" y="4566893"/>
            <a:ext cx="1600200" cy="461665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</a:rPr>
              <a:t>Decay pipe</a:t>
            </a:r>
          </a:p>
        </p:txBody>
      </p:sp>
      <p:sp>
        <p:nvSpPr>
          <p:cNvPr id="22" name="Rectangle 21"/>
          <p:cNvSpPr/>
          <p:nvPr/>
        </p:nvSpPr>
        <p:spPr bwMode="auto">
          <a:xfrm rot="1800000">
            <a:off x="7371209" y="5044138"/>
            <a:ext cx="1251761" cy="1200328"/>
          </a:xfrm>
          <a:prstGeom prst="rect">
            <a:avLst/>
          </a:prstGeom>
          <a:solidFill>
            <a:srgbClr val="008000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</a:rPr>
              <a:t>DUNE detector system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7246" y="3272135"/>
            <a:ext cx="33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38400" y="4267200"/>
            <a:ext cx="1208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Focusing </a:t>
            </a:r>
          </a:p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horns</a:t>
            </a:r>
            <a:endParaRPr lang="en-US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85172" y="2814935"/>
            <a:ext cx="858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dipole</a:t>
            </a:r>
            <a:endParaRPr lang="en-US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4800600" y="3121521"/>
            <a:ext cx="3371776" cy="917079"/>
          </a:xfrm>
          <a:prstGeom prst="rightArrow">
            <a:avLst/>
          </a:prstGeom>
          <a:solidFill>
            <a:srgbClr val="FFFF00">
              <a:alpha val="60000"/>
            </a:srgbClr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660066"/>
                </a:solidFill>
                <a:latin typeface="+mj-lt"/>
                <a:cs typeface="Arial"/>
              </a:rPr>
              <a:t>Dark Matter Experiments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+mj-lt"/>
              <a:cs typeface="Arial"/>
            </a:endParaRPr>
          </a:p>
        </p:txBody>
      </p:sp>
      <p:sp>
        <p:nvSpPr>
          <p:cNvPr id="27" name="Right Arrow 26"/>
          <p:cNvSpPr/>
          <p:nvPr/>
        </p:nvSpPr>
        <p:spPr bwMode="auto">
          <a:xfrm rot="1740000">
            <a:off x="4454329" y="4521266"/>
            <a:ext cx="4207617" cy="917079"/>
          </a:xfrm>
          <a:prstGeom prst="rightArrow">
            <a:avLst/>
          </a:prstGeom>
          <a:solidFill>
            <a:srgbClr val="FFFF00">
              <a:alpha val="60000"/>
            </a:srgbClr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660066"/>
                </a:solidFill>
                <a:latin typeface="+mj-lt"/>
                <a:cs typeface="Arial"/>
              </a:rPr>
              <a:t>Precision Neutrino Experiments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+mj-lt"/>
              <a:cs typeface="Arial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9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1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build="p" autoUpdateAnimBg="0"/>
      <p:bldP spid="10" grpId="0" animBg="1"/>
      <p:bldP spid="12" grpId="0" animBg="1"/>
      <p:bldP spid="13" grpId="0" animBg="1"/>
      <p:bldP spid="14" grpId="0" animBg="1"/>
      <p:bldP spid="16" grpId="0" animBg="1"/>
      <p:bldP spid="18" grpId="0" animBg="1"/>
      <p:bldP spid="19" grpId="0"/>
      <p:bldP spid="20" grpId="0"/>
      <p:bldP spid="21" grpId="0" animBg="1"/>
      <p:bldP spid="22" grpId="0" animBg="1"/>
      <p:bldP spid="23" grpId="0"/>
      <p:bldP spid="24" grpId="0"/>
      <p:bldP spid="25" grpId="0"/>
      <p:bldP spid="26" grpId="0" animBg="1"/>
      <p:bldP spid="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Dark Matter Searches at </a:t>
            </a:r>
            <a:r>
              <a:rPr lang="en-US" altLang="ko-KR" dirty="0" err="1" smtClean="0">
                <a:ea typeface="굴림" charset="-127"/>
                <a:cs typeface="굴림" charset="-127"/>
              </a:rPr>
              <a:t>Fermilab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Fermi National Accelerator Laboratory is turning into a lab with very high intensity accelerator program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UTA group is part of three experiments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Long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Baseline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Neutrino Experiment (LBNE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), an $850M flagship experiment,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with data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expected in 2026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High flux secondary beam and a near detector enables searches for DM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In addition to precision measurements of key neutrino </a:t>
            </a:r>
            <a:r>
              <a:rPr lang="en-US" dirty="0" err="1">
                <a:latin typeface="Arial Narrow" charset="0"/>
                <a:cs typeface="ＭＳ Ｐゴシック" charset="-128"/>
                <a:sym typeface="Wingdings"/>
              </a:rPr>
              <a:t>param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.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UTA playing very significant role in this experiment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A </a:t>
            </a:r>
            <a:r>
              <a:rPr lang="en-US" dirty="0">
                <a:latin typeface="Arial Narrow" charset="0"/>
                <a:sym typeface="Wingdings"/>
              </a:rPr>
              <a:t>rich physics program for the next 20 – 30 years!!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If </a:t>
            </a:r>
            <a:r>
              <a:rPr lang="en-US" dirty="0">
                <a:latin typeface="Arial Narrow" charset="0"/>
                <a:sym typeface="Wingdings"/>
              </a:rPr>
              <a:t>we see DM, we could use this to make DM Beam?</a:t>
            </a:r>
            <a:r>
              <a:rPr lang="en-US" dirty="0" smtClean="0">
                <a:latin typeface="Arial Narrow" charset="0"/>
                <a:sym typeface="Wingdings"/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3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 smtClean="0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12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3" grpId="0" animBg="1"/>
      <p:bldP spid="199686" grpId="0"/>
      <p:bldP spid="199687" grpId="0"/>
      <p:bldP spid="19968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Bi-product of High Energy Physics Research</a:t>
            </a:r>
            <a:endParaRPr lang="en-US" sz="40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950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3-07 at 6.38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6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525000" cy="914400"/>
          </a:xfrm>
        </p:spPr>
        <p:txBody>
          <a:bodyPr/>
          <a:lstStyle/>
          <a:p>
            <a:r>
              <a:rPr lang="en-US" sz="4000" dirty="0" smtClean="0">
                <a:solidFill>
                  <a:srgbClr val="FF0066"/>
                </a:solidFill>
                <a:latin typeface="+mn-lt"/>
              </a:rPr>
              <a:t>And in not too distant future, we could do …</a:t>
            </a:r>
            <a:endParaRPr lang="en-US" sz="4000" dirty="0">
              <a:solidFill>
                <a:srgbClr val="FF0066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E9FED-B022-7D4C-99D4-EF9E9B6BF054}" type="slidenum">
              <a:rPr lang="ko-KR" altLang="en-US" smtClean="0"/>
              <a:pPr>
                <a:defRPr/>
              </a:pPr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612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3"/>
              </a:rPr>
              <a:t>http://www-hep.uta.edu/~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hlinkClick r:id="rId3"/>
              </a:rPr>
              <a:t>yu/teaching/summer18-1444-001/summer18-1444-001.html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often read!! 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Office Hours for Dr. Yu: 12:30 – 1:30pm, M-</a:t>
            </a:r>
            <a:r>
              <a:rPr lang="en-US" sz="2800" dirty="0" err="1" smtClean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 or by appointments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3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410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Homework: </a:t>
            </a:r>
            <a:r>
              <a:rPr lang="en-US" altLang="ko-KR" sz="2400" dirty="0" smtClean="0">
                <a:ea typeface="굴림" charset="-127"/>
                <a:cs typeface="굴림" charset="-127"/>
              </a:rPr>
              <a:t>25</a:t>
            </a:r>
            <a:r>
              <a:rPr lang="en-US" sz="2400" dirty="0" smtClean="0"/>
              <a:t>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Final Comprehensive Exams (</a:t>
            </a:r>
            <a:r>
              <a:rPr lang="en-US" sz="2000" dirty="0" smtClean="0">
                <a:ea typeface="굴림" charset="-127"/>
                <a:cs typeface="굴림" charset="-127"/>
              </a:rPr>
              <a:t>7/9/18</a:t>
            </a:r>
            <a:r>
              <a:rPr lang="en-US" sz="2000" dirty="0" smtClean="0"/>
              <a:t>):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Mid-term Comprehensive Exam (6/20/18):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One better of the two term Exams (6/11/18 and 6/27/18): </a:t>
            </a:r>
            <a:r>
              <a:rPr lang="en-US" altLang="ko-KR" sz="2000" dirty="0" smtClean="0">
                <a:ea typeface="굴림" charset="-127"/>
                <a:cs typeface="굴림" charset="-127"/>
              </a:rPr>
              <a:t>12</a:t>
            </a:r>
            <a:r>
              <a:rPr lang="en-US" sz="2000" dirty="0" smtClean="0"/>
              <a:t>%</a:t>
            </a:r>
            <a:endParaRPr lang="en-US" sz="18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 smtClean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Lab score: 10%</a:t>
            </a:r>
            <a:endParaRPr lang="en-US" sz="2400" dirty="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Planetarium shows and Other many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3962400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23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 smtClean="0"/>
              <a:t>Homework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5344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Solving homework problems is the only way to comprehend class material </a:t>
            </a:r>
            <a:r>
              <a:rPr lang="en-US" sz="2400" dirty="0" smtClean="0">
                <a:sym typeface="Wingdings"/>
              </a:rPr>
              <a:t> 2 </a:t>
            </a:r>
            <a:r>
              <a:rPr lang="en-US" sz="2400" dirty="0" err="1" smtClean="0">
                <a:sym typeface="Wingdings"/>
              </a:rPr>
              <a:t>homeworks</a:t>
            </a:r>
            <a:r>
              <a:rPr lang="en-US" sz="2400" dirty="0" smtClean="0">
                <a:sym typeface="Wingdings"/>
              </a:rPr>
              <a:t> per week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</a:rPr>
              <a:t>Details are in the material distributed today and on the web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hlinkClick r:id="rId3"/>
              </a:rPr>
              <a:t>https://quest.cns.utexas.edu/student/courses/list</a:t>
            </a:r>
            <a:r>
              <a:rPr lang="en-US" sz="2000" dirty="0" smtClean="0"/>
              <a:t> </a:t>
            </a:r>
            <a:endParaRPr lang="en-US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chemeClr val="accent2"/>
                </a:solidFill>
              </a:rPr>
              <a:t>Choose the course </a:t>
            </a:r>
            <a:r>
              <a:rPr lang="en-US" sz="2000" b="1" u="sng" dirty="0" smtClean="0">
                <a:solidFill>
                  <a:srgbClr val="FF0000"/>
                </a:solidFill>
              </a:rPr>
              <a:t>PHYS1444-Summer18</a:t>
            </a:r>
            <a:r>
              <a:rPr lang="en-US" sz="2000" dirty="0" smtClean="0">
                <a:solidFill>
                  <a:schemeClr val="accent2"/>
                </a:solidFill>
              </a:rPr>
              <a:t>, unique number </a:t>
            </a:r>
            <a:r>
              <a:rPr lang="en-US" sz="2000" b="1" u="sng" dirty="0" smtClean="0">
                <a:solidFill>
                  <a:srgbClr val="FF0000"/>
                </a:solidFill>
              </a:rPr>
              <a:t>44018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u="sng" dirty="0" smtClean="0">
                <a:solidFill>
                  <a:schemeClr val="accent2"/>
                </a:solidFill>
              </a:rPr>
              <a:t>Download </a:t>
            </a:r>
            <a:r>
              <a:rPr lang="en-US" sz="2000" u="sng" dirty="0" err="1" smtClean="0">
                <a:solidFill>
                  <a:schemeClr val="accent2"/>
                </a:solidFill>
              </a:rPr>
              <a:t>homeworks</a:t>
            </a:r>
            <a:r>
              <a:rPr lang="en-US" altLang="ko-KR" sz="2000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</a:t>
            </a:r>
            <a:endParaRPr lang="en-US" sz="2000" u="sng" dirty="0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</a:rPr>
              <a:t>Roster will close at 11pm this Wednesday, June </a:t>
            </a:r>
            <a:r>
              <a:rPr lang="en-US" sz="2000" dirty="0">
                <a:solidFill>
                  <a:srgbClr val="A50021"/>
                </a:solidFill>
              </a:rPr>
              <a:t>6</a:t>
            </a:r>
            <a:endParaRPr lang="en-US" altLang="ko-KR" sz="2000" dirty="0" smtClean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</a:t>
            </a:r>
            <a:r>
              <a:rPr lang="en-US" sz="2000" dirty="0" err="1" smtClean="0">
                <a:solidFill>
                  <a:srgbClr val="A50021"/>
                </a:solidFill>
                <a:ea typeface="굴림" charset="-127"/>
                <a:cs typeface="굴림" charset="-127"/>
              </a:rPr>
              <a:t>e</a:t>
            </a: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-ID: Go and apply at the URL </a:t>
            </a: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  <a:hlinkClick r:id="rId4"/>
              </a:rPr>
              <a:t>https://idmanager.its.utexas.edu/eid_self_help/?createEID&amp;qwicap-page-id=EA027EFF7E2DA39E</a:t>
            </a: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sz="2000" dirty="0" smtClean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Home work problems will be slightly ahead of the class and tough!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u="sng" dirty="0" smtClean="0">
                <a:solidFill>
                  <a:srgbClr val="A50021"/>
                </a:solidFill>
              </a:rPr>
              <a:t>No</a:t>
            </a:r>
            <a:r>
              <a:rPr lang="en-US" sz="2400" dirty="0" smtClean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</a:t>
            </a:r>
            <a:r>
              <a:rPr lang="en-US" sz="2400" dirty="0" smtClean="0"/>
              <a:t>ome work will constitute </a:t>
            </a:r>
            <a:r>
              <a:rPr lang="en-US" altLang="ko-KR" sz="2400" b="1" u="sng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sz="2400" b="1" u="sng" dirty="0" smtClean="0">
                <a:solidFill>
                  <a:srgbClr val="A50021"/>
                </a:solidFill>
              </a:rPr>
              <a:t> of the total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Strongly encouraged to collaborate </a:t>
            </a:r>
            <a:r>
              <a:rPr lang="en-US" sz="2400" dirty="0" err="1" smtClean="0">
                <a:sym typeface="Wingdings" charset="2"/>
              </a:rPr>
              <a:t></a:t>
            </a:r>
            <a:r>
              <a:rPr lang="en-US" sz="2400" dirty="0" smtClean="0">
                <a:sym typeface="Wingdings" charset="2"/>
              </a:rPr>
              <a:t> Does not mean you can copy</a:t>
            </a:r>
          </a:p>
        </p:txBody>
      </p:sp>
    </p:spTree>
    <p:extLst>
      <p:ext uri="{BB962C8B-B14F-4D97-AF65-F5344CB8AC3E}">
        <p14:creationId xmlns:p14="http://schemas.microsoft.com/office/powerpoint/2010/main" val="138694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49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5344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taken randomly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used for extra credits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Lectures will be on 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/>
              <a:t>The lecture notes will be posted on the web </a:t>
            </a:r>
            <a:r>
              <a:rPr lang="en-US" b="1" u="sng">
                <a:solidFill>
                  <a:srgbClr val="A50021"/>
                </a:solidFill>
              </a:rPr>
              <a:t>AFTER</a:t>
            </a:r>
            <a:r>
              <a:rPr lang="en-US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mixed with traditional methods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Active participation through questions and discussions are </a:t>
            </a:r>
            <a:r>
              <a:rPr lang="en-US" b="1" u="sng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STRONGLY</a:t>
            </a:r>
            <a:r>
              <a:rPr lang="en-US"/>
              <a:t> encouraged </a:t>
            </a:r>
            <a:r>
              <a:rPr lang="en-US">
                <a:sym typeface="Wingdings" charset="2"/>
              </a:rPr>
              <a:t> Extra credit….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Communication between you and me is 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If you have problems, please do not hesitate talking to me</a:t>
            </a:r>
          </a:p>
        </p:txBody>
      </p:sp>
    </p:spTree>
    <p:extLst>
      <p:ext uri="{BB962C8B-B14F-4D97-AF65-F5344CB8AC3E}">
        <p14:creationId xmlns:p14="http://schemas.microsoft.com/office/powerpoint/2010/main" val="86544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Physics</a:t>
            </a:r>
            <a:endParaRPr lang="en-US" dirty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Gravitational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Electro</a:t>
            </a:r>
            <a:r>
              <a:rPr lang="en-US" dirty="0" smtClean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Weak Nuclear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Strong Nuclear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Physics</a:t>
            </a:r>
            <a:endParaRPr lang="en-US" dirty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6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F15C3-4849-B24E-B0DE-48090D7A5563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smtClean="0"/>
              <a:t>Lab and Physics Clinic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534400" cy="5638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Physics Labs:</a:t>
            </a:r>
            <a:r>
              <a:rPr lang="en-US" sz="2000" dirty="0" smtClean="0"/>
              <a:t> Starts today, Wednesday/Thursday, June 6/7</a:t>
            </a:r>
          </a:p>
          <a:p>
            <a:pPr lvl="1" eaLnBrk="1" hangingPunct="1"/>
            <a:r>
              <a:rPr lang="en-US" sz="2000" dirty="0" smtClean="0"/>
              <a:t>Important to understand physical principles through experiments</a:t>
            </a:r>
          </a:p>
          <a:p>
            <a:pPr lvl="1" eaLnBrk="1" hangingPunct="1"/>
            <a:r>
              <a:rPr lang="en-US" sz="2000" dirty="0" smtClean="0"/>
              <a:t>10% of the grade</a:t>
            </a:r>
          </a:p>
          <a:p>
            <a:pPr lvl="1" eaLnBrk="1" hangingPunct="1"/>
            <a:r>
              <a:rPr lang="en-US" sz="2000" dirty="0" err="1" smtClean="0"/>
              <a:t>Prelab</a:t>
            </a:r>
            <a:r>
              <a:rPr lang="en-US" sz="2000" dirty="0" smtClean="0"/>
              <a:t> questions can be obtained at </a:t>
            </a:r>
            <a:r>
              <a:rPr lang="en-US" sz="2000" dirty="0" smtClean="0">
                <a:hlinkClick r:id="rId2"/>
              </a:rPr>
              <a:t>www.uta.edu/physics/labs</a:t>
            </a:r>
            <a:r>
              <a:rPr lang="en-US" sz="2000" dirty="0" smtClean="0"/>
              <a:t> </a:t>
            </a:r>
          </a:p>
          <a:p>
            <a:pPr lvl="1" eaLnBrk="1" hangingPunct="1"/>
            <a:r>
              <a:rPr lang="en-US" sz="2000" dirty="0" smtClean="0"/>
              <a:t>Lab syllabus is available in your assigned lab rooms.  </a:t>
            </a:r>
          </a:p>
          <a:p>
            <a:pPr eaLnBrk="1" hangingPunct="1"/>
            <a:r>
              <a:rPr lang="en-US" sz="2400" dirty="0" smtClean="0"/>
              <a:t>Physics Clinic:</a:t>
            </a:r>
          </a:p>
          <a:p>
            <a:pPr lvl="1" eaLnBrk="1" hangingPunct="1"/>
            <a:r>
              <a:rPr lang="en-US" sz="2000" dirty="0" smtClean="0"/>
              <a:t>Free service</a:t>
            </a:r>
          </a:p>
          <a:p>
            <a:pPr lvl="1" eaLnBrk="1" hangingPunct="1"/>
            <a:r>
              <a:rPr lang="en-US" sz="2000" dirty="0" smtClean="0"/>
              <a:t>They provide general help on physics, including help solving homework problems</a:t>
            </a:r>
          </a:p>
          <a:p>
            <a:pPr lvl="2" eaLnBrk="1" hangingPunct="1"/>
            <a:r>
              <a:rPr lang="en-US" sz="1800" dirty="0" smtClean="0"/>
              <a:t>Do not expect solutions of the problem from them!</a:t>
            </a:r>
          </a:p>
          <a:p>
            <a:pPr lvl="2" eaLnBrk="1" hangingPunct="1"/>
            <a:r>
              <a:rPr lang="en-US" sz="1800" dirty="0" smtClean="0"/>
              <a:t>Do not expect them to tell you whether your answers are correct!</a:t>
            </a:r>
          </a:p>
          <a:p>
            <a:pPr lvl="2" eaLnBrk="1" hangingPunct="1"/>
            <a:r>
              <a:rPr lang="en-US" sz="1800" dirty="0" smtClean="0"/>
              <a:t>It is your responsibility to make sure that you have done everything correctly!</a:t>
            </a:r>
            <a:endParaRPr lang="en-US" sz="2000" dirty="0" smtClean="0">
              <a:sym typeface="Wingdings" charset="2"/>
            </a:endParaRP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11am – 6pm, Mon – Thu in SH 007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This service begins today!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Please take full advantage of this service!!</a:t>
            </a:r>
          </a:p>
        </p:txBody>
      </p:sp>
    </p:spTree>
    <p:extLst>
      <p:ext uri="{BB962C8B-B14F-4D97-AF65-F5344CB8AC3E}">
        <p14:creationId xmlns:p14="http://schemas.microsoft.com/office/powerpoint/2010/main" val="13544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4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4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4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4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4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257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10% addition to the total</a:t>
            </a:r>
          </a:p>
          <a:p>
            <a:pPr lvl="1" eaLnBrk="1" hangingPunct="1"/>
            <a:r>
              <a:rPr lang="en-US" sz="3600" dirty="0" smtClean="0"/>
              <a:t>Could boost a B to A, C to B or D to C</a:t>
            </a:r>
          </a:p>
          <a:p>
            <a:pPr eaLnBrk="1" hangingPunct="1"/>
            <a:r>
              <a:rPr lang="en-US" sz="4000" dirty="0" smtClean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Special </a:t>
            </a:r>
            <a:r>
              <a:rPr lang="en-US" sz="3600" dirty="0" smtClean="0"/>
              <a:t>projects (biggest!!)</a:t>
            </a:r>
            <a:endParaRPr lang="en-US" sz="3600" dirty="0"/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Watch the valid planetarium shows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Many other opportunities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Valid Planetarium Shows</a:t>
            </a:r>
          </a:p>
        </p:txBody>
      </p:sp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30EF1E-AFE0-DE4D-AFB1-9733BEE277B8}" type="slidenum">
              <a:rPr lang="en-US">
                <a:latin typeface="Arial Narrow" pitchFamily="-84" charset="0"/>
              </a:rPr>
              <a:pPr/>
              <a:t>52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305800" cy="6172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Regular running shows</a:t>
            </a:r>
            <a:endParaRPr lang="en-US" sz="2400" dirty="0" smtClean="0"/>
          </a:p>
          <a:p>
            <a:pPr lvl="1"/>
            <a:r>
              <a:rPr lang="en-US" sz="2000" dirty="0" smtClean="0"/>
              <a:t>Texas Stargazing – Tuesdays </a:t>
            </a:r>
            <a:r>
              <a:rPr lang="en-US" sz="2000" dirty="0"/>
              <a:t>at 2:00 pm; Dynamic Earth – </a:t>
            </a:r>
            <a:r>
              <a:rPr lang="en-US" sz="2000" dirty="0" smtClean="0"/>
              <a:t>Wed. </a:t>
            </a:r>
            <a:r>
              <a:rPr lang="en-US" sz="2000" dirty="0"/>
              <a:t>at 2:00 pm; </a:t>
            </a:r>
            <a:endParaRPr lang="en-US" sz="2000" dirty="0" smtClean="0"/>
          </a:p>
          <a:p>
            <a:pPr lvl="1"/>
            <a:r>
              <a:rPr lang="en-US" sz="2000" dirty="0" smtClean="0"/>
              <a:t>We are astronomers– Fridays at 2:00pm and Saturdays </a:t>
            </a:r>
            <a:r>
              <a:rPr lang="en-US" sz="2000" dirty="0"/>
              <a:t>at 5:30 </a:t>
            </a:r>
            <a:r>
              <a:rPr lang="en-US" sz="2000" dirty="0" smtClean="0"/>
              <a:t>pm</a:t>
            </a:r>
            <a:endParaRPr lang="en-US" sz="2000" dirty="0"/>
          </a:p>
          <a:p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Shows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that need special arrangements</a:t>
            </a:r>
            <a:endParaRPr lang="en-US" sz="2800" dirty="0"/>
          </a:p>
          <a:p>
            <a:pPr lvl="1"/>
            <a:r>
              <a:rPr lang="en-US" sz="2000" dirty="0"/>
              <a:t>Black Holes (can watch up to 2 times)</a:t>
            </a:r>
          </a:p>
          <a:p>
            <a:pPr lvl="1"/>
            <a:r>
              <a:rPr lang="en-US" sz="2000" dirty="0" smtClean="0"/>
              <a:t>Astronaut;  Bad Astronomy; Back to the Moon for Good; From Earth to the Universe; Experience </a:t>
            </a:r>
            <a:r>
              <a:rPr lang="en-US" sz="2000" dirty="0"/>
              <a:t>the </a:t>
            </a:r>
            <a:r>
              <a:rPr lang="en-US" sz="2000" dirty="0" smtClean="0"/>
              <a:t>Aurora; IBEX; Ice Worlds; Magnificent Sun</a:t>
            </a:r>
            <a:endParaRPr lang="en-US" sz="2000" dirty="0"/>
          </a:p>
          <a:p>
            <a:pPr lvl="1"/>
            <a:r>
              <a:rPr lang="en-US" sz="2000" dirty="0" smtClean="0"/>
              <a:t>Mayan Prophecies; </a:t>
            </a:r>
            <a:r>
              <a:rPr lang="en-US" sz="2000" dirty="0" err="1" smtClean="0"/>
              <a:t>MicroCosm</a:t>
            </a:r>
            <a:r>
              <a:rPr lang="en-US" sz="2000" dirty="0" smtClean="0"/>
              <a:t>; Nano Cam; Stars </a:t>
            </a:r>
            <a:r>
              <a:rPr lang="en-US" sz="2000" dirty="0"/>
              <a:t>of the </a:t>
            </a:r>
            <a:r>
              <a:rPr lang="en-US" sz="2000" dirty="0" smtClean="0"/>
              <a:t>Pharaohs; </a:t>
            </a:r>
            <a:r>
              <a:rPr lang="en-US" sz="2000" dirty="0" err="1" smtClean="0"/>
              <a:t>TimeSpace</a:t>
            </a:r>
            <a:r>
              <a:rPr lang="en-US" sz="2000" dirty="0" smtClean="0"/>
              <a:t>, Two </a:t>
            </a:r>
            <a:r>
              <a:rPr lang="en-US" sz="2000" dirty="0"/>
              <a:t>Small Pieces of </a:t>
            </a:r>
            <a:r>
              <a:rPr lang="en-US" sz="2000" dirty="0" smtClean="0"/>
              <a:t>Glass; Unseen Universe; Violent Universe</a:t>
            </a:r>
          </a:p>
          <a:p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How to submit for extra credit?</a:t>
            </a:r>
          </a:p>
          <a:p>
            <a:pPr lvl="1" eaLnBrk="1" hangingPunct="1"/>
            <a:r>
              <a:rPr lang="en-US" sz="2000" dirty="0" smtClean="0"/>
              <a:t>Obtain the ticket stub that is signed and dated by the planetarium star lecturer at the show</a:t>
            </a:r>
          </a:p>
          <a:p>
            <a:pPr lvl="1" eaLnBrk="1" hangingPunct="1"/>
            <a:r>
              <a:rPr lang="en-US" sz="2000" dirty="0" smtClean="0"/>
              <a:t>Collect the ticket stubs</a:t>
            </a:r>
          </a:p>
          <a:p>
            <a:pPr lvl="1" eaLnBrk="1" hangingPunct="1"/>
            <a:r>
              <a:rPr lang="en-US" sz="2000" dirty="0" smtClean="0"/>
              <a:t>Tape one edge of all of the ticket stubs on a sheet of paper with your name and ID written on it</a:t>
            </a:r>
          </a:p>
          <a:p>
            <a:pPr lvl="1" eaLnBrk="1" hangingPunct="1"/>
            <a:r>
              <a:rPr lang="en-US" sz="2000" dirty="0" smtClean="0"/>
              <a:t>Submit the sheet at the end of the semester at the final exam</a:t>
            </a:r>
          </a:p>
        </p:txBody>
      </p:sp>
    </p:spTree>
    <p:extLst>
      <p:ext uri="{BB962C8B-B14F-4D97-AF65-F5344CB8AC3E}">
        <p14:creationId xmlns:p14="http://schemas.microsoft.com/office/powerpoint/2010/main" val="373954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9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6704-E20E-9248-A268-467CBC5B306F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 smtClean="0"/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But if it is too easy it is not fulfilling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or meaningful</a:t>
            </a:r>
            <a:r>
              <a:rPr lang="en-US" sz="1800" dirty="0" smtClean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Exams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and quizzes</a:t>
            </a:r>
            <a:r>
              <a:rPr lang="en-US" sz="1800" dirty="0" smtClean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Sometimes problems might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Show your work! Just putting the right answer for free response problems does not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But you have a great control (up to 45%) of your grade in your hands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Homework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is 25</a:t>
            </a:r>
            <a:r>
              <a:rPr lang="en-US" sz="1800" dirty="0" smtClean="0"/>
              <a:t>%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of the total grade</a:t>
            </a:r>
            <a:r>
              <a:rPr lang="en-US" sz="1800" dirty="0" smtClean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Sometimes much more than </a:t>
            </a:r>
            <a:r>
              <a:rPr lang="en-US" altLang="ko-KR" sz="1400" dirty="0" smtClean="0">
                <a:ea typeface="굴림" charset="-127"/>
                <a:cs typeface="굴림" charset="-127"/>
              </a:rPr>
              <a:t>any </a:t>
            </a:r>
            <a:r>
              <a:rPr lang="en-US" sz="1400" dirty="0" smtClean="0"/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Some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Exam problems will be easier than homework 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Lab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I will work with you so that your efforts are properly rewarded </a:t>
            </a:r>
          </a:p>
        </p:txBody>
      </p:sp>
    </p:spTree>
    <p:extLst>
      <p:ext uri="{BB962C8B-B14F-4D97-AF65-F5344CB8AC3E}">
        <p14:creationId xmlns:p14="http://schemas.microsoft.com/office/powerpoint/2010/main" val="319320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DFF576-8530-2E46-B54A-5D3FBF3503D0}" type="slidenum">
              <a:rPr lang="en-US">
                <a:latin typeface="Arial Narrow" pitchFamily="-84" charset="0"/>
              </a:rPr>
              <a:pPr/>
              <a:t>54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What do we want </a:t>
            </a:r>
            <a:r>
              <a:rPr lang="en-US" altLang="ko-KR" smtClean="0">
                <a:ea typeface="굴림" pitchFamily="-84" charset="-127"/>
                <a:cs typeface="굴림" pitchFamily="-84" charset="-127"/>
              </a:rPr>
              <a:t>to learn</a:t>
            </a: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 in this class?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Physics is everywhere around you.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Skills to understand the fundamental principles that surrounds you in everyday lives…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Skills to identify what law</a:t>
            </a:r>
            <a:r>
              <a:rPr lang="en-US" altLang="ko-KR" sz="2800" smtClean="0">
                <a:ea typeface="굴림" pitchFamily="-84" charset="-127"/>
                <a:cs typeface="굴림" pitchFamily="-84" charset="-127"/>
              </a:rPr>
              <a:t>s</a:t>
            </a: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 of physics applies to what phenomena and use them appropriately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Understand the impact of physical laws and apply them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Learn skills to think, research and analyze observations.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Learn skills to express observations and measurements in mathematical language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Learn skills to express your research in systematic manner in writing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FF0066"/>
                </a:solidFill>
                <a:ea typeface="ＭＳ Ｐゴシック" pitchFamily="-84" charset="-128"/>
                <a:cs typeface="ＭＳ Ｐゴシック" pitchFamily="-84" charset="-128"/>
              </a:rPr>
              <a:t>But most importantly the confidence in your physics ability and to take on any challenges laid in front of you!!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252538" y="6019800"/>
            <a:ext cx="6519862" cy="617538"/>
          </a:xfrm>
          <a:prstGeom prst="rect">
            <a:avLst/>
          </a:prstGeom>
          <a:solidFill>
            <a:srgbClr val="FFFF99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A50021"/>
                </a:solidFill>
                <a:latin typeface="Arial Narrow" pitchFamily="-84" charset="0"/>
              </a:rPr>
              <a:t>Most importantly, let us have a lot of FUN!!</a:t>
            </a:r>
          </a:p>
        </p:txBody>
      </p:sp>
    </p:spTree>
    <p:extLst>
      <p:ext uri="{BB962C8B-B14F-4D97-AF65-F5344CB8AC3E}">
        <p14:creationId xmlns:p14="http://schemas.microsoft.com/office/powerpoint/2010/main" val="285142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  <p:bldP spid="20685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C22BE-10A7-894E-B454-BDF75A16054F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609600"/>
          </a:xfrm>
        </p:spPr>
        <p:txBody>
          <a:bodyPr/>
          <a:lstStyle/>
          <a:p>
            <a:pPr eaLnBrk="1" hangingPunct="1"/>
            <a:r>
              <a:rPr lang="en-US" dirty="0" smtClean="0"/>
              <a:t>Specifically, in this course, you will </a:t>
            </a:r>
            <a:r>
              <a:rPr lang="en-US" altLang="ko-KR" dirty="0" smtClean="0">
                <a:ea typeface="굴림" charset="-127"/>
                <a:cs typeface="굴림" charset="-127"/>
              </a:rPr>
              <a:t>learn</a:t>
            </a:r>
            <a:r>
              <a:rPr lang="en-US" altLang="ko-KR" dirty="0" smtClean="0"/>
              <a:t>…</a:t>
            </a:r>
            <a:endParaRPr lang="en-US" dirty="0" smtClean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Concept of Electricity and Magnetism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charge and magnetic </a:t>
            </a:r>
            <a:r>
              <a:rPr lang="en-US" sz="3600" dirty="0" smtClean="0"/>
              <a:t>poles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Electric and Magnetic Forces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Electric and magnetic potential and energies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Propagation of electric and magnetic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Relationship between electro-magnetic forces and light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Behaviors of light and optics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Special relativity and quantum theories</a:t>
            </a:r>
          </a:p>
          <a:p>
            <a:pPr eaLnBrk="1" hangingPunct="1">
              <a:lnSpc>
                <a:spcPct val="80000"/>
              </a:lnSpc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48474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FF0066"/>
                </a:solidFill>
                <a:latin typeface="Arial Narrow" charset="0"/>
              </a:rPr>
              <a:t>Monday, June 4, 2018</a:t>
            </a:r>
            <a:endParaRPr lang="en-US" sz="1400">
              <a:solidFill>
                <a:srgbClr val="FF0066"/>
              </a:solidFill>
              <a:latin typeface="Arial Narrow" charset="0"/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 smtClean="0">
                <a:solidFill>
                  <a:srgbClr val="003300"/>
                </a:solidFill>
                <a:latin typeface="Arial Narrow" charset="0"/>
              </a:rPr>
              <a:t>PHYS 1444-001, Summer 2018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2C0DF-DAE1-E344-B623-7DC2CE6EF01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56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915400" cy="685800"/>
          </a:xfrm>
        </p:spPr>
        <p:txBody>
          <a:bodyPr/>
          <a:lstStyle/>
          <a:p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How to study for this course?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305800" cy="5943600"/>
          </a:xfrm>
        </p:spPr>
        <p:txBody>
          <a:bodyPr/>
          <a:lstStyle/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Keep up with the class for comprehensive understanding of materials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Come to the class and participate in the discussions and problems solving sessions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Follow through the lecture notes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example problems in the book yourself without looking at the solution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Have many tons of fun in the class!!!!!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 Keep up with the homework to put the last nail on the coffin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One can always input the answers as you solve problems.  Do </a:t>
            </a:r>
            <a:r>
              <a:rPr lang="en-US" sz="2000" dirty="0" smtClean="0">
                <a:latin typeface="Arial Narrow" charset="0"/>
                <a:ea typeface="ＭＳ Ｐゴシック" charset="0"/>
              </a:rPr>
              <a:t>NOT </a:t>
            </a:r>
            <a:r>
              <a:rPr lang="en-US" sz="2000" dirty="0">
                <a:latin typeface="Arial Narrow" charset="0"/>
                <a:ea typeface="ＭＳ Ｐゴシック" charset="0"/>
              </a:rPr>
              <a:t>wait till you are done with all the problems.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Form a study group and discuss how to solve problems with your friends, then work the problems out yourselves!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Prepare for upcoming classes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Read the textbook for the material to be covered in the next class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The extra mile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additional problems in the back of the book starting the easiest problems to harder ones </a:t>
            </a:r>
          </a:p>
        </p:txBody>
      </p:sp>
    </p:spTree>
    <p:extLst>
      <p:ext uri="{BB962C8B-B14F-4D97-AF65-F5344CB8AC3E}">
        <p14:creationId xmlns:p14="http://schemas.microsoft.com/office/powerpoint/2010/main" val="105001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800" decel="1000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 build="p" bldLvl="3"/>
      <p:bldP spid="32153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568654" cy="1792043"/>
            <a:chOff x="5148964" y="457200"/>
            <a:chExt cx="2488178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1"/>
              <a:ext cx="1464942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</a:t>
              </a:r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175m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2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3657601" cy="1168063"/>
            <a:chOff x="1600200" y="3200400"/>
            <a:chExt cx="2963918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363718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 smtClean="0"/>
              <a:t>HEP and the Standard Model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4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new particle we’ve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pic>
        <p:nvPicPr>
          <p:cNvPr id="4" name="Picture 3" descr="Screen Shot 2015-07-24 at 7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327400"/>
            <a:ext cx="3238500" cy="36068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1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05800" cy="914400"/>
          </a:xfrm>
        </p:spPr>
        <p:txBody>
          <a:bodyPr/>
          <a:lstStyle/>
          <a:p>
            <a:r>
              <a:rPr lang="en-US" dirty="0" smtClean="0"/>
              <a:t>How does a nuclear power plant work?</a:t>
            </a:r>
            <a:endParaRPr lang="en-US" dirty="0"/>
          </a:p>
        </p:txBody>
      </p:sp>
      <p:pic>
        <p:nvPicPr>
          <p:cNvPr id="7" name="Picture 6" descr="student-pw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820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4648200"/>
            <a:ext cx="147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Duke Energy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442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My 1000 year dream: Skip the whole thing!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5943600"/>
            <a:ext cx="4533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Make electricity directly from nuclear force!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600200"/>
            <a:ext cx="15240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1600200"/>
            <a:ext cx="12192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0400" y="1600200"/>
            <a:ext cx="3657600" cy="2286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4, 2018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PHYS 1444-001, Summer 2018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4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5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7849</TotalTime>
  <Words>4552</Words>
  <Application>Microsoft Macintosh PowerPoint</Application>
  <PresentationFormat>On-screen Show (4:3)</PresentationFormat>
  <Paragraphs>652</Paragraphs>
  <Slides>56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9" baseType="lpstr">
      <vt:lpstr>Arial Black</vt:lpstr>
      <vt:lpstr>Arial Narrow</vt:lpstr>
      <vt:lpstr>Calibri</vt:lpstr>
      <vt:lpstr>Gill Sans</vt:lpstr>
      <vt:lpstr>Monotype Corsiva</vt:lpstr>
      <vt:lpstr>ＭＳ Ｐゴシック</vt:lpstr>
      <vt:lpstr>Symbol</vt:lpstr>
      <vt:lpstr>Tahoma</vt:lpstr>
      <vt:lpstr>Times New Roman</vt:lpstr>
      <vt:lpstr>Wingdings</vt:lpstr>
      <vt:lpstr>굴림</vt:lpstr>
      <vt:lpstr>Arial</vt:lpstr>
      <vt:lpstr>phys1443-spring02</vt:lpstr>
      <vt:lpstr>PHYS 1441 – Section 001 Lecture #1</vt:lpstr>
      <vt:lpstr>Announcements</vt:lpstr>
      <vt:lpstr>Who am I?</vt:lpstr>
      <vt:lpstr>We always wonder…</vt:lpstr>
      <vt:lpstr>High Energy Physics</vt:lpstr>
      <vt:lpstr>PowerPoint Presentation</vt:lpstr>
      <vt:lpstr>HEP and the Standard Model</vt:lpstr>
      <vt:lpstr>So what’s the problem?</vt:lpstr>
      <vt:lpstr>How does a nuclear power plant work?</vt:lpstr>
      <vt:lpstr>So what’s the problem?</vt:lpstr>
      <vt:lpstr>What makes up the universe?</vt:lpstr>
      <vt:lpstr>So what’s the problem?</vt:lpstr>
      <vt:lpstr>PowerPoint Presentation</vt:lpstr>
      <vt:lpstr>PowerPoint Presentation</vt:lpstr>
      <vt:lpstr>Fermilab Tevatron and LHC at CERN</vt:lpstr>
      <vt:lpstr>What is the Higgs and What does it do?</vt:lpstr>
      <vt:lpstr>What?  What’s the symmetry?</vt:lpstr>
      <vt:lpstr>A broken symmetry</vt:lpstr>
      <vt:lpstr>What is the Higgs and What does it do?</vt:lpstr>
      <vt:lpstr>So how does Higgs Field work again?</vt:lpstr>
      <vt:lpstr>How do we look for the Higgs?</vt:lpstr>
      <vt:lpstr>Amount of the LHC Data</vt:lpstr>
      <vt:lpstr>What did statistics do for Higgs?</vt:lpstr>
      <vt:lpstr>How about this?</vt:lpstr>
      <vt:lpstr>So have we seen the Higgs particle?</vt:lpstr>
      <vt:lpstr>Statistical Significance Table</vt:lpstr>
      <vt:lpstr>So have we seen the Higgs particle?</vt:lpstr>
      <vt:lpstr>Discovery of the God Particle in 2012</vt:lpstr>
      <vt:lpstr>Fermilab Neutrino Program</vt:lpstr>
      <vt:lpstr>Light DM Production at High Intensity Accelerator </vt:lpstr>
      <vt:lpstr>Dark Matter Search Motivation</vt:lpstr>
      <vt:lpstr>Light DM Production at High Intensity Accelerator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Intermediate Physics w/ ProtoDUNE?</vt:lpstr>
      <vt:lpstr>Dark Matter Search Motivation</vt:lpstr>
      <vt:lpstr>PowerPoint Presentation</vt:lpstr>
      <vt:lpstr>Dark Matter Searches at Fermilab</vt:lpstr>
      <vt:lpstr>GEM Application Potential</vt:lpstr>
      <vt:lpstr>Bi-product of High Energy Physics Research</vt:lpstr>
      <vt:lpstr>And in not too distant future, we could do …</vt:lpstr>
      <vt:lpstr>Information &amp; Communication Source</vt:lpstr>
      <vt:lpstr>Evaluation Policy</vt:lpstr>
      <vt:lpstr>Homework</vt:lpstr>
      <vt:lpstr>Attendances and Class Style</vt:lpstr>
      <vt:lpstr>Lab and Physics Clinic</vt:lpstr>
      <vt:lpstr>Extra credit</vt:lpstr>
      <vt:lpstr>Valid Planetarium Shows</vt:lpstr>
      <vt:lpstr>What can you expect from this class?</vt:lpstr>
      <vt:lpstr>What do we want to learn in this class?</vt:lpstr>
      <vt:lpstr>Specifically, in this course, you will learn…</vt:lpstr>
      <vt:lpstr>How to study for this course?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Microsoft Office User</cp:lastModifiedBy>
  <cp:revision>357</cp:revision>
  <dcterms:created xsi:type="dcterms:W3CDTF">2012-01-19T04:21:20Z</dcterms:created>
  <dcterms:modified xsi:type="dcterms:W3CDTF">2018-06-04T17:47:31Z</dcterms:modified>
</cp:coreProperties>
</file>