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1" r:id="rId2"/>
    <p:sldId id="481" r:id="rId3"/>
    <p:sldId id="480" r:id="rId4"/>
    <p:sldId id="482" r:id="rId5"/>
    <p:sldId id="429" r:id="rId6"/>
    <p:sldId id="430" r:id="rId7"/>
    <p:sldId id="431" r:id="rId8"/>
    <p:sldId id="432" r:id="rId9"/>
    <p:sldId id="433" r:id="rId10"/>
    <p:sldId id="434" r:id="rId11"/>
    <p:sldId id="464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55"/>
    <p:restoredTop sz="94660"/>
  </p:normalViewPr>
  <p:slideViewPr>
    <p:cSldViewPr>
      <p:cViewPr varScale="1">
        <p:scale>
          <a:sx n="103" d="100"/>
          <a:sy n="103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8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8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audio" Target="../media/audio1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3427" y="1447800"/>
            <a:ext cx="25891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5, 2018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6248400"/>
            <a:ext cx="801373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this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Saturday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9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pitchFamily="-8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 smtClean="0">
                <a:latin typeface="Arial Narrow" pitchFamily="-84" charset="0"/>
              </a:rPr>
              <a:t>Brief history of physics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Some basics …</a:t>
            </a:r>
          </a:p>
          <a:p>
            <a:pPr marL="609600" indent="-609600" algn="l"/>
            <a:r>
              <a:rPr lang="en-US" sz="2800" kern="0" dirty="0" smtClean="0">
                <a:latin typeface="Arial Narrow" charset="0"/>
              </a:rPr>
              <a:t>Chapter 21</a:t>
            </a:r>
            <a:endParaRPr lang="en-US" sz="2800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990600" lvl="1" indent="-533400"/>
            <a:r>
              <a:rPr lang="en-US" sz="2400" kern="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</a:t>
            </a:r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Conductors</a:t>
            </a:r>
            <a:endParaRPr lang="en-US" sz="2400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</a:t>
            </a:r>
            <a:r>
              <a:rPr lang="en-US" dirty="0" smtClean="0"/>
              <a:t>3333.1</a:t>
            </a:r>
            <a:r>
              <a:rPr lang="en-US" dirty="0"/>
              <a:t>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</a:t>
            </a:r>
            <a:r>
              <a:rPr lang="en-US" b="1" u="sng" dirty="0" smtClean="0">
                <a:solidFill>
                  <a:srgbClr val="A50021"/>
                </a:solidFill>
              </a:rPr>
              <a:t>digits</a:t>
            </a:r>
            <a:r>
              <a:rPr lang="en-US" dirty="0" smtClean="0"/>
              <a:t> </a:t>
            </a:r>
            <a:r>
              <a:rPr lang="en-US" dirty="0"/>
              <a:t>in the result: 12.001 </a:t>
            </a:r>
            <a:r>
              <a:rPr lang="en-US" dirty="0" err="1"/>
              <a:t>x</a:t>
            </a:r>
            <a:r>
              <a:rPr lang="en-US" dirty="0"/>
              <a:t> 3.1 =        , because the smallest significant figures is ?.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299200" y="2286000"/>
            <a:ext cx="956662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Arial Narrow" pitchFamily="-84" charset="0"/>
              </a:rPr>
              <a:t>3345.1</a:t>
            </a:r>
            <a:endParaRPr lang="en-US" dirty="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 smtClean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than the worst </a:t>
            </a:r>
            <a:r>
              <a:rPr lang="en-US" b="1" dirty="0" smtClean="0">
                <a:solidFill>
                  <a:srgbClr val="A50021"/>
                </a:solidFill>
                <a:latin typeface="Arial Narrow" pitchFamily="-84" charset="0"/>
              </a:rPr>
              <a:t>of the measurements!</a:t>
            </a:r>
            <a:endParaRPr lang="en-US" b="1" dirty="0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9365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53256" grpId="0"/>
      <p:bldP spid="53257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/>
                <a:gridCol w="2133600"/>
                <a:gridCol w="259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17493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4" grpId="0" build="p"/>
      <p:bldP spid="153605" grpId="0"/>
      <p:bldP spid="153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/>
                <a:gridCol w="3810000"/>
                <a:gridCol w="190500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 autoUpdateAnimBg="0"/>
      <p:bldP spid="155652" grpId="0" animBg="1" autoUpdateAnimBg="0"/>
      <p:bldP spid="15565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15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8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0.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</a:t>
            </a:r>
            <a:r>
              <a:rPr lang="en-US" sz="2000" dirty="0" smtClean="0"/>
              <a:t>acquires </a:t>
            </a:r>
            <a:r>
              <a:rPr lang="en-US" sz="2000" dirty="0"/>
              <a:t>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</a:t>
            </a:r>
            <a:r>
              <a:rPr lang="en-US" sz="2000" dirty="0" smtClean="0"/>
              <a:t>an </a:t>
            </a:r>
            <a:r>
              <a:rPr lang="en-US" sz="2000" dirty="0"/>
              <a:t>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</p:spTree>
    <p:extLst>
      <p:ext uri="{BB962C8B-B14F-4D97-AF65-F5344CB8AC3E}">
        <p14:creationId xmlns:p14="http://schemas.microsoft.com/office/powerpoint/2010/main" val="17813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</a:t>
            </a:r>
            <a:r>
              <a:rPr lang="en-US" dirty="0" smtClean="0"/>
              <a:t>an </a:t>
            </a:r>
            <a:r>
              <a:rPr lang="en-US" dirty="0"/>
              <a:t>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</a:t>
            </a:r>
            <a:r>
              <a:rPr lang="en-US" sz="2000" dirty="0" smtClean="0"/>
              <a:t>the nucleus </a:t>
            </a:r>
            <a:r>
              <a:rPr lang="en-US" sz="2000" dirty="0"/>
              <a:t>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</a:t>
            </a:r>
            <a:r>
              <a:rPr lang="en-US" sz="2000" dirty="0" smtClean="0"/>
              <a:t>called </a:t>
            </a:r>
            <a:r>
              <a:rPr lang="en-US" sz="2000" dirty="0"/>
              <a:t>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</a:t>
            </a:r>
            <a:r>
              <a:rPr lang="en-US" sz="2000" dirty="0" smtClean="0"/>
              <a:t>these in an atom?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</a:t>
            </a:r>
            <a:r>
              <a:rPr lang="en-US" sz="2400" dirty="0" smtClean="0"/>
              <a:t>the towel </a:t>
            </a:r>
            <a:r>
              <a:rPr lang="en-US" sz="2400" dirty="0"/>
              <a:t>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</a:t>
            </a:r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protons in the nucleus!!</a:t>
            </a:r>
            <a:endParaRPr lang="en-US" sz="1600" b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</a:t>
            </a:r>
            <a:r>
              <a:rPr lang="en-US" sz="2000" dirty="0" smtClean="0"/>
              <a:t>transferred through this object. 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3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19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2" y="533400"/>
            <a:ext cx="7079848" cy="5486400"/>
          </a:xfrm>
        </p:spPr>
        <p:txBody>
          <a:bodyPr/>
          <a:lstStyle/>
          <a:p>
            <a:r>
              <a:rPr lang="en-US" dirty="0"/>
              <a:t>When a positively charged </a:t>
            </a:r>
            <a:r>
              <a:rPr lang="en-US" dirty="0" smtClean="0"/>
              <a:t>metallic </a:t>
            </a:r>
            <a:r>
              <a:rPr lang="en-US" dirty="0"/>
              <a:t>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</a:t>
            </a:r>
            <a:r>
              <a:rPr lang="en-US" dirty="0" smtClean="0"/>
              <a:t>one </a:t>
            </a:r>
            <a:r>
              <a:rPr lang="en-US" dirty="0"/>
              <a:t>are attracted to the positively charged object and some will pass over to it, leaving the neutral object positively </a:t>
            </a:r>
            <a:r>
              <a:rPr lang="en-US" dirty="0" smtClean="0"/>
              <a:t>charged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 Charging by conduction</a:t>
            </a:r>
            <a:endParaRPr lang="en-US" dirty="0"/>
          </a:p>
          <a:p>
            <a:pPr lvl="1"/>
            <a:r>
              <a:rPr lang="en-US" dirty="0"/>
              <a:t>If the objects get close, the free electrons in the neutral </a:t>
            </a:r>
            <a:r>
              <a:rPr lang="en-US" dirty="0" smtClean="0"/>
              <a:t>one </a:t>
            </a:r>
            <a:r>
              <a:rPr lang="en-US" dirty="0"/>
              <a:t>still move within the metal toward the charged object leaving the </a:t>
            </a:r>
            <a:r>
              <a:rPr lang="en-US" dirty="0" smtClean="0"/>
              <a:t>opposite side </a:t>
            </a:r>
            <a:r>
              <a:rPr lang="en-US" dirty="0"/>
              <a:t>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5,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39/45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23/39 submitted the homework!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Fantastic </a:t>
            </a:r>
            <a:r>
              <a:rPr lang="en-US" sz="2400" dirty="0">
                <a:latin typeface="Arial Narrow" charset="0"/>
                <a:ea typeface="ＭＳ Ｐゴシック" charset="0"/>
              </a:rPr>
              <a:t>job!!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You need my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Remember, the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deadline for the first homework is 11pm tomorrow, Wednesday, June 6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You MUST submit the homework to obtain 100% credit!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Also please be sure to make the payment in time otherwise your access as well as my access to the site for grading is cut.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assignments: CH21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– 7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Quiz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at the beginning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of the class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tomorrow, Wed.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June 6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Appendix A1 – A8 and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what we’ve learned today!</a:t>
            </a:r>
            <a:endParaRPr lang="en-US" sz="24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20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</a:t>
            </a:r>
            <a:r>
              <a:rPr lang="en-US" sz="2400" dirty="0" smtClean="0"/>
              <a:t>, it </a:t>
            </a:r>
            <a:r>
              <a:rPr lang="en-US" sz="2400" dirty="0"/>
              <a:t>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electric </a:t>
            </a:r>
            <a:r>
              <a:rPr lang="en-US" sz="2000" dirty="0"/>
              <a:t>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negative </a:t>
            </a:r>
            <a:r>
              <a:rPr lang="en-US" sz="2400" dirty="0"/>
              <a:t>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ositive charge </a:t>
            </a:r>
            <a:r>
              <a:rPr lang="en-US" sz="2000" dirty="0"/>
              <a:t>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294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21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/>
              <a:t>Charges 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</a:t>
            </a:r>
            <a:r>
              <a:rPr lang="en-US" sz="2800" dirty="0" smtClean="0"/>
              <a:t>electric </a:t>
            </a:r>
            <a:r>
              <a:rPr lang="en-US" sz="2800" dirty="0"/>
              <a:t>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</a:t>
            </a:r>
            <a:r>
              <a:rPr lang="en-US" sz="2400" dirty="0" smtClean="0"/>
              <a:t>the </a:t>
            </a:r>
            <a:r>
              <a:rPr lang="en-US" sz="2400" dirty="0"/>
              <a:t>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20275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22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23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</a:t>
            </a:r>
            <a:r>
              <a:rPr lang="en-US" sz="2000" dirty="0" smtClean="0"/>
              <a:t>. (must pay good attention to the signs due to the sign of the charge and the vector force directions!!)</a:t>
            </a:r>
            <a:endParaRPr lang="en-US" sz="2000" dirty="0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5" imgW="685800" imgH="380880" progId="Equation.DSMT4">
                  <p:embed/>
                </p:oleObj>
              </mc:Choice>
              <mc:Fallback>
                <p:oleObj name="Equation" r:id="rId5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proper references to them and explanations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9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6172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  <a:endParaRPr lang="en-US" sz="2400" dirty="0" smtClean="0"/>
          </a:p>
          <a:p>
            <a:pPr lvl="1"/>
            <a:r>
              <a:rPr lang="en-US" sz="2000" dirty="0" smtClean="0"/>
              <a:t>Out There; Time Space; Phantom of the Universe; Astronomy 101; Rosetta; Hot and Energetic Universe </a:t>
            </a:r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show times: http://</a:t>
            </a:r>
            <a:r>
              <a:rPr lang="en-US" sz="2000" dirty="0" err="1"/>
              <a:t>www.uta.edu</a:t>
            </a:r>
            <a:r>
              <a:rPr lang="en-US" sz="2000" dirty="0"/>
              <a:t>/planetarium/</a:t>
            </a:r>
            <a:endParaRPr lang="en-US" sz="2000" dirty="0" smtClean="0"/>
          </a:p>
          <a:p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Shows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that need special arrangements</a:t>
            </a:r>
            <a:endParaRPr lang="en-US" sz="2800" dirty="0"/>
          </a:p>
          <a:p>
            <a:pPr lvl="1"/>
            <a:r>
              <a:rPr lang="en-US" sz="2000" dirty="0"/>
              <a:t>Black Holes (can watch up to 2 times)</a:t>
            </a:r>
          </a:p>
          <a:p>
            <a:pPr lvl="1"/>
            <a:r>
              <a:rPr lang="en-US" sz="2000" dirty="0" smtClean="0"/>
              <a:t>Astronaut;  Bad Astronomy; From Earth to the Universe; Experience </a:t>
            </a:r>
            <a:r>
              <a:rPr lang="en-US" sz="2000" dirty="0"/>
              <a:t>the </a:t>
            </a:r>
            <a:r>
              <a:rPr lang="en-US" sz="2000" dirty="0" smtClean="0"/>
              <a:t>Aurora; IBEX; Ice Worlds; Magnificent Sun; Mayan Prophecies;</a:t>
            </a:r>
            <a:endParaRPr lang="en-US" sz="2000" dirty="0"/>
          </a:p>
          <a:p>
            <a:pPr lvl="1"/>
            <a:r>
              <a:rPr lang="en-US" sz="2000" dirty="0" smtClean="0"/>
              <a:t>Mayan Prophecies; Nano Cam; Stars </a:t>
            </a:r>
            <a:r>
              <a:rPr lang="en-US" sz="2000" dirty="0"/>
              <a:t>of the </a:t>
            </a:r>
            <a:r>
              <a:rPr lang="en-US" sz="2000" dirty="0" smtClean="0"/>
              <a:t>Pharaohs; Two </a:t>
            </a:r>
            <a:r>
              <a:rPr lang="en-US" sz="2000" dirty="0"/>
              <a:t>Small Pieces of </a:t>
            </a:r>
            <a:r>
              <a:rPr lang="en-US" sz="2000" dirty="0" smtClean="0"/>
              <a:t>Glass; Unseen Universe; Violent Universe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2000" dirty="0" smtClean="0"/>
              <a:t>Obtain the ticket stub that is signed and dated by the planetarium star lecturer at the show</a:t>
            </a:r>
          </a:p>
          <a:p>
            <a:pPr lvl="1" eaLnBrk="1" hangingPunct="1"/>
            <a:r>
              <a:rPr lang="en-US" sz="2000" dirty="0" smtClean="0"/>
              <a:t>Collect the ticket stubs</a:t>
            </a:r>
          </a:p>
          <a:p>
            <a:pPr lvl="1" eaLnBrk="1" hangingPunct="1"/>
            <a:r>
              <a:rPr lang="en-US" sz="2000" dirty="0" smtClean="0"/>
              <a:t>Tape one edge of all of the ticket stubs on a sheet of paper with your name and ID written on it</a:t>
            </a:r>
          </a:p>
          <a:p>
            <a:pPr lvl="1" eaLnBrk="1" hangingPunct="1"/>
            <a:r>
              <a:rPr lang="en-US" sz="2000" dirty="0" smtClean="0"/>
              <a:t>Submit the sheet at the end of the semester at the final exam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</p:spTree>
    <p:extLst>
      <p:ext uri="{BB962C8B-B14F-4D97-AF65-F5344CB8AC3E}">
        <p14:creationId xmlns:p14="http://schemas.microsoft.com/office/powerpoint/2010/main" val="12876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82675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between experimental measurements and theory are good for </a:t>
            </a: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 smtClean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</a:t>
            </a: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improve our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everyday lives,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even though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1414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uiExpand="1" build="p"/>
      <p:bldP spid="207876" grpId="0"/>
      <p:bldP spid="2078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6023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conservation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7904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 dirty="0"/>
              <a:t>Number of measurements </a:t>
            </a:r>
          </a:p>
          <a:p>
            <a:pPr lvl="1" eaLnBrk="1" hangingPunct="1"/>
            <a:r>
              <a:rPr lang="en-US" dirty="0"/>
              <a:t>Quality of instruments (meter stick vs micro-meter)</a:t>
            </a:r>
          </a:p>
          <a:p>
            <a:pPr lvl="1" eaLnBrk="1" hangingPunct="1"/>
            <a:r>
              <a:rPr lang="en-US" dirty="0"/>
              <a:t>Experience of the person doing measurements</a:t>
            </a:r>
          </a:p>
          <a:p>
            <a:pPr lvl="1" eaLnBrk="1" hangingPunct="1"/>
            <a:r>
              <a:rPr lang="en-US" dirty="0" err="1"/>
              <a:t>Etc</a:t>
            </a:r>
            <a:endParaRPr lang="en-US" dirty="0"/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92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5, 2018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 smtClean="0"/>
              <a:t>The number 80 implies precision of +/- 1, between 79 and 81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 smtClean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34.100 has 5, because the 0’s after 1 indicate that the numbers in these digits are indeed 0’s.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31400000=3.14x10</a:t>
            </a:r>
            <a:r>
              <a:rPr lang="en-US" sz="1800" baseline="30000" dirty="0" smtClean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 smtClean="0">
                <a:ea typeface="ＭＳ Ｐゴシック" pitchFamily="-84" charset="-128"/>
              </a:rPr>
              <a:t>0.00012=1.2x10</a:t>
            </a:r>
            <a:r>
              <a:rPr lang="en-US" sz="1800" baseline="30000" dirty="0" smtClean="0">
                <a:ea typeface="ＭＳ Ｐゴシック" pitchFamily="-84" charset="-128"/>
              </a:rPr>
              <a:t>-4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68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8241</TotalTime>
  <Words>2781</Words>
  <Application>Microsoft Macintosh PowerPoint</Application>
  <PresentationFormat>On-screen Show (4:3)</PresentationFormat>
  <Paragraphs>382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Narrow</vt:lpstr>
      <vt:lpstr>Monotype Corsiva</vt:lpstr>
      <vt:lpstr>MS Mincho</vt:lpstr>
      <vt:lpstr>ＭＳ Ｐゴシック</vt:lpstr>
      <vt:lpstr>Times New Roman</vt:lpstr>
      <vt:lpstr>Wingdings</vt:lpstr>
      <vt:lpstr>phys1443-spring02</vt:lpstr>
      <vt:lpstr>Equation</vt:lpstr>
      <vt:lpstr>PHYS 1441 – Section 001 Lecture #2</vt:lpstr>
      <vt:lpstr>Announcements</vt:lpstr>
      <vt:lpstr>Extra Credit Special Project #1 </vt:lpstr>
      <vt:lpstr>Valid Planetarium Shows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391</cp:revision>
  <dcterms:created xsi:type="dcterms:W3CDTF">2012-01-19T04:21:20Z</dcterms:created>
  <dcterms:modified xsi:type="dcterms:W3CDTF">2018-06-05T19:15:16Z</dcterms:modified>
</cp:coreProperties>
</file>