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391" r:id="rId2"/>
    <p:sldId id="590" r:id="rId3"/>
    <p:sldId id="591" r:id="rId4"/>
    <p:sldId id="549" r:id="rId5"/>
    <p:sldId id="550" r:id="rId6"/>
    <p:sldId id="551" r:id="rId7"/>
    <p:sldId id="552" r:id="rId8"/>
    <p:sldId id="555" r:id="rId9"/>
    <p:sldId id="556" r:id="rId10"/>
    <p:sldId id="557" r:id="rId11"/>
    <p:sldId id="558" r:id="rId12"/>
    <p:sldId id="559" r:id="rId13"/>
    <p:sldId id="560" r:id="rId14"/>
    <p:sldId id="561" r:id="rId15"/>
    <p:sldId id="562" r:id="rId16"/>
    <p:sldId id="563" r:id="rId17"/>
    <p:sldId id="564" r:id="rId18"/>
    <p:sldId id="565" r:id="rId19"/>
    <p:sldId id="566" r:id="rId20"/>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FFCC"/>
    <a:srgbClr val="FFFFCC"/>
    <a:srgbClr val="CC6600"/>
    <a:srgbClr val="FF0066"/>
    <a:srgbClr val="CC00CC"/>
    <a:srgbClr val="00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75"/>
    <p:restoredTop sz="94660"/>
  </p:normalViewPr>
  <p:slideViewPr>
    <p:cSldViewPr>
      <p:cViewPr varScale="1">
        <p:scale>
          <a:sx n="106" d="100"/>
          <a:sy n="106" d="100"/>
        </p:scale>
        <p:origin x="92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image" Target="../media/image8.emf"/><Relationship Id="rId8" Type="http://schemas.openxmlformats.org/officeDocument/2006/relationships/image" Target="../media/image9.emf"/><Relationship Id="rId9" Type="http://schemas.openxmlformats.org/officeDocument/2006/relationships/image" Target="../media/image10.emf"/><Relationship Id="rId1" Type="http://schemas.openxmlformats.org/officeDocument/2006/relationships/image" Target="../media/image2.emf"/><Relationship Id="rId2"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7.wmf"/><Relationship Id="rId4" Type="http://schemas.openxmlformats.org/officeDocument/2006/relationships/image" Target="../media/image88.wmf"/><Relationship Id="rId5" Type="http://schemas.openxmlformats.org/officeDocument/2006/relationships/image" Target="../media/image89.wmf"/><Relationship Id="rId6" Type="http://schemas.openxmlformats.org/officeDocument/2006/relationships/image" Target="../media/image90.wmf"/><Relationship Id="rId7" Type="http://schemas.openxmlformats.org/officeDocument/2006/relationships/image" Target="../media/image91.wmf"/><Relationship Id="rId8" Type="http://schemas.openxmlformats.org/officeDocument/2006/relationships/image" Target="../media/image92.emf"/><Relationship Id="rId1" Type="http://schemas.openxmlformats.org/officeDocument/2006/relationships/image" Target="../media/image85.emf"/><Relationship Id="rId2" Type="http://schemas.openxmlformats.org/officeDocument/2006/relationships/image" Target="../media/image8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96.wmf"/><Relationship Id="rId4" Type="http://schemas.openxmlformats.org/officeDocument/2006/relationships/image" Target="../media/image97.wmf"/><Relationship Id="rId5" Type="http://schemas.openxmlformats.org/officeDocument/2006/relationships/image" Target="../media/image98.wmf"/><Relationship Id="rId6" Type="http://schemas.openxmlformats.org/officeDocument/2006/relationships/image" Target="../media/image99.wmf"/><Relationship Id="rId7" Type="http://schemas.openxmlformats.org/officeDocument/2006/relationships/image" Target="../media/image100.wmf"/><Relationship Id="rId8" Type="http://schemas.openxmlformats.org/officeDocument/2006/relationships/image" Target="../media/image101.wmf"/><Relationship Id="rId9" Type="http://schemas.openxmlformats.org/officeDocument/2006/relationships/image" Target="../media/image102.wmf"/><Relationship Id="rId1" Type="http://schemas.openxmlformats.org/officeDocument/2006/relationships/image" Target="../media/image94.wmf"/><Relationship Id="rId2" Type="http://schemas.openxmlformats.org/officeDocument/2006/relationships/image" Target="../media/image9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4" Type="http://schemas.openxmlformats.org/officeDocument/2006/relationships/image" Target="../media/image17.wmf"/><Relationship Id="rId5" Type="http://schemas.openxmlformats.org/officeDocument/2006/relationships/image" Target="../media/image18.wmf"/><Relationship Id="rId1" Type="http://schemas.openxmlformats.org/officeDocument/2006/relationships/image" Target="../media/image14.emf"/><Relationship Id="rId2"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4" Type="http://schemas.openxmlformats.org/officeDocument/2006/relationships/image" Target="../media/image22.wmf"/><Relationship Id="rId5" Type="http://schemas.openxmlformats.org/officeDocument/2006/relationships/image" Target="../media/image23.wmf"/><Relationship Id="rId6" Type="http://schemas.openxmlformats.org/officeDocument/2006/relationships/image" Target="../media/image24.wmf"/><Relationship Id="rId7" Type="http://schemas.openxmlformats.org/officeDocument/2006/relationships/image" Target="../media/image25.wmf"/><Relationship Id="rId1" Type="http://schemas.openxmlformats.org/officeDocument/2006/relationships/image" Target="../media/image19.wmf"/><Relationship Id="rId2"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5" Type="http://schemas.openxmlformats.org/officeDocument/2006/relationships/image" Target="../media/image32.emf"/><Relationship Id="rId6" Type="http://schemas.openxmlformats.org/officeDocument/2006/relationships/image" Target="../media/image33.emf"/><Relationship Id="rId1" Type="http://schemas.openxmlformats.org/officeDocument/2006/relationships/image" Target="../media/image28.emf"/><Relationship Id="rId2"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45.emf"/><Relationship Id="rId12" Type="http://schemas.openxmlformats.org/officeDocument/2006/relationships/image" Target="../media/image46.emf"/><Relationship Id="rId1" Type="http://schemas.openxmlformats.org/officeDocument/2006/relationships/image" Target="../media/image35.emf"/><Relationship Id="rId2" Type="http://schemas.openxmlformats.org/officeDocument/2006/relationships/image" Target="../media/image36.emf"/><Relationship Id="rId3" Type="http://schemas.openxmlformats.org/officeDocument/2006/relationships/image" Target="../media/image37.emf"/><Relationship Id="rId4" Type="http://schemas.openxmlformats.org/officeDocument/2006/relationships/image" Target="../media/image38.emf"/><Relationship Id="rId5" Type="http://schemas.openxmlformats.org/officeDocument/2006/relationships/image" Target="../media/image39.emf"/><Relationship Id="rId6" Type="http://schemas.openxmlformats.org/officeDocument/2006/relationships/image" Target="../media/image40.emf"/><Relationship Id="rId7" Type="http://schemas.openxmlformats.org/officeDocument/2006/relationships/image" Target="../media/image41.emf"/><Relationship Id="rId8" Type="http://schemas.openxmlformats.org/officeDocument/2006/relationships/image" Target="../media/image42.emf"/><Relationship Id="rId9" Type="http://schemas.openxmlformats.org/officeDocument/2006/relationships/image" Target="../media/image43.emf"/><Relationship Id="rId10" Type="http://schemas.openxmlformats.org/officeDocument/2006/relationships/image" Target="../media/image44.emf"/></Relationships>
</file>

<file path=ppt/drawings/_rels/vmlDrawing7.vml.rels><?xml version="1.0" encoding="UTF-8" standalone="yes"?>
<Relationships xmlns="http://schemas.openxmlformats.org/package/2006/relationships"><Relationship Id="rId11" Type="http://schemas.openxmlformats.org/officeDocument/2006/relationships/image" Target="../media/image57.emf"/><Relationship Id="rId12" Type="http://schemas.openxmlformats.org/officeDocument/2006/relationships/image" Target="../media/image58.emf"/><Relationship Id="rId13" Type="http://schemas.openxmlformats.org/officeDocument/2006/relationships/image" Target="../media/image59.emf"/><Relationship Id="rId14" Type="http://schemas.openxmlformats.org/officeDocument/2006/relationships/image" Target="../media/image60.emf"/><Relationship Id="rId15" Type="http://schemas.openxmlformats.org/officeDocument/2006/relationships/image" Target="../media/image61.emf"/><Relationship Id="rId16" Type="http://schemas.openxmlformats.org/officeDocument/2006/relationships/image" Target="../media/image62.emf"/><Relationship Id="rId17" Type="http://schemas.openxmlformats.org/officeDocument/2006/relationships/image" Target="../media/image63.emf"/><Relationship Id="rId1" Type="http://schemas.openxmlformats.org/officeDocument/2006/relationships/image" Target="../media/image47.emf"/><Relationship Id="rId2" Type="http://schemas.openxmlformats.org/officeDocument/2006/relationships/image" Target="../media/image48.emf"/><Relationship Id="rId3" Type="http://schemas.openxmlformats.org/officeDocument/2006/relationships/image" Target="../media/image49.emf"/><Relationship Id="rId4" Type="http://schemas.openxmlformats.org/officeDocument/2006/relationships/image" Target="../media/image50.emf"/><Relationship Id="rId5" Type="http://schemas.openxmlformats.org/officeDocument/2006/relationships/image" Target="../media/image51.emf"/><Relationship Id="rId6" Type="http://schemas.openxmlformats.org/officeDocument/2006/relationships/image" Target="../media/image52.emf"/><Relationship Id="rId7" Type="http://schemas.openxmlformats.org/officeDocument/2006/relationships/image" Target="../media/image53.emf"/><Relationship Id="rId8" Type="http://schemas.openxmlformats.org/officeDocument/2006/relationships/image" Target="../media/image54.emf"/><Relationship Id="rId9" Type="http://schemas.openxmlformats.org/officeDocument/2006/relationships/image" Target="../media/image55.emf"/><Relationship Id="rId10" Type="http://schemas.openxmlformats.org/officeDocument/2006/relationships/image" Target="../media/image5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6.emf"/><Relationship Id="rId4" Type="http://schemas.openxmlformats.org/officeDocument/2006/relationships/image" Target="../media/image67.emf"/><Relationship Id="rId5" Type="http://schemas.openxmlformats.org/officeDocument/2006/relationships/image" Target="../media/image68.emf"/><Relationship Id="rId1" Type="http://schemas.openxmlformats.org/officeDocument/2006/relationships/image" Target="../media/image64.emf"/><Relationship Id="rId2" Type="http://schemas.openxmlformats.org/officeDocument/2006/relationships/image" Target="../media/image6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2.emf"/><Relationship Id="rId4" Type="http://schemas.openxmlformats.org/officeDocument/2006/relationships/image" Target="../media/image73.emf"/><Relationship Id="rId5" Type="http://schemas.openxmlformats.org/officeDocument/2006/relationships/image" Target="../media/image74.emf"/><Relationship Id="rId6" Type="http://schemas.openxmlformats.org/officeDocument/2006/relationships/image" Target="../media/image75.emf"/><Relationship Id="rId7" Type="http://schemas.openxmlformats.org/officeDocument/2006/relationships/image" Target="../media/image76.emf"/><Relationship Id="rId8" Type="http://schemas.openxmlformats.org/officeDocument/2006/relationships/image" Target="../media/image77.emf"/><Relationship Id="rId1" Type="http://schemas.openxmlformats.org/officeDocument/2006/relationships/image" Target="../media/image70.emf"/><Relationship Id="rId2" Type="http://schemas.openxmlformats.org/officeDocument/2006/relationships/image" Target="../media/image7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1469634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15</a:t>
            </a:fld>
            <a:endParaRPr lang="en-US"/>
          </a:p>
        </p:txBody>
      </p:sp>
    </p:spTree>
    <p:extLst>
      <p:ext uri="{BB962C8B-B14F-4D97-AF65-F5344CB8AC3E}">
        <p14:creationId xmlns:p14="http://schemas.microsoft.com/office/powerpoint/2010/main" val="1490677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Thursday, June 7, 2018</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Thursday, June 7,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Thursday, June 7,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Thursday, June 7,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Thursday, June 7,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Thursday, June 7,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Thursday, June 7,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Thursday, June 7,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Thursday, June 7, 2018</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Thursday, June 7, 2018</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Thursday, June 7,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Thursday, June 7,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Thursday, June 7, 2018</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smtClean="0"/>
              <a:t>PHYS 1444-001, Summer 2018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9" Type="http://schemas.openxmlformats.org/officeDocument/2006/relationships/image" Target="../media/image37.emf"/><Relationship Id="rId20" Type="http://schemas.openxmlformats.org/officeDocument/2006/relationships/oleObject" Target="../embeddings/oleObject37.bin"/><Relationship Id="rId21" Type="http://schemas.openxmlformats.org/officeDocument/2006/relationships/image" Target="../media/image43.emf"/><Relationship Id="rId22" Type="http://schemas.openxmlformats.org/officeDocument/2006/relationships/oleObject" Target="../embeddings/oleObject38.bin"/><Relationship Id="rId23" Type="http://schemas.openxmlformats.org/officeDocument/2006/relationships/image" Target="../media/image44.emf"/><Relationship Id="rId24" Type="http://schemas.openxmlformats.org/officeDocument/2006/relationships/oleObject" Target="../embeddings/oleObject39.bin"/><Relationship Id="rId25" Type="http://schemas.openxmlformats.org/officeDocument/2006/relationships/image" Target="../media/image45.emf"/><Relationship Id="rId26" Type="http://schemas.openxmlformats.org/officeDocument/2006/relationships/oleObject" Target="../embeddings/oleObject40.bin"/><Relationship Id="rId27" Type="http://schemas.openxmlformats.org/officeDocument/2006/relationships/image" Target="../media/image46.emf"/><Relationship Id="rId10" Type="http://schemas.openxmlformats.org/officeDocument/2006/relationships/oleObject" Target="../embeddings/oleObject32.bin"/><Relationship Id="rId11" Type="http://schemas.openxmlformats.org/officeDocument/2006/relationships/image" Target="../media/image38.emf"/><Relationship Id="rId12" Type="http://schemas.openxmlformats.org/officeDocument/2006/relationships/oleObject" Target="../embeddings/oleObject33.bin"/><Relationship Id="rId13" Type="http://schemas.openxmlformats.org/officeDocument/2006/relationships/image" Target="../media/image39.emf"/><Relationship Id="rId14" Type="http://schemas.openxmlformats.org/officeDocument/2006/relationships/oleObject" Target="../embeddings/oleObject34.bin"/><Relationship Id="rId15" Type="http://schemas.openxmlformats.org/officeDocument/2006/relationships/image" Target="../media/image40.emf"/><Relationship Id="rId16" Type="http://schemas.openxmlformats.org/officeDocument/2006/relationships/oleObject" Target="../embeddings/oleObject35.bin"/><Relationship Id="rId17" Type="http://schemas.openxmlformats.org/officeDocument/2006/relationships/image" Target="../media/image41.emf"/><Relationship Id="rId18" Type="http://schemas.openxmlformats.org/officeDocument/2006/relationships/oleObject" Target="../embeddings/oleObject36.bin"/><Relationship Id="rId19" Type="http://schemas.openxmlformats.org/officeDocument/2006/relationships/image" Target="../media/image42.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29.bin"/><Relationship Id="rId4" Type="http://schemas.openxmlformats.org/officeDocument/2006/relationships/image" Target="../media/image35.emf"/><Relationship Id="rId5" Type="http://schemas.openxmlformats.org/officeDocument/2006/relationships/image" Target="../media/image34.jpeg"/><Relationship Id="rId6" Type="http://schemas.openxmlformats.org/officeDocument/2006/relationships/oleObject" Target="../embeddings/oleObject30.bin"/><Relationship Id="rId7" Type="http://schemas.openxmlformats.org/officeDocument/2006/relationships/image" Target="../media/image36.emf"/><Relationship Id="rId8" Type="http://schemas.openxmlformats.org/officeDocument/2006/relationships/oleObject" Target="../embeddings/oleObject31.bin"/></Relationships>
</file>

<file path=ppt/slides/_rels/slide11.xml.rels><?xml version="1.0" encoding="UTF-8" standalone="yes"?>
<Relationships xmlns="http://schemas.openxmlformats.org/package/2006/relationships"><Relationship Id="rId20" Type="http://schemas.openxmlformats.org/officeDocument/2006/relationships/oleObject" Target="../embeddings/oleObject49.bin"/><Relationship Id="rId21" Type="http://schemas.openxmlformats.org/officeDocument/2006/relationships/image" Target="../media/image55.emf"/><Relationship Id="rId22" Type="http://schemas.openxmlformats.org/officeDocument/2006/relationships/oleObject" Target="../embeddings/oleObject50.bin"/><Relationship Id="rId23" Type="http://schemas.openxmlformats.org/officeDocument/2006/relationships/image" Target="../media/image56.emf"/><Relationship Id="rId24" Type="http://schemas.openxmlformats.org/officeDocument/2006/relationships/oleObject" Target="../embeddings/oleObject51.bin"/><Relationship Id="rId25" Type="http://schemas.openxmlformats.org/officeDocument/2006/relationships/image" Target="../media/image57.emf"/><Relationship Id="rId26" Type="http://schemas.openxmlformats.org/officeDocument/2006/relationships/oleObject" Target="../embeddings/oleObject52.bin"/><Relationship Id="rId27" Type="http://schemas.openxmlformats.org/officeDocument/2006/relationships/image" Target="../media/image58.emf"/><Relationship Id="rId28" Type="http://schemas.openxmlformats.org/officeDocument/2006/relationships/oleObject" Target="../embeddings/oleObject53.bin"/><Relationship Id="rId29" Type="http://schemas.openxmlformats.org/officeDocument/2006/relationships/image" Target="../media/image59.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41.bin"/><Relationship Id="rId4" Type="http://schemas.openxmlformats.org/officeDocument/2006/relationships/image" Target="../media/image47.emf"/><Relationship Id="rId5" Type="http://schemas.openxmlformats.org/officeDocument/2006/relationships/image" Target="../media/image34.jpeg"/><Relationship Id="rId30" Type="http://schemas.openxmlformats.org/officeDocument/2006/relationships/oleObject" Target="../embeddings/oleObject54.bin"/><Relationship Id="rId31" Type="http://schemas.openxmlformats.org/officeDocument/2006/relationships/image" Target="../media/image60.emf"/><Relationship Id="rId32" Type="http://schemas.openxmlformats.org/officeDocument/2006/relationships/oleObject" Target="../embeddings/oleObject55.bin"/><Relationship Id="rId9" Type="http://schemas.openxmlformats.org/officeDocument/2006/relationships/image" Target="../media/image49.emf"/><Relationship Id="rId6" Type="http://schemas.openxmlformats.org/officeDocument/2006/relationships/oleObject" Target="../embeddings/oleObject42.bin"/><Relationship Id="rId7" Type="http://schemas.openxmlformats.org/officeDocument/2006/relationships/image" Target="../media/image48.emf"/><Relationship Id="rId8" Type="http://schemas.openxmlformats.org/officeDocument/2006/relationships/oleObject" Target="../embeddings/oleObject43.bin"/><Relationship Id="rId33" Type="http://schemas.openxmlformats.org/officeDocument/2006/relationships/image" Target="../media/image61.emf"/><Relationship Id="rId34" Type="http://schemas.openxmlformats.org/officeDocument/2006/relationships/oleObject" Target="../embeddings/oleObject56.bin"/><Relationship Id="rId35" Type="http://schemas.openxmlformats.org/officeDocument/2006/relationships/image" Target="../media/image62.emf"/><Relationship Id="rId36" Type="http://schemas.openxmlformats.org/officeDocument/2006/relationships/oleObject" Target="../embeddings/oleObject57.bin"/><Relationship Id="rId10" Type="http://schemas.openxmlformats.org/officeDocument/2006/relationships/oleObject" Target="../embeddings/oleObject44.bin"/><Relationship Id="rId11" Type="http://schemas.openxmlformats.org/officeDocument/2006/relationships/image" Target="../media/image50.emf"/><Relationship Id="rId12" Type="http://schemas.openxmlformats.org/officeDocument/2006/relationships/oleObject" Target="../embeddings/oleObject45.bin"/><Relationship Id="rId13" Type="http://schemas.openxmlformats.org/officeDocument/2006/relationships/image" Target="../media/image51.emf"/><Relationship Id="rId14" Type="http://schemas.openxmlformats.org/officeDocument/2006/relationships/oleObject" Target="../embeddings/oleObject46.bin"/><Relationship Id="rId15" Type="http://schemas.openxmlformats.org/officeDocument/2006/relationships/image" Target="../media/image52.emf"/><Relationship Id="rId16" Type="http://schemas.openxmlformats.org/officeDocument/2006/relationships/oleObject" Target="../embeddings/oleObject47.bin"/><Relationship Id="rId17" Type="http://schemas.openxmlformats.org/officeDocument/2006/relationships/image" Target="../media/image53.emf"/><Relationship Id="rId18" Type="http://schemas.openxmlformats.org/officeDocument/2006/relationships/oleObject" Target="../embeddings/oleObject48.bin"/><Relationship Id="rId19" Type="http://schemas.openxmlformats.org/officeDocument/2006/relationships/image" Target="../media/image54.emf"/><Relationship Id="rId37" Type="http://schemas.openxmlformats.org/officeDocument/2006/relationships/image" Target="../media/image63.emf"/></Relationships>
</file>

<file path=ppt/slides/_rels/slide12.xml.rels><?xml version="1.0" encoding="UTF-8" standalone="yes"?>
<Relationships xmlns="http://schemas.openxmlformats.org/package/2006/relationships"><Relationship Id="rId11" Type="http://schemas.openxmlformats.org/officeDocument/2006/relationships/image" Target="../media/image67.emf"/><Relationship Id="rId12" Type="http://schemas.openxmlformats.org/officeDocument/2006/relationships/oleObject" Target="../embeddings/oleObject62.bin"/><Relationship Id="rId13" Type="http://schemas.openxmlformats.org/officeDocument/2006/relationships/image" Target="../media/image68.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69.jpeg"/><Relationship Id="rId4" Type="http://schemas.openxmlformats.org/officeDocument/2006/relationships/oleObject" Target="../embeddings/oleObject58.bin"/><Relationship Id="rId5" Type="http://schemas.openxmlformats.org/officeDocument/2006/relationships/image" Target="../media/image64.emf"/><Relationship Id="rId6" Type="http://schemas.openxmlformats.org/officeDocument/2006/relationships/oleObject" Target="../embeddings/oleObject59.bin"/><Relationship Id="rId7" Type="http://schemas.openxmlformats.org/officeDocument/2006/relationships/image" Target="../media/image65.emf"/><Relationship Id="rId8" Type="http://schemas.openxmlformats.org/officeDocument/2006/relationships/oleObject" Target="../embeddings/oleObject60.bin"/><Relationship Id="rId9" Type="http://schemas.openxmlformats.org/officeDocument/2006/relationships/image" Target="../media/image66.emf"/><Relationship Id="rId10" Type="http://schemas.openxmlformats.org/officeDocument/2006/relationships/oleObject" Target="../embeddings/oleObject61.bin"/></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67.bin"/><Relationship Id="rId12" Type="http://schemas.openxmlformats.org/officeDocument/2006/relationships/image" Target="../media/image74.emf"/><Relationship Id="rId13" Type="http://schemas.openxmlformats.org/officeDocument/2006/relationships/oleObject" Target="../embeddings/oleObject68.bin"/><Relationship Id="rId14" Type="http://schemas.openxmlformats.org/officeDocument/2006/relationships/image" Target="../media/image75.emf"/><Relationship Id="rId15" Type="http://schemas.openxmlformats.org/officeDocument/2006/relationships/oleObject" Target="../embeddings/oleObject69.bin"/><Relationship Id="rId16" Type="http://schemas.openxmlformats.org/officeDocument/2006/relationships/image" Target="../media/image76.emf"/><Relationship Id="rId17" Type="http://schemas.openxmlformats.org/officeDocument/2006/relationships/oleObject" Target="../embeddings/oleObject70.bin"/><Relationship Id="rId18" Type="http://schemas.openxmlformats.org/officeDocument/2006/relationships/image" Target="../media/image77.e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63.bin"/><Relationship Id="rId4" Type="http://schemas.openxmlformats.org/officeDocument/2006/relationships/image" Target="../media/image70.emf"/><Relationship Id="rId5" Type="http://schemas.openxmlformats.org/officeDocument/2006/relationships/oleObject" Target="../embeddings/oleObject64.bin"/><Relationship Id="rId6" Type="http://schemas.openxmlformats.org/officeDocument/2006/relationships/image" Target="../media/image71.emf"/><Relationship Id="rId7" Type="http://schemas.openxmlformats.org/officeDocument/2006/relationships/oleObject" Target="../embeddings/oleObject65.bin"/><Relationship Id="rId8" Type="http://schemas.openxmlformats.org/officeDocument/2006/relationships/image" Target="../media/image72.emf"/><Relationship Id="rId9" Type="http://schemas.openxmlformats.org/officeDocument/2006/relationships/oleObject" Target="../embeddings/oleObject66.bin"/><Relationship Id="rId10" Type="http://schemas.openxmlformats.org/officeDocument/2006/relationships/image" Target="../media/image73.emf"/></Relationships>
</file>

<file path=ppt/slides/_rels/slide14.xml.rels><?xml version="1.0" encoding="UTF-8" standalone="yes"?>
<Relationships xmlns="http://schemas.openxmlformats.org/package/2006/relationships"><Relationship Id="rId3" Type="http://schemas.openxmlformats.org/officeDocument/2006/relationships/image" Target="../media/image79.jpeg"/><Relationship Id="rId4" Type="http://schemas.openxmlformats.org/officeDocument/2006/relationships/image" Target="../media/image80.jpeg"/><Relationship Id="rId5" Type="http://schemas.openxmlformats.org/officeDocument/2006/relationships/image" Target="../media/image81.jpeg"/><Relationship Id="rId1" Type="http://schemas.openxmlformats.org/officeDocument/2006/relationships/slideLayout" Target="../slideLayouts/slideLayout2.xml"/><Relationship Id="rId2" Type="http://schemas.openxmlformats.org/officeDocument/2006/relationships/image" Target="../media/image7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jpeg"/></Relationships>
</file>

<file path=ppt/slides/_rels/slide1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78.jpeg"/><Relationship Id="rId5" Type="http://schemas.openxmlformats.org/officeDocument/2006/relationships/oleObject" Target="../embeddings/oleObject71.bin"/><Relationship Id="rId6" Type="http://schemas.openxmlformats.org/officeDocument/2006/relationships/image" Target="../media/image84.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1" Type="http://schemas.openxmlformats.org/officeDocument/2006/relationships/image" Target="../media/image88.wmf"/><Relationship Id="rId12" Type="http://schemas.openxmlformats.org/officeDocument/2006/relationships/oleObject" Target="../embeddings/oleObject76.bin"/><Relationship Id="rId13" Type="http://schemas.openxmlformats.org/officeDocument/2006/relationships/image" Target="../media/image89.wmf"/><Relationship Id="rId14" Type="http://schemas.openxmlformats.org/officeDocument/2006/relationships/oleObject" Target="../embeddings/oleObject77.bin"/><Relationship Id="rId15" Type="http://schemas.openxmlformats.org/officeDocument/2006/relationships/image" Target="../media/image90.wmf"/><Relationship Id="rId16" Type="http://schemas.openxmlformats.org/officeDocument/2006/relationships/oleObject" Target="../embeddings/oleObject78.bin"/><Relationship Id="rId17" Type="http://schemas.openxmlformats.org/officeDocument/2006/relationships/image" Target="../media/image91.wmf"/><Relationship Id="rId18" Type="http://schemas.openxmlformats.org/officeDocument/2006/relationships/oleObject" Target="../embeddings/oleObject79.bin"/><Relationship Id="rId19" Type="http://schemas.openxmlformats.org/officeDocument/2006/relationships/image" Target="../media/image92.emf"/><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image" Target="../media/image93.jpeg"/><Relationship Id="rId4" Type="http://schemas.openxmlformats.org/officeDocument/2006/relationships/oleObject" Target="../embeddings/oleObject72.bin"/><Relationship Id="rId5" Type="http://schemas.openxmlformats.org/officeDocument/2006/relationships/image" Target="../media/image85.emf"/><Relationship Id="rId6" Type="http://schemas.openxmlformats.org/officeDocument/2006/relationships/oleObject" Target="../embeddings/oleObject73.bin"/><Relationship Id="rId7" Type="http://schemas.openxmlformats.org/officeDocument/2006/relationships/image" Target="../media/image86.wmf"/><Relationship Id="rId8" Type="http://schemas.openxmlformats.org/officeDocument/2006/relationships/oleObject" Target="../embeddings/oleObject74.bin"/><Relationship Id="rId9" Type="http://schemas.openxmlformats.org/officeDocument/2006/relationships/image" Target="../media/image87.wmf"/><Relationship Id="rId10" Type="http://schemas.openxmlformats.org/officeDocument/2006/relationships/oleObject" Target="../embeddings/oleObject75.bin"/></Relationships>
</file>

<file path=ppt/slides/_rels/slide19.xml.rels><?xml version="1.0" encoding="UTF-8" standalone="yes"?>
<Relationships xmlns="http://schemas.openxmlformats.org/package/2006/relationships"><Relationship Id="rId9" Type="http://schemas.openxmlformats.org/officeDocument/2006/relationships/oleObject" Target="../embeddings/oleObject83.bin"/><Relationship Id="rId20" Type="http://schemas.openxmlformats.org/officeDocument/2006/relationships/image" Target="../media/image102.wmf"/><Relationship Id="rId10" Type="http://schemas.openxmlformats.org/officeDocument/2006/relationships/image" Target="../media/image97.wmf"/><Relationship Id="rId11" Type="http://schemas.openxmlformats.org/officeDocument/2006/relationships/oleObject" Target="../embeddings/oleObject84.bin"/><Relationship Id="rId12" Type="http://schemas.openxmlformats.org/officeDocument/2006/relationships/image" Target="../media/image98.wmf"/><Relationship Id="rId13" Type="http://schemas.openxmlformats.org/officeDocument/2006/relationships/oleObject" Target="../embeddings/oleObject85.bin"/><Relationship Id="rId14" Type="http://schemas.openxmlformats.org/officeDocument/2006/relationships/image" Target="../media/image99.wmf"/><Relationship Id="rId15" Type="http://schemas.openxmlformats.org/officeDocument/2006/relationships/oleObject" Target="../embeddings/oleObject86.bin"/><Relationship Id="rId16" Type="http://schemas.openxmlformats.org/officeDocument/2006/relationships/image" Target="../media/image100.wmf"/><Relationship Id="rId17" Type="http://schemas.openxmlformats.org/officeDocument/2006/relationships/oleObject" Target="../embeddings/oleObject87.bin"/><Relationship Id="rId18" Type="http://schemas.openxmlformats.org/officeDocument/2006/relationships/image" Target="../media/image101.wmf"/><Relationship Id="rId19" Type="http://schemas.openxmlformats.org/officeDocument/2006/relationships/oleObject" Target="../embeddings/oleObject88.bin"/><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80.bin"/><Relationship Id="rId4" Type="http://schemas.openxmlformats.org/officeDocument/2006/relationships/image" Target="../media/image94.wmf"/><Relationship Id="rId5" Type="http://schemas.openxmlformats.org/officeDocument/2006/relationships/oleObject" Target="../embeddings/oleObject81.bin"/><Relationship Id="rId6" Type="http://schemas.openxmlformats.org/officeDocument/2006/relationships/image" Target="../media/image95.wmf"/><Relationship Id="rId7" Type="http://schemas.openxmlformats.org/officeDocument/2006/relationships/oleObject" Target="../embeddings/oleObject82.bin"/><Relationship Id="rId8" Type="http://schemas.openxmlformats.org/officeDocument/2006/relationships/image" Target="../media/image9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image" Target="../media/image4.emf"/><Relationship Id="rId20" Type="http://schemas.openxmlformats.org/officeDocument/2006/relationships/oleObject" Target="../embeddings/oleObject9.bin"/><Relationship Id="rId21" Type="http://schemas.openxmlformats.org/officeDocument/2006/relationships/image" Target="../media/image10.emf"/><Relationship Id="rId10" Type="http://schemas.openxmlformats.org/officeDocument/2006/relationships/oleObject" Target="../embeddings/oleObject4.bin"/><Relationship Id="rId11" Type="http://schemas.openxmlformats.org/officeDocument/2006/relationships/image" Target="../media/image5.emf"/><Relationship Id="rId12" Type="http://schemas.openxmlformats.org/officeDocument/2006/relationships/oleObject" Target="../embeddings/oleObject5.bin"/><Relationship Id="rId13" Type="http://schemas.openxmlformats.org/officeDocument/2006/relationships/image" Target="../media/image6.emf"/><Relationship Id="rId14" Type="http://schemas.openxmlformats.org/officeDocument/2006/relationships/oleObject" Target="../embeddings/oleObject6.bin"/><Relationship Id="rId15" Type="http://schemas.openxmlformats.org/officeDocument/2006/relationships/image" Target="../media/image7.emf"/><Relationship Id="rId16" Type="http://schemas.openxmlformats.org/officeDocument/2006/relationships/oleObject" Target="../embeddings/oleObject7.bin"/><Relationship Id="rId17" Type="http://schemas.openxmlformats.org/officeDocument/2006/relationships/image" Target="../media/image8.emf"/><Relationship Id="rId18" Type="http://schemas.openxmlformats.org/officeDocument/2006/relationships/oleObject" Target="../embeddings/oleObject8.bin"/><Relationship Id="rId19"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11.jpeg"/><Relationship Id="rId4" Type="http://schemas.openxmlformats.org/officeDocument/2006/relationships/oleObject" Target="../embeddings/oleObject1.bin"/><Relationship Id="rId5" Type="http://schemas.openxmlformats.org/officeDocument/2006/relationships/image" Target="../media/image2.emf"/><Relationship Id="rId6" Type="http://schemas.openxmlformats.org/officeDocument/2006/relationships/oleObject" Target="../embeddings/oleObject2.bin"/><Relationship Id="rId7" Type="http://schemas.openxmlformats.org/officeDocument/2006/relationships/image" Target="../media/image3.emf"/><Relationship Id="rId8"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14.bin"/><Relationship Id="rId12" Type="http://schemas.openxmlformats.org/officeDocument/2006/relationships/image" Target="../media/image18.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10.bin"/><Relationship Id="rId4" Type="http://schemas.openxmlformats.org/officeDocument/2006/relationships/image" Target="../media/image14.emf"/><Relationship Id="rId5" Type="http://schemas.openxmlformats.org/officeDocument/2006/relationships/oleObject" Target="../embeddings/oleObject11.bin"/><Relationship Id="rId6" Type="http://schemas.openxmlformats.org/officeDocument/2006/relationships/image" Target="../media/image15.wmf"/><Relationship Id="rId7" Type="http://schemas.openxmlformats.org/officeDocument/2006/relationships/oleObject" Target="../embeddings/oleObject12.bin"/><Relationship Id="rId8" Type="http://schemas.openxmlformats.org/officeDocument/2006/relationships/image" Target="../media/image16.wmf"/><Relationship Id="rId9" Type="http://schemas.openxmlformats.org/officeDocument/2006/relationships/oleObject" Target="../embeddings/oleObject13.bin"/><Relationship Id="rId10" Type="http://schemas.openxmlformats.org/officeDocument/2006/relationships/image" Target="../media/image17.wmf"/></Relationships>
</file>

<file path=ppt/slides/_rels/slide7.xml.rels><?xml version="1.0" encoding="UTF-8" standalone="yes"?>
<Relationships xmlns="http://schemas.openxmlformats.org/package/2006/relationships"><Relationship Id="rId11" Type="http://schemas.openxmlformats.org/officeDocument/2006/relationships/image" Target="../media/image22.wmf"/><Relationship Id="rId12" Type="http://schemas.openxmlformats.org/officeDocument/2006/relationships/oleObject" Target="../embeddings/oleObject19.bin"/><Relationship Id="rId13" Type="http://schemas.openxmlformats.org/officeDocument/2006/relationships/image" Target="../media/image23.wmf"/><Relationship Id="rId14" Type="http://schemas.openxmlformats.org/officeDocument/2006/relationships/oleObject" Target="../embeddings/oleObject20.bin"/><Relationship Id="rId15" Type="http://schemas.openxmlformats.org/officeDocument/2006/relationships/image" Target="../media/image24.wmf"/><Relationship Id="rId16" Type="http://schemas.openxmlformats.org/officeDocument/2006/relationships/oleObject" Target="../embeddings/oleObject21.bin"/><Relationship Id="rId17" Type="http://schemas.openxmlformats.org/officeDocument/2006/relationships/image" Target="../media/image25.w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image" Target="../media/image26.jpeg"/><Relationship Id="rId4" Type="http://schemas.openxmlformats.org/officeDocument/2006/relationships/oleObject" Target="../embeddings/oleObject15.bin"/><Relationship Id="rId5" Type="http://schemas.openxmlformats.org/officeDocument/2006/relationships/image" Target="../media/image19.wmf"/><Relationship Id="rId6" Type="http://schemas.openxmlformats.org/officeDocument/2006/relationships/oleObject" Target="../embeddings/oleObject16.bin"/><Relationship Id="rId7" Type="http://schemas.openxmlformats.org/officeDocument/2006/relationships/image" Target="../media/image20.wmf"/><Relationship Id="rId8" Type="http://schemas.openxmlformats.org/officeDocument/2006/relationships/oleObject" Target="../embeddings/oleObject17.bin"/><Relationship Id="rId9" Type="http://schemas.openxmlformats.org/officeDocument/2006/relationships/image" Target="../media/image21.wmf"/><Relationship Id="rId10" Type="http://schemas.openxmlformats.org/officeDocument/2006/relationships/oleObject" Target="../embeddings/oleObject18.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27.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1" Type="http://schemas.openxmlformats.org/officeDocument/2006/relationships/image" Target="../media/image31.emf"/><Relationship Id="rId12" Type="http://schemas.openxmlformats.org/officeDocument/2006/relationships/oleObject" Target="../embeddings/oleObject27.bin"/><Relationship Id="rId13" Type="http://schemas.openxmlformats.org/officeDocument/2006/relationships/image" Target="../media/image32.emf"/><Relationship Id="rId14" Type="http://schemas.openxmlformats.org/officeDocument/2006/relationships/oleObject" Target="../embeddings/oleObject28.bin"/><Relationship Id="rId15" Type="http://schemas.openxmlformats.org/officeDocument/2006/relationships/image" Target="../media/image33.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23.bin"/><Relationship Id="rId4" Type="http://schemas.openxmlformats.org/officeDocument/2006/relationships/image" Target="../media/image28.emf"/><Relationship Id="rId5" Type="http://schemas.openxmlformats.org/officeDocument/2006/relationships/image" Target="../media/image34.jpeg"/><Relationship Id="rId6" Type="http://schemas.openxmlformats.org/officeDocument/2006/relationships/oleObject" Target="../embeddings/oleObject24.bin"/><Relationship Id="rId7" Type="http://schemas.openxmlformats.org/officeDocument/2006/relationships/image" Target="../media/image29.emf"/><Relationship Id="rId8" Type="http://schemas.openxmlformats.org/officeDocument/2006/relationships/oleObject" Target="../embeddings/oleObject25.bin"/><Relationship Id="rId9" Type="http://schemas.openxmlformats.org/officeDocument/2006/relationships/image" Target="../media/image30.emf"/><Relationship Id="rId10" Type="http://schemas.openxmlformats.org/officeDocument/2006/relationships/oleObject" Target="../embeddings/oleObject26.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Thursday, June 7, 2018</a:t>
            </a:r>
            <a:endParaRPr lang="en-US"/>
          </a:p>
        </p:txBody>
      </p:sp>
      <p:sp>
        <p:nvSpPr>
          <p:cNvPr id="7" name="Rectangle 5"/>
          <p:cNvSpPr>
            <a:spLocks noGrp="1" noChangeArrowheads="1"/>
          </p:cNvSpPr>
          <p:nvPr>
            <p:ph type="ftr" sz="quarter" idx="11"/>
          </p:nvPr>
        </p:nvSpPr>
        <p:spPr/>
        <p:txBody>
          <a:bodyPr/>
          <a:lstStyle/>
          <a:p>
            <a:pPr>
              <a:defRPr/>
            </a:pPr>
            <a:r>
              <a:rPr lang="de-DE" smtClean="0"/>
              <a:t>PHYS 1444-001, Summer 2018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#4</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61712" y="1447800"/>
            <a:ext cx="2712602"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Thursday</a:t>
            </a:r>
            <a:r>
              <a:rPr lang="en-US" dirty="0">
                <a:solidFill>
                  <a:schemeClr val="accent2"/>
                </a:solidFill>
                <a:latin typeface="Monotype Corsiva" pitchFamily="-84" charset="0"/>
              </a:rPr>
              <a:t>, June </a:t>
            </a:r>
            <a:r>
              <a:rPr lang="en-US" dirty="0" smtClean="0">
                <a:solidFill>
                  <a:schemeClr val="accent2"/>
                </a:solidFill>
                <a:latin typeface="Monotype Corsiva" pitchFamily="-84" charset="0"/>
              </a:rPr>
              <a:t>7, 2018</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10" name="Content Placeholder 2"/>
          <p:cNvSpPr txBox="1">
            <a:spLocks/>
          </p:cNvSpPr>
          <p:nvPr/>
        </p:nvSpPr>
        <p:spPr bwMode="auto">
          <a:xfrm>
            <a:off x="952500" y="2129135"/>
            <a:ext cx="655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kern="0" dirty="0" smtClean="0">
                <a:latin typeface="Arial Narrow" charset="0"/>
              </a:rPr>
              <a:t>Chapter 21</a:t>
            </a:r>
            <a:endParaRPr lang="en-US" sz="2800" kern="0" dirty="0" smtClean="0">
              <a:solidFill>
                <a:srgbClr val="003300"/>
              </a:solidFill>
              <a:latin typeface="Arial Narrow" charset="0"/>
            </a:endParaRPr>
          </a:p>
          <a:p>
            <a:pPr marL="990600" lvl="1" indent="-533400"/>
            <a:r>
              <a:rPr lang="en-US" sz="2400" dirty="0" smtClean="0">
                <a:solidFill>
                  <a:srgbClr val="003300"/>
                </a:solidFill>
                <a:latin typeface="Arial Narrow" charset="0"/>
              </a:rPr>
              <a:t>The </a:t>
            </a:r>
            <a:r>
              <a:rPr lang="en-US" sz="2400" dirty="0">
                <a:solidFill>
                  <a:srgbClr val="003300"/>
                </a:solidFill>
                <a:latin typeface="Arial Narrow" charset="0"/>
              </a:rPr>
              <a:t>Electric Field &amp; Field Lines</a:t>
            </a:r>
          </a:p>
          <a:p>
            <a:pPr marL="990600" lvl="1" indent="-533400"/>
            <a:r>
              <a:rPr lang="en-US" sz="2400" dirty="0">
                <a:solidFill>
                  <a:srgbClr val="003300"/>
                </a:solidFill>
                <a:latin typeface="Arial Narrow" charset="0"/>
              </a:rPr>
              <a:t>Electric Fields and </a:t>
            </a:r>
            <a:r>
              <a:rPr lang="en-US" sz="2400" dirty="0" smtClean="0">
                <a:solidFill>
                  <a:srgbClr val="003300"/>
                </a:solidFill>
                <a:latin typeface="Arial Narrow" charset="0"/>
              </a:rPr>
              <a:t>Conductors</a:t>
            </a:r>
          </a:p>
          <a:p>
            <a:pPr marL="990600" lvl="1" indent="-533400"/>
            <a:r>
              <a:rPr lang="en-US" sz="2400" dirty="0">
                <a:solidFill>
                  <a:srgbClr val="003800"/>
                </a:solidFill>
                <a:latin typeface="Arial Narrow" charset="0"/>
              </a:rPr>
              <a:t>Motion of a Charged Particle in an Electric Field</a:t>
            </a:r>
          </a:p>
          <a:p>
            <a:pPr marL="990600" lvl="1" indent="-533400"/>
            <a:r>
              <a:rPr lang="en-US" sz="2400" dirty="0">
                <a:solidFill>
                  <a:srgbClr val="003800"/>
                </a:solidFill>
                <a:latin typeface="Arial Narrow" charset="0"/>
              </a:rPr>
              <a:t>Electric </a:t>
            </a:r>
            <a:r>
              <a:rPr lang="en-US" sz="2400" dirty="0" smtClean="0">
                <a:solidFill>
                  <a:srgbClr val="003800"/>
                </a:solidFill>
                <a:latin typeface="Arial Narrow" charset="0"/>
              </a:rPr>
              <a:t>Dipoles</a:t>
            </a:r>
          </a:p>
          <a:p>
            <a:pPr marL="609600" indent="-609600" algn="l"/>
            <a:r>
              <a:rPr lang="en-US" sz="2800" kern="0" dirty="0">
                <a:latin typeface="Arial Narrow" charset="0"/>
              </a:rPr>
              <a:t>Chapter </a:t>
            </a:r>
            <a:r>
              <a:rPr lang="en-US" sz="2800" kern="0" dirty="0" smtClean="0">
                <a:latin typeface="Arial Narrow" charset="0"/>
              </a:rPr>
              <a:t>22</a:t>
            </a:r>
            <a:endParaRPr lang="en-US" sz="2800" kern="0" dirty="0">
              <a:solidFill>
                <a:srgbClr val="003300"/>
              </a:solidFill>
              <a:latin typeface="Arial Narrow" charset="0"/>
            </a:endParaRPr>
          </a:p>
          <a:p>
            <a:pPr marL="990600" lvl="1" indent="-533400"/>
            <a:r>
              <a:rPr lang="en-US" sz="2400" dirty="0" smtClean="0">
                <a:solidFill>
                  <a:srgbClr val="003300"/>
                </a:solidFill>
                <a:latin typeface="Arial Narrow" charset="0"/>
              </a:rPr>
              <a:t>Electric Flux</a:t>
            </a:r>
            <a:endParaRPr lang="en-US" sz="2400" dirty="0">
              <a:solidFill>
                <a:srgbClr val="003300"/>
              </a:solidFill>
              <a:latin typeface="Arial Narrow" charset="0"/>
            </a:endParaRP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wipe(left)">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wipe(left)">
                                      <p:cBhvr>
                                        <p:cTn id="3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Thursday, June 7, 2018</a:t>
            </a:r>
            <a:endParaRPr lang="en-US"/>
          </a:p>
        </p:txBody>
      </p:sp>
      <p:sp>
        <p:nvSpPr>
          <p:cNvPr id="16" name="Footer Placeholder 4"/>
          <p:cNvSpPr>
            <a:spLocks noGrp="1"/>
          </p:cNvSpPr>
          <p:nvPr>
            <p:ph type="ftr" sz="quarter" idx="11"/>
          </p:nvPr>
        </p:nvSpPr>
        <p:spPr/>
        <p:txBody>
          <a:bodyPr/>
          <a:lstStyle/>
          <a:p>
            <a:r>
              <a:rPr lang="de-DE" smtClean="0"/>
              <a:t>PHYS 1444-001, Summer 2018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10</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8, </a:t>
            </a:r>
            <a:r>
              <a:rPr lang="en-US" dirty="0" err="1" smtClean="0"/>
              <a:t>cnt’d</a:t>
            </a:r>
            <a:endParaRPr lang="en-US" dirty="0"/>
          </a:p>
        </p:txBody>
      </p:sp>
      <p:graphicFrame>
        <p:nvGraphicFramePr>
          <p:cNvPr id="147462" name="Object 6"/>
          <p:cNvGraphicFramePr>
            <a:graphicFrameLocks noChangeAspect="1"/>
          </p:cNvGraphicFramePr>
          <p:nvPr/>
        </p:nvGraphicFramePr>
        <p:xfrm>
          <a:off x="457200" y="1685925"/>
          <a:ext cx="809625" cy="447675"/>
        </p:xfrm>
        <a:graphic>
          <a:graphicData uri="http://schemas.openxmlformats.org/presentationml/2006/ole">
            <mc:AlternateContent xmlns:mc="http://schemas.openxmlformats.org/markup-compatibility/2006">
              <mc:Choice xmlns:v="urn:schemas-microsoft-com:vml" Requires="v">
                <p:oleObj spid="_x0000_s128687" name="Equation" r:id="rId3" imgW="368300" imgH="228600" progId="Equation.DSMT4">
                  <p:embed/>
                </p:oleObj>
              </mc:Choice>
              <mc:Fallback>
                <p:oleObj name="Equation" r:id="rId3" imgW="3683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85925"/>
                        <a:ext cx="809625"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914400"/>
            <a:ext cx="40386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components of the electric field vectors by the two charges at point A.</a:t>
            </a:r>
            <a:endParaRPr lang="en-US" sz="2000" dirty="0">
              <a:solidFill>
                <a:schemeClr val="accent2"/>
              </a:solidFill>
              <a:latin typeface="Arial Narrow" charset="0"/>
            </a:endParaRPr>
          </a:p>
        </p:txBody>
      </p:sp>
      <p:graphicFrame>
        <p:nvGraphicFramePr>
          <p:cNvPr id="214019" name="Object 3"/>
          <p:cNvGraphicFramePr>
            <a:graphicFrameLocks noChangeAspect="1"/>
          </p:cNvGraphicFramePr>
          <p:nvPr/>
        </p:nvGraphicFramePr>
        <p:xfrm>
          <a:off x="411163" y="2246313"/>
          <a:ext cx="808037" cy="496887"/>
        </p:xfrm>
        <a:graphic>
          <a:graphicData uri="http://schemas.openxmlformats.org/presentationml/2006/ole">
            <mc:AlternateContent xmlns:mc="http://schemas.openxmlformats.org/markup-compatibility/2006">
              <mc:Choice xmlns:v="urn:schemas-microsoft-com:vml" Requires="v">
                <p:oleObj spid="_x0000_s128688" name="Equation" r:id="rId6" imgW="368300" imgH="254000" progId="Equation.DSMT4">
                  <p:embed/>
                </p:oleObj>
              </mc:Choice>
              <mc:Fallback>
                <p:oleObj name="Equation" r:id="rId6" imgW="3683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2246313"/>
                        <a:ext cx="808037" cy="4968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0" name="Object 4"/>
          <p:cNvGraphicFramePr>
            <a:graphicFrameLocks noChangeAspect="1"/>
          </p:cNvGraphicFramePr>
          <p:nvPr/>
        </p:nvGraphicFramePr>
        <p:xfrm>
          <a:off x="304800" y="3516313"/>
          <a:ext cx="725487" cy="447675"/>
        </p:xfrm>
        <a:graphic>
          <a:graphicData uri="http://schemas.openxmlformats.org/presentationml/2006/ole">
            <mc:AlternateContent xmlns:mc="http://schemas.openxmlformats.org/markup-compatibility/2006">
              <mc:Choice xmlns:v="urn:schemas-microsoft-com:vml" Requires="v">
                <p:oleObj spid="_x0000_s128689" name="Equation" r:id="rId8" imgW="330200" imgH="228600" progId="Equation.DSMT4">
                  <p:embed/>
                </p:oleObj>
              </mc:Choice>
              <mc:Fallback>
                <p:oleObj name="Equation" r:id="rId8" imgW="33020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516313"/>
                        <a:ext cx="725487"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1" name="Object 5"/>
          <p:cNvGraphicFramePr>
            <a:graphicFrameLocks noChangeAspect="1"/>
          </p:cNvGraphicFramePr>
          <p:nvPr/>
        </p:nvGraphicFramePr>
        <p:xfrm>
          <a:off x="457200" y="4746625"/>
          <a:ext cx="808037" cy="498475"/>
        </p:xfrm>
        <a:graphic>
          <a:graphicData uri="http://schemas.openxmlformats.org/presentationml/2006/ole">
            <mc:AlternateContent xmlns:mc="http://schemas.openxmlformats.org/markup-compatibility/2006">
              <mc:Choice xmlns:v="urn:schemas-microsoft-com:vml" Requires="v">
                <p:oleObj spid="_x0000_s128690" name="Equation" r:id="rId10" imgW="368300" imgH="254000" progId="Equation.DSMT4">
                  <p:embed/>
                </p:oleObj>
              </mc:Choice>
              <mc:Fallback>
                <p:oleObj name="Equation" r:id="rId10" imgW="368300" imgH="2540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4746625"/>
                        <a:ext cx="808037" cy="498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2" name="Object 6"/>
          <p:cNvGraphicFramePr>
            <a:graphicFrameLocks noChangeAspect="1"/>
          </p:cNvGraphicFramePr>
          <p:nvPr/>
        </p:nvGraphicFramePr>
        <p:xfrm>
          <a:off x="1182688" y="1687512"/>
          <a:ext cx="1560512" cy="446088"/>
        </p:xfrm>
        <a:graphic>
          <a:graphicData uri="http://schemas.openxmlformats.org/presentationml/2006/ole">
            <mc:AlternateContent xmlns:mc="http://schemas.openxmlformats.org/markup-compatibility/2006">
              <mc:Choice xmlns:v="urn:schemas-microsoft-com:vml" Requires="v">
                <p:oleObj spid="_x0000_s128691" name="Equation" r:id="rId12" imgW="711200" imgH="228600" progId="Equation.DSMT4">
                  <p:embed/>
                </p:oleObj>
              </mc:Choice>
              <mc:Fallback>
                <p:oleObj name="Equation" r:id="rId12" imgW="71120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2688" y="1687512"/>
                        <a:ext cx="1560512" cy="4460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3" name="Object 7"/>
          <p:cNvGraphicFramePr>
            <a:graphicFrameLocks noChangeAspect="1"/>
          </p:cNvGraphicFramePr>
          <p:nvPr/>
        </p:nvGraphicFramePr>
        <p:xfrm>
          <a:off x="2709862" y="1600200"/>
          <a:ext cx="1785938" cy="471488"/>
        </p:xfrm>
        <a:graphic>
          <a:graphicData uri="http://schemas.openxmlformats.org/presentationml/2006/ole">
            <mc:AlternateContent xmlns:mc="http://schemas.openxmlformats.org/markup-compatibility/2006">
              <mc:Choice xmlns:v="urn:schemas-microsoft-com:vml" Requires="v">
                <p:oleObj spid="_x0000_s128692" name="Equation" r:id="rId14" imgW="812800" imgH="241300" progId="Equation.DSMT4">
                  <p:embed/>
                </p:oleObj>
              </mc:Choice>
              <mc:Fallback>
                <p:oleObj name="Equation" r:id="rId14" imgW="812800" imgH="2413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9862" y="1600200"/>
                        <a:ext cx="1785938" cy="4714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4" name="Object 8"/>
          <p:cNvGraphicFramePr>
            <a:graphicFrameLocks noChangeAspect="1"/>
          </p:cNvGraphicFramePr>
          <p:nvPr/>
        </p:nvGraphicFramePr>
        <p:xfrm>
          <a:off x="1143000" y="2295525"/>
          <a:ext cx="2286000" cy="447675"/>
        </p:xfrm>
        <a:graphic>
          <a:graphicData uri="http://schemas.openxmlformats.org/presentationml/2006/ole">
            <mc:AlternateContent xmlns:mc="http://schemas.openxmlformats.org/markup-compatibility/2006">
              <mc:Choice xmlns:v="urn:schemas-microsoft-com:vml" Requires="v">
                <p:oleObj spid="_x0000_s128693" name="Equation" r:id="rId16" imgW="1041400" imgH="228600" progId="Equation.DSMT4">
                  <p:embed/>
                </p:oleObj>
              </mc:Choice>
              <mc:Fallback>
                <p:oleObj name="Equation" r:id="rId16" imgW="104140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43000" y="2295525"/>
                        <a:ext cx="2286000"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5" name="Object 9"/>
          <p:cNvGraphicFramePr>
            <a:graphicFrameLocks noChangeAspect="1"/>
          </p:cNvGraphicFramePr>
          <p:nvPr/>
        </p:nvGraphicFramePr>
        <p:xfrm>
          <a:off x="3417887" y="2209800"/>
          <a:ext cx="1839913" cy="471487"/>
        </p:xfrm>
        <a:graphic>
          <a:graphicData uri="http://schemas.openxmlformats.org/presentationml/2006/ole">
            <mc:AlternateContent xmlns:mc="http://schemas.openxmlformats.org/markup-compatibility/2006">
              <mc:Choice xmlns:v="urn:schemas-microsoft-com:vml" Requires="v">
                <p:oleObj spid="_x0000_s128694" name="Equation" r:id="rId18" imgW="838200" imgH="241300" progId="Equation.DSMT4">
                  <p:embed/>
                </p:oleObj>
              </mc:Choice>
              <mc:Fallback>
                <p:oleObj name="Equation" r:id="rId18" imgW="838200" imgH="2413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17887" y="2209800"/>
                        <a:ext cx="1839913" cy="4714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6" name="Object 10"/>
          <p:cNvGraphicFramePr>
            <a:graphicFrameLocks noChangeAspect="1"/>
          </p:cNvGraphicFramePr>
          <p:nvPr/>
        </p:nvGraphicFramePr>
        <p:xfrm>
          <a:off x="1008063" y="3441700"/>
          <a:ext cx="1811337" cy="547687"/>
        </p:xfrm>
        <a:graphic>
          <a:graphicData uri="http://schemas.openxmlformats.org/presentationml/2006/ole">
            <mc:AlternateContent xmlns:mc="http://schemas.openxmlformats.org/markup-compatibility/2006">
              <mc:Choice xmlns:v="urn:schemas-microsoft-com:vml" Requires="v">
                <p:oleObj spid="_x0000_s128695" name="Equation" r:id="rId20" imgW="825500" imgH="279400" progId="Equation.DSMT4">
                  <p:embed/>
                </p:oleObj>
              </mc:Choice>
              <mc:Fallback>
                <p:oleObj name="Equation" r:id="rId20" imgW="825500" imgH="2794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08063" y="3441700"/>
                        <a:ext cx="1811337" cy="5476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7" name="Object 11"/>
          <p:cNvGraphicFramePr>
            <a:graphicFrameLocks noChangeAspect="1"/>
          </p:cNvGraphicFramePr>
          <p:nvPr/>
        </p:nvGraphicFramePr>
        <p:xfrm>
          <a:off x="2743200" y="3441700"/>
          <a:ext cx="2900363" cy="596900"/>
        </p:xfrm>
        <a:graphic>
          <a:graphicData uri="http://schemas.openxmlformats.org/presentationml/2006/ole">
            <mc:AlternateContent xmlns:mc="http://schemas.openxmlformats.org/markup-compatibility/2006">
              <mc:Choice xmlns:v="urn:schemas-microsoft-com:vml" Requires="v">
                <p:oleObj spid="_x0000_s128696" name="Equation" r:id="rId22" imgW="1320800" imgH="304800" progId="Equation.DSMT4">
                  <p:embed/>
                </p:oleObj>
              </mc:Choice>
              <mc:Fallback>
                <p:oleObj name="Equation" r:id="rId22" imgW="1320800" imgH="3048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43200" y="3441700"/>
                        <a:ext cx="2900363" cy="596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 name="Text Box 7"/>
          <p:cNvSpPr txBox="1">
            <a:spLocks noChangeArrowheads="1"/>
          </p:cNvSpPr>
          <p:nvPr/>
        </p:nvSpPr>
        <p:spPr bwMode="auto">
          <a:xfrm>
            <a:off x="457200" y="2876490"/>
            <a:ext cx="4038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electric field at point A is</a:t>
            </a:r>
            <a:endParaRPr lang="en-US" sz="2000" dirty="0">
              <a:solidFill>
                <a:schemeClr val="accent2"/>
              </a:solidFill>
              <a:latin typeface="Arial Narrow" charset="0"/>
            </a:endParaRPr>
          </a:p>
        </p:txBody>
      </p:sp>
      <p:sp>
        <p:nvSpPr>
          <p:cNvPr id="24" name="Text Box 7"/>
          <p:cNvSpPr txBox="1">
            <a:spLocks noChangeArrowheads="1"/>
          </p:cNvSpPr>
          <p:nvPr/>
        </p:nvSpPr>
        <p:spPr bwMode="auto">
          <a:xfrm>
            <a:off x="457200" y="409569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 magnitude of the electric field at point A is</a:t>
            </a:r>
            <a:endParaRPr lang="en-US" sz="2000" dirty="0">
              <a:solidFill>
                <a:schemeClr val="accent2"/>
              </a:solidFill>
              <a:latin typeface="Arial Narrow" charset="0"/>
            </a:endParaRPr>
          </a:p>
        </p:txBody>
      </p:sp>
      <p:graphicFrame>
        <p:nvGraphicFramePr>
          <p:cNvPr id="214028" name="Object 12"/>
          <p:cNvGraphicFramePr>
            <a:graphicFrameLocks noChangeAspect="1"/>
          </p:cNvGraphicFramePr>
          <p:nvPr/>
        </p:nvGraphicFramePr>
        <p:xfrm>
          <a:off x="1219200" y="4724400"/>
          <a:ext cx="1811337" cy="622300"/>
        </p:xfrm>
        <a:graphic>
          <a:graphicData uri="http://schemas.openxmlformats.org/presentationml/2006/ole">
            <mc:AlternateContent xmlns:mc="http://schemas.openxmlformats.org/markup-compatibility/2006">
              <mc:Choice xmlns:v="urn:schemas-microsoft-com:vml" Requires="v">
                <p:oleObj spid="_x0000_s128697" name="Equation" r:id="rId24" imgW="825500" imgH="317500" progId="Equation.DSMT4">
                  <p:embed/>
                </p:oleObj>
              </mc:Choice>
              <mc:Fallback>
                <p:oleObj name="Equation" r:id="rId24" imgW="825500" imgH="3175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19200" y="4724400"/>
                        <a:ext cx="1811337" cy="622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9" name="Object 13"/>
          <p:cNvGraphicFramePr>
            <a:graphicFrameLocks noChangeAspect="1"/>
          </p:cNvGraphicFramePr>
          <p:nvPr/>
        </p:nvGraphicFramePr>
        <p:xfrm>
          <a:off x="2973387" y="4648200"/>
          <a:ext cx="5408613" cy="671513"/>
        </p:xfrm>
        <a:graphic>
          <a:graphicData uri="http://schemas.openxmlformats.org/presentationml/2006/ole">
            <mc:AlternateContent xmlns:mc="http://schemas.openxmlformats.org/markup-compatibility/2006">
              <mc:Choice xmlns:v="urn:schemas-microsoft-com:vml" Requires="v">
                <p:oleObj spid="_x0000_s128698" name="Equation" r:id="rId26" imgW="2463800" imgH="342900" progId="Equation.DSMT4">
                  <p:embed/>
                </p:oleObj>
              </mc:Choice>
              <mc:Fallback>
                <p:oleObj name="Equation" r:id="rId26" imgW="2463800" imgH="3429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73387" y="4648200"/>
                        <a:ext cx="5408613" cy="671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7" name="Text Box 7"/>
          <p:cNvSpPr txBox="1">
            <a:spLocks noChangeArrowheads="1"/>
          </p:cNvSpPr>
          <p:nvPr/>
        </p:nvSpPr>
        <p:spPr bwMode="auto">
          <a:xfrm>
            <a:off x="609600" y="5391090"/>
            <a:ext cx="35814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onto the electric field at point B</a:t>
            </a:r>
            <a:endParaRPr lang="en-US" sz="2000" dirty="0">
              <a:solidFill>
                <a:schemeClr val="accent2"/>
              </a:solidFill>
              <a:latin typeface="Arial Narrow" charset="0"/>
            </a:endParaRPr>
          </a:p>
        </p:txBody>
      </p:sp>
    </p:spTree>
    <p:extLst>
      <p:ext uri="{BB962C8B-B14F-4D97-AF65-F5344CB8AC3E}">
        <p14:creationId xmlns:p14="http://schemas.microsoft.com/office/powerpoint/2010/main" val="75498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7462"/>
                                        </p:tgtEl>
                                        <p:attrNameLst>
                                          <p:attrName>style.visibility</p:attrName>
                                        </p:attrNameLst>
                                      </p:cBhvr>
                                      <p:to>
                                        <p:strVal val="visible"/>
                                      </p:to>
                                    </p:set>
                                    <p:animEffect transition="in" filter="wipe(left)">
                                      <p:cBhvr>
                                        <p:cTn id="19" dur="500"/>
                                        <p:tgtEl>
                                          <p:spTgt spid="14746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4022"/>
                                        </p:tgtEl>
                                        <p:attrNameLst>
                                          <p:attrName>style.visibility</p:attrName>
                                        </p:attrNameLst>
                                      </p:cBhvr>
                                      <p:to>
                                        <p:strVal val="visible"/>
                                      </p:to>
                                    </p:set>
                                    <p:animEffect transition="in" filter="wipe(left)">
                                      <p:cBhvr>
                                        <p:cTn id="24" dur="500"/>
                                        <p:tgtEl>
                                          <p:spTgt spid="2140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4023"/>
                                        </p:tgtEl>
                                        <p:attrNameLst>
                                          <p:attrName>style.visibility</p:attrName>
                                        </p:attrNameLst>
                                      </p:cBhvr>
                                      <p:to>
                                        <p:strVal val="visible"/>
                                      </p:to>
                                    </p:set>
                                    <p:animEffect transition="in" filter="wipe(left)">
                                      <p:cBhvr>
                                        <p:cTn id="29" dur="500"/>
                                        <p:tgtEl>
                                          <p:spTgt spid="2140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4019"/>
                                        </p:tgtEl>
                                        <p:attrNameLst>
                                          <p:attrName>style.visibility</p:attrName>
                                        </p:attrNameLst>
                                      </p:cBhvr>
                                      <p:to>
                                        <p:strVal val="visible"/>
                                      </p:to>
                                    </p:set>
                                    <p:animEffect transition="in" filter="wipe(left)">
                                      <p:cBhvr>
                                        <p:cTn id="34" dur="500"/>
                                        <p:tgtEl>
                                          <p:spTgt spid="2140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14024"/>
                                        </p:tgtEl>
                                        <p:attrNameLst>
                                          <p:attrName>style.visibility</p:attrName>
                                        </p:attrNameLst>
                                      </p:cBhvr>
                                      <p:to>
                                        <p:strVal val="visible"/>
                                      </p:to>
                                    </p:set>
                                    <p:animEffect transition="in" filter="wipe(left)">
                                      <p:cBhvr>
                                        <p:cTn id="39" dur="500"/>
                                        <p:tgtEl>
                                          <p:spTgt spid="2140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4025"/>
                                        </p:tgtEl>
                                        <p:attrNameLst>
                                          <p:attrName>style.visibility</p:attrName>
                                        </p:attrNameLst>
                                      </p:cBhvr>
                                      <p:to>
                                        <p:strVal val="visible"/>
                                      </p:to>
                                    </p:set>
                                    <p:animEffect transition="in" filter="wipe(left)">
                                      <p:cBhvr>
                                        <p:cTn id="44" dur="500"/>
                                        <p:tgtEl>
                                          <p:spTgt spid="2140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14020"/>
                                        </p:tgtEl>
                                        <p:attrNameLst>
                                          <p:attrName>style.visibility</p:attrName>
                                        </p:attrNameLst>
                                      </p:cBhvr>
                                      <p:to>
                                        <p:strVal val="visible"/>
                                      </p:to>
                                    </p:set>
                                    <p:animEffect transition="in" filter="wipe(left)">
                                      <p:cBhvr>
                                        <p:cTn id="54" dur="500"/>
                                        <p:tgtEl>
                                          <p:spTgt spid="21402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14026"/>
                                        </p:tgtEl>
                                        <p:attrNameLst>
                                          <p:attrName>style.visibility</p:attrName>
                                        </p:attrNameLst>
                                      </p:cBhvr>
                                      <p:to>
                                        <p:strVal val="visible"/>
                                      </p:to>
                                    </p:set>
                                    <p:animEffect transition="in" filter="wipe(left)">
                                      <p:cBhvr>
                                        <p:cTn id="59" dur="500"/>
                                        <p:tgtEl>
                                          <p:spTgt spid="2140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14027"/>
                                        </p:tgtEl>
                                        <p:attrNameLst>
                                          <p:attrName>style.visibility</p:attrName>
                                        </p:attrNameLst>
                                      </p:cBhvr>
                                      <p:to>
                                        <p:strVal val="visible"/>
                                      </p:to>
                                    </p:set>
                                    <p:animEffect transition="in" filter="wipe(left)">
                                      <p:cBhvr>
                                        <p:cTn id="64" dur="500"/>
                                        <p:tgtEl>
                                          <p:spTgt spid="2140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14021"/>
                                        </p:tgtEl>
                                        <p:attrNameLst>
                                          <p:attrName>style.visibility</p:attrName>
                                        </p:attrNameLst>
                                      </p:cBhvr>
                                      <p:to>
                                        <p:strVal val="visible"/>
                                      </p:to>
                                    </p:set>
                                    <p:animEffect transition="in" filter="wipe(left)">
                                      <p:cBhvr>
                                        <p:cTn id="69" dur="500"/>
                                        <p:tgtEl>
                                          <p:spTgt spid="21402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24"/>
                                        </p:tgtEl>
                                        <p:attrNameLst>
                                          <p:attrName>style.visibility</p:attrName>
                                        </p:attrNameLst>
                                      </p:cBhvr>
                                      <p:to>
                                        <p:strVal val="visible"/>
                                      </p:to>
                                    </p:set>
                                    <p:animEffect transition="in" filter="wipe(left)">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14028"/>
                                        </p:tgtEl>
                                        <p:attrNameLst>
                                          <p:attrName>style.visibility</p:attrName>
                                        </p:attrNameLst>
                                      </p:cBhvr>
                                      <p:to>
                                        <p:strVal val="visible"/>
                                      </p:to>
                                    </p:set>
                                    <p:animEffect transition="in" filter="wipe(left)">
                                      <p:cBhvr>
                                        <p:cTn id="79" dur="500"/>
                                        <p:tgtEl>
                                          <p:spTgt spid="21402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14029"/>
                                        </p:tgtEl>
                                        <p:attrNameLst>
                                          <p:attrName>style.visibility</p:attrName>
                                        </p:attrNameLst>
                                      </p:cBhvr>
                                      <p:to>
                                        <p:strVal val="visible"/>
                                      </p:to>
                                    </p:set>
                                    <p:animEffect transition="in" filter="wipe(left)">
                                      <p:cBhvr>
                                        <p:cTn id="84" dur="500"/>
                                        <p:tgtEl>
                                          <p:spTgt spid="21402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27"/>
                                        </p:tgtEl>
                                        <p:attrNameLst>
                                          <p:attrName>style.visibility</p:attrName>
                                        </p:attrNameLst>
                                      </p:cBhvr>
                                      <p:to>
                                        <p:strVal val="visible"/>
                                      </p:to>
                                    </p:set>
                                    <p:animEffect transition="in" filter="wipe(left)">
                                      <p:cBhvr>
                                        <p:cTn id="8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4"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Thursday, June 7, 2018</a:t>
            </a:r>
            <a:endParaRPr lang="en-US"/>
          </a:p>
        </p:txBody>
      </p:sp>
      <p:sp>
        <p:nvSpPr>
          <p:cNvPr id="16" name="Footer Placeholder 4"/>
          <p:cNvSpPr>
            <a:spLocks noGrp="1"/>
          </p:cNvSpPr>
          <p:nvPr>
            <p:ph type="ftr" sz="quarter" idx="11"/>
          </p:nvPr>
        </p:nvSpPr>
        <p:spPr/>
        <p:txBody>
          <a:bodyPr/>
          <a:lstStyle/>
          <a:p>
            <a:r>
              <a:rPr lang="de-DE" smtClean="0"/>
              <a:t>PHYS 1444-001, Summer 2018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11</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8, </a:t>
            </a:r>
            <a:r>
              <a:rPr lang="en-US" dirty="0" err="1" smtClean="0"/>
              <a:t>cnt’d</a:t>
            </a:r>
            <a:endParaRPr lang="en-US" dirty="0"/>
          </a:p>
        </p:txBody>
      </p:sp>
      <p:graphicFrame>
        <p:nvGraphicFramePr>
          <p:cNvPr id="147462" name="Object 6"/>
          <p:cNvGraphicFramePr>
            <a:graphicFrameLocks noChangeAspect="1"/>
          </p:cNvGraphicFramePr>
          <p:nvPr/>
        </p:nvGraphicFramePr>
        <p:xfrm>
          <a:off x="533400" y="2435503"/>
          <a:ext cx="1472333" cy="719138"/>
        </p:xfrm>
        <a:graphic>
          <a:graphicData uri="http://schemas.openxmlformats.org/presentationml/2006/ole">
            <mc:AlternateContent xmlns:mc="http://schemas.openxmlformats.org/markup-compatibility/2006">
              <mc:Choice xmlns:v="urn:schemas-microsoft-com:vml" Requires="v">
                <p:oleObj spid="_x0000_s129996" name="Equation" r:id="rId3" imgW="812800" imgH="444500" progId="Equation.DSMT4">
                  <p:embed/>
                </p:oleObj>
              </mc:Choice>
              <mc:Fallback>
                <p:oleObj name="Equation" r:id="rId3" imgW="812800" imgH="444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435503"/>
                        <a:ext cx="1472333" cy="719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76200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Electric field at point B is easier due to symmetry!</a:t>
            </a:r>
            <a:endParaRPr lang="en-US" sz="2000" dirty="0">
              <a:solidFill>
                <a:schemeClr val="accent2"/>
              </a:solidFill>
              <a:latin typeface="Arial Narrow" charset="0"/>
            </a:endParaRPr>
          </a:p>
        </p:txBody>
      </p:sp>
      <p:sp>
        <p:nvSpPr>
          <p:cNvPr id="9" name="Text Box 7"/>
          <p:cNvSpPr txBox="1">
            <a:spLocks noChangeArrowheads="1"/>
          </p:cNvSpPr>
          <p:nvPr/>
        </p:nvSpPr>
        <p:spPr bwMode="auto">
          <a:xfrm>
            <a:off x="381000" y="1143000"/>
            <a:ext cx="4800600" cy="1323439"/>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Since the magnitude of the charges are the same and the distance to point B from the two charges are the same, the magnitude of the electric field by the two charges at point B are the same!!</a:t>
            </a:r>
            <a:endParaRPr lang="en-US" sz="2000" dirty="0">
              <a:solidFill>
                <a:schemeClr val="accent2"/>
              </a:solidFill>
              <a:latin typeface="Arial Narrow" charset="0"/>
            </a:endParaRPr>
          </a:p>
        </p:txBody>
      </p:sp>
      <p:graphicFrame>
        <p:nvGraphicFramePr>
          <p:cNvPr id="215043" name="Object 3"/>
          <p:cNvGraphicFramePr>
            <a:graphicFrameLocks noChangeAspect="1"/>
          </p:cNvGraphicFramePr>
          <p:nvPr/>
        </p:nvGraphicFramePr>
        <p:xfrm>
          <a:off x="4953000" y="3879850"/>
          <a:ext cx="754063" cy="463550"/>
        </p:xfrm>
        <a:graphic>
          <a:graphicData uri="http://schemas.openxmlformats.org/presentationml/2006/ole">
            <mc:AlternateContent xmlns:mc="http://schemas.openxmlformats.org/markup-compatibility/2006">
              <mc:Choice xmlns:v="urn:schemas-microsoft-com:vml" Requires="v">
                <p:oleObj spid="_x0000_s129997" name="Equation" r:id="rId6" imgW="368300" imgH="254000" progId="Equation.DSMT4">
                  <p:embed/>
                </p:oleObj>
              </mc:Choice>
              <mc:Fallback>
                <p:oleObj name="Equation" r:id="rId6" imgW="3683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3879850"/>
                        <a:ext cx="754063" cy="4635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4" name="Object 4"/>
          <p:cNvGraphicFramePr>
            <a:graphicFrameLocks noChangeAspect="1"/>
          </p:cNvGraphicFramePr>
          <p:nvPr/>
        </p:nvGraphicFramePr>
        <p:xfrm>
          <a:off x="2057400" y="2435225"/>
          <a:ext cx="1519490" cy="717828"/>
        </p:xfrm>
        <a:graphic>
          <a:graphicData uri="http://schemas.openxmlformats.org/presentationml/2006/ole">
            <mc:AlternateContent xmlns:mc="http://schemas.openxmlformats.org/markup-compatibility/2006">
              <mc:Choice xmlns:v="urn:schemas-microsoft-com:vml" Requires="v">
                <p:oleObj spid="_x0000_s129998" name="Equation" r:id="rId8" imgW="838200" imgH="444500" progId="Equation.DSMT4">
                  <p:embed/>
                </p:oleObj>
              </mc:Choice>
              <mc:Fallback>
                <p:oleObj name="Equation" r:id="rId8" imgW="838200" imgH="4445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2435225"/>
                        <a:ext cx="1519490" cy="71782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6" name="Object 6"/>
          <p:cNvGraphicFramePr>
            <a:graphicFrameLocks noChangeAspect="1"/>
          </p:cNvGraphicFramePr>
          <p:nvPr/>
        </p:nvGraphicFramePr>
        <p:xfrm>
          <a:off x="523875" y="3121025"/>
          <a:ext cx="4591050" cy="765175"/>
        </p:xfrm>
        <a:graphic>
          <a:graphicData uri="http://schemas.openxmlformats.org/presentationml/2006/ole">
            <mc:AlternateContent xmlns:mc="http://schemas.openxmlformats.org/markup-compatibility/2006">
              <mc:Choice xmlns:v="urn:schemas-microsoft-com:vml" Requires="v">
                <p:oleObj spid="_x0000_s129999" name="Equation" r:id="rId10" imgW="3060700" imgH="571500" progId="Equation.DSMT4">
                  <p:embed/>
                </p:oleObj>
              </mc:Choice>
              <mc:Fallback>
                <p:oleObj name="Equation" r:id="rId10" imgW="3060700" imgH="571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3875" y="3121025"/>
                        <a:ext cx="4591050" cy="7651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Text Box 7"/>
          <p:cNvSpPr txBox="1">
            <a:spLocks noChangeArrowheads="1"/>
          </p:cNvSpPr>
          <p:nvPr/>
        </p:nvSpPr>
        <p:spPr bwMode="auto">
          <a:xfrm>
            <a:off x="3048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components!</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304800" y="4267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a:t>
            </a:r>
            <a:r>
              <a:rPr lang="en-US" sz="2000" dirty="0" err="1" smtClean="0">
                <a:solidFill>
                  <a:schemeClr val="accent2"/>
                </a:solidFill>
                <a:latin typeface="Arial Narrow" charset="0"/>
              </a:rPr>
              <a:t>x</a:t>
            </a:r>
            <a:r>
              <a:rPr lang="en-US" sz="2000" dirty="0" smtClean="0">
                <a:solidFill>
                  <a:schemeClr val="accent2"/>
                </a:solidFill>
                <a:latin typeface="Arial Narrow" charset="0"/>
              </a:rPr>
              <a:t>-component!</a:t>
            </a:r>
            <a:endParaRPr lang="en-US" sz="2000" dirty="0">
              <a:solidFill>
                <a:schemeClr val="accent2"/>
              </a:solidFill>
              <a:latin typeface="Arial Narrow" charset="0"/>
            </a:endParaRPr>
          </a:p>
        </p:txBody>
      </p:sp>
      <p:graphicFrame>
        <p:nvGraphicFramePr>
          <p:cNvPr id="215047" name="Object 7"/>
          <p:cNvGraphicFramePr>
            <a:graphicFrameLocks noChangeAspect="1"/>
          </p:cNvGraphicFramePr>
          <p:nvPr/>
        </p:nvGraphicFramePr>
        <p:xfrm>
          <a:off x="2695575" y="4310063"/>
          <a:ext cx="809625" cy="276225"/>
        </p:xfrm>
        <a:graphic>
          <a:graphicData uri="http://schemas.openxmlformats.org/presentationml/2006/ole">
            <mc:AlternateContent xmlns:mc="http://schemas.openxmlformats.org/markup-compatibility/2006">
              <mc:Choice xmlns:v="urn:schemas-microsoft-com:vml" Requires="v">
                <p:oleObj spid="_x0000_s130000" name="Equation" r:id="rId12" imgW="431800" imgH="165100" progId="Equation.DSMT4">
                  <p:embed/>
                </p:oleObj>
              </mc:Choice>
              <mc:Fallback>
                <p:oleObj name="Equation" r:id="rId12" imgW="431800" imgH="1651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5575" y="4310063"/>
                        <a:ext cx="809625" cy="276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8" name="Object 8"/>
          <p:cNvGraphicFramePr>
            <a:graphicFrameLocks noChangeAspect="1"/>
          </p:cNvGraphicFramePr>
          <p:nvPr/>
        </p:nvGraphicFramePr>
        <p:xfrm>
          <a:off x="5702300" y="3886200"/>
          <a:ext cx="1090613" cy="417513"/>
        </p:xfrm>
        <a:graphic>
          <a:graphicData uri="http://schemas.openxmlformats.org/presentationml/2006/ole">
            <mc:AlternateContent xmlns:mc="http://schemas.openxmlformats.org/markup-compatibility/2006">
              <mc:Choice xmlns:v="urn:schemas-microsoft-com:vml" Requires="v">
                <p:oleObj spid="_x0000_s130001" name="Equation" r:id="rId14" imgW="533400" imgH="228600" progId="Equation.DSMT4">
                  <p:embed/>
                </p:oleObj>
              </mc:Choice>
              <mc:Fallback>
                <p:oleObj name="Equation" r:id="rId14" imgW="533400" imgH="228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02300" y="3886200"/>
                        <a:ext cx="1090613" cy="417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6796087" y="3886200"/>
          <a:ext cx="1662113" cy="417513"/>
        </p:xfrm>
        <a:graphic>
          <a:graphicData uri="http://schemas.openxmlformats.org/presentationml/2006/ole">
            <mc:AlternateContent xmlns:mc="http://schemas.openxmlformats.org/markup-compatibility/2006">
              <mc:Choice xmlns:v="urn:schemas-microsoft-com:vml" Requires="v">
                <p:oleObj spid="_x0000_s130002" name="Equation" r:id="rId16" imgW="812800" imgH="228600" progId="Equation.DSMT4">
                  <p:embed/>
                </p:oleObj>
              </mc:Choice>
              <mc:Fallback>
                <p:oleObj name="Equation" r:id="rId16" imgW="81280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96087" y="3886200"/>
                        <a:ext cx="1662113" cy="417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1" name="Text Box 7"/>
          <p:cNvSpPr txBox="1">
            <a:spLocks noChangeArrowheads="1"/>
          </p:cNvSpPr>
          <p:nvPr/>
        </p:nvSpPr>
        <p:spPr bwMode="auto">
          <a:xfrm>
            <a:off x="26670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the </a:t>
            </a:r>
            <a:r>
              <a:rPr lang="en-US" sz="2000" dirty="0" err="1" smtClean="0">
                <a:solidFill>
                  <a:schemeClr val="accent2"/>
                </a:solidFill>
                <a:latin typeface="Arial Narrow" charset="0"/>
              </a:rPr>
              <a:t>y</a:t>
            </a:r>
            <a:r>
              <a:rPr lang="en-US" sz="2000" dirty="0" smtClean="0">
                <a:solidFill>
                  <a:schemeClr val="accent2"/>
                </a:solidFill>
                <a:latin typeface="Arial Narrow" charset="0"/>
              </a:rPr>
              <a:t>-component!</a:t>
            </a:r>
            <a:endParaRPr lang="en-US" sz="2000" dirty="0">
              <a:solidFill>
                <a:schemeClr val="accent2"/>
              </a:solidFill>
              <a:latin typeface="Arial Narrow" charset="0"/>
            </a:endParaRPr>
          </a:p>
        </p:txBody>
      </p:sp>
      <p:graphicFrame>
        <p:nvGraphicFramePr>
          <p:cNvPr id="215051" name="Object 11"/>
          <p:cNvGraphicFramePr>
            <a:graphicFrameLocks noChangeAspect="1"/>
          </p:cNvGraphicFramePr>
          <p:nvPr/>
        </p:nvGraphicFramePr>
        <p:xfrm>
          <a:off x="1600200" y="4648200"/>
          <a:ext cx="690562" cy="382587"/>
        </p:xfrm>
        <a:graphic>
          <a:graphicData uri="http://schemas.openxmlformats.org/presentationml/2006/ole">
            <mc:AlternateContent xmlns:mc="http://schemas.openxmlformats.org/markup-compatibility/2006">
              <mc:Choice xmlns:v="urn:schemas-microsoft-com:vml" Requires="v">
                <p:oleObj spid="_x0000_s130003" name="Equation" r:id="rId18" imgW="368300" imgH="228600" progId="Equation.DSMT4">
                  <p:embed/>
                </p:oleObj>
              </mc:Choice>
              <mc:Fallback>
                <p:oleObj name="Equation" r:id="rId18" imgW="368300" imgH="228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0200" y="4648200"/>
                        <a:ext cx="690562" cy="382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4" name="Object 14"/>
          <p:cNvGraphicFramePr>
            <a:graphicFrameLocks noChangeAspect="1"/>
          </p:cNvGraphicFramePr>
          <p:nvPr/>
        </p:nvGraphicFramePr>
        <p:xfrm>
          <a:off x="3525838" y="4267200"/>
          <a:ext cx="1808162" cy="361950"/>
        </p:xfrm>
        <a:graphic>
          <a:graphicData uri="http://schemas.openxmlformats.org/presentationml/2006/ole">
            <mc:AlternateContent xmlns:mc="http://schemas.openxmlformats.org/markup-compatibility/2006">
              <mc:Choice xmlns:v="urn:schemas-microsoft-com:vml" Requires="v">
                <p:oleObj spid="_x0000_s130004" name="Equation" r:id="rId20" imgW="965200" imgH="215900" progId="Equation.DSMT4">
                  <p:embed/>
                </p:oleObj>
              </mc:Choice>
              <mc:Fallback>
                <p:oleObj name="Equation" r:id="rId20" imgW="965200" imgH="2159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25838" y="4267200"/>
                        <a:ext cx="1808162" cy="3619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6" name="Object 16"/>
          <p:cNvGraphicFramePr>
            <a:graphicFrameLocks noChangeAspect="1"/>
          </p:cNvGraphicFramePr>
          <p:nvPr/>
        </p:nvGraphicFramePr>
        <p:xfrm>
          <a:off x="2632074" y="5245100"/>
          <a:ext cx="617538" cy="381000"/>
        </p:xfrm>
        <a:graphic>
          <a:graphicData uri="http://schemas.openxmlformats.org/presentationml/2006/ole">
            <mc:AlternateContent xmlns:mc="http://schemas.openxmlformats.org/markup-compatibility/2006">
              <mc:Choice xmlns:v="urn:schemas-microsoft-com:vml" Requires="v">
                <p:oleObj spid="_x0000_s130005" name="Equation" r:id="rId22" imgW="330200" imgH="228600" progId="Equation.DSMT4">
                  <p:embed/>
                </p:oleObj>
              </mc:Choice>
              <mc:Fallback>
                <p:oleObj name="Equation" r:id="rId22" imgW="330200" imgH="2286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32074" y="5245100"/>
                        <a:ext cx="617538" cy="381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7" name="Object 17"/>
          <p:cNvGraphicFramePr>
            <a:graphicFrameLocks noChangeAspect="1"/>
          </p:cNvGraphicFramePr>
          <p:nvPr/>
        </p:nvGraphicFramePr>
        <p:xfrm>
          <a:off x="2667000" y="5748338"/>
          <a:ext cx="690563" cy="423862"/>
        </p:xfrm>
        <a:graphic>
          <a:graphicData uri="http://schemas.openxmlformats.org/presentationml/2006/ole">
            <mc:AlternateContent xmlns:mc="http://schemas.openxmlformats.org/markup-compatibility/2006">
              <mc:Choice xmlns:v="urn:schemas-microsoft-com:vml" Requires="v">
                <p:oleObj spid="_x0000_s130006" name="Equation" r:id="rId24" imgW="368300" imgH="254000" progId="Equation.DSMT4">
                  <p:embed/>
                </p:oleObj>
              </mc:Choice>
              <mc:Fallback>
                <p:oleObj name="Equation" r:id="rId24" imgW="368300" imgH="2540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67000" y="5748338"/>
                        <a:ext cx="690563" cy="4238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8" name="Object 18"/>
          <p:cNvGraphicFramePr>
            <a:graphicFrameLocks noChangeAspect="1"/>
          </p:cNvGraphicFramePr>
          <p:nvPr/>
        </p:nvGraphicFramePr>
        <p:xfrm>
          <a:off x="2301875" y="4648200"/>
          <a:ext cx="1355725" cy="381000"/>
        </p:xfrm>
        <a:graphic>
          <a:graphicData uri="http://schemas.openxmlformats.org/presentationml/2006/ole">
            <mc:AlternateContent xmlns:mc="http://schemas.openxmlformats.org/markup-compatibility/2006">
              <mc:Choice xmlns:v="urn:schemas-microsoft-com:vml" Requires="v">
                <p:oleObj spid="_x0000_s130007" name="Equation" r:id="rId26" imgW="723900" imgH="228600" progId="Equation.DSMT4">
                  <p:embed/>
                </p:oleObj>
              </mc:Choice>
              <mc:Fallback>
                <p:oleObj name="Equation" r:id="rId26" imgW="723900" imgH="2286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301875" y="4648200"/>
                        <a:ext cx="1355725" cy="381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9" name="Object 19"/>
          <p:cNvGraphicFramePr>
            <a:graphicFrameLocks noChangeAspect="1"/>
          </p:cNvGraphicFramePr>
          <p:nvPr/>
        </p:nvGraphicFramePr>
        <p:xfrm>
          <a:off x="3668712" y="4648200"/>
          <a:ext cx="3570288" cy="403225"/>
        </p:xfrm>
        <a:graphic>
          <a:graphicData uri="http://schemas.openxmlformats.org/presentationml/2006/ole">
            <mc:AlternateContent xmlns:mc="http://schemas.openxmlformats.org/markup-compatibility/2006">
              <mc:Choice xmlns:v="urn:schemas-microsoft-com:vml" Requires="v">
                <p:oleObj spid="_x0000_s130008" name="Equation" r:id="rId28" imgW="1905000" imgH="241300" progId="Equation.DSMT4">
                  <p:embed/>
                </p:oleObj>
              </mc:Choice>
              <mc:Fallback>
                <p:oleObj name="Equation" r:id="rId28" imgW="1905000" imgH="2413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68712" y="4648200"/>
                        <a:ext cx="3570288" cy="403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0" name="Text Box 7"/>
          <p:cNvSpPr txBox="1">
            <a:spLocks noChangeArrowheads="1"/>
          </p:cNvSpPr>
          <p:nvPr/>
        </p:nvSpPr>
        <p:spPr bwMode="auto">
          <a:xfrm>
            <a:off x="381000" y="5029200"/>
            <a:ext cx="19050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electric field at point B is</a:t>
            </a:r>
            <a:endParaRPr lang="en-US" sz="2000" dirty="0">
              <a:solidFill>
                <a:schemeClr val="accent2"/>
              </a:solidFill>
              <a:latin typeface="Arial Narrow" charset="0"/>
            </a:endParaRPr>
          </a:p>
        </p:txBody>
      </p:sp>
      <p:graphicFrame>
        <p:nvGraphicFramePr>
          <p:cNvPr id="215060" name="Object 20"/>
          <p:cNvGraphicFramePr>
            <a:graphicFrameLocks noChangeAspect="1"/>
          </p:cNvGraphicFramePr>
          <p:nvPr/>
        </p:nvGraphicFramePr>
        <p:xfrm>
          <a:off x="3249612" y="5181600"/>
          <a:ext cx="1546225" cy="465137"/>
        </p:xfrm>
        <a:graphic>
          <a:graphicData uri="http://schemas.openxmlformats.org/presentationml/2006/ole">
            <mc:AlternateContent xmlns:mc="http://schemas.openxmlformats.org/markup-compatibility/2006">
              <mc:Choice xmlns:v="urn:schemas-microsoft-com:vml" Requires="v">
                <p:oleObj spid="_x0000_s130009" name="Equation" r:id="rId30" imgW="825500" imgH="279400" progId="Equation.DSMT4">
                  <p:embed/>
                </p:oleObj>
              </mc:Choice>
              <mc:Fallback>
                <p:oleObj name="Equation" r:id="rId30" imgW="825500" imgH="2794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49612" y="5181600"/>
                        <a:ext cx="1546225" cy="4651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61" name="Object 21"/>
          <p:cNvGraphicFramePr>
            <a:graphicFrameLocks noChangeAspect="1"/>
          </p:cNvGraphicFramePr>
          <p:nvPr/>
        </p:nvGraphicFramePr>
        <p:xfrm>
          <a:off x="4773612" y="5181600"/>
          <a:ext cx="4141788" cy="508000"/>
        </p:xfrm>
        <a:graphic>
          <a:graphicData uri="http://schemas.openxmlformats.org/presentationml/2006/ole">
            <mc:AlternateContent xmlns:mc="http://schemas.openxmlformats.org/markup-compatibility/2006">
              <mc:Choice xmlns:v="urn:schemas-microsoft-com:vml" Requires="v">
                <p:oleObj spid="_x0000_s130010" name="Equation" r:id="rId32" imgW="2209800" imgH="304800" progId="Equation.DSMT4">
                  <p:embed/>
                </p:oleObj>
              </mc:Choice>
              <mc:Fallback>
                <p:oleObj name="Equation" r:id="rId32" imgW="2209800" imgH="30480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73612" y="5181600"/>
                        <a:ext cx="4141788" cy="508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3" name="Text Box 7"/>
          <p:cNvSpPr txBox="1">
            <a:spLocks noChangeArrowheads="1"/>
          </p:cNvSpPr>
          <p:nvPr/>
        </p:nvSpPr>
        <p:spPr bwMode="auto">
          <a:xfrm>
            <a:off x="228600" y="5638800"/>
            <a:ext cx="23622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 magnitude of the electric field at point B</a:t>
            </a:r>
            <a:endParaRPr lang="en-US" sz="2000" dirty="0">
              <a:solidFill>
                <a:schemeClr val="accent2"/>
              </a:solidFill>
              <a:latin typeface="Arial Narrow" charset="0"/>
            </a:endParaRPr>
          </a:p>
        </p:txBody>
      </p:sp>
      <p:graphicFrame>
        <p:nvGraphicFramePr>
          <p:cNvPr id="215062" name="Object 22"/>
          <p:cNvGraphicFramePr>
            <a:graphicFrameLocks noChangeAspect="1"/>
          </p:cNvGraphicFramePr>
          <p:nvPr/>
        </p:nvGraphicFramePr>
        <p:xfrm>
          <a:off x="3276600" y="5789612"/>
          <a:ext cx="2024063" cy="382588"/>
        </p:xfrm>
        <a:graphic>
          <a:graphicData uri="http://schemas.openxmlformats.org/presentationml/2006/ole">
            <mc:AlternateContent xmlns:mc="http://schemas.openxmlformats.org/markup-compatibility/2006">
              <mc:Choice xmlns:v="urn:schemas-microsoft-com:vml" Requires="v">
                <p:oleObj spid="_x0000_s130011" name="Equation" r:id="rId34" imgW="1079500" imgH="228600" progId="Equation.DSMT4">
                  <p:embed/>
                </p:oleObj>
              </mc:Choice>
              <mc:Fallback>
                <p:oleObj name="Equation" r:id="rId34" imgW="1079500" imgH="22860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276600" y="5789612"/>
                        <a:ext cx="2024063" cy="382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63" name="Object 23"/>
          <p:cNvGraphicFramePr>
            <a:graphicFrameLocks noChangeAspect="1"/>
          </p:cNvGraphicFramePr>
          <p:nvPr/>
        </p:nvGraphicFramePr>
        <p:xfrm>
          <a:off x="5268913" y="5715000"/>
          <a:ext cx="3570287" cy="403225"/>
        </p:xfrm>
        <a:graphic>
          <a:graphicData uri="http://schemas.openxmlformats.org/presentationml/2006/ole">
            <mc:AlternateContent xmlns:mc="http://schemas.openxmlformats.org/markup-compatibility/2006">
              <mc:Choice xmlns:v="urn:schemas-microsoft-com:vml" Requires="v">
                <p:oleObj spid="_x0000_s130012" name="Equation" r:id="rId36" imgW="1905000" imgH="241300" progId="Equation.DSMT4">
                  <p:embed/>
                </p:oleObj>
              </mc:Choice>
              <mc:Fallback>
                <p:oleObj name="Equation" r:id="rId36" imgW="1905000" imgH="24130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268913" y="5715000"/>
                        <a:ext cx="3570287" cy="403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5164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7462"/>
                                        </p:tgtEl>
                                        <p:attrNameLst>
                                          <p:attrName>style.visibility</p:attrName>
                                        </p:attrNameLst>
                                      </p:cBhvr>
                                      <p:to>
                                        <p:strVal val="visible"/>
                                      </p:to>
                                    </p:set>
                                    <p:animEffect transition="in" filter="wipe(left)">
                                      <p:cBhvr>
                                        <p:cTn id="24" dur="500"/>
                                        <p:tgtEl>
                                          <p:spTgt spid="14746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5044"/>
                                        </p:tgtEl>
                                        <p:attrNameLst>
                                          <p:attrName>style.visibility</p:attrName>
                                        </p:attrNameLst>
                                      </p:cBhvr>
                                      <p:to>
                                        <p:strVal val="visible"/>
                                      </p:to>
                                    </p:set>
                                    <p:animEffect transition="in" filter="wipe(left)">
                                      <p:cBhvr>
                                        <p:cTn id="29" dur="500"/>
                                        <p:tgtEl>
                                          <p:spTgt spid="21504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5046"/>
                                        </p:tgtEl>
                                        <p:attrNameLst>
                                          <p:attrName>style.visibility</p:attrName>
                                        </p:attrNameLst>
                                      </p:cBhvr>
                                      <p:to>
                                        <p:strVal val="visible"/>
                                      </p:to>
                                    </p:set>
                                    <p:animEffect transition="in" filter="wipe(left)">
                                      <p:cBhvr>
                                        <p:cTn id="34" dur="500"/>
                                        <p:tgtEl>
                                          <p:spTgt spid="2150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15043"/>
                                        </p:tgtEl>
                                        <p:attrNameLst>
                                          <p:attrName>style.visibility</p:attrName>
                                        </p:attrNameLst>
                                      </p:cBhvr>
                                      <p:to>
                                        <p:strVal val="visible"/>
                                      </p:to>
                                    </p:set>
                                    <p:animEffect transition="in" filter="wipe(left)">
                                      <p:cBhvr>
                                        <p:cTn id="49" dur="500"/>
                                        <p:tgtEl>
                                          <p:spTgt spid="21504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15048"/>
                                        </p:tgtEl>
                                        <p:attrNameLst>
                                          <p:attrName>style.visibility</p:attrName>
                                        </p:attrNameLst>
                                      </p:cBhvr>
                                      <p:to>
                                        <p:strVal val="visible"/>
                                      </p:to>
                                    </p:set>
                                    <p:animEffect transition="in" filter="wipe(left)">
                                      <p:cBhvr>
                                        <p:cTn id="54" dur="500"/>
                                        <p:tgtEl>
                                          <p:spTgt spid="21504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15049"/>
                                        </p:tgtEl>
                                        <p:attrNameLst>
                                          <p:attrName>style.visibility</p:attrName>
                                        </p:attrNameLst>
                                      </p:cBhvr>
                                      <p:to>
                                        <p:strVal val="visible"/>
                                      </p:to>
                                    </p:set>
                                    <p:animEffect transition="in" filter="wipe(left)">
                                      <p:cBhvr>
                                        <p:cTn id="59" dur="500"/>
                                        <p:tgtEl>
                                          <p:spTgt spid="21504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15047"/>
                                        </p:tgtEl>
                                        <p:attrNameLst>
                                          <p:attrName>style.visibility</p:attrName>
                                        </p:attrNameLst>
                                      </p:cBhvr>
                                      <p:to>
                                        <p:strVal val="visible"/>
                                      </p:to>
                                    </p:set>
                                    <p:animEffect transition="in" filter="wipe(left)">
                                      <p:cBhvr>
                                        <p:cTn id="69" dur="500"/>
                                        <p:tgtEl>
                                          <p:spTgt spid="21504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15054"/>
                                        </p:tgtEl>
                                        <p:attrNameLst>
                                          <p:attrName>style.visibility</p:attrName>
                                        </p:attrNameLst>
                                      </p:cBhvr>
                                      <p:to>
                                        <p:strVal val="visible"/>
                                      </p:to>
                                    </p:set>
                                    <p:animEffect transition="in" filter="wipe(left)">
                                      <p:cBhvr>
                                        <p:cTn id="74" dur="500"/>
                                        <p:tgtEl>
                                          <p:spTgt spid="21505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15051"/>
                                        </p:tgtEl>
                                        <p:attrNameLst>
                                          <p:attrName>style.visibility</p:attrName>
                                        </p:attrNameLst>
                                      </p:cBhvr>
                                      <p:to>
                                        <p:strVal val="visible"/>
                                      </p:to>
                                    </p:set>
                                    <p:animEffect transition="in" filter="wipe(left)">
                                      <p:cBhvr>
                                        <p:cTn id="79" dur="500"/>
                                        <p:tgtEl>
                                          <p:spTgt spid="21505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15058"/>
                                        </p:tgtEl>
                                        <p:attrNameLst>
                                          <p:attrName>style.visibility</p:attrName>
                                        </p:attrNameLst>
                                      </p:cBhvr>
                                      <p:to>
                                        <p:strVal val="visible"/>
                                      </p:to>
                                    </p:set>
                                    <p:animEffect transition="in" filter="wipe(left)">
                                      <p:cBhvr>
                                        <p:cTn id="84" dur="500"/>
                                        <p:tgtEl>
                                          <p:spTgt spid="21505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15059"/>
                                        </p:tgtEl>
                                        <p:attrNameLst>
                                          <p:attrName>style.visibility</p:attrName>
                                        </p:attrNameLst>
                                      </p:cBhvr>
                                      <p:to>
                                        <p:strVal val="visible"/>
                                      </p:to>
                                    </p:set>
                                    <p:animEffect transition="in" filter="wipe(left)">
                                      <p:cBhvr>
                                        <p:cTn id="89" dur="500"/>
                                        <p:tgtEl>
                                          <p:spTgt spid="21505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30"/>
                                        </p:tgtEl>
                                        <p:attrNameLst>
                                          <p:attrName>style.visibility</p:attrName>
                                        </p:attrNameLst>
                                      </p:cBhvr>
                                      <p:to>
                                        <p:strVal val="visible"/>
                                      </p:to>
                                    </p:set>
                                    <p:animEffect transition="in" filter="wipe(left)">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215056"/>
                                        </p:tgtEl>
                                        <p:attrNameLst>
                                          <p:attrName>style.visibility</p:attrName>
                                        </p:attrNameLst>
                                      </p:cBhvr>
                                      <p:to>
                                        <p:strVal val="visible"/>
                                      </p:to>
                                    </p:set>
                                    <p:animEffect transition="in" filter="wipe(left)">
                                      <p:cBhvr>
                                        <p:cTn id="99" dur="500"/>
                                        <p:tgtEl>
                                          <p:spTgt spid="215056"/>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215060"/>
                                        </p:tgtEl>
                                        <p:attrNameLst>
                                          <p:attrName>style.visibility</p:attrName>
                                        </p:attrNameLst>
                                      </p:cBhvr>
                                      <p:to>
                                        <p:strVal val="visible"/>
                                      </p:to>
                                    </p:set>
                                    <p:animEffect transition="in" filter="wipe(left)">
                                      <p:cBhvr>
                                        <p:cTn id="104" dur="500"/>
                                        <p:tgtEl>
                                          <p:spTgt spid="21506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215061"/>
                                        </p:tgtEl>
                                        <p:attrNameLst>
                                          <p:attrName>style.visibility</p:attrName>
                                        </p:attrNameLst>
                                      </p:cBhvr>
                                      <p:to>
                                        <p:strVal val="visible"/>
                                      </p:to>
                                    </p:set>
                                    <p:animEffect transition="in" filter="wipe(left)">
                                      <p:cBhvr>
                                        <p:cTn id="109" dur="500"/>
                                        <p:tgtEl>
                                          <p:spTgt spid="215061"/>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33"/>
                                        </p:tgtEl>
                                        <p:attrNameLst>
                                          <p:attrName>style.visibility</p:attrName>
                                        </p:attrNameLst>
                                      </p:cBhvr>
                                      <p:to>
                                        <p:strVal val="visible"/>
                                      </p:to>
                                    </p:set>
                                    <p:animEffect transition="in" filter="wipe(left)">
                                      <p:cBhvr>
                                        <p:cTn id="114" dur="500"/>
                                        <p:tgtEl>
                                          <p:spTgt spid="33"/>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215057"/>
                                        </p:tgtEl>
                                        <p:attrNameLst>
                                          <p:attrName>style.visibility</p:attrName>
                                        </p:attrNameLst>
                                      </p:cBhvr>
                                      <p:to>
                                        <p:strVal val="visible"/>
                                      </p:to>
                                    </p:set>
                                    <p:animEffect transition="in" filter="wipe(left)">
                                      <p:cBhvr>
                                        <p:cTn id="119" dur="500"/>
                                        <p:tgtEl>
                                          <p:spTgt spid="215057"/>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215062"/>
                                        </p:tgtEl>
                                        <p:attrNameLst>
                                          <p:attrName>style.visibility</p:attrName>
                                        </p:attrNameLst>
                                      </p:cBhvr>
                                      <p:to>
                                        <p:strVal val="visible"/>
                                      </p:to>
                                    </p:set>
                                    <p:animEffect transition="in" filter="wipe(left)">
                                      <p:cBhvr>
                                        <p:cTn id="124" dur="500"/>
                                        <p:tgtEl>
                                          <p:spTgt spid="215062"/>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215063"/>
                                        </p:tgtEl>
                                        <p:attrNameLst>
                                          <p:attrName>style.visibility</p:attrName>
                                        </p:attrNameLst>
                                      </p:cBhvr>
                                      <p:to>
                                        <p:strVal val="visible"/>
                                      </p:to>
                                    </p:set>
                                    <p:animEffect transition="in" filter="wipe(left)">
                                      <p:cBhvr>
                                        <p:cTn id="129" dur="500"/>
                                        <p:tgtEl>
                                          <p:spTgt spid="215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P spid="14" grpId="0"/>
      <p:bldP spid="20" grpId="0"/>
      <p:bldP spid="21" grpId="0"/>
      <p:bldP spid="30"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FG21_029.JPG"/>
          <p:cNvPicPr>
            <a:picLocks noChangeAspect="1"/>
          </p:cNvPicPr>
          <p:nvPr/>
        </p:nvPicPr>
        <p:blipFill>
          <a:blip r:embed="rId3"/>
          <a:stretch>
            <a:fillRect/>
          </a:stretch>
        </p:blipFill>
        <p:spPr>
          <a:xfrm>
            <a:off x="5892800" y="609600"/>
            <a:ext cx="3251200" cy="2438400"/>
          </a:xfrm>
          <a:prstGeom prst="rect">
            <a:avLst/>
          </a:prstGeom>
        </p:spPr>
      </p:pic>
      <p:sp>
        <p:nvSpPr>
          <p:cNvPr id="15" name="Date Placeholder 3"/>
          <p:cNvSpPr>
            <a:spLocks noGrp="1"/>
          </p:cNvSpPr>
          <p:nvPr>
            <p:ph type="dt" sz="half" idx="10"/>
          </p:nvPr>
        </p:nvSpPr>
        <p:spPr/>
        <p:txBody>
          <a:bodyPr/>
          <a:lstStyle/>
          <a:p>
            <a:r>
              <a:rPr lang="en-US" smtClean="0"/>
              <a:t>Thursday, June 7, 2018</a:t>
            </a:r>
            <a:endParaRPr lang="en-US"/>
          </a:p>
        </p:txBody>
      </p:sp>
      <p:sp>
        <p:nvSpPr>
          <p:cNvPr id="16" name="Footer Placeholder 4"/>
          <p:cNvSpPr>
            <a:spLocks noGrp="1"/>
          </p:cNvSpPr>
          <p:nvPr>
            <p:ph type="ftr" sz="quarter" idx="11"/>
          </p:nvPr>
        </p:nvSpPr>
        <p:spPr/>
        <p:txBody>
          <a:bodyPr/>
          <a:lstStyle/>
          <a:p>
            <a:r>
              <a:rPr lang="de-DE" smtClean="0"/>
              <a:t>PHYS 1444-001, Summer 2018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12</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12 </a:t>
            </a:r>
            <a:endParaRPr lang="en-US" dirty="0"/>
          </a:p>
        </p:txBody>
      </p:sp>
      <p:sp>
        <p:nvSpPr>
          <p:cNvPr id="147460" name="Rectangle 4"/>
          <p:cNvSpPr>
            <a:spLocks noGrp="1" noChangeArrowheads="1"/>
          </p:cNvSpPr>
          <p:nvPr>
            <p:ph type="body" idx="1"/>
          </p:nvPr>
        </p:nvSpPr>
        <p:spPr>
          <a:xfrm>
            <a:off x="304800" y="838200"/>
            <a:ext cx="5410200" cy="1371600"/>
          </a:xfrm>
        </p:spPr>
        <p:txBody>
          <a:bodyPr/>
          <a:lstStyle/>
          <a:p>
            <a:pPr>
              <a:lnSpc>
                <a:spcPct val="80000"/>
              </a:lnSpc>
            </a:pPr>
            <a:r>
              <a:rPr lang="en-US" sz="2000" b="1" dirty="0" smtClean="0"/>
              <a:t>Uniformly charged disk</a:t>
            </a:r>
            <a:r>
              <a:rPr lang="en-US" sz="2000" dirty="0" smtClean="0"/>
              <a:t>:  Charge is distributed uniformly over a thin circular disk of radius R.  The charge per unit area (C/m</a:t>
            </a:r>
            <a:r>
              <a:rPr lang="en-US" sz="2000" baseline="30000" dirty="0" smtClean="0"/>
              <a:t>2</a:t>
            </a:r>
            <a:r>
              <a:rPr lang="en-US" sz="2000" dirty="0" smtClean="0"/>
              <a:t>) is </a:t>
            </a:r>
            <a:r>
              <a:rPr lang="en-US" sz="2000" dirty="0" err="1" smtClean="0">
                <a:latin typeface="Symbol" charset="2"/>
                <a:cs typeface="Symbol" charset="2"/>
              </a:rPr>
              <a:t>σ</a:t>
            </a:r>
            <a:r>
              <a:rPr lang="en-US" sz="2000" dirty="0" smtClean="0"/>
              <a:t>.  Calculate he electric field at a point P on the axis of the disk, a distance </a:t>
            </a:r>
            <a:r>
              <a:rPr lang="en-US" sz="2000" dirty="0" err="1" smtClean="0"/>
              <a:t>z</a:t>
            </a:r>
            <a:r>
              <a:rPr lang="en-US" sz="2000" dirty="0" smtClean="0"/>
              <a:t> above its center.</a:t>
            </a:r>
            <a:endParaRPr lang="en-US" sz="2000" dirty="0"/>
          </a:p>
        </p:txBody>
      </p:sp>
      <p:sp>
        <p:nvSpPr>
          <p:cNvPr id="147467" name="Text Box 11"/>
          <p:cNvSpPr txBox="1">
            <a:spLocks noChangeArrowheads="1"/>
          </p:cNvSpPr>
          <p:nvPr/>
        </p:nvSpPr>
        <p:spPr bwMode="auto">
          <a:xfrm>
            <a:off x="685800" y="3886200"/>
            <a:ext cx="59436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Since the surface charge density is constant, </a:t>
            </a:r>
            <a:r>
              <a:rPr lang="en-US" sz="2000" dirty="0" err="1" smtClean="0">
                <a:solidFill>
                  <a:schemeClr val="accent2"/>
                </a:solidFill>
                <a:latin typeface="Symbol" charset="2"/>
                <a:cs typeface="Symbol" charset="2"/>
              </a:rPr>
              <a:t>σ</a:t>
            </a:r>
            <a:r>
              <a:rPr lang="en-US" sz="2000" dirty="0" smtClean="0">
                <a:solidFill>
                  <a:schemeClr val="accent2"/>
                </a:solidFill>
                <a:latin typeface="Arial Narrow" charset="0"/>
              </a:rPr>
              <a:t>, and the ring has an area of 2</a:t>
            </a:r>
            <a:r>
              <a:rPr lang="en-US" sz="2000" dirty="0" smtClean="0">
                <a:solidFill>
                  <a:schemeClr val="accent2"/>
                </a:solidFill>
                <a:latin typeface="Symbol" charset="2"/>
                <a:cs typeface="Symbol" charset="2"/>
              </a:rPr>
              <a:t>π</a:t>
            </a:r>
            <a:r>
              <a:rPr lang="en-US" sz="2000" dirty="0" smtClean="0">
                <a:solidFill>
                  <a:schemeClr val="accent2"/>
                </a:solidFill>
                <a:latin typeface="Arial Narrow" charset="0"/>
              </a:rPr>
              <a:t>rdr, the infinitesimal charge of </a:t>
            </a:r>
            <a:r>
              <a:rPr lang="en-US" sz="2000" dirty="0" err="1" smtClean="0">
                <a:solidFill>
                  <a:schemeClr val="accent2"/>
                </a:solidFill>
                <a:latin typeface="Arial Narrow" charset="0"/>
              </a:rPr>
              <a:t>dQ</a:t>
            </a:r>
            <a:r>
              <a:rPr lang="en-US" sz="2000" dirty="0" smtClean="0">
                <a:solidFill>
                  <a:schemeClr val="accent2"/>
                </a:solidFill>
                <a:latin typeface="Arial Narrow" charset="0"/>
              </a:rPr>
              <a:t> is </a:t>
            </a:r>
            <a:endParaRPr lang="en-US" sz="2000" dirty="0">
              <a:solidFill>
                <a:schemeClr val="accent2"/>
              </a:solidFill>
              <a:latin typeface="Arial Narrow" charset="0"/>
            </a:endParaRPr>
          </a:p>
        </p:txBody>
      </p:sp>
      <p:sp>
        <p:nvSpPr>
          <p:cNvPr id="19" name="Text Box 7"/>
          <p:cNvSpPr txBox="1">
            <a:spLocks noChangeArrowheads="1"/>
          </p:cNvSpPr>
          <p:nvPr/>
        </p:nvSpPr>
        <p:spPr bwMode="auto">
          <a:xfrm>
            <a:off x="609600" y="213360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How do we solve this problem?</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609600" y="3200400"/>
            <a:ext cx="35814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From the result of example 21 – 11 (please do this problem yourself) </a:t>
            </a:r>
            <a:endParaRPr lang="en-US" sz="2000" dirty="0">
              <a:solidFill>
                <a:schemeClr val="accent2"/>
              </a:solidFill>
              <a:latin typeface="Arial Narrow" charset="0"/>
            </a:endParaRPr>
          </a:p>
        </p:txBody>
      </p:sp>
      <p:sp>
        <p:nvSpPr>
          <p:cNvPr id="21" name="Text Box 7"/>
          <p:cNvSpPr txBox="1">
            <a:spLocks noChangeArrowheads="1"/>
          </p:cNvSpPr>
          <p:nvPr/>
        </p:nvSpPr>
        <p:spPr bwMode="auto">
          <a:xfrm>
            <a:off x="609600" y="2514600"/>
            <a:ext cx="56388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compute the magnitude of the field (</a:t>
            </a:r>
            <a:r>
              <a:rPr lang="en-US" sz="2000" dirty="0" err="1" smtClean="0">
                <a:solidFill>
                  <a:schemeClr val="accent2"/>
                </a:solidFill>
                <a:latin typeface="Arial Narrow" charset="0"/>
              </a:rPr>
              <a:t>dE</a:t>
            </a:r>
            <a:r>
              <a:rPr lang="en-US" sz="2000" dirty="0" smtClean="0">
                <a:solidFill>
                  <a:schemeClr val="accent2"/>
                </a:solidFill>
                <a:latin typeface="Arial Narrow" charset="0"/>
              </a:rPr>
              <a:t>) at point P due to the charge (</a:t>
            </a:r>
            <a:r>
              <a:rPr lang="en-US" sz="2000" dirty="0" err="1" smtClean="0">
                <a:solidFill>
                  <a:schemeClr val="accent2"/>
                </a:solidFill>
                <a:latin typeface="Arial Narrow" charset="0"/>
              </a:rPr>
              <a:t>dQ</a:t>
            </a:r>
            <a:r>
              <a:rPr lang="en-US" sz="2000" dirty="0" smtClean="0">
                <a:solidFill>
                  <a:schemeClr val="accent2"/>
                </a:solidFill>
                <a:latin typeface="Arial Narrow" charset="0"/>
              </a:rPr>
              <a:t>) on the ring of infinitesimal width dr.</a:t>
            </a:r>
            <a:endParaRPr lang="en-US" sz="2000" dirty="0">
              <a:solidFill>
                <a:schemeClr val="accent2"/>
              </a:solidFill>
              <a:latin typeface="Arial Narrow" charset="0"/>
            </a:endParaRPr>
          </a:p>
        </p:txBody>
      </p:sp>
      <p:graphicFrame>
        <p:nvGraphicFramePr>
          <p:cNvPr id="213001" name="Object 9"/>
          <p:cNvGraphicFramePr>
            <a:graphicFrameLocks noChangeAspect="1"/>
          </p:cNvGraphicFramePr>
          <p:nvPr/>
        </p:nvGraphicFramePr>
        <p:xfrm>
          <a:off x="6400800" y="4038600"/>
          <a:ext cx="2159795" cy="457200"/>
        </p:xfrm>
        <a:graphic>
          <a:graphicData uri="http://schemas.openxmlformats.org/presentationml/2006/ole">
            <mc:AlternateContent xmlns:mc="http://schemas.openxmlformats.org/markup-compatibility/2006">
              <mc:Choice xmlns:v="urn:schemas-microsoft-com:vml" Requires="v">
                <p:oleObj spid="_x0000_s130336" name="Equation" r:id="rId4" imgW="787400" imgH="190500" progId="Equation.DSMT4">
                  <p:embed/>
                </p:oleObj>
              </mc:Choice>
              <mc:Fallback>
                <p:oleObj name="Equation" r:id="rId4" imgW="787400" imgH="190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038600"/>
                        <a:ext cx="2159795"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5720" name="Object 8"/>
          <p:cNvGraphicFramePr>
            <a:graphicFrameLocks noChangeAspect="1"/>
          </p:cNvGraphicFramePr>
          <p:nvPr/>
        </p:nvGraphicFramePr>
        <p:xfrm>
          <a:off x="4005263" y="3211513"/>
          <a:ext cx="2414587" cy="771525"/>
        </p:xfrm>
        <a:graphic>
          <a:graphicData uri="http://schemas.openxmlformats.org/presentationml/2006/ole">
            <mc:AlternateContent xmlns:mc="http://schemas.openxmlformats.org/markup-compatibility/2006">
              <mc:Choice xmlns:v="urn:schemas-microsoft-com:vml" Requires="v">
                <p:oleObj spid="_x0000_s130337" name="Equation" r:id="rId6" imgW="1320800" imgH="482600" progId="Equation.DSMT4">
                  <p:embed/>
                </p:oleObj>
              </mc:Choice>
              <mc:Fallback>
                <p:oleObj name="Equation" r:id="rId6" imgW="1320800" imgH="482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5263" y="3211513"/>
                        <a:ext cx="2414587" cy="771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 name="Text Box 11"/>
          <p:cNvSpPr txBox="1">
            <a:spLocks noChangeArrowheads="1"/>
          </p:cNvSpPr>
          <p:nvPr/>
        </p:nvSpPr>
        <p:spPr bwMode="auto">
          <a:xfrm>
            <a:off x="685799" y="4571999"/>
            <a:ext cx="5198475"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infinitesimal field </a:t>
            </a:r>
            <a:r>
              <a:rPr lang="en-US" sz="2000" dirty="0" err="1" smtClean="0">
                <a:solidFill>
                  <a:schemeClr val="accent2"/>
                </a:solidFill>
                <a:latin typeface="Arial Narrow" charset="0"/>
              </a:rPr>
              <a:t>dE</a:t>
            </a:r>
            <a:r>
              <a:rPr lang="en-US" sz="2000" dirty="0" smtClean="0">
                <a:solidFill>
                  <a:schemeClr val="accent2"/>
                </a:solidFill>
                <a:latin typeface="Arial Narrow" charset="0"/>
              </a:rPr>
              <a:t> can be written</a:t>
            </a:r>
            <a:endParaRPr lang="en-US" sz="2000" dirty="0">
              <a:solidFill>
                <a:schemeClr val="accent2"/>
              </a:solidFill>
              <a:latin typeface="Arial Narrow" charset="0"/>
            </a:endParaRPr>
          </a:p>
        </p:txBody>
      </p:sp>
      <p:graphicFrame>
        <p:nvGraphicFramePr>
          <p:cNvPr id="115721" name="Object 9"/>
          <p:cNvGraphicFramePr>
            <a:graphicFrameLocks noChangeAspect="1"/>
          </p:cNvGraphicFramePr>
          <p:nvPr/>
        </p:nvGraphicFramePr>
        <p:xfrm>
          <a:off x="228600" y="5054600"/>
          <a:ext cx="3378200" cy="992188"/>
        </p:xfrm>
        <a:graphic>
          <a:graphicData uri="http://schemas.openxmlformats.org/presentationml/2006/ole">
            <mc:AlternateContent xmlns:mc="http://schemas.openxmlformats.org/markup-compatibility/2006">
              <mc:Choice xmlns:v="urn:schemas-microsoft-com:vml" Requires="v">
                <p:oleObj spid="_x0000_s130338" name="Equation" r:id="rId8" imgW="1435100" imgH="482600" progId="Equation.DSMT4">
                  <p:embed/>
                </p:oleObj>
              </mc:Choice>
              <mc:Fallback>
                <p:oleObj name="Equation" r:id="rId8" imgW="1435100" imgH="482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5054600"/>
                        <a:ext cx="3378200" cy="992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5722" name="Object 10"/>
          <p:cNvGraphicFramePr>
            <a:graphicFrameLocks noChangeAspect="1"/>
          </p:cNvGraphicFramePr>
          <p:nvPr/>
        </p:nvGraphicFramePr>
        <p:xfrm>
          <a:off x="3505200" y="5080000"/>
          <a:ext cx="2868613" cy="992188"/>
        </p:xfrm>
        <a:graphic>
          <a:graphicData uri="http://schemas.openxmlformats.org/presentationml/2006/ole">
            <mc:AlternateContent xmlns:mc="http://schemas.openxmlformats.org/markup-compatibility/2006">
              <mc:Choice xmlns:v="urn:schemas-microsoft-com:vml" Requires="v">
                <p:oleObj spid="_x0000_s130339" name="Equation" r:id="rId10" imgW="1219200" imgH="482600" progId="Equation.DSMT4">
                  <p:embed/>
                </p:oleObj>
              </mc:Choice>
              <mc:Fallback>
                <p:oleObj name="Equation" r:id="rId10" imgW="1219200" imgH="482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5080000"/>
                        <a:ext cx="2868613" cy="992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5725" name="Object 13"/>
          <p:cNvGraphicFramePr>
            <a:graphicFrameLocks noChangeAspect="1"/>
          </p:cNvGraphicFramePr>
          <p:nvPr/>
        </p:nvGraphicFramePr>
        <p:xfrm>
          <a:off x="6324600" y="5080000"/>
          <a:ext cx="2840038" cy="992188"/>
        </p:xfrm>
        <a:graphic>
          <a:graphicData uri="http://schemas.openxmlformats.org/presentationml/2006/ole">
            <mc:AlternateContent xmlns:mc="http://schemas.openxmlformats.org/markup-compatibility/2006">
              <mc:Choice xmlns:v="urn:schemas-microsoft-com:vml" Requires="v">
                <p:oleObj spid="_x0000_s130340" name="Equation" r:id="rId12" imgW="1206500" imgH="482600" progId="Equation.DSMT4">
                  <p:embed/>
                </p:oleObj>
              </mc:Choice>
              <mc:Fallback>
                <p:oleObj name="Equation" r:id="rId12" imgW="1206500" imgH="482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24600" y="5080000"/>
                        <a:ext cx="2840038" cy="992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7663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60">
                                            <p:txEl>
                                              <p:pRg st="0" end="0"/>
                                            </p:txEl>
                                          </p:spTgt>
                                        </p:tgtEl>
                                        <p:attrNameLst>
                                          <p:attrName>style.visibility</p:attrName>
                                        </p:attrNameLst>
                                      </p:cBhvr>
                                      <p:to>
                                        <p:strVal val="visible"/>
                                      </p:to>
                                    </p:set>
                                    <p:animEffect transition="in" filter="wipe(left)">
                                      <p:cBhvr>
                                        <p:cTn id="7" dur="500"/>
                                        <p:tgtEl>
                                          <p:spTgt spid="147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5720"/>
                                        </p:tgtEl>
                                        <p:attrNameLst>
                                          <p:attrName>style.visibility</p:attrName>
                                        </p:attrNameLst>
                                      </p:cBhvr>
                                      <p:to>
                                        <p:strVal val="visible"/>
                                      </p:to>
                                    </p:set>
                                    <p:animEffect transition="in" filter="wipe(left)">
                                      <p:cBhvr>
                                        <p:cTn id="34" dur="500"/>
                                        <p:tgtEl>
                                          <p:spTgt spid="1157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47467"/>
                                        </p:tgtEl>
                                        <p:attrNameLst>
                                          <p:attrName>style.visibility</p:attrName>
                                        </p:attrNameLst>
                                      </p:cBhvr>
                                      <p:to>
                                        <p:strVal val="visible"/>
                                      </p:to>
                                    </p:set>
                                    <p:animEffect transition="in" filter="wipe(left)">
                                      <p:cBhvr>
                                        <p:cTn id="39" dur="500"/>
                                        <p:tgtEl>
                                          <p:spTgt spid="14746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3001"/>
                                        </p:tgtEl>
                                        <p:attrNameLst>
                                          <p:attrName>style.visibility</p:attrName>
                                        </p:attrNameLst>
                                      </p:cBhvr>
                                      <p:to>
                                        <p:strVal val="visible"/>
                                      </p:to>
                                    </p:set>
                                    <p:animEffect transition="in" filter="wipe(left)">
                                      <p:cBhvr>
                                        <p:cTn id="44" dur="500"/>
                                        <p:tgtEl>
                                          <p:spTgt spid="21300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15721"/>
                                        </p:tgtEl>
                                        <p:attrNameLst>
                                          <p:attrName>style.visibility</p:attrName>
                                        </p:attrNameLst>
                                      </p:cBhvr>
                                      <p:to>
                                        <p:strVal val="visible"/>
                                      </p:to>
                                    </p:set>
                                    <p:animEffect transition="in" filter="wipe(left)">
                                      <p:cBhvr>
                                        <p:cTn id="54" dur="500"/>
                                        <p:tgtEl>
                                          <p:spTgt spid="11572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15722"/>
                                        </p:tgtEl>
                                        <p:attrNameLst>
                                          <p:attrName>style.visibility</p:attrName>
                                        </p:attrNameLst>
                                      </p:cBhvr>
                                      <p:to>
                                        <p:strVal val="visible"/>
                                      </p:to>
                                    </p:set>
                                    <p:animEffect transition="in" filter="wipe(left)">
                                      <p:cBhvr>
                                        <p:cTn id="59" dur="500"/>
                                        <p:tgtEl>
                                          <p:spTgt spid="11572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15725"/>
                                        </p:tgtEl>
                                        <p:attrNameLst>
                                          <p:attrName>style.visibility</p:attrName>
                                        </p:attrNameLst>
                                      </p:cBhvr>
                                      <p:to>
                                        <p:strVal val="visible"/>
                                      </p:to>
                                    </p:set>
                                    <p:animEffect transition="in" filter="wipe(left)">
                                      <p:cBhvr>
                                        <p:cTn id="64" dur="500"/>
                                        <p:tgtEl>
                                          <p:spTgt spid="115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P spid="147467" grpId="0"/>
      <p:bldP spid="19" grpId="0"/>
      <p:bldP spid="20" grpId="0"/>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Thursday, June 7, 2018</a:t>
            </a:r>
            <a:endParaRPr lang="en-US"/>
          </a:p>
        </p:txBody>
      </p:sp>
      <p:sp>
        <p:nvSpPr>
          <p:cNvPr id="16" name="Footer Placeholder 4"/>
          <p:cNvSpPr>
            <a:spLocks noGrp="1"/>
          </p:cNvSpPr>
          <p:nvPr>
            <p:ph type="ftr" sz="quarter" idx="11"/>
          </p:nvPr>
        </p:nvSpPr>
        <p:spPr/>
        <p:txBody>
          <a:bodyPr/>
          <a:lstStyle/>
          <a:p>
            <a:r>
              <a:rPr lang="de-DE" smtClean="0"/>
              <a:t>PHYS 1444-001, Summer 2018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13</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12 </a:t>
            </a:r>
            <a:r>
              <a:rPr lang="en-US" dirty="0" err="1" smtClean="0"/>
              <a:t>cnt’d</a:t>
            </a:r>
            <a:r>
              <a:rPr lang="en-US" dirty="0" smtClean="0"/>
              <a:t> </a:t>
            </a:r>
            <a:endParaRPr lang="en-US" dirty="0"/>
          </a:p>
        </p:txBody>
      </p:sp>
      <p:graphicFrame>
        <p:nvGraphicFramePr>
          <p:cNvPr id="213004" name="Object 12"/>
          <p:cNvGraphicFramePr>
            <a:graphicFrameLocks noChangeAspect="1"/>
          </p:cNvGraphicFramePr>
          <p:nvPr/>
        </p:nvGraphicFramePr>
        <p:xfrm>
          <a:off x="1033462" y="1524000"/>
          <a:ext cx="1023938" cy="487363"/>
        </p:xfrm>
        <a:graphic>
          <a:graphicData uri="http://schemas.openxmlformats.org/presentationml/2006/ole">
            <mc:AlternateContent xmlns:mc="http://schemas.openxmlformats.org/markup-compatibility/2006">
              <mc:Choice xmlns:v="urn:schemas-microsoft-com:vml" Requires="v">
                <p:oleObj spid="_x0000_s131531" name="Equation" r:id="rId3" imgW="558800" imgH="304800" progId="Equation.DSMT4">
                  <p:embed/>
                </p:oleObj>
              </mc:Choice>
              <mc:Fallback>
                <p:oleObj name="Equation" r:id="rId3" imgW="558800" imgH="304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462" y="1524000"/>
                        <a:ext cx="1023938" cy="487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 name="Text Box 11"/>
          <p:cNvSpPr txBox="1">
            <a:spLocks noChangeArrowheads="1"/>
          </p:cNvSpPr>
          <p:nvPr/>
        </p:nvSpPr>
        <p:spPr bwMode="auto">
          <a:xfrm>
            <a:off x="990600" y="8382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smtClean="0">
                <a:solidFill>
                  <a:schemeClr val="accent2"/>
                </a:solidFill>
                <a:latin typeface="Arial Narrow" charset="0"/>
              </a:rPr>
              <a:t>Now integrating </a:t>
            </a:r>
            <a:r>
              <a:rPr lang="en-US" sz="2800" dirty="0" err="1" smtClean="0">
                <a:solidFill>
                  <a:schemeClr val="accent2"/>
                </a:solidFill>
                <a:latin typeface="Arial Narrow" charset="0"/>
              </a:rPr>
              <a:t>dE</a:t>
            </a:r>
            <a:r>
              <a:rPr lang="en-US" sz="2800" dirty="0" smtClean="0">
                <a:solidFill>
                  <a:schemeClr val="accent2"/>
                </a:solidFill>
                <a:latin typeface="Arial Narrow" charset="0"/>
              </a:rPr>
              <a:t> over 0 through R, we get</a:t>
            </a:r>
            <a:endParaRPr lang="en-US" sz="2800" dirty="0">
              <a:solidFill>
                <a:schemeClr val="accent2"/>
              </a:solidFill>
              <a:latin typeface="Arial Narrow" charset="0"/>
            </a:endParaRPr>
          </a:p>
        </p:txBody>
      </p:sp>
      <p:graphicFrame>
        <p:nvGraphicFramePr>
          <p:cNvPr id="117767" name="Object 7"/>
          <p:cNvGraphicFramePr>
            <a:graphicFrameLocks noChangeAspect="1"/>
          </p:cNvGraphicFramePr>
          <p:nvPr/>
        </p:nvGraphicFramePr>
        <p:xfrm>
          <a:off x="2057400" y="1447800"/>
          <a:ext cx="2792413" cy="773113"/>
        </p:xfrm>
        <a:graphic>
          <a:graphicData uri="http://schemas.openxmlformats.org/presentationml/2006/ole">
            <mc:AlternateContent xmlns:mc="http://schemas.openxmlformats.org/markup-compatibility/2006">
              <mc:Choice xmlns:v="urn:schemas-microsoft-com:vml" Requires="v">
                <p:oleObj spid="_x0000_s131532" name="Equation" r:id="rId5" imgW="1524000" imgH="482600" progId="Equation.DSMT4">
                  <p:embed/>
                </p:oleObj>
              </mc:Choice>
              <mc:Fallback>
                <p:oleObj name="Equation" r:id="rId5" imgW="1524000" imgH="482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447800"/>
                        <a:ext cx="2792413" cy="7731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68" name="Object 8"/>
          <p:cNvGraphicFramePr>
            <a:graphicFrameLocks noChangeAspect="1"/>
          </p:cNvGraphicFramePr>
          <p:nvPr/>
        </p:nvGraphicFramePr>
        <p:xfrm>
          <a:off x="4802187" y="1447800"/>
          <a:ext cx="2513013" cy="771525"/>
        </p:xfrm>
        <a:graphic>
          <a:graphicData uri="http://schemas.openxmlformats.org/presentationml/2006/ole">
            <mc:AlternateContent xmlns:mc="http://schemas.openxmlformats.org/markup-compatibility/2006">
              <mc:Choice xmlns:v="urn:schemas-microsoft-com:vml" Requires="v">
                <p:oleObj spid="_x0000_s131533" name="Equation" r:id="rId7" imgW="1371600" imgH="482600" progId="Equation.DSMT4">
                  <p:embed/>
                </p:oleObj>
              </mc:Choice>
              <mc:Fallback>
                <p:oleObj name="Equation" r:id="rId7" imgW="1371600" imgH="482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2187" y="1447800"/>
                        <a:ext cx="2513013" cy="771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69" name="Object 9"/>
          <p:cNvGraphicFramePr>
            <a:graphicFrameLocks noChangeAspect="1"/>
          </p:cNvGraphicFramePr>
          <p:nvPr/>
        </p:nvGraphicFramePr>
        <p:xfrm>
          <a:off x="2205037" y="2238375"/>
          <a:ext cx="2443163" cy="1038225"/>
        </p:xfrm>
        <a:graphic>
          <a:graphicData uri="http://schemas.openxmlformats.org/presentationml/2006/ole">
            <mc:AlternateContent xmlns:mc="http://schemas.openxmlformats.org/markup-compatibility/2006">
              <mc:Choice xmlns:v="urn:schemas-microsoft-com:vml" Requires="v">
                <p:oleObj spid="_x0000_s131534" name="Equation" r:id="rId9" imgW="1333500" imgH="647700" progId="Equation.DSMT4">
                  <p:embed/>
                </p:oleObj>
              </mc:Choice>
              <mc:Fallback>
                <p:oleObj name="Equation" r:id="rId9" imgW="1333500" imgH="647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5037" y="2238375"/>
                        <a:ext cx="2443163" cy="1038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70" name="Object 10"/>
          <p:cNvGraphicFramePr>
            <a:graphicFrameLocks noChangeAspect="1"/>
          </p:cNvGraphicFramePr>
          <p:nvPr/>
        </p:nvGraphicFramePr>
        <p:xfrm>
          <a:off x="4649787" y="2339975"/>
          <a:ext cx="2513013" cy="936625"/>
        </p:xfrm>
        <a:graphic>
          <a:graphicData uri="http://schemas.openxmlformats.org/presentationml/2006/ole">
            <mc:AlternateContent xmlns:mc="http://schemas.openxmlformats.org/markup-compatibility/2006">
              <mc:Choice xmlns:v="urn:schemas-microsoft-com:vml" Requires="v">
                <p:oleObj spid="_x0000_s131535" name="Equation" r:id="rId11" imgW="1371600" imgH="584200" progId="Equation.DSMT4">
                  <p:embed/>
                </p:oleObj>
              </mc:Choice>
              <mc:Fallback>
                <p:oleObj name="Equation" r:id="rId11" imgW="1371600" imgH="584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9787" y="2339975"/>
                        <a:ext cx="2513013" cy="936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7" name="Text Box 11"/>
          <p:cNvSpPr txBox="1">
            <a:spLocks noChangeArrowheads="1"/>
          </p:cNvSpPr>
          <p:nvPr/>
        </p:nvSpPr>
        <p:spPr bwMode="auto">
          <a:xfrm>
            <a:off x="762000" y="34290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smtClean="0">
                <a:solidFill>
                  <a:schemeClr val="accent2"/>
                </a:solidFill>
                <a:latin typeface="Arial Narrow" charset="0"/>
              </a:rPr>
              <a:t>What happens if the disk has infinitely large area?</a:t>
            </a:r>
            <a:endParaRPr lang="en-US" sz="2800" dirty="0">
              <a:solidFill>
                <a:schemeClr val="accent2"/>
              </a:solidFill>
              <a:latin typeface="Arial Narrow" charset="0"/>
            </a:endParaRPr>
          </a:p>
        </p:txBody>
      </p:sp>
      <p:graphicFrame>
        <p:nvGraphicFramePr>
          <p:cNvPr id="117771" name="Object 11"/>
          <p:cNvGraphicFramePr>
            <a:graphicFrameLocks noChangeAspect="1"/>
          </p:cNvGraphicFramePr>
          <p:nvPr/>
        </p:nvGraphicFramePr>
        <p:xfrm>
          <a:off x="990600" y="3962400"/>
          <a:ext cx="2768600" cy="936625"/>
        </p:xfrm>
        <a:graphic>
          <a:graphicData uri="http://schemas.openxmlformats.org/presentationml/2006/ole">
            <mc:AlternateContent xmlns:mc="http://schemas.openxmlformats.org/markup-compatibility/2006">
              <mc:Choice xmlns:v="urn:schemas-microsoft-com:vml" Requires="v">
                <p:oleObj spid="_x0000_s131536" name="Equation" r:id="rId13" imgW="1511300" imgH="584200" progId="Equation.DSMT4">
                  <p:embed/>
                </p:oleObj>
              </mc:Choice>
              <mc:Fallback>
                <p:oleObj name="Equation" r:id="rId13" imgW="1511300" imgH="584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3962400"/>
                        <a:ext cx="2768600" cy="936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72" name="Object 12"/>
          <p:cNvGraphicFramePr>
            <a:graphicFrameLocks noChangeAspect="1"/>
          </p:cNvGraphicFramePr>
          <p:nvPr/>
        </p:nvGraphicFramePr>
        <p:xfrm>
          <a:off x="3886200" y="3962400"/>
          <a:ext cx="1901156" cy="1066800"/>
        </p:xfrm>
        <a:graphic>
          <a:graphicData uri="http://schemas.openxmlformats.org/presentationml/2006/ole">
            <mc:AlternateContent xmlns:mc="http://schemas.openxmlformats.org/markup-compatibility/2006">
              <mc:Choice xmlns:v="urn:schemas-microsoft-com:vml" Requires="v">
                <p:oleObj spid="_x0000_s131537" name="Equation" r:id="rId15" imgW="673100" imgH="431800" progId="Equation.DSMT4">
                  <p:embed/>
                </p:oleObj>
              </mc:Choice>
              <mc:Fallback>
                <p:oleObj name="Equation" r:id="rId15" imgW="673100" imgH="4318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962400"/>
                        <a:ext cx="1901156" cy="1066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8" name="Text Box 11"/>
          <p:cNvSpPr txBox="1">
            <a:spLocks noChangeArrowheads="1"/>
          </p:cNvSpPr>
          <p:nvPr/>
        </p:nvSpPr>
        <p:spPr bwMode="auto">
          <a:xfrm>
            <a:off x="609600" y="5065693"/>
            <a:ext cx="6248400" cy="954107"/>
          </a:xfrm>
          <a:prstGeom prst="rect">
            <a:avLst/>
          </a:prstGeom>
          <a:noFill/>
          <a:ln w="9525">
            <a:noFill/>
            <a:miter lim="800000"/>
            <a:headEnd/>
            <a:tailEnd/>
          </a:ln>
          <a:effectLst/>
        </p:spPr>
        <p:txBody>
          <a:bodyPr wrap="square">
            <a:prstTxWarp prst="textNoShape">
              <a:avLst/>
            </a:prstTxWarp>
            <a:spAutoFit/>
          </a:bodyPr>
          <a:lstStyle/>
          <a:p>
            <a:r>
              <a:rPr lang="en-US" sz="2800" dirty="0" smtClean="0">
                <a:solidFill>
                  <a:schemeClr val="accent2"/>
                </a:solidFill>
                <a:latin typeface="Arial Narrow" charset="0"/>
              </a:rPr>
              <a:t>So the electric field due to an evenly distributed surface charge with density, </a:t>
            </a:r>
            <a:r>
              <a:rPr lang="en-US" sz="2800" dirty="0" err="1" smtClean="0">
                <a:solidFill>
                  <a:schemeClr val="accent2"/>
                </a:solidFill>
                <a:latin typeface="Lucida Grande"/>
                <a:ea typeface="Lucida Grande"/>
                <a:cs typeface="Lucida Grande"/>
              </a:rPr>
              <a:t>σ</a:t>
            </a:r>
            <a:r>
              <a:rPr lang="en-US" sz="2800" dirty="0" smtClean="0">
                <a:solidFill>
                  <a:schemeClr val="accent2"/>
                </a:solidFill>
                <a:latin typeface="Arial Narrow" charset="0"/>
              </a:rPr>
              <a:t>, is </a:t>
            </a:r>
            <a:endParaRPr lang="en-US" sz="2800" dirty="0">
              <a:solidFill>
                <a:schemeClr val="accent2"/>
              </a:solidFill>
              <a:latin typeface="Arial Narrow" charset="0"/>
            </a:endParaRPr>
          </a:p>
        </p:txBody>
      </p:sp>
      <p:graphicFrame>
        <p:nvGraphicFramePr>
          <p:cNvPr id="117773" name="Object 13"/>
          <p:cNvGraphicFramePr>
            <a:graphicFrameLocks noChangeAspect="1"/>
          </p:cNvGraphicFramePr>
          <p:nvPr>
            <p:extLst>
              <p:ext uri="{D42A27DB-BD31-4B8C-83A1-F6EECF244321}">
                <p14:modId xmlns:p14="http://schemas.microsoft.com/office/powerpoint/2010/main" val="31359350"/>
              </p:ext>
            </p:extLst>
          </p:nvPr>
        </p:nvGraphicFramePr>
        <p:xfrm>
          <a:off x="6642100" y="5029200"/>
          <a:ext cx="1435100" cy="1066800"/>
        </p:xfrm>
        <a:graphic>
          <a:graphicData uri="http://schemas.openxmlformats.org/presentationml/2006/ole">
            <mc:AlternateContent xmlns:mc="http://schemas.openxmlformats.org/markup-compatibility/2006">
              <mc:Choice xmlns:v="urn:schemas-microsoft-com:vml" Requires="v">
                <p:oleObj spid="_x0000_s131538" name="Equation" r:id="rId17" imgW="508000" imgH="431800" progId="Equation.DSMT4">
                  <p:embed/>
                </p:oleObj>
              </mc:Choice>
              <mc:Fallback>
                <p:oleObj name="Equation" r:id="rId17" imgW="508000" imgH="4318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42100" y="5029200"/>
                        <a:ext cx="1435100" cy="1066800"/>
                      </a:xfrm>
                      <a:prstGeom prst="rect">
                        <a:avLst/>
                      </a:prstGeom>
                      <a:solidFill>
                        <a:srgbClr val="FFFF99"/>
                      </a:solidFill>
                      <a:ln w="38100">
                        <a:solidFill>
                          <a:srgbClr val="C00000"/>
                        </a:solidFill>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5840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3004"/>
                                        </p:tgtEl>
                                        <p:attrNameLst>
                                          <p:attrName>style.visibility</p:attrName>
                                        </p:attrNameLst>
                                      </p:cBhvr>
                                      <p:to>
                                        <p:strVal val="visible"/>
                                      </p:to>
                                    </p:set>
                                    <p:animEffect transition="in" filter="wipe(left)">
                                      <p:cBhvr>
                                        <p:cTn id="12" dur="500"/>
                                        <p:tgtEl>
                                          <p:spTgt spid="21300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7767"/>
                                        </p:tgtEl>
                                        <p:attrNameLst>
                                          <p:attrName>style.visibility</p:attrName>
                                        </p:attrNameLst>
                                      </p:cBhvr>
                                      <p:to>
                                        <p:strVal val="visible"/>
                                      </p:to>
                                    </p:set>
                                    <p:animEffect transition="in" filter="wipe(left)">
                                      <p:cBhvr>
                                        <p:cTn id="17" dur="500"/>
                                        <p:tgtEl>
                                          <p:spTgt spid="1177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7768"/>
                                        </p:tgtEl>
                                        <p:attrNameLst>
                                          <p:attrName>style.visibility</p:attrName>
                                        </p:attrNameLst>
                                      </p:cBhvr>
                                      <p:to>
                                        <p:strVal val="visible"/>
                                      </p:to>
                                    </p:set>
                                    <p:animEffect transition="in" filter="wipe(left)">
                                      <p:cBhvr>
                                        <p:cTn id="22" dur="500"/>
                                        <p:tgtEl>
                                          <p:spTgt spid="11776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7769"/>
                                        </p:tgtEl>
                                        <p:attrNameLst>
                                          <p:attrName>style.visibility</p:attrName>
                                        </p:attrNameLst>
                                      </p:cBhvr>
                                      <p:to>
                                        <p:strVal val="visible"/>
                                      </p:to>
                                    </p:set>
                                    <p:animEffect transition="in" filter="wipe(left)">
                                      <p:cBhvr>
                                        <p:cTn id="27" dur="500"/>
                                        <p:tgtEl>
                                          <p:spTgt spid="11776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7770"/>
                                        </p:tgtEl>
                                        <p:attrNameLst>
                                          <p:attrName>style.visibility</p:attrName>
                                        </p:attrNameLst>
                                      </p:cBhvr>
                                      <p:to>
                                        <p:strVal val="visible"/>
                                      </p:to>
                                    </p:set>
                                    <p:animEffect transition="in" filter="wipe(left)">
                                      <p:cBhvr>
                                        <p:cTn id="32" dur="500"/>
                                        <p:tgtEl>
                                          <p:spTgt spid="11777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7771"/>
                                        </p:tgtEl>
                                        <p:attrNameLst>
                                          <p:attrName>style.visibility</p:attrName>
                                        </p:attrNameLst>
                                      </p:cBhvr>
                                      <p:to>
                                        <p:strVal val="visible"/>
                                      </p:to>
                                    </p:set>
                                    <p:animEffect transition="in" filter="wipe(left)">
                                      <p:cBhvr>
                                        <p:cTn id="42" dur="500"/>
                                        <p:tgtEl>
                                          <p:spTgt spid="11777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7772"/>
                                        </p:tgtEl>
                                        <p:attrNameLst>
                                          <p:attrName>style.visibility</p:attrName>
                                        </p:attrNameLst>
                                      </p:cBhvr>
                                      <p:to>
                                        <p:strVal val="visible"/>
                                      </p:to>
                                    </p:set>
                                    <p:animEffect transition="in" filter="wipe(left)">
                                      <p:cBhvr>
                                        <p:cTn id="47" dur="500"/>
                                        <p:tgtEl>
                                          <p:spTgt spid="11777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7773"/>
                                        </p:tgtEl>
                                        <p:attrNameLst>
                                          <p:attrName>style.visibility</p:attrName>
                                        </p:attrNameLst>
                                      </p:cBhvr>
                                      <p:to>
                                        <p:strVal val="visible"/>
                                      </p:to>
                                    </p:set>
                                    <p:animEffect transition="in" filter="wipe(left)">
                                      <p:cBhvr>
                                        <p:cTn id="57" dur="500"/>
                                        <p:tgtEl>
                                          <p:spTgt spid="117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Thursday, June 7, 2018</a:t>
            </a:r>
            <a:endParaRPr lang="en-US"/>
          </a:p>
        </p:txBody>
      </p:sp>
      <p:sp>
        <p:nvSpPr>
          <p:cNvPr id="10" name="Footer Placeholder 4"/>
          <p:cNvSpPr>
            <a:spLocks noGrp="1"/>
          </p:cNvSpPr>
          <p:nvPr>
            <p:ph type="ftr" sz="quarter" idx="11"/>
          </p:nvPr>
        </p:nvSpPr>
        <p:spPr/>
        <p:txBody>
          <a:bodyPr/>
          <a:lstStyle/>
          <a:p>
            <a:r>
              <a:rPr lang="de-DE" smtClean="0"/>
              <a:t>PHYS 1444-001, Summer 2018               Dr. Jaehoon Yu</a:t>
            </a:r>
            <a:endParaRPr lang="en-US"/>
          </a:p>
        </p:txBody>
      </p:sp>
      <p:sp>
        <p:nvSpPr>
          <p:cNvPr id="11" name="Slide Number Placeholder 5"/>
          <p:cNvSpPr>
            <a:spLocks noGrp="1"/>
          </p:cNvSpPr>
          <p:nvPr>
            <p:ph type="sldNum" sz="quarter" idx="12"/>
          </p:nvPr>
        </p:nvSpPr>
        <p:spPr/>
        <p:txBody>
          <a:bodyPr/>
          <a:lstStyle/>
          <a:p>
            <a:fld id="{515F1148-FB54-F44C-A2BD-C6CC57775FD6}" type="slidenum">
              <a:rPr lang="en-US"/>
              <a:pPr/>
              <a:t>14</a:t>
            </a:fld>
            <a:endParaRPr lang="en-US"/>
          </a:p>
        </p:txBody>
      </p:sp>
      <p:sp>
        <p:nvSpPr>
          <p:cNvPr id="150530" name="Rectangle 2"/>
          <p:cNvSpPr>
            <a:spLocks noGrp="1" noChangeArrowheads="1"/>
          </p:cNvSpPr>
          <p:nvPr>
            <p:ph type="title"/>
          </p:nvPr>
        </p:nvSpPr>
        <p:spPr>
          <a:xfrm>
            <a:off x="457200" y="0"/>
            <a:ext cx="8077200" cy="685800"/>
          </a:xfrm>
        </p:spPr>
        <p:txBody>
          <a:bodyPr/>
          <a:lstStyle/>
          <a:p>
            <a:r>
              <a:rPr lang="en-US" dirty="0"/>
              <a:t>Field Lines</a:t>
            </a:r>
          </a:p>
        </p:txBody>
      </p:sp>
      <p:sp>
        <p:nvSpPr>
          <p:cNvPr id="150531" name="Rectangle 3"/>
          <p:cNvSpPr>
            <a:spLocks noGrp="1" noChangeArrowheads="1"/>
          </p:cNvSpPr>
          <p:nvPr>
            <p:ph type="body" idx="1"/>
          </p:nvPr>
        </p:nvSpPr>
        <p:spPr>
          <a:xfrm>
            <a:off x="304800" y="533400"/>
            <a:ext cx="8686800" cy="4724400"/>
          </a:xfrm>
        </p:spPr>
        <p:txBody>
          <a:bodyPr/>
          <a:lstStyle/>
          <a:p>
            <a:r>
              <a:rPr lang="en-US" sz="2600" dirty="0"/>
              <a:t>The electric field is a vector quantity.  Thus, its magnitude can be expressed</a:t>
            </a:r>
            <a:r>
              <a:rPr lang="en-US" sz="2600" dirty="0" smtClean="0"/>
              <a:t> by </a:t>
            </a:r>
            <a:r>
              <a:rPr lang="en-US" sz="2600" dirty="0"/>
              <a:t>the length of the vector and</a:t>
            </a:r>
            <a:r>
              <a:rPr lang="en-US" sz="2600" dirty="0" smtClean="0"/>
              <a:t> the direction by the direction the arrowhead points. </a:t>
            </a:r>
            <a:endParaRPr lang="en-US" sz="2600" dirty="0"/>
          </a:p>
          <a:p>
            <a:r>
              <a:rPr lang="en-US" sz="2600" dirty="0"/>
              <a:t>Since the field permeates through the entire space, drawing vector arrows is not a good way of expressing the field.</a:t>
            </a:r>
          </a:p>
          <a:p>
            <a:r>
              <a:rPr lang="en-US" sz="2600" dirty="0"/>
              <a:t>Electric field lines are drawn to indicate the direction of the force due to the given field on a </a:t>
            </a:r>
            <a:r>
              <a:rPr lang="en-US" sz="2600" b="1" u="sng" dirty="0">
                <a:solidFill>
                  <a:srgbClr val="FF0000"/>
                </a:solidFill>
              </a:rPr>
              <a:t>positive test charge</a:t>
            </a:r>
            <a:r>
              <a:rPr lang="en-US" sz="2600" dirty="0"/>
              <a:t>.</a:t>
            </a:r>
          </a:p>
          <a:p>
            <a:pPr lvl="1"/>
            <a:r>
              <a:rPr lang="en-US" sz="2200" dirty="0"/>
              <a:t>Number of lines crossing unit area perpendicular to E is proportional to the magnitude of the electric field.</a:t>
            </a:r>
          </a:p>
          <a:p>
            <a:pPr lvl="1"/>
            <a:r>
              <a:rPr lang="en-US" sz="2200" dirty="0"/>
              <a:t>The closer the lines are together, the stronger the electric field in that region.</a:t>
            </a:r>
          </a:p>
          <a:p>
            <a:pPr lvl="1"/>
            <a:r>
              <a:rPr lang="en-US" sz="2200" dirty="0"/>
              <a:t>Start on positive charges and end on negative charges.</a:t>
            </a:r>
          </a:p>
        </p:txBody>
      </p:sp>
      <p:pic>
        <p:nvPicPr>
          <p:cNvPr id="150532" name="Picture 4" descr="FG21_032"/>
          <p:cNvPicPr>
            <a:picLocks noChangeAspect="1" noChangeArrowheads="1"/>
          </p:cNvPicPr>
          <p:nvPr/>
        </p:nvPicPr>
        <p:blipFill>
          <a:blip r:embed="rId2"/>
          <a:srcRect/>
          <a:stretch>
            <a:fillRect/>
          </a:stretch>
        </p:blipFill>
        <p:spPr bwMode="auto">
          <a:xfrm>
            <a:off x="304800" y="5143500"/>
            <a:ext cx="1905000" cy="1714500"/>
          </a:xfrm>
          <a:prstGeom prst="rect">
            <a:avLst/>
          </a:prstGeom>
          <a:noFill/>
        </p:spPr>
      </p:pic>
      <p:pic>
        <p:nvPicPr>
          <p:cNvPr id="150533" name="Picture 5" descr="FG21_033A"/>
          <p:cNvPicPr>
            <a:picLocks noChangeAspect="1" noChangeArrowheads="1"/>
          </p:cNvPicPr>
          <p:nvPr/>
        </p:nvPicPr>
        <p:blipFill>
          <a:blip r:embed="rId3"/>
          <a:srcRect/>
          <a:stretch>
            <a:fillRect/>
          </a:stretch>
        </p:blipFill>
        <p:spPr bwMode="auto">
          <a:xfrm>
            <a:off x="2438400" y="5029200"/>
            <a:ext cx="2133600" cy="1600200"/>
          </a:xfrm>
          <a:prstGeom prst="rect">
            <a:avLst/>
          </a:prstGeom>
          <a:noFill/>
        </p:spPr>
      </p:pic>
      <p:pic>
        <p:nvPicPr>
          <p:cNvPr id="150534" name="Picture 6" descr="FG21_033B"/>
          <p:cNvPicPr>
            <a:picLocks noChangeAspect="1" noChangeArrowheads="1"/>
          </p:cNvPicPr>
          <p:nvPr/>
        </p:nvPicPr>
        <p:blipFill>
          <a:blip r:embed="rId4"/>
          <a:srcRect/>
          <a:stretch>
            <a:fillRect/>
          </a:stretch>
        </p:blipFill>
        <p:spPr bwMode="auto">
          <a:xfrm>
            <a:off x="4800600" y="5048250"/>
            <a:ext cx="2209800" cy="1657350"/>
          </a:xfrm>
          <a:prstGeom prst="rect">
            <a:avLst/>
          </a:prstGeom>
          <a:noFill/>
        </p:spPr>
      </p:pic>
      <p:pic>
        <p:nvPicPr>
          <p:cNvPr id="150536" name="Picture 8" descr="FG21_034"/>
          <p:cNvPicPr>
            <a:picLocks noChangeAspect="1" noChangeArrowheads="1"/>
          </p:cNvPicPr>
          <p:nvPr/>
        </p:nvPicPr>
        <p:blipFill>
          <a:blip r:embed="rId5"/>
          <a:srcRect/>
          <a:stretch>
            <a:fillRect/>
          </a:stretch>
        </p:blipFill>
        <p:spPr bwMode="auto">
          <a:xfrm>
            <a:off x="7010400" y="5029200"/>
            <a:ext cx="2286000" cy="1714500"/>
          </a:xfrm>
          <a:prstGeom prst="rect">
            <a:avLst/>
          </a:prstGeom>
          <a:noFill/>
        </p:spPr>
      </p:pic>
      <p:sp>
        <p:nvSpPr>
          <p:cNvPr id="150537" name="Text Box 9"/>
          <p:cNvSpPr txBox="1">
            <a:spLocks noChangeArrowheads="1"/>
          </p:cNvSpPr>
          <p:nvPr/>
        </p:nvSpPr>
        <p:spPr bwMode="auto">
          <a:xfrm>
            <a:off x="7391400" y="4800600"/>
            <a:ext cx="17446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A50021"/>
                </a:solidFill>
                <a:latin typeface="Arial Narrow" charset="0"/>
              </a:rPr>
              <a:t>Earth’s G-field lines</a:t>
            </a:r>
          </a:p>
        </p:txBody>
      </p:sp>
      <p:sp>
        <p:nvSpPr>
          <p:cNvPr id="12" name="Rectangle 11"/>
          <p:cNvSpPr/>
          <p:nvPr/>
        </p:nvSpPr>
        <p:spPr bwMode="auto">
          <a:xfrm>
            <a:off x="1295400" y="5257800"/>
            <a:ext cx="990600" cy="1600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31995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wipe(left)">
                                      <p:cBhvr>
                                        <p:cTn id="7" dur="500"/>
                                        <p:tgtEl>
                                          <p:spTgt spid="150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50531">
                                            <p:txEl>
                                              <p:pRg st="1" end="1"/>
                                            </p:txEl>
                                          </p:spTgt>
                                        </p:tgtEl>
                                        <p:attrNameLst>
                                          <p:attrName>style.visibility</p:attrName>
                                        </p:attrNameLst>
                                      </p:cBhvr>
                                      <p:to>
                                        <p:strVal val="visible"/>
                                      </p:to>
                                    </p:set>
                                    <p:animEffect transition="in" filter="wipe(left)">
                                      <p:cBhvr>
                                        <p:cTn id="12" dur="500"/>
                                        <p:tgtEl>
                                          <p:spTgt spid="150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50531">
                                            <p:txEl>
                                              <p:pRg st="2" end="2"/>
                                            </p:txEl>
                                          </p:spTgt>
                                        </p:tgtEl>
                                        <p:attrNameLst>
                                          <p:attrName>style.visibility</p:attrName>
                                        </p:attrNameLst>
                                      </p:cBhvr>
                                      <p:to>
                                        <p:strVal val="visible"/>
                                      </p:to>
                                    </p:set>
                                    <p:animEffect transition="in" filter="wipe(left)">
                                      <p:cBhvr>
                                        <p:cTn id="17" dur="500"/>
                                        <p:tgtEl>
                                          <p:spTgt spid="150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50531">
                                            <p:txEl>
                                              <p:pRg st="3" end="3"/>
                                            </p:txEl>
                                          </p:spTgt>
                                        </p:tgtEl>
                                        <p:attrNameLst>
                                          <p:attrName>style.visibility</p:attrName>
                                        </p:attrNameLst>
                                      </p:cBhvr>
                                      <p:to>
                                        <p:strVal val="visible"/>
                                      </p:to>
                                    </p:set>
                                    <p:animEffect transition="in" filter="wipe(left)">
                                      <p:cBhvr>
                                        <p:cTn id="22" dur="500"/>
                                        <p:tgtEl>
                                          <p:spTgt spid="150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50531">
                                            <p:txEl>
                                              <p:pRg st="4" end="4"/>
                                            </p:txEl>
                                          </p:spTgt>
                                        </p:tgtEl>
                                        <p:attrNameLst>
                                          <p:attrName>style.visibility</p:attrName>
                                        </p:attrNameLst>
                                      </p:cBhvr>
                                      <p:to>
                                        <p:strVal val="visible"/>
                                      </p:to>
                                    </p:set>
                                    <p:animEffect transition="in" filter="wipe(left)">
                                      <p:cBhvr>
                                        <p:cTn id="27" dur="500"/>
                                        <p:tgtEl>
                                          <p:spTgt spid="1505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50531">
                                            <p:txEl>
                                              <p:pRg st="5" end="5"/>
                                            </p:txEl>
                                          </p:spTgt>
                                        </p:tgtEl>
                                        <p:attrNameLst>
                                          <p:attrName>style.visibility</p:attrName>
                                        </p:attrNameLst>
                                      </p:cBhvr>
                                      <p:to>
                                        <p:strVal val="visible"/>
                                      </p:to>
                                    </p:set>
                                    <p:animEffect transition="in" filter="wipe(left)">
                                      <p:cBhvr>
                                        <p:cTn id="32" dur="500"/>
                                        <p:tgtEl>
                                          <p:spTgt spid="1505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150532"/>
                                        </p:tgtEl>
                                        <p:attrNameLst>
                                          <p:attrName>style.visibility</p:attrName>
                                        </p:attrNameLst>
                                      </p:cBhvr>
                                      <p:to>
                                        <p:strVal val="visible"/>
                                      </p:to>
                                    </p:set>
                                    <p:anim calcmode="lin" valueType="num">
                                      <p:cBhvr>
                                        <p:cTn id="37" dur="500" fill="hold"/>
                                        <p:tgtEl>
                                          <p:spTgt spid="150532"/>
                                        </p:tgtEl>
                                        <p:attrNameLst>
                                          <p:attrName>ppt_w</p:attrName>
                                        </p:attrNameLst>
                                      </p:cBhvr>
                                      <p:tavLst>
                                        <p:tav tm="0">
                                          <p:val>
                                            <p:fltVal val="0"/>
                                          </p:val>
                                        </p:tav>
                                        <p:tav tm="100000">
                                          <p:val>
                                            <p:strVal val="#ppt_w"/>
                                          </p:val>
                                        </p:tav>
                                      </p:tavLst>
                                    </p:anim>
                                    <p:anim calcmode="lin" valueType="num">
                                      <p:cBhvr>
                                        <p:cTn id="38" dur="500" fill="hold"/>
                                        <p:tgtEl>
                                          <p:spTgt spid="150532"/>
                                        </p:tgtEl>
                                        <p:attrNameLst>
                                          <p:attrName>ppt_h</p:attrName>
                                        </p:attrNameLst>
                                      </p:cBhvr>
                                      <p:tavLst>
                                        <p:tav tm="0">
                                          <p:val>
                                            <p:fltVal val="0"/>
                                          </p:val>
                                        </p:tav>
                                        <p:tav tm="100000">
                                          <p:val>
                                            <p:strVal val="#ppt_h"/>
                                          </p:val>
                                        </p:tav>
                                      </p:tavLst>
                                    </p:anim>
                                    <p:animEffect transition="in" filter="fade">
                                      <p:cBhvr>
                                        <p:cTn id="39" dur="500"/>
                                        <p:tgtEl>
                                          <p:spTgt spid="15053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xit" presetSubtype="0" fill="hold" grpId="0" nodeType="clickEffect">
                                  <p:stCondLst>
                                    <p:cond delay="0"/>
                                  </p:stCondLst>
                                  <p:childTnLst>
                                    <p:anim calcmode="lin" valueType="num">
                                      <p:cBhvr>
                                        <p:cTn id="43" dur="500"/>
                                        <p:tgtEl>
                                          <p:spTgt spid="12"/>
                                        </p:tgtEl>
                                        <p:attrNameLst>
                                          <p:attrName>ppt_w</p:attrName>
                                        </p:attrNameLst>
                                      </p:cBhvr>
                                      <p:tavLst>
                                        <p:tav tm="0">
                                          <p:val>
                                            <p:strVal val="ppt_w"/>
                                          </p:val>
                                        </p:tav>
                                        <p:tav tm="100000">
                                          <p:val>
                                            <p:fltVal val="0"/>
                                          </p:val>
                                        </p:tav>
                                      </p:tavLst>
                                    </p:anim>
                                    <p:anim calcmode="lin" valueType="num">
                                      <p:cBhvr>
                                        <p:cTn id="44" dur="500"/>
                                        <p:tgtEl>
                                          <p:spTgt spid="12"/>
                                        </p:tgtEl>
                                        <p:attrNameLst>
                                          <p:attrName>ppt_h</p:attrName>
                                        </p:attrNameLst>
                                      </p:cBhvr>
                                      <p:tavLst>
                                        <p:tav tm="0">
                                          <p:val>
                                            <p:strVal val="ppt_h"/>
                                          </p:val>
                                        </p:tav>
                                        <p:tav tm="100000">
                                          <p:val>
                                            <p:fltVal val="0"/>
                                          </p:val>
                                        </p:tav>
                                      </p:tavLst>
                                    </p:anim>
                                    <p:animEffect transition="out" filter="fad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150533"/>
                                        </p:tgtEl>
                                        <p:attrNameLst>
                                          <p:attrName>style.visibility</p:attrName>
                                        </p:attrNameLst>
                                      </p:cBhvr>
                                      <p:to>
                                        <p:strVal val="visible"/>
                                      </p:to>
                                    </p:set>
                                    <p:animEffect transition="in" filter="wipe(down)">
                                      <p:cBhvr>
                                        <p:cTn id="51" dur="580">
                                          <p:stCondLst>
                                            <p:cond delay="0"/>
                                          </p:stCondLst>
                                        </p:cTn>
                                        <p:tgtEl>
                                          <p:spTgt spid="150533"/>
                                        </p:tgtEl>
                                      </p:cBhvr>
                                    </p:animEffect>
                                    <p:anim calcmode="lin" valueType="num">
                                      <p:cBhvr>
                                        <p:cTn id="52" dur="1822" tmFilter="0,0; 0.14,0.36; 0.43,0.73; 0.71,0.91; 1.0,1.0">
                                          <p:stCondLst>
                                            <p:cond delay="0"/>
                                          </p:stCondLst>
                                        </p:cTn>
                                        <p:tgtEl>
                                          <p:spTgt spid="150533"/>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50533"/>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50533"/>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50533"/>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50533"/>
                                        </p:tgtEl>
                                        <p:attrNameLst>
                                          <p:attrName>ppt_y</p:attrName>
                                        </p:attrNameLst>
                                      </p:cBhvr>
                                      <p:tavLst>
                                        <p:tav tm="0" fmla="#ppt_y-sin(pi*$)/81">
                                          <p:val>
                                            <p:fltVal val="0"/>
                                          </p:val>
                                        </p:tav>
                                        <p:tav tm="100000">
                                          <p:val>
                                            <p:fltVal val="1"/>
                                          </p:val>
                                        </p:tav>
                                      </p:tavLst>
                                    </p:anim>
                                    <p:animScale>
                                      <p:cBhvr>
                                        <p:cTn id="57" dur="26">
                                          <p:stCondLst>
                                            <p:cond delay="650"/>
                                          </p:stCondLst>
                                        </p:cTn>
                                        <p:tgtEl>
                                          <p:spTgt spid="150533"/>
                                        </p:tgtEl>
                                      </p:cBhvr>
                                      <p:to x="100000" y="60000"/>
                                    </p:animScale>
                                    <p:animScale>
                                      <p:cBhvr>
                                        <p:cTn id="58" dur="166" decel="50000">
                                          <p:stCondLst>
                                            <p:cond delay="676"/>
                                          </p:stCondLst>
                                        </p:cTn>
                                        <p:tgtEl>
                                          <p:spTgt spid="150533"/>
                                        </p:tgtEl>
                                      </p:cBhvr>
                                      <p:to x="100000" y="100000"/>
                                    </p:animScale>
                                    <p:animScale>
                                      <p:cBhvr>
                                        <p:cTn id="59" dur="26">
                                          <p:stCondLst>
                                            <p:cond delay="1312"/>
                                          </p:stCondLst>
                                        </p:cTn>
                                        <p:tgtEl>
                                          <p:spTgt spid="150533"/>
                                        </p:tgtEl>
                                      </p:cBhvr>
                                      <p:to x="100000" y="80000"/>
                                    </p:animScale>
                                    <p:animScale>
                                      <p:cBhvr>
                                        <p:cTn id="60" dur="166" decel="50000">
                                          <p:stCondLst>
                                            <p:cond delay="1338"/>
                                          </p:stCondLst>
                                        </p:cTn>
                                        <p:tgtEl>
                                          <p:spTgt spid="150533"/>
                                        </p:tgtEl>
                                      </p:cBhvr>
                                      <p:to x="100000" y="100000"/>
                                    </p:animScale>
                                    <p:animScale>
                                      <p:cBhvr>
                                        <p:cTn id="61" dur="26">
                                          <p:stCondLst>
                                            <p:cond delay="1642"/>
                                          </p:stCondLst>
                                        </p:cTn>
                                        <p:tgtEl>
                                          <p:spTgt spid="150533"/>
                                        </p:tgtEl>
                                      </p:cBhvr>
                                      <p:to x="100000" y="90000"/>
                                    </p:animScale>
                                    <p:animScale>
                                      <p:cBhvr>
                                        <p:cTn id="62" dur="166" decel="50000">
                                          <p:stCondLst>
                                            <p:cond delay="1668"/>
                                          </p:stCondLst>
                                        </p:cTn>
                                        <p:tgtEl>
                                          <p:spTgt spid="150533"/>
                                        </p:tgtEl>
                                      </p:cBhvr>
                                      <p:to x="100000" y="100000"/>
                                    </p:animScale>
                                    <p:animScale>
                                      <p:cBhvr>
                                        <p:cTn id="63" dur="26">
                                          <p:stCondLst>
                                            <p:cond delay="1808"/>
                                          </p:stCondLst>
                                        </p:cTn>
                                        <p:tgtEl>
                                          <p:spTgt spid="150533"/>
                                        </p:tgtEl>
                                      </p:cBhvr>
                                      <p:to x="100000" y="95000"/>
                                    </p:animScale>
                                    <p:animScale>
                                      <p:cBhvr>
                                        <p:cTn id="64" dur="166" decel="50000">
                                          <p:stCondLst>
                                            <p:cond delay="1834"/>
                                          </p:stCondLst>
                                        </p:cTn>
                                        <p:tgtEl>
                                          <p:spTgt spid="150533"/>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nodeType="clickEffect">
                                  <p:stCondLst>
                                    <p:cond delay="0"/>
                                  </p:stCondLst>
                                  <p:childTnLst>
                                    <p:set>
                                      <p:cBhvr>
                                        <p:cTn id="68" dur="1" fill="hold">
                                          <p:stCondLst>
                                            <p:cond delay="0"/>
                                          </p:stCondLst>
                                        </p:cTn>
                                        <p:tgtEl>
                                          <p:spTgt spid="150534"/>
                                        </p:tgtEl>
                                        <p:attrNameLst>
                                          <p:attrName>style.visibility</p:attrName>
                                        </p:attrNameLst>
                                      </p:cBhvr>
                                      <p:to>
                                        <p:strVal val="visible"/>
                                      </p:to>
                                    </p:set>
                                    <p:anim calcmode="lin" valueType="num">
                                      <p:cBhvr>
                                        <p:cTn id="69" dur="1000" fill="hold"/>
                                        <p:tgtEl>
                                          <p:spTgt spid="150534"/>
                                        </p:tgtEl>
                                        <p:attrNameLst>
                                          <p:attrName>ppt_w</p:attrName>
                                        </p:attrNameLst>
                                      </p:cBhvr>
                                      <p:tavLst>
                                        <p:tav tm="0">
                                          <p:val>
                                            <p:strVal val="#ppt_w*0.70"/>
                                          </p:val>
                                        </p:tav>
                                        <p:tav tm="100000">
                                          <p:val>
                                            <p:strVal val="#ppt_w"/>
                                          </p:val>
                                        </p:tav>
                                      </p:tavLst>
                                    </p:anim>
                                    <p:anim calcmode="lin" valueType="num">
                                      <p:cBhvr>
                                        <p:cTn id="70" dur="1000" fill="hold"/>
                                        <p:tgtEl>
                                          <p:spTgt spid="150534"/>
                                        </p:tgtEl>
                                        <p:attrNameLst>
                                          <p:attrName>ppt_h</p:attrName>
                                        </p:attrNameLst>
                                      </p:cBhvr>
                                      <p:tavLst>
                                        <p:tav tm="0">
                                          <p:val>
                                            <p:strVal val="#ppt_h"/>
                                          </p:val>
                                        </p:tav>
                                        <p:tav tm="100000">
                                          <p:val>
                                            <p:strVal val="#ppt_h"/>
                                          </p:val>
                                        </p:tav>
                                      </p:tavLst>
                                    </p:anim>
                                    <p:animEffect transition="in" filter="fade">
                                      <p:cBhvr>
                                        <p:cTn id="71" dur="1000"/>
                                        <p:tgtEl>
                                          <p:spTgt spid="150534"/>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150536"/>
                                        </p:tgtEl>
                                        <p:attrNameLst>
                                          <p:attrName>style.visibility</p:attrName>
                                        </p:attrNameLst>
                                      </p:cBhvr>
                                      <p:to>
                                        <p:strVal val="visible"/>
                                      </p:to>
                                    </p:set>
                                    <p:animEffect transition="in" filter="wipe(down)">
                                      <p:cBhvr>
                                        <p:cTn id="76" dur="580">
                                          <p:stCondLst>
                                            <p:cond delay="0"/>
                                          </p:stCondLst>
                                        </p:cTn>
                                        <p:tgtEl>
                                          <p:spTgt spid="150536"/>
                                        </p:tgtEl>
                                      </p:cBhvr>
                                    </p:animEffect>
                                    <p:anim calcmode="lin" valueType="num">
                                      <p:cBhvr>
                                        <p:cTn id="77" dur="1822" tmFilter="0,0; 0.14,0.36; 0.43,0.73; 0.71,0.91; 1.0,1.0">
                                          <p:stCondLst>
                                            <p:cond delay="0"/>
                                          </p:stCondLst>
                                        </p:cTn>
                                        <p:tgtEl>
                                          <p:spTgt spid="150536"/>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50536"/>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50536"/>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50536"/>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50536"/>
                                        </p:tgtEl>
                                        <p:attrNameLst>
                                          <p:attrName>ppt_y</p:attrName>
                                        </p:attrNameLst>
                                      </p:cBhvr>
                                      <p:tavLst>
                                        <p:tav tm="0" fmla="#ppt_y-sin(pi*$)/81">
                                          <p:val>
                                            <p:fltVal val="0"/>
                                          </p:val>
                                        </p:tav>
                                        <p:tav tm="100000">
                                          <p:val>
                                            <p:fltVal val="1"/>
                                          </p:val>
                                        </p:tav>
                                      </p:tavLst>
                                    </p:anim>
                                    <p:animScale>
                                      <p:cBhvr>
                                        <p:cTn id="82" dur="26">
                                          <p:stCondLst>
                                            <p:cond delay="650"/>
                                          </p:stCondLst>
                                        </p:cTn>
                                        <p:tgtEl>
                                          <p:spTgt spid="150536"/>
                                        </p:tgtEl>
                                      </p:cBhvr>
                                      <p:to x="100000" y="60000"/>
                                    </p:animScale>
                                    <p:animScale>
                                      <p:cBhvr>
                                        <p:cTn id="83" dur="166" decel="50000">
                                          <p:stCondLst>
                                            <p:cond delay="676"/>
                                          </p:stCondLst>
                                        </p:cTn>
                                        <p:tgtEl>
                                          <p:spTgt spid="150536"/>
                                        </p:tgtEl>
                                      </p:cBhvr>
                                      <p:to x="100000" y="100000"/>
                                    </p:animScale>
                                    <p:animScale>
                                      <p:cBhvr>
                                        <p:cTn id="84" dur="26">
                                          <p:stCondLst>
                                            <p:cond delay="1312"/>
                                          </p:stCondLst>
                                        </p:cTn>
                                        <p:tgtEl>
                                          <p:spTgt spid="150536"/>
                                        </p:tgtEl>
                                      </p:cBhvr>
                                      <p:to x="100000" y="80000"/>
                                    </p:animScale>
                                    <p:animScale>
                                      <p:cBhvr>
                                        <p:cTn id="85" dur="166" decel="50000">
                                          <p:stCondLst>
                                            <p:cond delay="1338"/>
                                          </p:stCondLst>
                                        </p:cTn>
                                        <p:tgtEl>
                                          <p:spTgt spid="150536"/>
                                        </p:tgtEl>
                                      </p:cBhvr>
                                      <p:to x="100000" y="100000"/>
                                    </p:animScale>
                                    <p:animScale>
                                      <p:cBhvr>
                                        <p:cTn id="86" dur="26">
                                          <p:stCondLst>
                                            <p:cond delay="1642"/>
                                          </p:stCondLst>
                                        </p:cTn>
                                        <p:tgtEl>
                                          <p:spTgt spid="150536"/>
                                        </p:tgtEl>
                                      </p:cBhvr>
                                      <p:to x="100000" y="90000"/>
                                    </p:animScale>
                                    <p:animScale>
                                      <p:cBhvr>
                                        <p:cTn id="87" dur="166" decel="50000">
                                          <p:stCondLst>
                                            <p:cond delay="1668"/>
                                          </p:stCondLst>
                                        </p:cTn>
                                        <p:tgtEl>
                                          <p:spTgt spid="150536"/>
                                        </p:tgtEl>
                                      </p:cBhvr>
                                      <p:to x="100000" y="100000"/>
                                    </p:animScale>
                                    <p:animScale>
                                      <p:cBhvr>
                                        <p:cTn id="88" dur="26">
                                          <p:stCondLst>
                                            <p:cond delay="1808"/>
                                          </p:stCondLst>
                                        </p:cTn>
                                        <p:tgtEl>
                                          <p:spTgt spid="150536"/>
                                        </p:tgtEl>
                                      </p:cBhvr>
                                      <p:to x="100000" y="95000"/>
                                    </p:animScale>
                                    <p:animScale>
                                      <p:cBhvr>
                                        <p:cTn id="89" dur="166" decel="50000">
                                          <p:stCondLst>
                                            <p:cond delay="1834"/>
                                          </p:stCondLst>
                                        </p:cTn>
                                        <p:tgtEl>
                                          <p:spTgt spid="150536"/>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150537"/>
                                        </p:tgtEl>
                                        <p:attrNameLst>
                                          <p:attrName>style.visibility</p:attrName>
                                        </p:attrNameLst>
                                      </p:cBhvr>
                                      <p:to>
                                        <p:strVal val="visible"/>
                                      </p:to>
                                    </p:set>
                                    <p:animEffect transition="in" filter="wipe(down)">
                                      <p:cBhvr>
                                        <p:cTn id="94" dur="580">
                                          <p:stCondLst>
                                            <p:cond delay="0"/>
                                          </p:stCondLst>
                                        </p:cTn>
                                        <p:tgtEl>
                                          <p:spTgt spid="150537"/>
                                        </p:tgtEl>
                                      </p:cBhvr>
                                    </p:animEffect>
                                    <p:anim calcmode="lin" valueType="num">
                                      <p:cBhvr>
                                        <p:cTn id="95" dur="1822" tmFilter="0,0; 0.14,0.36; 0.43,0.73; 0.71,0.91; 1.0,1.0">
                                          <p:stCondLst>
                                            <p:cond delay="0"/>
                                          </p:stCondLst>
                                        </p:cTn>
                                        <p:tgtEl>
                                          <p:spTgt spid="15053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5053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5053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5053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50537"/>
                                        </p:tgtEl>
                                        <p:attrNameLst>
                                          <p:attrName>ppt_y</p:attrName>
                                        </p:attrNameLst>
                                      </p:cBhvr>
                                      <p:tavLst>
                                        <p:tav tm="0" fmla="#ppt_y-sin(pi*$)/81">
                                          <p:val>
                                            <p:fltVal val="0"/>
                                          </p:val>
                                        </p:tav>
                                        <p:tav tm="100000">
                                          <p:val>
                                            <p:fltVal val="1"/>
                                          </p:val>
                                        </p:tav>
                                      </p:tavLst>
                                    </p:anim>
                                    <p:animScale>
                                      <p:cBhvr>
                                        <p:cTn id="100" dur="26">
                                          <p:stCondLst>
                                            <p:cond delay="650"/>
                                          </p:stCondLst>
                                        </p:cTn>
                                        <p:tgtEl>
                                          <p:spTgt spid="150537"/>
                                        </p:tgtEl>
                                      </p:cBhvr>
                                      <p:to x="100000" y="60000"/>
                                    </p:animScale>
                                    <p:animScale>
                                      <p:cBhvr>
                                        <p:cTn id="101" dur="166" decel="50000">
                                          <p:stCondLst>
                                            <p:cond delay="676"/>
                                          </p:stCondLst>
                                        </p:cTn>
                                        <p:tgtEl>
                                          <p:spTgt spid="150537"/>
                                        </p:tgtEl>
                                      </p:cBhvr>
                                      <p:to x="100000" y="100000"/>
                                    </p:animScale>
                                    <p:animScale>
                                      <p:cBhvr>
                                        <p:cTn id="102" dur="26">
                                          <p:stCondLst>
                                            <p:cond delay="1312"/>
                                          </p:stCondLst>
                                        </p:cTn>
                                        <p:tgtEl>
                                          <p:spTgt spid="150537"/>
                                        </p:tgtEl>
                                      </p:cBhvr>
                                      <p:to x="100000" y="80000"/>
                                    </p:animScale>
                                    <p:animScale>
                                      <p:cBhvr>
                                        <p:cTn id="103" dur="166" decel="50000">
                                          <p:stCondLst>
                                            <p:cond delay="1338"/>
                                          </p:stCondLst>
                                        </p:cTn>
                                        <p:tgtEl>
                                          <p:spTgt spid="150537"/>
                                        </p:tgtEl>
                                      </p:cBhvr>
                                      <p:to x="100000" y="100000"/>
                                    </p:animScale>
                                    <p:animScale>
                                      <p:cBhvr>
                                        <p:cTn id="104" dur="26">
                                          <p:stCondLst>
                                            <p:cond delay="1642"/>
                                          </p:stCondLst>
                                        </p:cTn>
                                        <p:tgtEl>
                                          <p:spTgt spid="150537"/>
                                        </p:tgtEl>
                                      </p:cBhvr>
                                      <p:to x="100000" y="90000"/>
                                    </p:animScale>
                                    <p:animScale>
                                      <p:cBhvr>
                                        <p:cTn id="105" dur="166" decel="50000">
                                          <p:stCondLst>
                                            <p:cond delay="1668"/>
                                          </p:stCondLst>
                                        </p:cTn>
                                        <p:tgtEl>
                                          <p:spTgt spid="150537"/>
                                        </p:tgtEl>
                                      </p:cBhvr>
                                      <p:to x="100000" y="100000"/>
                                    </p:animScale>
                                    <p:animScale>
                                      <p:cBhvr>
                                        <p:cTn id="106" dur="26">
                                          <p:stCondLst>
                                            <p:cond delay="1808"/>
                                          </p:stCondLst>
                                        </p:cTn>
                                        <p:tgtEl>
                                          <p:spTgt spid="150537"/>
                                        </p:tgtEl>
                                      </p:cBhvr>
                                      <p:to x="100000" y="95000"/>
                                    </p:animScale>
                                    <p:animScale>
                                      <p:cBhvr>
                                        <p:cTn id="107" dur="166" decel="50000">
                                          <p:stCondLst>
                                            <p:cond delay="1834"/>
                                          </p:stCondLst>
                                        </p:cTn>
                                        <p:tgtEl>
                                          <p:spTgt spid="1505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P spid="150537"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Thursday, June 7, 2018</a:t>
            </a:r>
            <a:endParaRPr lang="en-US"/>
          </a:p>
        </p:txBody>
      </p:sp>
      <p:sp>
        <p:nvSpPr>
          <p:cNvPr id="7" name="Footer Placeholder 4"/>
          <p:cNvSpPr>
            <a:spLocks noGrp="1"/>
          </p:cNvSpPr>
          <p:nvPr>
            <p:ph type="ftr" sz="quarter" idx="11"/>
          </p:nvPr>
        </p:nvSpPr>
        <p:spPr/>
        <p:txBody>
          <a:bodyPr/>
          <a:lstStyle/>
          <a:p>
            <a:r>
              <a:rPr lang="de-DE" smtClean="0"/>
              <a:t>PHYS 1444-001, Summer 2018               Dr. Jaehoon Yu</a:t>
            </a:r>
            <a:endParaRPr lang="en-US"/>
          </a:p>
        </p:txBody>
      </p:sp>
      <p:sp>
        <p:nvSpPr>
          <p:cNvPr id="8" name="Slide Number Placeholder 5"/>
          <p:cNvSpPr>
            <a:spLocks noGrp="1"/>
          </p:cNvSpPr>
          <p:nvPr>
            <p:ph type="sldNum" sz="quarter" idx="12"/>
          </p:nvPr>
        </p:nvSpPr>
        <p:spPr/>
        <p:txBody>
          <a:bodyPr/>
          <a:lstStyle/>
          <a:p>
            <a:fld id="{C7DE10E5-B206-514F-A523-7DBE55B7DE31}" type="slidenum">
              <a:rPr lang="en-US"/>
              <a:pPr/>
              <a:t>15</a:t>
            </a:fld>
            <a:endParaRPr lang="en-US"/>
          </a:p>
        </p:txBody>
      </p:sp>
      <p:pic>
        <p:nvPicPr>
          <p:cNvPr id="152586" name="Picture 10" descr="FG21_035"/>
          <p:cNvPicPr>
            <a:picLocks noChangeAspect="1" noChangeArrowheads="1"/>
          </p:cNvPicPr>
          <p:nvPr/>
        </p:nvPicPr>
        <p:blipFill>
          <a:blip r:embed="rId3"/>
          <a:srcRect/>
          <a:stretch>
            <a:fillRect/>
          </a:stretch>
        </p:blipFill>
        <p:spPr bwMode="auto">
          <a:xfrm>
            <a:off x="5257800" y="3048000"/>
            <a:ext cx="3962400" cy="2971800"/>
          </a:xfrm>
          <a:prstGeom prst="rect">
            <a:avLst/>
          </a:prstGeom>
          <a:noFill/>
        </p:spPr>
      </p:pic>
      <p:sp>
        <p:nvSpPr>
          <p:cNvPr id="152578" name="Rectangle 2"/>
          <p:cNvSpPr>
            <a:spLocks noGrp="1" noChangeArrowheads="1"/>
          </p:cNvSpPr>
          <p:nvPr>
            <p:ph type="title"/>
          </p:nvPr>
        </p:nvSpPr>
        <p:spPr>
          <a:xfrm>
            <a:off x="457200" y="128588"/>
            <a:ext cx="8077200" cy="685800"/>
          </a:xfrm>
        </p:spPr>
        <p:txBody>
          <a:bodyPr/>
          <a:lstStyle/>
          <a:p>
            <a:r>
              <a:rPr lang="en-US" dirty="0"/>
              <a:t>Electric </a:t>
            </a:r>
            <a:r>
              <a:rPr lang="en-US" dirty="0" smtClean="0"/>
              <a:t>Field </a:t>
            </a:r>
            <a:r>
              <a:rPr lang="en-US" dirty="0"/>
              <a:t>and Conductors</a:t>
            </a:r>
          </a:p>
        </p:txBody>
      </p:sp>
      <p:sp>
        <p:nvSpPr>
          <p:cNvPr id="152579" name="Rectangle 3"/>
          <p:cNvSpPr>
            <a:spLocks noGrp="1" noChangeArrowheads="1"/>
          </p:cNvSpPr>
          <p:nvPr>
            <p:ph type="body" idx="1"/>
          </p:nvPr>
        </p:nvSpPr>
        <p:spPr>
          <a:xfrm>
            <a:off x="381000" y="838200"/>
            <a:ext cx="8382000" cy="2514600"/>
          </a:xfrm>
        </p:spPr>
        <p:txBody>
          <a:bodyPr/>
          <a:lstStyle/>
          <a:p>
            <a:pPr>
              <a:lnSpc>
                <a:spcPct val="80000"/>
              </a:lnSpc>
            </a:pPr>
            <a:r>
              <a:rPr lang="en-US" sz="2800" dirty="0"/>
              <a:t>The electric field inside a conductor is </a:t>
            </a:r>
            <a:r>
              <a:rPr lang="en-US" sz="2800" b="1" u="sng" dirty="0">
                <a:solidFill>
                  <a:srgbClr val="FF0000"/>
                </a:solidFill>
              </a:rPr>
              <a:t>ZERO</a:t>
            </a:r>
            <a:r>
              <a:rPr lang="en-US" sz="2800" dirty="0"/>
              <a:t> </a:t>
            </a:r>
            <a:r>
              <a:rPr lang="en-US" sz="2800" dirty="0" smtClean="0"/>
              <a:t>in static </a:t>
            </a:r>
            <a:r>
              <a:rPr lang="en-US" sz="2800" dirty="0"/>
              <a:t>situation. (If the charge is at rest.) Why?</a:t>
            </a:r>
          </a:p>
          <a:p>
            <a:pPr lvl="1">
              <a:lnSpc>
                <a:spcPct val="80000"/>
              </a:lnSpc>
            </a:pPr>
            <a:r>
              <a:rPr lang="en-US" sz="2400" dirty="0"/>
              <a:t>If there were an electric field within a conductor, there would be force on its free electrons.</a:t>
            </a:r>
          </a:p>
          <a:p>
            <a:pPr lvl="1">
              <a:lnSpc>
                <a:spcPct val="80000"/>
              </a:lnSpc>
            </a:pPr>
            <a:r>
              <a:rPr lang="en-US" sz="2400" dirty="0"/>
              <a:t>The electrons will move until they reached </a:t>
            </a:r>
            <a:r>
              <a:rPr lang="en-US" sz="2400" dirty="0" smtClean="0"/>
              <a:t>the position </a:t>
            </a:r>
            <a:r>
              <a:rPr lang="en-US" sz="2400" dirty="0"/>
              <a:t>where the electric field </a:t>
            </a:r>
            <a:r>
              <a:rPr lang="en-US" sz="2400" dirty="0" smtClean="0"/>
              <a:t>becomes </a:t>
            </a:r>
            <a:r>
              <a:rPr lang="en-US" sz="2400" dirty="0"/>
              <a:t>zero.</a:t>
            </a:r>
          </a:p>
          <a:p>
            <a:pPr lvl="1">
              <a:lnSpc>
                <a:spcPct val="80000"/>
              </a:lnSpc>
            </a:pPr>
            <a:r>
              <a:rPr lang="en-US" sz="2400" u="sng" dirty="0">
                <a:solidFill>
                  <a:srgbClr val="A50021"/>
                </a:solidFill>
              </a:rPr>
              <a:t>Electric field can exist inside a non-conductor.</a:t>
            </a:r>
          </a:p>
        </p:txBody>
      </p:sp>
      <p:sp>
        <p:nvSpPr>
          <p:cNvPr id="152585" name="Rectangle 9"/>
          <p:cNvSpPr>
            <a:spLocks noChangeArrowheads="1"/>
          </p:cNvSpPr>
          <p:nvPr/>
        </p:nvSpPr>
        <p:spPr bwMode="auto">
          <a:xfrm>
            <a:off x="457200" y="3352800"/>
            <a:ext cx="5334000" cy="2895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dirty="0">
                <a:solidFill>
                  <a:schemeClr val="accent2"/>
                </a:solidFill>
                <a:latin typeface="Arial Narrow" charset="0"/>
              </a:rPr>
              <a:t>Consequences of the above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Any net charge on a conductor distributes itself on the surface.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Although no field exists inside a conductor, the fields can exist outside the conductor due to induced charges on </a:t>
            </a:r>
            <a:r>
              <a:rPr lang="en-US" sz="2200" dirty="0" smtClean="0">
                <a:solidFill>
                  <a:srgbClr val="660066"/>
                </a:solidFill>
                <a:latin typeface="Arial Narrow" charset="0"/>
                <a:ea typeface="ＭＳ Ｐゴシック" charset="-128"/>
              </a:rPr>
              <a:t>the surface</a:t>
            </a:r>
            <a:endParaRPr lang="en-US" sz="2200" dirty="0">
              <a:solidFill>
                <a:srgbClr val="660066"/>
              </a:solidFill>
              <a:latin typeface="Arial Narrow" charset="0"/>
              <a:ea typeface="ＭＳ Ｐゴシック" charset="-128"/>
            </a:endParaRP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The electric field is always perpendicular to the surface outside of a conductor. </a:t>
            </a:r>
          </a:p>
        </p:txBody>
      </p:sp>
    </p:spTree>
    <p:extLst>
      <p:ext uri="{BB962C8B-B14F-4D97-AF65-F5344CB8AC3E}">
        <p14:creationId xmlns:p14="http://schemas.microsoft.com/office/powerpoint/2010/main" val="89450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2579">
                                            <p:txEl>
                                              <p:pRg st="0" end="0"/>
                                            </p:txEl>
                                          </p:spTgt>
                                        </p:tgtEl>
                                        <p:attrNameLst>
                                          <p:attrName>style.visibility</p:attrName>
                                        </p:attrNameLst>
                                      </p:cBhvr>
                                      <p:to>
                                        <p:strVal val="visible"/>
                                      </p:to>
                                    </p:set>
                                    <p:animEffect transition="in" filter="wipe(left)">
                                      <p:cBhvr>
                                        <p:cTn id="7" dur="500"/>
                                        <p:tgtEl>
                                          <p:spTgt spid="152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52579">
                                            <p:txEl>
                                              <p:pRg st="1" end="1"/>
                                            </p:txEl>
                                          </p:spTgt>
                                        </p:tgtEl>
                                        <p:attrNameLst>
                                          <p:attrName>style.visibility</p:attrName>
                                        </p:attrNameLst>
                                      </p:cBhvr>
                                      <p:to>
                                        <p:strVal val="visible"/>
                                      </p:to>
                                    </p:set>
                                    <p:animEffect transition="in" filter="wipe(left)">
                                      <p:cBhvr>
                                        <p:cTn id="12" dur="500"/>
                                        <p:tgtEl>
                                          <p:spTgt spid="152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52579">
                                            <p:txEl>
                                              <p:pRg st="2" end="2"/>
                                            </p:txEl>
                                          </p:spTgt>
                                        </p:tgtEl>
                                        <p:attrNameLst>
                                          <p:attrName>style.visibility</p:attrName>
                                        </p:attrNameLst>
                                      </p:cBhvr>
                                      <p:to>
                                        <p:strVal val="visible"/>
                                      </p:to>
                                    </p:set>
                                    <p:animEffect transition="in" filter="wipe(left)">
                                      <p:cBhvr>
                                        <p:cTn id="17" dur="500"/>
                                        <p:tgtEl>
                                          <p:spTgt spid="152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52579">
                                            <p:txEl>
                                              <p:pRg st="3" end="3"/>
                                            </p:txEl>
                                          </p:spTgt>
                                        </p:tgtEl>
                                        <p:attrNameLst>
                                          <p:attrName>style.visibility</p:attrName>
                                        </p:attrNameLst>
                                      </p:cBhvr>
                                      <p:to>
                                        <p:strVal val="visible"/>
                                      </p:to>
                                    </p:set>
                                    <p:animEffect transition="in" filter="wipe(left)">
                                      <p:cBhvr>
                                        <p:cTn id="22" dur="500"/>
                                        <p:tgtEl>
                                          <p:spTgt spid="152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52585">
                                            <p:txEl>
                                              <p:pRg st="0" end="0"/>
                                            </p:txEl>
                                          </p:spTgt>
                                        </p:tgtEl>
                                        <p:attrNameLst>
                                          <p:attrName>style.visibility</p:attrName>
                                        </p:attrNameLst>
                                      </p:cBhvr>
                                      <p:to>
                                        <p:strVal val="visible"/>
                                      </p:to>
                                    </p:set>
                                    <p:animEffect transition="in" filter="wipe(left)">
                                      <p:cBhvr>
                                        <p:cTn id="27" dur="500"/>
                                        <p:tgtEl>
                                          <p:spTgt spid="15258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52585">
                                            <p:txEl>
                                              <p:pRg st="1" end="1"/>
                                            </p:txEl>
                                          </p:spTgt>
                                        </p:tgtEl>
                                        <p:attrNameLst>
                                          <p:attrName>style.visibility</p:attrName>
                                        </p:attrNameLst>
                                      </p:cBhvr>
                                      <p:to>
                                        <p:strVal val="visible"/>
                                      </p:to>
                                    </p:set>
                                    <p:animEffect transition="in" filter="wipe(left)">
                                      <p:cBhvr>
                                        <p:cTn id="32" dur="500"/>
                                        <p:tgtEl>
                                          <p:spTgt spid="15258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52585">
                                            <p:txEl>
                                              <p:pRg st="2" end="2"/>
                                            </p:txEl>
                                          </p:spTgt>
                                        </p:tgtEl>
                                        <p:attrNameLst>
                                          <p:attrName>style.visibility</p:attrName>
                                        </p:attrNameLst>
                                      </p:cBhvr>
                                      <p:to>
                                        <p:strVal val="visible"/>
                                      </p:to>
                                    </p:set>
                                    <p:animEffect transition="in" filter="wipe(left)">
                                      <p:cBhvr>
                                        <p:cTn id="37" dur="500"/>
                                        <p:tgtEl>
                                          <p:spTgt spid="15258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iterate type="wd">
                                    <p:tmPct val="10000"/>
                                  </p:iterate>
                                  <p:childTnLst>
                                    <p:set>
                                      <p:cBhvr>
                                        <p:cTn id="41" dur="1" fill="hold">
                                          <p:stCondLst>
                                            <p:cond delay="0"/>
                                          </p:stCondLst>
                                        </p:cTn>
                                        <p:tgtEl>
                                          <p:spTgt spid="152586"/>
                                        </p:tgtEl>
                                        <p:attrNameLst>
                                          <p:attrName>style.visibility</p:attrName>
                                        </p:attrNameLst>
                                      </p:cBhvr>
                                      <p:to>
                                        <p:strVal val="visible"/>
                                      </p:to>
                                    </p:set>
                                    <p:anim calcmode="lin" valueType="num">
                                      <p:cBhvr>
                                        <p:cTn id="42" dur="500" fill="hold"/>
                                        <p:tgtEl>
                                          <p:spTgt spid="152586"/>
                                        </p:tgtEl>
                                        <p:attrNameLst>
                                          <p:attrName>ppt_w</p:attrName>
                                        </p:attrNameLst>
                                      </p:cBhvr>
                                      <p:tavLst>
                                        <p:tav tm="0">
                                          <p:val>
                                            <p:fltVal val="0"/>
                                          </p:val>
                                        </p:tav>
                                        <p:tav tm="100000">
                                          <p:val>
                                            <p:strVal val="#ppt_w"/>
                                          </p:val>
                                        </p:tav>
                                      </p:tavLst>
                                    </p:anim>
                                    <p:anim calcmode="lin" valueType="num">
                                      <p:cBhvr>
                                        <p:cTn id="43" dur="500" fill="hold"/>
                                        <p:tgtEl>
                                          <p:spTgt spid="152586"/>
                                        </p:tgtEl>
                                        <p:attrNameLst>
                                          <p:attrName>ppt_h</p:attrName>
                                        </p:attrNameLst>
                                      </p:cBhvr>
                                      <p:tavLst>
                                        <p:tav tm="0">
                                          <p:val>
                                            <p:fltVal val="0"/>
                                          </p:val>
                                        </p:tav>
                                        <p:tav tm="100000">
                                          <p:val>
                                            <p:strVal val="#ppt_h"/>
                                          </p:val>
                                        </p:tav>
                                      </p:tavLst>
                                    </p:anim>
                                    <p:animEffect transition="in" filter="fade">
                                      <p:cBhvr>
                                        <p:cTn id="44" dur="500"/>
                                        <p:tgtEl>
                                          <p:spTgt spid="15258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52585">
                                            <p:txEl>
                                              <p:pRg st="3" end="3"/>
                                            </p:txEl>
                                          </p:spTgt>
                                        </p:tgtEl>
                                        <p:attrNameLst>
                                          <p:attrName>style.visibility</p:attrName>
                                        </p:attrNameLst>
                                      </p:cBhvr>
                                      <p:to>
                                        <p:strVal val="visible"/>
                                      </p:to>
                                    </p:set>
                                    <p:animEffect transition="in" filter="wipe(left)">
                                      <p:cBhvr>
                                        <p:cTn id="49" dur="500"/>
                                        <p:tgtEl>
                                          <p:spTgt spid="1525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P spid="15258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Thursday, June 7, 2018</a:t>
            </a:r>
            <a:endParaRPr lang="en-US"/>
          </a:p>
        </p:txBody>
      </p:sp>
      <p:sp>
        <p:nvSpPr>
          <p:cNvPr id="13" name="Footer Placeholder 4"/>
          <p:cNvSpPr>
            <a:spLocks noGrp="1"/>
          </p:cNvSpPr>
          <p:nvPr>
            <p:ph type="ftr" sz="quarter" idx="11"/>
          </p:nvPr>
        </p:nvSpPr>
        <p:spPr/>
        <p:txBody>
          <a:bodyPr/>
          <a:lstStyle/>
          <a:p>
            <a:r>
              <a:rPr lang="de-DE" smtClean="0"/>
              <a:t>PHYS 1444-001, Summer 2018               Dr. Jaehoon Yu</a:t>
            </a:r>
            <a:endParaRPr lang="en-US"/>
          </a:p>
        </p:txBody>
      </p:sp>
      <p:sp>
        <p:nvSpPr>
          <p:cNvPr id="14" name="Slide Number Placeholder 5"/>
          <p:cNvSpPr>
            <a:spLocks noGrp="1"/>
          </p:cNvSpPr>
          <p:nvPr>
            <p:ph type="sldNum" sz="quarter" idx="12"/>
          </p:nvPr>
        </p:nvSpPr>
        <p:spPr/>
        <p:txBody>
          <a:bodyPr/>
          <a:lstStyle/>
          <a:p>
            <a:fld id="{DD9604FF-0BC3-FD41-B712-7B3828883BE1}" type="slidenum">
              <a:rPr lang="en-US"/>
              <a:pPr/>
              <a:t>16</a:t>
            </a:fld>
            <a:endParaRPr lang="en-US"/>
          </a:p>
        </p:txBody>
      </p:sp>
      <p:grpSp>
        <p:nvGrpSpPr>
          <p:cNvPr id="2" name="Group 16"/>
          <p:cNvGrpSpPr>
            <a:grpSpLocks/>
          </p:cNvGrpSpPr>
          <p:nvPr/>
        </p:nvGrpSpPr>
        <p:grpSpPr bwMode="auto">
          <a:xfrm>
            <a:off x="5181600" y="2362200"/>
            <a:ext cx="4114800" cy="3810000"/>
            <a:chOff x="480" y="2208"/>
            <a:chExt cx="2208" cy="1776"/>
          </a:xfrm>
        </p:grpSpPr>
        <p:pic>
          <p:nvPicPr>
            <p:cNvPr id="153613" name="Picture 13" descr="FG21_037"/>
            <p:cNvPicPr>
              <a:picLocks noChangeAspect="1" noChangeArrowheads="1"/>
            </p:cNvPicPr>
            <p:nvPr/>
          </p:nvPicPr>
          <p:blipFill>
            <a:blip r:embed="rId2"/>
            <a:srcRect/>
            <a:stretch>
              <a:fillRect/>
            </a:stretch>
          </p:blipFill>
          <p:spPr bwMode="auto">
            <a:xfrm>
              <a:off x="480" y="2304"/>
              <a:ext cx="2208" cy="1656"/>
            </a:xfrm>
            <a:prstGeom prst="rect">
              <a:avLst/>
            </a:prstGeom>
            <a:noFill/>
          </p:spPr>
        </p:pic>
        <p:sp>
          <p:nvSpPr>
            <p:cNvPr id="153614" name="Rectangle 14"/>
            <p:cNvSpPr>
              <a:spLocks noChangeArrowheads="1"/>
            </p:cNvSpPr>
            <p:nvPr/>
          </p:nvSpPr>
          <p:spPr bwMode="auto">
            <a:xfrm>
              <a:off x="528" y="2208"/>
              <a:ext cx="864" cy="177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153615" name="Rectangle 15"/>
            <p:cNvSpPr>
              <a:spLocks noChangeArrowheads="1"/>
            </p:cNvSpPr>
            <p:nvPr/>
          </p:nvSpPr>
          <p:spPr bwMode="auto">
            <a:xfrm>
              <a:off x="2448" y="3792"/>
              <a:ext cx="192"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153602" name="Rectangle 2"/>
          <p:cNvSpPr>
            <a:spLocks noGrp="1" noChangeArrowheads="1"/>
          </p:cNvSpPr>
          <p:nvPr>
            <p:ph type="title"/>
          </p:nvPr>
        </p:nvSpPr>
        <p:spPr>
          <a:xfrm>
            <a:off x="457200" y="0"/>
            <a:ext cx="8077200" cy="685800"/>
          </a:xfrm>
        </p:spPr>
        <p:txBody>
          <a:bodyPr/>
          <a:lstStyle/>
          <a:p>
            <a:r>
              <a:rPr lang="en-US"/>
              <a:t>Example 21-13</a:t>
            </a:r>
          </a:p>
        </p:txBody>
      </p:sp>
      <p:sp>
        <p:nvSpPr>
          <p:cNvPr id="153603" name="Rectangle 3"/>
          <p:cNvSpPr>
            <a:spLocks noGrp="1" noChangeArrowheads="1"/>
          </p:cNvSpPr>
          <p:nvPr>
            <p:ph type="body" idx="1"/>
          </p:nvPr>
        </p:nvSpPr>
        <p:spPr>
          <a:xfrm>
            <a:off x="228600" y="762000"/>
            <a:ext cx="7543800" cy="1447800"/>
          </a:xfrm>
        </p:spPr>
        <p:txBody>
          <a:bodyPr/>
          <a:lstStyle/>
          <a:p>
            <a:pPr>
              <a:lnSpc>
                <a:spcPct val="90000"/>
              </a:lnSpc>
            </a:pPr>
            <a:r>
              <a:rPr lang="en-US" sz="3000" b="1"/>
              <a:t>Shielding, and safety in a storm. </a:t>
            </a:r>
            <a:r>
              <a:rPr lang="en-US" sz="3000"/>
              <a:t>A hollow metal box is placed between two parallel charged plates.  What is the field like in the box? </a:t>
            </a:r>
          </a:p>
        </p:txBody>
      </p:sp>
      <p:sp>
        <p:nvSpPr>
          <p:cNvPr id="153609" name="Rectangle 9"/>
          <p:cNvSpPr>
            <a:spLocks noChangeArrowheads="1"/>
          </p:cNvSpPr>
          <p:nvPr/>
        </p:nvSpPr>
        <p:spPr bwMode="auto">
          <a:xfrm>
            <a:off x="228600" y="1981200"/>
            <a:ext cx="7086600" cy="4038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600" dirty="0">
                <a:solidFill>
                  <a:schemeClr val="accent2"/>
                </a:solidFill>
                <a:latin typeface="Arial Narrow" charset="0"/>
              </a:rPr>
              <a:t>If the metal box were solid</a:t>
            </a:r>
          </a:p>
          <a:p>
            <a:pPr marL="742950" lvl="1" indent="-285750">
              <a:spcBef>
                <a:spcPct val="20000"/>
              </a:spcBef>
              <a:buFontTx/>
              <a:buChar char="–"/>
            </a:pPr>
            <a:r>
              <a:rPr lang="en-US" sz="2200" dirty="0">
                <a:solidFill>
                  <a:srgbClr val="660066"/>
                </a:solidFill>
                <a:latin typeface="Arial Narrow" charset="0"/>
                <a:ea typeface="ＭＳ Ｐゴシック" charset="-128"/>
              </a:rPr>
              <a:t>The free electrons in the box would redistribute themselves along the surface so that the field lines would not penetrate into the metal</a:t>
            </a:r>
            <a:r>
              <a:rPr lang="en-US" sz="2600" dirty="0">
                <a:solidFill>
                  <a:srgbClr val="660066"/>
                </a:solidFill>
                <a:latin typeface="Arial Narrow" charset="0"/>
                <a:ea typeface="ＭＳ Ｐゴシック" charset="-128"/>
              </a:rPr>
              <a:t>.</a:t>
            </a:r>
          </a:p>
          <a:p>
            <a:pPr marL="342900" indent="-342900">
              <a:spcBef>
                <a:spcPct val="20000"/>
              </a:spcBef>
              <a:buFontTx/>
              <a:buChar char="•"/>
            </a:pPr>
            <a:r>
              <a:rPr lang="en-US" sz="2600" dirty="0">
                <a:solidFill>
                  <a:schemeClr val="accent2"/>
                </a:solidFill>
                <a:latin typeface="Arial Narrow" charset="0"/>
              </a:rPr>
              <a:t>The free electrons do the same in hollow metal boxes just as well as it did in a solid metal box.</a:t>
            </a:r>
          </a:p>
          <a:p>
            <a:pPr marL="342900" indent="-342900">
              <a:spcBef>
                <a:spcPct val="20000"/>
              </a:spcBef>
              <a:buFontTx/>
              <a:buChar char="•"/>
            </a:pPr>
            <a:r>
              <a:rPr lang="en-US" sz="2600" dirty="0">
                <a:solidFill>
                  <a:schemeClr val="accent2"/>
                </a:solidFill>
                <a:latin typeface="Arial Narrow" charset="0"/>
              </a:rPr>
              <a:t>Thus a conducting box is an effective device for shielding. </a:t>
            </a:r>
            <a:r>
              <a:rPr lang="en-US" sz="2600" dirty="0" err="1">
                <a:solidFill>
                  <a:schemeClr val="accent2"/>
                </a:solidFill>
                <a:latin typeface="Arial Narrow" charset="0"/>
                <a:sym typeface="Wingdings" charset="2"/>
              </a:rPr>
              <a:t></a:t>
            </a:r>
            <a:r>
              <a:rPr lang="en-US" sz="2600" dirty="0">
                <a:solidFill>
                  <a:schemeClr val="accent2"/>
                </a:solidFill>
                <a:latin typeface="Arial Narrow" charset="0"/>
                <a:sym typeface="Wingdings" charset="2"/>
              </a:rPr>
              <a:t> Faraday cage</a:t>
            </a:r>
          </a:p>
          <a:p>
            <a:pPr marL="342900" indent="-342900">
              <a:spcBef>
                <a:spcPct val="20000"/>
              </a:spcBef>
              <a:buFontTx/>
              <a:buChar char="•"/>
            </a:pPr>
            <a:r>
              <a:rPr lang="en-US" sz="2600" dirty="0">
                <a:solidFill>
                  <a:schemeClr val="accent2"/>
                </a:solidFill>
                <a:latin typeface="Arial Narrow" charset="0"/>
                <a:sym typeface="Wingdings" charset="2"/>
              </a:rPr>
              <a:t>So what do you think will happen if you were inside a car when the car was struck by a lightening?</a:t>
            </a:r>
            <a:endParaRPr lang="en-US" sz="2600" dirty="0">
              <a:solidFill>
                <a:schemeClr val="accent2"/>
              </a:solidFill>
              <a:latin typeface="Arial Narrow" charset="0"/>
            </a:endParaRPr>
          </a:p>
        </p:txBody>
      </p:sp>
      <p:grpSp>
        <p:nvGrpSpPr>
          <p:cNvPr id="3" name="Group 12"/>
          <p:cNvGrpSpPr>
            <a:grpSpLocks/>
          </p:cNvGrpSpPr>
          <p:nvPr/>
        </p:nvGrpSpPr>
        <p:grpSpPr bwMode="auto">
          <a:xfrm>
            <a:off x="7924800" y="533400"/>
            <a:ext cx="2133600" cy="1600200"/>
            <a:chOff x="480" y="2736"/>
            <a:chExt cx="1488" cy="1344"/>
          </a:xfrm>
        </p:grpSpPr>
        <p:pic>
          <p:nvPicPr>
            <p:cNvPr id="153610" name="Picture 10" descr="FG21_037"/>
            <p:cNvPicPr>
              <a:picLocks noChangeAspect="1" noChangeArrowheads="1"/>
            </p:cNvPicPr>
            <p:nvPr/>
          </p:nvPicPr>
          <p:blipFill>
            <a:blip r:embed="rId2"/>
            <a:srcRect/>
            <a:stretch>
              <a:fillRect/>
            </a:stretch>
          </p:blipFill>
          <p:spPr bwMode="auto">
            <a:xfrm>
              <a:off x="480" y="2844"/>
              <a:ext cx="1488" cy="1116"/>
            </a:xfrm>
            <a:prstGeom prst="rect">
              <a:avLst/>
            </a:prstGeom>
            <a:noFill/>
          </p:spPr>
        </p:pic>
        <p:sp>
          <p:nvSpPr>
            <p:cNvPr id="153611" name="Rectangle 11"/>
            <p:cNvSpPr>
              <a:spLocks noChangeArrowheads="1"/>
            </p:cNvSpPr>
            <p:nvPr/>
          </p:nvSpPr>
          <p:spPr bwMode="auto">
            <a:xfrm>
              <a:off x="960" y="2736"/>
              <a:ext cx="1008" cy="1344"/>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Tree>
    <p:extLst>
      <p:ext uri="{BB962C8B-B14F-4D97-AF65-F5344CB8AC3E}">
        <p14:creationId xmlns:p14="http://schemas.microsoft.com/office/powerpoint/2010/main" val="126621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wipe(left)">
                                      <p:cBhvr>
                                        <p:cTn id="7" dur="500"/>
                                        <p:tgtEl>
                                          <p:spTgt spid="153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53609">
                                            <p:txEl>
                                              <p:pRg st="0" end="0"/>
                                            </p:txEl>
                                          </p:spTgt>
                                        </p:tgtEl>
                                        <p:attrNameLst>
                                          <p:attrName>style.visibility</p:attrName>
                                        </p:attrNameLst>
                                      </p:cBhvr>
                                      <p:to>
                                        <p:strVal val="visible"/>
                                      </p:to>
                                    </p:set>
                                    <p:animEffect transition="in" filter="wipe(left)">
                                      <p:cBhvr>
                                        <p:cTn id="19" dur="500"/>
                                        <p:tgtEl>
                                          <p:spTgt spid="15360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53609">
                                            <p:txEl>
                                              <p:pRg st="1" end="1"/>
                                            </p:txEl>
                                          </p:spTgt>
                                        </p:tgtEl>
                                        <p:attrNameLst>
                                          <p:attrName>style.visibility</p:attrName>
                                        </p:attrNameLst>
                                      </p:cBhvr>
                                      <p:to>
                                        <p:strVal val="visible"/>
                                      </p:to>
                                    </p:set>
                                    <p:animEffect transition="in" filter="wipe(left)">
                                      <p:cBhvr>
                                        <p:cTn id="24" dur="500"/>
                                        <p:tgtEl>
                                          <p:spTgt spid="15360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53609">
                                            <p:txEl>
                                              <p:pRg st="2" end="2"/>
                                            </p:txEl>
                                          </p:spTgt>
                                        </p:tgtEl>
                                        <p:attrNameLst>
                                          <p:attrName>style.visibility</p:attrName>
                                        </p:attrNameLst>
                                      </p:cBhvr>
                                      <p:to>
                                        <p:strVal val="visible"/>
                                      </p:to>
                                    </p:set>
                                    <p:animEffect transition="in" filter="wipe(left)">
                                      <p:cBhvr>
                                        <p:cTn id="29" dur="500"/>
                                        <p:tgtEl>
                                          <p:spTgt spid="15360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iterate type="wd">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153609">
                                            <p:txEl>
                                              <p:pRg st="3" end="3"/>
                                            </p:txEl>
                                          </p:spTgt>
                                        </p:tgtEl>
                                        <p:attrNameLst>
                                          <p:attrName>style.visibility</p:attrName>
                                        </p:attrNameLst>
                                      </p:cBhvr>
                                      <p:to>
                                        <p:strVal val="visible"/>
                                      </p:to>
                                    </p:set>
                                    <p:animEffect transition="in" filter="wipe(left)">
                                      <p:cBhvr>
                                        <p:cTn id="41" dur="500"/>
                                        <p:tgtEl>
                                          <p:spTgt spid="153609">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153609">
                                            <p:txEl>
                                              <p:pRg st="4" end="4"/>
                                            </p:txEl>
                                          </p:spTgt>
                                        </p:tgtEl>
                                        <p:attrNameLst>
                                          <p:attrName>style.visibility</p:attrName>
                                        </p:attrNameLst>
                                      </p:cBhvr>
                                      <p:to>
                                        <p:strVal val="visible"/>
                                      </p:to>
                                    </p:set>
                                    <p:animEffect transition="in" filter="wipe(left)">
                                      <p:cBhvr>
                                        <p:cTn id="46" dur="500"/>
                                        <p:tgtEl>
                                          <p:spTgt spid="1536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P spid="15360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Thursday, June 7, 2018</a:t>
            </a:r>
            <a:endParaRPr lang="en-US"/>
          </a:p>
        </p:txBody>
      </p:sp>
      <p:sp>
        <p:nvSpPr>
          <p:cNvPr id="8" name="Footer Placeholder 4"/>
          <p:cNvSpPr>
            <a:spLocks noGrp="1"/>
          </p:cNvSpPr>
          <p:nvPr>
            <p:ph type="ftr" sz="quarter" idx="11"/>
          </p:nvPr>
        </p:nvSpPr>
        <p:spPr/>
        <p:txBody>
          <a:bodyPr/>
          <a:lstStyle/>
          <a:p>
            <a:r>
              <a:rPr lang="de-DE" smtClean="0"/>
              <a:t>PHYS 1444-001, Summer 2018               Dr. Jaehoon Yu</a:t>
            </a:r>
            <a:endParaRPr lang="en-US"/>
          </a:p>
        </p:txBody>
      </p:sp>
      <p:sp>
        <p:nvSpPr>
          <p:cNvPr id="9" name="Slide Number Placeholder 5"/>
          <p:cNvSpPr>
            <a:spLocks noGrp="1"/>
          </p:cNvSpPr>
          <p:nvPr>
            <p:ph type="sldNum" sz="quarter" idx="12"/>
          </p:nvPr>
        </p:nvSpPr>
        <p:spPr/>
        <p:txBody>
          <a:bodyPr/>
          <a:lstStyle/>
          <a:p>
            <a:fld id="{6BDB1D75-5A49-8A4A-B8DA-F7D71156D13D}" type="slidenum">
              <a:rPr lang="en-US"/>
              <a:pPr/>
              <a:t>17</a:t>
            </a:fld>
            <a:endParaRPr lang="en-US"/>
          </a:p>
        </p:txBody>
      </p:sp>
      <p:sp>
        <p:nvSpPr>
          <p:cNvPr id="185346" name="Rectangle 2"/>
          <p:cNvSpPr>
            <a:spLocks noGrp="1" noChangeArrowheads="1"/>
          </p:cNvSpPr>
          <p:nvPr>
            <p:ph type="title"/>
          </p:nvPr>
        </p:nvSpPr>
        <p:spPr>
          <a:xfrm>
            <a:off x="76200" y="0"/>
            <a:ext cx="9067800" cy="685800"/>
          </a:xfrm>
        </p:spPr>
        <p:txBody>
          <a:bodyPr/>
          <a:lstStyle/>
          <a:p>
            <a:r>
              <a:rPr lang="en-US" sz="4000"/>
              <a:t>Motion of a Charged Particle in an Electric Field</a:t>
            </a:r>
          </a:p>
        </p:txBody>
      </p:sp>
      <p:sp>
        <p:nvSpPr>
          <p:cNvPr id="185347" name="Rectangle 3"/>
          <p:cNvSpPr>
            <a:spLocks noGrp="1" noChangeArrowheads="1"/>
          </p:cNvSpPr>
          <p:nvPr>
            <p:ph type="body" idx="1"/>
          </p:nvPr>
        </p:nvSpPr>
        <p:spPr>
          <a:xfrm>
            <a:off x="381000" y="685800"/>
            <a:ext cx="8534400" cy="1752600"/>
          </a:xfrm>
        </p:spPr>
        <p:txBody>
          <a:bodyPr/>
          <a:lstStyle/>
          <a:p>
            <a:r>
              <a:rPr lang="en-US" dirty="0"/>
              <a:t>If an object with an electric charge q is at a point in space where </a:t>
            </a:r>
            <a:r>
              <a:rPr lang="en-US" dirty="0" smtClean="0"/>
              <a:t>the electric </a:t>
            </a:r>
            <a:r>
              <a:rPr lang="en-US" dirty="0"/>
              <a:t>field is </a:t>
            </a:r>
            <a:r>
              <a:rPr lang="en-US" b="1" dirty="0"/>
              <a:t>E</a:t>
            </a:r>
            <a:r>
              <a:rPr lang="en-US" dirty="0"/>
              <a:t>, the force exerting on the object </a:t>
            </a:r>
            <a:r>
              <a:rPr lang="en-US" dirty="0" smtClean="0"/>
              <a:t>is              </a:t>
            </a:r>
            <a:r>
              <a:rPr lang="en-US" dirty="0"/>
              <a:t>.</a:t>
            </a:r>
          </a:p>
        </p:txBody>
      </p:sp>
      <p:pic>
        <p:nvPicPr>
          <p:cNvPr id="185348" name="Picture 4" descr="FG21_032"/>
          <p:cNvPicPr>
            <a:picLocks noChangeAspect="1" noChangeArrowheads="1"/>
          </p:cNvPicPr>
          <p:nvPr/>
        </p:nvPicPr>
        <p:blipFill>
          <a:blip r:embed="rId4"/>
          <a:srcRect/>
          <a:stretch>
            <a:fillRect/>
          </a:stretch>
        </p:blipFill>
        <p:spPr bwMode="auto">
          <a:xfrm>
            <a:off x="5181600" y="2819400"/>
            <a:ext cx="3886200" cy="2952750"/>
          </a:xfrm>
          <a:prstGeom prst="rect">
            <a:avLst/>
          </a:prstGeom>
          <a:noFill/>
        </p:spPr>
      </p:pic>
      <p:sp>
        <p:nvSpPr>
          <p:cNvPr id="185349" name="Rectangle 5"/>
          <p:cNvSpPr>
            <a:spLocks noChangeArrowheads="1"/>
          </p:cNvSpPr>
          <p:nvPr/>
        </p:nvSpPr>
        <p:spPr bwMode="auto">
          <a:xfrm>
            <a:off x="304800" y="2209800"/>
            <a:ext cx="5181600" cy="38862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3200" dirty="0">
                <a:solidFill>
                  <a:schemeClr val="accent2"/>
                </a:solidFill>
                <a:latin typeface="Arial Narrow" charset="0"/>
              </a:rPr>
              <a:t>What do you think will happen to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Let’s think about the cases like these on the right.</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object will move along the field line…Which way</a:t>
            </a:r>
            <a:r>
              <a:rPr lang="en-US" sz="2800" dirty="0" smtClean="0">
                <a:solidFill>
                  <a:srgbClr val="660066"/>
                </a:solidFill>
                <a:latin typeface="Arial Narrow" charset="0"/>
                <a:ea typeface="ＭＳ Ｐゴシック" charset="-128"/>
              </a:rPr>
              <a:t>?</a:t>
            </a:r>
          </a:p>
          <a:p>
            <a:pPr marL="1200150" lvl="2" indent="-285750">
              <a:lnSpc>
                <a:spcPct val="90000"/>
              </a:lnSpc>
              <a:spcBef>
                <a:spcPct val="20000"/>
              </a:spcBef>
              <a:buFontTx/>
              <a:buChar char="–"/>
            </a:pPr>
            <a:r>
              <a:rPr lang="en-US" sz="2000" dirty="0" smtClean="0">
                <a:solidFill>
                  <a:srgbClr val="008000"/>
                </a:solidFill>
                <a:latin typeface="Arial Narrow" charset="0"/>
                <a:ea typeface="ＭＳ Ｐゴシック" charset="-128"/>
              </a:rPr>
              <a:t>Depends on the sign of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charge gets </a:t>
            </a:r>
            <a:r>
              <a:rPr lang="en-US" sz="2800" dirty="0" smtClean="0">
                <a:solidFill>
                  <a:srgbClr val="660066"/>
                </a:solidFill>
                <a:latin typeface="Arial Narrow" charset="0"/>
                <a:ea typeface="ＭＳ Ｐゴシック" charset="-128"/>
              </a:rPr>
              <a:t>accelerated under an electric field.</a:t>
            </a:r>
            <a:endParaRPr lang="en-US" sz="2800" dirty="0">
              <a:solidFill>
                <a:srgbClr val="660066"/>
              </a:solidFill>
              <a:latin typeface="Arial Narrow" charset="0"/>
              <a:ea typeface="ＭＳ Ｐゴシック" charset="-128"/>
            </a:endParaRPr>
          </a:p>
        </p:txBody>
      </p:sp>
      <p:graphicFrame>
        <p:nvGraphicFramePr>
          <p:cNvPr id="185350" name="Object 6"/>
          <p:cNvGraphicFramePr>
            <a:graphicFrameLocks noChangeAspect="1"/>
          </p:cNvGraphicFramePr>
          <p:nvPr>
            <p:extLst>
              <p:ext uri="{D42A27DB-BD31-4B8C-83A1-F6EECF244321}">
                <p14:modId xmlns:p14="http://schemas.microsoft.com/office/powerpoint/2010/main" val="523598749"/>
              </p:ext>
            </p:extLst>
          </p:nvPr>
        </p:nvGraphicFramePr>
        <p:xfrm>
          <a:off x="3047999" y="1692275"/>
          <a:ext cx="1334653" cy="593725"/>
        </p:xfrm>
        <a:graphic>
          <a:graphicData uri="http://schemas.openxmlformats.org/presentationml/2006/ole">
            <mc:AlternateContent xmlns:mc="http://schemas.openxmlformats.org/markup-compatibility/2006">
              <mc:Choice xmlns:v="urn:schemas-microsoft-com:vml" Requires="v">
                <p:oleObj spid="_x0000_s132155" name="Equation" r:id="rId5" imgW="457200" imgH="215900" progId="Equation.DSMT4">
                  <p:embed/>
                </p:oleObj>
              </mc:Choice>
              <mc:Fallback>
                <p:oleObj name="Equation" r:id="rId5" imgW="457200" imgH="215900" progId="Equation.DSMT4">
                  <p:embed/>
                  <p:pic>
                    <p:nvPicPr>
                      <p:cNvPr id="0" name=""/>
                      <p:cNvPicPr>
                        <a:picLocks noChangeAspect="1" noChangeArrowheads="1"/>
                      </p:cNvPicPr>
                      <p:nvPr/>
                    </p:nvPicPr>
                    <p:blipFill>
                      <a:blip r:embed="rId6"/>
                      <a:srcRect/>
                      <a:stretch>
                        <a:fillRect/>
                      </a:stretch>
                    </p:blipFill>
                    <p:spPr bwMode="auto">
                      <a:xfrm>
                        <a:off x="3047999" y="1692275"/>
                        <a:ext cx="1334653" cy="593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 name="Rectangle 9"/>
          <p:cNvSpPr/>
          <p:nvPr/>
        </p:nvSpPr>
        <p:spPr bwMode="auto">
          <a:xfrm>
            <a:off x="7086600" y="2667000"/>
            <a:ext cx="2133600" cy="2895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85341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5347">
                                            <p:txEl>
                                              <p:pRg st="0" end="0"/>
                                            </p:txEl>
                                          </p:spTgt>
                                        </p:tgtEl>
                                        <p:attrNameLst>
                                          <p:attrName>style.visibility</p:attrName>
                                        </p:attrNameLst>
                                      </p:cBhvr>
                                      <p:to>
                                        <p:strVal val="visible"/>
                                      </p:to>
                                    </p:set>
                                    <p:animEffect transition="in" filter="wipe(left)">
                                      <p:cBhvr>
                                        <p:cTn id="7" dur="500"/>
                                        <p:tgtEl>
                                          <p:spTgt spid="185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5350"/>
                                        </p:tgtEl>
                                        <p:attrNameLst>
                                          <p:attrName>style.visibility</p:attrName>
                                        </p:attrNameLst>
                                      </p:cBhvr>
                                      <p:to>
                                        <p:strVal val="visible"/>
                                      </p:to>
                                    </p:set>
                                    <p:animEffect transition="in" filter="wipe(left)">
                                      <p:cBhvr>
                                        <p:cTn id="12" dur="500"/>
                                        <p:tgtEl>
                                          <p:spTgt spid="185350"/>
                                        </p:tgtEl>
                                      </p:cBhvr>
                                    </p:animEffect>
                                  </p:childTnLst>
                                  <p:subTnLst>
                                    <p:audio>
                                      <p:cMediaNode>
                                        <p:cTn display="0" masterRel="sameClick">
                                          <p:stCondLst>
                                            <p:cond evt="begin" delay="0">
                                              <p:tn val="10"/>
                                            </p:cond>
                                          </p:stCondLst>
                                          <p:endCondLst>
                                            <p:cond evt="onStopAudio" delay="0">
                                              <p:tgtEl>
                                                <p:sldTgt/>
                                              </p:tgtEl>
                                            </p:cond>
                                          </p:endCondLst>
                                        </p:cTn>
                                        <p:tgtEl>
                                          <p:sndTgt r:embed="rId3" name="Applause"/>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5349">
                                            <p:txEl>
                                              <p:pRg st="0" end="0"/>
                                            </p:txEl>
                                          </p:spTgt>
                                        </p:tgtEl>
                                        <p:attrNameLst>
                                          <p:attrName>style.visibility</p:attrName>
                                        </p:attrNameLst>
                                      </p:cBhvr>
                                      <p:to>
                                        <p:strVal val="visible"/>
                                      </p:to>
                                    </p:set>
                                    <p:animEffect transition="in" filter="wipe(left)">
                                      <p:cBhvr>
                                        <p:cTn id="17" dur="500"/>
                                        <p:tgtEl>
                                          <p:spTgt spid="1853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5349">
                                            <p:txEl>
                                              <p:pRg st="1" end="1"/>
                                            </p:txEl>
                                          </p:spTgt>
                                        </p:tgtEl>
                                        <p:attrNameLst>
                                          <p:attrName>style.visibility</p:attrName>
                                        </p:attrNameLst>
                                      </p:cBhvr>
                                      <p:to>
                                        <p:strVal val="visible"/>
                                      </p:to>
                                    </p:set>
                                    <p:animEffect transition="in" filter="wipe(left)">
                                      <p:cBhvr>
                                        <p:cTn id="22" dur="500"/>
                                        <p:tgtEl>
                                          <p:spTgt spid="18534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iterate type="wd">
                                    <p:tmPct val="10000"/>
                                  </p:iterate>
                                  <p:childTnLst>
                                    <p:set>
                                      <p:cBhvr>
                                        <p:cTn id="26" dur="1" fill="hold">
                                          <p:stCondLst>
                                            <p:cond delay="0"/>
                                          </p:stCondLst>
                                        </p:cTn>
                                        <p:tgtEl>
                                          <p:spTgt spid="185348"/>
                                        </p:tgtEl>
                                        <p:attrNameLst>
                                          <p:attrName>style.visibility</p:attrName>
                                        </p:attrNameLst>
                                      </p:cBhvr>
                                      <p:to>
                                        <p:strVal val="visible"/>
                                      </p:to>
                                    </p:set>
                                    <p:animEffect transition="in" filter="wipe(down)">
                                      <p:cBhvr>
                                        <p:cTn id="27" dur="580">
                                          <p:stCondLst>
                                            <p:cond delay="0"/>
                                          </p:stCondLst>
                                        </p:cTn>
                                        <p:tgtEl>
                                          <p:spTgt spid="185348"/>
                                        </p:tgtEl>
                                      </p:cBhvr>
                                    </p:animEffect>
                                    <p:anim calcmode="lin" valueType="num">
                                      <p:cBhvr>
                                        <p:cTn id="28" dur="1822" tmFilter="0,0; 0.14,0.36; 0.43,0.73; 0.71,0.91; 1.0,1.0">
                                          <p:stCondLst>
                                            <p:cond delay="0"/>
                                          </p:stCondLst>
                                        </p:cTn>
                                        <p:tgtEl>
                                          <p:spTgt spid="18534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8534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8534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8534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85348"/>
                                        </p:tgtEl>
                                        <p:attrNameLst>
                                          <p:attrName>ppt_y</p:attrName>
                                        </p:attrNameLst>
                                      </p:cBhvr>
                                      <p:tavLst>
                                        <p:tav tm="0" fmla="#ppt_y-sin(pi*$)/81">
                                          <p:val>
                                            <p:fltVal val="0"/>
                                          </p:val>
                                        </p:tav>
                                        <p:tav tm="100000">
                                          <p:val>
                                            <p:fltVal val="1"/>
                                          </p:val>
                                        </p:tav>
                                      </p:tavLst>
                                    </p:anim>
                                    <p:animScale>
                                      <p:cBhvr>
                                        <p:cTn id="33" dur="26">
                                          <p:stCondLst>
                                            <p:cond delay="650"/>
                                          </p:stCondLst>
                                        </p:cTn>
                                        <p:tgtEl>
                                          <p:spTgt spid="185348"/>
                                        </p:tgtEl>
                                      </p:cBhvr>
                                      <p:to x="100000" y="60000"/>
                                    </p:animScale>
                                    <p:animScale>
                                      <p:cBhvr>
                                        <p:cTn id="34" dur="166" decel="50000">
                                          <p:stCondLst>
                                            <p:cond delay="676"/>
                                          </p:stCondLst>
                                        </p:cTn>
                                        <p:tgtEl>
                                          <p:spTgt spid="185348"/>
                                        </p:tgtEl>
                                      </p:cBhvr>
                                      <p:to x="100000" y="100000"/>
                                    </p:animScale>
                                    <p:animScale>
                                      <p:cBhvr>
                                        <p:cTn id="35" dur="26">
                                          <p:stCondLst>
                                            <p:cond delay="1312"/>
                                          </p:stCondLst>
                                        </p:cTn>
                                        <p:tgtEl>
                                          <p:spTgt spid="185348"/>
                                        </p:tgtEl>
                                      </p:cBhvr>
                                      <p:to x="100000" y="80000"/>
                                    </p:animScale>
                                    <p:animScale>
                                      <p:cBhvr>
                                        <p:cTn id="36" dur="166" decel="50000">
                                          <p:stCondLst>
                                            <p:cond delay="1338"/>
                                          </p:stCondLst>
                                        </p:cTn>
                                        <p:tgtEl>
                                          <p:spTgt spid="185348"/>
                                        </p:tgtEl>
                                      </p:cBhvr>
                                      <p:to x="100000" y="100000"/>
                                    </p:animScale>
                                    <p:animScale>
                                      <p:cBhvr>
                                        <p:cTn id="37" dur="26">
                                          <p:stCondLst>
                                            <p:cond delay="1642"/>
                                          </p:stCondLst>
                                        </p:cTn>
                                        <p:tgtEl>
                                          <p:spTgt spid="185348"/>
                                        </p:tgtEl>
                                      </p:cBhvr>
                                      <p:to x="100000" y="90000"/>
                                    </p:animScale>
                                    <p:animScale>
                                      <p:cBhvr>
                                        <p:cTn id="38" dur="166" decel="50000">
                                          <p:stCondLst>
                                            <p:cond delay="1668"/>
                                          </p:stCondLst>
                                        </p:cTn>
                                        <p:tgtEl>
                                          <p:spTgt spid="185348"/>
                                        </p:tgtEl>
                                      </p:cBhvr>
                                      <p:to x="100000" y="100000"/>
                                    </p:animScale>
                                    <p:animScale>
                                      <p:cBhvr>
                                        <p:cTn id="39" dur="26">
                                          <p:stCondLst>
                                            <p:cond delay="1808"/>
                                          </p:stCondLst>
                                        </p:cTn>
                                        <p:tgtEl>
                                          <p:spTgt spid="185348"/>
                                        </p:tgtEl>
                                      </p:cBhvr>
                                      <p:to x="100000" y="95000"/>
                                    </p:animScale>
                                    <p:animScale>
                                      <p:cBhvr>
                                        <p:cTn id="40" dur="166" decel="50000">
                                          <p:stCondLst>
                                            <p:cond delay="1834"/>
                                          </p:stCondLst>
                                        </p:cTn>
                                        <p:tgtEl>
                                          <p:spTgt spid="185348"/>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185349">
                                            <p:txEl>
                                              <p:pRg st="2" end="2"/>
                                            </p:txEl>
                                          </p:spTgt>
                                        </p:tgtEl>
                                        <p:attrNameLst>
                                          <p:attrName>style.visibility</p:attrName>
                                        </p:attrNameLst>
                                      </p:cBhvr>
                                      <p:to>
                                        <p:strVal val="visible"/>
                                      </p:to>
                                    </p:set>
                                    <p:animEffect transition="in" filter="wipe(left)">
                                      <p:cBhvr>
                                        <p:cTn id="45" dur="500"/>
                                        <p:tgtEl>
                                          <p:spTgt spid="185349">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185349">
                                            <p:txEl>
                                              <p:pRg st="3" end="3"/>
                                            </p:txEl>
                                          </p:spTgt>
                                        </p:tgtEl>
                                        <p:attrNameLst>
                                          <p:attrName>style.visibility</p:attrName>
                                        </p:attrNameLst>
                                      </p:cBhvr>
                                      <p:to>
                                        <p:strVal val="visible"/>
                                      </p:to>
                                    </p:set>
                                    <p:animEffect transition="in" filter="wipe(left)">
                                      <p:cBhvr>
                                        <p:cTn id="50" dur="500"/>
                                        <p:tgtEl>
                                          <p:spTgt spid="185349">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xit" presetSubtype="0" fill="hold" grpId="0" nodeType="clickEffect">
                                  <p:stCondLst>
                                    <p:cond delay="0"/>
                                  </p:stCondLst>
                                  <p:childTnLst>
                                    <p:anim calcmode="lin" valueType="num">
                                      <p:cBhvr>
                                        <p:cTn id="54" dur="500"/>
                                        <p:tgtEl>
                                          <p:spTgt spid="10"/>
                                        </p:tgtEl>
                                        <p:attrNameLst>
                                          <p:attrName>ppt_w</p:attrName>
                                        </p:attrNameLst>
                                      </p:cBhvr>
                                      <p:tavLst>
                                        <p:tav tm="0">
                                          <p:val>
                                            <p:strVal val="ppt_w"/>
                                          </p:val>
                                        </p:tav>
                                        <p:tav tm="100000">
                                          <p:val>
                                            <p:fltVal val="0"/>
                                          </p:val>
                                        </p:tav>
                                      </p:tavLst>
                                    </p:anim>
                                    <p:anim calcmode="lin" valueType="num">
                                      <p:cBhvr>
                                        <p:cTn id="55" dur="500"/>
                                        <p:tgtEl>
                                          <p:spTgt spid="10"/>
                                        </p:tgtEl>
                                        <p:attrNameLst>
                                          <p:attrName>ppt_h</p:attrName>
                                        </p:attrNameLst>
                                      </p:cBhvr>
                                      <p:tavLst>
                                        <p:tav tm="0">
                                          <p:val>
                                            <p:strVal val="ppt_h"/>
                                          </p:val>
                                        </p:tav>
                                        <p:tav tm="100000">
                                          <p:val>
                                            <p:fltVal val="0"/>
                                          </p:val>
                                        </p:tav>
                                      </p:tavLst>
                                    </p:anim>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par>
                                <p:cTn id="58" presetID="22" presetClass="entr" presetSubtype="8" fill="hold" grpId="0" nodeType="withEffect">
                                  <p:stCondLst>
                                    <p:cond delay="0"/>
                                  </p:stCondLst>
                                  <p:iterate type="wd">
                                    <p:tmPct val="10000"/>
                                  </p:iterate>
                                  <p:childTnLst>
                                    <p:set>
                                      <p:cBhvr>
                                        <p:cTn id="59" dur="1" fill="hold">
                                          <p:stCondLst>
                                            <p:cond delay="0"/>
                                          </p:stCondLst>
                                        </p:cTn>
                                        <p:tgtEl>
                                          <p:spTgt spid="185349">
                                            <p:txEl>
                                              <p:pRg st="4" end="4"/>
                                            </p:txEl>
                                          </p:spTgt>
                                        </p:tgtEl>
                                        <p:attrNameLst>
                                          <p:attrName>style.visibility</p:attrName>
                                        </p:attrNameLst>
                                      </p:cBhvr>
                                      <p:to>
                                        <p:strVal val="visible"/>
                                      </p:to>
                                    </p:set>
                                    <p:animEffect transition="in" filter="wipe(left)">
                                      <p:cBhvr>
                                        <p:cTn id="60" dur="500"/>
                                        <p:tgtEl>
                                          <p:spTgt spid="1853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p:bldP spid="185349" grpId="0" build="p"/>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Thursday, June 7, 2018</a:t>
            </a:r>
            <a:endParaRPr lang="en-US"/>
          </a:p>
        </p:txBody>
      </p:sp>
      <p:sp>
        <p:nvSpPr>
          <p:cNvPr id="16" name="Footer Placeholder 4"/>
          <p:cNvSpPr>
            <a:spLocks noGrp="1"/>
          </p:cNvSpPr>
          <p:nvPr>
            <p:ph type="ftr" sz="quarter" idx="11"/>
          </p:nvPr>
        </p:nvSpPr>
        <p:spPr/>
        <p:txBody>
          <a:bodyPr/>
          <a:lstStyle/>
          <a:p>
            <a:r>
              <a:rPr lang="de-DE" smtClean="0"/>
              <a:t>PHYS 1444-001, Summer 2018               Dr. Jaehoon Yu</a:t>
            </a:r>
            <a:endParaRPr lang="en-US"/>
          </a:p>
        </p:txBody>
      </p:sp>
      <p:sp>
        <p:nvSpPr>
          <p:cNvPr id="17" name="Slide Number Placeholder 5"/>
          <p:cNvSpPr>
            <a:spLocks noGrp="1"/>
          </p:cNvSpPr>
          <p:nvPr>
            <p:ph type="sldNum" sz="quarter" idx="12"/>
          </p:nvPr>
        </p:nvSpPr>
        <p:spPr/>
        <p:txBody>
          <a:bodyPr/>
          <a:lstStyle/>
          <a:p>
            <a:fld id="{C481C387-C99E-814A-A75D-83FE7FFF51CB}" type="slidenum">
              <a:rPr lang="en-US"/>
              <a:pPr/>
              <a:t>18</a:t>
            </a:fld>
            <a:endParaRPr lang="en-US"/>
          </a:p>
        </p:txBody>
      </p:sp>
      <p:pic>
        <p:nvPicPr>
          <p:cNvPr id="186370" name="Picture 2" descr="FG21_039"/>
          <p:cNvPicPr>
            <a:picLocks noChangeAspect="1" noChangeArrowheads="1"/>
          </p:cNvPicPr>
          <p:nvPr/>
        </p:nvPicPr>
        <p:blipFill>
          <a:blip r:embed="rId3"/>
          <a:srcRect/>
          <a:stretch>
            <a:fillRect/>
          </a:stretch>
        </p:blipFill>
        <p:spPr bwMode="auto">
          <a:xfrm>
            <a:off x="6553200" y="609600"/>
            <a:ext cx="3429000" cy="2571750"/>
          </a:xfrm>
          <a:prstGeom prst="rect">
            <a:avLst/>
          </a:prstGeom>
          <a:noFill/>
        </p:spPr>
      </p:pic>
      <p:sp>
        <p:nvSpPr>
          <p:cNvPr id="186371" name="Rectangle 3"/>
          <p:cNvSpPr>
            <a:spLocks noGrp="1" noChangeArrowheads="1"/>
          </p:cNvSpPr>
          <p:nvPr>
            <p:ph type="title"/>
          </p:nvPr>
        </p:nvSpPr>
        <p:spPr>
          <a:xfrm>
            <a:off x="304800" y="0"/>
            <a:ext cx="8382000" cy="546100"/>
          </a:xfrm>
        </p:spPr>
        <p:txBody>
          <a:bodyPr/>
          <a:lstStyle/>
          <a:p>
            <a:r>
              <a:rPr lang="en-US"/>
              <a:t>Example 21 – 14 </a:t>
            </a:r>
          </a:p>
        </p:txBody>
      </p:sp>
      <p:sp>
        <p:nvSpPr>
          <p:cNvPr id="186372" name="Rectangle 4"/>
          <p:cNvSpPr>
            <a:spLocks noGrp="1" noChangeArrowheads="1"/>
          </p:cNvSpPr>
          <p:nvPr>
            <p:ph type="body" idx="1"/>
          </p:nvPr>
        </p:nvSpPr>
        <p:spPr>
          <a:xfrm>
            <a:off x="0" y="609600"/>
            <a:ext cx="7696200" cy="2362200"/>
          </a:xfrm>
        </p:spPr>
        <p:txBody>
          <a:bodyPr/>
          <a:lstStyle/>
          <a:p>
            <a:pPr>
              <a:lnSpc>
                <a:spcPct val="80000"/>
              </a:lnSpc>
            </a:pPr>
            <a:r>
              <a:rPr lang="en-US" sz="2400" b="1" dirty="0">
                <a:solidFill>
                  <a:schemeClr val="hlink"/>
                </a:solidFill>
              </a:rPr>
              <a:t>Electron accelerated by electric field</a:t>
            </a:r>
            <a:r>
              <a:rPr lang="en-US" sz="2400" dirty="0">
                <a:solidFill>
                  <a:schemeClr val="hlink"/>
                </a:solidFill>
              </a:rPr>
              <a:t>.  An electron (mass m = 9.1x10</a:t>
            </a:r>
            <a:r>
              <a:rPr lang="en-US" sz="2400" baseline="30000" dirty="0">
                <a:solidFill>
                  <a:schemeClr val="hlink"/>
                </a:solidFill>
              </a:rPr>
              <a:t>-31</a:t>
            </a:r>
            <a:r>
              <a:rPr lang="en-US" sz="2400" dirty="0">
                <a:solidFill>
                  <a:schemeClr val="hlink"/>
                </a:solidFill>
              </a:rPr>
              <a:t>kg) is accelerated in a</a:t>
            </a:r>
            <a:r>
              <a:rPr lang="en-US" sz="2400" dirty="0" smtClean="0">
                <a:solidFill>
                  <a:schemeClr val="hlink"/>
                </a:solidFill>
              </a:rPr>
              <a:t> </a:t>
            </a:r>
            <a:r>
              <a:rPr lang="en-US" sz="2400" dirty="0">
                <a:solidFill>
                  <a:schemeClr val="hlink"/>
                </a:solidFill>
              </a:rPr>
              <a:t>uniform field E (E=2.0x10</a:t>
            </a:r>
            <a:r>
              <a:rPr lang="en-US" sz="2400" baseline="30000" dirty="0">
                <a:solidFill>
                  <a:schemeClr val="hlink"/>
                </a:solidFill>
              </a:rPr>
              <a:t>4</a:t>
            </a:r>
            <a:r>
              <a:rPr lang="en-US" sz="2400" dirty="0">
                <a:solidFill>
                  <a:schemeClr val="hlink"/>
                </a:solidFill>
              </a:rPr>
              <a:t>N/C) between two parallel charged plates. The separation of the plates is 1.5cm. The electron is accelerated from rest near the negative plate and passes through a tiny hole in the positive plate.  (a) With what speed does it leave the hole? (b) Show that the gravitational force can be ignored.  Assume the hole is so small that it does not affect the uniform field between the plates. </a:t>
            </a:r>
          </a:p>
        </p:txBody>
      </p:sp>
      <p:sp>
        <p:nvSpPr>
          <p:cNvPr id="186373" name="Text Box 5"/>
          <p:cNvSpPr txBox="1">
            <a:spLocks noChangeArrowheads="1"/>
          </p:cNvSpPr>
          <p:nvPr/>
        </p:nvSpPr>
        <p:spPr bwMode="auto">
          <a:xfrm>
            <a:off x="354013" y="2971800"/>
            <a:ext cx="7265987"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The magnitude of the force on the electron is F=qE and is directed to the right.  The equation to solve this problem is</a:t>
            </a:r>
          </a:p>
        </p:txBody>
      </p:sp>
      <p:sp>
        <p:nvSpPr>
          <p:cNvPr id="186374" name="Text Box 6"/>
          <p:cNvSpPr txBox="1">
            <a:spLocks noChangeArrowheads="1"/>
          </p:cNvSpPr>
          <p:nvPr/>
        </p:nvSpPr>
        <p:spPr bwMode="auto">
          <a:xfrm>
            <a:off x="354013" y="4244975"/>
            <a:ext cx="5372100"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electron’s acceleration is</a:t>
            </a:r>
          </a:p>
        </p:txBody>
      </p:sp>
      <p:sp>
        <p:nvSpPr>
          <p:cNvPr id="186375" name="Text Box 7"/>
          <p:cNvSpPr txBox="1">
            <a:spLocks noChangeArrowheads="1"/>
          </p:cNvSpPr>
          <p:nvPr/>
        </p:nvSpPr>
        <p:spPr bwMode="auto">
          <a:xfrm>
            <a:off x="354013" y="4816475"/>
            <a:ext cx="82296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Between the plates the field </a:t>
            </a:r>
            <a:r>
              <a:rPr lang="en-US" b="1">
                <a:solidFill>
                  <a:schemeClr val="accent2"/>
                </a:solidFill>
                <a:latin typeface="Arial Narrow" charset="0"/>
              </a:rPr>
              <a:t>E</a:t>
            </a:r>
            <a:r>
              <a:rPr lang="en-US">
                <a:solidFill>
                  <a:schemeClr val="accent2"/>
                </a:solidFill>
                <a:latin typeface="Arial Narrow" charset="0"/>
              </a:rPr>
              <a:t> is uniform, thus the electron undergoes a uniform acceleration</a:t>
            </a:r>
          </a:p>
        </p:txBody>
      </p:sp>
      <p:graphicFrame>
        <p:nvGraphicFramePr>
          <p:cNvPr id="186376" name="Object 8"/>
          <p:cNvGraphicFramePr>
            <a:graphicFrameLocks noChangeAspect="1"/>
          </p:cNvGraphicFramePr>
          <p:nvPr/>
        </p:nvGraphicFramePr>
        <p:xfrm>
          <a:off x="866775" y="5697538"/>
          <a:ext cx="962025" cy="833437"/>
        </p:xfrm>
        <a:graphic>
          <a:graphicData uri="http://schemas.openxmlformats.org/presentationml/2006/ole">
            <mc:AlternateContent xmlns:mc="http://schemas.openxmlformats.org/markup-compatibility/2006">
              <mc:Choice xmlns:v="urn:schemas-microsoft-com:vml" Requires="v">
                <p:oleObj spid="_x0000_s133571" name="Equation" r:id="rId4" imgW="444500" imgH="431800" progId="Equation.DSMT4">
                  <p:embed/>
                </p:oleObj>
              </mc:Choice>
              <mc:Fallback>
                <p:oleObj name="Equation" r:id="rId4" imgW="444500" imgH="431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75" y="5697538"/>
                        <a:ext cx="962025" cy="833437"/>
                      </a:xfrm>
                      <a:prstGeom prst="rect">
                        <a:avLst/>
                      </a:prstGeom>
                      <a:solidFill>
                        <a:schemeClr val="bg1"/>
                      </a:solidFill>
                    </p:spPr>
                  </p:pic>
                </p:oleObj>
              </mc:Fallback>
            </mc:AlternateContent>
          </a:graphicData>
        </a:graphic>
      </p:graphicFrame>
      <p:graphicFrame>
        <p:nvGraphicFramePr>
          <p:cNvPr id="186377" name="Object 9"/>
          <p:cNvGraphicFramePr>
            <a:graphicFrameLocks noChangeAspect="1"/>
          </p:cNvGraphicFramePr>
          <p:nvPr/>
        </p:nvGraphicFramePr>
        <p:xfrm>
          <a:off x="5988050" y="4405313"/>
          <a:ext cx="487363" cy="269875"/>
        </p:xfrm>
        <a:graphic>
          <a:graphicData uri="http://schemas.openxmlformats.org/presentationml/2006/ole">
            <mc:AlternateContent xmlns:mc="http://schemas.openxmlformats.org/markup-compatibility/2006">
              <mc:Choice xmlns:v="urn:schemas-microsoft-com:vml" Requires="v">
                <p:oleObj spid="_x0000_s133572" name="Equation" r:id="rId6" imgW="228600" imgH="126720" progId="Equation.DSMT4">
                  <p:embed/>
                </p:oleObj>
              </mc:Choice>
              <mc:Fallback>
                <p:oleObj name="Equation" r:id="rId6" imgW="228600" imgH="1267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8050" y="4405313"/>
                        <a:ext cx="487363" cy="269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78" name="Object 10"/>
          <p:cNvGraphicFramePr>
            <a:graphicFrameLocks noChangeAspect="1"/>
          </p:cNvGraphicFramePr>
          <p:nvPr/>
        </p:nvGraphicFramePr>
        <p:xfrm>
          <a:off x="6543675" y="4092575"/>
          <a:ext cx="619125" cy="782638"/>
        </p:xfrm>
        <a:graphic>
          <a:graphicData uri="http://schemas.openxmlformats.org/presentationml/2006/ole">
            <mc:AlternateContent xmlns:mc="http://schemas.openxmlformats.org/markup-compatibility/2006">
              <mc:Choice xmlns:v="urn:schemas-microsoft-com:vml" Requires="v">
                <p:oleObj spid="_x0000_s133573" name="Equation" r:id="rId8" imgW="291960" imgH="368280" progId="Equation.DSMT4">
                  <p:embed/>
                </p:oleObj>
              </mc:Choice>
              <mc:Fallback>
                <p:oleObj name="Equation" r:id="rId8" imgW="29196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3675" y="4092575"/>
                        <a:ext cx="619125" cy="7826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79" name="Object 11"/>
          <p:cNvGraphicFramePr>
            <a:graphicFrameLocks noChangeAspect="1"/>
          </p:cNvGraphicFramePr>
          <p:nvPr/>
        </p:nvGraphicFramePr>
        <p:xfrm>
          <a:off x="7185025" y="4092575"/>
          <a:ext cx="511175" cy="784225"/>
        </p:xfrm>
        <a:graphic>
          <a:graphicData uri="http://schemas.openxmlformats.org/presentationml/2006/ole">
            <mc:AlternateContent xmlns:mc="http://schemas.openxmlformats.org/markup-compatibility/2006">
              <mc:Choice xmlns:v="urn:schemas-microsoft-com:vml" Requires="v">
                <p:oleObj spid="_x0000_s133574" name="Equation" r:id="rId10" imgW="241200" imgH="368280" progId="Equation.DSMT4">
                  <p:embed/>
                </p:oleObj>
              </mc:Choice>
              <mc:Fallback>
                <p:oleObj name="Equation" r:id="rId10" imgW="24120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5025" y="4092575"/>
                        <a:ext cx="511175" cy="784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80" name="Object 12"/>
          <p:cNvGraphicFramePr>
            <a:graphicFrameLocks noChangeAspect="1"/>
          </p:cNvGraphicFramePr>
          <p:nvPr/>
        </p:nvGraphicFramePr>
        <p:xfrm>
          <a:off x="2057400" y="3810000"/>
          <a:ext cx="693738" cy="396875"/>
        </p:xfrm>
        <a:graphic>
          <a:graphicData uri="http://schemas.openxmlformats.org/presentationml/2006/ole">
            <mc:AlternateContent xmlns:mc="http://schemas.openxmlformats.org/markup-compatibility/2006">
              <mc:Choice xmlns:v="urn:schemas-microsoft-com:vml" Requires="v">
                <p:oleObj spid="_x0000_s133575" name="Equation" r:id="rId12" imgW="266400" imgH="152280" progId="Equation.DSMT4">
                  <p:embed/>
                </p:oleObj>
              </mc:Choice>
              <mc:Fallback>
                <p:oleObj name="Equation" r:id="rId12" imgW="266400" imgH="152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7400" y="3810000"/>
                        <a:ext cx="693738" cy="396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81" name="Object 13"/>
          <p:cNvGraphicFramePr>
            <a:graphicFrameLocks noChangeAspect="1"/>
          </p:cNvGraphicFramePr>
          <p:nvPr/>
        </p:nvGraphicFramePr>
        <p:xfrm>
          <a:off x="2743200" y="3770313"/>
          <a:ext cx="825500" cy="496887"/>
        </p:xfrm>
        <a:graphic>
          <a:graphicData uri="http://schemas.openxmlformats.org/presentationml/2006/ole">
            <mc:AlternateContent xmlns:mc="http://schemas.openxmlformats.org/markup-compatibility/2006">
              <mc:Choice xmlns:v="urn:schemas-microsoft-com:vml" Requires="v">
                <p:oleObj spid="_x0000_s133576" name="Equation" r:id="rId14" imgW="317160" imgH="190440" progId="Equation.DSMT4">
                  <p:embed/>
                </p:oleObj>
              </mc:Choice>
              <mc:Fallback>
                <p:oleObj name="Equation" r:id="rId14" imgW="317160" imgH="1904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43200" y="3770313"/>
                        <a:ext cx="825500" cy="4968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82" name="Object 14"/>
          <p:cNvGraphicFramePr>
            <a:graphicFrameLocks noChangeAspect="1"/>
          </p:cNvGraphicFramePr>
          <p:nvPr/>
        </p:nvGraphicFramePr>
        <p:xfrm>
          <a:off x="3581400" y="3886200"/>
          <a:ext cx="593725" cy="331788"/>
        </p:xfrm>
        <a:graphic>
          <a:graphicData uri="http://schemas.openxmlformats.org/presentationml/2006/ole">
            <mc:AlternateContent xmlns:mc="http://schemas.openxmlformats.org/markup-compatibility/2006">
              <mc:Choice xmlns:v="urn:schemas-microsoft-com:vml" Requires="v">
                <p:oleObj spid="_x0000_s133577" name="Equation" r:id="rId16" imgW="228600" imgH="126720" progId="Equation.DSMT4">
                  <p:embed/>
                </p:oleObj>
              </mc:Choice>
              <mc:Fallback>
                <p:oleObj name="Equation" r:id="rId16" imgW="228600" imgH="12672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1400" y="3886200"/>
                        <a:ext cx="593725" cy="3317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04459" name="Object 11"/>
          <p:cNvGraphicFramePr>
            <a:graphicFrameLocks noChangeAspect="1"/>
          </p:cNvGraphicFramePr>
          <p:nvPr/>
        </p:nvGraphicFramePr>
        <p:xfrm>
          <a:off x="1828800" y="5562600"/>
          <a:ext cx="6164262" cy="1077913"/>
        </p:xfrm>
        <a:graphic>
          <a:graphicData uri="http://schemas.openxmlformats.org/presentationml/2006/ole">
            <mc:AlternateContent xmlns:mc="http://schemas.openxmlformats.org/markup-compatibility/2006">
              <mc:Choice xmlns:v="urn:schemas-microsoft-com:vml" Requires="v">
                <p:oleObj spid="_x0000_s133578" name="Equation" r:id="rId18" imgW="2844800" imgH="558800" progId="Equation.DSMT4">
                  <p:embed/>
                </p:oleObj>
              </mc:Choice>
              <mc:Fallback>
                <p:oleObj name="Equation" r:id="rId18" imgW="2844800" imgH="5588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28800" y="5562600"/>
                        <a:ext cx="6164262" cy="107791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2528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6372">
                                            <p:txEl>
                                              <p:pRg st="0" end="0"/>
                                            </p:txEl>
                                          </p:spTgt>
                                        </p:tgtEl>
                                        <p:attrNameLst>
                                          <p:attrName>style.visibility</p:attrName>
                                        </p:attrNameLst>
                                      </p:cBhvr>
                                      <p:to>
                                        <p:strVal val="visible"/>
                                      </p:to>
                                    </p:set>
                                    <p:animEffect transition="in" filter="wipe(left)">
                                      <p:cBhvr>
                                        <p:cTn id="7" dur="500"/>
                                        <p:tgtEl>
                                          <p:spTgt spid="186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86370"/>
                                        </p:tgtEl>
                                        <p:attrNameLst>
                                          <p:attrName>style.visibility</p:attrName>
                                        </p:attrNameLst>
                                      </p:cBhvr>
                                      <p:to>
                                        <p:strVal val="visible"/>
                                      </p:to>
                                    </p:set>
                                    <p:anim calcmode="lin" valueType="num">
                                      <p:cBhvr>
                                        <p:cTn id="12" dur="500" fill="hold"/>
                                        <p:tgtEl>
                                          <p:spTgt spid="186370"/>
                                        </p:tgtEl>
                                        <p:attrNameLst>
                                          <p:attrName>ppt_w</p:attrName>
                                        </p:attrNameLst>
                                      </p:cBhvr>
                                      <p:tavLst>
                                        <p:tav tm="0">
                                          <p:val>
                                            <p:fltVal val="0"/>
                                          </p:val>
                                        </p:tav>
                                        <p:tav tm="100000">
                                          <p:val>
                                            <p:strVal val="#ppt_w"/>
                                          </p:val>
                                        </p:tav>
                                      </p:tavLst>
                                    </p:anim>
                                    <p:anim calcmode="lin" valueType="num">
                                      <p:cBhvr>
                                        <p:cTn id="13" dur="500" fill="hold"/>
                                        <p:tgtEl>
                                          <p:spTgt spid="186370"/>
                                        </p:tgtEl>
                                        <p:attrNameLst>
                                          <p:attrName>ppt_h</p:attrName>
                                        </p:attrNameLst>
                                      </p:cBhvr>
                                      <p:tavLst>
                                        <p:tav tm="0">
                                          <p:val>
                                            <p:fltVal val="0"/>
                                          </p:val>
                                        </p:tav>
                                        <p:tav tm="100000">
                                          <p:val>
                                            <p:strVal val="#ppt_h"/>
                                          </p:val>
                                        </p:tav>
                                      </p:tavLst>
                                    </p:anim>
                                    <p:animEffect transition="in" filter="fade">
                                      <p:cBhvr>
                                        <p:cTn id="14" dur="500"/>
                                        <p:tgtEl>
                                          <p:spTgt spid="18637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86373"/>
                                        </p:tgtEl>
                                        <p:attrNameLst>
                                          <p:attrName>style.visibility</p:attrName>
                                        </p:attrNameLst>
                                      </p:cBhvr>
                                      <p:to>
                                        <p:strVal val="visible"/>
                                      </p:to>
                                    </p:set>
                                    <p:animEffect transition="in" filter="wipe(left)">
                                      <p:cBhvr>
                                        <p:cTn id="19" dur="500"/>
                                        <p:tgtEl>
                                          <p:spTgt spid="18637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186380"/>
                                        </p:tgtEl>
                                        <p:attrNameLst>
                                          <p:attrName>style.visibility</p:attrName>
                                        </p:attrNameLst>
                                      </p:cBhvr>
                                      <p:to>
                                        <p:strVal val="visible"/>
                                      </p:to>
                                    </p:set>
                                    <p:animEffect transition="in" filter="wipe(left)">
                                      <p:cBhvr>
                                        <p:cTn id="24" dur="500"/>
                                        <p:tgtEl>
                                          <p:spTgt spid="18638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186381"/>
                                        </p:tgtEl>
                                        <p:attrNameLst>
                                          <p:attrName>style.visibility</p:attrName>
                                        </p:attrNameLst>
                                      </p:cBhvr>
                                      <p:to>
                                        <p:strVal val="visible"/>
                                      </p:to>
                                    </p:set>
                                    <p:animEffect transition="in" filter="wipe(left)">
                                      <p:cBhvr>
                                        <p:cTn id="29" dur="500"/>
                                        <p:tgtEl>
                                          <p:spTgt spid="18638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186382"/>
                                        </p:tgtEl>
                                        <p:attrNameLst>
                                          <p:attrName>style.visibility</p:attrName>
                                        </p:attrNameLst>
                                      </p:cBhvr>
                                      <p:to>
                                        <p:strVal val="visible"/>
                                      </p:to>
                                    </p:set>
                                    <p:animEffect transition="in" filter="wipe(left)">
                                      <p:cBhvr>
                                        <p:cTn id="34" dur="500"/>
                                        <p:tgtEl>
                                          <p:spTgt spid="18638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86374"/>
                                        </p:tgtEl>
                                        <p:attrNameLst>
                                          <p:attrName>style.visibility</p:attrName>
                                        </p:attrNameLst>
                                      </p:cBhvr>
                                      <p:to>
                                        <p:strVal val="visible"/>
                                      </p:to>
                                    </p:set>
                                    <p:animEffect transition="in" filter="wipe(left)">
                                      <p:cBhvr>
                                        <p:cTn id="39" dur="500"/>
                                        <p:tgtEl>
                                          <p:spTgt spid="18637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186377"/>
                                        </p:tgtEl>
                                        <p:attrNameLst>
                                          <p:attrName>style.visibility</p:attrName>
                                        </p:attrNameLst>
                                      </p:cBhvr>
                                      <p:to>
                                        <p:strVal val="visible"/>
                                      </p:to>
                                    </p:set>
                                    <p:animEffect transition="in" filter="wipe(left)">
                                      <p:cBhvr>
                                        <p:cTn id="44" dur="500"/>
                                        <p:tgtEl>
                                          <p:spTgt spid="18637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186378"/>
                                        </p:tgtEl>
                                        <p:attrNameLst>
                                          <p:attrName>style.visibility</p:attrName>
                                        </p:attrNameLst>
                                      </p:cBhvr>
                                      <p:to>
                                        <p:strVal val="visible"/>
                                      </p:to>
                                    </p:set>
                                    <p:animEffect transition="in" filter="wipe(left)">
                                      <p:cBhvr>
                                        <p:cTn id="49" dur="500"/>
                                        <p:tgtEl>
                                          <p:spTgt spid="18637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186379"/>
                                        </p:tgtEl>
                                        <p:attrNameLst>
                                          <p:attrName>style.visibility</p:attrName>
                                        </p:attrNameLst>
                                      </p:cBhvr>
                                      <p:to>
                                        <p:strVal val="visible"/>
                                      </p:to>
                                    </p:set>
                                    <p:animEffect transition="in" filter="wipe(left)">
                                      <p:cBhvr>
                                        <p:cTn id="54" dur="500"/>
                                        <p:tgtEl>
                                          <p:spTgt spid="18637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86375"/>
                                        </p:tgtEl>
                                        <p:attrNameLst>
                                          <p:attrName>style.visibility</p:attrName>
                                        </p:attrNameLst>
                                      </p:cBhvr>
                                      <p:to>
                                        <p:strVal val="visible"/>
                                      </p:to>
                                    </p:set>
                                    <p:animEffect transition="in" filter="wipe(left)">
                                      <p:cBhvr>
                                        <p:cTn id="59" dur="500"/>
                                        <p:tgtEl>
                                          <p:spTgt spid="1863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86376"/>
                                        </p:tgtEl>
                                        <p:attrNameLst>
                                          <p:attrName>style.visibility</p:attrName>
                                        </p:attrNameLst>
                                      </p:cBhvr>
                                      <p:to>
                                        <p:strVal val="visible"/>
                                      </p:to>
                                    </p:set>
                                    <p:animEffect transition="in" filter="wipe(left)">
                                      <p:cBhvr>
                                        <p:cTn id="64" dur="500"/>
                                        <p:tgtEl>
                                          <p:spTgt spid="18637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04459"/>
                                        </p:tgtEl>
                                        <p:attrNameLst>
                                          <p:attrName>style.visibility</p:attrName>
                                        </p:attrNameLst>
                                      </p:cBhvr>
                                      <p:to>
                                        <p:strVal val="visible"/>
                                      </p:to>
                                    </p:set>
                                    <p:animEffect transition="in" filter="wipe(left)">
                                      <p:cBhvr>
                                        <p:cTn id="69" dur="500"/>
                                        <p:tgtEl>
                                          <p:spTgt spid="104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build="p"/>
      <p:bldP spid="186373" grpId="0"/>
      <p:bldP spid="186374" grpId="0"/>
      <p:bldP spid="1863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Thursday, June 7, 2018</a:t>
            </a:r>
            <a:endParaRPr lang="en-US"/>
          </a:p>
        </p:txBody>
      </p:sp>
      <p:sp>
        <p:nvSpPr>
          <p:cNvPr id="19" name="Footer Placeholder 4"/>
          <p:cNvSpPr>
            <a:spLocks noGrp="1"/>
          </p:cNvSpPr>
          <p:nvPr>
            <p:ph type="ftr" sz="quarter" idx="11"/>
          </p:nvPr>
        </p:nvSpPr>
        <p:spPr/>
        <p:txBody>
          <a:bodyPr/>
          <a:lstStyle/>
          <a:p>
            <a:r>
              <a:rPr lang="de-DE" smtClean="0"/>
              <a:t>PHYS 1444-001, Summer 2018               Dr. Jaehoon Yu</a:t>
            </a:r>
            <a:endParaRPr lang="en-US"/>
          </a:p>
        </p:txBody>
      </p:sp>
      <p:sp>
        <p:nvSpPr>
          <p:cNvPr id="20" name="Slide Number Placeholder 5"/>
          <p:cNvSpPr>
            <a:spLocks noGrp="1"/>
          </p:cNvSpPr>
          <p:nvPr>
            <p:ph type="sldNum" sz="quarter" idx="12"/>
          </p:nvPr>
        </p:nvSpPr>
        <p:spPr/>
        <p:txBody>
          <a:bodyPr/>
          <a:lstStyle/>
          <a:p>
            <a:fld id="{AA474E1C-D48A-AB4D-967B-BB66B17AD59B}" type="slidenum">
              <a:rPr lang="en-US"/>
              <a:pPr/>
              <a:t>19</a:t>
            </a:fld>
            <a:endParaRPr lang="en-US"/>
          </a:p>
        </p:txBody>
      </p:sp>
      <p:sp>
        <p:nvSpPr>
          <p:cNvPr id="187394" name="Rectangle 2"/>
          <p:cNvSpPr>
            <a:spLocks noGrp="1" noChangeArrowheads="1"/>
          </p:cNvSpPr>
          <p:nvPr>
            <p:ph type="title"/>
          </p:nvPr>
        </p:nvSpPr>
        <p:spPr>
          <a:xfrm>
            <a:off x="304800" y="0"/>
            <a:ext cx="8382000" cy="685800"/>
          </a:xfrm>
        </p:spPr>
        <p:txBody>
          <a:bodyPr/>
          <a:lstStyle/>
          <a:p>
            <a:r>
              <a:rPr lang="en-US"/>
              <a:t>Example 21 – 14 </a:t>
            </a:r>
          </a:p>
        </p:txBody>
      </p:sp>
      <p:sp>
        <p:nvSpPr>
          <p:cNvPr id="187395" name="Rectangle 3"/>
          <p:cNvSpPr>
            <a:spLocks noGrp="1" noChangeArrowheads="1"/>
          </p:cNvSpPr>
          <p:nvPr>
            <p:ph type="body" idx="1"/>
          </p:nvPr>
        </p:nvSpPr>
        <p:spPr>
          <a:xfrm>
            <a:off x="152400" y="2590800"/>
            <a:ext cx="8763000" cy="838200"/>
          </a:xfrm>
        </p:spPr>
        <p:txBody>
          <a:bodyPr/>
          <a:lstStyle/>
          <a:p>
            <a:pPr>
              <a:lnSpc>
                <a:spcPct val="90000"/>
              </a:lnSpc>
            </a:pPr>
            <a:r>
              <a:rPr lang="en-US" sz="2400">
                <a:solidFill>
                  <a:srgbClr val="CC00CC"/>
                </a:solidFill>
              </a:rPr>
              <a:t>(b) Show that the gravitational force can be ignored.  Assume the hole is so small that it does not affect the uniform field between the plates. </a:t>
            </a:r>
          </a:p>
        </p:txBody>
      </p:sp>
      <p:sp>
        <p:nvSpPr>
          <p:cNvPr id="187396" name="Text Box 4"/>
          <p:cNvSpPr txBox="1">
            <a:spLocks noChangeArrowheads="1"/>
          </p:cNvSpPr>
          <p:nvPr/>
        </p:nvSpPr>
        <p:spPr bwMode="auto">
          <a:xfrm>
            <a:off x="381000" y="3352800"/>
            <a:ext cx="60277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electric force on the electron is</a:t>
            </a:r>
          </a:p>
        </p:txBody>
      </p:sp>
      <p:graphicFrame>
        <p:nvGraphicFramePr>
          <p:cNvPr id="187397" name="Object 5"/>
          <p:cNvGraphicFramePr>
            <a:graphicFrameLocks noChangeAspect="1"/>
          </p:cNvGraphicFramePr>
          <p:nvPr/>
        </p:nvGraphicFramePr>
        <p:xfrm>
          <a:off x="757238" y="3924300"/>
          <a:ext cx="690562" cy="481013"/>
        </p:xfrm>
        <a:graphic>
          <a:graphicData uri="http://schemas.openxmlformats.org/presentationml/2006/ole">
            <mc:AlternateContent xmlns:mc="http://schemas.openxmlformats.org/markup-compatibility/2006">
              <mc:Choice xmlns:v="urn:schemas-microsoft-com:vml" Requires="v">
                <p:oleObj spid="_x0000_s134651" name="Equation" r:id="rId3" imgW="291960" imgH="203040" progId="Equation.DSMT4">
                  <p:embed/>
                </p:oleObj>
              </mc:Choice>
              <mc:Fallback>
                <p:oleObj name="Equation" r:id="rId3" imgW="2919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8" y="3924300"/>
                        <a:ext cx="690562" cy="4810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398" name="Object 6"/>
          <p:cNvGraphicFramePr>
            <a:graphicFrameLocks noChangeAspect="1"/>
          </p:cNvGraphicFramePr>
          <p:nvPr/>
        </p:nvGraphicFramePr>
        <p:xfrm>
          <a:off x="762000" y="4913313"/>
          <a:ext cx="749300" cy="482600"/>
        </p:xfrm>
        <a:graphic>
          <a:graphicData uri="http://schemas.openxmlformats.org/presentationml/2006/ole">
            <mc:AlternateContent xmlns:mc="http://schemas.openxmlformats.org/markup-compatibility/2006">
              <mc:Choice xmlns:v="urn:schemas-microsoft-com:vml" Requires="v">
                <p:oleObj spid="_x0000_s134652" name="Equation" r:id="rId5" imgW="317160" imgH="203040" progId="Equation.DSMT4">
                  <p:embed/>
                </p:oleObj>
              </mc:Choice>
              <mc:Fallback>
                <p:oleObj name="Equation" r:id="rId5" imgW="31716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913313"/>
                        <a:ext cx="749300" cy="482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87399" name="Text Box 7"/>
          <p:cNvSpPr txBox="1">
            <a:spLocks noChangeArrowheads="1"/>
          </p:cNvSpPr>
          <p:nvPr/>
        </p:nvSpPr>
        <p:spPr bwMode="auto">
          <a:xfrm>
            <a:off x="381000" y="4419600"/>
            <a:ext cx="65865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gravitational force on the electron is</a:t>
            </a:r>
          </a:p>
        </p:txBody>
      </p:sp>
      <p:sp>
        <p:nvSpPr>
          <p:cNvPr id="187400" name="Text Box 8"/>
          <p:cNvSpPr txBox="1">
            <a:spLocks noChangeArrowheads="1"/>
          </p:cNvSpPr>
          <p:nvPr/>
        </p:nvSpPr>
        <p:spPr bwMode="auto">
          <a:xfrm>
            <a:off x="381000" y="5349875"/>
            <a:ext cx="83058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Thus the gravitational force on the electron is negligible compared to the electromagnetic force.</a:t>
            </a:r>
          </a:p>
        </p:txBody>
      </p:sp>
      <p:graphicFrame>
        <p:nvGraphicFramePr>
          <p:cNvPr id="187401" name="Object 9"/>
          <p:cNvGraphicFramePr>
            <a:graphicFrameLocks noChangeAspect="1"/>
          </p:cNvGraphicFramePr>
          <p:nvPr/>
        </p:nvGraphicFramePr>
        <p:xfrm>
          <a:off x="1384300" y="3938588"/>
          <a:ext cx="749300" cy="452437"/>
        </p:xfrm>
        <a:graphic>
          <a:graphicData uri="http://schemas.openxmlformats.org/presentationml/2006/ole">
            <mc:AlternateContent xmlns:mc="http://schemas.openxmlformats.org/markup-compatibility/2006">
              <mc:Choice xmlns:v="urn:schemas-microsoft-com:vml" Requires="v">
                <p:oleObj spid="_x0000_s134653" name="Equation" r:id="rId7" imgW="317160" imgH="190440" progId="Equation.DSMT4">
                  <p:embed/>
                </p:oleObj>
              </mc:Choice>
              <mc:Fallback>
                <p:oleObj name="Equation" r:id="rId7" imgW="317160" imgH="1904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4300" y="3938588"/>
                        <a:ext cx="749300" cy="4524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2" name="Object 10"/>
          <p:cNvGraphicFramePr>
            <a:graphicFrameLocks noChangeAspect="1"/>
          </p:cNvGraphicFramePr>
          <p:nvPr/>
        </p:nvGraphicFramePr>
        <p:xfrm>
          <a:off x="2949575" y="3833813"/>
          <a:ext cx="5965825" cy="661987"/>
        </p:xfrm>
        <a:graphic>
          <a:graphicData uri="http://schemas.openxmlformats.org/presentationml/2006/ole">
            <mc:AlternateContent xmlns:mc="http://schemas.openxmlformats.org/markup-compatibility/2006">
              <mc:Choice xmlns:v="urn:schemas-microsoft-com:vml" Requires="v">
                <p:oleObj spid="_x0000_s134654" name="Equation" r:id="rId9" imgW="2527200" imgH="279360" progId="Equation.DSMT4">
                  <p:embed/>
                </p:oleObj>
              </mc:Choice>
              <mc:Fallback>
                <p:oleObj name="Equation" r:id="rId9" imgW="2527200" imgH="2793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9575" y="3833813"/>
                        <a:ext cx="5965825" cy="6619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3" name="Object 11"/>
          <p:cNvGraphicFramePr>
            <a:graphicFrameLocks noChangeAspect="1"/>
          </p:cNvGraphicFramePr>
          <p:nvPr/>
        </p:nvGraphicFramePr>
        <p:xfrm>
          <a:off x="1477963" y="4975225"/>
          <a:ext cx="808037" cy="360363"/>
        </p:xfrm>
        <a:graphic>
          <a:graphicData uri="http://schemas.openxmlformats.org/presentationml/2006/ole">
            <mc:AlternateContent xmlns:mc="http://schemas.openxmlformats.org/markup-compatibility/2006">
              <mc:Choice xmlns:v="urn:schemas-microsoft-com:vml" Requires="v">
                <p:oleObj spid="_x0000_s134655" name="Equation" r:id="rId11" imgW="342720" imgH="152280" progId="Equation.DSMT4">
                  <p:embed/>
                </p:oleObj>
              </mc:Choice>
              <mc:Fallback>
                <p:oleObj name="Equation" r:id="rId11" imgW="342720" imgH="152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7963" y="4975225"/>
                        <a:ext cx="808037" cy="3603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4" name="Object 12"/>
          <p:cNvGraphicFramePr>
            <a:graphicFrameLocks noChangeAspect="1"/>
          </p:cNvGraphicFramePr>
          <p:nvPr/>
        </p:nvGraphicFramePr>
        <p:xfrm>
          <a:off x="2206625" y="4824413"/>
          <a:ext cx="5337175" cy="661987"/>
        </p:xfrm>
        <a:graphic>
          <a:graphicData uri="http://schemas.openxmlformats.org/presentationml/2006/ole">
            <mc:AlternateContent xmlns:mc="http://schemas.openxmlformats.org/markup-compatibility/2006">
              <mc:Choice xmlns:v="urn:schemas-microsoft-com:vml" Requires="v">
                <p:oleObj spid="_x0000_s134656" name="Equation" r:id="rId13" imgW="2260440" imgH="279360" progId="Equation.DSMT4">
                  <p:embed/>
                </p:oleObj>
              </mc:Choice>
              <mc:Fallback>
                <p:oleObj name="Equation" r:id="rId13" imgW="2260440" imgH="27936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6625" y="4824413"/>
                        <a:ext cx="5337175" cy="6619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5" name="Object 13"/>
          <p:cNvGraphicFramePr>
            <a:graphicFrameLocks noChangeAspect="1"/>
          </p:cNvGraphicFramePr>
          <p:nvPr/>
        </p:nvGraphicFramePr>
        <p:xfrm>
          <a:off x="2176463" y="3910013"/>
          <a:ext cx="719137" cy="392112"/>
        </p:xfrm>
        <a:graphic>
          <a:graphicData uri="http://schemas.openxmlformats.org/presentationml/2006/ole">
            <mc:AlternateContent xmlns:mc="http://schemas.openxmlformats.org/markup-compatibility/2006">
              <mc:Choice xmlns:v="urn:schemas-microsoft-com:vml" Requires="v">
                <p:oleObj spid="_x0000_s134657" name="Equation" r:id="rId15" imgW="304560" imgH="164880" progId="Equation.DSMT4">
                  <p:embed/>
                </p:oleObj>
              </mc:Choice>
              <mc:Fallback>
                <p:oleObj name="Equation" r:id="rId15" imgW="304560" imgH="1648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76463" y="3910013"/>
                        <a:ext cx="719137" cy="3921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87406" name="Text Box 14"/>
          <p:cNvSpPr txBox="1">
            <a:spLocks noChangeArrowheads="1"/>
          </p:cNvSpPr>
          <p:nvPr/>
        </p:nvSpPr>
        <p:spPr bwMode="auto">
          <a:xfrm>
            <a:off x="381000" y="635000"/>
            <a:ext cx="8772525"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Since the travel distance is 1.5x10</a:t>
            </a:r>
            <a:r>
              <a:rPr lang="en-US" baseline="30000">
                <a:solidFill>
                  <a:schemeClr val="accent2"/>
                </a:solidFill>
                <a:latin typeface="Arial Narrow" charset="0"/>
              </a:rPr>
              <a:t>-2</a:t>
            </a:r>
            <a:r>
              <a:rPr lang="en-US">
                <a:solidFill>
                  <a:schemeClr val="accent2"/>
                </a:solidFill>
                <a:latin typeface="Arial Narrow" charset="0"/>
              </a:rPr>
              <a:t>m, using one of the kinetic eq. of motions,</a:t>
            </a:r>
          </a:p>
        </p:txBody>
      </p:sp>
      <p:graphicFrame>
        <p:nvGraphicFramePr>
          <p:cNvPr id="187407" name="Object 15"/>
          <p:cNvGraphicFramePr>
            <a:graphicFrameLocks noChangeAspect="1"/>
          </p:cNvGraphicFramePr>
          <p:nvPr/>
        </p:nvGraphicFramePr>
        <p:xfrm>
          <a:off x="457200" y="1135063"/>
          <a:ext cx="1752600" cy="541337"/>
        </p:xfrm>
        <a:graphic>
          <a:graphicData uri="http://schemas.openxmlformats.org/presentationml/2006/ole">
            <mc:AlternateContent xmlns:mc="http://schemas.openxmlformats.org/markup-compatibility/2006">
              <mc:Choice xmlns:v="urn:schemas-microsoft-com:vml" Requires="v">
                <p:oleObj spid="_x0000_s134658" name="Equation" r:id="rId17" imgW="774360" imgH="228600" progId="Equation.DSMT4">
                  <p:embed/>
                </p:oleObj>
              </mc:Choice>
              <mc:Fallback>
                <p:oleObj name="Equation" r:id="rId17" imgW="77436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1135063"/>
                        <a:ext cx="1752600" cy="5413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8" name="Object 16"/>
          <p:cNvGraphicFramePr>
            <a:graphicFrameLocks noChangeAspect="1"/>
          </p:cNvGraphicFramePr>
          <p:nvPr/>
        </p:nvGraphicFramePr>
        <p:xfrm>
          <a:off x="2286000" y="1131888"/>
          <a:ext cx="6705600" cy="536575"/>
        </p:xfrm>
        <a:graphic>
          <a:graphicData uri="http://schemas.openxmlformats.org/presentationml/2006/ole">
            <mc:AlternateContent xmlns:mc="http://schemas.openxmlformats.org/markup-compatibility/2006">
              <mc:Choice xmlns:v="urn:schemas-microsoft-com:vml" Requires="v">
                <p:oleObj spid="_x0000_s134659" name="Equation" r:id="rId19" imgW="2984400" imgH="253800" progId="Equation.DSMT4">
                  <p:embed/>
                </p:oleObj>
              </mc:Choice>
              <mc:Fallback>
                <p:oleObj name="Equation" r:id="rId19" imgW="2984400" imgH="253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86000" y="1131888"/>
                        <a:ext cx="6705600" cy="5365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87409" name="Text Box 17"/>
          <p:cNvSpPr txBox="1">
            <a:spLocks noChangeArrowheads="1"/>
          </p:cNvSpPr>
          <p:nvPr/>
        </p:nvSpPr>
        <p:spPr bwMode="auto">
          <a:xfrm>
            <a:off x="304800" y="1692275"/>
            <a:ext cx="8686800" cy="822325"/>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Since there is no electric field outside the conductor, the electron continues moving with this speed after passing through the hole.</a:t>
            </a:r>
          </a:p>
        </p:txBody>
      </p:sp>
    </p:spTree>
    <p:extLst>
      <p:ext uri="{BB962C8B-B14F-4D97-AF65-F5344CB8AC3E}">
        <p14:creationId xmlns:p14="http://schemas.microsoft.com/office/powerpoint/2010/main" val="167748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7406"/>
                                        </p:tgtEl>
                                        <p:attrNameLst>
                                          <p:attrName>style.visibility</p:attrName>
                                        </p:attrNameLst>
                                      </p:cBhvr>
                                      <p:to>
                                        <p:strVal val="visible"/>
                                      </p:to>
                                    </p:set>
                                    <p:animEffect transition="in" filter="wipe(left)">
                                      <p:cBhvr>
                                        <p:cTn id="7" dur="500"/>
                                        <p:tgtEl>
                                          <p:spTgt spid="1874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7407"/>
                                        </p:tgtEl>
                                        <p:attrNameLst>
                                          <p:attrName>style.visibility</p:attrName>
                                        </p:attrNameLst>
                                      </p:cBhvr>
                                      <p:to>
                                        <p:strVal val="visible"/>
                                      </p:to>
                                    </p:set>
                                    <p:animEffect transition="in" filter="wipe(left)">
                                      <p:cBhvr>
                                        <p:cTn id="12" dur="500"/>
                                        <p:tgtEl>
                                          <p:spTgt spid="18740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7408"/>
                                        </p:tgtEl>
                                        <p:attrNameLst>
                                          <p:attrName>style.visibility</p:attrName>
                                        </p:attrNameLst>
                                      </p:cBhvr>
                                      <p:to>
                                        <p:strVal val="visible"/>
                                      </p:to>
                                    </p:set>
                                    <p:animEffect transition="in" filter="wipe(left)">
                                      <p:cBhvr>
                                        <p:cTn id="17" dur="500"/>
                                        <p:tgtEl>
                                          <p:spTgt spid="18740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7409"/>
                                        </p:tgtEl>
                                        <p:attrNameLst>
                                          <p:attrName>style.visibility</p:attrName>
                                        </p:attrNameLst>
                                      </p:cBhvr>
                                      <p:to>
                                        <p:strVal val="visible"/>
                                      </p:to>
                                    </p:set>
                                    <p:animEffect transition="in" filter="wipe(left)">
                                      <p:cBhvr>
                                        <p:cTn id="22" dur="500"/>
                                        <p:tgtEl>
                                          <p:spTgt spid="18740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7395">
                                            <p:txEl>
                                              <p:pRg st="0" end="0"/>
                                            </p:txEl>
                                          </p:spTgt>
                                        </p:tgtEl>
                                        <p:attrNameLst>
                                          <p:attrName>style.visibility</p:attrName>
                                        </p:attrNameLst>
                                      </p:cBhvr>
                                      <p:to>
                                        <p:strVal val="visible"/>
                                      </p:to>
                                    </p:set>
                                    <p:animEffect transition="in" filter="wipe(left)">
                                      <p:cBhvr>
                                        <p:cTn id="27" dur="500"/>
                                        <p:tgtEl>
                                          <p:spTgt spid="18739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87396"/>
                                        </p:tgtEl>
                                        <p:attrNameLst>
                                          <p:attrName>style.visibility</p:attrName>
                                        </p:attrNameLst>
                                      </p:cBhvr>
                                      <p:to>
                                        <p:strVal val="visible"/>
                                      </p:to>
                                    </p:set>
                                    <p:animEffect transition="in" filter="wipe(left)">
                                      <p:cBhvr>
                                        <p:cTn id="32" dur="500"/>
                                        <p:tgtEl>
                                          <p:spTgt spid="18739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187397"/>
                                        </p:tgtEl>
                                        <p:attrNameLst>
                                          <p:attrName>style.visibility</p:attrName>
                                        </p:attrNameLst>
                                      </p:cBhvr>
                                      <p:to>
                                        <p:strVal val="visible"/>
                                      </p:to>
                                    </p:set>
                                    <p:animEffect transition="in" filter="wipe(left)">
                                      <p:cBhvr>
                                        <p:cTn id="37" dur="500"/>
                                        <p:tgtEl>
                                          <p:spTgt spid="18739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187401"/>
                                        </p:tgtEl>
                                        <p:attrNameLst>
                                          <p:attrName>style.visibility</p:attrName>
                                        </p:attrNameLst>
                                      </p:cBhvr>
                                      <p:to>
                                        <p:strVal val="visible"/>
                                      </p:to>
                                    </p:set>
                                    <p:animEffect transition="in" filter="wipe(left)">
                                      <p:cBhvr>
                                        <p:cTn id="42" dur="500"/>
                                        <p:tgtEl>
                                          <p:spTgt spid="18740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187405"/>
                                        </p:tgtEl>
                                        <p:attrNameLst>
                                          <p:attrName>style.visibility</p:attrName>
                                        </p:attrNameLst>
                                      </p:cBhvr>
                                      <p:to>
                                        <p:strVal val="visible"/>
                                      </p:to>
                                    </p:set>
                                    <p:animEffect transition="in" filter="wipe(left)">
                                      <p:cBhvr>
                                        <p:cTn id="47" dur="500"/>
                                        <p:tgtEl>
                                          <p:spTgt spid="18740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187402"/>
                                        </p:tgtEl>
                                        <p:attrNameLst>
                                          <p:attrName>style.visibility</p:attrName>
                                        </p:attrNameLst>
                                      </p:cBhvr>
                                      <p:to>
                                        <p:strVal val="visible"/>
                                      </p:to>
                                    </p:set>
                                    <p:animEffect transition="in" filter="wipe(left)">
                                      <p:cBhvr>
                                        <p:cTn id="52" dur="500"/>
                                        <p:tgtEl>
                                          <p:spTgt spid="18740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87399"/>
                                        </p:tgtEl>
                                        <p:attrNameLst>
                                          <p:attrName>style.visibility</p:attrName>
                                        </p:attrNameLst>
                                      </p:cBhvr>
                                      <p:to>
                                        <p:strVal val="visible"/>
                                      </p:to>
                                    </p:set>
                                    <p:animEffect transition="in" filter="wipe(left)">
                                      <p:cBhvr>
                                        <p:cTn id="57" dur="500"/>
                                        <p:tgtEl>
                                          <p:spTgt spid="18739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187398"/>
                                        </p:tgtEl>
                                        <p:attrNameLst>
                                          <p:attrName>style.visibility</p:attrName>
                                        </p:attrNameLst>
                                      </p:cBhvr>
                                      <p:to>
                                        <p:strVal val="visible"/>
                                      </p:to>
                                    </p:set>
                                    <p:animEffect transition="in" filter="wipe(left)">
                                      <p:cBhvr>
                                        <p:cTn id="62" dur="500"/>
                                        <p:tgtEl>
                                          <p:spTgt spid="18739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187403"/>
                                        </p:tgtEl>
                                        <p:attrNameLst>
                                          <p:attrName>style.visibility</p:attrName>
                                        </p:attrNameLst>
                                      </p:cBhvr>
                                      <p:to>
                                        <p:strVal val="visible"/>
                                      </p:to>
                                    </p:set>
                                    <p:animEffect transition="in" filter="wipe(left)">
                                      <p:cBhvr>
                                        <p:cTn id="67" dur="500"/>
                                        <p:tgtEl>
                                          <p:spTgt spid="18740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187404"/>
                                        </p:tgtEl>
                                        <p:attrNameLst>
                                          <p:attrName>style.visibility</p:attrName>
                                        </p:attrNameLst>
                                      </p:cBhvr>
                                      <p:to>
                                        <p:strVal val="visible"/>
                                      </p:to>
                                    </p:set>
                                    <p:animEffect transition="in" filter="wipe(left)">
                                      <p:cBhvr>
                                        <p:cTn id="72" dur="500"/>
                                        <p:tgtEl>
                                          <p:spTgt spid="18740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187400"/>
                                        </p:tgtEl>
                                        <p:attrNameLst>
                                          <p:attrName>style.visibility</p:attrName>
                                        </p:attrNameLst>
                                      </p:cBhvr>
                                      <p:to>
                                        <p:strVal val="visible"/>
                                      </p:to>
                                    </p:set>
                                    <p:animEffect transition="in" filter="wipe(left)">
                                      <p:cBhvr>
                                        <p:cTn id="77" dur="500"/>
                                        <p:tgtEl>
                                          <p:spTgt spid="187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p:bldP spid="187396" grpId="0"/>
      <p:bldP spid="187399" grpId="0"/>
      <p:bldP spid="187400" grpId="0"/>
      <p:bldP spid="187406" grpId="0"/>
      <p:bldP spid="18740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June 7,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smtClean="0">
                <a:solidFill>
                  <a:srgbClr val="003300"/>
                </a:solidFill>
                <a:latin typeface="Arial Narrow" charset="0"/>
              </a:rPr>
              <a:t>PHYS 1444-001, Summer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152400"/>
            <a:ext cx="7772400" cy="8382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609600"/>
            <a:ext cx="8839200" cy="5715000"/>
          </a:xfrm>
        </p:spPr>
        <p:txBody>
          <a:bodyPr/>
          <a:lstStyle/>
          <a:p>
            <a:pPr>
              <a:lnSpc>
                <a:spcPct val="90000"/>
              </a:lnSpc>
            </a:pPr>
            <a:r>
              <a:rPr lang="en-US" sz="2800" dirty="0">
                <a:latin typeface="Arial Narrow" charset="0"/>
                <a:ea typeface="ＭＳ Ｐゴシック" charset="0"/>
                <a:cs typeface="ＭＳ Ｐゴシック" charset="0"/>
              </a:rPr>
              <a:t>1</a:t>
            </a:r>
            <a:r>
              <a:rPr lang="en-US" sz="2800" baseline="30000" dirty="0">
                <a:latin typeface="Arial Narrow" charset="0"/>
                <a:ea typeface="ＭＳ Ｐゴシック" charset="0"/>
                <a:cs typeface="ＭＳ Ｐゴシック" charset="0"/>
              </a:rPr>
              <a:t>st</a:t>
            </a:r>
            <a:r>
              <a:rPr lang="en-US" sz="2800" dirty="0">
                <a:latin typeface="Arial Narrow" charset="0"/>
                <a:ea typeface="ＭＳ Ｐゴシック" charset="0"/>
                <a:cs typeface="ＭＳ Ｐゴシック" charset="0"/>
              </a:rPr>
              <a:t> Term exam</a:t>
            </a:r>
          </a:p>
          <a:p>
            <a:pPr lvl="1">
              <a:lnSpc>
                <a:spcPct val="90000"/>
              </a:lnSpc>
            </a:pPr>
            <a:r>
              <a:rPr lang="en-US" sz="2000" dirty="0">
                <a:latin typeface="Arial Narrow" charset="0"/>
                <a:ea typeface="ＭＳ Ｐゴシック" charset="0"/>
                <a:cs typeface="ＭＳ Ｐゴシック" charset="0"/>
              </a:rPr>
              <a:t>In class, coming Monday, June 11: DO NOT MISS THE EXAM!</a:t>
            </a:r>
          </a:p>
          <a:p>
            <a:pPr lvl="1">
              <a:lnSpc>
                <a:spcPct val="90000"/>
              </a:lnSpc>
            </a:pPr>
            <a:r>
              <a:rPr lang="en-US" sz="2000" dirty="0">
                <a:latin typeface="Arial Narrow" charset="0"/>
                <a:ea typeface="ＭＳ Ｐゴシック" charset="0"/>
                <a:cs typeface="ＭＳ Ｐゴシック" charset="0"/>
              </a:rPr>
              <a:t>CH21.1 to what we learn </a:t>
            </a:r>
            <a:r>
              <a:rPr lang="en-US" sz="2000">
                <a:latin typeface="Arial Narrow" charset="0"/>
                <a:ea typeface="ＭＳ Ｐゴシック" charset="0"/>
                <a:cs typeface="ＭＳ Ｐゴシック" charset="0"/>
              </a:rPr>
              <a:t>on </a:t>
            </a:r>
            <a:r>
              <a:rPr lang="en-US" sz="2000" smtClean="0">
                <a:latin typeface="Arial Narrow" charset="0"/>
                <a:ea typeface="ＭＳ Ｐゴシック" charset="0"/>
                <a:cs typeface="ＭＳ Ｐゴシック" charset="0"/>
              </a:rPr>
              <a:t>today, </a:t>
            </a:r>
            <a:r>
              <a:rPr lang="en-US" sz="2000" dirty="0">
                <a:latin typeface="Arial Narrow" charset="0"/>
                <a:ea typeface="ＭＳ Ｐゴシック" charset="0"/>
                <a:cs typeface="ＭＳ Ｐゴシック" charset="0"/>
              </a:rPr>
              <a:t>Thursday, June 7 + Appendices A1 </a:t>
            </a:r>
            <a:r>
              <a:rPr lang="mr-IN" sz="2000" dirty="0">
                <a:latin typeface="Arial Narrow" charset="0"/>
                <a:ea typeface="ＭＳ Ｐゴシック" charset="0"/>
                <a:cs typeface="ＭＳ Ｐゴシック" charset="0"/>
              </a:rPr>
              <a:t>–</a:t>
            </a:r>
            <a:r>
              <a:rPr lang="en-US" sz="2000" dirty="0">
                <a:latin typeface="Arial Narrow" charset="0"/>
                <a:ea typeface="ＭＳ Ｐゴシック" charset="0"/>
                <a:cs typeface="ＭＳ Ｐゴシック" charset="0"/>
              </a:rPr>
              <a:t> A8</a:t>
            </a:r>
          </a:p>
          <a:p>
            <a:pPr lvl="1" eaLnBrk="1" hangingPunct="1"/>
            <a:r>
              <a:rPr lang="en-US" sz="2000" dirty="0"/>
              <a:t>You can bring your calculator but it must not have any relevant formula pre-input</a:t>
            </a:r>
          </a:p>
          <a:p>
            <a:pPr lvl="2" eaLnBrk="1" hangingPunct="1"/>
            <a:r>
              <a:rPr lang="en-US" sz="1800" dirty="0"/>
              <a:t>Cell phones or any types of computers cannot replaced a calculator!</a:t>
            </a:r>
          </a:p>
          <a:p>
            <a:pPr lvl="1" eaLnBrk="1" hangingPunct="1"/>
            <a:r>
              <a:rPr lang="en-US" sz="2000" dirty="0"/>
              <a:t>BYOF: You may bring one 8.5x11.5 sheet (front and back) of </a:t>
            </a:r>
            <a:r>
              <a:rPr lang="en-US" sz="2000" b="1" u="sng" dirty="0">
                <a:solidFill>
                  <a:srgbClr val="FF0000"/>
                </a:solidFill>
              </a:rPr>
              <a:t>handwritten</a:t>
            </a:r>
            <a:r>
              <a:rPr lang="en-US" sz="2000" dirty="0"/>
              <a:t> formulae and values of constants for the exam</a:t>
            </a:r>
          </a:p>
          <a:p>
            <a:pPr lvl="1" eaLnBrk="1" hangingPunct="1"/>
            <a:r>
              <a:rPr lang="en-US" sz="2000" dirty="0"/>
              <a:t>No derivations, word definitions, or solutions of any problems !</a:t>
            </a:r>
          </a:p>
          <a:p>
            <a:pPr lvl="1" eaLnBrk="1" hangingPunct="1"/>
            <a:r>
              <a:rPr lang="en-US" sz="2000" dirty="0"/>
              <a:t>No additional formulae or values of constants will be provided!</a:t>
            </a:r>
          </a:p>
          <a:p>
            <a:pPr eaLnBrk="1" hangingPunct="1"/>
            <a:r>
              <a:rPr lang="en-US" dirty="0" smtClean="0"/>
              <a:t>Quiz results</a:t>
            </a:r>
          </a:p>
          <a:p>
            <a:pPr lvl="1" eaLnBrk="1" hangingPunct="1"/>
            <a:r>
              <a:rPr lang="en-US" sz="2400" dirty="0" smtClean="0"/>
              <a:t>Class average: 16.6/35</a:t>
            </a:r>
          </a:p>
          <a:p>
            <a:pPr lvl="2" eaLnBrk="1" hangingPunct="1"/>
            <a:r>
              <a:rPr lang="en-US" sz="2000" dirty="0" smtClean="0"/>
              <a:t>Equivalent to : 47.5/100</a:t>
            </a:r>
            <a:endParaRPr lang="en-US" sz="2800" dirty="0" smtClean="0"/>
          </a:p>
          <a:p>
            <a:pPr lvl="1" eaLnBrk="1" hangingPunct="1"/>
            <a:r>
              <a:rPr lang="en-US" sz="2400" dirty="0" smtClean="0"/>
              <a:t>Top score: 35/35</a:t>
            </a:r>
            <a:endParaRPr lang="en-US" sz="2400" dirty="0"/>
          </a:p>
        </p:txBody>
      </p:sp>
    </p:spTree>
    <p:extLst>
      <p:ext uri="{BB962C8B-B14F-4D97-AF65-F5344CB8AC3E}">
        <p14:creationId xmlns:p14="http://schemas.microsoft.com/office/powerpoint/2010/main" val="88614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down)">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down)">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down)">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down)">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down)">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down)">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down)">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down)">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down)">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down)">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down)">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down)">
                                      <p:cBhvr>
                                        <p:cTn id="62" dur="500"/>
                                        <p:tgtEl>
                                          <p:spTgt spid="1116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152400"/>
            <a:ext cx="8305800" cy="762000"/>
          </a:xfrm>
        </p:spPr>
        <p:txBody>
          <a:bodyPr/>
          <a:lstStyle/>
          <a:p>
            <a:r>
              <a:rPr lang="en-US" dirty="0">
                <a:latin typeface="Arial Narrow" charset="0"/>
                <a:ea typeface="ＭＳ Ｐゴシック" charset="0"/>
                <a:cs typeface="ＭＳ Ｐゴシック" charset="0"/>
              </a:rPr>
              <a:t>Special Project </a:t>
            </a:r>
            <a:r>
              <a:rPr lang="en-US" dirty="0" smtClean="0">
                <a:latin typeface="Arial Narrow" charset="0"/>
                <a:ea typeface="ＭＳ Ｐゴシック" charset="0"/>
                <a:cs typeface="ＭＳ Ｐゴシック" charset="0"/>
              </a:rPr>
              <a:t>#2 – </a:t>
            </a:r>
            <a:r>
              <a:rPr lang="en-US" dirty="0">
                <a:latin typeface="Arial Narrow" charset="0"/>
                <a:ea typeface="ＭＳ Ｐゴシック" charset="0"/>
                <a:cs typeface="ＭＳ Ｐゴシック" charset="0"/>
              </a:rPr>
              <a:t>Angels &amp; Demons</a:t>
            </a:r>
          </a:p>
        </p:txBody>
      </p:sp>
      <p:sp>
        <p:nvSpPr>
          <p:cNvPr id="3" name="Content Placeholder 2"/>
          <p:cNvSpPr>
            <a:spLocks noGrp="1"/>
          </p:cNvSpPr>
          <p:nvPr>
            <p:ph idx="1"/>
          </p:nvPr>
        </p:nvSpPr>
        <p:spPr>
          <a:xfrm>
            <a:off x="685800" y="914400"/>
            <a:ext cx="7772400" cy="5029200"/>
          </a:xfrm>
        </p:spPr>
        <p:txBody>
          <a:bodyPr/>
          <a:lstStyle/>
          <a:p>
            <a:r>
              <a:rPr lang="en-US" sz="2400" dirty="0">
                <a:latin typeface="Arial Narrow" charset="0"/>
                <a:ea typeface="ＭＳ Ｐゴシック" charset="0"/>
                <a:cs typeface="ＭＳ Ｐゴシック" charset="0"/>
              </a:rPr>
              <a:t>Compute the total possible energy released from an annihilation of x-grams of anti-matter and the same quantity of matter, where x is the last two digits of your SS#. (20 points)</a:t>
            </a:r>
          </a:p>
          <a:p>
            <a:pPr lvl="1"/>
            <a:r>
              <a:rPr lang="en-US" sz="2000" dirty="0">
                <a:latin typeface="Arial Narrow" charset="0"/>
                <a:ea typeface="ＭＳ Ｐゴシック" charset="0"/>
              </a:rPr>
              <a:t>Use the famous </a:t>
            </a:r>
            <a:r>
              <a:rPr lang="en-US" sz="2000" dirty="0" smtClean="0">
                <a:latin typeface="Arial Narrow" charset="0"/>
                <a:ea typeface="ＭＳ Ｐゴシック" charset="0"/>
              </a:rPr>
              <a:t>Einstein’s </a:t>
            </a:r>
            <a:r>
              <a:rPr lang="en-US" sz="2000" dirty="0">
                <a:latin typeface="Arial Narrow" charset="0"/>
                <a:ea typeface="ＭＳ Ｐゴシック" charset="0"/>
              </a:rPr>
              <a:t>formula for mass-energy equivalence</a:t>
            </a:r>
          </a:p>
          <a:p>
            <a:r>
              <a:rPr lang="en-US" sz="2400" dirty="0">
                <a:latin typeface="Arial Narrow" charset="0"/>
                <a:ea typeface="ＭＳ Ｐゴシック" charset="0"/>
                <a:cs typeface="ＭＳ Ｐゴシック" charset="0"/>
              </a:rPr>
              <a:t>Compute the power output of this annihilation when the energy is released in x ns, where x is again the </a:t>
            </a:r>
            <a:r>
              <a:rPr lang="en-US" sz="2400" dirty="0" smtClean="0">
                <a:latin typeface="Arial Narrow" charset="0"/>
                <a:ea typeface="ＭＳ Ｐゴシック" charset="0"/>
                <a:cs typeface="ＭＳ Ｐゴシック" charset="0"/>
              </a:rPr>
              <a:t>first </a:t>
            </a:r>
            <a:r>
              <a:rPr lang="en-US" sz="2400" dirty="0">
                <a:latin typeface="Arial Narrow" charset="0"/>
                <a:ea typeface="ＭＳ Ｐゴシック" charset="0"/>
                <a:cs typeface="ＭＳ Ｐゴシック" charset="0"/>
              </a:rPr>
              <a:t>two digits of your SS#. (10 points)</a:t>
            </a:r>
          </a:p>
          <a:p>
            <a:r>
              <a:rPr lang="en-US" sz="2400" dirty="0">
                <a:latin typeface="Arial Narrow" charset="0"/>
                <a:ea typeface="ＭＳ Ｐゴシック" charset="0"/>
                <a:cs typeface="ＭＳ Ｐゴシック" charset="0"/>
              </a:rPr>
              <a:t>Compute how many cups of gasoline (8MJ) this energy corresponds to. (5 points)</a:t>
            </a:r>
          </a:p>
          <a:p>
            <a:r>
              <a:rPr lang="en-US" sz="2400" dirty="0">
                <a:latin typeface="Arial Narrow" charset="0"/>
                <a:ea typeface="ＭＳ Ｐゴシック" charset="0"/>
                <a:cs typeface="ＭＳ Ｐゴシック" charset="0"/>
              </a:rPr>
              <a:t>Compute how many months of </a:t>
            </a:r>
            <a:r>
              <a:rPr lang="en-US" sz="2400" dirty="0" smtClean="0">
                <a:latin typeface="Arial Narrow" charset="0"/>
                <a:ea typeface="ＭＳ Ｐゴシック" charset="0"/>
                <a:cs typeface="ＭＳ Ｐゴシック" charset="0"/>
              </a:rPr>
              <a:t>world electricity usage (3.6GJ/</a:t>
            </a:r>
            <a:r>
              <a:rPr lang="en-US" sz="2400" dirty="0" err="1" smtClean="0">
                <a:latin typeface="Arial Narrow" charset="0"/>
                <a:ea typeface="ＭＳ Ｐゴシック" charset="0"/>
                <a:cs typeface="ＭＳ Ｐゴシック" charset="0"/>
              </a:rPr>
              <a:t>mo</a:t>
            </a:r>
            <a:r>
              <a:rPr lang="en-US" sz="2400" dirty="0" smtClean="0">
                <a:latin typeface="Arial Narrow" charset="0"/>
                <a:ea typeface="ＭＳ Ｐゴシック" charset="0"/>
                <a:cs typeface="ＭＳ Ｐゴシック" charset="0"/>
              </a:rPr>
              <a:t>) this energy </a:t>
            </a:r>
            <a:r>
              <a:rPr lang="en-US" sz="2400" dirty="0">
                <a:latin typeface="Arial Narrow" charset="0"/>
                <a:ea typeface="ＭＳ Ｐゴシック" charset="0"/>
                <a:cs typeface="ＭＳ Ｐゴシック" charset="0"/>
              </a:rPr>
              <a:t>corresponds </a:t>
            </a:r>
            <a:r>
              <a:rPr lang="en-US" sz="2400" dirty="0" smtClean="0">
                <a:latin typeface="Arial Narrow" charset="0"/>
                <a:ea typeface="ＭＳ Ｐゴシック" charset="0"/>
                <a:cs typeface="ＭＳ Ｐゴシック" charset="0"/>
              </a:rPr>
              <a:t>to. </a:t>
            </a:r>
            <a:r>
              <a:rPr lang="en-US" sz="2400" dirty="0">
                <a:latin typeface="Arial Narrow" charset="0"/>
                <a:ea typeface="ＭＳ Ｐゴシック" charset="0"/>
                <a:cs typeface="ＭＳ Ｐゴシック" charset="0"/>
              </a:rPr>
              <a:t>(5 points)</a:t>
            </a:r>
          </a:p>
          <a:p>
            <a:r>
              <a:rPr lang="en-US" sz="2400" dirty="0">
                <a:latin typeface="Arial Narrow" charset="0"/>
                <a:ea typeface="ＭＳ Ｐゴシック" charset="0"/>
                <a:cs typeface="ＭＳ Ｐゴシック" charset="0"/>
              </a:rPr>
              <a:t>Due by the beginning of the class </a:t>
            </a:r>
            <a:r>
              <a:rPr lang="en-US" sz="2400" dirty="0" smtClean="0">
                <a:latin typeface="Arial Narrow" charset="0"/>
                <a:ea typeface="ＭＳ Ｐゴシック" charset="0"/>
                <a:cs typeface="ＭＳ Ｐゴシック" charset="0"/>
              </a:rPr>
              <a:t>Wednesday, June. 13</a:t>
            </a:r>
            <a:endParaRPr lang="en-US" sz="2400" dirty="0">
              <a:latin typeface="Arial Narrow" charset="0"/>
              <a:ea typeface="ＭＳ Ｐゴシック" charset="0"/>
              <a:cs typeface="ＭＳ Ｐゴシック" charset="0"/>
            </a:endParaRP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Sept. 11, 2017</a:t>
            </a:r>
            <a:endParaRPr lang="en-US" sz="1400">
              <a:solidFill>
                <a:srgbClr val="FF0066"/>
              </a:solidFill>
              <a:latin typeface="Arial Narrow" charset="0"/>
            </a:endParaRP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1792031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FG21_0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09600"/>
            <a:ext cx="2794000" cy="209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2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June 7, 2018</a:t>
            </a:r>
            <a:endParaRPr lang="en-US" sz="1400">
              <a:solidFill>
                <a:srgbClr val="FF0066"/>
              </a:solidFill>
              <a:latin typeface="Arial Narrow" charset="0"/>
            </a:endParaRPr>
          </a:p>
        </p:txBody>
      </p:sp>
      <p:sp>
        <p:nvSpPr>
          <p:cNvPr id="17" name="Footer Placeholder 4"/>
          <p:cNvSpPr>
            <a:spLocks noGrp="1"/>
          </p:cNvSpPr>
          <p:nvPr>
            <p:ph type="ftr" sz="quarter" idx="11"/>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smtClean="0">
                <a:solidFill>
                  <a:srgbClr val="003300"/>
                </a:solidFill>
                <a:latin typeface="Arial Narrow" charset="0"/>
              </a:rPr>
              <a:t>PHYS 1444-001, Summer 2018               Dr. Jaehoon Yu</a:t>
            </a:r>
            <a:endParaRPr lang="en-US" sz="1400">
              <a:solidFill>
                <a:srgbClr val="003300"/>
              </a:solidFill>
              <a:latin typeface="Arial Narrow" charset="0"/>
            </a:endParaRPr>
          </a:p>
        </p:txBody>
      </p:sp>
      <p:sp>
        <p:nvSpPr>
          <p:cNvPr id="1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5AD62CD-B155-B442-B3E6-360DB30E6DBC}"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
        <p:nvSpPr>
          <p:cNvPr id="34831" name="Rectangle 2"/>
          <p:cNvSpPr>
            <a:spLocks noGrp="1" noChangeArrowheads="1"/>
          </p:cNvSpPr>
          <p:nvPr>
            <p:ph type="title"/>
          </p:nvPr>
        </p:nvSpPr>
        <p:spPr>
          <a:xfrm>
            <a:off x="0" y="76200"/>
            <a:ext cx="6629400" cy="685800"/>
          </a:xfrm>
        </p:spPr>
        <p:txBody>
          <a:bodyPr/>
          <a:lstStyle/>
          <a:p>
            <a:pPr eaLnBrk="1" hangingPunct="1"/>
            <a:r>
              <a:rPr lang="en-US" dirty="0" smtClean="0">
                <a:latin typeface="Arial Narrow" charset="0"/>
                <a:ea typeface="ＭＳ Ｐゴシック" charset="0"/>
                <a:cs typeface="ＭＳ Ｐゴシック" charset="0"/>
              </a:rPr>
              <a:t>Example 21.2 </a:t>
            </a:r>
            <a:endParaRPr lang="en-US" dirty="0">
              <a:latin typeface="Arial Narrow" charset="0"/>
              <a:ea typeface="ＭＳ Ｐゴシック" charset="0"/>
              <a:cs typeface="ＭＳ Ｐゴシック" charset="0"/>
            </a:endParaRPr>
          </a:p>
        </p:txBody>
      </p:sp>
      <p:sp>
        <p:nvSpPr>
          <p:cNvPr id="143363" name="Rectangle 3"/>
          <p:cNvSpPr>
            <a:spLocks noGrp="1" noChangeArrowheads="1"/>
          </p:cNvSpPr>
          <p:nvPr>
            <p:ph type="body" idx="1"/>
          </p:nvPr>
        </p:nvSpPr>
        <p:spPr>
          <a:xfrm>
            <a:off x="76200" y="762000"/>
            <a:ext cx="6172200" cy="1524000"/>
          </a:xfrm>
        </p:spPr>
        <p:txBody>
          <a:bodyPr/>
          <a:lstStyle/>
          <a:p>
            <a:pPr eaLnBrk="1" hangingPunct="1">
              <a:lnSpc>
                <a:spcPct val="90000"/>
              </a:lnSpc>
            </a:pPr>
            <a:r>
              <a:rPr lang="en-US" sz="2400" b="1">
                <a:latin typeface="Arial Narrow" charset="0"/>
                <a:ea typeface="ＭＳ Ｐゴシック" charset="0"/>
                <a:cs typeface="ＭＳ Ｐゴシック" charset="0"/>
              </a:rPr>
              <a:t>Three charges </a:t>
            </a:r>
            <a:r>
              <a:rPr lang="en-US" sz="2400" b="1" smtClean="0">
                <a:latin typeface="Arial Narrow" charset="0"/>
                <a:ea typeface="ＭＳ Ｐゴシック" charset="0"/>
                <a:cs typeface="ＭＳ Ｐゴシック" charset="0"/>
              </a:rPr>
              <a:t>on </a:t>
            </a:r>
            <a:r>
              <a:rPr lang="en-US" sz="2400" b="1">
                <a:latin typeface="Arial Narrow" charset="0"/>
                <a:ea typeface="ＭＳ Ｐゴシック" charset="0"/>
                <a:cs typeface="ＭＳ Ｐゴシック" charset="0"/>
              </a:rPr>
              <a:t>a line.  </a:t>
            </a:r>
            <a:r>
              <a:rPr lang="en-US" sz="2400" dirty="0">
                <a:latin typeface="Arial Narrow" charset="0"/>
                <a:ea typeface="ＭＳ Ｐゴシック" charset="0"/>
                <a:cs typeface="ＭＳ Ｐゴシック" charset="0"/>
              </a:rPr>
              <a:t>Three charged particles are arranged in a line as shown in the figure.  Calculate the net electrostatic force on particle 3 (the -4μC on the right) due to other two charges.</a:t>
            </a:r>
          </a:p>
        </p:txBody>
      </p:sp>
      <p:graphicFrame>
        <p:nvGraphicFramePr>
          <p:cNvPr id="143367" name="Object 2"/>
          <p:cNvGraphicFramePr>
            <a:graphicFrameLocks noChangeAspect="1"/>
          </p:cNvGraphicFramePr>
          <p:nvPr/>
        </p:nvGraphicFramePr>
        <p:xfrm>
          <a:off x="409575" y="2681288"/>
          <a:ext cx="646113" cy="519112"/>
        </p:xfrm>
        <a:graphic>
          <a:graphicData uri="http://schemas.openxmlformats.org/presentationml/2006/ole">
            <mc:AlternateContent xmlns:mc="http://schemas.openxmlformats.org/markup-compatibility/2006">
              <mc:Choice xmlns:v="urn:schemas-microsoft-com:vml" Requires="v">
                <p:oleObj spid="_x0000_s121357" name="Equation" r:id="rId4" imgW="254000" imgH="228600" progId="Equation.DSMT4">
                  <p:embed/>
                </p:oleObj>
              </mc:Choice>
              <mc:Fallback>
                <p:oleObj name="Equation" r:id="rId4" imgW="2540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 y="2681288"/>
                        <a:ext cx="646113" cy="5191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3369" name="Text Box 9"/>
          <p:cNvSpPr txBox="1">
            <a:spLocks noChangeArrowheads="1"/>
          </p:cNvSpPr>
          <p:nvPr/>
        </p:nvSpPr>
        <p:spPr bwMode="auto">
          <a:xfrm>
            <a:off x="609600" y="2209800"/>
            <a:ext cx="389096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is the force that Q</a:t>
            </a:r>
            <a:r>
              <a:rPr lang="en-US" sz="2000" baseline="-25000">
                <a:solidFill>
                  <a:schemeClr val="accent2"/>
                </a:solidFill>
                <a:latin typeface="Arial Narrow" charset="0"/>
              </a:rPr>
              <a:t>1</a:t>
            </a:r>
            <a:r>
              <a:rPr lang="en-US" sz="2000">
                <a:solidFill>
                  <a:schemeClr val="accent2"/>
                </a:solidFill>
                <a:latin typeface="Arial Narrow" charset="0"/>
              </a:rPr>
              <a:t> exerts on Q</a:t>
            </a:r>
            <a:r>
              <a:rPr lang="en-US" sz="2000" baseline="-25000">
                <a:solidFill>
                  <a:schemeClr val="accent2"/>
                </a:solidFill>
                <a:latin typeface="Arial Narrow" charset="0"/>
              </a:rPr>
              <a:t>3</a:t>
            </a:r>
            <a:r>
              <a:rPr lang="en-US" sz="2000">
                <a:solidFill>
                  <a:schemeClr val="accent2"/>
                </a:solidFill>
                <a:latin typeface="Arial Narrow" charset="0"/>
              </a:rPr>
              <a:t>?</a:t>
            </a:r>
            <a:endParaRPr lang="en-US">
              <a:solidFill>
                <a:schemeClr val="accent2"/>
              </a:solidFill>
            </a:endParaRPr>
          </a:p>
        </p:txBody>
      </p:sp>
      <p:sp>
        <p:nvSpPr>
          <p:cNvPr id="143378" name="Text Box 18"/>
          <p:cNvSpPr txBox="1">
            <a:spLocks noChangeArrowheads="1"/>
          </p:cNvSpPr>
          <p:nvPr/>
        </p:nvSpPr>
        <p:spPr bwMode="auto">
          <a:xfrm>
            <a:off x="609600" y="4648200"/>
            <a:ext cx="37623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Using the vector sum of the two forces</a:t>
            </a:r>
          </a:p>
        </p:txBody>
      </p:sp>
      <p:sp>
        <p:nvSpPr>
          <p:cNvPr id="143381" name="Text Box 21"/>
          <p:cNvSpPr txBox="1">
            <a:spLocks noChangeArrowheads="1"/>
          </p:cNvSpPr>
          <p:nvPr/>
        </p:nvSpPr>
        <p:spPr bwMode="auto">
          <a:xfrm>
            <a:off x="685800" y="3276600"/>
            <a:ext cx="38719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is the force that Q</a:t>
            </a:r>
            <a:r>
              <a:rPr lang="en-US" sz="2000" baseline="-25000">
                <a:solidFill>
                  <a:schemeClr val="accent2"/>
                </a:solidFill>
                <a:latin typeface="Arial Narrow" charset="0"/>
              </a:rPr>
              <a:t>2 </a:t>
            </a:r>
            <a:r>
              <a:rPr lang="en-US" sz="2000">
                <a:solidFill>
                  <a:schemeClr val="accent2"/>
                </a:solidFill>
                <a:latin typeface="Arial Narrow" charset="0"/>
              </a:rPr>
              <a:t>exerts on Q</a:t>
            </a:r>
            <a:r>
              <a:rPr lang="en-US" sz="2000" baseline="-25000">
                <a:solidFill>
                  <a:schemeClr val="accent2"/>
                </a:solidFill>
                <a:latin typeface="Arial Narrow" charset="0"/>
              </a:rPr>
              <a:t>3</a:t>
            </a:r>
            <a:r>
              <a:rPr lang="en-US" sz="2000">
                <a:solidFill>
                  <a:schemeClr val="accent2"/>
                </a:solidFill>
                <a:latin typeface="Arial Narrow" charset="0"/>
              </a:rPr>
              <a:t>?</a:t>
            </a:r>
            <a:endParaRPr lang="en-US">
              <a:solidFill>
                <a:schemeClr val="accent2"/>
              </a:solidFill>
            </a:endParaRPr>
          </a:p>
        </p:txBody>
      </p:sp>
      <p:graphicFrame>
        <p:nvGraphicFramePr>
          <p:cNvPr id="143382" name="Object 3"/>
          <p:cNvGraphicFramePr>
            <a:graphicFrameLocks noChangeAspect="1"/>
          </p:cNvGraphicFramePr>
          <p:nvPr/>
        </p:nvGraphicFramePr>
        <p:xfrm>
          <a:off x="393700" y="3810000"/>
          <a:ext cx="677863" cy="517525"/>
        </p:xfrm>
        <a:graphic>
          <a:graphicData uri="http://schemas.openxmlformats.org/presentationml/2006/ole">
            <mc:AlternateContent xmlns:mc="http://schemas.openxmlformats.org/markup-compatibility/2006">
              <mc:Choice xmlns:v="urn:schemas-microsoft-com:vml" Requires="v">
                <p:oleObj spid="_x0000_s121358" name="Equation" r:id="rId6" imgW="266700" imgH="228600" progId="Equation.DSMT4">
                  <p:embed/>
                </p:oleObj>
              </mc:Choice>
              <mc:Fallback>
                <p:oleObj name="Equation" r:id="rId6" imgW="2667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700" y="3810000"/>
                        <a:ext cx="677863" cy="517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 name="Object 4"/>
          <p:cNvGraphicFramePr>
            <a:graphicFrameLocks noChangeAspect="1"/>
          </p:cNvGraphicFramePr>
          <p:nvPr/>
        </p:nvGraphicFramePr>
        <p:xfrm>
          <a:off x="1143000" y="2590800"/>
          <a:ext cx="1041400" cy="692150"/>
        </p:xfrm>
        <a:graphic>
          <a:graphicData uri="http://schemas.openxmlformats.org/presentationml/2006/ole">
            <mc:AlternateContent xmlns:mc="http://schemas.openxmlformats.org/markup-compatibility/2006">
              <mc:Choice xmlns:v="urn:schemas-microsoft-com:vml" Requires="v">
                <p:oleObj spid="_x0000_s121359" name="Equation" r:id="rId8" imgW="546100" imgH="406400" progId="Equation.DSMT4">
                  <p:embed/>
                </p:oleObj>
              </mc:Choice>
              <mc:Fallback>
                <p:oleObj name="Equation" r:id="rId8" imgW="546100" imgH="4064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2590800"/>
                        <a:ext cx="1041400" cy="692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 name="Object 5"/>
          <p:cNvGraphicFramePr>
            <a:graphicFrameLocks noChangeAspect="1"/>
          </p:cNvGraphicFramePr>
          <p:nvPr/>
        </p:nvGraphicFramePr>
        <p:xfrm>
          <a:off x="1143000" y="3810000"/>
          <a:ext cx="1090613" cy="692150"/>
        </p:xfrm>
        <a:graphic>
          <a:graphicData uri="http://schemas.openxmlformats.org/presentationml/2006/ole">
            <mc:AlternateContent xmlns:mc="http://schemas.openxmlformats.org/markup-compatibility/2006">
              <mc:Choice xmlns:v="urn:schemas-microsoft-com:vml" Requires="v">
                <p:oleObj spid="_x0000_s121360" name="Equation" r:id="rId10" imgW="571500" imgH="406400" progId="Equation.DSMT4">
                  <p:embed/>
                </p:oleObj>
              </mc:Choice>
              <mc:Fallback>
                <p:oleObj name="Equation" r:id="rId10" imgW="571500" imgH="4064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3810000"/>
                        <a:ext cx="1090613" cy="692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 name="Object 6"/>
          <p:cNvGraphicFramePr>
            <a:graphicFrameLocks noChangeAspect="1"/>
          </p:cNvGraphicFramePr>
          <p:nvPr/>
        </p:nvGraphicFramePr>
        <p:xfrm>
          <a:off x="741363" y="5060950"/>
          <a:ext cx="5888037" cy="577850"/>
        </p:xfrm>
        <a:graphic>
          <a:graphicData uri="http://schemas.openxmlformats.org/presentationml/2006/ole">
            <mc:AlternateContent xmlns:mc="http://schemas.openxmlformats.org/markup-compatibility/2006">
              <mc:Choice xmlns:v="urn:schemas-microsoft-com:vml" Requires="v">
                <p:oleObj spid="_x0000_s121361" name="Equation" r:id="rId12" imgW="2311400" imgH="254000" progId="Equation.DSMT4">
                  <p:embed/>
                </p:oleObj>
              </mc:Choice>
              <mc:Fallback>
                <p:oleObj name="Equation" r:id="rId12" imgW="2311400" imgH="2540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1363" y="5060950"/>
                        <a:ext cx="5888037" cy="577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7"/>
          <p:cNvGraphicFramePr>
            <a:graphicFrameLocks noChangeAspect="1"/>
          </p:cNvGraphicFramePr>
          <p:nvPr>
            <p:extLst/>
          </p:nvPr>
        </p:nvGraphicFramePr>
        <p:xfrm>
          <a:off x="762000" y="5681663"/>
          <a:ext cx="2101850" cy="490537"/>
        </p:xfrm>
        <a:graphic>
          <a:graphicData uri="http://schemas.openxmlformats.org/presentationml/2006/ole">
            <mc:AlternateContent xmlns:mc="http://schemas.openxmlformats.org/markup-compatibility/2006">
              <mc:Choice xmlns:v="urn:schemas-microsoft-com:vml" Requires="v">
                <p:oleObj spid="_x0000_s121362" name="Equation" r:id="rId14" imgW="825500" imgH="215900" progId="Equation.DSMT4">
                  <p:embed/>
                </p:oleObj>
              </mc:Choice>
              <mc:Fallback>
                <p:oleObj name="Equation" r:id="rId14" imgW="825500" imgH="215900" progId="Equation.DSMT4">
                  <p:embed/>
                  <p:pic>
                    <p:nvPicPr>
                      <p:cNvPr id="0" name=""/>
                      <p:cNvPicPr>
                        <a:picLocks noChangeAspect="1" noChangeArrowheads="1"/>
                      </p:cNvPicPr>
                      <p:nvPr/>
                    </p:nvPicPr>
                    <p:blipFill>
                      <a:blip r:embed="rId15"/>
                      <a:srcRect/>
                      <a:stretch>
                        <a:fillRect/>
                      </a:stretch>
                    </p:blipFill>
                    <p:spPr bwMode="auto">
                      <a:xfrm>
                        <a:off x="762000" y="5681663"/>
                        <a:ext cx="2101850" cy="4905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8"/>
          <p:cNvGraphicFramePr>
            <a:graphicFrameLocks noChangeAspect="1"/>
          </p:cNvGraphicFramePr>
          <p:nvPr/>
        </p:nvGraphicFramePr>
        <p:xfrm>
          <a:off x="6916738" y="5029200"/>
          <a:ext cx="1617662" cy="606425"/>
        </p:xfrm>
        <a:graphic>
          <a:graphicData uri="http://schemas.openxmlformats.org/presentationml/2006/ole">
            <mc:AlternateContent xmlns:mc="http://schemas.openxmlformats.org/markup-compatibility/2006">
              <mc:Choice xmlns:v="urn:schemas-microsoft-com:vml" Requires="v">
                <p:oleObj spid="_x0000_s121363" name="Equation" r:id="rId16" imgW="635000" imgH="266700" progId="Equation.DSMT4">
                  <p:embed/>
                </p:oleObj>
              </mc:Choice>
              <mc:Fallback>
                <p:oleObj name="Equation" r:id="rId16" imgW="635000" imgH="2667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16738" y="5029200"/>
                        <a:ext cx="1617662" cy="606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 name="Object 9"/>
          <p:cNvGraphicFramePr>
            <a:graphicFrameLocks noChangeAspect="1"/>
          </p:cNvGraphicFramePr>
          <p:nvPr/>
        </p:nvGraphicFramePr>
        <p:xfrm>
          <a:off x="2209800" y="2514600"/>
          <a:ext cx="6588125" cy="971550"/>
        </p:xfrm>
        <a:graphic>
          <a:graphicData uri="http://schemas.openxmlformats.org/presentationml/2006/ole">
            <mc:AlternateContent xmlns:mc="http://schemas.openxmlformats.org/markup-compatibility/2006">
              <mc:Choice xmlns:v="urn:schemas-microsoft-com:vml" Requires="v">
                <p:oleObj spid="_x0000_s121364" name="Equation" r:id="rId18" imgW="3454400" imgH="571500" progId="Equation.DSMT4">
                  <p:embed/>
                </p:oleObj>
              </mc:Choice>
              <mc:Fallback>
                <p:oleObj name="Equation" r:id="rId18" imgW="3454400" imgH="5715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09800" y="2514600"/>
                        <a:ext cx="6588125" cy="971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 name="Object 10"/>
          <p:cNvGraphicFramePr>
            <a:graphicFrameLocks noChangeAspect="1"/>
          </p:cNvGraphicFramePr>
          <p:nvPr/>
        </p:nvGraphicFramePr>
        <p:xfrm>
          <a:off x="2303463" y="3657600"/>
          <a:ext cx="6611937" cy="971550"/>
        </p:xfrm>
        <a:graphic>
          <a:graphicData uri="http://schemas.openxmlformats.org/presentationml/2006/ole">
            <mc:AlternateContent xmlns:mc="http://schemas.openxmlformats.org/markup-compatibility/2006">
              <mc:Choice xmlns:v="urn:schemas-microsoft-com:vml" Requires="v">
                <p:oleObj spid="_x0000_s121365" name="Equation" r:id="rId20" imgW="3467100" imgH="571500" progId="Equation.DSMT4">
                  <p:embed/>
                </p:oleObj>
              </mc:Choice>
              <mc:Fallback>
                <p:oleObj name="Equation" r:id="rId20" imgW="3467100" imgH="5715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03463" y="3657600"/>
                        <a:ext cx="6611937" cy="971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51468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wipe(left)">
                                      <p:cBhvr>
                                        <p:cTn id="7" dur="500"/>
                                        <p:tgtEl>
                                          <p:spTgt spid="143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43369"/>
                                        </p:tgtEl>
                                        <p:attrNameLst>
                                          <p:attrName>style.visibility</p:attrName>
                                        </p:attrNameLst>
                                      </p:cBhvr>
                                      <p:to>
                                        <p:strVal val="visible"/>
                                      </p:to>
                                    </p:set>
                                    <p:animEffect transition="in" filter="wipe(left)">
                                      <p:cBhvr>
                                        <p:cTn id="17" dur="500"/>
                                        <p:tgtEl>
                                          <p:spTgt spid="1433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43367"/>
                                        </p:tgtEl>
                                        <p:attrNameLst>
                                          <p:attrName>style.visibility</p:attrName>
                                        </p:attrNameLst>
                                      </p:cBhvr>
                                      <p:to>
                                        <p:strVal val="visible"/>
                                      </p:to>
                                    </p:set>
                                    <p:animEffect transition="in" filter="wipe(left)">
                                      <p:cBhvr>
                                        <p:cTn id="22" dur="500"/>
                                        <p:tgtEl>
                                          <p:spTgt spid="1433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3381"/>
                                        </p:tgtEl>
                                        <p:attrNameLst>
                                          <p:attrName>style.visibility</p:attrName>
                                        </p:attrNameLst>
                                      </p:cBhvr>
                                      <p:to>
                                        <p:strVal val="visible"/>
                                      </p:to>
                                    </p:set>
                                    <p:animEffect transition="in" filter="wipe(left)">
                                      <p:cBhvr>
                                        <p:cTn id="37" dur="500"/>
                                        <p:tgtEl>
                                          <p:spTgt spid="14338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43382"/>
                                        </p:tgtEl>
                                        <p:attrNameLst>
                                          <p:attrName>style.visibility</p:attrName>
                                        </p:attrNameLst>
                                      </p:cBhvr>
                                      <p:to>
                                        <p:strVal val="visible"/>
                                      </p:to>
                                    </p:set>
                                    <p:animEffect transition="in" filter="wipe(left)">
                                      <p:cBhvr>
                                        <p:cTn id="42" dur="500"/>
                                        <p:tgtEl>
                                          <p:spTgt spid="14338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43378"/>
                                        </p:tgtEl>
                                        <p:attrNameLst>
                                          <p:attrName>style.visibility</p:attrName>
                                        </p:attrNameLst>
                                      </p:cBhvr>
                                      <p:to>
                                        <p:strVal val="visible"/>
                                      </p:to>
                                    </p:set>
                                    <p:animEffect transition="in" filter="wipe(left)">
                                      <p:cBhvr>
                                        <p:cTn id="57" dur="500"/>
                                        <p:tgtEl>
                                          <p:spTgt spid="14337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left)">
                                      <p:cBhvr>
                                        <p:cTn id="62" dur="500"/>
                                        <p:tgtEl>
                                          <p:spTgt spid="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wipe(left)">
                                      <p:cBhvr>
                                        <p:cTn id="7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P spid="143378" grpId="0"/>
      <p:bldP spid="1433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Thursday, June 7, 2018</a:t>
            </a:r>
            <a:endParaRPr lang="en-US"/>
          </a:p>
        </p:txBody>
      </p:sp>
      <p:sp>
        <p:nvSpPr>
          <p:cNvPr id="7" name="Footer Placeholder 4"/>
          <p:cNvSpPr>
            <a:spLocks noGrp="1"/>
          </p:cNvSpPr>
          <p:nvPr>
            <p:ph type="ftr" sz="quarter" idx="11"/>
          </p:nvPr>
        </p:nvSpPr>
        <p:spPr/>
        <p:txBody>
          <a:bodyPr/>
          <a:lstStyle/>
          <a:p>
            <a:r>
              <a:rPr lang="de-DE" smtClean="0"/>
              <a:t>PHYS 1444-001, Summer 2018               Dr. Jaehoon Yu</a:t>
            </a:r>
            <a:endParaRPr lang="en-US"/>
          </a:p>
        </p:txBody>
      </p:sp>
      <p:sp>
        <p:nvSpPr>
          <p:cNvPr id="8" name="Slide Number Placeholder 5"/>
          <p:cNvSpPr>
            <a:spLocks noGrp="1"/>
          </p:cNvSpPr>
          <p:nvPr>
            <p:ph type="sldNum" sz="quarter" idx="12"/>
          </p:nvPr>
        </p:nvSpPr>
        <p:spPr/>
        <p:txBody>
          <a:bodyPr/>
          <a:lstStyle/>
          <a:p>
            <a:fld id="{DBA64447-22C9-354A-965E-2B549BF08EC5}" type="slidenum">
              <a:rPr lang="en-US"/>
              <a:pPr/>
              <a:t>5</a:t>
            </a:fld>
            <a:endParaRPr lang="en-US"/>
          </a:p>
        </p:txBody>
      </p:sp>
      <p:pic>
        <p:nvPicPr>
          <p:cNvPr id="145413" name="Picture 5" descr="FG21_021"/>
          <p:cNvPicPr>
            <a:picLocks noChangeAspect="1" noChangeArrowheads="1"/>
          </p:cNvPicPr>
          <p:nvPr/>
        </p:nvPicPr>
        <p:blipFill>
          <a:blip r:embed="rId2"/>
          <a:srcRect/>
          <a:stretch>
            <a:fillRect/>
          </a:stretch>
        </p:blipFill>
        <p:spPr bwMode="auto">
          <a:xfrm>
            <a:off x="5943600" y="3581400"/>
            <a:ext cx="3352800" cy="2933700"/>
          </a:xfrm>
          <a:prstGeom prst="rect">
            <a:avLst/>
          </a:prstGeom>
          <a:noFill/>
        </p:spPr>
      </p:pic>
      <p:pic>
        <p:nvPicPr>
          <p:cNvPr id="145412" name="Picture 4" descr="FG21_020"/>
          <p:cNvPicPr>
            <a:picLocks noChangeAspect="1" noChangeArrowheads="1"/>
          </p:cNvPicPr>
          <p:nvPr/>
        </p:nvPicPr>
        <p:blipFill>
          <a:blip r:embed="rId3"/>
          <a:srcRect/>
          <a:stretch>
            <a:fillRect/>
          </a:stretch>
        </p:blipFill>
        <p:spPr bwMode="auto">
          <a:xfrm>
            <a:off x="6477000" y="990600"/>
            <a:ext cx="2667000" cy="2000250"/>
          </a:xfrm>
          <a:prstGeom prst="rect">
            <a:avLst/>
          </a:prstGeom>
          <a:noFill/>
        </p:spPr>
      </p:pic>
      <p:sp>
        <p:nvSpPr>
          <p:cNvPr id="145410" name="Rectangle 2"/>
          <p:cNvSpPr>
            <a:spLocks noGrp="1" noChangeArrowheads="1"/>
          </p:cNvSpPr>
          <p:nvPr>
            <p:ph type="title"/>
          </p:nvPr>
        </p:nvSpPr>
        <p:spPr>
          <a:xfrm>
            <a:off x="457200" y="152400"/>
            <a:ext cx="8077200" cy="685800"/>
          </a:xfrm>
        </p:spPr>
        <p:txBody>
          <a:bodyPr/>
          <a:lstStyle/>
          <a:p>
            <a:r>
              <a:rPr lang="en-US"/>
              <a:t>The Electric Field</a:t>
            </a:r>
          </a:p>
        </p:txBody>
      </p:sp>
      <p:sp>
        <p:nvSpPr>
          <p:cNvPr id="145411" name="Rectangle 3"/>
          <p:cNvSpPr>
            <a:spLocks noGrp="1" noChangeArrowheads="1"/>
          </p:cNvSpPr>
          <p:nvPr>
            <p:ph type="body" idx="1"/>
          </p:nvPr>
        </p:nvSpPr>
        <p:spPr>
          <a:xfrm>
            <a:off x="76200" y="990600"/>
            <a:ext cx="7010400" cy="5334000"/>
          </a:xfrm>
        </p:spPr>
        <p:txBody>
          <a:bodyPr/>
          <a:lstStyle/>
          <a:p>
            <a:r>
              <a:rPr lang="en-US" sz="2800" dirty="0"/>
              <a:t>Both gravitational and electric forces act over a distance without </a:t>
            </a:r>
            <a:r>
              <a:rPr lang="en-US" sz="2800" dirty="0" smtClean="0"/>
              <a:t>contacting </a:t>
            </a:r>
            <a:r>
              <a:rPr lang="en-US" sz="2800" dirty="0"/>
              <a:t>objects </a:t>
            </a:r>
            <a:r>
              <a:rPr lang="en-US" sz="2800" dirty="0">
                <a:sym typeface="Wingdings" charset="2"/>
              </a:rPr>
              <a:t> What kind of forces are these?</a:t>
            </a:r>
          </a:p>
          <a:p>
            <a:pPr lvl="1"/>
            <a:r>
              <a:rPr lang="en-US" sz="2400" dirty="0"/>
              <a:t>Field forces</a:t>
            </a:r>
          </a:p>
          <a:p>
            <a:r>
              <a:rPr lang="en-US" sz="2800" dirty="0"/>
              <a:t>Michael Faraday developed an idea of field.</a:t>
            </a:r>
          </a:p>
          <a:p>
            <a:pPr lvl="1"/>
            <a:r>
              <a:rPr lang="en-US" sz="2400" dirty="0"/>
              <a:t>Faraday</a:t>
            </a:r>
            <a:r>
              <a:rPr lang="en-US" sz="2400" dirty="0" smtClean="0"/>
              <a:t> (1791 – 1867) argued </a:t>
            </a:r>
            <a:r>
              <a:rPr lang="en-US" sz="2400" dirty="0"/>
              <a:t>that the electric field extends </a:t>
            </a:r>
            <a:r>
              <a:rPr lang="en-US" sz="2400" dirty="0" smtClean="0"/>
              <a:t>outward/inward from </a:t>
            </a:r>
            <a:r>
              <a:rPr lang="en-US" sz="2400" dirty="0"/>
              <a:t>every </a:t>
            </a:r>
            <a:r>
              <a:rPr lang="en-US" sz="2400" dirty="0" smtClean="0"/>
              <a:t>charge </a:t>
            </a:r>
            <a:r>
              <a:rPr lang="en-US" sz="2400" dirty="0"/>
              <a:t>and permeates through all of space.</a:t>
            </a:r>
          </a:p>
          <a:p>
            <a:r>
              <a:rPr lang="en-US" sz="2800" dirty="0"/>
              <a:t>Field by a charge or a group of charges can be inspected by placing a small</a:t>
            </a:r>
            <a:r>
              <a:rPr lang="en-US" sz="2800" dirty="0" smtClean="0"/>
              <a:t> </a:t>
            </a:r>
            <a:r>
              <a:rPr lang="en-US" sz="2800" b="1" u="sng" dirty="0" smtClean="0">
                <a:solidFill>
                  <a:srgbClr val="FF0000"/>
                </a:solidFill>
              </a:rPr>
              <a:t>positive test </a:t>
            </a:r>
            <a:r>
              <a:rPr lang="en-US" sz="2800" b="1" u="sng" dirty="0">
                <a:solidFill>
                  <a:srgbClr val="FF0000"/>
                </a:solidFill>
              </a:rPr>
              <a:t>charge </a:t>
            </a:r>
            <a:r>
              <a:rPr lang="en-US" sz="2800" dirty="0"/>
              <a:t>in the vicinity and measuring the force on it. </a:t>
            </a:r>
          </a:p>
        </p:txBody>
      </p:sp>
    </p:spTree>
    <p:extLst>
      <p:ext uri="{BB962C8B-B14F-4D97-AF65-F5344CB8AC3E}">
        <p14:creationId xmlns:p14="http://schemas.microsoft.com/office/powerpoint/2010/main" val="155145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wipe(left)">
                                      <p:cBhvr>
                                        <p:cTn id="7" dur="500"/>
                                        <p:tgtEl>
                                          <p:spTgt spid="145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wipe(left)">
                                      <p:cBhvr>
                                        <p:cTn id="12" dur="500"/>
                                        <p:tgtEl>
                                          <p:spTgt spid="145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45411">
                                            <p:txEl>
                                              <p:pRg st="2" end="2"/>
                                            </p:txEl>
                                          </p:spTgt>
                                        </p:tgtEl>
                                        <p:attrNameLst>
                                          <p:attrName>style.visibility</p:attrName>
                                        </p:attrNameLst>
                                      </p:cBhvr>
                                      <p:to>
                                        <p:strVal val="visible"/>
                                      </p:to>
                                    </p:set>
                                    <p:animEffect transition="in" filter="wipe(left)">
                                      <p:cBhvr>
                                        <p:cTn id="17" dur="500"/>
                                        <p:tgtEl>
                                          <p:spTgt spid="145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5411">
                                            <p:txEl>
                                              <p:pRg st="3" end="3"/>
                                            </p:txEl>
                                          </p:spTgt>
                                        </p:tgtEl>
                                        <p:attrNameLst>
                                          <p:attrName>style.visibility</p:attrName>
                                        </p:attrNameLst>
                                      </p:cBhvr>
                                      <p:to>
                                        <p:strVal val="visible"/>
                                      </p:to>
                                    </p:set>
                                    <p:animEffect transition="in" filter="wipe(left)">
                                      <p:cBhvr>
                                        <p:cTn id="22" dur="500"/>
                                        <p:tgtEl>
                                          <p:spTgt spid="145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iterate type="wd">
                                    <p:tmPct val="10000"/>
                                  </p:iterate>
                                  <p:childTnLst>
                                    <p:set>
                                      <p:cBhvr>
                                        <p:cTn id="26" dur="1" fill="hold">
                                          <p:stCondLst>
                                            <p:cond delay="0"/>
                                          </p:stCondLst>
                                        </p:cTn>
                                        <p:tgtEl>
                                          <p:spTgt spid="145412"/>
                                        </p:tgtEl>
                                        <p:attrNameLst>
                                          <p:attrName>style.visibility</p:attrName>
                                        </p:attrNameLst>
                                      </p:cBhvr>
                                      <p:to>
                                        <p:strVal val="visible"/>
                                      </p:to>
                                    </p:set>
                                    <p:anim calcmode="lin" valueType="num">
                                      <p:cBhvr>
                                        <p:cTn id="27" dur="500" fill="hold"/>
                                        <p:tgtEl>
                                          <p:spTgt spid="145412"/>
                                        </p:tgtEl>
                                        <p:attrNameLst>
                                          <p:attrName>ppt_w</p:attrName>
                                        </p:attrNameLst>
                                      </p:cBhvr>
                                      <p:tavLst>
                                        <p:tav tm="0">
                                          <p:val>
                                            <p:fltVal val="0"/>
                                          </p:val>
                                        </p:tav>
                                        <p:tav tm="100000">
                                          <p:val>
                                            <p:strVal val="#ppt_w"/>
                                          </p:val>
                                        </p:tav>
                                      </p:tavLst>
                                    </p:anim>
                                    <p:anim calcmode="lin" valueType="num">
                                      <p:cBhvr>
                                        <p:cTn id="28" dur="500" fill="hold"/>
                                        <p:tgtEl>
                                          <p:spTgt spid="145412"/>
                                        </p:tgtEl>
                                        <p:attrNameLst>
                                          <p:attrName>ppt_h</p:attrName>
                                        </p:attrNameLst>
                                      </p:cBhvr>
                                      <p:tavLst>
                                        <p:tav tm="0">
                                          <p:val>
                                            <p:fltVal val="0"/>
                                          </p:val>
                                        </p:tav>
                                        <p:tav tm="100000">
                                          <p:val>
                                            <p:strVal val="#ppt_h"/>
                                          </p:val>
                                        </p:tav>
                                      </p:tavLst>
                                    </p:anim>
                                    <p:animEffect transition="in" filter="fade">
                                      <p:cBhvr>
                                        <p:cTn id="29" dur="500"/>
                                        <p:tgtEl>
                                          <p:spTgt spid="1454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45411">
                                            <p:txEl>
                                              <p:pRg st="4" end="4"/>
                                            </p:txEl>
                                          </p:spTgt>
                                        </p:tgtEl>
                                        <p:attrNameLst>
                                          <p:attrName>style.visibility</p:attrName>
                                        </p:attrNameLst>
                                      </p:cBhvr>
                                      <p:to>
                                        <p:strVal val="visible"/>
                                      </p:to>
                                    </p:set>
                                    <p:animEffect transition="in" filter="wipe(left)">
                                      <p:cBhvr>
                                        <p:cTn id="34" dur="500"/>
                                        <p:tgtEl>
                                          <p:spTgt spid="14541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145413"/>
                                        </p:tgtEl>
                                        <p:attrNameLst>
                                          <p:attrName>style.visibility</p:attrName>
                                        </p:attrNameLst>
                                      </p:cBhvr>
                                      <p:to>
                                        <p:strVal val="visible"/>
                                      </p:to>
                                    </p:set>
                                    <p:anim calcmode="lin" valueType="num">
                                      <p:cBhvr>
                                        <p:cTn id="39" dur="500" fill="hold"/>
                                        <p:tgtEl>
                                          <p:spTgt spid="145413"/>
                                        </p:tgtEl>
                                        <p:attrNameLst>
                                          <p:attrName>ppt_w</p:attrName>
                                        </p:attrNameLst>
                                      </p:cBhvr>
                                      <p:tavLst>
                                        <p:tav tm="0">
                                          <p:val>
                                            <p:fltVal val="0"/>
                                          </p:val>
                                        </p:tav>
                                        <p:tav tm="100000">
                                          <p:val>
                                            <p:strVal val="#ppt_w"/>
                                          </p:val>
                                        </p:tav>
                                      </p:tavLst>
                                    </p:anim>
                                    <p:anim calcmode="lin" valueType="num">
                                      <p:cBhvr>
                                        <p:cTn id="40" dur="500" fill="hold"/>
                                        <p:tgtEl>
                                          <p:spTgt spid="145413"/>
                                        </p:tgtEl>
                                        <p:attrNameLst>
                                          <p:attrName>ppt_h</p:attrName>
                                        </p:attrNameLst>
                                      </p:cBhvr>
                                      <p:tavLst>
                                        <p:tav tm="0">
                                          <p:val>
                                            <p:fltVal val="0"/>
                                          </p:val>
                                        </p:tav>
                                        <p:tav tm="100000">
                                          <p:val>
                                            <p:strVal val="#ppt_h"/>
                                          </p:val>
                                        </p:tav>
                                      </p:tavLst>
                                    </p:anim>
                                    <p:animEffect transition="in" filter="fade">
                                      <p:cBhvr>
                                        <p:cTn id="41" dur="500"/>
                                        <p:tgtEl>
                                          <p:spTgt spid="145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Thursday, June 7, 2018</a:t>
            </a:r>
            <a:endParaRPr lang="en-US"/>
          </a:p>
        </p:txBody>
      </p:sp>
      <p:sp>
        <p:nvSpPr>
          <p:cNvPr id="10" name="Footer Placeholder 4"/>
          <p:cNvSpPr>
            <a:spLocks noGrp="1"/>
          </p:cNvSpPr>
          <p:nvPr>
            <p:ph type="ftr" sz="quarter" idx="11"/>
          </p:nvPr>
        </p:nvSpPr>
        <p:spPr/>
        <p:txBody>
          <a:bodyPr/>
          <a:lstStyle/>
          <a:p>
            <a:r>
              <a:rPr lang="de-DE" smtClean="0"/>
              <a:t>PHYS 1444-001, Summer 2018               Dr. Jaehoon Yu</a:t>
            </a:r>
            <a:endParaRPr lang="en-US"/>
          </a:p>
        </p:txBody>
      </p:sp>
      <p:sp>
        <p:nvSpPr>
          <p:cNvPr id="11" name="Slide Number Placeholder 5"/>
          <p:cNvSpPr>
            <a:spLocks noGrp="1"/>
          </p:cNvSpPr>
          <p:nvPr>
            <p:ph type="sldNum" sz="quarter" idx="12"/>
          </p:nvPr>
        </p:nvSpPr>
        <p:spPr/>
        <p:txBody>
          <a:bodyPr/>
          <a:lstStyle/>
          <a:p>
            <a:fld id="{D0CDF389-146E-1C42-A75B-0E76D2EE0D2D}" type="slidenum">
              <a:rPr lang="en-US"/>
              <a:pPr/>
              <a:t>6</a:t>
            </a:fld>
            <a:endParaRPr lang="en-US"/>
          </a:p>
        </p:txBody>
      </p:sp>
      <p:sp>
        <p:nvSpPr>
          <p:cNvPr id="146436" name="Rectangle 4"/>
          <p:cNvSpPr>
            <a:spLocks noGrp="1" noChangeArrowheads="1"/>
          </p:cNvSpPr>
          <p:nvPr>
            <p:ph type="title"/>
          </p:nvPr>
        </p:nvSpPr>
        <p:spPr>
          <a:xfrm>
            <a:off x="457200" y="128588"/>
            <a:ext cx="8077200" cy="685800"/>
          </a:xfrm>
        </p:spPr>
        <p:txBody>
          <a:bodyPr/>
          <a:lstStyle/>
          <a:p>
            <a:r>
              <a:rPr lang="en-US"/>
              <a:t>The Electric Field</a:t>
            </a:r>
          </a:p>
        </p:txBody>
      </p:sp>
      <p:sp>
        <p:nvSpPr>
          <p:cNvPr id="146437" name="Rectangle 5"/>
          <p:cNvSpPr>
            <a:spLocks noGrp="1" noChangeArrowheads="1"/>
          </p:cNvSpPr>
          <p:nvPr>
            <p:ph type="body" idx="1"/>
          </p:nvPr>
        </p:nvSpPr>
        <p:spPr>
          <a:xfrm>
            <a:off x="381000" y="838200"/>
            <a:ext cx="8001000" cy="4572000"/>
          </a:xfrm>
        </p:spPr>
        <p:txBody>
          <a:bodyPr/>
          <a:lstStyle/>
          <a:p>
            <a:pPr>
              <a:lnSpc>
                <a:spcPct val="90000"/>
              </a:lnSpc>
            </a:pPr>
            <a:r>
              <a:rPr lang="en-US" sz="2800" dirty="0"/>
              <a:t>The electric field at any point in space is defined as the force exerted on a tiny positive test charge divide by magnitude of the test charge</a:t>
            </a:r>
          </a:p>
          <a:p>
            <a:pPr lvl="1">
              <a:lnSpc>
                <a:spcPct val="90000"/>
              </a:lnSpc>
            </a:pPr>
            <a:r>
              <a:rPr lang="en-US" sz="2400" dirty="0"/>
              <a:t>Electric force per unit charge</a:t>
            </a:r>
          </a:p>
          <a:p>
            <a:pPr>
              <a:lnSpc>
                <a:spcPct val="90000"/>
              </a:lnSpc>
            </a:pPr>
            <a:r>
              <a:rPr lang="en-US" sz="2800" dirty="0"/>
              <a:t>What kind of quantity is the electric field?</a:t>
            </a:r>
          </a:p>
          <a:p>
            <a:pPr lvl="1">
              <a:lnSpc>
                <a:spcPct val="90000"/>
              </a:lnSpc>
            </a:pPr>
            <a:r>
              <a:rPr lang="en-US" sz="2400" dirty="0"/>
              <a:t>Vector quantity.   Why?</a:t>
            </a:r>
          </a:p>
          <a:p>
            <a:pPr>
              <a:lnSpc>
                <a:spcPct val="90000"/>
              </a:lnSpc>
            </a:pPr>
            <a:r>
              <a:rPr lang="en-US" sz="2800" dirty="0"/>
              <a:t>What is the unit of the electric field?</a:t>
            </a:r>
          </a:p>
          <a:p>
            <a:pPr lvl="1">
              <a:lnSpc>
                <a:spcPct val="90000"/>
              </a:lnSpc>
            </a:pPr>
            <a:r>
              <a:rPr lang="en-US" sz="2400" dirty="0"/>
              <a:t>N/C</a:t>
            </a:r>
          </a:p>
          <a:p>
            <a:pPr>
              <a:lnSpc>
                <a:spcPct val="90000"/>
              </a:lnSpc>
            </a:pPr>
            <a:r>
              <a:rPr lang="en-US" sz="2800" dirty="0"/>
              <a:t>What is the magnitude of the electric field at a distance r from a single point charge Q?</a:t>
            </a:r>
          </a:p>
        </p:txBody>
      </p:sp>
      <p:graphicFrame>
        <p:nvGraphicFramePr>
          <p:cNvPr id="146440" name="Object 8"/>
          <p:cNvGraphicFramePr>
            <a:graphicFrameLocks noChangeAspect="1"/>
          </p:cNvGraphicFramePr>
          <p:nvPr>
            <p:extLst>
              <p:ext uri="{D42A27DB-BD31-4B8C-83A1-F6EECF244321}">
                <p14:modId xmlns:p14="http://schemas.microsoft.com/office/powerpoint/2010/main" val="1692881893"/>
              </p:ext>
            </p:extLst>
          </p:nvPr>
        </p:nvGraphicFramePr>
        <p:xfrm>
          <a:off x="4953000" y="1617663"/>
          <a:ext cx="1219200" cy="950912"/>
        </p:xfrm>
        <a:graphic>
          <a:graphicData uri="http://schemas.openxmlformats.org/presentationml/2006/ole">
            <mc:AlternateContent xmlns:mc="http://schemas.openxmlformats.org/markup-compatibility/2006">
              <mc:Choice xmlns:v="urn:schemas-microsoft-com:vml" Requires="v">
                <p:oleObj spid="_x0000_s122149" name="Equation" r:id="rId3" imgW="419100" imgH="406400" progId="Equation.DSMT4">
                  <p:embed/>
                </p:oleObj>
              </mc:Choice>
              <mc:Fallback>
                <p:oleObj name="Equation" r:id="rId3" imgW="419100" imgH="406400" progId="Equation.DSMT4">
                  <p:embed/>
                  <p:pic>
                    <p:nvPicPr>
                      <p:cNvPr id="0" name=""/>
                      <p:cNvPicPr>
                        <a:picLocks noChangeAspect="1" noChangeArrowheads="1"/>
                      </p:cNvPicPr>
                      <p:nvPr/>
                    </p:nvPicPr>
                    <p:blipFill>
                      <a:blip r:embed="rId4"/>
                      <a:srcRect/>
                      <a:stretch>
                        <a:fillRect/>
                      </a:stretch>
                    </p:blipFill>
                    <p:spPr bwMode="auto">
                      <a:xfrm>
                        <a:off x="4953000" y="1617663"/>
                        <a:ext cx="1219200" cy="9509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7" name="Object 15"/>
          <p:cNvGraphicFramePr>
            <a:graphicFrameLocks noChangeAspect="1"/>
          </p:cNvGraphicFramePr>
          <p:nvPr>
            <p:extLst>
              <p:ext uri="{D42A27DB-BD31-4B8C-83A1-F6EECF244321}">
                <p14:modId xmlns:p14="http://schemas.microsoft.com/office/powerpoint/2010/main" val="2045774026"/>
              </p:ext>
            </p:extLst>
          </p:nvPr>
        </p:nvGraphicFramePr>
        <p:xfrm>
          <a:off x="1219200" y="5130800"/>
          <a:ext cx="1298575" cy="1011237"/>
        </p:xfrm>
        <a:graphic>
          <a:graphicData uri="http://schemas.openxmlformats.org/presentationml/2006/ole">
            <mc:AlternateContent xmlns:mc="http://schemas.openxmlformats.org/markup-compatibility/2006">
              <mc:Choice xmlns:v="urn:schemas-microsoft-com:vml" Requires="v">
                <p:oleObj spid="_x0000_s122150" name="Equation" r:id="rId5" imgW="419040" imgH="406080" progId="Equation.DSMT4">
                  <p:embed/>
                </p:oleObj>
              </mc:Choice>
              <mc:Fallback>
                <p:oleObj name="Equation" r:id="rId5" imgW="419040" imgH="406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130800"/>
                        <a:ext cx="1298575" cy="10112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8" name="Object 16"/>
          <p:cNvGraphicFramePr>
            <a:graphicFrameLocks noChangeAspect="1"/>
          </p:cNvGraphicFramePr>
          <p:nvPr>
            <p:extLst>
              <p:ext uri="{D42A27DB-BD31-4B8C-83A1-F6EECF244321}">
                <p14:modId xmlns:p14="http://schemas.microsoft.com/office/powerpoint/2010/main" val="2110866512"/>
              </p:ext>
            </p:extLst>
          </p:nvPr>
        </p:nvGraphicFramePr>
        <p:xfrm>
          <a:off x="2486025" y="5097462"/>
          <a:ext cx="1928813" cy="1074738"/>
        </p:xfrm>
        <a:graphic>
          <a:graphicData uri="http://schemas.openxmlformats.org/presentationml/2006/ole">
            <mc:AlternateContent xmlns:mc="http://schemas.openxmlformats.org/markup-compatibility/2006">
              <mc:Choice xmlns:v="urn:schemas-microsoft-com:vml" Requires="v">
                <p:oleObj spid="_x0000_s122151" name="Equation" r:id="rId7" imgW="622080" imgH="431640" progId="Equation.DSMT4">
                  <p:embed/>
                </p:oleObj>
              </mc:Choice>
              <mc:Fallback>
                <p:oleObj name="Equation" r:id="rId7" imgW="62208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6025" y="5097462"/>
                        <a:ext cx="1928813" cy="10747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9" name="Object 17"/>
          <p:cNvGraphicFramePr>
            <a:graphicFrameLocks noChangeAspect="1"/>
          </p:cNvGraphicFramePr>
          <p:nvPr>
            <p:extLst>
              <p:ext uri="{D42A27DB-BD31-4B8C-83A1-F6EECF244321}">
                <p14:modId xmlns:p14="http://schemas.microsoft.com/office/powerpoint/2010/main" val="903618744"/>
              </p:ext>
            </p:extLst>
          </p:nvPr>
        </p:nvGraphicFramePr>
        <p:xfrm>
          <a:off x="4381500" y="5162550"/>
          <a:ext cx="1062038" cy="947737"/>
        </p:xfrm>
        <a:graphic>
          <a:graphicData uri="http://schemas.openxmlformats.org/presentationml/2006/ole">
            <mc:AlternateContent xmlns:mc="http://schemas.openxmlformats.org/markup-compatibility/2006">
              <mc:Choice xmlns:v="urn:schemas-microsoft-com:vml" Requires="v">
                <p:oleObj spid="_x0000_s122152" name="Equation" r:id="rId9" imgW="342720" imgH="380880" progId="Equation.DSMT4">
                  <p:embed/>
                </p:oleObj>
              </mc:Choice>
              <mc:Fallback>
                <p:oleObj name="Equation" r:id="rId9" imgW="342720" imgH="380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81500" y="5162550"/>
                        <a:ext cx="1062038" cy="947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50" name="Object 18"/>
          <p:cNvGraphicFramePr>
            <a:graphicFrameLocks noChangeAspect="1"/>
          </p:cNvGraphicFramePr>
          <p:nvPr>
            <p:extLst>
              <p:ext uri="{D42A27DB-BD31-4B8C-83A1-F6EECF244321}">
                <p14:modId xmlns:p14="http://schemas.microsoft.com/office/powerpoint/2010/main" val="115878824"/>
              </p:ext>
            </p:extLst>
          </p:nvPr>
        </p:nvGraphicFramePr>
        <p:xfrm>
          <a:off x="5410200" y="5129212"/>
          <a:ext cx="1968500" cy="1012825"/>
        </p:xfrm>
        <a:graphic>
          <a:graphicData uri="http://schemas.openxmlformats.org/presentationml/2006/ole">
            <mc:AlternateContent xmlns:mc="http://schemas.openxmlformats.org/markup-compatibility/2006">
              <mc:Choice xmlns:v="urn:schemas-microsoft-com:vml" Requires="v">
                <p:oleObj spid="_x0000_s122153" name="Equation" r:id="rId11" imgW="634680" imgH="406080" progId="Equation.DSMT4">
                  <p:embed/>
                </p:oleObj>
              </mc:Choice>
              <mc:Fallback>
                <p:oleObj name="Equation" r:id="rId11" imgW="634680" imgH="4060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0200" y="5129212"/>
                        <a:ext cx="1968500" cy="1012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3451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6437">
                                            <p:txEl>
                                              <p:pRg st="0" end="0"/>
                                            </p:txEl>
                                          </p:spTgt>
                                        </p:tgtEl>
                                        <p:attrNameLst>
                                          <p:attrName>style.visibility</p:attrName>
                                        </p:attrNameLst>
                                      </p:cBhvr>
                                      <p:to>
                                        <p:strVal val="visible"/>
                                      </p:to>
                                    </p:set>
                                    <p:animEffect transition="in" filter="wipe(left)">
                                      <p:cBhvr>
                                        <p:cTn id="7" dur="500"/>
                                        <p:tgtEl>
                                          <p:spTgt spid="1464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46437">
                                            <p:txEl>
                                              <p:pRg st="1" end="1"/>
                                            </p:txEl>
                                          </p:spTgt>
                                        </p:tgtEl>
                                        <p:attrNameLst>
                                          <p:attrName>style.visibility</p:attrName>
                                        </p:attrNameLst>
                                      </p:cBhvr>
                                      <p:to>
                                        <p:strVal val="visible"/>
                                      </p:to>
                                    </p:set>
                                    <p:animEffect transition="in" filter="wipe(left)">
                                      <p:cBhvr>
                                        <p:cTn id="12" dur="500"/>
                                        <p:tgtEl>
                                          <p:spTgt spid="1464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146440"/>
                                        </p:tgtEl>
                                        <p:attrNameLst>
                                          <p:attrName>style.visibility</p:attrName>
                                        </p:attrNameLst>
                                      </p:cBhvr>
                                      <p:to>
                                        <p:strVal val="visible"/>
                                      </p:to>
                                    </p:set>
                                    <p:animEffect transition="in" filter="wipe(left)">
                                      <p:cBhvr>
                                        <p:cTn id="17" dur="500"/>
                                        <p:tgtEl>
                                          <p:spTgt spid="1464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6437">
                                            <p:txEl>
                                              <p:pRg st="2" end="2"/>
                                            </p:txEl>
                                          </p:spTgt>
                                        </p:tgtEl>
                                        <p:attrNameLst>
                                          <p:attrName>style.visibility</p:attrName>
                                        </p:attrNameLst>
                                      </p:cBhvr>
                                      <p:to>
                                        <p:strVal val="visible"/>
                                      </p:to>
                                    </p:set>
                                    <p:animEffect transition="in" filter="wipe(left)">
                                      <p:cBhvr>
                                        <p:cTn id="22" dur="500"/>
                                        <p:tgtEl>
                                          <p:spTgt spid="14643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46437">
                                            <p:txEl>
                                              <p:pRg st="3" end="3"/>
                                            </p:txEl>
                                          </p:spTgt>
                                        </p:tgtEl>
                                        <p:attrNameLst>
                                          <p:attrName>style.visibility</p:attrName>
                                        </p:attrNameLst>
                                      </p:cBhvr>
                                      <p:to>
                                        <p:strVal val="visible"/>
                                      </p:to>
                                    </p:set>
                                    <p:animEffect transition="in" filter="wipe(left)">
                                      <p:cBhvr>
                                        <p:cTn id="27" dur="500"/>
                                        <p:tgtEl>
                                          <p:spTgt spid="14643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6437">
                                            <p:txEl>
                                              <p:pRg st="4" end="4"/>
                                            </p:txEl>
                                          </p:spTgt>
                                        </p:tgtEl>
                                        <p:attrNameLst>
                                          <p:attrName>style.visibility</p:attrName>
                                        </p:attrNameLst>
                                      </p:cBhvr>
                                      <p:to>
                                        <p:strVal val="visible"/>
                                      </p:to>
                                    </p:set>
                                    <p:animEffect transition="in" filter="wipe(left)">
                                      <p:cBhvr>
                                        <p:cTn id="32" dur="500"/>
                                        <p:tgtEl>
                                          <p:spTgt spid="14643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46437">
                                            <p:txEl>
                                              <p:pRg st="5" end="5"/>
                                            </p:txEl>
                                          </p:spTgt>
                                        </p:tgtEl>
                                        <p:attrNameLst>
                                          <p:attrName>style.visibility</p:attrName>
                                        </p:attrNameLst>
                                      </p:cBhvr>
                                      <p:to>
                                        <p:strVal val="visible"/>
                                      </p:to>
                                    </p:set>
                                    <p:animEffect transition="in" filter="wipe(left)">
                                      <p:cBhvr>
                                        <p:cTn id="37" dur="500"/>
                                        <p:tgtEl>
                                          <p:spTgt spid="14643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46437">
                                            <p:txEl>
                                              <p:pRg st="6" end="6"/>
                                            </p:txEl>
                                          </p:spTgt>
                                        </p:tgtEl>
                                        <p:attrNameLst>
                                          <p:attrName>style.visibility</p:attrName>
                                        </p:attrNameLst>
                                      </p:cBhvr>
                                      <p:to>
                                        <p:strVal val="visible"/>
                                      </p:to>
                                    </p:set>
                                    <p:animEffect transition="in" filter="wipe(left)">
                                      <p:cBhvr>
                                        <p:cTn id="42" dur="500"/>
                                        <p:tgtEl>
                                          <p:spTgt spid="14643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6447"/>
                                        </p:tgtEl>
                                        <p:attrNameLst>
                                          <p:attrName>style.visibility</p:attrName>
                                        </p:attrNameLst>
                                      </p:cBhvr>
                                      <p:to>
                                        <p:strVal val="visible"/>
                                      </p:to>
                                    </p:set>
                                    <p:animEffect transition="in" filter="wipe(left)">
                                      <p:cBhvr>
                                        <p:cTn id="47" dur="500"/>
                                        <p:tgtEl>
                                          <p:spTgt spid="14644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46448"/>
                                        </p:tgtEl>
                                        <p:attrNameLst>
                                          <p:attrName>style.visibility</p:attrName>
                                        </p:attrNameLst>
                                      </p:cBhvr>
                                      <p:to>
                                        <p:strVal val="visible"/>
                                      </p:to>
                                    </p:set>
                                    <p:animEffect transition="in" filter="wipe(left)">
                                      <p:cBhvr>
                                        <p:cTn id="52" dur="500"/>
                                        <p:tgtEl>
                                          <p:spTgt spid="14644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46449"/>
                                        </p:tgtEl>
                                        <p:attrNameLst>
                                          <p:attrName>style.visibility</p:attrName>
                                        </p:attrNameLst>
                                      </p:cBhvr>
                                      <p:to>
                                        <p:strVal val="visible"/>
                                      </p:to>
                                    </p:set>
                                    <p:animEffect transition="in" filter="wipe(left)">
                                      <p:cBhvr>
                                        <p:cTn id="57" dur="500"/>
                                        <p:tgtEl>
                                          <p:spTgt spid="14644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46450"/>
                                        </p:tgtEl>
                                        <p:attrNameLst>
                                          <p:attrName>style.visibility</p:attrName>
                                        </p:attrNameLst>
                                      </p:cBhvr>
                                      <p:to>
                                        <p:strVal val="visible"/>
                                      </p:to>
                                    </p:set>
                                    <p:animEffect transition="in" filter="wipe(left)">
                                      <p:cBhvr>
                                        <p:cTn id="62" dur="500"/>
                                        <p:tgtEl>
                                          <p:spTgt spid="146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Thursday, June 7, 2018</a:t>
            </a:r>
            <a:endParaRPr lang="en-US"/>
          </a:p>
        </p:txBody>
      </p:sp>
      <p:sp>
        <p:nvSpPr>
          <p:cNvPr id="16" name="Footer Placeholder 4"/>
          <p:cNvSpPr>
            <a:spLocks noGrp="1"/>
          </p:cNvSpPr>
          <p:nvPr>
            <p:ph type="ftr" sz="quarter" idx="11"/>
          </p:nvPr>
        </p:nvSpPr>
        <p:spPr/>
        <p:txBody>
          <a:bodyPr/>
          <a:lstStyle/>
          <a:p>
            <a:r>
              <a:rPr lang="de-DE" smtClean="0"/>
              <a:t>PHYS 1444-001, Summer 2018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7</a:t>
            </a:fld>
            <a:endParaRPr lang="en-US"/>
          </a:p>
        </p:txBody>
      </p:sp>
      <p:pic>
        <p:nvPicPr>
          <p:cNvPr id="147473" name="Picture 17" descr="FG21_022"/>
          <p:cNvPicPr>
            <a:picLocks noChangeAspect="1" noChangeArrowheads="1"/>
          </p:cNvPicPr>
          <p:nvPr/>
        </p:nvPicPr>
        <p:blipFill>
          <a:blip r:embed="rId3"/>
          <a:srcRect/>
          <a:stretch>
            <a:fillRect/>
          </a:stretch>
        </p:blipFill>
        <p:spPr bwMode="auto">
          <a:xfrm>
            <a:off x="5867400" y="0"/>
            <a:ext cx="3810000" cy="3162300"/>
          </a:xfrm>
          <a:prstGeom prst="rect">
            <a:avLst/>
          </a:prstGeom>
          <a:noFill/>
        </p:spPr>
      </p:pic>
      <p:sp>
        <p:nvSpPr>
          <p:cNvPr id="147459" name="Rectangle 3"/>
          <p:cNvSpPr>
            <a:spLocks noGrp="1" noChangeArrowheads="1"/>
          </p:cNvSpPr>
          <p:nvPr>
            <p:ph type="title"/>
          </p:nvPr>
        </p:nvSpPr>
        <p:spPr>
          <a:xfrm>
            <a:off x="304800" y="139700"/>
            <a:ext cx="8382000" cy="685800"/>
          </a:xfrm>
        </p:spPr>
        <p:txBody>
          <a:bodyPr/>
          <a:lstStyle/>
          <a:p>
            <a:r>
              <a:rPr lang="en-US" dirty="0"/>
              <a:t>Example 21 – 5 </a:t>
            </a:r>
          </a:p>
        </p:txBody>
      </p:sp>
      <p:sp>
        <p:nvSpPr>
          <p:cNvPr id="147460" name="Rectangle 4"/>
          <p:cNvSpPr>
            <a:spLocks noGrp="1" noChangeArrowheads="1"/>
          </p:cNvSpPr>
          <p:nvPr>
            <p:ph type="body" idx="1"/>
          </p:nvPr>
        </p:nvSpPr>
        <p:spPr>
          <a:xfrm>
            <a:off x="76200" y="762000"/>
            <a:ext cx="6705600" cy="2895600"/>
          </a:xfrm>
        </p:spPr>
        <p:txBody>
          <a:bodyPr/>
          <a:lstStyle/>
          <a:p>
            <a:pPr>
              <a:lnSpc>
                <a:spcPct val="80000"/>
              </a:lnSpc>
            </a:pPr>
            <a:r>
              <a:rPr lang="en-US" sz="2000" b="1" dirty="0"/>
              <a:t>Electrostatic copier</a:t>
            </a:r>
            <a:r>
              <a:rPr lang="en-US" sz="2000" dirty="0"/>
              <a:t>.  An electrostatic copier works by selectively arranging positive charges (in a pattern to be copied) on the surface of a </a:t>
            </a:r>
            <a:r>
              <a:rPr lang="en-US" sz="2000" dirty="0" smtClean="0"/>
              <a:t>non-conducting </a:t>
            </a:r>
            <a:r>
              <a:rPr lang="en-US" sz="2000" dirty="0"/>
              <a:t>drum, then gently sprinkling negatively charged dry toner (ink) onto the drum.  The toner particles temporarily stick to the pattern on the drum and are later transferred to paper and “melted” to produce the copy. Suppose each toner particle has a mass of 9.0x10</a:t>
            </a:r>
            <a:r>
              <a:rPr lang="en-US" sz="2000" baseline="30000" dirty="0"/>
              <a:t>-16</a:t>
            </a:r>
            <a:r>
              <a:rPr lang="en-US" sz="2000" dirty="0"/>
              <a:t>kg and carries the average of 20 extra electrons to provide an electric charge.  Assuming that the electric force on a toner particle must exceed twice its weight in order to ensure sufficient attraction, compute the required electric field strength near the surface of the drum.</a:t>
            </a:r>
          </a:p>
        </p:txBody>
      </p:sp>
      <p:graphicFrame>
        <p:nvGraphicFramePr>
          <p:cNvPr id="147462" name="Object 6"/>
          <p:cNvGraphicFramePr>
            <a:graphicFrameLocks noChangeAspect="1"/>
          </p:cNvGraphicFramePr>
          <p:nvPr/>
        </p:nvGraphicFramePr>
        <p:xfrm>
          <a:off x="2092325" y="4138613"/>
          <a:ext cx="641350" cy="398462"/>
        </p:xfrm>
        <a:graphic>
          <a:graphicData uri="http://schemas.openxmlformats.org/presentationml/2006/ole">
            <mc:AlternateContent xmlns:mc="http://schemas.openxmlformats.org/markup-compatibility/2006">
              <mc:Choice xmlns:v="urn:schemas-microsoft-com:vml" Requires="v">
                <p:oleObj spid="_x0000_s123289" name="Equation" r:id="rId4" imgW="291960" imgH="203040" progId="Equation.DSMT4">
                  <p:embed/>
                </p:oleObj>
              </mc:Choice>
              <mc:Fallback>
                <p:oleObj name="Equation" r:id="rId4" imgW="29196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2325" y="4138613"/>
                        <a:ext cx="641350" cy="3984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7463" name="Text Box 7"/>
          <p:cNvSpPr txBox="1">
            <a:spLocks noChangeArrowheads="1"/>
          </p:cNvSpPr>
          <p:nvPr/>
        </p:nvSpPr>
        <p:spPr bwMode="auto">
          <a:xfrm>
            <a:off x="457200" y="3638550"/>
            <a:ext cx="82994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The electric force must be the same as twice the gravitational force on the toner particle.</a:t>
            </a:r>
          </a:p>
        </p:txBody>
      </p:sp>
      <p:sp>
        <p:nvSpPr>
          <p:cNvPr id="147464" name="Text Box 8"/>
          <p:cNvSpPr txBox="1">
            <a:spLocks noChangeArrowheads="1"/>
          </p:cNvSpPr>
          <p:nvPr/>
        </p:nvSpPr>
        <p:spPr bwMode="auto">
          <a:xfrm>
            <a:off x="457200" y="4138613"/>
            <a:ext cx="165417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we can write</a:t>
            </a:r>
          </a:p>
        </p:txBody>
      </p:sp>
      <p:sp>
        <p:nvSpPr>
          <p:cNvPr id="147467" name="Text Box 11"/>
          <p:cNvSpPr txBox="1">
            <a:spLocks noChangeArrowheads="1"/>
          </p:cNvSpPr>
          <p:nvPr/>
        </p:nvSpPr>
        <p:spPr bwMode="auto">
          <a:xfrm>
            <a:off x="461963" y="4648200"/>
            <a:ext cx="40195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Thus, the magnitude of the electric field is</a:t>
            </a:r>
          </a:p>
        </p:txBody>
      </p:sp>
      <p:graphicFrame>
        <p:nvGraphicFramePr>
          <p:cNvPr id="147468" name="Object 12"/>
          <p:cNvGraphicFramePr>
            <a:graphicFrameLocks noChangeAspect="1"/>
          </p:cNvGraphicFramePr>
          <p:nvPr/>
        </p:nvGraphicFramePr>
        <p:xfrm>
          <a:off x="889000" y="5410200"/>
          <a:ext cx="558800" cy="300038"/>
        </p:xfrm>
        <a:graphic>
          <a:graphicData uri="http://schemas.openxmlformats.org/presentationml/2006/ole">
            <mc:AlternateContent xmlns:mc="http://schemas.openxmlformats.org/markup-compatibility/2006">
              <mc:Choice xmlns:v="urn:schemas-microsoft-com:vml" Requires="v">
                <p:oleObj spid="_x0000_s123290" name="Equation" r:id="rId6" imgW="253800" imgH="152280" progId="Equation.DSMT4">
                  <p:embed/>
                </p:oleObj>
              </mc:Choice>
              <mc:Fallback>
                <p:oleObj name="Equation" r:id="rId6" imgW="2538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00" y="5410200"/>
                        <a:ext cx="558800" cy="3000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4" name="Object 18"/>
          <p:cNvGraphicFramePr>
            <a:graphicFrameLocks noChangeAspect="1"/>
          </p:cNvGraphicFramePr>
          <p:nvPr/>
        </p:nvGraphicFramePr>
        <p:xfrm>
          <a:off x="2128838" y="5105400"/>
          <a:ext cx="5948362" cy="1046163"/>
        </p:xfrm>
        <a:graphic>
          <a:graphicData uri="http://schemas.openxmlformats.org/presentationml/2006/ole">
            <mc:AlternateContent xmlns:mc="http://schemas.openxmlformats.org/markup-compatibility/2006">
              <mc:Choice xmlns:v="urn:schemas-microsoft-com:vml" Requires="v">
                <p:oleObj spid="_x0000_s123291" name="Equation" r:id="rId8" imgW="2705040" imgH="533160" progId="Equation.DSMT4">
                  <p:embed/>
                </p:oleObj>
              </mc:Choice>
              <mc:Fallback>
                <p:oleObj name="Equation" r:id="rId8" imgW="2705040" imgH="5331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8838" y="5105400"/>
                        <a:ext cx="5948362" cy="10461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5" name="Object 19"/>
          <p:cNvGraphicFramePr>
            <a:graphicFrameLocks noChangeAspect="1"/>
          </p:cNvGraphicFramePr>
          <p:nvPr/>
        </p:nvGraphicFramePr>
        <p:xfrm>
          <a:off x="3389313" y="4113213"/>
          <a:ext cx="838200" cy="447675"/>
        </p:xfrm>
        <a:graphic>
          <a:graphicData uri="http://schemas.openxmlformats.org/presentationml/2006/ole">
            <mc:AlternateContent xmlns:mc="http://schemas.openxmlformats.org/markup-compatibility/2006">
              <mc:Choice xmlns:v="urn:schemas-microsoft-com:vml" Requires="v">
                <p:oleObj spid="_x0000_s123292" name="Equation" r:id="rId10" imgW="380880" imgH="228600" progId="Equation.DSMT4">
                  <p:embed/>
                </p:oleObj>
              </mc:Choice>
              <mc:Fallback>
                <p:oleObj name="Equation" r:id="rId10" imgW="38088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89313" y="4113213"/>
                        <a:ext cx="838200"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6" name="Object 20"/>
          <p:cNvGraphicFramePr>
            <a:graphicFrameLocks noChangeAspect="1"/>
          </p:cNvGraphicFramePr>
          <p:nvPr/>
        </p:nvGraphicFramePr>
        <p:xfrm>
          <a:off x="4206875" y="4149725"/>
          <a:ext cx="669925" cy="373063"/>
        </p:xfrm>
        <a:graphic>
          <a:graphicData uri="http://schemas.openxmlformats.org/presentationml/2006/ole">
            <mc:AlternateContent xmlns:mc="http://schemas.openxmlformats.org/markup-compatibility/2006">
              <mc:Choice xmlns:v="urn:schemas-microsoft-com:vml" Requires="v">
                <p:oleObj spid="_x0000_s123293" name="Equation" r:id="rId12" imgW="304560" imgH="190440" progId="Equation.DSMT4">
                  <p:embed/>
                </p:oleObj>
              </mc:Choice>
              <mc:Fallback>
                <p:oleObj name="Equation" r:id="rId12" imgW="304560" imgH="1904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06875" y="4149725"/>
                        <a:ext cx="669925" cy="373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7" name="Object 21"/>
          <p:cNvGraphicFramePr>
            <a:graphicFrameLocks noChangeAspect="1"/>
          </p:cNvGraphicFramePr>
          <p:nvPr/>
        </p:nvGraphicFramePr>
        <p:xfrm>
          <a:off x="2713038" y="4149725"/>
          <a:ext cx="696912" cy="373063"/>
        </p:xfrm>
        <a:graphic>
          <a:graphicData uri="http://schemas.openxmlformats.org/presentationml/2006/ole">
            <mc:AlternateContent xmlns:mc="http://schemas.openxmlformats.org/markup-compatibility/2006">
              <mc:Choice xmlns:v="urn:schemas-microsoft-com:vml" Requires="v">
                <p:oleObj spid="_x0000_s123294" name="Equation" r:id="rId14" imgW="317160" imgH="190440" progId="Equation.DSMT4">
                  <p:embed/>
                </p:oleObj>
              </mc:Choice>
              <mc:Fallback>
                <p:oleObj name="Equation" r:id="rId14" imgW="317160" imgH="1904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13038" y="4149725"/>
                        <a:ext cx="696912" cy="373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8" name="Object 22"/>
          <p:cNvGraphicFramePr>
            <a:graphicFrameLocks noChangeAspect="1"/>
          </p:cNvGraphicFramePr>
          <p:nvPr/>
        </p:nvGraphicFramePr>
        <p:xfrm>
          <a:off x="1408113" y="5222875"/>
          <a:ext cx="725487" cy="796925"/>
        </p:xfrm>
        <a:graphic>
          <a:graphicData uri="http://schemas.openxmlformats.org/presentationml/2006/ole">
            <mc:AlternateContent xmlns:mc="http://schemas.openxmlformats.org/markup-compatibility/2006">
              <mc:Choice xmlns:v="urn:schemas-microsoft-com:vml" Requires="v">
                <p:oleObj spid="_x0000_s123295" name="Equation" r:id="rId16" imgW="330120" imgH="406080" progId="Equation.DSMT4">
                  <p:embed/>
                </p:oleObj>
              </mc:Choice>
              <mc:Fallback>
                <p:oleObj name="Equation" r:id="rId16" imgW="330120" imgH="4060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08113" y="5222875"/>
                        <a:ext cx="725487" cy="796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8382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60">
                                            <p:txEl>
                                              <p:pRg st="0" end="0"/>
                                            </p:txEl>
                                          </p:spTgt>
                                        </p:tgtEl>
                                        <p:attrNameLst>
                                          <p:attrName>style.visibility</p:attrName>
                                        </p:attrNameLst>
                                      </p:cBhvr>
                                      <p:to>
                                        <p:strVal val="visible"/>
                                      </p:to>
                                    </p:set>
                                    <p:animEffect transition="in" filter="wipe(left)">
                                      <p:cBhvr>
                                        <p:cTn id="7" dur="500"/>
                                        <p:tgtEl>
                                          <p:spTgt spid="147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47473"/>
                                        </p:tgtEl>
                                        <p:attrNameLst>
                                          <p:attrName>style.visibility</p:attrName>
                                        </p:attrNameLst>
                                      </p:cBhvr>
                                      <p:to>
                                        <p:strVal val="visible"/>
                                      </p:to>
                                    </p:set>
                                    <p:anim calcmode="lin" valueType="num">
                                      <p:cBhvr>
                                        <p:cTn id="12" dur="500" fill="hold"/>
                                        <p:tgtEl>
                                          <p:spTgt spid="147473"/>
                                        </p:tgtEl>
                                        <p:attrNameLst>
                                          <p:attrName>ppt_w</p:attrName>
                                        </p:attrNameLst>
                                      </p:cBhvr>
                                      <p:tavLst>
                                        <p:tav tm="0">
                                          <p:val>
                                            <p:fltVal val="0"/>
                                          </p:val>
                                        </p:tav>
                                        <p:tav tm="100000">
                                          <p:val>
                                            <p:strVal val="#ppt_w"/>
                                          </p:val>
                                        </p:tav>
                                      </p:tavLst>
                                    </p:anim>
                                    <p:anim calcmode="lin" valueType="num">
                                      <p:cBhvr>
                                        <p:cTn id="13" dur="500" fill="hold"/>
                                        <p:tgtEl>
                                          <p:spTgt spid="147473"/>
                                        </p:tgtEl>
                                        <p:attrNameLst>
                                          <p:attrName>ppt_h</p:attrName>
                                        </p:attrNameLst>
                                      </p:cBhvr>
                                      <p:tavLst>
                                        <p:tav tm="0">
                                          <p:val>
                                            <p:fltVal val="0"/>
                                          </p:val>
                                        </p:tav>
                                        <p:tav tm="100000">
                                          <p:val>
                                            <p:strVal val="#ppt_h"/>
                                          </p:val>
                                        </p:tav>
                                      </p:tavLst>
                                    </p:anim>
                                    <p:animEffect transition="in" filter="fade">
                                      <p:cBhvr>
                                        <p:cTn id="14" dur="500"/>
                                        <p:tgtEl>
                                          <p:spTgt spid="14747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47463"/>
                                        </p:tgtEl>
                                        <p:attrNameLst>
                                          <p:attrName>style.visibility</p:attrName>
                                        </p:attrNameLst>
                                      </p:cBhvr>
                                      <p:to>
                                        <p:strVal val="visible"/>
                                      </p:to>
                                    </p:set>
                                    <p:animEffect transition="in" filter="wipe(left)">
                                      <p:cBhvr>
                                        <p:cTn id="19" dur="500"/>
                                        <p:tgtEl>
                                          <p:spTgt spid="14746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47464"/>
                                        </p:tgtEl>
                                        <p:attrNameLst>
                                          <p:attrName>style.visibility</p:attrName>
                                        </p:attrNameLst>
                                      </p:cBhvr>
                                      <p:to>
                                        <p:strVal val="visible"/>
                                      </p:to>
                                    </p:set>
                                    <p:animEffect transition="in" filter="wipe(left)">
                                      <p:cBhvr>
                                        <p:cTn id="24" dur="500"/>
                                        <p:tgtEl>
                                          <p:spTgt spid="14746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7462"/>
                                        </p:tgtEl>
                                        <p:attrNameLst>
                                          <p:attrName>style.visibility</p:attrName>
                                        </p:attrNameLst>
                                      </p:cBhvr>
                                      <p:to>
                                        <p:strVal val="visible"/>
                                      </p:to>
                                    </p:set>
                                    <p:animEffect transition="in" filter="wipe(left)">
                                      <p:cBhvr>
                                        <p:cTn id="29" dur="500"/>
                                        <p:tgtEl>
                                          <p:spTgt spid="14746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7477"/>
                                        </p:tgtEl>
                                        <p:attrNameLst>
                                          <p:attrName>style.visibility</p:attrName>
                                        </p:attrNameLst>
                                      </p:cBhvr>
                                      <p:to>
                                        <p:strVal val="visible"/>
                                      </p:to>
                                    </p:set>
                                    <p:animEffect transition="in" filter="wipe(left)">
                                      <p:cBhvr>
                                        <p:cTn id="34" dur="500"/>
                                        <p:tgtEl>
                                          <p:spTgt spid="14747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47475"/>
                                        </p:tgtEl>
                                        <p:attrNameLst>
                                          <p:attrName>style.visibility</p:attrName>
                                        </p:attrNameLst>
                                      </p:cBhvr>
                                      <p:to>
                                        <p:strVal val="visible"/>
                                      </p:to>
                                    </p:set>
                                    <p:animEffect transition="in" filter="wipe(left)">
                                      <p:cBhvr>
                                        <p:cTn id="39" dur="500"/>
                                        <p:tgtEl>
                                          <p:spTgt spid="14747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47476"/>
                                        </p:tgtEl>
                                        <p:attrNameLst>
                                          <p:attrName>style.visibility</p:attrName>
                                        </p:attrNameLst>
                                      </p:cBhvr>
                                      <p:to>
                                        <p:strVal val="visible"/>
                                      </p:to>
                                    </p:set>
                                    <p:animEffect transition="in" filter="wipe(left)">
                                      <p:cBhvr>
                                        <p:cTn id="44" dur="500"/>
                                        <p:tgtEl>
                                          <p:spTgt spid="14747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47467"/>
                                        </p:tgtEl>
                                        <p:attrNameLst>
                                          <p:attrName>style.visibility</p:attrName>
                                        </p:attrNameLst>
                                      </p:cBhvr>
                                      <p:to>
                                        <p:strVal val="visible"/>
                                      </p:to>
                                    </p:set>
                                    <p:animEffect transition="in" filter="wipe(left)">
                                      <p:cBhvr>
                                        <p:cTn id="49" dur="500"/>
                                        <p:tgtEl>
                                          <p:spTgt spid="14746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47468"/>
                                        </p:tgtEl>
                                        <p:attrNameLst>
                                          <p:attrName>style.visibility</p:attrName>
                                        </p:attrNameLst>
                                      </p:cBhvr>
                                      <p:to>
                                        <p:strVal val="visible"/>
                                      </p:to>
                                    </p:set>
                                    <p:animEffect transition="in" filter="wipe(left)">
                                      <p:cBhvr>
                                        <p:cTn id="54" dur="500"/>
                                        <p:tgtEl>
                                          <p:spTgt spid="14746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47478"/>
                                        </p:tgtEl>
                                        <p:attrNameLst>
                                          <p:attrName>style.visibility</p:attrName>
                                        </p:attrNameLst>
                                      </p:cBhvr>
                                      <p:to>
                                        <p:strVal val="visible"/>
                                      </p:to>
                                    </p:set>
                                    <p:animEffect transition="in" filter="wipe(left)">
                                      <p:cBhvr>
                                        <p:cTn id="59" dur="500"/>
                                        <p:tgtEl>
                                          <p:spTgt spid="14747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47474"/>
                                        </p:tgtEl>
                                        <p:attrNameLst>
                                          <p:attrName>style.visibility</p:attrName>
                                        </p:attrNameLst>
                                      </p:cBhvr>
                                      <p:to>
                                        <p:strVal val="visible"/>
                                      </p:to>
                                    </p:set>
                                    <p:animEffect transition="in" filter="wipe(left)">
                                      <p:cBhvr>
                                        <p:cTn id="64" dur="500"/>
                                        <p:tgtEl>
                                          <p:spTgt spid="147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P spid="147463" grpId="0"/>
      <p:bldP spid="147464" grpId="0"/>
      <p:bldP spid="1474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Thursday, June 7, 2018</a:t>
            </a:r>
            <a:endParaRPr lang="en-US"/>
          </a:p>
        </p:txBody>
      </p:sp>
      <p:sp>
        <p:nvSpPr>
          <p:cNvPr id="6" name="Footer Placeholder 4"/>
          <p:cNvSpPr>
            <a:spLocks noGrp="1"/>
          </p:cNvSpPr>
          <p:nvPr>
            <p:ph type="ftr" sz="quarter" idx="11"/>
          </p:nvPr>
        </p:nvSpPr>
        <p:spPr/>
        <p:txBody>
          <a:bodyPr/>
          <a:lstStyle/>
          <a:p>
            <a:r>
              <a:rPr lang="de-DE" smtClean="0"/>
              <a:t>PHYS 1444-001, Summer 2018               Dr. Jaehoon Yu</a:t>
            </a:r>
            <a:endParaRPr lang="en-US"/>
          </a:p>
        </p:txBody>
      </p:sp>
      <p:sp>
        <p:nvSpPr>
          <p:cNvPr id="7" name="Slide Number Placeholder 5"/>
          <p:cNvSpPr>
            <a:spLocks noGrp="1"/>
          </p:cNvSpPr>
          <p:nvPr>
            <p:ph type="sldNum" sz="quarter" idx="12"/>
          </p:nvPr>
        </p:nvSpPr>
        <p:spPr/>
        <p:txBody>
          <a:bodyPr/>
          <a:lstStyle/>
          <a:p>
            <a:fld id="{F9EC9387-AE02-FF40-8DC3-FBC6431E85BA}" type="slidenum">
              <a:rPr lang="en-US"/>
              <a:pPr/>
              <a:t>8</a:t>
            </a:fld>
            <a:endParaRPr lang="en-US"/>
          </a:p>
        </p:txBody>
      </p:sp>
      <p:sp>
        <p:nvSpPr>
          <p:cNvPr id="148482" name="Rectangle 2"/>
          <p:cNvSpPr>
            <a:spLocks noGrp="1" noChangeArrowheads="1"/>
          </p:cNvSpPr>
          <p:nvPr>
            <p:ph type="title"/>
          </p:nvPr>
        </p:nvSpPr>
        <p:spPr>
          <a:xfrm>
            <a:off x="457200" y="128588"/>
            <a:ext cx="8077200" cy="685800"/>
          </a:xfrm>
        </p:spPr>
        <p:txBody>
          <a:bodyPr/>
          <a:lstStyle/>
          <a:p>
            <a:r>
              <a:rPr lang="en-US"/>
              <a:t>Direction of the Electric Field</a:t>
            </a:r>
          </a:p>
        </p:txBody>
      </p:sp>
      <p:sp>
        <p:nvSpPr>
          <p:cNvPr id="148483" name="Rectangle 3"/>
          <p:cNvSpPr>
            <a:spLocks noGrp="1" noChangeArrowheads="1"/>
          </p:cNvSpPr>
          <p:nvPr>
            <p:ph type="body" idx="1"/>
          </p:nvPr>
        </p:nvSpPr>
        <p:spPr>
          <a:xfrm>
            <a:off x="381000" y="990600"/>
            <a:ext cx="8305800" cy="5334000"/>
          </a:xfrm>
        </p:spPr>
        <p:txBody>
          <a:bodyPr/>
          <a:lstStyle/>
          <a:p>
            <a:pPr>
              <a:lnSpc>
                <a:spcPct val="90000"/>
              </a:lnSpc>
            </a:pPr>
            <a:r>
              <a:rPr lang="en-US" sz="2800" dirty="0"/>
              <a:t>If there are more than one </a:t>
            </a:r>
            <a:r>
              <a:rPr lang="en-US" sz="2800" dirty="0" smtClean="0"/>
              <a:t>charge present, </a:t>
            </a:r>
            <a:r>
              <a:rPr lang="en-US" sz="2800" dirty="0"/>
              <a:t>the individual fields due to each charge are added </a:t>
            </a:r>
            <a:r>
              <a:rPr lang="en-US" sz="2800" dirty="0" err="1"/>
              <a:t>vectorially</a:t>
            </a:r>
            <a:r>
              <a:rPr lang="en-US" sz="2800" dirty="0"/>
              <a:t> to obtain the total field at any point.</a:t>
            </a:r>
          </a:p>
          <a:p>
            <a:pPr>
              <a:lnSpc>
                <a:spcPct val="90000"/>
              </a:lnSpc>
            </a:pPr>
            <a:endParaRPr lang="en-US" sz="2800" dirty="0"/>
          </a:p>
          <a:p>
            <a:pPr>
              <a:lnSpc>
                <a:spcPct val="90000"/>
              </a:lnSpc>
            </a:pPr>
            <a:r>
              <a:rPr lang="en-US" sz="2800" dirty="0"/>
              <a:t>This superposition principle of electric field has been verified by experiments.</a:t>
            </a:r>
          </a:p>
          <a:p>
            <a:pPr>
              <a:lnSpc>
                <a:spcPct val="90000"/>
              </a:lnSpc>
            </a:pPr>
            <a:r>
              <a:rPr lang="en-US" sz="2800" dirty="0"/>
              <a:t>For a given electric field </a:t>
            </a:r>
            <a:r>
              <a:rPr lang="en-US" sz="2800" b="1" dirty="0"/>
              <a:t>E</a:t>
            </a:r>
            <a:r>
              <a:rPr lang="en-US" sz="2800" dirty="0"/>
              <a:t> at a given point in space, we can calculate the force </a:t>
            </a:r>
            <a:r>
              <a:rPr lang="en-US" sz="2800" b="1" dirty="0"/>
              <a:t>F</a:t>
            </a:r>
            <a:r>
              <a:rPr lang="en-US" sz="2800" dirty="0"/>
              <a:t> on any charge q, </a:t>
            </a:r>
            <a:r>
              <a:rPr lang="en-US" sz="2800" b="1" dirty="0"/>
              <a:t>F</a:t>
            </a:r>
            <a:r>
              <a:rPr lang="en-US" sz="2800" dirty="0"/>
              <a:t>=</a:t>
            </a:r>
            <a:r>
              <a:rPr lang="en-US" sz="2800" dirty="0" err="1"/>
              <a:t>q</a:t>
            </a:r>
            <a:r>
              <a:rPr lang="en-US" sz="2800" b="1" dirty="0" err="1"/>
              <a:t>E</a:t>
            </a:r>
            <a:r>
              <a:rPr lang="en-US" sz="2800" dirty="0"/>
              <a:t>.</a:t>
            </a:r>
          </a:p>
          <a:p>
            <a:pPr lvl="1">
              <a:lnSpc>
                <a:spcPct val="90000"/>
              </a:lnSpc>
            </a:pPr>
            <a:r>
              <a:rPr lang="en-US" sz="2400" dirty="0"/>
              <a:t>What happens to the direction of the force and the field depending on the sign of the charge q?</a:t>
            </a:r>
          </a:p>
          <a:p>
            <a:pPr lvl="1">
              <a:lnSpc>
                <a:spcPct val="90000"/>
              </a:lnSpc>
            </a:pPr>
            <a:r>
              <a:rPr lang="en-US" sz="2400" dirty="0"/>
              <a:t>The </a:t>
            </a:r>
            <a:r>
              <a:rPr lang="en-US" sz="2400" b="1" dirty="0" smtClean="0"/>
              <a:t>F and E </a:t>
            </a:r>
            <a:r>
              <a:rPr lang="en-US" sz="2400" dirty="0" smtClean="0"/>
              <a:t>are </a:t>
            </a:r>
            <a:r>
              <a:rPr lang="en-US" sz="2400" dirty="0"/>
              <a:t>in the same directions if </a:t>
            </a:r>
            <a:r>
              <a:rPr lang="en-US" sz="2400" dirty="0" smtClean="0"/>
              <a:t>q</a:t>
            </a:r>
            <a:r>
              <a:rPr lang="en-US" sz="2400" dirty="0"/>
              <a:t> </a:t>
            </a:r>
            <a:r>
              <a:rPr lang="en-US" sz="2400" dirty="0" smtClean="0"/>
              <a:t>&gt; 0</a:t>
            </a:r>
            <a:endParaRPr lang="en-US" sz="2400" dirty="0"/>
          </a:p>
          <a:p>
            <a:pPr lvl="1">
              <a:lnSpc>
                <a:spcPct val="90000"/>
              </a:lnSpc>
            </a:pPr>
            <a:r>
              <a:rPr lang="en-US" sz="2400" dirty="0"/>
              <a:t>The </a:t>
            </a:r>
            <a:r>
              <a:rPr lang="en-US" sz="2400" b="1" dirty="0"/>
              <a:t>F and E </a:t>
            </a:r>
            <a:r>
              <a:rPr lang="en-US" sz="2400" dirty="0" smtClean="0"/>
              <a:t>are </a:t>
            </a:r>
            <a:r>
              <a:rPr lang="en-US" sz="2400" dirty="0"/>
              <a:t>in </a:t>
            </a:r>
            <a:r>
              <a:rPr lang="en-US" sz="2400" dirty="0" smtClean="0"/>
              <a:t>the opposite </a:t>
            </a:r>
            <a:r>
              <a:rPr lang="en-US" sz="2400" dirty="0"/>
              <a:t>directions if </a:t>
            </a:r>
            <a:r>
              <a:rPr lang="en-US" sz="2400" dirty="0" smtClean="0"/>
              <a:t>q</a:t>
            </a:r>
            <a:r>
              <a:rPr lang="en-US" sz="2400" dirty="0"/>
              <a:t> </a:t>
            </a:r>
            <a:r>
              <a:rPr lang="en-US" sz="2400" dirty="0" smtClean="0"/>
              <a:t>&lt; 0</a:t>
            </a:r>
            <a:endParaRPr lang="en-US" sz="2400" dirty="0"/>
          </a:p>
        </p:txBody>
      </p:sp>
      <p:graphicFrame>
        <p:nvGraphicFramePr>
          <p:cNvPr id="148484" name="Object 4"/>
          <p:cNvGraphicFramePr>
            <a:graphicFrameLocks noChangeAspect="1"/>
          </p:cNvGraphicFramePr>
          <p:nvPr>
            <p:extLst/>
          </p:nvPr>
        </p:nvGraphicFramePr>
        <p:xfrm>
          <a:off x="3805238" y="1905000"/>
          <a:ext cx="4729162" cy="671513"/>
        </p:xfrm>
        <a:graphic>
          <a:graphicData uri="http://schemas.openxmlformats.org/presentationml/2006/ole">
            <mc:AlternateContent xmlns:mc="http://schemas.openxmlformats.org/markup-compatibility/2006">
              <mc:Choice xmlns:v="urn:schemas-microsoft-com:vml" Requires="v">
                <p:oleObj spid="_x0000_s126012" name="Equation" r:id="rId3" imgW="1625600" imgH="228600" progId="Equation.DSMT4">
                  <p:embed/>
                </p:oleObj>
              </mc:Choice>
              <mc:Fallback>
                <p:oleObj name="Equation" r:id="rId3" imgW="1625600" imgH="228600" progId="Equation.DSMT4">
                  <p:embed/>
                  <p:pic>
                    <p:nvPicPr>
                      <p:cNvPr id="0" name=""/>
                      <p:cNvPicPr>
                        <a:picLocks noChangeAspect="1" noChangeArrowheads="1"/>
                      </p:cNvPicPr>
                      <p:nvPr/>
                    </p:nvPicPr>
                    <p:blipFill>
                      <a:blip r:embed="rId4"/>
                      <a:srcRect/>
                      <a:stretch>
                        <a:fillRect/>
                      </a:stretch>
                    </p:blipFill>
                    <p:spPr bwMode="auto">
                      <a:xfrm>
                        <a:off x="3805238" y="1905000"/>
                        <a:ext cx="4729162" cy="671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1844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wipe(left)">
                                      <p:cBhvr>
                                        <p:cTn id="7" dur="500"/>
                                        <p:tgtEl>
                                          <p:spTgt spid="148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148484"/>
                                        </p:tgtEl>
                                        <p:attrNameLst>
                                          <p:attrName>style.visibility</p:attrName>
                                        </p:attrNameLst>
                                      </p:cBhvr>
                                      <p:to>
                                        <p:strVal val="visible"/>
                                      </p:to>
                                    </p:set>
                                    <p:animEffect transition="in" filter="wipe(left)">
                                      <p:cBhvr>
                                        <p:cTn id="12" dur="500"/>
                                        <p:tgtEl>
                                          <p:spTgt spid="14848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48483">
                                            <p:txEl>
                                              <p:pRg st="2" end="2"/>
                                            </p:txEl>
                                          </p:spTgt>
                                        </p:tgtEl>
                                        <p:attrNameLst>
                                          <p:attrName>style.visibility</p:attrName>
                                        </p:attrNameLst>
                                      </p:cBhvr>
                                      <p:to>
                                        <p:strVal val="visible"/>
                                      </p:to>
                                    </p:set>
                                    <p:animEffect transition="in" filter="wipe(left)">
                                      <p:cBhvr>
                                        <p:cTn id="17" dur="500"/>
                                        <p:tgtEl>
                                          <p:spTgt spid="148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8483">
                                            <p:txEl>
                                              <p:pRg st="3" end="3"/>
                                            </p:txEl>
                                          </p:spTgt>
                                        </p:tgtEl>
                                        <p:attrNameLst>
                                          <p:attrName>style.visibility</p:attrName>
                                        </p:attrNameLst>
                                      </p:cBhvr>
                                      <p:to>
                                        <p:strVal val="visible"/>
                                      </p:to>
                                    </p:set>
                                    <p:animEffect transition="in" filter="wipe(left)">
                                      <p:cBhvr>
                                        <p:cTn id="22" dur="500"/>
                                        <p:tgtEl>
                                          <p:spTgt spid="148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48483">
                                            <p:txEl>
                                              <p:pRg st="4" end="4"/>
                                            </p:txEl>
                                          </p:spTgt>
                                        </p:tgtEl>
                                        <p:attrNameLst>
                                          <p:attrName>style.visibility</p:attrName>
                                        </p:attrNameLst>
                                      </p:cBhvr>
                                      <p:to>
                                        <p:strVal val="visible"/>
                                      </p:to>
                                    </p:set>
                                    <p:animEffect transition="in" filter="wipe(left)">
                                      <p:cBhvr>
                                        <p:cTn id="27" dur="500"/>
                                        <p:tgtEl>
                                          <p:spTgt spid="148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8483">
                                            <p:txEl>
                                              <p:pRg st="5" end="5"/>
                                            </p:txEl>
                                          </p:spTgt>
                                        </p:tgtEl>
                                        <p:attrNameLst>
                                          <p:attrName>style.visibility</p:attrName>
                                        </p:attrNameLst>
                                      </p:cBhvr>
                                      <p:to>
                                        <p:strVal val="visible"/>
                                      </p:to>
                                    </p:set>
                                    <p:animEffect transition="in" filter="wipe(left)">
                                      <p:cBhvr>
                                        <p:cTn id="32" dur="500"/>
                                        <p:tgtEl>
                                          <p:spTgt spid="1484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48483">
                                            <p:txEl>
                                              <p:pRg st="6" end="6"/>
                                            </p:txEl>
                                          </p:spTgt>
                                        </p:tgtEl>
                                        <p:attrNameLst>
                                          <p:attrName>style.visibility</p:attrName>
                                        </p:attrNameLst>
                                      </p:cBhvr>
                                      <p:to>
                                        <p:strVal val="visible"/>
                                      </p:to>
                                    </p:set>
                                    <p:animEffect transition="in" filter="wipe(left)">
                                      <p:cBhvr>
                                        <p:cTn id="37" dur="500"/>
                                        <p:tgtEl>
                                          <p:spTgt spid="148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Thursday, June 7, 2018</a:t>
            </a:r>
            <a:endParaRPr lang="en-US"/>
          </a:p>
        </p:txBody>
      </p:sp>
      <p:sp>
        <p:nvSpPr>
          <p:cNvPr id="16" name="Footer Placeholder 4"/>
          <p:cNvSpPr>
            <a:spLocks noGrp="1"/>
          </p:cNvSpPr>
          <p:nvPr>
            <p:ph type="ftr" sz="quarter" idx="11"/>
          </p:nvPr>
        </p:nvSpPr>
        <p:spPr/>
        <p:txBody>
          <a:bodyPr/>
          <a:lstStyle/>
          <a:p>
            <a:r>
              <a:rPr lang="de-DE" smtClean="0"/>
              <a:t>PHYS 1444-001, Summer 2018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9</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8 </a:t>
            </a:r>
            <a:endParaRPr lang="en-US" dirty="0"/>
          </a:p>
        </p:txBody>
      </p:sp>
      <p:sp>
        <p:nvSpPr>
          <p:cNvPr id="147460" name="Rectangle 4"/>
          <p:cNvSpPr>
            <a:spLocks noGrp="1" noChangeArrowheads="1"/>
          </p:cNvSpPr>
          <p:nvPr>
            <p:ph type="body" idx="1"/>
          </p:nvPr>
        </p:nvSpPr>
        <p:spPr>
          <a:xfrm>
            <a:off x="457200" y="914400"/>
            <a:ext cx="4038600" cy="1371600"/>
          </a:xfrm>
        </p:spPr>
        <p:txBody>
          <a:bodyPr/>
          <a:lstStyle/>
          <a:p>
            <a:pPr>
              <a:lnSpc>
                <a:spcPct val="80000"/>
              </a:lnSpc>
            </a:pPr>
            <a:r>
              <a:rPr lang="en-US" sz="2000" b="1" dirty="0" smtClean="0"/>
              <a:t>E above two point charges</a:t>
            </a:r>
            <a:r>
              <a:rPr lang="en-US" sz="2000" dirty="0" smtClean="0"/>
              <a:t>:  Calculate the total electric field (a) at point A and (b) at point B in the figure on the right due to both the charges Q</a:t>
            </a:r>
            <a:r>
              <a:rPr lang="en-US" sz="2000" baseline="-25000" dirty="0" smtClean="0"/>
              <a:t>1 </a:t>
            </a:r>
            <a:r>
              <a:rPr lang="en-US" sz="2000" dirty="0" smtClean="0"/>
              <a:t>and Q</a:t>
            </a:r>
            <a:r>
              <a:rPr lang="en-US" sz="2000" baseline="-25000" dirty="0" smtClean="0"/>
              <a:t>2</a:t>
            </a:r>
            <a:r>
              <a:rPr lang="en-US" sz="2000" dirty="0" smtClean="0"/>
              <a:t>. </a:t>
            </a:r>
            <a:endParaRPr lang="en-US" sz="2000" dirty="0"/>
          </a:p>
        </p:txBody>
      </p:sp>
      <p:graphicFrame>
        <p:nvGraphicFramePr>
          <p:cNvPr id="147462" name="Object 6"/>
          <p:cNvGraphicFramePr>
            <a:graphicFrameLocks noChangeAspect="1"/>
          </p:cNvGraphicFramePr>
          <p:nvPr/>
        </p:nvGraphicFramePr>
        <p:xfrm>
          <a:off x="933450" y="4521200"/>
          <a:ext cx="742950" cy="406400"/>
        </p:xfrm>
        <a:graphic>
          <a:graphicData uri="http://schemas.openxmlformats.org/presentationml/2006/ole">
            <mc:AlternateContent xmlns:mc="http://schemas.openxmlformats.org/markup-compatibility/2006">
              <mc:Choice xmlns:v="urn:schemas-microsoft-com:vml" Requires="v">
                <p:oleObj spid="_x0000_s127321" name="Equation" r:id="rId3" imgW="406400" imgH="254000" progId="Equation.DSMT4">
                  <p:embed/>
                </p:oleObj>
              </mc:Choice>
              <mc:Fallback>
                <p:oleObj name="Equation" r:id="rId3" imgW="406400" imgH="254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4521200"/>
                        <a:ext cx="742950" cy="406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7467" name="Text Box 11"/>
          <p:cNvSpPr txBox="1">
            <a:spLocks noChangeArrowheads="1"/>
          </p:cNvSpPr>
          <p:nvPr/>
        </p:nvSpPr>
        <p:spPr bwMode="auto">
          <a:xfrm>
            <a:off x="685800" y="3733800"/>
            <a:ext cx="4990920" cy="400110"/>
          </a:xfrm>
          <a:prstGeom prst="rect">
            <a:avLst/>
          </a:prstGeom>
          <a:noFill/>
          <a:ln w="9525">
            <a:noFill/>
            <a:miter lim="800000"/>
            <a:headEnd/>
            <a:tailEnd/>
          </a:ln>
          <a:effectLst/>
        </p:spPr>
        <p:txBody>
          <a:bodyPr wrap="none">
            <a:prstTxWarp prst="textNoShape">
              <a:avLst/>
            </a:prstTxWarp>
            <a:spAutoFit/>
          </a:bodyPr>
          <a:lstStyle/>
          <a:p>
            <a:r>
              <a:rPr lang="en-US" sz="2000" dirty="0" smtClean="0">
                <a:solidFill>
                  <a:schemeClr val="accent2"/>
                </a:solidFill>
                <a:latin typeface="Arial Narrow" charset="0"/>
              </a:rPr>
              <a:t>First, the electric field at point A by Q</a:t>
            </a:r>
            <a:r>
              <a:rPr lang="en-US" sz="2000" baseline="-25000" dirty="0" smtClean="0">
                <a:solidFill>
                  <a:schemeClr val="accent2"/>
                </a:solidFill>
                <a:latin typeface="Arial Narrow" charset="0"/>
              </a:rPr>
              <a:t>1</a:t>
            </a:r>
            <a:r>
              <a:rPr lang="en-US" sz="2000" dirty="0" smtClean="0">
                <a:solidFill>
                  <a:schemeClr val="accent2"/>
                </a:solidFill>
                <a:latin typeface="Arial Narrow" charset="0"/>
              </a:rPr>
              <a:t> and then Q</a:t>
            </a:r>
            <a:r>
              <a:rPr lang="en-US" sz="2000" baseline="-25000" dirty="0" smtClean="0">
                <a:solidFill>
                  <a:schemeClr val="accent2"/>
                </a:solidFill>
                <a:latin typeface="Arial Narrow" charset="0"/>
              </a:rPr>
              <a:t>2</a:t>
            </a:r>
            <a:r>
              <a:rPr lang="en-US" sz="2000" dirty="0" smtClean="0">
                <a:solidFill>
                  <a:schemeClr val="accent2"/>
                </a:solidFill>
                <a:latin typeface="Arial Narrow" charset="0"/>
              </a:rPr>
              <a:t>.  </a:t>
            </a:r>
            <a:endParaRPr lang="en-US" sz="2000" dirty="0">
              <a:solidFill>
                <a:schemeClr val="accent2"/>
              </a:solidFill>
              <a:latin typeface="Arial Narrow" charset="0"/>
            </a:endParaRPr>
          </a:p>
        </p:txBody>
      </p:sp>
      <p:pic>
        <p:nvPicPr>
          <p:cNvPr id="18" name="Picture 17" descr="FG21_026.JPG"/>
          <p:cNvPicPr>
            <a:picLocks noChangeAspect="1"/>
          </p:cNvPicPr>
          <p:nvPr/>
        </p:nvPicPr>
        <p:blipFill>
          <a:blip r:embed="rId5"/>
          <a:stretch>
            <a:fillRect/>
          </a:stretch>
        </p:blipFill>
        <p:spPr>
          <a:xfrm>
            <a:off x="4953000" y="838200"/>
            <a:ext cx="4114800" cy="2743200"/>
          </a:xfrm>
          <a:prstGeom prst="rect">
            <a:avLst/>
          </a:prstGeom>
        </p:spPr>
      </p:pic>
      <p:sp>
        <p:nvSpPr>
          <p:cNvPr id="19" name="Text Box 7"/>
          <p:cNvSpPr txBox="1">
            <a:spLocks noChangeArrowheads="1"/>
          </p:cNvSpPr>
          <p:nvPr/>
        </p:nvSpPr>
        <p:spPr bwMode="auto">
          <a:xfrm>
            <a:off x="685800" y="219069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How do we solve this problem?</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685800" y="3276600"/>
            <a:ext cx="4267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Then add them at each point </a:t>
            </a:r>
            <a:r>
              <a:rPr lang="en-US" sz="2000" dirty="0" err="1" smtClean="0">
                <a:solidFill>
                  <a:schemeClr val="accent2"/>
                </a:solidFill>
                <a:latin typeface="Arial Narrow" charset="0"/>
              </a:rPr>
              <a:t>vectorially</a:t>
            </a:r>
            <a:r>
              <a:rPr lang="en-US" sz="2000" dirty="0" smtClean="0">
                <a:solidFill>
                  <a:schemeClr val="accent2"/>
                </a:solidFill>
                <a:latin typeface="Arial Narrow" charset="0"/>
              </a:rPr>
              <a:t>!</a:t>
            </a:r>
            <a:endParaRPr lang="en-US" sz="2000" dirty="0">
              <a:solidFill>
                <a:schemeClr val="accent2"/>
              </a:solidFill>
              <a:latin typeface="Arial Narrow" charset="0"/>
            </a:endParaRPr>
          </a:p>
        </p:txBody>
      </p:sp>
      <p:sp>
        <p:nvSpPr>
          <p:cNvPr id="21" name="Text Box 7"/>
          <p:cNvSpPr txBox="1">
            <a:spLocks noChangeArrowheads="1"/>
          </p:cNvSpPr>
          <p:nvPr/>
        </p:nvSpPr>
        <p:spPr bwMode="auto">
          <a:xfrm>
            <a:off x="685800" y="2568714"/>
            <a:ext cx="42672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compute the magnitude of fields at each point due to each of the two charges.</a:t>
            </a:r>
            <a:endParaRPr lang="en-US" sz="2000" dirty="0">
              <a:solidFill>
                <a:schemeClr val="accent2"/>
              </a:solidFill>
              <a:latin typeface="Arial Narrow" charset="0"/>
            </a:endParaRPr>
          </a:p>
        </p:txBody>
      </p:sp>
      <p:graphicFrame>
        <p:nvGraphicFramePr>
          <p:cNvPr id="213001" name="Object 9"/>
          <p:cNvGraphicFramePr>
            <a:graphicFrameLocks noChangeAspect="1"/>
          </p:cNvGraphicFramePr>
          <p:nvPr/>
        </p:nvGraphicFramePr>
        <p:xfrm>
          <a:off x="985838" y="5588000"/>
          <a:ext cx="766762" cy="406400"/>
        </p:xfrm>
        <a:graphic>
          <a:graphicData uri="http://schemas.openxmlformats.org/presentationml/2006/ole">
            <mc:AlternateContent xmlns:mc="http://schemas.openxmlformats.org/markup-compatibility/2006">
              <mc:Choice xmlns:v="urn:schemas-microsoft-com:vml" Requires="v">
                <p:oleObj spid="_x0000_s127322" name="Equation" r:id="rId6" imgW="419100" imgH="254000" progId="Equation.DSMT4">
                  <p:embed/>
                </p:oleObj>
              </mc:Choice>
              <mc:Fallback>
                <p:oleObj name="Equation" r:id="rId6" imgW="4191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838" y="5588000"/>
                        <a:ext cx="766762" cy="406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2" name="Object 10"/>
          <p:cNvGraphicFramePr>
            <a:graphicFrameLocks noChangeAspect="1"/>
          </p:cNvGraphicFramePr>
          <p:nvPr/>
        </p:nvGraphicFramePr>
        <p:xfrm>
          <a:off x="1687513" y="4384675"/>
          <a:ext cx="766762" cy="731838"/>
        </p:xfrm>
        <a:graphic>
          <a:graphicData uri="http://schemas.openxmlformats.org/presentationml/2006/ole">
            <mc:AlternateContent xmlns:mc="http://schemas.openxmlformats.org/markup-compatibility/2006">
              <mc:Choice xmlns:v="urn:schemas-microsoft-com:vml" Requires="v">
                <p:oleObj spid="_x0000_s127323" name="Equation" r:id="rId8" imgW="419100" imgH="457200" progId="Equation.DSMT4">
                  <p:embed/>
                </p:oleObj>
              </mc:Choice>
              <mc:Fallback>
                <p:oleObj name="Equation" r:id="rId8" imgW="419100" imgH="457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7513" y="4384675"/>
                        <a:ext cx="766762" cy="7318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3" name="Object 11"/>
          <p:cNvGraphicFramePr>
            <a:graphicFrameLocks noChangeAspect="1"/>
          </p:cNvGraphicFramePr>
          <p:nvPr/>
        </p:nvGraphicFramePr>
        <p:xfrm>
          <a:off x="2443162" y="4267200"/>
          <a:ext cx="5481638" cy="914400"/>
        </p:xfrm>
        <a:graphic>
          <a:graphicData uri="http://schemas.openxmlformats.org/presentationml/2006/ole">
            <mc:AlternateContent xmlns:mc="http://schemas.openxmlformats.org/markup-compatibility/2006">
              <mc:Choice xmlns:v="urn:schemas-microsoft-com:vml" Requires="v">
                <p:oleObj spid="_x0000_s127324" name="Equation" r:id="rId10" imgW="2997200" imgH="571500" progId="Equation.DSMT4">
                  <p:embed/>
                </p:oleObj>
              </mc:Choice>
              <mc:Fallback>
                <p:oleObj name="Equation" r:id="rId10" imgW="2997200" imgH="571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3162" y="4267200"/>
                        <a:ext cx="5481638"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4" name="Object 12"/>
          <p:cNvGraphicFramePr>
            <a:graphicFrameLocks noChangeAspect="1"/>
          </p:cNvGraphicFramePr>
          <p:nvPr/>
        </p:nvGraphicFramePr>
        <p:xfrm>
          <a:off x="1752600" y="5461000"/>
          <a:ext cx="814388" cy="711200"/>
        </p:xfrm>
        <a:graphic>
          <a:graphicData uri="http://schemas.openxmlformats.org/presentationml/2006/ole">
            <mc:AlternateContent xmlns:mc="http://schemas.openxmlformats.org/markup-compatibility/2006">
              <mc:Choice xmlns:v="urn:schemas-microsoft-com:vml" Requires="v">
                <p:oleObj spid="_x0000_s127325" name="Equation" r:id="rId12" imgW="444500" imgH="444500" progId="Equation.DSMT4">
                  <p:embed/>
                </p:oleObj>
              </mc:Choice>
              <mc:Fallback>
                <p:oleObj name="Equation" r:id="rId12" imgW="444500" imgH="4445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5461000"/>
                        <a:ext cx="814388" cy="711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5" name="Object 13"/>
          <p:cNvGraphicFramePr>
            <a:graphicFrameLocks noChangeAspect="1"/>
          </p:cNvGraphicFramePr>
          <p:nvPr/>
        </p:nvGraphicFramePr>
        <p:xfrm>
          <a:off x="2536825" y="5334000"/>
          <a:ext cx="5387975" cy="914400"/>
        </p:xfrm>
        <a:graphic>
          <a:graphicData uri="http://schemas.openxmlformats.org/presentationml/2006/ole">
            <mc:AlternateContent xmlns:mc="http://schemas.openxmlformats.org/markup-compatibility/2006">
              <mc:Choice xmlns:v="urn:schemas-microsoft-com:vml" Requires="v">
                <p:oleObj spid="_x0000_s127326" name="Equation" r:id="rId14" imgW="2946400" imgH="571500" progId="Equation.DSMT4">
                  <p:embed/>
                </p:oleObj>
              </mc:Choice>
              <mc:Fallback>
                <p:oleObj name="Equation" r:id="rId14" imgW="2946400" imgH="5715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36825" y="5334000"/>
                        <a:ext cx="5387975"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8111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60">
                                            <p:txEl>
                                              <p:pRg st="0" end="0"/>
                                            </p:txEl>
                                          </p:spTgt>
                                        </p:tgtEl>
                                        <p:attrNameLst>
                                          <p:attrName>style.visibility</p:attrName>
                                        </p:attrNameLst>
                                      </p:cBhvr>
                                      <p:to>
                                        <p:strVal val="visible"/>
                                      </p:to>
                                    </p:set>
                                    <p:animEffect transition="in" filter="wipe(left)">
                                      <p:cBhvr>
                                        <p:cTn id="7" dur="500"/>
                                        <p:tgtEl>
                                          <p:spTgt spid="147460">
                                            <p:txEl>
                                              <p:pRg st="0" end="0"/>
                                            </p:txEl>
                                          </p:spTgt>
                                        </p:tgtEl>
                                      </p:cBhvr>
                                    </p:animEffect>
                                  </p:childTnLst>
                                </p:cTn>
                              </p:par>
                            </p:childTnLst>
                          </p:cTn>
                        </p:par>
                        <p:par>
                          <p:cTn id="8" fill="hold">
                            <p:stCondLst>
                              <p:cond delay="2400"/>
                            </p:stCondLst>
                            <p:childTnLst>
                              <p:par>
                                <p:cTn id="9" presetID="53"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wd">
                                    <p:tmPct val="10000"/>
                                  </p:iterate>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147467"/>
                                        </p:tgtEl>
                                        <p:attrNameLst>
                                          <p:attrName>style.visibility</p:attrName>
                                        </p:attrNameLst>
                                      </p:cBhvr>
                                      <p:to>
                                        <p:strVal val="visible"/>
                                      </p:to>
                                    </p:set>
                                    <p:animEffect transition="in" filter="wipe(left)">
                                      <p:cBhvr>
                                        <p:cTn id="33" dur="500"/>
                                        <p:tgtEl>
                                          <p:spTgt spid="1474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47462"/>
                                        </p:tgtEl>
                                        <p:attrNameLst>
                                          <p:attrName>style.visibility</p:attrName>
                                        </p:attrNameLst>
                                      </p:cBhvr>
                                      <p:to>
                                        <p:strVal val="visible"/>
                                      </p:to>
                                    </p:set>
                                    <p:animEffect transition="in" filter="wipe(left)">
                                      <p:cBhvr>
                                        <p:cTn id="38" dur="500"/>
                                        <p:tgtEl>
                                          <p:spTgt spid="14746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13002"/>
                                        </p:tgtEl>
                                        <p:attrNameLst>
                                          <p:attrName>style.visibility</p:attrName>
                                        </p:attrNameLst>
                                      </p:cBhvr>
                                      <p:to>
                                        <p:strVal val="visible"/>
                                      </p:to>
                                    </p:set>
                                    <p:animEffect transition="in" filter="wipe(left)">
                                      <p:cBhvr>
                                        <p:cTn id="43" dur="500"/>
                                        <p:tgtEl>
                                          <p:spTgt spid="21300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13003"/>
                                        </p:tgtEl>
                                        <p:attrNameLst>
                                          <p:attrName>style.visibility</p:attrName>
                                        </p:attrNameLst>
                                      </p:cBhvr>
                                      <p:to>
                                        <p:strVal val="visible"/>
                                      </p:to>
                                    </p:set>
                                    <p:animEffect transition="in" filter="wipe(left)">
                                      <p:cBhvr>
                                        <p:cTn id="48" dur="500"/>
                                        <p:tgtEl>
                                          <p:spTgt spid="21300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13001"/>
                                        </p:tgtEl>
                                        <p:attrNameLst>
                                          <p:attrName>style.visibility</p:attrName>
                                        </p:attrNameLst>
                                      </p:cBhvr>
                                      <p:to>
                                        <p:strVal val="visible"/>
                                      </p:to>
                                    </p:set>
                                    <p:animEffect transition="in" filter="wipe(left)">
                                      <p:cBhvr>
                                        <p:cTn id="53" dur="500"/>
                                        <p:tgtEl>
                                          <p:spTgt spid="21300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13004"/>
                                        </p:tgtEl>
                                        <p:attrNameLst>
                                          <p:attrName>style.visibility</p:attrName>
                                        </p:attrNameLst>
                                      </p:cBhvr>
                                      <p:to>
                                        <p:strVal val="visible"/>
                                      </p:to>
                                    </p:set>
                                    <p:animEffect transition="in" filter="wipe(left)">
                                      <p:cBhvr>
                                        <p:cTn id="58" dur="500"/>
                                        <p:tgtEl>
                                          <p:spTgt spid="21300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13005"/>
                                        </p:tgtEl>
                                        <p:attrNameLst>
                                          <p:attrName>style.visibility</p:attrName>
                                        </p:attrNameLst>
                                      </p:cBhvr>
                                      <p:to>
                                        <p:strVal val="visible"/>
                                      </p:to>
                                    </p:set>
                                    <p:animEffect transition="in" filter="wipe(left)">
                                      <p:cBhvr>
                                        <p:cTn id="63" dur="500"/>
                                        <p:tgtEl>
                                          <p:spTgt spid="213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P spid="147467" grpId="0"/>
      <p:bldP spid="19" grpId="0"/>
      <p:bldP spid="20" grpId="0"/>
      <p:bldP spid="21" grpId="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10888</TotalTime>
  <Words>2233</Words>
  <Application>Microsoft Macintosh PowerPoint</Application>
  <PresentationFormat>On-screen Show (4:3)</PresentationFormat>
  <Paragraphs>194</Paragraphs>
  <Slides>19</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8" baseType="lpstr">
      <vt:lpstr>Arial Narrow</vt:lpstr>
      <vt:lpstr>Lucida Grande</vt:lpstr>
      <vt:lpstr>Monotype Corsiva</vt:lpstr>
      <vt:lpstr>ＭＳ Ｐゴシック</vt:lpstr>
      <vt:lpstr>Symbol</vt:lpstr>
      <vt:lpstr>Times New Roman</vt:lpstr>
      <vt:lpstr>Wingdings</vt:lpstr>
      <vt:lpstr>phys1443-spring02</vt:lpstr>
      <vt:lpstr>Equation</vt:lpstr>
      <vt:lpstr>PHYS 1441 – Section 001 Lecture #4</vt:lpstr>
      <vt:lpstr>Announcements</vt:lpstr>
      <vt:lpstr>Special Project #2 – Angels &amp; Demons</vt:lpstr>
      <vt:lpstr>Example 21.2 </vt:lpstr>
      <vt:lpstr>The Electric Field</vt:lpstr>
      <vt:lpstr>The Electric Field</vt:lpstr>
      <vt:lpstr>Example 21 – 5 </vt:lpstr>
      <vt:lpstr>Direction of the Electric Field</vt:lpstr>
      <vt:lpstr>Example 21 – 8 </vt:lpstr>
      <vt:lpstr>Example 21 – 8, cnt’d</vt:lpstr>
      <vt:lpstr>Example 21 – 8, cnt’d</vt:lpstr>
      <vt:lpstr>Example 21 – 12 </vt:lpstr>
      <vt:lpstr>Example 21 – 12 cnt’d </vt:lpstr>
      <vt:lpstr>Field Lines</vt:lpstr>
      <vt:lpstr>Electric Field and Conductors</vt:lpstr>
      <vt:lpstr>Example 21-13</vt:lpstr>
      <vt:lpstr>Motion of a Charged Particle in an Electric Field</vt:lpstr>
      <vt:lpstr>Example 21 – 14 </vt:lpstr>
      <vt:lpstr>Example 21 – 14 </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439</cp:revision>
  <dcterms:created xsi:type="dcterms:W3CDTF">2012-01-19T04:21:20Z</dcterms:created>
  <dcterms:modified xsi:type="dcterms:W3CDTF">2018-06-07T18:11:19Z</dcterms:modified>
</cp:coreProperties>
</file>