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png" ContentType="image/png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91" r:id="rId2"/>
    <p:sldId id="590" r:id="rId3"/>
    <p:sldId id="591" r:id="rId4"/>
    <p:sldId id="592" r:id="rId5"/>
    <p:sldId id="567" r:id="rId6"/>
    <p:sldId id="568" r:id="rId7"/>
    <p:sldId id="571" r:id="rId8"/>
    <p:sldId id="572" r:id="rId9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033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99FFCC"/>
    <a:srgbClr val="FFFFCC"/>
    <a:srgbClr val="CC6600"/>
    <a:srgbClr val="FF0066"/>
    <a:srgbClr val="CC00CC"/>
    <a:srgbClr val="003300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752"/>
    <p:restoredTop sz="94660"/>
  </p:normalViewPr>
  <p:slideViewPr>
    <p:cSldViewPr>
      <p:cViewPr varScale="1">
        <p:scale>
          <a:sx n="106" d="100"/>
          <a:sy n="106" d="100"/>
        </p:scale>
        <p:origin x="100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1" Type="http://schemas.openxmlformats.org/officeDocument/2006/relationships/image" Target="../media/image16.wmf"/><Relationship Id="rId12" Type="http://schemas.openxmlformats.org/officeDocument/2006/relationships/image" Target="../media/image17.wmf"/><Relationship Id="rId13" Type="http://schemas.openxmlformats.org/officeDocument/2006/relationships/image" Target="../media/image18.wmf"/><Relationship Id="rId1" Type="http://schemas.openxmlformats.org/officeDocument/2006/relationships/image" Target="../media/image6.emf"/><Relationship Id="rId2" Type="http://schemas.openxmlformats.org/officeDocument/2006/relationships/image" Target="../media/image7.wmf"/><Relationship Id="rId3" Type="http://schemas.openxmlformats.org/officeDocument/2006/relationships/image" Target="../media/image8.wmf"/><Relationship Id="rId4" Type="http://schemas.openxmlformats.org/officeDocument/2006/relationships/image" Target="../media/image9.wmf"/><Relationship Id="rId5" Type="http://schemas.openxmlformats.org/officeDocument/2006/relationships/image" Target="../media/image10.wmf"/><Relationship Id="rId6" Type="http://schemas.openxmlformats.org/officeDocument/2006/relationships/image" Target="../media/image11.wmf"/><Relationship Id="rId7" Type="http://schemas.openxmlformats.org/officeDocument/2006/relationships/image" Target="../media/image12.wmf"/><Relationship Id="rId8" Type="http://schemas.openxmlformats.org/officeDocument/2006/relationships/image" Target="../media/image13.wmf"/><Relationship Id="rId9" Type="http://schemas.openxmlformats.org/officeDocument/2006/relationships/image" Target="../media/image14.emf"/><Relationship Id="rId10" Type="http://schemas.openxmlformats.org/officeDocument/2006/relationships/image" Target="../media/image1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Relationship Id="rId2" Type="http://schemas.openxmlformats.org/officeDocument/2006/relationships/image" Target="../media/image10.wmf"/><Relationship Id="rId3" Type="http://schemas.openxmlformats.org/officeDocument/2006/relationships/image" Target="../media/image2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EBEBBD9D-2B36-914F-A6CA-7434B00079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2236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118042F0-41D0-5340-90E3-DBE3BE5AF9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049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8042F0-41D0-5340-90E3-DBE3BE5AF95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6344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8042F0-41D0-5340-90E3-DBE3BE5AF95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408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June 11, 2018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2E354-380E-2541-86AC-273DB71358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6315667"/>
            <a:ext cx="440436" cy="38880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June 11,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1AF11F0-DDFA-B44C-AACA-04940859F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June 11,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0B4D4B-3DEF-AE4B-B9BB-BFC0E5F213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June 11, 2018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8378816-F0BE-954B-ACE6-3B377C21A1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June 11,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EF3D8A4-74EF-534D-976E-1FB9C4B728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June 11,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1BF8B38-6A2B-A24F-8E1A-CFFE728496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June 11,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A743A56-7F86-D14E-A381-3C37627AF2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June 11, 2018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D4FE25A-1989-A448-A1B9-194EB93C7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June 11, 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EAF47E9-2323-F64D-AFF2-9AFE5BE481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June 11, 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90B60E-95F4-9C41-AEA5-2E2E6ABCCA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June 11,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B327105-656C-8345-B353-0B5F787303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June 11,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3F747FB-9F93-7A4A-823E-4285093B0C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rgbClr val="FF00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Monday, June 11, 2018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rgbClr val="0033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+mn-lt"/>
              </a:defRPr>
            </a:lvl1pPr>
          </a:lstStyle>
          <a:p>
            <a:pPr>
              <a:defRPr/>
            </a:pPr>
            <a:fld id="{48A22D27-E16E-9440-8890-E1A3510F77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6315667"/>
            <a:ext cx="440436" cy="38880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image" Target="../media/image8.wmf"/><Relationship Id="rId20" Type="http://schemas.openxmlformats.org/officeDocument/2006/relationships/oleObject" Target="../embeddings/oleObject9.bin"/><Relationship Id="rId21" Type="http://schemas.openxmlformats.org/officeDocument/2006/relationships/image" Target="../media/image14.emf"/><Relationship Id="rId22" Type="http://schemas.openxmlformats.org/officeDocument/2006/relationships/oleObject" Target="../embeddings/oleObject10.bin"/><Relationship Id="rId23" Type="http://schemas.openxmlformats.org/officeDocument/2006/relationships/image" Target="../media/image15.emf"/><Relationship Id="rId24" Type="http://schemas.openxmlformats.org/officeDocument/2006/relationships/oleObject" Target="../embeddings/oleObject11.bin"/><Relationship Id="rId25" Type="http://schemas.openxmlformats.org/officeDocument/2006/relationships/image" Target="../media/image16.wmf"/><Relationship Id="rId26" Type="http://schemas.openxmlformats.org/officeDocument/2006/relationships/oleObject" Target="../embeddings/oleObject12.bin"/><Relationship Id="rId27" Type="http://schemas.openxmlformats.org/officeDocument/2006/relationships/image" Target="../media/image17.wmf"/><Relationship Id="rId28" Type="http://schemas.openxmlformats.org/officeDocument/2006/relationships/oleObject" Target="../embeddings/oleObject13.bin"/><Relationship Id="rId29" Type="http://schemas.openxmlformats.org/officeDocument/2006/relationships/image" Target="../media/image18.wmf"/><Relationship Id="rId10" Type="http://schemas.openxmlformats.org/officeDocument/2006/relationships/oleObject" Target="../embeddings/oleObject4.bin"/><Relationship Id="rId11" Type="http://schemas.openxmlformats.org/officeDocument/2006/relationships/image" Target="../media/image9.wmf"/><Relationship Id="rId12" Type="http://schemas.openxmlformats.org/officeDocument/2006/relationships/oleObject" Target="../embeddings/oleObject5.bin"/><Relationship Id="rId13" Type="http://schemas.openxmlformats.org/officeDocument/2006/relationships/image" Target="../media/image10.wmf"/><Relationship Id="rId14" Type="http://schemas.openxmlformats.org/officeDocument/2006/relationships/oleObject" Target="../embeddings/oleObject6.bin"/><Relationship Id="rId15" Type="http://schemas.openxmlformats.org/officeDocument/2006/relationships/image" Target="../media/image11.wmf"/><Relationship Id="rId16" Type="http://schemas.openxmlformats.org/officeDocument/2006/relationships/oleObject" Target="../embeddings/oleObject7.bin"/><Relationship Id="rId17" Type="http://schemas.openxmlformats.org/officeDocument/2006/relationships/image" Target="../media/image12.wmf"/><Relationship Id="rId18" Type="http://schemas.openxmlformats.org/officeDocument/2006/relationships/oleObject" Target="../embeddings/oleObject8.bin"/><Relationship Id="rId19" Type="http://schemas.openxmlformats.org/officeDocument/2006/relationships/image" Target="../media/image13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19.jpeg"/><Relationship Id="rId4" Type="http://schemas.openxmlformats.org/officeDocument/2006/relationships/oleObject" Target="../embeddings/oleObject1.bin"/><Relationship Id="rId5" Type="http://schemas.openxmlformats.org/officeDocument/2006/relationships/image" Target="../media/image6.emf"/><Relationship Id="rId6" Type="http://schemas.openxmlformats.org/officeDocument/2006/relationships/oleObject" Target="../embeddings/oleObject2.bin"/><Relationship Id="rId7" Type="http://schemas.openxmlformats.org/officeDocument/2006/relationships/image" Target="../media/image7.wmf"/><Relationship Id="rId8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4" Type="http://schemas.openxmlformats.org/officeDocument/2006/relationships/image" Target="../media/image20.emf"/><Relationship Id="rId5" Type="http://schemas.openxmlformats.org/officeDocument/2006/relationships/oleObject" Target="../embeddings/oleObject15.bin"/><Relationship Id="rId6" Type="http://schemas.openxmlformats.org/officeDocument/2006/relationships/image" Target="../media/image10.wmf"/><Relationship Id="rId7" Type="http://schemas.openxmlformats.org/officeDocument/2006/relationships/oleObject" Target="../embeddings/oleObject16.bin"/><Relationship Id="rId8" Type="http://schemas.openxmlformats.org/officeDocument/2006/relationships/image" Target="../media/image21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June 11, 2018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5A3770-54C9-3149-A664-D038CC3CB949}" type="slidenum">
              <a:rPr lang="en-US">
                <a:latin typeface="Arial Narrow" pitchFamily="-84" charset="0"/>
              </a:rPr>
              <a:pPr/>
              <a:t>1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49263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PHYS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1441 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– Section 001</a:t>
            </a:r>
            <a:br>
              <a:rPr lang="en-US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Lecture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#5</a:t>
            </a: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3043278" y="1447800"/>
            <a:ext cx="274947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Monday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, June </a:t>
            </a:r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11, 2018</a:t>
            </a:r>
            <a:endParaRPr lang="en-US" dirty="0">
              <a:solidFill>
                <a:schemeClr val="accent2"/>
              </a:solidFill>
              <a:latin typeface="Monotype Corsiva" pitchFamily="-84" charset="0"/>
            </a:endParaRP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Dr.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Jae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hoon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Yu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952500" y="2129135"/>
            <a:ext cx="655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accent2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660066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3300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CC00CC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9pPr>
          </a:lstStyle>
          <a:p>
            <a:pPr marL="609600" indent="-609600" algn="l"/>
            <a:r>
              <a:rPr lang="en-US" kern="0" dirty="0" smtClean="0">
                <a:latin typeface="Arial Narrow" charset="0"/>
              </a:rPr>
              <a:t>Chapter 21</a:t>
            </a:r>
            <a:endParaRPr lang="en-US" kern="0" dirty="0" smtClean="0">
              <a:solidFill>
                <a:srgbClr val="003300"/>
              </a:solidFill>
              <a:latin typeface="Arial Narrow" charset="0"/>
            </a:endParaRPr>
          </a:p>
          <a:p>
            <a:pPr marL="990600" lvl="1" indent="-533400"/>
            <a:r>
              <a:rPr lang="en-US" dirty="0" smtClean="0">
                <a:solidFill>
                  <a:srgbClr val="003800"/>
                </a:solidFill>
                <a:latin typeface="Arial Narrow" charset="0"/>
              </a:rPr>
              <a:t>Electric Dipole and Its Electric Field</a:t>
            </a:r>
          </a:p>
          <a:p>
            <a:pPr marL="609600" indent="-609600" algn="l"/>
            <a:r>
              <a:rPr lang="en-US" kern="0" dirty="0">
                <a:latin typeface="Arial Narrow" charset="0"/>
              </a:rPr>
              <a:t>Chapter </a:t>
            </a:r>
            <a:r>
              <a:rPr lang="en-US" kern="0" dirty="0" smtClean="0">
                <a:latin typeface="Arial Narrow" charset="0"/>
              </a:rPr>
              <a:t>22</a:t>
            </a:r>
            <a:endParaRPr lang="en-US" kern="0" dirty="0">
              <a:solidFill>
                <a:srgbClr val="003300"/>
              </a:solidFill>
              <a:latin typeface="Arial Narrow" charset="0"/>
            </a:endParaRPr>
          </a:p>
          <a:p>
            <a:pPr marL="990600" lvl="1" indent="-533400"/>
            <a:r>
              <a:rPr lang="en-US" dirty="0">
                <a:solidFill>
                  <a:srgbClr val="003300"/>
                </a:solidFill>
                <a:latin typeface="Arial Narrow" charset="0"/>
              </a:rPr>
              <a:t>Gauss’ Law</a:t>
            </a:r>
          </a:p>
          <a:p>
            <a:pPr marL="990600" lvl="1" indent="-533400"/>
            <a:r>
              <a:rPr lang="en-US" dirty="0" smtClean="0">
                <a:solidFill>
                  <a:srgbClr val="003300"/>
                </a:solidFill>
                <a:latin typeface="Arial Narrow" charset="0"/>
              </a:rPr>
              <a:t>Electric Flux</a:t>
            </a:r>
          </a:p>
          <a:p>
            <a:pPr marL="990600" lvl="1" indent="-533400"/>
            <a:r>
              <a:rPr lang="en-US" dirty="0" smtClean="0">
                <a:solidFill>
                  <a:srgbClr val="003300"/>
                </a:solidFill>
                <a:latin typeface="Arial Narrow" charset="0"/>
              </a:rPr>
              <a:t>Gauss’ Law with Multiple Charges</a:t>
            </a:r>
          </a:p>
          <a:p>
            <a:pPr marL="990600" lvl="1" indent="-533400"/>
            <a:r>
              <a:rPr lang="en-US" dirty="0" smtClean="0">
                <a:solidFill>
                  <a:srgbClr val="003300"/>
                </a:solidFill>
                <a:latin typeface="Arial Narrow" charset="0"/>
              </a:rPr>
              <a:t>What is Gauss’ Law Good For?</a:t>
            </a: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609600" y="5862935"/>
            <a:ext cx="8001000" cy="46166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solidFill>
                  <a:srgbClr val="003300"/>
                </a:solidFill>
                <a:latin typeface="Arial Narrow" charset="0"/>
              </a:rPr>
              <a:t>Today’s homework is homework </a:t>
            </a:r>
            <a:r>
              <a:rPr lang="en-US" dirty="0" smtClean="0">
                <a:solidFill>
                  <a:srgbClr val="003300"/>
                </a:solidFill>
                <a:latin typeface="Arial Narrow" charset="0"/>
              </a:rPr>
              <a:t>#3, </a:t>
            </a:r>
            <a:r>
              <a:rPr lang="en-US" dirty="0">
                <a:solidFill>
                  <a:srgbClr val="003300"/>
                </a:solidFill>
                <a:latin typeface="Arial Narrow" charset="0"/>
              </a:rPr>
              <a:t>due </a:t>
            </a:r>
            <a:r>
              <a:rPr lang="en-US" dirty="0" smtClean="0">
                <a:solidFill>
                  <a:srgbClr val="003300"/>
                </a:solidFill>
                <a:latin typeface="Arial Narrow" charset="0"/>
              </a:rPr>
              <a:t>11pm</a:t>
            </a:r>
            <a:r>
              <a:rPr lang="en-US">
                <a:solidFill>
                  <a:srgbClr val="003300"/>
                </a:solidFill>
                <a:latin typeface="Arial Narrow" charset="0"/>
              </a:rPr>
              <a:t>,</a:t>
            </a:r>
            <a:r>
              <a:rPr lang="en-US" smtClean="0">
                <a:solidFill>
                  <a:srgbClr val="003300"/>
                </a:solidFill>
                <a:latin typeface="Arial Narrow" charset="0"/>
              </a:rPr>
              <a:t> Wednesday</a:t>
            </a:r>
            <a:r>
              <a:rPr lang="en-US" dirty="0" smtClean="0">
                <a:solidFill>
                  <a:srgbClr val="003300"/>
                </a:solidFill>
                <a:latin typeface="Arial Narrow" charset="0"/>
              </a:rPr>
              <a:t>, </a:t>
            </a:r>
            <a:r>
              <a:rPr lang="en-US" smtClean="0">
                <a:solidFill>
                  <a:srgbClr val="003300"/>
                </a:solidFill>
                <a:latin typeface="Arial Narrow" charset="0"/>
              </a:rPr>
              <a:t>June</a:t>
            </a:r>
            <a:r>
              <a:rPr lang="en-US">
                <a:solidFill>
                  <a:srgbClr val="003300"/>
                </a:solidFill>
                <a:latin typeface="Arial Narrow" charset="0"/>
              </a:rPr>
              <a:t> </a:t>
            </a:r>
            <a:r>
              <a:rPr lang="en-US" smtClean="0">
                <a:solidFill>
                  <a:srgbClr val="003300"/>
                </a:solidFill>
                <a:latin typeface="Arial Narrow" charset="0"/>
              </a:rPr>
              <a:t>13!!</a:t>
            </a:r>
            <a:endParaRPr lang="en-US" dirty="0">
              <a:solidFill>
                <a:srgbClr val="003300"/>
              </a:solidFill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4975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8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Monday, June 11, 2018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de-DE" sz="1400" smtClean="0">
                <a:solidFill>
                  <a:srgbClr val="003300"/>
                </a:solidFill>
                <a:latin typeface="Arial Narrow" charset="0"/>
              </a:rPr>
              <a:t>PHYS 1444-001, Summer 2018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669E5A06-31D5-AF47-8D83-B0D4AB7E3FC1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2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76200"/>
            <a:ext cx="7772400" cy="838200"/>
          </a:xfrm>
        </p:spPr>
        <p:txBody>
          <a:bodyPr/>
          <a:lstStyle/>
          <a:p>
            <a:r>
              <a:rPr lang="en-US" sz="6000" dirty="0">
                <a:latin typeface="Arial Narrow" charset="0"/>
                <a:ea typeface="ＭＳ Ｐゴシック" charset="0"/>
                <a:cs typeface="ＭＳ Ｐゴシック" charset="0"/>
              </a:rPr>
              <a:t>Announcements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90600"/>
            <a:ext cx="8839200" cy="5334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>
                <a:latin typeface="Arial Narrow" charset="0"/>
                <a:ea typeface="ＭＳ Ｐゴシック" charset="0"/>
                <a:cs typeface="ＭＳ Ｐゴシック" charset="0"/>
              </a:rPr>
              <a:t>Bring out special project #1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Arial Narrow" charset="0"/>
                <a:ea typeface="ＭＳ Ｐゴシック" charset="0"/>
                <a:cs typeface="ＭＳ Ｐゴシック" charset="0"/>
              </a:rPr>
              <a:t>Reading assignments: CH21.11 and 22.4</a:t>
            </a:r>
          </a:p>
        </p:txBody>
      </p:sp>
    </p:spTree>
    <p:extLst>
      <p:ext uri="{BB962C8B-B14F-4D97-AF65-F5344CB8AC3E}">
        <p14:creationId xmlns:p14="http://schemas.microsoft.com/office/powerpoint/2010/main" val="886140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534400" cy="762000"/>
          </a:xfrm>
        </p:spPr>
        <p:txBody>
          <a:bodyPr/>
          <a:lstStyle/>
          <a:p>
            <a:r>
              <a:rPr lang="en-US" dirty="0" smtClean="0">
                <a:latin typeface="Arial Narrow" charset="0"/>
                <a:ea typeface="ＭＳ Ｐゴシック" charset="0"/>
                <a:cs typeface="ＭＳ Ｐゴシック" charset="0"/>
              </a:rPr>
              <a:t>Reminder: SP#2 – </a:t>
            </a:r>
            <a:r>
              <a:rPr lang="en-US" dirty="0">
                <a:latin typeface="Arial Narrow" charset="0"/>
                <a:ea typeface="ＭＳ Ｐゴシック" charset="0"/>
                <a:cs typeface="ＭＳ Ｐゴシック" charset="0"/>
              </a:rPr>
              <a:t>Angels &amp; Demons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14400"/>
            <a:ext cx="7772400" cy="5029200"/>
          </a:xfrm>
        </p:spPr>
        <p:txBody>
          <a:bodyPr/>
          <a:lstStyle/>
          <a:p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Compute the total possible energy released from an annihilation of x-grams of anti-matter and the same quantity of matter, where x is the last two digits of your SS#. (20 points)</a:t>
            </a:r>
          </a:p>
          <a:p>
            <a:pPr lvl="1"/>
            <a:r>
              <a:rPr lang="en-US" sz="2000" dirty="0">
                <a:latin typeface="Arial Narrow" charset="0"/>
                <a:ea typeface="ＭＳ Ｐゴシック" charset="0"/>
              </a:rPr>
              <a:t>Use the famous </a:t>
            </a:r>
            <a:r>
              <a:rPr lang="en-US" sz="2000" dirty="0" smtClean="0">
                <a:latin typeface="Arial Narrow" charset="0"/>
                <a:ea typeface="ＭＳ Ｐゴシック" charset="0"/>
              </a:rPr>
              <a:t>Einstein’s </a:t>
            </a:r>
            <a:r>
              <a:rPr lang="en-US" sz="2000" dirty="0">
                <a:latin typeface="Arial Narrow" charset="0"/>
                <a:ea typeface="ＭＳ Ｐゴシック" charset="0"/>
              </a:rPr>
              <a:t>formula for mass-energy equivalence</a:t>
            </a:r>
          </a:p>
          <a:p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Compute the power output of this annihilation when the energy is released in x ns, where x is again the </a:t>
            </a:r>
            <a:r>
              <a:rPr lang="en-US" sz="2400" dirty="0" smtClean="0">
                <a:latin typeface="Arial Narrow" charset="0"/>
                <a:ea typeface="ＭＳ Ｐゴシック" charset="0"/>
                <a:cs typeface="ＭＳ Ｐゴシック" charset="0"/>
              </a:rPr>
              <a:t>first </a:t>
            </a:r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two digits of your SS#. (10 points)</a:t>
            </a:r>
          </a:p>
          <a:p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Compute how many cups of gasoline (8MJ) this energy corresponds to. (5 points)</a:t>
            </a:r>
          </a:p>
          <a:p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Compute how many months of </a:t>
            </a:r>
            <a:r>
              <a:rPr lang="en-US" sz="2400" dirty="0" smtClean="0">
                <a:latin typeface="Arial Narrow" charset="0"/>
                <a:ea typeface="ＭＳ Ｐゴシック" charset="0"/>
                <a:cs typeface="ＭＳ Ｐゴシック" charset="0"/>
              </a:rPr>
              <a:t>world electricity usage (3.6GJ/</a:t>
            </a:r>
            <a:r>
              <a:rPr lang="en-US" sz="2400" dirty="0" err="1" smtClean="0">
                <a:latin typeface="Arial Narrow" charset="0"/>
                <a:ea typeface="ＭＳ Ｐゴシック" charset="0"/>
                <a:cs typeface="ＭＳ Ｐゴシック" charset="0"/>
              </a:rPr>
              <a:t>mo</a:t>
            </a:r>
            <a:r>
              <a:rPr lang="en-US" sz="2400" dirty="0" smtClean="0">
                <a:latin typeface="Arial Narrow" charset="0"/>
                <a:ea typeface="ＭＳ Ｐゴシック" charset="0"/>
                <a:cs typeface="ＭＳ Ｐゴシック" charset="0"/>
              </a:rPr>
              <a:t>) this energy </a:t>
            </a:r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corresponds </a:t>
            </a:r>
            <a:r>
              <a:rPr lang="en-US" sz="2400" dirty="0" smtClean="0">
                <a:latin typeface="Arial Narrow" charset="0"/>
                <a:ea typeface="ＭＳ Ｐゴシック" charset="0"/>
                <a:cs typeface="ＭＳ Ｐゴシック" charset="0"/>
              </a:rPr>
              <a:t>to. </a:t>
            </a:r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(5 points)</a:t>
            </a:r>
          </a:p>
          <a:p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Due by the beginning of the class </a:t>
            </a:r>
            <a:r>
              <a:rPr lang="en-US" sz="2400" dirty="0" smtClean="0">
                <a:latin typeface="Arial Narrow" charset="0"/>
                <a:ea typeface="ＭＳ Ｐゴシック" charset="0"/>
                <a:cs typeface="ＭＳ Ｐゴシック" charset="0"/>
              </a:rPr>
              <a:t>Wednesday, June. 13</a:t>
            </a:r>
            <a:endParaRPr lang="en-US" sz="2400" dirty="0">
              <a:latin typeface="Arial Narrow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048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Monday, June 11, 2018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2048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de-DE" sz="1400" smtClean="0">
                <a:solidFill>
                  <a:srgbClr val="003300"/>
                </a:solidFill>
                <a:latin typeface="Arial Narrow" charset="0"/>
              </a:rPr>
              <a:t>PHYS 1444-001, Summer 2018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CE4370A0-B7EA-AE4E-AF79-A7E0CE9ACBD2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3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2031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6370" name="Picture 2" descr="FG21_03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1800" y="609600"/>
            <a:ext cx="3429000" cy="2571750"/>
          </a:xfrm>
          <a:prstGeom prst="rect">
            <a:avLst/>
          </a:prstGeom>
          <a:noFill/>
        </p:spPr>
      </p:pic>
      <p:sp>
        <p:nvSpPr>
          <p:cNvPr id="186371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382000" cy="546100"/>
          </a:xfrm>
        </p:spPr>
        <p:txBody>
          <a:bodyPr/>
          <a:lstStyle/>
          <a:p>
            <a:r>
              <a:rPr lang="en-US" dirty="0" smtClean="0"/>
              <a:t>Special Project #3</a:t>
            </a:r>
            <a:endParaRPr lang="en-US" dirty="0"/>
          </a:p>
        </p:txBody>
      </p:sp>
      <p:sp>
        <p:nvSpPr>
          <p:cNvPr id="18637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0" y="685800"/>
            <a:ext cx="7696200" cy="495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b="1" dirty="0" smtClean="0">
                <a:solidFill>
                  <a:srgbClr val="800000"/>
                </a:solidFill>
              </a:rPr>
              <a:t>Particle Accelerator</a:t>
            </a:r>
            <a:r>
              <a:rPr lang="en-US" sz="2400" dirty="0" smtClean="0">
                <a:solidFill>
                  <a:schemeClr val="hlink"/>
                </a:solidFill>
              </a:rPr>
              <a:t>.  </a:t>
            </a:r>
            <a:r>
              <a:rPr lang="en-US" sz="2400" dirty="0" smtClean="0">
                <a:solidFill>
                  <a:srgbClr val="0000FF"/>
                </a:solidFill>
              </a:rPr>
              <a:t>A charged particle of mass </a:t>
            </a:r>
            <a:r>
              <a:rPr lang="en-US" sz="2400" b="1" dirty="0" smtClean="0">
                <a:solidFill>
                  <a:srgbClr val="0000FF"/>
                </a:solidFill>
              </a:rPr>
              <a:t>M</a:t>
            </a:r>
            <a:r>
              <a:rPr lang="en-US" sz="2400" dirty="0" smtClean="0">
                <a:solidFill>
                  <a:srgbClr val="0000FF"/>
                </a:solidFill>
              </a:rPr>
              <a:t> with charge </a:t>
            </a:r>
            <a:r>
              <a:rPr lang="en-US" sz="2400" b="1" dirty="0" smtClean="0">
                <a:solidFill>
                  <a:srgbClr val="0000FF"/>
                </a:solidFill>
              </a:rPr>
              <a:t>-Q</a:t>
            </a:r>
            <a:r>
              <a:rPr lang="en-US" sz="2400" dirty="0" smtClean="0">
                <a:solidFill>
                  <a:srgbClr val="0000FF"/>
                </a:solidFill>
              </a:rPr>
              <a:t> is accelerated in </a:t>
            </a:r>
            <a:r>
              <a:rPr lang="en-US" sz="2400" dirty="0">
                <a:solidFill>
                  <a:srgbClr val="0000FF"/>
                </a:solidFill>
              </a:rPr>
              <a:t>the uniform field </a:t>
            </a:r>
            <a:r>
              <a:rPr lang="en-US" sz="2400" b="1" dirty="0" smtClean="0">
                <a:solidFill>
                  <a:srgbClr val="0000FF"/>
                </a:solidFill>
              </a:rPr>
              <a:t>E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>
                <a:solidFill>
                  <a:srgbClr val="0000FF"/>
                </a:solidFill>
              </a:rPr>
              <a:t>between two parallel charged </a:t>
            </a:r>
            <a:r>
              <a:rPr lang="en-US" sz="2400" dirty="0" smtClean="0">
                <a:solidFill>
                  <a:srgbClr val="0000FF"/>
                </a:solidFill>
              </a:rPr>
              <a:t>plates whose separation is </a:t>
            </a:r>
            <a:r>
              <a:rPr lang="en-US" sz="2400" b="1" dirty="0" smtClean="0">
                <a:solidFill>
                  <a:srgbClr val="0000FF"/>
                </a:solidFill>
              </a:rPr>
              <a:t>D</a:t>
            </a:r>
            <a:r>
              <a:rPr lang="en-US" sz="2400" dirty="0" smtClean="0">
                <a:solidFill>
                  <a:srgbClr val="0000FF"/>
                </a:solidFill>
              </a:rPr>
              <a:t> as shown in the figure on the right. The charged particle </a:t>
            </a:r>
            <a:r>
              <a:rPr lang="en-US" sz="2400" dirty="0">
                <a:solidFill>
                  <a:srgbClr val="0000FF"/>
                </a:solidFill>
              </a:rPr>
              <a:t>is accelerated</a:t>
            </a:r>
            <a:r>
              <a:rPr lang="en-US" sz="2400" dirty="0" smtClean="0">
                <a:solidFill>
                  <a:srgbClr val="0000FF"/>
                </a:solidFill>
              </a:rPr>
              <a:t> from an initial speed </a:t>
            </a:r>
            <a:r>
              <a:rPr lang="en-US" sz="2400" b="1" dirty="0" smtClean="0">
                <a:solidFill>
                  <a:srgbClr val="0000FF"/>
                </a:solidFill>
              </a:rPr>
              <a:t>v</a:t>
            </a:r>
            <a:r>
              <a:rPr lang="en-US" sz="2400" b="1" baseline="-25000" dirty="0" smtClean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>
                <a:solidFill>
                  <a:srgbClr val="0000FF"/>
                </a:solidFill>
              </a:rPr>
              <a:t>near the negative plate and passes through a tiny hole in the positive plate. 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solidFill>
                  <a:schemeClr val="hlink"/>
                </a:solidFill>
              </a:rPr>
              <a:t>Derive the formula for the electric field E to accelerate the charged particle to a fraction </a:t>
            </a:r>
            <a:r>
              <a:rPr lang="en-US" sz="2000" b="1" dirty="0" err="1" smtClean="0">
                <a:solidFill>
                  <a:schemeClr val="hlink"/>
                </a:solidFill>
                <a:latin typeface="Monotype Corsiva"/>
                <a:cs typeface="Monotype Corsiva"/>
              </a:rPr>
              <a:t>f</a:t>
            </a:r>
            <a:r>
              <a:rPr lang="en-US" sz="2000" b="1" dirty="0" smtClean="0">
                <a:solidFill>
                  <a:schemeClr val="hlink"/>
                </a:solidFill>
              </a:rPr>
              <a:t> </a:t>
            </a:r>
            <a:r>
              <a:rPr lang="en-US" sz="2000" dirty="0" smtClean="0">
                <a:solidFill>
                  <a:schemeClr val="hlink"/>
                </a:solidFill>
              </a:rPr>
              <a:t>of the speed of light </a:t>
            </a:r>
            <a:r>
              <a:rPr lang="en-US" sz="2000" b="1" dirty="0" err="1" smtClean="0">
                <a:solidFill>
                  <a:schemeClr val="hlink"/>
                </a:solidFill>
                <a:latin typeface="Monotype Corsiva"/>
                <a:cs typeface="Monotype Corsiva"/>
              </a:rPr>
              <a:t>c</a:t>
            </a:r>
            <a:r>
              <a:rPr lang="en-US" sz="2000" dirty="0" smtClean="0">
                <a:solidFill>
                  <a:schemeClr val="hlink"/>
                </a:solidFill>
              </a:rPr>
              <a:t>.   Express E in terms of </a:t>
            </a:r>
            <a:r>
              <a:rPr lang="en-US" sz="2000" b="1" dirty="0" smtClean="0">
                <a:solidFill>
                  <a:schemeClr val="hlink"/>
                </a:solidFill>
              </a:rPr>
              <a:t>M, Q, D, </a:t>
            </a:r>
            <a:r>
              <a:rPr lang="en-US" sz="2000" b="1" dirty="0" err="1" smtClean="0">
                <a:solidFill>
                  <a:schemeClr val="hlink"/>
                </a:solidFill>
                <a:latin typeface="Monotype Corsiva"/>
                <a:cs typeface="Monotype Corsiva"/>
              </a:rPr>
              <a:t>f</a:t>
            </a:r>
            <a:r>
              <a:rPr lang="en-US" sz="2000" b="1" dirty="0" smtClean="0">
                <a:solidFill>
                  <a:schemeClr val="hlink"/>
                </a:solidFill>
              </a:rPr>
              <a:t>, </a:t>
            </a:r>
            <a:r>
              <a:rPr lang="en-US" sz="2000" b="1" dirty="0" err="1" smtClean="0">
                <a:solidFill>
                  <a:schemeClr val="hlink"/>
                </a:solidFill>
              </a:rPr>
              <a:t>c</a:t>
            </a:r>
            <a:r>
              <a:rPr lang="en-US" sz="2000" b="1" dirty="0" smtClean="0">
                <a:solidFill>
                  <a:schemeClr val="hlink"/>
                </a:solidFill>
              </a:rPr>
              <a:t> </a:t>
            </a:r>
            <a:r>
              <a:rPr lang="en-US" sz="2000" dirty="0" smtClean="0">
                <a:solidFill>
                  <a:schemeClr val="hlink"/>
                </a:solidFill>
              </a:rPr>
              <a:t>and</a:t>
            </a:r>
            <a:r>
              <a:rPr lang="en-US" sz="2000" b="1" dirty="0" smtClean="0">
                <a:solidFill>
                  <a:schemeClr val="hlink"/>
                </a:solidFill>
              </a:rPr>
              <a:t> v</a:t>
            </a:r>
            <a:r>
              <a:rPr lang="en-US" sz="2000" b="1" baseline="-25000" dirty="0" smtClean="0">
                <a:solidFill>
                  <a:schemeClr val="hlink"/>
                </a:solidFill>
              </a:rPr>
              <a:t>0</a:t>
            </a:r>
            <a:r>
              <a:rPr lang="en-US" sz="2000" b="1" dirty="0" smtClean="0">
                <a:solidFill>
                  <a:schemeClr val="hlink"/>
                </a:solidFill>
              </a:rPr>
              <a:t>.  </a:t>
            </a:r>
            <a:endParaRPr lang="en-US" sz="2000" b="1" baseline="-25000" dirty="0" smtClean="0">
              <a:solidFill>
                <a:schemeClr val="hlink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US" sz="2000" dirty="0" smtClean="0">
                <a:solidFill>
                  <a:schemeClr val="hlink"/>
                </a:solidFill>
              </a:rPr>
              <a:t>(a) Using the Coulomb force and kinematic equations.  (8 points)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solidFill>
                  <a:schemeClr val="hlink"/>
                </a:solidFill>
              </a:rPr>
              <a:t>(</a:t>
            </a:r>
            <a:r>
              <a:rPr lang="en-US" sz="2000" dirty="0" err="1" smtClean="0">
                <a:solidFill>
                  <a:schemeClr val="hlink"/>
                </a:solidFill>
              </a:rPr>
              <a:t>b</a:t>
            </a:r>
            <a:r>
              <a:rPr lang="en-US" sz="2000" dirty="0" smtClean="0">
                <a:solidFill>
                  <a:schemeClr val="hlink"/>
                </a:solidFill>
              </a:rPr>
              <a:t>) Using the work-kinetic energy theorem. ( 8 points)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solidFill>
                  <a:schemeClr val="hlink"/>
                </a:solidFill>
              </a:rPr>
              <a:t>(</a:t>
            </a:r>
            <a:r>
              <a:rPr lang="en-US" sz="2000" dirty="0" err="1" smtClean="0">
                <a:solidFill>
                  <a:schemeClr val="hlink"/>
                </a:solidFill>
              </a:rPr>
              <a:t>c</a:t>
            </a:r>
            <a:r>
              <a:rPr lang="en-US" sz="2000" dirty="0" smtClean="0">
                <a:solidFill>
                  <a:schemeClr val="hlink"/>
                </a:solidFill>
              </a:rPr>
              <a:t>) Using the formula above, evaluate the strength of the electric field E to accelerate an electron from 0.1% of the speed of light to 90% of the speed of light.   You need to look up the relevant constants, such as mass of the electron, charge of the electron and the speed of light.  (5 points)</a:t>
            </a:r>
          </a:p>
          <a:p>
            <a:pPr lvl="1">
              <a:lnSpc>
                <a:spcPct val="80000"/>
              </a:lnSpc>
            </a:pPr>
            <a:endParaRPr lang="en-US" sz="2000" dirty="0" smtClean="0">
              <a:solidFill>
                <a:schemeClr val="hlink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400" dirty="0" smtClean="0">
                <a:solidFill>
                  <a:srgbClr val="0000FF"/>
                </a:solidFill>
              </a:rPr>
              <a:t>Due beginning of the class Monday, June 18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June 11, 2018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E1E33-2C54-CB4D-ABDF-3A454B18D2F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PHYS 1444-001, Summer 2018               Dr. Jaehoon Yu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953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63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63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63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863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863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863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6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86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86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37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June 11, 2018</a:t>
            </a:r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A947-0633-CB45-9ABB-8FC127C215BE}" type="slidenum">
              <a:rPr lang="en-US"/>
              <a:pPr/>
              <a:t>5</a:t>
            </a:fld>
            <a:endParaRPr lang="en-US"/>
          </a:p>
        </p:txBody>
      </p:sp>
      <p:pic>
        <p:nvPicPr>
          <p:cNvPr id="188418" name="Picture 2" descr="FG21_04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29400" y="5124450"/>
            <a:ext cx="2514600" cy="1885950"/>
          </a:xfrm>
          <a:prstGeom prst="rect">
            <a:avLst/>
          </a:prstGeom>
          <a:noFill/>
        </p:spPr>
      </p:pic>
      <p:pic>
        <p:nvPicPr>
          <p:cNvPr id="188419" name="Picture 3" descr="FG21_04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29400" y="1752600"/>
            <a:ext cx="2286000" cy="1714500"/>
          </a:xfrm>
          <a:prstGeom prst="rect">
            <a:avLst/>
          </a:prstGeom>
          <a:noFill/>
        </p:spPr>
      </p:pic>
      <p:sp>
        <p:nvSpPr>
          <p:cNvPr id="18842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077200" cy="685800"/>
          </a:xfrm>
        </p:spPr>
        <p:txBody>
          <a:bodyPr/>
          <a:lstStyle/>
          <a:p>
            <a:r>
              <a:rPr lang="en-US"/>
              <a:t>Electric Dipoles</a:t>
            </a:r>
          </a:p>
        </p:txBody>
      </p:sp>
      <p:sp>
        <p:nvSpPr>
          <p:cNvPr id="18842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838200"/>
            <a:ext cx="8001000" cy="4419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An electric dipole is the combination of two equal charges of opposite </a:t>
            </a:r>
            <a:r>
              <a:rPr lang="en-US" sz="2800" dirty="0" smtClean="0"/>
              <a:t>signs, </a:t>
            </a:r>
            <a:r>
              <a:rPr lang="en-US" sz="2800" dirty="0"/>
              <a:t>+Q and –Q, separated by a distance </a:t>
            </a:r>
            <a:r>
              <a:rPr lang="en-US" sz="2800" dirty="0" err="1">
                <a:latin typeface="Monotype Corsiva" charset="0"/>
              </a:rPr>
              <a:t>l</a:t>
            </a:r>
            <a:r>
              <a:rPr lang="en-US" sz="2800" dirty="0">
                <a:latin typeface="Monotype Corsiva" charset="0"/>
              </a:rPr>
              <a:t>,  </a:t>
            </a:r>
            <a:r>
              <a:rPr lang="en-US" sz="2800" dirty="0"/>
              <a:t>which behaves as one entity.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The quantity </a:t>
            </a:r>
            <a:r>
              <a:rPr lang="en-US" sz="2800" dirty="0" err="1"/>
              <a:t>Q</a:t>
            </a:r>
            <a:r>
              <a:rPr lang="en-US" sz="2800" dirty="0" err="1">
                <a:latin typeface="Monotype Corsiva" charset="0"/>
              </a:rPr>
              <a:t>l</a:t>
            </a:r>
            <a:r>
              <a:rPr lang="en-US" sz="2800" dirty="0"/>
              <a:t> is called the electric dipole moment and is represented by the symbol </a:t>
            </a:r>
            <a:r>
              <a:rPr lang="en-US" sz="2800" dirty="0" err="1">
                <a:latin typeface="Monotype Corsiva" charset="0"/>
              </a:rPr>
              <a:t>p</a:t>
            </a:r>
            <a:r>
              <a:rPr lang="en-US" sz="2800" dirty="0"/>
              <a:t>.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The dipole moment is a vector quantity, </a:t>
            </a:r>
            <a:r>
              <a:rPr lang="en-US" sz="2400" b="1" dirty="0" err="1">
                <a:latin typeface="Monotype Corsiva" charset="0"/>
              </a:rPr>
              <a:t>p</a:t>
            </a:r>
            <a:endParaRPr lang="en-US" sz="2400" b="1" dirty="0">
              <a:latin typeface="Monotype Corsiva" charset="0"/>
            </a:endParaRPr>
          </a:p>
          <a:p>
            <a:pPr lvl="1">
              <a:lnSpc>
                <a:spcPct val="80000"/>
              </a:lnSpc>
            </a:pPr>
            <a:r>
              <a:rPr lang="en-US" sz="2400" dirty="0"/>
              <a:t>The magnitude of the dipole moment is </a:t>
            </a:r>
            <a:r>
              <a:rPr lang="en-US" sz="2400" b="1" dirty="0"/>
              <a:t>Q</a:t>
            </a:r>
            <a:r>
              <a:rPr lang="en-US" sz="2400" b="1" dirty="0">
                <a:latin typeface="Monotype Corsiva" charset="0"/>
              </a:rPr>
              <a:t>l</a:t>
            </a:r>
            <a:r>
              <a:rPr lang="en-US" sz="2400" b="1" dirty="0"/>
              <a:t>.</a:t>
            </a:r>
            <a:r>
              <a:rPr lang="en-US" sz="2400" dirty="0"/>
              <a:t>  Unit?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Its direction is from the negative </a:t>
            </a:r>
            <a:r>
              <a:rPr lang="en-US" sz="2400" dirty="0" err="1" smtClean="0"/>
              <a:t>chage</a:t>
            </a:r>
            <a:r>
              <a:rPr lang="en-US" sz="2400" dirty="0" smtClean="0"/>
              <a:t> to </a:t>
            </a:r>
            <a:r>
              <a:rPr lang="en-US" sz="2400" dirty="0"/>
              <a:t>the positive charge.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Many of diatomic molecules like CO have a dipole moment.  </a:t>
            </a:r>
            <a:r>
              <a:rPr lang="en-US" sz="2400" dirty="0" err="1">
                <a:sym typeface="Wingdings" charset="2"/>
              </a:rPr>
              <a:t></a:t>
            </a:r>
            <a:r>
              <a:rPr lang="en-US" sz="2400" dirty="0">
                <a:sym typeface="Wingdings" charset="2"/>
              </a:rPr>
              <a:t> These are referred as polar molecules</a:t>
            </a:r>
            <a:r>
              <a:rPr lang="en-US" sz="2400" dirty="0" smtClean="0">
                <a:sym typeface="Wingdings" charset="2"/>
              </a:rPr>
              <a:t>.</a:t>
            </a:r>
          </a:p>
          <a:p>
            <a:pPr lvl="2">
              <a:lnSpc>
                <a:spcPct val="80000"/>
              </a:lnSpc>
            </a:pPr>
            <a:r>
              <a:rPr lang="en-US" sz="2000" dirty="0" smtClean="0">
                <a:sym typeface="Wingdings" charset="2"/>
              </a:rPr>
              <a:t>Even if the molecule is electrically neutral, their sharing of electrons causes separation of charges</a:t>
            </a:r>
          </a:p>
          <a:p>
            <a:pPr lvl="2">
              <a:lnSpc>
                <a:spcPct val="80000"/>
              </a:lnSpc>
            </a:pPr>
            <a:r>
              <a:rPr lang="en-US" sz="2000" dirty="0">
                <a:solidFill>
                  <a:schemeClr val="hlink"/>
                </a:solidFill>
                <a:sym typeface="Wingdings" charset="2"/>
              </a:rPr>
              <a:t>Symmetric diatomic molecules, such as O</a:t>
            </a:r>
            <a:r>
              <a:rPr lang="en-US" sz="2000" baseline="-25000" dirty="0">
                <a:solidFill>
                  <a:schemeClr val="hlink"/>
                </a:solidFill>
                <a:sym typeface="Wingdings" charset="2"/>
              </a:rPr>
              <a:t>2</a:t>
            </a:r>
            <a:r>
              <a:rPr lang="en-US" sz="2000" dirty="0">
                <a:solidFill>
                  <a:schemeClr val="hlink"/>
                </a:solidFill>
                <a:sym typeface="Wingdings" charset="2"/>
              </a:rPr>
              <a:t>, do not have dipole moment.</a:t>
            </a:r>
          </a:p>
        </p:txBody>
      </p:sp>
      <p:sp>
        <p:nvSpPr>
          <p:cNvPr id="188422" name="Rectangle 6"/>
          <p:cNvSpPr>
            <a:spLocks noChangeArrowheads="1"/>
          </p:cNvSpPr>
          <p:nvPr/>
        </p:nvSpPr>
        <p:spPr bwMode="auto">
          <a:xfrm>
            <a:off x="381000" y="5257800"/>
            <a:ext cx="6324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 water molecule also has a dipole moment which is the vector sum of two dipole moments between Oxygen and each of Hydrogen atoms.</a:t>
            </a:r>
          </a:p>
        </p:txBody>
      </p:sp>
      <p:sp>
        <p:nvSpPr>
          <p:cNvPr id="188427" name="Text Box 11"/>
          <p:cNvSpPr txBox="1">
            <a:spLocks noChangeArrowheads="1"/>
          </p:cNvSpPr>
          <p:nvPr/>
        </p:nvSpPr>
        <p:spPr bwMode="auto">
          <a:xfrm>
            <a:off x="6994525" y="2982913"/>
            <a:ext cx="619125" cy="425450"/>
          </a:xfrm>
          <a:prstGeom prst="rect">
            <a:avLst/>
          </a:prstGeom>
          <a:solidFill>
            <a:srgbClr val="FFFFCC"/>
          </a:solidFill>
          <a:ln w="28575">
            <a:solidFill>
              <a:srgbClr val="A5002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solidFill>
                  <a:srgbClr val="A50021"/>
                </a:solidFill>
                <a:latin typeface="Arial Narrow" charset="0"/>
              </a:rPr>
              <a:t>C-m</a:t>
            </a:r>
          </a:p>
        </p:txBody>
      </p:sp>
    </p:spTree>
    <p:extLst>
      <p:ext uri="{BB962C8B-B14F-4D97-AF65-F5344CB8AC3E}">
        <p14:creationId xmlns:p14="http://schemas.microsoft.com/office/powerpoint/2010/main" val="1282152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84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188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84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884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884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8842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884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884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884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884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884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884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884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88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421" grpId="0" build="p"/>
      <p:bldP spid="188422" grpId="0" build="p"/>
      <p:bldP spid="18842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June 11, 2018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15897-0DF8-D944-B6BA-38D754A81F7A}" type="slidenum">
              <a:rPr lang="en-US"/>
              <a:pPr/>
              <a:t>6</a:t>
            </a:fld>
            <a:endParaRPr lang="en-US"/>
          </a:p>
        </p:txBody>
      </p:sp>
      <p:pic>
        <p:nvPicPr>
          <p:cNvPr id="189442" name="Picture 2" descr="FG21_04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8400" y="1905000"/>
            <a:ext cx="2895600" cy="4038600"/>
          </a:xfrm>
          <a:prstGeom prst="rect">
            <a:avLst/>
          </a:prstGeom>
          <a:noFill/>
        </p:spPr>
      </p:pic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458200" cy="1219200"/>
          </a:xfrm>
        </p:spPr>
        <p:txBody>
          <a:bodyPr/>
          <a:lstStyle/>
          <a:p>
            <a:r>
              <a:rPr lang="en-US"/>
              <a:t>Let’s consider a dipole placed in a uniform electric field </a:t>
            </a:r>
            <a:r>
              <a:rPr lang="en-US" b="1"/>
              <a:t>E</a:t>
            </a:r>
            <a:r>
              <a:rPr lang="en-US"/>
              <a:t>.</a:t>
            </a:r>
          </a:p>
        </p:txBody>
      </p:sp>
      <p:sp>
        <p:nvSpPr>
          <p:cNvPr id="189444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533400"/>
          </a:xfrm>
          <a:noFill/>
          <a:ln/>
        </p:spPr>
        <p:txBody>
          <a:bodyPr/>
          <a:lstStyle/>
          <a:p>
            <a:r>
              <a:rPr lang="en-US"/>
              <a:t>Dipoles in an External Field</a:t>
            </a:r>
          </a:p>
        </p:txBody>
      </p:sp>
      <p:sp>
        <p:nvSpPr>
          <p:cNvPr id="189445" name="Rectangle 5"/>
          <p:cNvSpPr>
            <a:spLocks noChangeArrowheads="1"/>
          </p:cNvSpPr>
          <p:nvPr/>
        </p:nvSpPr>
        <p:spPr bwMode="auto">
          <a:xfrm>
            <a:off x="304800" y="1828800"/>
            <a:ext cx="60960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What do you think will happen to the dipole in the figure?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  <a:sym typeface="Wingdings" charset="2"/>
              </a:rPr>
              <a:t>Forces will be exerted on the charges.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hlink"/>
                </a:solidFill>
                <a:latin typeface="Arial Narrow" charset="0"/>
                <a:ea typeface="ＭＳ Ｐゴシック" charset="-128"/>
                <a:sym typeface="Wingdings" charset="2"/>
              </a:rPr>
              <a:t>The positive charge will get pushed toward right while the negative charge will get pulled toward left.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What is the net force acting on the dipole?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Zero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So will the dipole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not move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?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Yes, it will.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Why?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There is</a:t>
            </a:r>
            <a:r>
              <a:rPr lang="en-US" sz="2000" dirty="0" smtClean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 a torque </a:t>
            </a:r>
            <a:r>
              <a:rPr lang="en-US" sz="2000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applied on the dipole.</a:t>
            </a:r>
          </a:p>
        </p:txBody>
      </p:sp>
    </p:spTree>
    <p:extLst>
      <p:ext uri="{BB962C8B-B14F-4D97-AF65-F5344CB8AC3E}">
        <p14:creationId xmlns:p14="http://schemas.microsoft.com/office/powerpoint/2010/main" val="1279531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9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94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894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94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9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894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894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894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894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894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894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8944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8944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9443" grpId="0" build="p"/>
      <p:bldP spid="189445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June 11, 2018</a:t>
            </a:r>
            <a:endParaRPr lang="en-US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5B749-D1C9-B544-BE15-798312830B2B}" type="slidenum">
              <a:rPr lang="en-US"/>
              <a:pPr/>
              <a:t>7</a:t>
            </a:fld>
            <a:endParaRPr lang="en-US"/>
          </a:p>
        </p:txBody>
      </p:sp>
      <p:pic>
        <p:nvPicPr>
          <p:cNvPr id="192514" name="Picture 2" descr="FG21_04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72200" y="476250"/>
            <a:ext cx="3733800" cy="2800350"/>
          </a:xfrm>
          <a:prstGeom prst="rect">
            <a:avLst/>
          </a:prstGeom>
          <a:noFill/>
        </p:spPr>
      </p:pic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762000"/>
            <a:ext cx="6934200" cy="541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Let’s consider the case in the picture.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There are fields by both the charges.  So the total electric field by the dipole is 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The magnitudes of the two fields are equal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/>
              <a:t>Now we must work out the </a:t>
            </a:r>
            <a:r>
              <a:rPr lang="en-US" sz="2800" dirty="0" err="1"/>
              <a:t>x</a:t>
            </a:r>
            <a:r>
              <a:rPr lang="en-US" sz="2800" dirty="0"/>
              <a:t> and </a:t>
            </a:r>
            <a:r>
              <a:rPr lang="en-US" sz="2800" dirty="0" err="1"/>
              <a:t>y</a:t>
            </a:r>
            <a:r>
              <a:rPr lang="en-US" sz="2800" dirty="0"/>
              <a:t> components of the total field.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Sum of the two </a:t>
            </a:r>
            <a:r>
              <a:rPr lang="en-US" sz="2400" dirty="0" err="1"/>
              <a:t>y</a:t>
            </a:r>
            <a:r>
              <a:rPr lang="en-US" sz="2400" dirty="0"/>
              <a:t> components is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Zero since they are the same but in opposite direction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So the magnitude of the total field is the same as the sum of the two </a:t>
            </a:r>
            <a:r>
              <a:rPr lang="en-US" sz="2400" dirty="0" err="1"/>
              <a:t>x</a:t>
            </a:r>
            <a:r>
              <a:rPr lang="en-US" sz="2400" dirty="0"/>
              <a:t>-components: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 </a:t>
            </a:r>
          </a:p>
        </p:txBody>
      </p:sp>
      <p:sp>
        <p:nvSpPr>
          <p:cNvPr id="192516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533400"/>
          </a:xfrm>
          <a:noFill/>
          <a:ln/>
        </p:spPr>
        <p:txBody>
          <a:bodyPr/>
          <a:lstStyle/>
          <a:p>
            <a:r>
              <a:rPr lang="en-US" sz="4000"/>
              <a:t>Electric Field by a Dipole </a:t>
            </a:r>
          </a:p>
        </p:txBody>
      </p:sp>
      <p:graphicFrame>
        <p:nvGraphicFramePr>
          <p:cNvPr id="192517" name="Object 5"/>
          <p:cNvGraphicFramePr>
            <a:graphicFrameLocks noChangeAspect="1"/>
          </p:cNvGraphicFramePr>
          <p:nvPr>
            <p:extLst/>
          </p:nvPr>
        </p:nvGraphicFramePr>
        <p:xfrm>
          <a:off x="4267200" y="1600200"/>
          <a:ext cx="801688" cy="48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9" name="Equation" r:id="rId4" imgW="381000" imgH="228600" progId="Equation.DSMT4">
                  <p:embed/>
                </p:oleObj>
              </mc:Choice>
              <mc:Fallback>
                <p:oleObj name="Equation" r:id="rId4" imgW="3810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1600200"/>
                        <a:ext cx="801688" cy="481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2518" name="Object 6"/>
          <p:cNvGraphicFramePr>
            <a:graphicFrameLocks noChangeAspect="1"/>
          </p:cNvGraphicFramePr>
          <p:nvPr/>
        </p:nvGraphicFramePr>
        <p:xfrm>
          <a:off x="411163" y="2743200"/>
          <a:ext cx="1189037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0" name="Equation" r:id="rId6" imgW="749160" imgH="228600" progId="Equation.DSMT4">
                  <p:embed/>
                </p:oleObj>
              </mc:Choice>
              <mc:Fallback>
                <p:oleObj name="Equation" r:id="rId6" imgW="7491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163" y="2743200"/>
                        <a:ext cx="1189037" cy="409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2519" name="Object 7"/>
          <p:cNvGraphicFramePr>
            <a:graphicFrameLocks noChangeAspect="1"/>
          </p:cNvGraphicFramePr>
          <p:nvPr/>
        </p:nvGraphicFramePr>
        <p:xfrm>
          <a:off x="990600" y="5867400"/>
          <a:ext cx="477838" cy="28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1" name="Equation" r:id="rId8" imgW="253800" imgH="152280" progId="Equation.DSMT4">
                  <p:embed/>
                </p:oleObj>
              </mc:Choice>
              <mc:Fallback>
                <p:oleObj name="Equation" r:id="rId8" imgW="253800" imgH="152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5867400"/>
                        <a:ext cx="477838" cy="28733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2520" name="Object 8"/>
          <p:cNvGraphicFramePr>
            <a:graphicFrameLocks noChangeAspect="1"/>
          </p:cNvGraphicFramePr>
          <p:nvPr/>
        </p:nvGraphicFramePr>
        <p:xfrm>
          <a:off x="2790825" y="5715000"/>
          <a:ext cx="1649413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2" name="Equation" r:id="rId10" imgW="876240" imgH="406080" progId="Equation.DSMT4">
                  <p:embed/>
                </p:oleObj>
              </mc:Choice>
              <mc:Fallback>
                <p:oleObj name="Equation" r:id="rId10" imgW="87624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0825" y="5715000"/>
                        <a:ext cx="1649413" cy="7667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2521" name="Object 9"/>
          <p:cNvGraphicFramePr>
            <a:graphicFrameLocks noChangeAspect="1"/>
          </p:cNvGraphicFramePr>
          <p:nvPr/>
        </p:nvGraphicFramePr>
        <p:xfrm>
          <a:off x="5994400" y="5715000"/>
          <a:ext cx="2103438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3" name="Equation" r:id="rId12" imgW="1117440" imgH="495000" progId="Equation.DSMT4">
                  <p:embed/>
                </p:oleObj>
              </mc:Choice>
              <mc:Fallback>
                <p:oleObj name="Equation" r:id="rId12" imgW="1117440" imgH="495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94400" y="5715000"/>
                        <a:ext cx="2103438" cy="9334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2522" name="Object 10"/>
          <p:cNvGraphicFramePr>
            <a:graphicFrameLocks noChangeAspect="1"/>
          </p:cNvGraphicFramePr>
          <p:nvPr/>
        </p:nvGraphicFramePr>
        <p:xfrm>
          <a:off x="1500188" y="5867400"/>
          <a:ext cx="501650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4" name="Equation" r:id="rId14" imgW="266400" imgH="203040" progId="Equation.DSMT4">
                  <p:embed/>
                </p:oleObj>
              </mc:Choice>
              <mc:Fallback>
                <p:oleObj name="Equation" r:id="rId14" imgW="2664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0188" y="5867400"/>
                        <a:ext cx="501650" cy="3825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2523" name="Object 11"/>
          <p:cNvGraphicFramePr>
            <a:graphicFrameLocks noChangeAspect="1"/>
          </p:cNvGraphicFramePr>
          <p:nvPr/>
        </p:nvGraphicFramePr>
        <p:xfrm>
          <a:off x="4362450" y="5715000"/>
          <a:ext cx="1601788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" name="Equation" r:id="rId16" imgW="850680" imgH="444240" progId="Equation.DSMT4">
                  <p:embed/>
                </p:oleObj>
              </mc:Choice>
              <mc:Fallback>
                <p:oleObj name="Equation" r:id="rId16" imgW="85068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2450" y="5715000"/>
                        <a:ext cx="1601788" cy="8382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2524" name="Object 12"/>
          <p:cNvGraphicFramePr>
            <a:graphicFrameLocks noChangeAspect="1"/>
          </p:cNvGraphicFramePr>
          <p:nvPr/>
        </p:nvGraphicFramePr>
        <p:xfrm>
          <a:off x="1951038" y="5867400"/>
          <a:ext cx="812800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" name="Equation" r:id="rId18" imgW="431640" imgH="190440" progId="Equation.DSMT4">
                  <p:embed/>
                </p:oleObj>
              </mc:Choice>
              <mc:Fallback>
                <p:oleObj name="Equation" r:id="rId18" imgW="43164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1038" y="5867400"/>
                        <a:ext cx="812800" cy="3587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2525" name="Object 13"/>
          <p:cNvGraphicFramePr>
            <a:graphicFrameLocks noChangeAspect="1"/>
          </p:cNvGraphicFramePr>
          <p:nvPr>
            <p:extLst/>
          </p:nvPr>
        </p:nvGraphicFramePr>
        <p:xfrm>
          <a:off x="5105400" y="1600200"/>
          <a:ext cx="561975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" name="Equation" r:id="rId20" imgW="266700" imgH="254000" progId="Equation.DSMT4">
                  <p:embed/>
                </p:oleObj>
              </mc:Choice>
              <mc:Fallback>
                <p:oleObj name="Equation" r:id="rId20" imgW="266700" imgH="254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1600200"/>
                        <a:ext cx="561975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2526" name="Object 14"/>
          <p:cNvGraphicFramePr>
            <a:graphicFrameLocks noChangeAspect="1"/>
          </p:cNvGraphicFramePr>
          <p:nvPr>
            <p:extLst/>
          </p:nvPr>
        </p:nvGraphicFramePr>
        <p:xfrm>
          <a:off x="5745163" y="1600200"/>
          <a:ext cx="746125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8" name="Equation" r:id="rId22" imgW="355600" imgH="254000" progId="Equation.DSMT4">
                  <p:embed/>
                </p:oleObj>
              </mc:Choice>
              <mc:Fallback>
                <p:oleObj name="Equation" r:id="rId22" imgW="355600" imgH="254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45163" y="1600200"/>
                        <a:ext cx="746125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2527" name="Object 15"/>
          <p:cNvGraphicFramePr>
            <a:graphicFrameLocks noChangeAspect="1"/>
          </p:cNvGraphicFramePr>
          <p:nvPr/>
        </p:nvGraphicFramePr>
        <p:xfrm>
          <a:off x="1600200" y="2586038"/>
          <a:ext cx="2214563" cy="1071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9" name="Equation" r:id="rId24" imgW="1396800" imgH="596880" progId="Equation.DSMT4">
                  <p:embed/>
                </p:oleObj>
              </mc:Choice>
              <mc:Fallback>
                <p:oleObj name="Equation" r:id="rId24" imgW="1396800" imgH="596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586038"/>
                        <a:ext cx="2214563" cy="1071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2528" name="Object 16"/>
          <p:cNvGraphicFramePr>
            <a:graphicFrameLocks noChangeAspect="1"/>
          </p:cNvGraphicFramePr>
          <p:nvPr/>
        </p:nvGraphicFramePr>
        <p:xfrm>
          <a:off x="3810000" y="2590800"/>
          <a:ext cx="1730375" cy="798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0" name="Equation" r:id="rId26" imgW="1091880" imgH="444240" progId="Equation.DSMT4">
                  <p:embed/>
                </p:oleObj>
              </mc:Choice>
              <mc:Fallback>
                <p:oleObj name="Equation" r:id="rId26" imgW="109188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2590800"/>
                        <a:ext cx="1730375" cy="798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2529" name="Object 17"/>
          <p:cNvGraphicFramePr>
            <a:graphicFrameLocks noChangeAspect="1"/>
          </p:cNvGraphicFramePr>
          <p:nvPr/>
        </p:nvGraphicFramePr>
        <p:xfrm>
          <a:off x="5468938" y="2590800"/>
          <a:ext cx="1389062" cy="73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1" name="Equation" r:id="rId28" imgW="876240" imgH="406080" progId="Equation.DSMT4">
                  <p:embed/>
                </p:oleObj>
              </mc:Choice>
              <mc:Fallback>
                <p:oleObj name="Equation" r:id="rId28" imgW="87624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8938" y="2590800"/>
                        <a:ext cx="1389062" cy="730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08664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2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70" decel="100000"/>
                                        <p:tgtEl>
                                          <p:spTgt spid="1925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770" decel="100000"/>
                                        <p:tgtEl>
                                          <p:spTgt spid="19251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251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" dur="770" fill="hold"/>
                                        <p:tgtEl>
                                          <p:spTgt spid="192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2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192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2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92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92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92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92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92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92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92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92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92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92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92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192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1925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1925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192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192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192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192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192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192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251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June 11, 2018</a:t>
            </a:r>
            <a:endParaRPr lang="en-US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5B749-D1C9-B544-BE15-798312830B2B}" type="slidenum">
              <a:rPr lang="en-US"/>
              <a:pPr/>
              <a:t>8</a:t>
            </a:fld>
            <a:endParaRPr lang="en-US"/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762000"/>
            <a:ext cx="6934200" cy="2057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600" dirty="0" smtClean="0"/>
              <a:t>What happens when </a:t>
            </a:r>
            <a:r>
              <a:rPr lang="en-US" sz="3600" dirty="0" err="1" smtClean="0"/>
              <a:t>r</a:t>
            </a:r>
            <a:r>
              <a:rPr lang="en-US" sz="3600" dirty="0" smtClean="0"/>
              <a:t>&gt;&gt;</a:t>
            </a:r>
            <a:r>
              <a:rPr lang="en-US" sz="3600" dirty="0" err="1" smtClean="0"/>
              <a:t>l</a:t>
            </a:r>
            <a:r>
              <a:rPr lang="en-US" sz="3600" dirty="0" smtClean="0"/>
              <a:t>?.</a:t>
            </a:r>
            <a:r>
              <a:rPr lang="en-US" sz="2800" dirty="0" smtClean="0"/>
              <a:t> </a:t>
            </a:r>
            <a:endParaRPr lang="en-US" sz="2800" dirty="0"/>
          </a:p>
        </p:txBody>
      </p:sp>
      <p:sp>
        <p:nvSpPr>
          <p:cNvPr id="192516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533400"/>
          </a:xfrm>
          <a:noFill/>
          <a:ln/>
        </p:spPr>
        <p:txBody>
          <a:bodyPr/>
          <a:lstStyle/>
          <a:p>
            <a:r>
              <a:rPr lang="en-US" sz="4000" dirty="0" smtClean="0"/>
              <a:t>Dipole Electric </a:t>
            </a:r>
            <a:r>
              <a:rPr lang="en-US" sz="4000" dirty="0"/>
              <a:t>Field</a:t>
            </a:r>
            <a:r>
              <a:rPr lang="en-US" sz="4000" dirty="0" smtClean="0"/>
              <a:t> from Afar</a:t>
            </a:r>
            <a:endParaRPr lang="en-US" sz="4000" dirty="0"/>
          </a:p>
        </p:txBody>
      </p:sp>
      <p:graphicFrame>
        <p:nvGraphicFramePr>
          <p:cNvPr id="192519" name="Object 7"/>
          <p:cNvGraphicFramePr>
            <a:graphicFrameLocks noChangeAspect="1"/>
          </p:cNvGraphicFramePr>
          <p:nvPr/>
        </p:nvGraphicFramePr>
        <p:xfrm>
          <a:off x="917575" y="1838921"/>
          <a:ext cx="787450" cy="5262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489" name="Equation" r:id="rId3" imgW="342900" imgH="228600" progId="Equation.DSMT4">
                  <p:embed/>
                </p:oleObj>
              </mc:Choice>
              <mc:Fallback>
                <p:oleObj name="Equation" r:id="rId3" imgW="3429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7575" y="1838921"/>
                        <a:ext cx="787450" cy="52625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2521" name="Object 9"/>
          <p:cNvGraphicFramePr>
            <a:graphicFrameLocks noChangeAspect="1"/>
          </p:cNvGraphicFramePr>
          <p:nvPr/>
        </p:nvGraphicFramePr>
        <p:xfrm>
          <a:off x="1828800" y="1605558"/>
          <a:ext cx="2563565" cy="11376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490" name="Equation" r:id="rId5" imgW="1117440" imgH="495000" progId="Equation.DSMT4">
                  <p:embed/>
                </p:oleObj>
              </mc:Choice>
              <mc:Fallback>
                <p:oleObj name="Equation" r:id="rId5" imgW="1117440" imgH="495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1605558"/>
                        <a:ext cx="2563565" cy="113764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9871" name="Object 15"/>
          <p:cNvGraphicFramePr>
            <a:graphicFrameLocks noChangeAspect="1"/>
          </p:cNvGraphicFramePr>
          <p:nvPr/>
        </p:nvGraphicFramePr>
        <p:xfrm>
          <a:off x="4530030" y="1605558"/>
          <a:ext cx="347097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491" name="Equation" r:id="rId7" imgW="1511300" imgH="431800" progId="Equation.DSMT4">
                  <p:embed/>
                </p:oleObj>
              </mc:Choice>
              <mc:Fallback>
                <p:oleObj name="Equation" r:id="rId7" imgW="1511300" imgH="431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30030" y="1605558"/>
                        <a:ext cx="3470970" cy="9906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3"/>
          <p:cNvSpPr txBox="1">
            <a:spLocks noChangeArrowheads="1"/>
          </p:cNvSpPr>
          <p:nvPr/>
        </p:nvSpPr>
        <p:spPr bwMode="auto">
          <a:xfrm>
            <a:off x="228600" y="3200400"/>
            <a:ext cx="87630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Why does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</a:t>
            </a:r>
            <a:r>
              <a:rPr lang="en-US" sz="3600" kern="0" dirty="0" err="1" smtClean="0">
                <a:solidFill>
                  <a:schemeClr val="accent2"/>
                </a:solidFill>
                <a:latin typeface="+mn-lt"/>
              </a:rPr>
              <a:t>s</a:t>
            </a:r>
            <a:r>
              <a:rPr lang="en-US" sz="3600" kern="0" dirty="0" smtClean="0">
                <a:solidFill>
                  <a:schemeClr val="accent2"/>
                </a:solidFill>
                <a:latin typeface="+mn-lt"/>
              </a:rPr>
              <a:t> make sense?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3200" kern="0" dirty="0" smtClean="0">
                <a:solidFill>
                  <a:srgbClr val="660066"/>
                </a:solidFill>
                <a:latin typeface="+mn-lt"/>
              </a:rPr>
              <a:t>Since from a long distance, the two charges are very close so that the overall charge gets close to 0!!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This</a:t>
            </a:r>
            <a:r>
              <a:rPr kumimoji="0" lang="en-US" sz="3200" b="0" i="0" u="none" strike="noStrike" kern="0" cap="none" spc="0" normalizeH="0" noProof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dependence works for the point not on the bisecting line as well</a:t>
            </a: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66006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78854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2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2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2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49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2515" grpId="0" build="p"/>
      <p:bldP spid="22" grpId="0" build="p"/>
    </p:bld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12271</TotalTime>
  <Words>936</Words>
  <Application>Microsoft Macintosh PowerPoint</Application>
  <PresentationFormat>On-screen Show (4:3)</PresentationFormat>
  <Paragraphs>93</Paragraphs>
  <Slides>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 Narrow</vt:lpstr>
      <vt:lpstr>Monotype Corsiva</vt:lpstr>
      <vt:lpstr>ＭＳ Ｐゴシック</vt:lpstr>
      <vt:lpstr>Times New Roman</vt:lpstr>
      <vt:lpstr>Wingdings</vt:lpstr>
      <vt:lpstr>phys1443-spring02</vt:lpstr>
      <vt:lpstr>Equation</vt:lpstr>
      <vt:lpstr>PHYS 1441 – Section 001 Lecture #5</vt:lpstr>
      <vt:lpstr>Announcements</vt:lpstr>
      <vt:lpstr>Reminder: SP#2 – Angels &amp; Demons</vt:lpstr>
      <vt:lpstr>Special Project #3</vt:lpstr>
      <vt:lpstr>Electric Dipoles</vt:lpstr>
      <vt:lpstr>Dipoles in an External Field</vt:lpstr>
      <vt:lpstr>Electric Field by a Dipole </vt:lpstr>
      <vt:lpstr>Dipole Electric Field from Afar</vt:lpstr>
    </vt:vector>
  </TitlesOfParts>
  <Company/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Microsoft Office User</cp:lastModifiedBy>
  <cp:revision>461</cp:revision>
  <dcterms:created xsi:type="dcterms:W3CDTF">2012-01-19T04:21:20Z</dcterms:created>
  <dcterms:modified xsi:type="dcterms:W3CDTF">2018-06-11T18:42:35Z</dcterms:modified>
</cp:coreProperties>
</file>