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91" r:id="rId2"/>
    <p:sldId id="590" r:id="rId3"/>
    <p:sldId id="591" r:id="rId4"/>
    <p:sldId id="592" r:id="rId5"/>
    <p:sldId id="575" r:id="rId6"/>
    <p:sldId id="576" r:id="rId7"/>
    <p:sldId id="577" r:id="rId8"/>
    <p:sldId id="578" r:id="rId9"/>
    <p:sldId id="579" r:id="rId10"/>
    <p:sldId id="580" r:id="rId11"/>
    <p:sldId id="581" r:id="rId12"/>
    <p:sldId id="582" r:id="rId13"/>
    <p:sldId id="583" r:id="rId14"/>
    <p:sldId id="584" r:id="rId15"/>
    <p:sldId id="585" r:id="rId16"/>
    <p:sldId id="586" r:id="rId17"/>
    <p:sldId id="587" r:id="rId18"/>
    <p:sldId id="588" r:id="rId19"/>
    <p:sldId id="589" r:id="rId20"/>
    <p:sldId id="593" r:id="rId21"/>
    <p:sldId id="594" r:id="rId2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FFCC"/>
    <a:srgbClr val="FFFFCC"/>
    <a:srgbClr val="CC6600"/>
    <a:srgbClr val="FF0066"/>
    <a:srgbClr val="CC00CC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46"/>
    <p:restoredTop sz="94660"/>
  </p:normalViewPr>
  <p:slideViewPr>
    <p:cSldViewPr>
      <p:cViewPr varScale="1">
        <p:scale>
          <a:sx n="120" d="100"/>
          <a:sy n="120" d="100"/>
        </p:scale>
        <p:origin x="49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4" Type="http://schemas.openxmlformats.org/officeDocument/2006/relationships/image" Target="../media/image57.wmf"/><Relationship Id="rId1" Type="http://schemas.openxmlformats.org/officeDocument/2006/relationships/image" Target="../media/image54.emf"/><Relationship Id="rId2" Type="http://schemas.openxmlformats.org/officeDocument/2006/relationships/image" Target="../media/image55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4" Type="http://schemas.openxmlformats.org/officeDocument/2006/relationships/image" Target="../media/image62.wmf"/><Relationship Id="rId5" Type="http://schemas.openxmlformats.org/officeDocument/2006/relationships/image" Target="../media/image63.emf"/><Relationship Id="rId6" Type="http://schemas.openxmlformats.org/officeDocument/2006/relationships/image" Target="../media/image64.wmf"/><Relationship Id="rId1" Type="http://schemas.openxmlformats.org/officeDocument/2006/relationships/image" Target="../media/image59.emf"/><Relationship Id="rId2" Type="http://schemas.openxmlformats.org/officeDocument/2006/relationships/image" Target="../media/image6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wmf"/><Relationship Id="rId5" Type="http://schemas.openxmlformats.org/officeDocument/2006/relationships/image" Target="../media/image10.wmf"/><Relationship Id="rId6" Type="http://schemas.openxmlformats.org/officeDocument/2006/relationships/image" Target="../media/image11.wmf"/><Relationship Id="rId1" Type="http://schemas.openxmlformats.org/officeDocument/2006/relationships/image" Target="../media/image6.emf"/><Relationship Id="rId2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7" Type="http://schemas.openxmlformats.org/officeDocument/2006/relationships/image" Target="../media/image31.wmf"/><Relationship Id="rId8" Type="http://schemas.openxmlformats.org/officeDocument/2006/relationships/image" Target="../media/image32.emf"/><Relationship Id="rId1" Type="http://schemas.openxmlformats.org/officeDocument/2006/relationships/image" Target="../media/image25.emf"/><Relationship Id="rId2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7" Type="http://schemas.openxmlformats.org/officeDocument/2006/relationships/image" Target="../media/image40.wmf"/><Relationship Id="rId1" Type="http://schemas.openxmlformats.org/officeDocument/2006/relationships/image" Target="../media/image34.emf"/><Relationship Id="rId2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wmf"/><Relationship Id="rId1" Type="http://schemas.openxmlformats.org/officeDocument/2006/relationships/image" Target="../media/image41.emf"/><Relationship Id="rId2" Type="http://schemas.openxmlformats.org/officeDocument/2006/relationships/image" Target="../media/image4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5" Type="http://schemas.openxmlformats.org/officeDocument/2006/relationships/image" Target="../media/image50.emf"/><Relationship Id="rId6" Type="http://schemas.openxmlformats.org/officeDocument/2006/relationships/image" Target="../media/image51.emf"/><Relationship Id="rId7" Type="http://schemas.openxmlformats.org/officeDocument/2006/relationships/image" Target="../media/image52.emf"/><Relationship Id="rId8" Type="http://schemas.openxmlformats.org/officeDocument/2006/relationships/image" Target="../media/image53.wmf"/><Relationship Id="rId1" Type="http://schemas.openxmlformats.org/officeDocument/2006/relationships/image" Target="../media/image46.emf"/><Relationship Id="rId2" Type="http://schemas.openxmlformats.org/officeDocument/2006/relationships/image" Target="../media/image4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34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08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91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.bin"/><Relationship Id="rId12" Type="http://schemas.openxmlformats.org/officeDocument/2006/relationships/image" Target="../media/image24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9.jpeg"/><Relationship Id="rId5" Type="http://schemas.openxmlformats.org/officeDocument/2006/relationships/oleObject" Target="../embeddings/oleObject13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22.emf"/><Relationship Id="rId9" Type="http://schemas.openxmlformats.org/officeDocument/2006/relationships/oleObject" Target="../embeddings/oleObject15.bin"/><Relationship Id="rId10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emf"/><Relationship Id="rId12" Type="http://schemas.openxmlformats.org/officeDocument/2006/relationships/oleObject" Target="../embeddings/oleObject21.bin"/><Relationship Id="rId13" Type="http://schemas.openxmlformats.org/officeDocument/2006/relationships/image" Target="../media/image29.emf"/><Relationship Id="rId14" Type="http://schemas.openxmlformats.org/officeDocument/2006/relationships/oleObject" Target="../embeddings/oleObject22.bin"/><Relationship Id="rId15" Type="http://schemas.openxmlformats.org/officeDocument/2006/relationships/image" Target="../media/image30.emf"/><Relationship Id="rId16" Type="http://schemas.openxmlformats.org/officeDocument/2006/relationships/oleObject" Target="../embeddings/oleObject23.bin"/><Relationship Id="rId17" Type="http://schemas.openxmlformats.org/officeDocument/2006/relationships/image" Target="../media/image31.wmf"/><Relationship Id="rId18" Type="http://schemas.openxmlformats.org/officeDocument/2006/relationships/oleObject" Target="../embeddings/oleObject24.bin"/><Relationship Id="rId19" Type="http://schemas.openxmlformats.org/officeDocument/2006/relationships/image" Target="../media/image3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3.jpeg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5.e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26.wmf"/><Relationship Id="rId8" Type="http://schemas.openxmlformats.org/officeDocument/2006/relationships/oleObject" Target="../embeddings/oleObject19.bin"/><Relationship Id="rId9" Type="http://schemas.openxmlformats.org/officeDocument/2006/relationships/image" Target="../media/image27.emf"/><Relationship Id="rId10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emf"/><Relationship Id="rId12" Type="http://schemas.openxmlformats.org/officeDocument/2006/relationships/oleObject" Target="../embeddings/oleObject29.bin"/><Relationship Id="rId13" Type="http://schemas.openxmlformats.org/officeDocument/2006/relationships/image" Target="../media/image38.emf"/><Relationship Id="rId14" Type="http://schemas.openxmlformats.org/officeDocument/2006/relationships/oleObject" Target="../embeddings/oleObject30.bin"/><Relationship Id="rId15" Type="http://schemas.openxmlformats.org/officeDocument/2006/relationships/image" Target="../media/image39.emf"/><Relationship Id="rId16" Type="http://schemas.openxmlformats.org/officeDocument/2006/relationships/oleObject" Target="../embeddings/oleObject31.bin"/><Relationship Id="rId17" Type="http://schemas.openxmlformats.org/officeDocument/2006/relationships/image" Target="../media/image40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3.jpeg"/><Relationship Id="rId4" Type="http://schemas.openxmlformats.org/officeDocument/2006/relationships/oleObject" Target="../embeddings/oleObject25.bin"/><Relationship Id="rId5" Type="http://schemas.openxmlformats.org/officeDocument/2006/relationships/image" Target="../media/image34.e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35.wmf"/><Relationship Id="rId8" Type="http://schemas.openxmlformats.org/officeDocument/2006/relationships/oleObject" Target="../embeddings/oleObject27.bin"/><Relationship Id="rId9" Type="http://schemas.openxmlformats.org/officeDocument/2006/relationships/image" Target="../media/image36.emf"/><Relationship Id="rId10" Type="http://schemas.openxmlformats.org/officeDocument/2006/relationships/oleObject" Target="../embeddings/oleObject2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oleObject" Target="../embeddings/oleObject32.bin"/><Relationship Id="rId5" Type="http://schemas.openxmlformats.org/officeDocument/2006/relationships/image" Target="../media/image41.emf"/><Relationship Id="rId6" Type="http://schemas.openxmlformats.org/officeDocument/2006/relationships/oleObject" Target="../embeddings/oleObject33.bin"/><Relationship Id="rId7" Type="http://schemas.openxmlformats.org/officeDocument/2006/relationships/image" Target="../media/image42.emf"/><Relationship Id="rId8" Type="http://schemas.openxmlformats.org/officeDocument/2006/relationships/oleObject" Target="../embeddings/oleObject34.bin"/><Relationship Id="rId9" Type="http://schemas.openxmlformats.org/officeDocument/2006/relationships/image" Target="../media/image43.emf"/><Relationship Id="rId10" Type="http://schemas.openxmlformats.org/officeDocument/2006/relationships/oleObject" Target="../embeddings/oleObject35.bin"/><Relationship Id="rId11" Type="http://schemas.openxmlformats.org/officeDocument/2006/relationships/image" Target="../media/image44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0.bin"/><Relationship Id="rId12" Type="http://schemas.openxmlformats.org/officeDocument/2006/relationships/image" Target="../media/image50.emf"/><Relationship Id="rId13" Type="http://schemas.openxmlformats.org/officeDocument/2006/relationships/oleObject" Target="../embeddings/oleObject41.bin"/><Relationship Id="rId14" Type="http://schemas.openxmlformats.org/officeDocument/2006/relationships/image" Target="../media/image51.emf"/><Relationship Id="rId15" Type="http://schemas.openxmlformats.org/officeDocument/2006/relationships/oleObject" Target="../embeddings/oleObject42.bin"/><Relationship Id="rId16" Type="http://schemas.openxmlformats.org/officeDocument/2006/relationships/image" Target="../media/image52.emf"/><Relationship Id="rId17" Type="http://schemas.openxmlformats.org/officeDocument/2006/relationships/oleObject" Target="../embeddings/oleObject43.bin"/><Relationship Id="rId18" Type="http://schemas.openxmlformats.org/officeDocument/2006/relationships/image" Target="../media/image53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6.bin"/><Relationship Id="rId4" Type="http://schemas.openxmlformats.org/officeDocument/2006/relationships/image" Target="../media/image46.emf"/><Relationship Id="rId5" Type="http://schemas.openxmlformats.org/officeDocument/2006/relationships/oleObject" Target="../embeddings/oleObject37.bin"/><Relationship Id="rId6" Type="http://schemas.openxmlformats.org/officeDocument/2006/relationships/image" Target="../media/image47.emf"/><Relationship Id="rId7" Type="http://schemas.openxmlformats.org/officeDocument/2006/relationships/oleObject" Target="../embeddings/oleObject38.bin"/><Relationship Id="rId8" Type="http://schemas.openxmlformats.org/officeDocument/2006/relationships/image" Target="../media/image48.emf"/><Relationship Id="rId9" Type="http://schemas.openxmlformats.org/officeDocument/2006/relationships/oleObject" Target="../embeddings/oleObject39.bin"/><Relationship Id="rId10" Type="http://schemas.openxmlformats.org/officeDocument/2006/relationships/image" Target="../media/image4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oleObject" Target="../embeddings/oleObject44.bin"/><Relationship Id="rId5" Type="http://schemas.openxmlformats.org/officeDocument/2006/relationships/image" Target="../media/image54.emf"/><Relationship Id="rId6" Type="http://schemas.openxmlformats.org/officeDocument/2006/relationships/oleObject" Target="../embeddings/oleObject45.bin"/><Relationship Id="rId7" Type="http://schemas.openxmlformats.org/officeDocument/2006/relationships/image" Target="../media/image55.emf"/><Relationship Id="rId8" Type="http://schemas.openxmlformats.org/officeDocument/2006/relationships/oleObject" Target="../embeddings/oleObject46.bin"/><Relationship Id="rId9" Type="http://schemas.openxmlformats.org/officeDocument/2006/relationships/image" Target="../media/image56.wmf"/><Relationship Id="rId10" Type="http://schemas.openxmlformats.org/officeDocument/2006/relationships/oleObject" Target="../embeddings/oleObject47.bin"/><Relationship Id="rId11" Type="http://schemas.openxmlformats.org/officeDocument/2006/relationships/image" Target="../media/image57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2.wmf"/><Relationship Id="rId12" Type="http://schemas.openxmlformats.org/officeDocument/2006/relationships/oleObject" Target="../embeddings/oleObject52.bin"/><Relationship Id="rId13" Type="http://schemas.openxmlformats.org/officeDocument/2006/relationships/image" Target="../media/image63.emf"/><Relationship Id="rId14" Type="http://schemas.openxmlformats.org/officeDocument/2006/relationships/oleObject" Target="../embeddings/oleObject53.bin"/><Relationship Id="rId15" Type="http://schemas.openxmlformats.org/officeDocument/2006/relationships/image" Target="../media/image64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5.jpeg"/><Relationship Id="rId4" Type="http://schemas.openxmlformats.org/officeDocument/2006/relationships/oleObject" Target="../embeddings/oleObject48.bin"/><Relationship Id="rId5" Type="http://schemas.openxmlformats.org/officeDocument/2006/relationships/image" Target="../media/image59.emf"/><Relationship Id="rId6" Type="http://schemas.openxmlformats.org/officeDocument/2006/relationships/oleObject" Target="../embeddings/oleObject49.bin"/><Relationship Id="rId7" Type="http://schemas.openxmlformats.org/officeDocument/2006/relationships/image" Target="../media/image60.emf"/><Relationship Id="rId8" Type="http://schemas.openxmlformats.org/officeDocument/2006/relationships/oleObject" Target="../embeddings/oleObject50.bin"/><Relationship Id="rId9" Type="http://schemas.openxmlformats.org/officeDocument/2006/relationships/image" Target="../media/image61.emf"/><Relationship Id="rId10" Type="http://schemas.openxmlformats.org/officeDocument/2006/relationships/oleObject" Target="../embeddings/oleObject5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54.bin"/><Relationship Id="rId5" Type="http://schemas.openxmlformats.org/officeDocument/2006/relationships/image" Target="../media/image66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wmf"/><Relationship Id="rId12" Type="http://schemas.openxmlformats.org/officeDocument/2006/relationships/oleObject" Target="../embeddings/oleObject7.bin"/><Relationship Id="rId13" Type="http://schemas.openxmlformats.org/officeDocument/2006/relationships/image" Target="../media/image10.wmf"/><Relationship Id="rId14" Type="http://schemas.openxmlformats.org/officeDocument/2006/relationships/oleObject" Target="../embeddings/oleObject8.bin"/><Relationship Id="rId15" Type="http://schemas.openxmlformats.org/officeDocument/2006/relationships/image" Target="../media/image11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4" Type="http://schemas.openxmlformats.org/officeDocument/2006/relationships/oleObject" Target="../embeddings/oleObject3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7.w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8.wmf"/><Relationship Id="rId10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oleObject" Target="../embeddings/oleObject9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3.emf"/><Relationship Id="rId8" Type="http://schemas.openxmlformats.org/officeDocument/2006/relationships/oleObject" Target="../embeddings/oleObject11.bin"/><Relationship Id="rId9" Type="http://schemas.openxmlformats.org/officeDocument/2006/relationships/image" Target="../media/image14.emf"/><Relationship Id="rId10" Type="http://schemas.openxmlformats.org/officeDocument/2006/relationships/image" Target="../media/image16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8.jpeg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#6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56103" y="1447800"/>
            <a:ext cx="27238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Tuesday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12, 2018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952500" y="2129135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kern="0" dirty="0" smtClean="0">
                <a:latin typeface="Arial Narrow" charset="0"/>
              </a:rPr>
              <a:t>Chapter 22</a:t>
            </a:r>
            <a:endParaRPr lang="en-US" kern="0" dirty="0" smtClean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Gauss’ Law</a:t>
            </a:r>
          </a:p>
          <a:p>
            <a:pPr marL="990600" lvl="1" indent="-533400"/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Electric Flux</a:t>
            </a:r>
          </a:p>
          <a:p>
            <a:pPr marL="990600" lvl="1" indent="-533400"/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Gauss’ Law with Multiple Charges</a:t>
            </a:r>
          </a:p>
          <a:p>
            <a:pPr marL="990600" lvl="1" indent="-533400"/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What is Gauss’ Law Good For?</a:t>
            </a:r>
          </a:p>
          <a:p>
            <a:pPr marL="609600" indent="-609600" algn="l"/>
            <a:r>
              <a:rPr lang="en-US" kern="0" dirty="0">
                <a:latin typeface="Arial Narrow" charset="0"/>
              </a:rPr>
              <a:t>Chapter </a:t>
            </a:r>
            <a:r>
              <a:rPr lang="en-US" kern="0" dirty="0" smtClean="0">
                <a:latin typeface="Arial Narrow" charset="0"/>
              </a:rPr>
              <a:t>23</a:t>
            </a:r>
            <a:endParaRPr lang="en-US" kern="0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Electric Potential due to Point Charge</a:t>
            </a:r>
            <a:endParaRPr lang="en-US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Shape of the Electric Potentia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488C-0840-9B44-825B-4948AB0B4A55}" type="slidenum">
              <a:rPr lang="en-US"/>
              <a:pPr/>
              <a:t>10</a:t>
            </a:fld>
            <a:endParaRPr lang="en-US"/>
          </a:p>
        </p:txBody>
      </p:sp>
      <p:pic>
        <p:nvPicPr>
          <p:cNvPr id="205826" name="Picture 2" descr="FG22_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533400"/>
            <a:ext cx="3505200" cy="2628900"/>
          </a:xfrm>
          <a:prstGeom prst="rect">
            <a:avLst/>
          </a:prstGeom>
          <a:noFill/>
        </p:spPr>
      </p:pic>
      <p:pic>
        <p:nvPicPr>
          <p:cNvPr id="205827" name="Picture 3" descr="FG22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067050"/>
            <a:ext cx="4038600" cy="3028950"/>
          </a:xfrm>
          <a:prstGeom prst="rect">
            <a:avLst/>
          </a:prstGeom>
          <a:noFill/>
        </p:spPr>
      </p:pic>
      <p:sp>
        <p:nvSpPr>
          <p:cNvPr id="2058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685800"/>
          </a:xfrm>
        </p:spPr>
        <p:txBody>
          <a:bodyPr/>
          <a:lstStyle/>
          <a:p>
            <a:r>
              <a:rPr lang="en-US"/>
              <a:t>Generalization of the Electric Flux</a:t>
            </a:r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6400800" cy="5791200"/>
          </a:xfrm>
        </p:spPr>
        <p:txBody>
          <a:bodyPr/>
          <a:lstStyle/>
          <a:p>
            <a:r>
              <a:rPr lang="en-US" sz="2800" dirty="0"/>
              <a:t>The field line starts or ends only on a charge.</a:t>
            </a:r>
          </a:p>
          <a:p>
            <a:r>
              <a:rPr lang="en-US" sz="2800" dirty="0"/>
              <a:t>Sign of the net flux on the surface A</a:t>
            </a:r>
            <a:r>
              <a:rPr lang="en-US" sz="2800" baseline="-25000" dirty="0"/>
              <a:t>1</a:t>
            </a:r>
            <a:r>
              <a:rPr lang="en-US" sz="2800" dirty="0"/>
              <a:t>?</a:t>
            </a:r>
          </a:p>
          <a:p>
            <a:pPr lvl="1"/>
            <a:r>
              <a:rPr lang="en-US" sz="2400" dirty="0"/>
              <a:t>N</a:t>
            </a:r>
            <a:r>
              <a:rPr lang="en-US" sz="2400" dirty="0" smtClean="0"/>
              <a:t>et </a:t>
            </a:r>
            <a:r>
              <a:rPr lang="en-US" sz="2400" dirty="0"/>
              <a:t>outward flux (positive flux)</a:t>
            </a:r>
          </a:p>
          <a:p>
            <a:r>
              <a:rPr lang="en-US" sz="2800" dirty="0"/>
              <a:t>How about A</a:t>
            </a:r>
            <a:r>
              <a:rPr lang="en-US" sz="2800" baseline="-25000" dirty="0"/>
              <a:t>2</a:t>
            </a:r>
            <a:r>
              <a:rPr lang="en-US" sz="2800" dirty="0"/>
              <a:t>? </a:t>
            </a:r>
          </a:p>
          <a:p>
            <a:pPr lvl="1"/>
            <a:r>
              <a:rPr lang="en-US" sz="2400" dirty="0">
                <a:sym typeface="Wingdings" charset="2"/>
              </a:rPr>
              <a:t>Net inward flux (negative flux)</a:t>
            </a:r>
          </a:p>
          <a:p>
            <a:r>
              <a:rPr lang="en-US" sz="2800" dirty="0">
                <a:sym typeface="Wingdings" charset="2"/>
              </a:rPr>
              <a:t>What is the flux in the bottom figure?</a:t>
            </a:r>
          </a:p>
          <a:p>
            <a:pPr lvl="1"/>
            <a:r>
              <a:rPr lang="en-US" sz="2400" dirty="0">
                <a:sym typeface="Wingdings" charset="2"/>
              </a:rPr>
              <a:t>There should be a net inward flux (negative flux) since the total charge inside the volume is negative.</a:t>
            </a:r>
          </a:p>
          <a:p>
            <a:r>
              <a:rPr lang="en-US" sz="2800" dirty="0">
                <a:solidFill>
                  <a:srgbClr val="FF0000"/>
                </a:solidFill>
                <a:sym typeface="Wingdings" charset="2"/>
              </a:rPr>
              <a:t>The</a:t>
            </a:r>
            <a:r>
              <a:rPr lang="en-US" sz="2800" dirty="0" smtClean="0">
                <a:solidFill>
                  <a:srgbClr val="FF0000"/>
                </a:solidFill>
                <a:sym typeface="Wingdings" charset="2"/>
              </a:rPr>
              <a:t> net flux </a:t>
            </a:r>
            <a:r>
              <a:rPr lang="en-US" sz="2800" dirty="0">
                <a:solidFill>
                  <a:srgbClr val="FF0000"/>
                </a:solidFill>
                <a:sym typeface="Wingdings" charset="2"/>
              </a:rPr>
              <a:t>that crosses an enclosed surface is proportional to the total charge inside the surface.</a:t>
            </a:r>
            <a:r>
              <a:rPr lang="en-US" sz="2800" dirty="0">
                <a:sym typeface="Wingdings" charset="2"/>
              </a:rPr>
              <a:t> </a:t>
            </a:r>
            <a:r>
              <a:rPr lang="en-US" sz="2800" dirty="0" err="1">
                <a:sym typeface="Wingdings" charset="2"/>
              </a:rPr>
              <a:t></a:t>
            </a:r>
            <a:r>
              <a:rPr lang="en-US" sz="2800" dirty="0">
                <a:sym typeface="Wingdings" charset="2"/>
              </a:rPr>
              <a:t> This is the crux of Gauss’ law.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638800" y="838200"/>
            <a:ext cx="1752600" cy="2057400"/>
          </a:xfrm>
          <a:prstGeom prst="rect">
            <a:avLst/>
          </a:prstGeom>
          <a:solidFill>
            <a:srgbClr val="FFFF00">
              <a:alpha val="15000"/>
            </a:srgbClr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391400" y="838200"/>
            <a:ext cx="1752600" cy="2057400"/>
          </a:xfrm>
          <a:prstGeom prst="rect">
            <a:avLst/>
          </a:prstGeom>
          <a:solidFill>
            <a:srgbClr val="FFFF00">
              <a:alpha val="15000"/>
            </a:srgbClr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28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C29B-0438-7546-A5C5-7B4E9EEDE26F}" type="slidenum">
              <a:rPr lang="en-US"/>
              <a:pPr/>
              <a:t>11</a:t>
            </a:fld>
            <a:endParaRPr lang="en-US"/>
          </a:p>
        </p:txBody>
      </p:sp>
      <p:pic>
        <p:nvPicPr>
          <p:cNvPr id="207874" name="Picture 2" descr="FG22_0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533400"/>
            <a:ext cx="5562600" cy="2628900"/>
          </a:xfrm>
          <a:prstGeom prst="rect">
            <a:avLst/>
          </a:prstGeom>
          <a:noFill/>
        </p:spPr>
      </p:pic>
      <p:sp>
        <p:nvSpPr>
          <p:cNvPr id="20787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685800"/>
          </a:xfrm>
        </p:spPr>
        <p:txBody>
          <a:bodyPr/>
          <a:lstStyle/>
          <a:p>
            <a:r>
              <a:rPr lang="en-US"/>
              <a:t>Gauss’ Law</a:t>
            </a:r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3048000"/>
            <a:ext cx="7924800" cy="3276600"/>
          </a:xfrm>
        </p:spPr>
        <p:txBody>
          <a:bodyPr/>
          <a:lstStyle/>
          <a:p>
            <a:r>
              <a:rPr lang="en-US" dirty="0"/>
              <a:t>Let’s consider the case in the above figure.</a:t>
            </a:r>
          </a:p>
          <a:p>
            <a:r>
              <a:rPr lang="en-US" dirty="0"/>
              <a:t>What are the results of the closed integral of the</a:t>
            </a:r>
            <a:r>
              <a:rPr lang="en-US" dirty="0" smtClean="0"/>
              <a:t> </a:t>
            </a:r>
            <a:r>
              <a:rPr lang="en-US" dirty="0"/>
              <a:t>G</a:t>
            </a:r>
            <a:r>
              <a:rPr lang="en-US" dirty="0" smtClean="0"/>
              <a:t>aussian </a:t>
            </a:r>
            <a:r>
              <a:rPr lang="en-US" dirty="0"/>
              <a:t>surfaces A</a:t>
            </a:r>
            <a:r>
              <a:rPr lang="en-US" baseline="-25000" dirty="0"/>
              <a:t>1</a:t>
            </a:r>
            <a:r>
              <a:rPr lang="en-US" dirty="0"/>
              <a:t> and A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  <a:p>
            <a:pPr lvl="1"/>
            <a:r>
              <a:rPr lang="en-US" dirty="0">
                <a:sym typeface="Wingdings" charset="2"/>
              </a:rPr>
              <a:t>For A</a:t>
            </a:r>
            <a:r>
              <a:rPr lang="en-US" baseline="-25000" dirty="0">
                <a:sym typeface="Wingdings" charset="2"/>
              </a:rPr>
              <a:t>1</a:t>
            </a:r>
          </a:p>
          <a:p>
            <a:pPr lvl="1"/>
            <a:endParaRPr lang="en-US" dirty="0">
              <a:sym typeface="Wingdings" charset="2"/>
            </a:endParaRPr>
          </a:p>
          <a:p>
            <a:pPr lvl="1"/>
            <a:r>
              <a:rPr lang="en-US" dirty="0">
                <a:sym typeface="Wingdings" charset="2"/>
              </a:rPr>
              <a:t>For A</a:t>
            </a:r>
            <a:r>
              <a:rPr lang="en-US" baseline="-25000" dirty="0">
                <a:sym typeface="Wingdings" charset="2"/>
              </a:rPr>
              <a:t>2</a:t>
            </a:r>
          </a:p>
        </p:txBody>
      </p:sp>
      <p:graphicFrame>
        <p:nvGraphicFramePr>
          <p:cNvPr id="207877" name="Object 5"/>
          <p:cNvGraphicFramePr>
            <a:graphicFrameLocks noChangeAspect="1"/>
          </p:cNvGraphicFramePr>
          <p:nvPr>
            <p:extLst/>
          </p:nvPr>
        </p:nvGraphicFramePr>
        <p:xfrm>
          <a:off x="2438400" y="4738688"/>
          <a:ext cx="13430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96" name="Equation" r:id="rId5" imgW="596900" imgH="304800" progId="Equation.DSMT4">
                  <p:embed/>
                </p:oleObj>
              </mc:Choice>
              <mc:Fallback>
                <p:oleObj name="Equation" r:id="rId5" imgW="596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738688"/>
                        <a:ext cx="134302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3032125" y="17938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q</a:t>
            </a:r>
            <a:endParaRPr lang="en-US" dirty="0"/>
          </a:p>
        </p:txBody>
      </p:sp>
      <p:sp>
        <p:nvSpPr>
          <p:cNvPr id="207879" name="Text Box 7"/>
          <p:cNvSpPr txBox="1">
            <a:spLocks noChangeArrowheads="1"/>
          </p:cNvSpPr>
          <p:nvPr/>
        </p:nvSpPr>
        <p:spPr bwMode="auto">
          <a:xfrm>
            <a:off x="5835650" y="1676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q</a:t>
            </a:r>
            <a:r>
              <a:rPr lang="en-US" dirty="0"/>
              <a:t>’</a:t>
            </a:r>
          </a:p>
        </p:txBody>
      </p:sp>
      <p:graphicFrame>
        <p:nvGraphicFramePr>
          <p:cNvPr id="207880" name="Object 8"/>
          <p:cNvGraphicFramePr>
            <a:graphicFrameLocks noChangeAspect="1"/>
          </p:cNvGraphicFramePr>
          <p:nvPr>
            <p:extLst/>
          </p:nvPr>
        </p:nvGraphicFramePr>
        <p:xfrm>
          <a:off x="2438400" y="5600700"/>
          <a:ext cx="13430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97" name="Equation" r:id="rId7" imgW="596900" imgH="304800" progId="Equation.DSMT4">
                  <p:embed/>
                </p:oleObj>
              </mc:Choice>
              <mc:Fallback>
                <p:oleObj name="Equation" r:id="rId7" imgW="596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600700"/>
                        <a:ext cx="134302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81" name="Object 9"/>
          <p:cNvGraphicFramePr>
            <a:graphicFrameLocks noChangeAspect="1"/>
          </p:cNvGraphicFramePr>
          <p:nvPr/>
        </p:nvGraphicFramePr>
        <p:xfrm>
          <a:off x="3810000" y="4648200"/>
          <a:ext cx="5143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98" name="Equation" r:id="rId9" imgW="228600" imgH="406080" progId="Equation.DSMT4">
                  <p:embed/>
                </p:oleObj>
              </mc:Choice>
              <mc:Fallback>
                <p:oleObj name="Equation" r:id="rId9" imgW="2286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648200"/>
                        <a:ext cx="5143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82" name="Object 10"/>
          <p:cNvGraphicFramePr>
            <a:graphicFrameLocks noChangeAspect="1"/>
          </p:cNvGraphicFramePr>
          <p:nvPr/>
        </p:nvGraphicFramePr>
        <p:xfrm>
          <a:off x="3743325" y="5486400"/>
          <a:ext cx="6000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99" name="Equation" r:id="rId11" imgW="266400" imgH="406080" progId="Equation.DSMT4">
                  <p:embed/>
                </p:oleObj>
              </mc:Choice>
              <mc:Fallback>
                <p:oleObj name="Equation" r:id="rId11" imgW="2664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325" y="5486400"/>
                        <a:ext cx="60007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073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FC4C-6E18-FD4E-93F6-E905DDAF783E}" type="slidenum">
              <a:rPr lang="en-US"/>
              <a:pPr/>
              <a:t>12</a:t>
            </a:fld>
            <a:endParaRPr lang="en-US"/>
          </a:p>
        </p:txBody>
      </p:sp>
      <p:pic>
        <p:nvPicPr>
          <p:cNvPr id="208898" name="Picture 2" descr="FG22_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66700"/>
            <a:ext cx="3048000" cy="2286000"/>
          </a:xfrm>
          <a:prstGeom prst="rect">
            <a:avLst/>
          </a:prstGeom>
          <a:noFill/>
        </p:spPr>
      </p:pic>
      <p:sp>
        <p:nvSpPr>
          <p:cNvPr id="2088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7239000" cy="685800"/>
          </a:xfrm>
        </p:spPr>
        <p:txBody>
          <a:bodyPr/>
          <a:lstStyle/>
          <a:p>
            <a:r>
              <a:rPr lang="en-US"/>
              <a:t>Coulomb’s Law from Gauss’ Law</a:t>
            </a:r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295400"/>
            <a:ext cx="6934200" cy="1295400"/>
          </a:xfrm>
        </p:spPr>
        <p:txBody>
          <a:bodyPr/>
          <a:lstStyle/>
          <a:p>
            <a:r>
              <a:rPr lang="en-US" sz="2800" dirty="0"/>
              <a:t>Let’s consider a charge Q enclosed inside our imaginary</a:t>
            </a:r>
            <a:r>
              <a:rPr lang="en-US" sz="2800" dirty="0" smtClean="0"/>
              <a:t> </a:t>
            </a:r>
            <a:r>
              <a:rPr lang="en-US" sz="2800" dirty="0"/>
              <a:t>G</a:t>
            </a:r>
            <a:r>
              <a:rPr lang="en-US" sz="2800" dirty="0" smtClean="0"/>
              <a:t>aussian </a:t>
            </a:r>
            <a:r>
              <a:rPr lang="en-US" sz="2800" dirty="0"/>
              <a:t>surface of sphere of radius r.</a:t>
            </a:r>
          </a:p>
        </p:txBody>
      </p:sp>
      <p:sp>
        <p:nvSpPr>
          <p:cNvPr id="208901" name="Rectangle 5"/>
          <p:cNvSpPr>
            <a:spLocks noChangeArrowheads="1"/>
          </p:cNvSpPr>
          <p:nvPr/>
        </p:nvSpPr>
        <p:spPr bwMode="auto">
          <a:xfrm>
            <a:off x="152400" y="2286000"/>
            <a:ext cx="8915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Since we can choose any surface enclosing the charge, we choose the simplest possible one!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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  <a:sym typeface="Wingdings" charset="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The surface is symmetric about the charge.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What does this tell us about the field E? 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H</a:t>
            </a:r>
            <a:r>
              <a:rPr lang="en-US" sz="2000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ave 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the same magnitude</a:t>
            </a:r>
            <a:r>
              <a:rPr lang="en-US" sz="2000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 (uniform) at 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any point on the surface 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Points radially </a:t>
            </a:r>
            <a:r>
              <a:rPr lang="en-US" sz="2000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outward 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parallel to the surface vector </a:t>
            </a:r>
            <a:r>
              <a:rPr lang="en-US" sz="2000" dirty="0" err="1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d</a:t>
            </a:r>
            <a:r>
              <a:rPr lang="en-US" sz="2000" b="1" dirty="0" err="1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A</a:t>
            </a:r>
            <a:r>
              <a:rPr lang="en-US" sz="2000" dirty="0" err="1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.</a:t>
            </a:r>
            <a:endParaRPr lang="en-US" sz="2000" dirty="0">
              <a:solidFill>
                <a:srgbClr val="003300"/>
              </a:solidFill>
              <a:latin typeface="Arial Narrow" charset="0"/>
              <a:ea typeface="ＭＳ Ｐゴシック" charset="-128"/>
              <a:sym typeface="Wingdings" charset="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The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  <a:sym typeface="Wingdings" charset="2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G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  <a:sym typeface="Wingdings" charset="2"/>
              </a:rPr>
              <a:t>aussian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integral can be written as </a:t>
            </a:r>
          </a:p>
        </p:txBody>
      </p:sp>
      <p:graphicFrame>
        <p:nvGraphicFramePr>
          <p:cNvPr id="208902" name="Object 6"/>
          <p:cNvGraphicFramePr>
            <a:graphicFrameLocks noChangeAspect="1"/>
          </p:cNvGraphicFramePr>
          <p:nvPr>
            <p:extLst/>
          </p:nvPr>
        </p:nvGraphicFramePr>
        <p:xfrm>
          <a:off x="152400" y="5322888"/>
          <a:ext cx="12446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76" name="Equation" r:id="rId4" imgW="596900" imgH="304800" progId="Equation.DSMT4">
                  <p:embed/>
                </p:oleObj>
              </mc:Choice>
              <mc:Fallback>
                <p:oleObj name="Equation" r:id="rId4" imgW="596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322888"/>
                        <a:ext cx="124460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03" name="AutoShape 7"/>
          <p:cNvSpPr>
            <a:spLocks noChangeArrowheads="1"/>
          </p:cNvSpPr>
          <p:nvPr/>
        </p:nvSpPr>
        <p:spPr bwMode="auto">
          <a:xfrm>
            <a:off x="6305550" y="4911725"/>
            <a:ext cx="781050" cy="11080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Solve </a:t>
            </a:r>
          </a:p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for  E</a:t>
            </a:r>
          </a:p>
        </p:txBody>
      </p:sp>
      <p:graphicFrame>
        <p:nvGraphicFramePr>
          <p:cNvPr id="208904" name="Object 8"/>
          <p:cNvGraphicFramePr>
            <a:graphicFrameLocks noChangeAspect="1"/>
          </p:cNvGraphicFramePr>
          <p:nvPr/>
        </p:nvGraphicFramePr>
        <p:xfrm>
          <a:off x="7239000" y="5257800"/>
          <a:ext cx="665163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77" name="Equation" r:id="rId6" imgW="253800" imgH="152280" progId="Equation.DSMT4">
                  <p:embed/>
                </p:oleObj>
              </mc:Choice>
              <mc:Fallback>
                <p:oleObj name="Equation" r:id="rId6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257800"/>
                        <a:ext cx="665163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05" name="Text Box 9"/>
          <p:cNvSpPr txBox="1">
            <a:spLocks noChangeArrowheads="1"/>
          </p:cNvSpPr>
          <p:nvPr/>
        </p:nvSpPr>
        <p:spPr bwMode="auto">
          <a:xfrm>
            <a:off x="7343775" y="6096000"/>
            <a:ext cx="1495425" cy="609600"/>
          </a:xfrm>
          <a:prstGeom prst="rect">
            <a:avLst/>
          </a:prstGeom>
          <a:solidFill>
            <a:srgbClr val="FFFF99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Electric Field of </a:t>
            </a:r>
          </a:p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Coulomb’s Law</a:t>
            </a:r>
          </a:p>
        </p:txBody>
      </p:sp>
      <p:graphicFrame>
        <p:nvGraphicFramePr>
          <p:cNvPr id="208906" name="Object 10"/>
          <p:cNvGraphicFramePr>
            <a:graphicFrameLocks noChangeAspect="1"/>
          </p:cNvGraphicFramePr>
          <p:nvPr>
            <p:extLst/>
          </p:nvPr>
        </p:nvGraphicFramePr>
        <p:xfrm>
          <a:off x="1404938" y="5322888"/>
          <a:ext cx="11366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78" name="Equation" r:id="rId8" imgW="546100" imgH="304800" progId="Equation.DSMT4">
                  <p:embed/>
                </p:oleObj>
              </mc:Choice>
              <mc:Fallback>
                <p:oleObj name="Equation" r:id="rId8" imgW="5461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938" y="5322888"/>
                        <a:ext cx="113665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7" name="Object 11"/>
          <p:cNvGraphicFramePr>
            <a:graphicFrameLocks noChangeAspect="1"/>
          </p:cNvGraphicFramePr>
          <p:nvPr>
            <p:extLst/>
          </p:nvPr>
        </p:nvGraphicFramePr>
        <p:xfrm>
          <a:off x="2425700" y="5321300"/>
          <a:ext cx="111283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79" name="Equation" r:id="rId10" imgW="533400" imgH="304800" progId="Equation.DSMT4">
                  <p:embed/>
                </p:oleObj>
              </mc:Choice>
              <mc:Fallback>
                <p:oleObj name="Equation" r:id="rId10" imgW="5334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5321300"/>
                        <a:ext cx="1112838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8" name="Object 12"/>
          <p:cNvGraphicFramePr>
            <a:graphicFrameLocks noChangeAspect="1"/>
          </p:cNvGraphicFramePr>
          <p:nvPr>
            <p:extLst/>
          </p:nvPr>
        </p:nvGraphicFramePr>
        <p:xfrm>
          <a:off x="3505200" y="5337175"/>
          <a:ext cx="1376363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80" name="Equation" r:id="rId12" imgW="660400" imgH="304800" progId="Equation.DSMT4">
                  <p:embed/>
                </p:oleObj>
              </mc:Choice>
              <mc:Fallback>
                <p:oleObj name="Equation" r:id="rId12" imgW="6604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337175"/>
                        <a:ext cx="1376363" cy="633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9" name="Object 13"/>
          <p:cNvGraphicFramePr>
            <a:graphicFrameLocks noChangeAspect="1"/>
          </p:cNvGraphicFramePr>
          <p:nvPr>
            <p:extLst/>
          </p:nvPr>
        </p:nvGraphicFramePr>
        <p:xfrm>
          <a:off x="4865688" y="5232400"/>
          <a:ext cx="925512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81" name="Equation" r:id="rId14" imgW="444500" imgH="431800" progId="Equation.DSMT4">
                  <p:embed/>
                </p:oleObj>
              </mc:Choice>
              <mc:Fallback>
                <p:oleObj name="Equation" r:id="rId14" imgW="444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5688" y="5232400"/>
                        <a:ext cx="925512" cy="89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10" name="Object 14"/>
          <p:cNvGraphicFramePr>
            <a:graphicFrameLocks noChangeAspect="1"/>
          </p:cNvGraphicFramePr>
          <p:nvPr/>
        </p:nvGraphicFramePr>
        <p:xfrm>
          <a:off x="5748338" y="5257800"/>
          <a:ext cx="423862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82" name="Equation" r:id="rId16" imgW="203040" imgH="406080" progId="Equation.DSMT4">
                  <p:embed/>
                </p:oleObj>
              </mc:Choice>
              <mc:Fallback>
                <p:oleObj name="Equation" r:id="rId16" imgW="2030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8338" y="5257800"/>
                        <a:ext cx="423862" cy="84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11" name="Object 15"/>
          <p:cNvGraphicFramePr>
            <a:graphicFrameLocks noChangeAspect="1"/>
          </p:cNvGraphicFramePr>
          <p:nvPr>
            <p:extLst/>
          </p:nvPr>
        </p:nvGraphicFramePr>
        <p:xfrm>
          <a:off x="7794625" y="4918075"/>
          <a:ext cx="1196975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83" name="Equation" r:id="rId18" imgW="457200" imgH="431800" progId="Equation.DSMT4">
                  <p:embed/>
                </p:oleObj>
              </mc:Choice>
              <mc:Fallback>
                <p:oleObj name="Equation" r:id="rId18" imgW="457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25" y="4918075"/>
                        <a:ext cx="1196975" cy="1211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704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1944-574F-FF4B-8F60-DE60AF160DB9}" type="slidenum">
              <a:rPr lang="en-US"/>
              <a:pPr/>
              <a:t>13</a:t>
            </a:fld>
            <a:endParaRPr lang="en-US"/>
          </a:p>
        </p:txBody>
      </p:sp>
      <p:pic>
        <p:nvPicPr>
          <p:cNvPr id="209922" name="Picture 2" descr="FG22_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52400"/>
            <a:ext cx="3200400" cy="2400300"/>
          </a:xfrm>
          <a:prstGeom prst="rect">
            <a:avLst/>
          </a:prstGeom>
          <a:noFill/>
        </p:spPr>
      </p:pic>
      <p:sp>
        <p:nvSpPr>
          <p:cNvPr id="20992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7239000" cy="685800"/>
          </a:xfrm>
        </p:spPr>
        <p:txBody>
          <a:bodyPr/>
          <a:lstStyle/>
          <a:p>
            <a:r>
              <a:rPr lang="en-US"/>
              <a:t>Gauss’ Law from Coulomb’s Law</a:t>
            </a:r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7010400" cy="1905000"/>
          </a:xfrm>
        </p:spPr>
        <p:txBody>
          <a:bodyPr/>
          <a:lstStyle/>
          <a:p>
            <a:r>
              <a:rPr lang="en-US" sz="2800" dirty="0"/>
              <a:t>Let’s consider a single static point charge Q surrounded by an imaginary spherical surface.</a:t>
            </a:r>
          </a:p>
          <a:p>
            <a:r>
              <a:rPr lang="en-US" sz="2800" dirty="0">
                <a:sym typeface="Wingdings" charset="2"/>
              </a:rPr>
              <a:t>Coulomb’s law tells us that the electric field at a spherical </a:t>
            </a:r>
            <a:r>
              <a:rPr lang="en-US" sz="2800" dirty="0" smtClean="0">
                <a:sym typeface="Wingdings" charset="2"/>
              </a:rPr>
              <a:t>surface of radius r </a:t>
            </a:r>
            <a:r>
              <a:rPr lang="en-US" sz="2800" dirty="0">
                <a:sym typeface="Wingdings" charset="2"/>
              </a:rPr>
              <a:t>is </a:t>
            </a:r>
            <a:endParaRPr lang="en-US" sz="2800" dirty="0"/>
          </a:p>
        </p:txBody>
      </p:sp>
      <p:sp>
        <p:nvSpPr>
          <p:cNvPr id="209925" name="Rectangle 5"/>
          <p:cNvSpPr>
            <a:spLocks noChangeArrowheads="1"/>
          </p:cNvSpPr>
          <p:nvPr/>
        </p:nvSpPr>
        <p:spPr bwMode="auto">
          <a:xfrm>
            <a:off x="228600" y="3429000"/>
            <a:ext cx="891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  <a:sym typeface="Wingdings" charset="2"/>
              </a:rPr>
              <a:t>Performing a closed integral over the surface, we obtain</a:t>
            </a:r>
          </a:p>
        </p:txBody>
      </p:sp>
      <p:graphicFrame>
        <p:nvGraphicFramePr>
          <p:cNvPr id="209926" name="Object 6"/>
          <p:cNvGraphicFramePr>
            <a:graphicFrameLocks noChangeAspect="1"/>
          </p:cNvGraphicFramePr>
          <p:nvPr>
            <p:extLst/>
          </p:nvPr>
        </p:nvGraphicFramePr>
        <p:xfrm>
          <a:off x="457200" y="4019550"/>
          <a:ext cx="13176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596900" imgH="304800" progId="Equation.DSMT4">
                  <p:embed/>
                </p:oleObj>
              </mc:Choice>
              <mc:Fallback>
                <p:oleObj name="Equation" r:id="rId4" imgW="596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19550"/>
                        <a:ext cx="13176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6553200" y="6048375"/>
            <a:ext cx="1368425" cy="425450"/>
          </a:xfrm>
          <a:prstGeom prst="rect">
            <a:avLst/>
          </a:prstGeom>
          <a:solidFill>
            <a:srgbClr val="FFFF99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Gauss’ Law</a:t>
            </a:r>
          </a:p>
        </p:txBody>
      </p:sp>
      <p:graphicFrame>
        <p:nvGraphicFramePr>
          <p:cNvPr id="209928" name="Object 8"/>
          <p:cNvGraphicFramePr>
            <a:graphicFrameLocks noChangeAspect="1"/>
          </p:cNvGraphicFramePr>
          <p:nvPr>
            <p:extLst/>
          </p:nvPr>
        </p:nvGraphicFramePr>
        <p:xfrm>
          <a:off x="4819650" y="2362200"/>
          <a:ext cx="1962150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6" imgW="749160" imgH="406080" progId="Equation.DSMT4">
                  <p:embed/>
                </p:oleObj>
              </mc:Choice>
              <mc:Fallback>
                <p:oleObj name="Equation" r:id="rId6" imgW="749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2362200"/>
                        <a:ext cx="1962150" cy="1139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29" name="Object 9"/>
          <p:cNvGraphicFramePr>
            <a:graphicFrameLocks noChangeAspect="1"/>
          </p:cNvGraphicFramePr>
          <p:nvPr>
            <p:extLst/>
          </p:nvPr>
        </p:nvGraphicFramePr>
        <p:xfrm>
          <a:off x="3865563" y="4937125"/>
          <a:ext cx="221615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8" imgW="1003300" imgH="419100" progId="Equation.DSMT4">
                  <p:embed/>
                </p:oleObj>
              </mc:Choice>
              <mc:Fallback>
                <p:oleObj name="Equation" r:id="rId8" imgW="1003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5563" y="4937125"/>
                        <a:ext cx="2216150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30" name="Object 10"/>
          <p:cNvGraphicFramePr>
            <a:graphicFrameLocks noChangeAspect="1"/>
          </p:cNvGraphicFramePr>
          <p:nvPr>
            <p:extLst/>
          </p:nvPr>
        </p:nvGraphicFramePr>
        <p:xfrm>
          <a:off x="1827213" y="3870325"/>
          <a:ext cx="227330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0" imgW="1028700" imgH="419100" progId="Equation.DSMT4">
                  <p:embed/>
                </p:oleObj>
              </mc:Choice>
              <mc:Fallback>
                <p:oleObj name="Equation" r:id="rId10" imgW="1028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213" y="3870325"/>
                        <a:ext cx="2273300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31" name="Object 11"/>
          <p:cNvGraphicFramePr>
            <a:graphicFrameLocks noChangeAspect="1"/>
          </p:cNvGraphicFramePr>
          <p:nvPr>
            <p:extLst/>
          </p:nvPr>
        </p:nvGraphicFramePr>
        <p:xfrm>
          <a:off x="4113213" y="3870325"/>
          <a:ext cx="173990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2" imgW="787400" imgH="419100" progId="Equation.DSMT4">
                  <p:embed/>
                </p:oleObj>
              </mc:Choice>
              <mc:Fallback>
                <p:oleObj name="Equation" r:id="rId12" imgW="787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3213" y="3870325"/>
                        <a:ext cx="1739900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32" name="Object 12"/>
          <p:cNvGraphicFramePr>
            <a:graphicFrameLocks noChangeAspect="1"/>
          </p:cNvGraphicFramePr>
          <p:nvPr>
            <p:extLst/>
          </p:nvPr>
        </p:nvGraphicFramePr>
        <p:xfrm>
          <a:off x="6110288" y="4937125"/>
          <a:ext cx="2246312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14" imgW="1016000" imgH="419100" progId="Equation.DSMT4">
                  <p:embed/>
                </p:oleObj>
              </mc:Choice>
              <mc:Fallback>
                <p:oleObj name="Equation" r:id="rId14" imgW="1016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0288" y="4937125"/>
                        <a:ext cx="2246312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33" name="Object 13"/>
          <p:cNvGraphicFramePr>
            <a:graphicFrameLocks noChangeAspect="1"/>
          </p:cNvGraphicFramePr>
          <p:nvPr/>
        </p:nvGraphicFramePr>
        <p:xfrm>
          <a:off x="8313738" y="4953000"/>
          <a:ext cx="44926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16" imgW="203040" imgH="406080" progId="Equation.DSMT4">
                  <p:embed/>
                </p:oleObj>
              </mc:Choice>
              <mc:Fallback>
                <p:oleObj name="Equation" r:id="rId16" imgW="2030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3738" y="4953000"/>
                        <a:ext cx="449262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047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939F-5CDE-C344-9BEE-A94324778209}" type="slidenum">
              <a:rPr lang="en-US"/>
              <a:pPr/>
              <a:t>14</a:t>
            </a:fld>
            <a:endParaRPr lang="en-US"/>
          </a:p>
        </p:txBody>
      </p:sp>
      <p:pic>
        <p:nvPicPr>
          <p:cNvPr id="210946" name="Picture 2" descr="FG22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0"/>
            <a:ext cx="3657600" cy="2743200"/>
          </a:xfrm>
          <a:prstGeom prst="rect">
            <a:avLst/>
          </a:prstGeom>
          <a:noFill/>
        </p:spPr>
      </p:pic>
      <p:sp>
        <p:nvSpPr>
          <p:cNvPr id="21094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7239000" cy="685800"/>
          </a:xfrm>
        </p:spPr>
        <p:txBody>
          <a:bodyPr/>
          <a:lstStyle/>
          <a:p>
            <a:r>
              <a:rPr lang="en-US"/>
              <a:t>Gauss’ Law from Coulomb’s Law</a:t>
            </a:r>
            <a:br>
              <a:rPr lang="en-US"/>
            </a:br>
            <a:r>
              <a:rPr lang="en-US"/>
              <a:t>Irregular Surface</a:t>
            </a:r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6781800" cy="144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Let’s consider the same single static point charge Q surrounded by a symmetric spherical surface A</a:t>
            </a:r>
            <a:r>
              <a:rPr lang="en-US" sz="2800" baseline="-25000"/>
              <a:t>1</a:t>
            </a:r>
            <a:r>
              <a:rPr lang="en-US" sz="2800"/>
              <a:t> and a randomly shaped surface A</a:t>
            </a:r>
            <a:r>
              <a:rPr lang="en-US" sz="2800" baseline="-25000"/>
              <a:t>2</a:t>
            </a:r>
            <a:r>
              <a:rPr lang="en-US" sz="2800"/>
              <a:t>.</a:t>
            </a:r>
          </a:p>
        </p:txBody>
      </p:sp>
      <p:sp>
        <p:nvSpPr>
          <p:cNvPr id="210949" name="Rectangle 5"/>
          <p:cNvSpPr>
            <a:spLocks noChangeArrowheads="1"/>
          </p:cNvSpPr>
          <p:nvPr/>
        </p:nvSpPr>
        <p:spPr bwMode="auto">
          <a:xfrm>
            <a:off x="76200" y="2438400"/>
            <a:ext cx="9067800" cy="434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What is the difference in the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  <a:sym typeface="Wingdings" charset="2"/>
              </a:rPr>
              <a:t>total number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of field lines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  <a:sym typeface="Wingdings" charset="2"/>
              </a:rPr>
              <a:t> due to the charge Q, passing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through the two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  <a:sym typeface="Wingdings" charset="2"/>
              </a:rPr>
              <a:t>surfaces?</a:t>
            </a:r>
            <a:endParaRPr lang="en-US" sz="2800" dirty="0">
              <a:solidFill>
                <a:schemeClr val="accent2"/>
              </a:solidFill>
              <a:latin typeface="Arial Narrow" charset="0"/>
              <a:sym typeface="Wingdings" charset="2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None.  What does this mean?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The total number of field lines passing through the surface is the same no matter what the shape </a:t>
            </a:r>
            <a:r>
              <a:rPr lang="en-US" sz="2000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of the 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enclosed surface is.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So we can write: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  <a:sym typeface="Wingdings" charset="2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What does this mean?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The flux due to the given enclosed charge is the same </a:t>
            </a:r>
            <a:r>
              <a:rPr lang="en-US" sz="2000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independent of the 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shape of the surface enclosing it is. </a:t>
            </a:r>
            <a:r>
              <a:rPr lang="en-US" sz="2000" dirty="0" err="1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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 Gauss’ law,                     , is valid for any surface surrounding a single point charge Q.</a:t>
            </a:r>
          </a:p>
        </p:txBody>
      </p:sp>
      <p:graphicFrame>
        <p:nvGraphicFramePr>
          <p:cNvPr id="210950" name="Object 6"/>
          <p:cNvGraphicFramePr>
            <a:graphicFrameLocks noChangeAspect="1"/>
          </p:cNvGraphicFramePr>
          <p:nvPr>
            <p:extLst/>
          </p:nvPr>
        </p:nvGraphicFramePr>
        <p:xfrm>
          <a:off x="2895600" y="4483100"/>
          <a:ext cx="1373188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68" name="Equation" r:id="rId4" imgW="596900" imgH="419100" progId="Equation.DSMT4">
                  <p:embed/>
                </p:oleObj>
              </mc:Choice>
              <mc:Fallback>
                <p:oleObj name="Equation" r:id="rId4" imgW="596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483100"/>
                        <a:ext cx="1373188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200195"/>
              </p:ext>
            </p:extLst>
          </p:nvPr>
        </p:nvGraphicFramePr>
        <p:xfrm>
          <a:off x="5257800" y="6011863"/>
          <a:ext cx="108108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69" name="Equation" r:id="rId6" imgW="774700" imgH="419100" progId="Equation.DSMT4">
                  <p:embed/>
                </p:oleObj>
              </mc:Choice>
              <mc:Fallback>
                <p:oleObj name="Equation" r:id="rId6" imgW="774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6011863"/>
                        <a:ext cx="1081087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2" name="Object 8"/>
          <p:cNvGraphicFramePr>
            <a:graphicFrameLocks noChangeAspect="1"/>
          </p:cNvGraphicFramePr>
          <p:nvPr>
            <p:extLst/>
          </p:nvPr>
        </p:nvGraphicFramePr>
        <p:xfrm>
          <a:off x="4265613" y="4483100"/>
          <a:ext cx="1373187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70" name="Equation" r:id="rId8" imgW="596900" imgH="419100" progId="Equation.DSMT4">
                  <p:embed/>
                </p:oleObj>
              </mc:Choice>
              <mc:Fallback>
                <p:oleObj name="Equation" r:id="rId8" imgW="596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5613" y="4483100"/>
                        <a:ext cx="1373187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3" name="Object 9"/>
          <p:cNvGraphicFramePr>
            <a:graphicFrameLocks noChangeAspect="1"/>
          </p:cNvGraphicFramePr>
          <p:nvPr>
            <p:extLst/>
          </p:nvPr>
        </p:nvGraphicFramePr>
        <p:xfrm>
          <a:off x="5638800" y="4419600"/>
          <a:ext cx="466725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71" name="Equation" r:id="rId10" imgW="203040" imgH="406080" progId="Equation.DSMT4">
                  <p:embed/>
                </p:oleObj>
              </mc:Choice>
              <mc:Fallback>
                <p:oleObj name="Equation" r:id="rId10" imgW="2030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419600"/>
                        <a:ext cx="466725" cy="950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517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E6BB-AD62-244F-B62F-B078111CDD09}" type="slidenum">
              <a:rPr lang="en-US"/>
              <a:pPr/>
              <a:t>15</a:t>
            </a:fld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762000"/>
          </a:xfrm>
        </p:spPr>
        <p:txBody>
          <a:bodyPr/>
          <a:lstStyle/>
          <a:p>
            <a:r>
              <a:rPr lang="en-US"/>
              <a:t>Gauss’ Law w/ more than one charge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686800" cy="1219200"/>
          </a:xfrm>
        </p:spPr>
        <p:txBody>
          <a:bodyPr/>
          <a:lstStyle/>
          <a:p>
            <a:r>
              <a:rPr lang="en-US" dirty="0"/>
              <a:t>Let’s consider several charges inside a closed surface.</a:t>
            </a:r>
          </a:p>
          <a:p>
            <a:r>
              <a:rPr lang="en-US" dirty="0"/>
              <a:t>For each charge, </a:t>
            </a:r>
            <a:r>
              <a:rPr lang="en-US" dirty="0" smtClean="0"/>
              <a:t>Q</a:t>
            </a:r>
            <a:r>
              <a:rPr lang="en-US" i="1" baseline="-25000" dirty="0" smtClean="0"/>
              <a:t>i</a:t>
            </a:r>
            <a:r>
              <a:rPr lang="en-US" dirty="0" smtClean="0"/>
              <a:t> </a:t>
            </a:r>
            <a:r>
              <a:rPr lang="en-US" dirty="0"/>
              <a:t>inside the chosen closed surface, </a:t>
            </a:r>
          </a:p>
        </p:txBody>
      </p:sp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76200" y="2819400"/>
            <a:ext cx="9067800" cy="312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Since electric fields can be added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  <a:sym typeface="Wingdings" charset="2"/>
              </a:rPr>
              <a:t>vectorially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, following the superposition principle, the total field </a:t>
            </a:r>
            <a:r>
              <a:rPr lang="en-US" sz="2800" b="1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E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 is equal to the sum of the fields due to each charge               and any external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  <a:sym typeface="Wingdings" charset="2"/>
              </a:rPr>
              <a:t>fields.   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So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  <a:sym typeface="Wingdings" charset="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  <a:sym typeface="Wingdings" charset="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The value of the flux depends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  <a:sym typeface="Wingdings" charset="2"/>
              </a:rPr>
              <a:t>only on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the charge enclosed in the surface!!  Gauss’ law. </a:t>
            </a:r>
          </a:p>
        </p:txBody>
      </p:sp>
      <p:graphicFrame>
        <p:nvGraphicFramePr>
          <p:cNvPr id="212997" name="Object 5"/>
          <p:cNvGraphicFramePr>
            <a:graphicFrameLocks noChangeAspect="1"/>
          </p:cNvGraphicFramePr>
          <p:nvPr>
            <p:extLst/>
          </p:nvPr>
        </p:nvGraphicFramePr>
        <p:xfrm>
          <a:off x="1692275" y="2041525"/>
          <a:ext cx="16637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00" name="Equation" r:id="rId3" imgW="622300" imgH="304800" progId="Equation.DSMT4">
                  <p:embed/>
                </p:oleObj>
              </mc:Choice>
              <mc:Fallback>
                <p:oleObj name="Equation" r:id="rId3" imgW="6223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041525"/>
                        <a:ext cx="16637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4911725" y="1905000"/>
            <a:ext cx="1450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800000"/>
                </a:solidFill>
                <a:latin typeface="Arial Narrow" charset="0"/>
              </a:rPr>
              <a:t>What is       ?</a:t>
            </a:r>
          </a:p>
        </p:txBody>
      </p:sp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4935538" y="2362200"/>
            <a:ext cx="4056062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800000"/>
                </a:solidFill>
                <a:latin typeface="Arial Narrow" charset="0"/>
              </a:rPr>
              <a:t>The electric field produced by Q</a:t>
            </a:r>
            <a:r>
              <a:rPr lang="en-US" sz="2000" b="1" i="1" baseline="-25000">
                <a:solidFill>
                  <a:srgbClr val="800000"/>
                </a:solidFill>
                <a:latin typeface="Arial Narrow" charset="0"/>
              </a:rPr>
              <a:t>i</a:t>
            </a:r>
            <a:r>
              <a:rPr lang="en-US" sz="2000" b="1">
                <a:solidFill>
                  <a:srgbClr val="800000"/>
                </a:solidFill>
                <a:latin typeface="Arial Narrow" charset="0"/>
              </a:rPr>
              <a:t> alone!</a:t>
            </a:r>
          </a:p>
        </p:txBody>
      </p:sp>
      <p:graphicFrame>
        <p:nvGraphicFramePr>
          <p:cNvPr id="213000" name="Object 8"/>
          <p:cNvGraphicFramePr>
            <a:graphicFrameLocks noChangeAspect="1"/>
          </p:cNvGraphicFramePr>
          <p:nvPr>
            <p:extLst/>
          </p:nvPr>
        </p:nvGraphicFramePr>
        <p:xfrm>
          <a:off x="5786438" y="1828800"/>
          <a:ext cx="3857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01" name="Equation" r:id="rId5" imgW="165100" imgH="228600" progId="Equation.DSMT4">
                  <p:embed/>
                </p:oleObj>
              </mc:Choice>
              <mc:Fallback>
                <p:oleObj name="Equation" r:id="rId5" imgW="165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38" y="1828800"/>
                        <a:ext cx="385762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1" name="Object 9"/>
          <p:cNvGraphicFramePr>
            <a:graphicFrameLocks noChangeAspect="1"/>
          </p:cNvGraphicFramePr>
          <p:nvPr>
            <p:extLst/>
          </p:nvPr>
        </p:nvGraphicFramePr>
        <p:xfrm>
          <a:off x="3810000" y="3657600"/>
          <a:ext cx="1143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02" name="Equation" r:id="rId7" imgW="596900" imgH="254000" progId="Equation.DSMT4">
                  <p:embed/>
                </p:oleObj>
              </mc:Choice>
              <mc:Fallback>
                <p:oleObj name="Equation" r:id="rId7" imgW="596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657600"/>
                        <a:ext cx="1143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2" name="Object 10"/>
          <p:cNvGraphicFramePr>
            <a:graphicFrameLocks noChangeAspect="1"/>
          </p:cNvGraphicFramePr>
          <p:nvPr>
            <p:extLst/>
          </p:nvPr>
        </p:nvGraphicFramePr>
        <p:xfrm>
          <a:off x="457200" y="4324350"/>
          <a:ext cx="150336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03" name="Equation" r:id="rId9" imgW="596900" imgH="304800" progId="Equation.DSMT4">
                  <p:embed/>
                </p:oleObj>
              </mc:Choice>
              <mc:Fallback>
                <p:oleObj name="Equation" r:id="rId9" imgW="596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324350"/>
                        <a:ext cx="1503363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7162800" y="4038600"/>
            <a:ext cx="1539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800000"/>
                </a:solidFill>
                <a:latin typeface="Arial Narrow" charset="0"/>
              </a:rPr>
              <a:t>What is Q</a:t>
            </a:r>
            <a:r>
              <a:rPr lang="en-US" sz="2000" b="1" baseline="-25000">
                <a:solidFill>
                  <a:srgbClr val="800000"/>
                </a:solidFill>
                <a:latin typeface="Arial Narrow" charset="0"/>
              </a:rPr>
              <a:t>encl</a:t>
            </a:r>
            <a:r>
              <a:rPr lang="en-US" sz="2000" b="1">
                <a:solidFill>
                  <a:srgbClr val="800000"/>
                </a:solidFill>
                <a:latin typeface="Arial Narrow" charset="0"/>
              </a:rPr>
              <a:t>?</a:t>
            </a:r>
          </a:p>
        </p:txBody>
      </p:sp>
      <p:sp>
        <p:nvSpPr>
          <p:cNvPr id="213004" name="Text Box 12"/>
          <p:cNvSpPr txBox="1">
            <a:spLocks noChangeArrowheads="1"/>
          </p:cNvSpPr>
          <p:nvPr/>
        </p:nvSpPr>
        <p:spPr bwMode="auto">
          <a:xfrm>
            <a:off x="7086600" y="4495800"/>
            <a:ext cx="1905000" cy="701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800000"/>
                </a:solidFill>
                <a:latin typeface="Arial Narrow" charset="0"/>
              </a:rPr>
              <a:t>The total enclosed charge!</a:t>
            </a:r>
          </a:p>
        </p:txBody>
      </p:sp>
      <p:graphicFrame>
        <p:nvGraphicFramePr>
          <p:cNvPr id="213005" name="Object 13"/>
          <p:cNvGraphicFramePr>
            <a:graphicFrameLocks noChangeAspect="1"/>
          </p:cNvGraphicFramePr>
          <p:nvPr>
            <p:extLst/>
          </p:nvPr>
        </p:nvGraphicFramePr>
        <p:xfrm>
          <a:off x="1971675" y="4324350"/>
          <a:ext cx="31019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04" name="Equation" r:id="rId11" imgW="1231900" imgH="304800" progId="Equation.DSMT4">
                  <p:embed/>
                </p:oleObj>
              </mc:Choice>
              <mc:Fallback>
                <p:oleObj name="Equation" r:id="rId11" imgW="1231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675" y="4324350"/>
                        <a:ext cx="310197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6" name="Object 14"/>
          <p:cNvGraphicFramePr>
            <a:graphicFrameLocks noChangeAspect="1"/>
          </p:cNvGraphicFramePr>
          <p:nvPr>
            <p:extLst/>
          </p:nvPr>
        </p:nvGraphicFramePr>
        <p:xfrm>
          <a:off x="4999038" y="4129088"/>
          <a:ext cx="1249362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05" name="Equation" r:id="rId13" imgW="495300" imgH="457200" progId="Equation.DSMT4">
                  <p:embed/>
                </p:oleObj>
              </mc:Choice>
              <mc:Fallback>
                <p:oleObj name="Equation" r:id="rId13" imgW="495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038" y="4129088"/>
                        <a:ext cx="1249362" cy="111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7" name="Object 15"/>
          <p:cNvGraphicFramePr>
            <a:graphicFrameLocks noChangeAspect="1"/>
          </p:cNvGraphicFramePr>
          <p:nvPr>
            <p:extLst/>
          </p:nvPr>
        </p:nvGraphicFramePr>
        <p:xfrm>
          <a:off x="6172200" y="4237038"/>
          <a:ext cx="830263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06" name="Equation" r:id="rId15" imgW="330200" imgH="431800" progId="Equation.DSMT4">
                  <p:embed/>
                </p:oleObj>
              </mc:Choice>
              <mc:Fallback>
                <p:oleObj name="Equation" r:id="rId15" imgW="330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237038"/>
                        <a:ext cx="830263" cy="1052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8" name="Object 16"/>
          <p:cNvGraphicFramePr>
            <a:graphicFrameLocks noChangeAspect="1"/>
          </p:cNvGraphicFramePr>
          <p:nvPr/>
        </p:nvGraphicFramePr>
        <p:xfrm>
          <a:off x="3352800" y="1905000"/>
          <a:ext cx="54292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07" name="Equation" r:id="rId17" imgW="203040" imgH="406080" progId="Equation.DSMT4">
                  <p:embed/>
                </p:oleObj>
              </mc:Choice>
              <mc:Fallback>
                <p:oleObj name="Equation" r:id="rId17" imgW="2030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905000"/>
                        <a:ext cx="542925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378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4949-A757-2642-B93E-BC0C39F36828}" type="slidenum">
              <a:rPr lang="en-US"/>
              <a:pPr/>
              <a:t>16</a:t>
            </a:fld>
            <a:endParaRPr lang="en-US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762000"/>
          </a:xfrm>
        </p:spPr>
        <p:txBody>
          <a:bodyPr/>
          <a:lstStyle/>
          <a:p>
            <a:r>
              <a:rPr lang="en-US"/>
              <a:t>So what is Gauss’ Law good for?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4419600"/>
          </a:xfrm>
        </p:spPr>
        <p:txBody>
          <a:bodyPr/>
          <a:lstStyle/>
          <a:p>
            <a:r>
              <a:rPr lang="en-US"/>
              <a:t>Derivation of Gauss’ law from Coulomb’s law is only valid for </a:t>
            </a:r>
            <a:r>
              <a:rPr lang="en-US" b="1" u="sng">
                <a:solidFill>
                  <a:srgbClr val="FF0066"/>
                </a:solidFill>
              </a:rPr>
              <a:t>static electric charge</a:t>
            </a:r>
            <a:r>
              <a:rPr lang="en-US"/>
              <a:t>.</a:t>
            </a:r>
          </a:p>
          <a:p>
            <a:r>
              <a:rPr lang="en-US"/>
              <a:t>Electric field can also be produced by changing magnetic fields.</a:t>
            </a:r>
          </a:p>
          <a:p>
            <a:pPr lvl="1"/>
            <a:r>
              <a:rPr lang="en-US"/>
              <a:t>Coulomb’s law cannot describe this field while Gauss’ law is still valid</a:t>
            </a:r>
          </a:p>
          <a:p>
            <a:r>
              <a:rPr lang="en-US"/>
              <a:t>Gauss’ law is more general than Coulomb’s law.</a:t>
            </a:r>
          </a:p>
          <a:p>
            <a:pPr lvl="1"/>
            <a:r>
              <a:rPr lang="en-US"/>
              <a:t>Can be used to obtain electric field, forces or obtain charges </a:t>
            </a:r>
          </a:p>
        </p:txBody>
      </p:sp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152400" y="5235575"/>
            <a:ext cx="8839200" cy="860425"/>
          </a:xfrm>
          <a:prstGeom prst="rect">
            <a:avLst/>
          </a:prstGeom>
          <a:solidFill>
            <a:srgbClr val="FFFF66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Arial Narrow" charset="0"/>
              </a:rPr>
              <a:t>Gauss’ Law: Any </a:t>
            </a:r>
            <a:r>
              <a:rPr lang="en-US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differences</a:t>
            </a:r>
            <a:r>
              <a:rPr lang="en-US" dirty="0">
                <a:solidFill>
                  <a:srgbClr val="800000"/>
                </a:solidFill>
                <a:latin typeface="Arial Narrow" charset="0"/>
              </a:rPr>
              <a:t> between the input and output flux of the electric field over any enclosed surface is due to the charge </a:t>
            </a:r>
            <a:r>
              <a:rPr lang="en-US" dirty="0" smtClean="0">
                <a:solidFill>
                  <a:srgbClr val="800000"/>
                </a:solidFill>
                <a:latin typeface="Arial Narrow" charset="0"/>
              </a:rPr>
              <a:t>inside </a:t>
            </a:r>
            <a:r>
              <a:rPr lang="en-US" dirty="0">
                <a:solidFill>
                  <a:srgbClr val="800000"/>
                </a:solidFill>
                <a:latin typeface="Arial Narrow" charset="0"/>
              </a:rPr>
              <a:t>that surface!!!</a:t>
            </a:r>
          </a:p>
        </p:txBody>
      </p:sp>
    </p:spTree>
    <p:extLst>
      <p:ext uri="{BB962C8B-B14F-4D97-AF65-F5344CB8AC3E}">
        <p14:creationId xmlns:p14="http://schemas.microsoft.com/office/powerpoint/2010/main" val="19058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2208-1268-C54B-BDB9-6BD69E65938C}" type="slidenum">
              <a:rPr lang="en-US"/>
              <a:pPr/>
              <a:t>17</a:t>
            </a:fld>
            <a:endParaRPr lang="en-US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239000" cy="685800"/>
          </a:xfrm>
        </p:spPr>
        <p:txBody>
          <a:bodyPr/>
          <a:lstStyle/>
          <a:p>
            <a:r>
              <a:rPr lang="en-US" dirty="0" smtClean="0"/>
              <a:t>Solving problems with Gauss’ Law</a:t>
            </a:r>
            <a:endParaRPr lang="en-US" dirty="0"/>
          </a:p>
        </p:txBody>
      </p:sp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685800" y="914400"/>
            <a:ext cx="7696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Identify the symmetry of the charge distributions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Draw an appropriate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G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aussian surface, making sure it passes through the point you want to know the electric field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Use the symmetry of charge distribution to determine the direction of E at the point of the Gaussian surface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Evaluate the flux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Calculate the enclosed charge by the Gaussian surface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8000"/>
                </a:solidFill>
                <a:latin typeface="Arial Narrow" charset="0"/>
                <a:sym typeface="Wingdings"/>
              </a:rPr>
              <a:t>Ignore all the charges outside the Gaussian surface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  <a:sym typeface="Wingdings"/>
              </a:rPr>
              <a:t>Equate the flux to the enclosed charge and solve for E</a:t>
            </a:r>
            <a:endParaRPr lang="en-US" sz="2800" dirty="0" smtClean="0">
              <a:solidFill>
                <a:schemeClr val="accent2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45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F5DD-D7FD-0C44-8C59-758DD682AA16}" type="slidenum">
              <a:rPr lang="en-US"/>
              <a:pPr/>
              <a:t>18</a:t>
            </a:fld>
            <a:endParaRPr lang="en-US"/>
          </a:p>
        </p:txBody>
      </p:sp>
      <p:pic>
        <p:nvPicPr>
          <p:cNvPr id="215042" name="Picture 2" descr="FG22_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81000"/>
            <a:ext cx="3733800" cy="2800350"/>
          </a:xfrm>
          <a:prstGeom prst="rect">
            <a:avLst/>
          </a:prstGeom>
          <a:noFill/>
        </p:spPr>
      </p:pic>
      <p:sp>
        <p:nvSpPr>
          <p:cNvPr id="21504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22 – 2 </a:t>
            </a: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152400" y="762000"/>
            <a:ext cx="5791200" cy="19389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Flux from Gauss’ Law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: Consider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two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G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aussian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surfaces, A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A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 shown in the figure. The only charge present is the charge +Q at the center of surface A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   What is the net flux through each surface A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A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?</a:t>
            </a:r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2895600"/>
            <a:ext cx="5410200" cy="1600200"/>
          </a:xfrm>
        </p:spPr>
        <p:txBody>
          <a:bodyPr/>
          <a:lstStyle/>
          <a:p>
            <a:r>
              <a:rPr lang="en-US"/>
              <a:t>The surface A</a:t>
            </a:r>
            <a:r>
              <a:rPr lang="en-US" baseline="-25000"/>
              <a:t>1</a:t>
            </a:r>
            <a:r>
              <a:rPr lang="en-US"/>
              <a:t> encloses the charge +Q, so from Gauss’ law we obtain the total net flux </a:t>
            </a:r>
          </a:p>
        </p:txBody>
      </p:sp>
      <p:sp>
        <p:nvSpPr>
          <p:cNvPr id="215046" name="Rectangle 6"/>
          <p:cNvSpPr>
            <a:spLocks noChangeArrowheads="1"/>
          </p:cNvSpPr>
          <p:nvPr/>
        </p:nvSpPr>
        <p:spPr bwMode="auto">
          <a:xfrm>
            <a:off x="152400" y="4495800"/>
            <a:ext cx="541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The surface A</a:t>
            </a:r>
            <a:r>
              <a:rPr lang="en-US" sz="3200" baseline="-25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3200">
                <a:solidFill>
                  <a:schemeClr val="accent2"/>
                </a:solidFill>
                <a:latin typeface="Arial Narrow" charset="0"/>
              </a:rPr>
              <a:t> the charge, +Q, is outside the surface, so the total net flux is 0.</a:t>
            </a:r>
          </a:p>
        </p:txBody>
      </p:sp>
      <p:graphicFrame>
        <p:nvGraphicFramePr>
          <p:cNvPr id="215047" name="Object 7"/>
          <p:cNvGraphicFramePr>
            <a:graphicFrameLocks noChangeAspect="1"/>
          </p:cNvGraphicFramePr>
          <p:nvPr>
            <p:extLst/>
          </p:nvPr>
        </p:nvGraphicFramePr>
        <p:xfrm>
          <a:off x="5562600" y="3192463"/>
          <a:ext cx="20701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116" name="Equation" r:id="rId4" imgW="596900" imgH="304800" progId="Equation.DSMT4">
                  <p:embed/>
                </p:oleObj>
              </mc:Choice>
              <mc:Fallback>
                <p:oleObj name="Equation" r:id="rId4" imgW="596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192463"/>
                        <a:ext cx="2070100" cy="1020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8" name="Object 8"/>
          <p:cNvGraphicFramePr>
            <a:graphicFrameLocks noChangeAspect="1"/>
          </p:cNvGraphicFramePr>
          <p:nvPr>
            <p:extLst/>
          </p:nvPr>
        </p:nvGraphicFramePr>
        <p:xfrm>
          <a:off x="5410200" y="4667250"/>
          <a:ext cx="206692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117" name="Equation" r:id="rId6" imgW="596900" imgH="304800" progId="Equation.DSMT4">
                  <p:embed/>
                </p:oleObj>
              </mc:Choice>
              <mc:Fallback>
                <p:oleObj name="Equation" r:id="rId6" imgW="596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667250"/>
                        <a:ext cx="2066925" cy="101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9" name="Object 9"/>
          <p:cNvGraphicFramePr>
            <a:graphicFrameLocks noChangeAspect="1"/>
          </p:cNvGraphicFramePr>
          <p:nvPr/>
        </p:nvGraphicFramePr>
        <p:xfrm>
          <a:off x="7502525" y="3048000"/>
          <a:ext cx="879475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118" name="Equation" r:id="rId8" imgW="253800" imgH="406080" progId="Equation.DSMT4">
                  <p:embed/>
                </p:oleObj>
              </mc:Choice>
              <mc:Fallback>
                <p:oleObj name="Equation" r:id="rId8" imgW="2538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2525" y="3048000"/>
                        <a:ext cx="879475" cy="1360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0" name="Object 10"/>
          <p:cNvGraphicFramePr>
            <a:graphicFrameLocks noChangeAspect="1"/>
          </p:cNvGraphicFramePr>
          <p:nvPr/>
        </p:nvGraphicFramePr>
        <p:xfrm>
          <a:off x="7354888" y="4495800"/>
          <a:ext cx="1408112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119" name="Equation" r:id="rId10" imgW="406080" imgH="406080" progId="Equation.DSMT4">
                  <p:embed/>
                </p:oleObj>
              </mc:Choice>
              <mc:Fallback>
                <p:oleObj name="Equation" r:id="rId10" imgW="406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888" y="4495800"/>
                        <a:ext cx="1408112" cy="1360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861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C395-CDC4-5844-904F-BAD13B7EA6D1}" type="slidenum">
              <a:rPr lang="en-US"/>
              <a:pPr/>
              <a:t>19</a:t>
            </a:fld>
            <a:endParaRPr lang="en-US"/>
          </a:p>
        </p:txBody>
      </p:sp>
      <p:pic>
        <p:nvPicPr>
          <p:cNvPr id="216066" name="Picture 2" descr="FG22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52400"/>
            <a:ext cx="3276600" cy="2457450"/>
          </a:xfrm>
          <a:prstGeom prst="rect">
            <a:avLst/>
          </a:prstGeom>
          <a:noFill/>
        </p:spPr>
      </p:pic>
      <p:sp>
        <p:nvSpPr>
          <p:cNvPr id="21606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/>
              <a:t>Example 22 –</a:t>
            </a:r>
            <a:r>
              <a:rPr lang="en-US" dirty="0" smtClean="0"/>
              <a:t> 6 </a:t>
            </a:r>
            <a:endParaRPr lang="en-US" dirty="0"/>
          </a:p>
        </p:txBody>
      </p:sp>
      <p:sp>
        <p:nvSpPr>
          <p:cNvPr id="216068" name="Text Box 4"/>
          <p:cNvSpPr txBox="1">
            <a:spLocks noChangeArrowheads="1"/>
          </p:cNvSpPr>
          <p:nvPr/>
        </p:nvSpPr>
        <p:spPr bwMode="auto">
          <a:xfrm>
            <a:off x="152400" y="762000"/>
            <a:ext cx="57912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Long uniform line of charge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: A very long straight wire possesses a uniform positive charge per unit length, </a:t>
            </a:r>
            <a:r>
              <a:rPr lang="en-US" dirty="0" err="1" smtClean="0">
                <a:solidFill>
                  <a:schemeClr val="accent2"/>
                </a:solidFill>
                <a:latin typeface="Symbol" charset="2"/>
                <a:ea typeface="Lucida Grande"/>
                <a:cs typeface="Symbol" charset="2"/>
              </a:rPr>
              <a:t>λ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. 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Calculate the electric field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a point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near but outside the wire, far from the ends.</a:t>
            </a:r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0"/>
            <a:ext cx="8458200" cy="2895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Which direction do you think the field due to the charge on the wire is?</a:t>
            </a:r>
          </a:p>
          <a:p>
            <a:pPr lvl="1">
              <a:lnSpc>
                <a:spcPct val="90000"/>
              </a:lnSpc>
            </a:pPr>
            <a:r>
              <a:rPr lang="en-US" sz="2000" dirty="0" err="1"/>
              <a:t>Radially</a:t>
            </a:r>
            <a:r>
              <a:rPr lang="en-US" sz="2000" dirty="0"/>
              <a:t> outward from the wire, the direction of radial vector </a:t>
            </a:r>
            <a:r>
              <a:rPr lang="en-US" sz="2000" b="1" dirty="0" err="1"/>
              <a:t>r</a:t>
            </a:r>
            <a:r>
              <a:rPr lang="en-US" sz="20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Due to cylindrical symmetry, the field is the same on the G</a:t>
            </a:r>
            <a:r>
              <a:rPr lang="en-US" sz="2400" dirty="0" smtClean="0"/>
              <a:t>aussian </a:t>
            </a:r>
            <a:r>
              <a:rPr lang="en-US" sz="2400" dirty="0"/>
              <a:t>surface of a cylinder surrounding the wire.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end surfaces do not contribute to the flux at all.   Why?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Because the field vector </a:t>
            </a:r>
            <a:r>
              <a:rPr lang="en-US" sz="1800" b="1" dirty="0"/>
              <a:t>E</a:t>
            </a:r>
            <a:r>
              <a:rPr lang="en-US" sz="1800" dirty="0"/>
              <a:t> is perpendicular to the surface vector </a:t>
            </a:r>
            <a:r>
              <a:rPr lang="en-US" sz="1800" dirty="0" err="1"/>
              <a:t>d</a:t>
            </a:r>
            <a:r>
              <a:rPr lang="en-US" sz="1800" b="1" dirty="0" err="1"/>
              <a:t>A</a:t>
            </a:r>
            <a:r>
              <a:rPr lang="en-US" sz="18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From Gauss’ law</a:t>
            </a:r>
          </a:p>
        </p:txBody>
      </p:sp>
      <p:graphicFrame>
        <p:nvGraphicFramePr>
          <p:cNvPr id="216070" name="Object 6"/>
          <p:cNvGraphicFramePr>
            <a:graphicFrameLocks noChangeAspect="1"/>
          </p:cNvGraphicFramePr>
          <p:nvPr>
            <p:extLst/>
          </p:nvPr>
        </p:nvGraphicFramePr>
        <p:xfrm>
          <a:off x="2667000" y="4465638"/>
          <a:ext cx="146685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432" name="Equation" r:id="rId4" imgW="596900" imgH="304800" progId="Equation.DSMT4">
                  <p:embed/>
                </p:oleObj>
              </mc:Choice>
              <mc:Fallback>
                <p:oleObj name="Equation" r:id="rId4" imgW="596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465638"/>
                        <a:ext cx="1466850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1" name="Object 7"/>
          <p:cNvGraphicFramePr>
            <a:graphicFrameLocks noChangeAspect="1"/>
          </p:cNvGraphicFramePr>
          <p:nvPr>
            <p:extLst/>
          </p:nvPr>
        </p:nvGraphicFramePr>
        <p:xfrm>
          <a:off x="2895600" y="5091113"/>
          <a:ext cx="16002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433" name="Equation" r:id="rId6" imgW="635000" imgH="419100" progId="Equation.DSMT4">
                  <p:embed/>
                </p:oleObj>
              </mc:Choice>
              <mc:Fallback>
                <p:oleObj name="Equation" r:id="rId6" imgW="635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091113"/>
                        <a:ext cx="1600200" cy="1020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6072" name="AutoShape 8"/>
          <p:cNvSpPr>
            <a:spLocks noChangeArrowheads="1"/>
          </p:cNvSpPr>
          <p:nvPr/>
        </p:nvSpPr>
        <p:spPr bwMode="auto">
          <a:xfrm>
            <a:off x="1357313" y="5334000"/>
            <a:ext cx="1385887" cy="609600"/>
          </a:xfrm>
          <a:prstGeom prst="rightArrow">
            <a:avLst>
              <a:gd name="adj1" fmla="val 50000"/>
              <a:gd name="adj2" fmla="val 56836"/>
            </a:avLst>
          </a:prstGeom>
          <a:solidFill>
            <a:srgbClr val="FFFF66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800000"/>
                </a:solidFill>
                <a:latin typeface="Arial Narrow" charset="0"/>
              </a:rPr>
              <a:t>Solving for E</a:t>
            </a:r>
          </a:p>
        </p:txBody>
      </p:sp>
      <p:graphicFrame>
        <p:nvGraphicFramePr>
          <p:cNvPr id="216073" name="Object 9"/>
          <p:cNvGraphicFramePr>
            <a:graphicFrameLocks noChangeAspect="1"/>
          </p:cNvGraphicFramePr>
          <p:nvPr>
            <p:extLst/>
          </p:nvPr>
        </p:nvGraphicFramePr>
        <p:xfrm>
          <a:off x="4114800" y="4465638"/>
          <a:ext cx="1311275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434" name="Equation" r:id="rId8" imgW="533400" imgH="304800" progId="Equation.DSMT4">
                  <p:embed/>
                </p:oleObj>
              </mc:Choice>
              <mc:Fallback>
                <p:oleObj name="Equation" r:id="rId8" imgW="5334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465638"/>
                        <a:ext cx="1311275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4" name="Object 10"/>
          <p:cNvGraphicFramePr>
            <a:graphicFrameLocks noChangeAspect="1"/>
          </p:cNvGraphicFramePr>
          <p:nvPr/>
        </p:nvGraphicFramePr>
        <p:xfrm>
          <a:off x="5410200" y="4554538"/>
          <a:ext cx="1560513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435" name="Equation" r:id="rId10" imgW="634680" imgH="228600" progId="Equation.DSMT4">
                  <p:embed/>
                </p:oleObj>
              </mc:Choice>
              <mc:Fallback>
                <p:oleObj name="Equation" r:id="rId10" imgW="634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554538"/>
                        <a:ext cx="1560513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5" name="Object 11"/>
          <p:cNvGraphicFramePr>
            <a:graphicFrameLocks noChangeAspect="1"/>
          </p:cNvGraphicFramePr>
          <p:nvPr>
            <p:extLst/>
          </p:nvPr>
        </p:nvGraphicFramePr>
        <p:xfrm>
          <a:off x="6908800" y="4313238"/>
          <a:ext cx="1092200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436" name="Equation" r:id="rId12" imgW="444500" imgH="431800" progId="Equation.DSMT4">
                  <p:embed/>
                </p:oleObj>
              </mc:Choice>
              <mc:Fallback>
                <p:oleObj name="Equation" r:id="rId12" imgW="444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8800" y="4313238"/>
                        <a:ext cx="1092200" cy="1023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6" name="Object 12"/>
          <p:cNvGraphicFramePr>
            <a:graphicFrameLocks noChangeAspect="1"/>
          </p:cNvGraphicFramePr>
          <p:nvPr/>
        </p:nvGraphicFramePr>
        <p:xfrm>
          <a:off x="7959725" y="4343400"/>
          <a:ext cx="498475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437" name="Equation" r:id="rId14" imgW="203040" imgH="406080" progId="Equation.DSMT4">
                  <p:embed/>
                </p:oleObj>
              </mc:Choice>
              <mc:Fallback>
                <p:oleObj name="Equation" r:id="rId14" imgW="2030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9725" y="4343400"/>
                        <a:ext cx="498475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588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12,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smtClean="0">
                <a:solidFill>
                  <a:srgbClr val="003300"/>
                </a:solidFill>
                <a:latin typeface="Arial Narrow" charset="0"/>
              </a:rPr>
              <a:t>PHYS 1444-001, Summer 2018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838200"/>
          </a:xfrm>
        </p:spPr>
        <p:txBody>
          <a:bodyPr/>
          <a:lstStyle/>
          <a:p>
            <a:r>
              <a:rPr lang="en-US" sz="6000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991600" cy="5334000"/>
          </a:xfrm>
        </p:spPr>
        <p:txBody>
          <a:bodyPr/>
          <a:lstStyle/>
          <a:p>
            <a:r>
              <a:rPr lang="en-US" sz="2800" dirty="0"/>
              <a:t>Quiz #2</a:t>
            </a:r>
          </a:p>
          <a:p>
            <a:pPr lvl="1" eaLnBrk="1" hangingPunct="1"/>
            <a:r>
              <a:rPr lang="en-US" sz="2400" dirty="0" smtClean="0"/>
              <a:t>At the beginning of the class this Thursday, June 14</a:t>
            </a:r>
          </a:p>
          <a:p>
            <a:pPr lvl="1" eaLnBrk="1" hangingPunct="1"/>
            <a:r>
              <a:rPr lang="en-US" sz="2400" dirty="0" smtClean="0"/>
              <a:t>Covers up to what we’ve learned tomorrow, Wed. June 13</a:t>
            </a:r>
          </a:p>
          <a:p>
            <a:pPr lvl="1" eaLnBrk="1" hangingPunct="1"/>
            <a:r>
              <a:rPr lang="en-US" sz="2400" dirty="0" smtClean="0"/>
              <a:t>You </a:t>
            </a:r>
            <a:r>
              <a:rPr lang="en-US" sz="2400" dirty="0"/>
              <a:t>can bring your calculator but it must not have any relevant formula pre-input</a:t>
            </a:r>
          </a:p>
          <a:p>
            <a:pPr lvl="2" eaLnBrk="1" hangingPunct="1"/>
            <a:r>
              <a:rPr lang="en-US" sz="2000" dirty="0"/>
              <a:t>Cell phones or any types of computers cannot replaced a calculator!</a:t>
            </a:r>
          </a:p>
          <a:p>
            <a:pPr lvl="1" eaLnBrk="1" hangingPunct="1"/>
            <a:r>
              <a:rPr lang="en-US" sz="2400" dirty="0"/>
              <a:t>BYOF: You may bring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/>
              <a:t> formulae and values of constants for the exam</a:t>
            </a:r>
          </a:p>
          <a:p>
            <a:pPr lvl="1" eaLnBrk="1" hangingPunct="1"/>
            <a:r>
              <a:rPr lang="en-US" sz="2400" dirty="0"/>
              <a:t>No derivations, word definitions, or solutions of any problems !</a:t>
            </a:r>
          </a:p>
          <a:p>
            <a:pPr lvl="1" eaLnBrk="1" hangingPunct="1"/>
            <a:r>
              <a:rPr lang="en-US" sz="2400" dirty="0"/>
              <a:t>No additional formulae or values of constants will be provided</a:t>
            </a:r>
            <a:r>
              <a:rPr lang="en-US" sz="2400" dirty="0" smtClean="0"/>
              <a:t>!</a:t>
            </a:r>
            <a:endParaRPr lang="en-US" sz="2400" dirty="0"/>
          </a:p>
          <a:p>
            <a:r>
              <a:rPr lang="en-US" sz="2800" dirty="0"/>
              <a:t>Reading assignments</a:t>
            </a:r>
          </a:p>
          <a:p>
            <a:pPr lvl="1"/>
            <a:r>
              <a:rPr lang="en-US" sz="2400" dirty="0"/>
              <a:t>CH22.4</a:t>
            </a:r>
          </a:p>
        </p:txBody>
      </p:sp>
    </p:spTree>
    <p:extLst>
      <p:ext uri="{BB962C8B-B14F-4D97-AF65-F5344CB8AC3E}">
        <p14:creationId xmlns:p14="http://schemas.microsoft.com/office/powerpoint/2010/main" val="88614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7DE2-543C-C34E-943C-33ED9B92B1C3}" type="slidenum">
              <a:rPr lang="en-US"/>
              <a:pPr/>
              <a:t>20</a:t>
            </a:fld>
            <a:endParaRPr lang="en-US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685800"/>
          </a:xfrm>
        </p:spPr>
        <p:txBody>
          <a:bodyPr/>
          <a:lstStyle/>
          <a:p>
            <a:r>
              <a:rPr lang="en-US" dirty="0" smtClean="0"/>
              <a:t>A Brain Teaser of Electric </a:t>
            </a:r>
            <a:r>
              <a:rPr lang="en-US" dirty="0"/>
              <a:t>Flux</a:t>
            </a:r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7630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 smtClean="0"/>
              <a:t>What would change the electric flux through a circle lying in the </a:t>
            </a:r>
            <a:r>
              <a:rPr lang="en-US" sz="4000" dirty="0" err="1" smtClean="0"/>
              <a:t>xz</a:t>
            </a:r>
            <a:r>
              <a:rPr lang="en-US" sz="4000" dirty="0" smtClean="0"/>
              <a:t> plane where the electric field is (10N/C)</a:t>
            </a:r>
            <a:r>
              <a:rPr lang="en-US" sz="4000" b="1" dirty="0" smtClean="0"/>
              <a:t>j</a:t>
            </a:r>
            <a:r>
              <a:rPr lang="en-US" sz="4000" dirty="0" smtClean="0"/>
              <a:t>?</a:t>
            </a:r>
          </a:p>
          <a:p>
            <a:pPr marL="1200150" lvl="1" indent="-742950">
              <a:lnSpc>
                <a:spcPct val="80000"/>
              </a:lnSpc>
              <a:buFont typeface="+mj-lt"/>
              <a:buAutoNum type="arabicPeriod"/>
            </a:pPr>
            <a:r>
              <a:rPr lang="en-US" sz="3600" dirty="0" smtClean="0"/>
              <a:t>Changing the magnitude of the electric field</a:t>
            </a:r>
          </a:p>
          <a:p>
            <a:pPr marL="1200150" lvl="1" indent="-742950">
              <a:lnSpc>
                <a:spcPct val="80000"/>
              </a:lnSpc>
              <a:buFont typeface="+mj-lt"/>
              <a:buAutoNum type="arabicPeriod"/>
            </a:pPr>
            <a:r>
              <a:rPr lang="en-US" sz="3600" dirty="0" smtClean="0"/>
              <a:t>Changing the surface area of the circle</a:t>
            </a:r>
          </a:p>
          <a:p>
            <a:pPr marL="1200150" lvl="1" indent="-742950">
              <a:lnSpc>
                <a:spcPct val="80000"/>
              </a:lnSpc>
              <a:buFont typeface="+mj-lt"/>
              <a:buAutoNum type="arabicPeriod"/>
            </a:pPr>
            <a:r>
              <a:rPr lang="en-US" sz="3600" dirty="0" smtClean="0"/>
              <a:t>Tipping the circle so that it is lying in the </a:t>
            </a:r>
            <a:r>
              <a:rPr lang="en-US" sz="3600" dirty="0" err="1" smtClean="0"/>
              <a:t>xy</a:t>
            </a:r>
            <a:r>
              <a:rPr lang="en-US" sz="3600" dirty="0" smtClean="0"/>
              <a:t> plane</a:t>
            </a:r>
          </a:p>
          <a:p>
            <a:pPr marL="1200150" lvl="1" indent="-742950">
              <a:lnSpc>
                <a:spcPct val="80000"/>
              </a:lnSpc>
              <a:buFont typeface="+mj-lt"/>
              <a:buAutoNum type="arabicPeriod"/>
            </a:pPr>
            <a:r>
              <a:rPr lang="en-US" sz="3600" dirty="0" smtClean="0"/>
              <a:t>All of the above</a:t>
            </a:r>
          </a:p>
          <a:p>
            <a:pPr marL="1200150" lvl="1" indent="-742950">
              <a:lnSpc>
                <a:spcPct val="80000"/>
              </a:lnSpc>
              <a:buFont typeface="+mj-lt"/>
              <a:buAutoNum type="arabicPeriod"/>
            </a:pPr>
            <a:r>
              <a:rPr lang="en-US" sz="3600" dirty="0" smtClean="0"/>
              <a:t>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131033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B485-5E9E-564F-A145-91C51C919766}" type="slidenum">
              <a:rPr lang="en-US"/>
              <a:pPr/>
              <a:t>21</a:t>
            </a:fld>
            <a:endParaRPr lang="en-U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685800"/>
          </a:xfrm>
        </p:spPr>
        <p:txBody>
          <a:bodyPr/>
          <a:lstStyle/>
          <a:p>
            <a:r>
              <a:rPr lang="en-US" dirty="0"/>
              <a:t>Gauss’ </a:t>
            </a:r>
            <a:r>
              <a:rPr lang="en-US" dirty="0" smtClean="0"/>
              <a:t>Law Summary</a:t>
            </a:r>
            <a:endParaRPr lang="en-US" dirty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6106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The precise </a:t>
            </a:r>
            <a:r>
              <a:rPr lang="en-US" sz="2800" dirty="0" smtClean="0"/>
              <a:t>relationship </a:t>
            </a:r>
            <a:r>
              <a:rPr lang="en-US" sz="2800" dirty="0"/>
              <a:t>between flux and the enclosed</a:t>
            </a:r>
            <a:r>
              <a:rPr lang="en-US" sz="2800" dirty="0" smtClean="0"/>
              <a:t> charge is given by Gauss’ Law</a:t>
            </a:r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 lvl="2">
              <a:lnSpc>
                <a:spcPct val="80000"/>
              </a:lnSpc>
            </a:pPr>
            <a:r>
              <a:rPr lang="en-US" sz="2000" dirty="0" smtClean="0">
                <a:sym typeface="Wingdings" charset="2"/>
              </a:rPr>
              <a:t> </a:t>
            </a:r>
            <a:r>
              <a:rPr lang="en-US" sz="2000" dirty="0" smtClean="0">
                <a:latin typeface="Symbol" charset="2"/>
                <a:sym typeface="Wingdings" charset="2"/>
              </a:rPr>
              <a:t>ε</a:t>
            </a:r>
            <a:r>
              <a:rPr lang="en-US" sz="2000" baseline="-25000" dirty="0" smtClean="0">
                <a:sym typeface="Wingdings" charset="2"/>
              </a:rPr>
              <a:t>0</a:t>
            </a:r>
            <a:r>
              <a:rPr lang="en-US" sz="2000" dirty="0" smtClean="0">
                <a:sym typeface="Wingdings" charset="2"/>
              </a:rPr>
              <a:t> is the permittivity of free space in the Coulomb’s law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ym typeface="Wingdings" charset="2"/>
              </a:rPr>
              <a:t>A </a:t>
            </a:r>
            <a:r>
              <a:rPr lang="en-US" sz="2800" dirty="0">
                <a:sym typeface="Wingdings" charset="2"/>
              </a:rPr>
              <a:t>few important points on Gauss’ Law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A50021"/>
                </a:solidFill>
                <a:sym typeface="Wingdings" charset="2"/>
              </a:rPr>
              <a:t>Freedom to choose!!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sym typeface="Wingdings" charset="2"/>
              </a:rPr>
              <a:t>The </a:t>
            </a:r>
            <a:r>
              <a:rPr lang="en-US" sz="2000" dirty="0" smtClean="0">
                <a:sym typeface="Wingdings" charset="2"/>
              </a:rPr>
              <a:t>surface integral </a:t>
            </a:r>
            <a:r>
              <a:rPr lang="en-US" sz="2000" dirty="0">
                <a:sym typeface="Wingdings" charset="2"/>
              </a:rPr>
              <a:t>is performed over the value of </a:t>
            </a:r>
            <a:r>
              <a:rPr lang="en-US" sz="2000" b="1" dirty="0">
                <a:sym typeface="Wingdings" charset="2"/>
              </a:rPr>
              <a:t>E</a:t>
            </a:r>
            <a:r>
              <a:rPr lang="en-US" sz="2000" dirty="0">
                <a:sym typeface="Wingdings" charset="2"/>
              </a:rPr>
              <a:t> on a closed surface of our choice in any given situation.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A50021"/>
                </a:solidFill>
                <a:sym typeface="Wingdings" charset="2"/>
              </a:rPr>
              <a:t>Test of existence of electrical charge!!</a:t>
            </a:r>
            <a:endParaRPr lang="en-US" sz="2400" dirty="0">
              <a:sym typeface="Wingdings" charset="2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sym typeface="Wingdings" charset="2"/>
              </a:rPr>
              <a:t>The charge </a:t>
            </a:r>
            <a:r>
              <a:rPr lang="en-US" sz="2000" dirty="0" err="1">
                <a:sym typeface="Wingdings" charset="2"/>
              </a:rPr>
              <a:t>Q</a:t>
            </a:r>
            <a:r>
              <a:rPr lang="en-US" sz="2000" baseline="-25000" dirty="0" err="1">
                <a:sym typeface="Wingdings" charset="2"/>
              </a:rPr>
              <a:t>encl</a:t>
            </a:r>
            <a:r>
              <a:rPr lang="en-US" sz="2000" dirty="0">
                <a:sym typeface="Wingdings" charset="2"/>
              </a:rPr>
              <a:t> is the net charge enclosed by the arbitrary closed surface of our choice.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A50021"/>
                </a:solidFill>
                <a:sym typeface="Wingdings" charset="2"/>
              </a:rPr>
              <a:t>Universality of the law!</a:t>
            </a:r>
            <a:r>
              <a:rPr lang="en-US" sz="2400" dirty="0">
                <a:sym typeface="Wingdings" charset="2"/>
              </a:rPr>
              <a:t> 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sym typeface="Wingdings" charset="2"/>
              </a:rPr>
              <a:t>It does NOT matter where or how much charge is distributed inside the surface. </a:t>
            </a:r>
            <a:r>
              <a:rPr lang="en-US" sz="2000" dirty="0" smtClean="0">
                <a:sym typeface="Wingdings" charset="2"/>
              </a:rPr>
              <a:t>  Gauss’ law still applies!</a:t>
            </a:r>
            <a:endParaRPr lang="en-US" sz="2000" dirty="0">
              <a:sym typeface="Wingdings" charset="2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sym typeface="Wingdings" charset="2"/>
              </a:rPr>
              <a:t>The charge outside the surface does not contribute to </a:t>
            </a:r>
            <a:r>
              <a:rPr lang="en-US" sz="2400" dirty="0" err="1">
                <a:sym typeface="Wingdings" charset="2"/>
              </a:rPr>
              <a:t>Q</a:t>
            </a:r>
            <a:r>
              <a:rPr lang="en-US" sz="2400" baseline="-25000" dirty="0" err="1">
                <a:sym typeface="Wingdings" charset="2"/>
              </a:rPr>
              <a:t>encl</a:t>
            </a:r>
            <a:r>
              <a:rPr lang="en-US" sz="2400" dirty="0">
                <a:sym typeface="Wingdings" charset="2"/>
              </a:rPr>
              <a:t>.  Why?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sym typeface="Wingdings" charset="2"/>
              </a:rPr>
              <a:t>The charge outside the surface might impact field lines but not the total number of lines entering or leaving the </a:t>
            </a:r>
            <a:r>
              <a:rPr lang="en-US" sz="2000" dirty="0" smtClean="0">
                <a:sym typeface="Wingdings" charset="2"/>
              </a:rPr>
              <a:t>surface.</a:t>
            </a:r>
            <a:endParaRPr lang="en-US" sz="2000" dirty="0">
              <a:sym typeface="Wingdings" charset="2"/>
            </a:endParaRPr>
          </a:p>
        </p:txBody>
      </p:sp>
      <p:graphicFrame>
        <p:nvGraphicFramePr>
          <p:cNvPr id="2068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139711"/>
              </p:ext>
            </p:extLst>
          </p:nvPr>
        </p:nvGraphicFramePr>
        <p:xfrm>
          <a:off x="3810000" y="914400"/>
          <a:ext cx="18796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58" name="Equation" r:id="rId4" imgW="901700" imgH="431800" progId="Equation.DSMT4">
                  <p:embed/>
                </p:oleObj>
              </mc:Choice>
              <mc:Fallback>
                <p:oleObj name="Equation" r:id="rId4" imgW="901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914400"/>
                        <a:ext cx="1879600" cy="89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0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7620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Reminder: SP#2 –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Angels &amp; Demons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029200"/>
          </a:xfrm>
        </p:spPr>
        <p:txBody>
          <a:bodyPr/>
          <a:lstStyle/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the total possible energy released from an annihilation of x-grams of anti-matter and the same quantity of matter, where x is the last two digits of your SS#. (20 points)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Use the famous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Einstein’s </a:t>
            </a:r>
            <a:r>
              <a:rPr lang="en-US" sz="2000" dirty="0">
                <a:latin typeface="Arial Narrow" charset="0"/>
                <a:ea typeface="ＭＳ Ｐゴシック" charset="0"/>
              </a:rPr>
              <a:t>formula for mass-energy equivalence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the power output of this annihilation when the energy is released in x ns, where x is again the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first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two digits of your SS#. (10 points)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how many cups of gasoline (8MJ) this energy corresponds to. (5 points)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how many months of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world electricity usage (3.6GJ/</a:t>
            </a:r>
            <a:r>
              <a:rPr lang="en-US" sz="2400" dirty="0" err="1" smtClean="0">
                <a:latin typeface="Arial Narrow" charset="0"/>
                <a:ea typeface="ＭＳ Ｐゴシック" charset="0"/>
                <a:cs typeface="ＭＳ Ｐゴシック" charset="0"/>
              </a:rPr>
              <a:t>mo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) this energy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corresponds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to.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(5 points)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Due by the beginning of the class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tomorrow Wed. June. 13</a:t>
            </a:r>
            <a:endParaRPr lang="en-US" sz="24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12,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smtClean="0">
                <a:solidFill>
                  <a:srgbClr val="003300"/>
                </a:solidFill>
                <a:latin typeface="Arial Narrow" charset="0"/>
              </a:rPr>
              <a:t>PHYS 1444-001, Summer 2018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4370A0-B7EA-AE4E-AF79-A7E0CE9ACBD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03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FG21_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609600"/>
            <a:ext cx="3429000" cy="2571750"/>
          </a:xfrm>
          <a:prstGeom prst="rect">
            <a:avLst/>
          </a:prstGeom>
          <a:noFill/>
        </p:spPr>
      </p:pic>
      <p:sp>
        <p:nvSpPr>
          <p:cNvPr id="18637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546100"/>
          </a:xfrm>
        </p:spPr>
        <p:txBody>
          <a:bodyPr/>
          <a:lstStyle/>
          <a:p>
            <a:r>
              <a:rPr lang="en-US" dirty="0" smtClean="0"/>
              <a:t>Reminder: Special Project #3</a:t>
            </a:r>
            <a:endParaRPr lang="en-US" dirty="0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704850"/>
            <a:ext cx="76962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800000"/>
                </a:solidFill>
              </a:rPr>
              <a:t>Particle Accelerator</a:t>
            </a:r>
            <a:r>
              <a:rPr lang="en-US" sz="2400" dirty="0" smtClean="0">
                <a:solidFill>
                  <a:schemeClr val="hlink"/>
                </a:solidFill>
              </a:rPr>
              <a:t>.  </a:t>
            </a:r>
            <a:r>
              <a:rPr lang="en-US" sz="2400" dirty="0" smtClean="0">
                <a:solidFill>
                  <a:srgbClr val="0000FF"/>
                </a:solidFill>
              </a:rPr>
              <a:t>A charged particle of mass </a:t>
            </a:r>
            <a:r>
              <a:rPr lang="en-US" sz="2400" b="1" dirty="0" smtClean="0">
                <a:solidFill>
                  <a:srgbClr val="0000FF"/>
                </a:solidFill>
              </a:rPr>
              <a:t>M</a:t>
            </a:r>
            <a:r>
              <a:rPr lang="en-US" sz="2400" dirty="0" smtClean="0">
                <a:solidFill>
                  <a:srgbClr val="0000FF"/>
                </a:solidFill>
              </a:rPr>
              <a:t> with charge </a:t>
            </a:r>
            <a:r>
              <a:rPr lang="en-US" sz="2400" b="1" dirty="0" smtClean="0">
                <a:solidFill>
                  <a:srgbClr val="0000FF"/>
                </a:solidFill>
              </a:rPr>
              <a:t>-Q</a:t>
            </a:r>
            <a:r>
              <a:rPr lang="en-US" sz="2400" dirty="0" smtClean="0">
                <a:solidFill>
                  <a:srgbClr val="0000FF"/>
                </a:solidFill>
              </a:rPr>
              <a:t> is accelerated in </a:t>
            </a:r>
            <a:r>
              <a:rPr lang="en-US" sz="2400" dirty="0">
                <a:solidFill>
                  <a:srgbClr val="0000FF"/>
                </a:solidFill>
              </a:rPr>
              <a:t>the uniform field </a:t>
            </a:r>
            <a:r>
              <a:rPr lang="en-US" sz="2400" b="1" dirty="0" smtClean="0">
                <a:solidFill>
                  <a:srgbClr val="0000FF"/>
                </a:solidFill>
              </a:rPr>
              <a:t>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between two parallel charged </a:t>
            </a:r>
            <a:r>
              <a:rPr lang="en-US" sz="2400" dirty="0" smtClean="0">
                <a:solidFill>
                  <a:srgbClr val="0000FF"/>
                </a:solidFill>
              </a:rPr>
              <a:t>plates whose separation is </a:t>
            </a:r>
            <a:r>
              <a:rPr lang="en-US" sz="2400" b="1" dirty="0" smtClean="0">
                <a:solidFill>
                  <a:srgbClr val="0000FF"/>
                </a:solidFill>
              </a:rPr>
              <a:t>D</a:t>
            </a:r>
            <a:r>
              <a:rPr lang="en-US" sz="2400" dirty="0" smtClean="0">
                <a:solidFill>
                  <a:srgbClr val="0000FF"/>
                </a:solidFill>
              </a:rPr>
              <a:t> as shown in the figure on the right. The charged particle </a:t>
            </a:r>
            <a:r>
              <a:rPr lang="en-US" sz="2400" dirty="0">
                <a:solidFill>
                  <a:srgbClr val="0000FF"/>
                </a:solidFill>
              </a:rPr>
              <a:t>is accelerated</a:t>
            </a:r>
            <a:r>
              <a:rPr lang="en-US" sz="2400" dirty="0" smtClean="0">
                <a:solidFill>
                  <a:srgbClr val="0000FF"/>
                </a:solidFill>
              </a:rPr>
              <a:t> from an initial speed </a:t>
            </a:r>
            <a:r>
              <a:rPr lang="en-US" sz="2400" b="1" dirty="0" smtClean="0">
                <a:solidFill>
                  <a:srgbClr val="0000FF"/>
                </a:solidFill>
              </a:rPr>
              <a:t>v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0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near the negative plate and passes through a tiny hole in the positive plate. 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Derive the formula for the electric field E to accelerate the charged particle to a fraction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f</a:t>
            </a:r>
            <a:r>
              <a:rPr lang="en-US" sz="2000" b="1" dirty="0" smtClean="0">
                <a:solidFill>
                  <a:schemeClr val="hlink"/>
                </a:solidFill>
              </a:rPr>
              <a:t> </a:t>
            </a:r>
            <a:r>
              <a:rPr lang="en-US" sz="2000" dirty="0" smtClean="0">
                <a:solidFill>
                  <a:schemeClr val="hlink"/>
                </a:solidFill>
              </a:rPr>
              <a:t>of the speed of light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c</a:t>
            </a:r>
            <a:r>
              <a:rPr lang="en-US" sz="2000" dirty="0" smtClean="0">
                <a:solidFill>
                  <a:schemeClr val="hlink"/>
                </a:solidFill>
              </a:rPr>
              <a:t>.   Express E in terms of </a:t>
            </a:r>
            <a:r>
              <a:rPr lang="en-US" sz="2000" b="1" dirty="0" smtClean="0">
                <a:solidFill>
                  <a:schemeClr val="hlink"/>
                </a:solidFill>
              </a:rPr>
              <a:t>M, Q, D,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f</a:t>
            </a:r>
            <a:r>
              <a:rPr lang="en-US" sz="2000" b="1" dirty="0" smtClean="0">
                <a:solidFill>
                  <a:schemeClr val="hlink"/>
                </a:solidFill>
              </a:rPr>
              <a:t>, </a:t>
            </a:r>
            <a:r>
              <a:rPr lang="en-US" sz="2000" b="1" dirty="0" err="1" smtClean="0">
                <a:solidFill>
                  <a:schemeClr val="hlink"/>
                </a:solidFill>
              </a:rPr>
              <a:t>c</a:t>
            </a:r>
            <a:r>
              <a:rPr lang="en-US" sz="2000" b="1" dirty="0" smtClean="0">
                <a:solidFill>
                  <a:schemeClr val="hlink"/>
                </a:solidFill>
              </a:rPr>
              <a:t> </a:t>
            </a:r>
            <a:r>
              <a:rPr lang="en-US" sz="2000" dirty="0" smtClean="0">
                <a:solidFill>
                  <a:schemeClr val="hlink"/>
                </a:solidFill>
              </a:rPr>
              <a:t>and</a:t>
            </a:r>
            <a:r>
              <a:rPr lang="en-US" sz="2000" b="1" dirty="0" smtClean="0">
                <a:solidFill>
                  <a:schemeClr val="hlink"/>
                </a:solidFill>
              </a:rPr>
              <a:t> v</a:t>
            </a:r>
            <a:r>
              <a:rPr lang="en-US" sz="2000" b="1" baseline="-25000" dirty="0" smtClean="0">
                <a:solidFill>
                  <a:schemeClr val="hlink"/>
                </a:solidFill>
              </a:rPr>
              <a:t>0</a:t>
            </a:r>
            <a:r>
              <a:rPr lang="en-US" sz="2000" b="1" dirty="0" smtClean="0">
                <a:solidFill>
                  <a:schemeClr val="hlink"/>
                </a:solidFill>
              </a:rPr>
              <a:t>.  </a:t>
            </a:r>
            <a:endParaRPr lang="en-US" sz="2000" b="1" baseline="-25000" dirty="0" smtClean="0">
              <a:solidFill>
                <a:schemeClr val="hlink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(a) Using the Coulomb force and kinematic equations.  (8 points)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</a:t>
            </a:r>
            <a:r>
              <a:rPr lang="en-US" sz="2000" dirty="0" err="1" smtClean="0">
                <a:solidFill>
                  <a:schemeClr val="hlink"/>
                </a:solidFill>
              </a:rPr>
              <a:t>b</a:t>
            </a:r>
            <a:r>
              <a:rPr lang="en-US" sz="2000" dirty="0" smtClean="0">
                <a:solidFill>
                  <a:schemeClr val="hlink"/>
                </a:solidFill>
              </a:rPr>
              <a:t>) Using the work-kinetic energy theorem. ( 8 points)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</a:t>
            </a:r>
            <a:r>
              <a:rPr lang="en-US" sz="2000" dirty="0" err="1" smtClean="0">
                <a:solidFill>
                  <a:schemeClr val="hlink"/>
                </a:solidFill>
              </a:rPr>
              <a:t>c</a:t>
            </a:r>
            <a:r>
              <a:rPr lang="en-US" sz="2000" dirty="0" smtClean="0">
                <a:solidFill>
                  <a:schemeClr val="hlink"/>
                </a:solidFill>
              </a:rPr>
              <a:t>) Using the formula above, evaluate the strength of the electric field E to accelerate an electron from 0.1% of the speed of light to 90% of the speed of light.   You need to look up the relevant constants, such as mass of the electron, charge of the electron and the speed of light.  (5 points)</a:t>
            </a:r>
          </a:p>
          <a:p>
            <a:pPr lvl="1">
              <a:lnSpc>
                <a:spcPct val="80000"/>
              </a:lnSpc>
            </a:pPr>
            <a:endParaRPr lang="en-US" sz="2000" dirty="0" smtClean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Due beginning of the class Monday, June 18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E1E33-2C54-CB4D-ABDF-3A454B18D2F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5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6A75-5676-B940-AAF1-183BA8B23B63}" type="slidenum">
              <a:rPr lang="en-US"/>
              <a:pPr/>
              <a:t>5</a:t>
            </a:fld>
            <a:endParaRPr lang="en-US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077200" cy="685800"/>
          </a:xfrm>
        </p:spPr>
        <p:txBody>
          <a:bodyPr/>
          <a:lstStyle/>
          <a:p>
            <a:r>
              <a:rPr lang="en-US"/>
              <a:t>Gauss’ Law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458200" cy="4800600"/>
          </a:xfrm>
        </p:spPr>
        <p:txBody>
          <a:bodyPr/>
          <a:lstStyle/>
          <a:p>
            <a:r>
              <a:rPr lang="en-US" dirty="0"/>
              <a:t>Gauss’ law states the relationship between </a:t>
            </a:r>
            <a:r>
              <a:rPr lang="en-US" dirty="0" smtClean="0"/>
              <a:t>the electric </a:t>
            </a:r>
            <a:r>
              <a:rPr lang="en-US" dirty="0"/>
              <a:t>charge and </a:t>
            </a:r>
            <a:r>
              <a:rPr lang="en-US" dirty="0" smtClean="0"/>
              <a:t>the electric </a:t>
            </a:r>
            <a:r>
              <a:rPr lang="en-US" dirty="0"/>
              <a:t>field.</a:t>
            </a:r>
          </a:p>
          <a:p>
            <a:pPr lvl="1"/>
            <a:r>
              <a:rPr lang="en-US" dirty="0">
                <a:solidFill>
                  <a:schemeClr val="hlink"/>
                </a:solidFill>
                <a:sym typeface="Wingdings" charset="2"/>
              </a:rPr>
              <a:t>More </a:t>
            </a:r>
            <a:r>
              <a:rPr lang="en-US" dirty="0" smtClean="0">
                <a:solidFill>
                  <a:schemeClr val="hlink"/>
                </a:solidFill>
                <a:sym typeface="Wingdings" charset="2"/>
              </a:rPr>
              <a:t>generalized </a:t>
            </a:r>
            <a:r>
              <a:rPr lang="en-US" dirty="0">
                <a:solidFill>
                  <a:schemeClr val="hlink"/>
                </a:solidFill>
                <a:sym typeface="Wingdings" charset="2"/>
              </a:rPr>
              <a:t>and elegant form of Coulomb’s law.</a:t>
            </a:r>
          </a:p>
          <a:p>
            <a:r>
              <a:rPr lang="en-US" dirty="0">
                <a:sym typeface="Wingdings" charset="2"/>
              </a:rPr>
              <a:t>The electric field by the distribution of charges can be obtained using Coulomb’s law by summing (or integrating) over the charge distributions.</a:t>
            </a:r>
          </a:p>
          <a:p>
            <a:r>
              <a:rPr lang="en-US" dirty="0">
                <a:sym typeface="Wingdings" charset="2"/>
              </a:rPr>
              <a:t>Gauss’ law, however, gives an additional insight into the nature of electrostatic field and a more general relationship between the charge and the field</a:t>
            </a:r>
          </a:p>
        </p:txBody>
      </p:sp>
    </p:spTree>
    <p:extLst>
      <p:ext uri="{BB962C8B-B14F-4D97-AF65-F5344CB8AC3E}">
        <p14:creationId xmlns:p14="http://schemas.microsoft.com/office/powerpoint/2010/main" val="90582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67DE-9B62-5B49-AE41-94562FDA6966}" type="slidenum">
              <a:rPr lang="en-US"/>
              <a:pPr/>
              <a:t>6</a:t>
            </a:fld>
            <a:endParaRPr lang="en-US"/>
          </a:p>
        </p:txBody>
      </p:sp>
      <p:pic>
        <p:nvPicPr>
          <p:cNvPr id="197634" name="Picture 2" descr="FG22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28600"/>
            <a:ext cx="6705600" cy="2743200"/>
          </a:xfrm>
          <a:prstGeom prst="rect">
            <a:avLst/>
          </a:prstGeom>
          <a:noFill/>
        </p:spPr>
      </p:pic>
      <p:sp>
        <p:nvSpPr>
          <p:cNvPr id="1976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685800"/>
          </a:xfrm>
        </p:spPr>
        <p:txBody>
          <a:bodyPr/>
          <a:lstStyle/>
          <a:p>
            <a:r>
              <a:rPr lang="en-US"/>
              <a:t>Electric Flux</a:t>
            </a:r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2438400"/>
            <a:ext cx="8686800" cy="396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Let’s imagine a surface of area A through which a uniform electric field E passes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electric </a:t>
            </a:r>
            <a:r>
              <a:rPr lang="en-US" sz="2800" dirty="0" smtClean="0"/>
              <a:t>flux </a:t>
            </a:r>
            <a:r>
              <a:rPr lang="en-US" sz="2800" dirty="0" smtClean="0">
                <a:latin typeface="Symbol" charset="2"/>
                <a:sym typeface="Wingdings" charset="2"/>
              </a:rPr>
              <a:t>Φ</a:t>
            </a:r>
            <a:r>
              <a:rPr lang="en-US" sz="2800" baseline="-25000" dirty="0" smtClean="0">
                <a:sym typeface="Wingdings" charset="2"/>
              </a:rPr>
              <a:t>E</a:t>
            </a:r>
            <a:r>
              <a:rPr lang="en-US" sz="2800" dirty="0" smtClean="0"/>
              <a:t> </a:t>
            </a:r>
            <a:r>
              <a:rPr lang="en-US" sz="2800" dirty="0"/>
              <a:t>is defined as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ym typeface="Wingdings" charset="2"/>
              </a:rPr>
              <a:t> </a:t>
            </a:r>
            <a:r>
              <a:rPr lang="en-US" sz="2400" dirty="0" smtClean="0">
                <a:latin typeface="Symbol" charset="2"/>
                <a:sym typeface="Wingdings" charset="2"/>
              </a:rPr>
              <a:t>Φ</a:t>
            </a:r>
            <a:r>
              <a:rPr lang="en-US" sz="2400" baseline="-25000" dirty="0" smtClean="0">
                <a:sym typeface="Wingdings" charset="2"/>
              </a:rPr>
              <a:t>E</a:t>
            </a:r>
            <a:r>
              <a:rPr lang="en-US" sz="2400" dirty="0">
                <a:sym typeface="Wingdings" charset="2"/>
              </a:rPr>
              <a:t>=EA, if the field is perpendicular to the surface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ym typeface="Wingdings" charset="2"/>
              </a:rPr>
              <a:t> </a:t>
            </a:r>
            <a:r>
              <a:rPr lang="en-US" sz="2400" dirty="0" smtClean="0">
                <a:latin typeface="Symbol" charset="2"/>
                <a:sym typeface="Wingdings" charset="2"/>
              </a:rPr>
              <a:t>Φ</a:t>
            </a:r>
            <a:r>
              <a:rPr lang="en-US" sz="2400" baseline="-25000" dirty="0" smtClean="0">
                <a:sym typeface="Wingdings" charset="2"/>
              </a:rPr>
              <a:t>E</a:t>
            </a:r>
            <a:r>
              <a:rPr lang="en-US" sz="2400" dirty="0">
                <a:sym typeface="Wingdings" charset="2"/>
              </a:rPr>
              <a:t>=</a:t>
            </a:r>
            <a:r>
              <a:rPr lang="en-US" sz="2400" dirty="0" err="1" smtClean="0">
                <a:sym typeface="Wingdings" charset="2"/>
              </a:rPr>
              <a:t>EAcos</a:t>
            </a:r>
            <a:r>
              <a:rPr lang="en-US" sz="2400" dirty="0" err="1" smtClean="0">
                <a:latin typeface="Symbol" charset="2"/>
                <a:sym typeface="Wingdings" charset="2"/>
              </a:rPr>
              <a:t>θ</a:t>
            </a:r>
            <a:r>
              <a:rPr lang="en-US" sz="2400" dirty="0" smtClean="0">
                <a:sym typeface="Wingdings" charset="2"/>
              </a:rPr>
              <a:t>, </a:t>
            </a:r>
            <a:r>
              <a:rPr lang="en-US" sz="2400" dirty="0">
                <a:sym typeface="Wingdings" charset="2"/>
              </a:rPr>
              <a:t>if the field makes an angle</a:t>
            </a:r>
            <a:r>
              <a:rPr lang="en-US" sz="2400" dirty="0" smtClean="0">
                <a:sym typeface="Wingdings" charset="2"/>
              </a:rPr>
              <a:t> </a:t>
            </a:r>
            <a:r>
              <a:rPr lang="en-US" sz="2400" dirty="0" err="1" smtClean="0">
                <a:latin typeface="Symbol" charset="2"/>
                <a:sym typeface="Wingdings" charset="2"/>
              </a:rPr>
              <a:t>θ</a:t>
            </a:r>
            <a:r>
              <a:rPr lang="en-US" sz="2400" dirty="0" smtClean="0">
                <a:sym typeface="Wingdings" charset="2"/>
              </a:rPr>
              <a:t> </a:t>
            </a:r>
            <a:r>
              <a:rPr lang="en-US" sz="2400" dirty="0">
                <a:sym typeface="Wingdings" charset="2"/>
              </a:rPr>
              <a:t>to the surface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charset="2"/>
              </a:rPr>
              <a:t>So the electric flux is defined as                      .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charset="2"/>
              </a:rPr>
              <a:t>How would you define the electric flux in words?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ym typeface="Wingdings" charset="2"/>
              </a:rPr>
              <a:t>The total </a:t>
            </a:r>
            <a:r>
              <a:rPr lang="en-US" sz="2400" dirty="0">
                <a:sym typeface="Wingdings" charset="2"/>
              </a:rPr>
              <a:t>number of field lines passing through the unit area perpendicular to the field.  </a:t>
            </a:r>
          </a:p>
        </p:txBody>
      </p:sp>
      <p:graphicFrame>
        <p:nvGraphicFramePr>
          <p:cNvPr id="197637" name="Object 5"/>
          <p:cNvGraphicFramePr>
            <a:graphicFrameLocks noChangeAspect="1"/>
          </p:cNvGraphicFramePr>
          <p:nvPr>
            <p:extLst/>
          </p:nvPr>
        </p:nvGraphicFramePr>
        <p:xfrm>
          <a:off x="4833938" y="4478338"/>
          <a:ext cx="1701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08" name="Equation" r:id="rId4" imgW="635000" imgH="241300" progId="Equation.DSMT4">
                  <p:embed/>
                </p:oleObj>
              </mc:Choice>
              <mc:Fallback>
                <p:oleObj name="Equation" r:id="rId4" imgW="635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3938" y="4478338"/>
                        <a:ext cx="17018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38" name="Object 6"/>
          <p:cNvGraphicFramePr>
            <a:graphicFrameLocks noChangeAspect="1"/>
          </p:cNvGraphicFramePr>
          <p:nvPr/>
        </p:nvGraphicFramePr>
        <p:xfrm>
          <a:off x="3886200" y="5791200"/>
          <a:ext cx="23749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09" name="Equation" r:id="rId6" imgW="939600" imgH="203040" progId="Equation.DSMT4">
                  <p:embed/>
                </p:oleObj>
              </mc:Choice>
              <mc:Fallback>
                <p:oleObj name="Equation" r:id="rId6" imgW="93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791200"/>
                        <a:ext cx="237490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367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477F-FD23-C54F-A295-3491CF93ABEB}" type="slidenum">
              <a:rPr lang="en-US"/>
              <a:pPr/>
              <a:t>7</a:t>
            </a:fld>
            <a:endParaRPr lang="en-US"/>
          </a:p>
        </p:txBody>
      </p:sp>
      <p:pic>
        <p:nvPicPr>
          <p:cNvPr id="198658" name="Picture 2" descr="FG22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52400"/>
            <a:ext cx="4191000" cy="3371850"/>
          </a:xfrm>
          <a:prstGeom prst="rect">
            <a:avLst/>
          </a:prstGeom>
          <a:noFill/>
        </p:spPr>
      </p:pic>
      <p:sp>
        <p:nvSpPr>
          <p:cNvPr id="1986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546100"/>
          </a:xfrm>
        </p:spPr>
        <p:txBody>
          <a:bodyPr/>
          <a:lstStyle/>
          <a:p>
            <a:r>
              <a:rPr lang="en-US"/>
              <a:t>Example 22 – 1 </a:t>
            </a:r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4876800" cy="228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hlink"/>
                </a:solidFill>
              </a:rPr>
              <a:t>Electric flux</a:t>
            </a:r>
            <a:r>
              <a:rPr lang="en-US" sz="2400" dirty="0">
                <a:solidFill>
                  <a:schemeClr val="hlink"/>
                </a:solidFill>
              </a:rPr>
              <a:t>. (a) Calculate the electric flux through the rectangle in the figure (a). The rectangle is 10cm by 20cm and the electric field is uniform with magnitude 200N/C. (b) What is the flux </a:t>
            </a:r>
            <a:r>
              <a:rPr lang="en-US" sz="2400" dirty="0" smtClean="0">
                <a:solidFill>
                  <a:schemeClr val="hlink"/>
                </a:solidFill>
              </a:rPr>
              <a:t> </a:t>
            </a:r>
            <a:r>
              <a:rPr lang="en-US" sz="2400" dirty="0">
                <a:solidFill>
                  <a:schemeClr val="hlink"/>
                </a:solidFill>
              </a:rPr>
              <a:t>if the angle is 30 degrees? </a:t>
            </a:r>
          </a:p>
        </p:txBody>
      </p:sp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430213" y="2895600"/>
            <a:ext cx="3760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electric flux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is defined as </a:t>
            </a:r>
            <a:endParaRPr lang="en-US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381000" y="3960813"/>
            <a:ext cx="326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charset="0"/>
              </a:rPr>
              <a:t>So when (a)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Symbol" charset="2"/>
              </a:rPr>
              <a:t>θ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0, we obtain</a:t>
            </a:r>
          </a:p>
        </p:txBody>
      </p:sp>
      <p:graphicFrame>
        <p:nvGraphicFramePr>
          <p:cNvPr id="198663" name="Object 7"/>
          <p:cNvGraphicFramePr>
            <a:graphicFrameLocks noChangeAspect="1"/>
          </p:cNvGraphicFramePr>
          <p:nvPr>
            <p:extLst/>
          </p:nvPr>
        </p:nvGraphicFramePr>
        <p:xfrm>
          <a:off x="685800" y="3260725"/>
          <a:ext cx="2009775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216" name="Equation" r:id="rId4" imgW="749300" imgH="241300" progId="Equation.DSMT4">
                  <p:embed/>
                </p:oleObj>
              </mc:Choice>
              <mc:Fallback>
                <p:oleObj name="Equation" r:id="rId4" imgW="749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260725"/>
                        <a:ext cx="2009775" cy="64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64" name="Object 8"/>
          <p:cNvGraphicFramePr>
            <a:graphicFrameLocks noChangeAspect="1"/>
          </p:cNvGraphicFramePr>
          <p:nvPr/>
        </p:nvGraphicFramePr>
        <p:xfrm>
          <a:off x="525463" y="4395788"/>
          <a:ext cx="2903537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217" name="Equation" r:id="rId6" imgW="1257120" imgH="203040" progId="Equation.DSMT4">
                  <p:embed/>
                </p:oleObj>
              </mc:Choice>
              <mc:Fallback>
                <p:oleObj name="Equation" r:id="rId6" imgW="1257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4395788"/>
                        <a:ext cx="2903537" cy="46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665" name="Text Box 9"/>
          <p:cNvSpPr txBox="1">
            <a:spLocks noChangeArrowheads="1"/>
          </p:cNvSpPr>
          <p:nvPr/>
        </p:nvSpPr>
        <p:spPr bwMode="auto">
          <a:xfrm>
            <a:off x="457200" y="4876800"/>
            <a:ext cx="451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And when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Symbol" charset="2"/>
              </a:rPr>
              <a:t>θ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30 degrees, we obtain</a:t>
            </a:r>
          </a:p>
        </p:txBody>
      </p:sp>
      <p:graphicFrame>
        <p:nvGraphicFramePr>
          <p:cNvPr id="198666" name="Object 10"/>
          <p:cNvGraphicFramePr>
            <a:graphicFrameLocks noChangeAspect="1"/>
          </p:cNvGraphicFramePr>
          <p:nvPr/>
        </p:nvGraphicFramePr>
        <p:xfrm>
          <a:off x="533400" y="5410200"/>
          <a:ext cx="23241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218" name="Equation" r:id="rId8" imgW="1054080" imgH="228600" progId="Equation.DSMT4">
                  <p:embed/>
                </p:oleObj>
              </mc:Choice>
              <mc:Fallback>
                <p:oleObj name="Equation" r:id="rId8" imgW="1054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410200"/>
                        <a:ext cx="2324100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67" name="Object 11"/>
          <p:cNvGraphicFramePr>
            <a:graphicFrameLocks noChangeAspect="1"/>
          </p:cNvGraphicFramePr>
          <p:nvPr/>
        </p:nvGraphicFramePr>
        <p:xfrm>
          <a:off x="3378200" y="4308475"/>
          <a:ext cx="53086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219" name="Equation" r:id="rId10" imgW="2298600" imgH="279360" progId="Equation.DSMT4">
                  <p:embed/>
                </p:oleObj>
              </mc:Choice>
              <mc:Fallback>
                <p:oleObj name="Equation" r:id="rId10" imgW="22986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4308475"/>
                        <a:ext cx="5308600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68" name="Object 12"/>
          <p:cNvGraphicFramePr>
            <a:graphicFrameLocks noChangeAspect="1"/>
          </p:cNvGraphicFramePr>
          <p:nvPr/>
        </p:nvGraphicFramePr>
        <p:xfrm>
          <a:off x="2905125" y="5375275"/>
          <a:ext cx="593407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220" name="Equation" r:id="rId12" imgW="2692080" imgH="279360" progId="Equation.DSMT4">
                  <p:embed/>
                </p:oleObj>
              </mc:Choice>
              <mc:Fallback>
                <p:oleObj name="Equation" r:id="rId12" imgW="26920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5" y="5375275"/>
                        <a:ext cx="5934075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69" name="Object 13"/>
          <p:cNvGraphicFramePr>
            <a:graphicFrameLocks noChangeAspect="1"/>
          </p:cNvGraphicFramePr>
          <p:nvPr/>
        </p:nvGraphicFramePr>
        <p:xfrm>
          <a:off x="2678113" y="3367088"/>
          <a:ext cx="1360487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221" name="Equation" r:id="rId14" imgW="507960" imgH="164880" progId="Equation.DSMT4">
                  <p:embed/>
                </p:oleObj>
              </mc:Choice>
              <mc:Fallback>
                <p:oleObj name="Equation" r:id="rId14" imgW="5079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113" y="3367088"/>
                        <a:ext cx="1360487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410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7DE2-543C-C34E-943C-33ED9B92B1C3}" type="slidenum">
              <a:rPr lang="en-US"/>
              <a:pPr/>
              <a:t>8</a:t>
            </a:fld>
            <a:endParaRPr lang="en-US"/>
          </a:p>
        </p:txBody>
      </p:sp>
      <p:pic>
        <p:nvPicPr>
          <p:cNvPr id="203778" name="Picture 2" descr="FG22_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533400"/>
            <a:ext cx="4876800" cy="3276600"/>
          </a:xfrm>
          <a:prstGeom prst="rect">
            <a:avLst/>
          </a:prstGeom>
          <a:noFill/>
        </p:spPr>
      </p:pic>
      <p:sp>
        <p:nvSpPr>
          <p:cNvPr id="20377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685800"/>
          </a:xfrm>
        </p:spPr>
        <p:txBody>
          <a:bodyPr/>
          <a:lstStyle/>
          <a:p>
            <a:r>
              <a:rPr lang="en-US"/>
              <a:t>Generalization of the Electric Flux</a:t>
            </a:r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61722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consider a surface of area A that is not a square or flat but in some random shape, and that the field is not uniform.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 surface can be divided up into infinitesimally small areas of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Symbol" charset="2"/>
              </a:rPr>
              <a:t>Δ</a:t>
            </a:r>
            <a:r>
              <a:rPr lang="en-US" sz="2800" b="1" dirty="0" err="1" smtClean="0"/>
              <a:t>A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/>
              <a:t>that can be considered flat.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And the electric field through this area can be considered uniform since the area is very small.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ym typeface="Wingdings" charset="2"/>
              </a:rPr>
              <a:t>Then the electric flux through the entire surface</a:t>
            </a:r>
            <a:r>
              <a:rPr lang="en-US" sz="2800" dirty="0" smtClean="0">
                <a:sym typeface="Wingdings" charset="2"/>
              </a:rPr>
              <a:t> is </a:t>
            </a:r>
            <a:r>
              <a:rPr lang="en-US" sz="2800" dirty="0">
                <a:sym typeface="Wingdings" charset="2"/>
              </a:rPr>
              <a:t>approximately </a:t>
            </a:r>
          </a:p>
          <a:p>
            <a:pPr>
              <a:lnSpc>
                <a:spcPct val="80000"/>
              </a:lnSpc>
            </a:pPr>
            <a:endParaRPr lang="en-US" sz="2800" dirty="0">
              <a:sym typeface="Wingdings" charset="2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sym typeface="Wingdings" charset="2"/>
              </a:rPr>
              <a:t>In the limit where</a:t>
            </a:r>
            <a:r>
              <a:rPr lang="en-US" sz="2800" dirty="0" smtClean="0">
                <a:sym typeface="Wingdings" charset="2"/>
              </a:rPr>
              <a:t> </a:t>
            </a:r>
            <a:r>
              <a:rPr lang="en-US" sz="2800" dirty="0" err="1" smtClean="0">
                <a:latin typeface="Symbol" charset="2"/>
                <a:sym typeface="Wingdings" charset="2"/>
              </a:rPr>
              <a:t>Δ</a:t>
            </a:r>
            <a:r>
              <a:rPr lang="en-US" sz="2800" b="1" dirty="0" err="1" smtClean="0">
                <a:sym typeface="Wingdings" charset="2"/>
              </a:rPr>
              <a:t>A</a:t>
            </a:r>
            <a:r>
              <a:rPr lang="en-US" sz="2800" i="1" baseline="-25000" dirty="0" err="1" smtClean="0">
                <a:sym typeface="Wingdings" charset="2"/>
              </a:rPr>
              <a:t>i</a:t>
            </a:r>
            <a:r>
              <a:rPr lang="en-US" sz="2800" dirty="0" smtClean="0">
                <a:sym typeface="Wingdings" charset="2"/>
              </a:rPr>
              <a:t> </a:t>
            </a:r>
            <a:r>
              <a:rPr lang="en-US" sz="2800" dirty="0" err="1">
                <a:sym typeface="Wingdings" charset="2"/>
              </a:rPr>
              <a:t></a:t>
            </a:r>
            <a:r>
              <a:rPr lang="en-US" sz="2800" dirty="0">
                <a:sym typeface="Wingdings" charset="2"/>
              </a:rPr>
              <a:t> 0, the discrete summation becomes an integral.</a:t>
            </a:r>
          </a:p>
        </p:txBody>
      </p:sp>
      <p:graphicFrame>
        <p:nvGraphicFramePr>
          <p:cNvPr id="203781" name="Object 5"/>
          <p:cNvGraphicFramePr>
            <a:graphicFrameLocks noChangeAspect="1"/>
          </p:cNvGraphicFramePr>
          <p:nvPr>
            <p:extLst/>
          </p:nvPr>
        </p:nvGraphicFramePr>
        <p:xfrm>
          <a:off x="4205288" y="4329113"/>
          <a:ext cx="2255837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2" name="Equation" r:id="rId4" imgW="952500" imgH="444500" progId="Equation.DSMT4">
                  <p:embed/>
                </p:oleObj>
              </mc:Choice>
              <mc:Fallback>
                <p:oleObj name="Equation" r:id="rId4" imgW="952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288" y="4329113"/>
                        <a:ext cx="2255837" cy="1052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2" name="Object 6"/>
          <p:cNvGraphicFramePr>
            <a:graphicFrameLocks noChangeAspect="1"/>
          </p:cNvGraphicFramePr>
          <p:nvPr>
            <p:extLst/>
          </p:nvPr>
        </p:nvGraphicFramePr>
        <p:xfrm>
          <a:off x="5776913" y="5237163"/>
          <a:ext cx="195580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3" name="Equation" r:id="rId6" imgW="825500" imgH="304800" progId="Equation.DSMT4">
                  <p:embed/>
                </p:oleObj>
              </mc:Choice>
              <mc:Fallback>
                <p:oleObj name="Equation" r:id="rId6" imgW="8255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913" y="5237163"/>
                        <a:ext cx="1955800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3" name="Object 7"/>
          <p:cNvGraphicFramePr>
            <a:graphicFrameLocks noChangeAspect="1"/>
          </p:cNvGraphicFramePr>
          <p:nvPr>
            <p:extLst/>
          </p:nvPr>
        </p:nvGraphicFramePr>
        <p:xfrm>
          <a:off x="5694363" y="5999163"/>
          <a:ext cx="1985962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4" name="Equation" r:id="rId8" imgW="838200" imgH="304800" progId="Equation.DSMT4">
                  <p:embed/>
                </p:oleObj>
              </mc:Choice>
              <mc:Fallback>
                <p:oleObj name="Equation" r:id="rId8" imgW="8382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4363" y="5999163"/>
                        <a:ext cx="1985962" cy="7223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7772400" y="5318125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open surface</a:t>
            </a:r>
          </a:p>
        </p:txBody>
      </p:sp>
      <p:sp>
        <p:nvSpPr>
          <p:cNvPr id="203785" name="Text Box 9"/>
          <p:cNvSpPr txBox="1">
            <a:spLocks noChangeArrowheads="1"/>
          </p:cNvSpPr>
          <p:nvPr/>
        </p:nvSpPr>
        <p:spPr bwMode="auto">
          <a:xfrm>
            <a:off x="7924800" y="5943600"/>
            <a:ext cx="10668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enclosed surface</a:t>
            </a:r>
          </a:p>
        </p:txBody>
      </p:sp>
      <p:pic>
        <p:nvPicPr>
          <p:cNvPr id="203786" name="Picture 10" descr="FG22_00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3581400"/>
            <a:ext cx="2362200" cy="1771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356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12, 2018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9B037-81C0-1A4F-801E-4388C2A928F7}" type="slidenum">
              <a:rPr lang="en-US"/>
              <a:pPr/>
              <a:t>9</a:t>
            </a:fld>
            <a:endParaRPr lang="en-US"/>
          </a:p>
        </p:txBody>
      </p:sp>
      <p:pic>
        <p:nvPicPr>
          <p:cNvPr id="204802" name="Picture 2" descr="FG22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2743200"/>
            <a:ext cx="2362200" cy="1771650"/>
          </a:xfrm>
          <a:prstGeom prst="rect">
            <a:avLst/>
          </a:prstGeom>
          <a:noFill/>
        </p:spPr>
      </p:pic>
      <p:pic>
        <p:nvPicPr>
          <p:cNvPr id="204803" name="Picture 3" descr="FG22_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-76200"/>
            <a:ext cx="3886200" cy="2914650"/>
          </a:xfrm>
          <a:prstGeom prst="rect">
            <a:avLst/>
          </a:prstGeom>
          <a:noFill/>
        </p:spPr>
      </p:pic>
      <p:sp>
        <p:nvSpPr>
          <p:cNvPr id="20480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077200" cy="685800"/>
          </a:xfrm>
        </p:spPr>
        <p:txBody>
          <a:bodyPr/>
          <a:lstStyle/>
          <a:p>
            <a:r>
              <a:rPr lang="en-US"/>
              <a:t>Generalization of the Electric Flux</a:t>
            </a:r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6019800" cy="1600200"/>
          </a:xfrm>
        </p:spPr>
        <p:txBody>
          <a:bodyPr/>
          <a:lstStyle/>
          <a:p>
            <a:r>
              <a:rPr lang="en-US"/>
              <a:t>We arbitrarily define that the area vector points outward from the enclosed volume</a:t>
            </a:r>
            <a:r>
              <a:rPr lang="en-US">
                <a:sym typeface="Wingdings" charset="2"/>
              </a:rPr>
              <a:t>.</a:t>
            </a:r>
          </a:p>
        </p:txBody>
      </p:sp>
      <p:sp>
        <p:nvSpPr>
          <p:cNvPr id="204806" name="Rectangle 6"/>
          <p:cNvSpPr>
            <a:spLocks noChangeArrowheads="1"/>
          </p:cNvSpPr>
          <p:nvPr/>
        </p:nvSpPr>
        <p:spPr bwMode="auto">
          <a:xfrm>
            <a:off x="304800" y="2362200"/>
            <a:ext cx="8382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For the line leaving the volume,</a:t>
            </a:r>
            <a:r>
              <a:rPr lang="en-US" sz="22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 |</a:t>
            </a:r>
            <a:r>
              <a:rPr lang="en-US" sz="2200" dirty="0" err="1" smtClean="0">
                <a:solidFill>
                  <a:srgbClr val="660066"/>
                </a:solidFill>
                <a:latin typeface="Symbol" charset="2"/>
                <a:ea typeface="ＭＳ Ｐゴシック" charset="-128"/>
                <a:sym typeface="Wingdings" charset="2"/>
              </a:rPr>
              <a:t>θ</a:t>
            </a:r>
            <a:r>
              <a:rPr lang="en-US" sz="2200" dirty="0" smtClean="0">
                <a:solidFill>
                  <a:srgbClr val="660066"/>
                </a:solidFill>
                <a:latin typeface="Symbol" charset="2"/>
                <a:ea typeface="ＭＳ Ｐゴシック" charset="-128"/>
                <a:sym typeface="Wingdings" charset="2"/>
              </a:rPr>
              <a:t>|&lt;π</a:t>
            </a:r>
            <a:r>
              <a:rPr lang="en-US" sz="22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/2 and </a:t>
            </a:r>
            <a:r>
              <a:rPr lang="en-US" sz="2200" dirty="0" err="1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cos</a:t>
            </a:r>
            <a:r>
              <a:rPr lang="en-US" sz="2200" dirty="0" err="1" smtClean="0">
                <a:solidFill>
                  <a:srgbClr val="660066"/>
                </a:solidFill>
                <a:latin typeface="Symbol" charset="2"/>
                <a:ea typeface="ＭＳ Ｐゴシック" charset="-128"/>
                <a:sym typeface="Wingdings" charset="2"/>
              </a:rPr>
              <a:t>θ</a:t>
            </a:r>
            <a:r>
              <a:rPr lang="en-US" sz="22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&gt;</a:t>
            </a:r>
            <a:r>
              <a:rPr lang="en-US" sz="2200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0. The flux is positive.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For the line coming into the volume,</a:t>
            </a:r>
            <a:r>
              <a:rPr lang="en-US" sz="22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 |</a:t>
            </a:r>
            <a:r>
              <a:rPr lang="en-US" sz="2200" dirty="0" err="1" smtClean="0">
                <a:solidFill>
                  <a:srgbClr val="660066"/>
                </a:solidFill>
                <a:latin typeface="Symbol" charset="2"/>
                <a:ea typeface="ＭＳ Ｐゴシック" charset="-128"/>
                <a:sym typeface="Wingdings" charset="2"/>
              </a:rPr>
              <a:t>θ</a:t>
            </a:r>
            <a:r>
              <a:rPr lang="en-US" sz="2200" dirty="0" smtClean="0">
                <a:solidFill>
                  <a:srgbClr val="660066"/>
                </a:solidFill>
                <a:latin typeface="Symbol" charset="2"/>
                <a:ea typeface="ＭＳ Ｐゴシック" charset="-128"/>
                <a:sym typeface="Wingdings" charset="2"/>
              </a:rPr>
              <a:t>|&gt;π</a:t>
            </a:r>
            <a:r>
              <a:rPr lang="en-US" sz="22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/2 and </a:t>
            </a:r>
            <a:r>
              <a:rPr lang="en-US" sz="2200" dirty="0" err="1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cos</a:t>
            </a:r>
            <a:r>
              <a:rPr lang="en-US" sz="2200" dirty="0" err="1" smtClean="0">
                <a:solidFill>
                  <a:srgbClr val="660066"/>
                </a:solidFill>
                <a:latin typeface="Symbol" charset="2"/>
                <a:ea typeface="ＭＳ Ｐゴシック" charset="-128"/>
                <a:sym typeface="Wingdings" charset="2"/>
              </a:rPr>
              <a:t>θ</a:t>
            </a:r>
            <a:r>
              <a:rPr lang="en-US" sz="22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&lt;</a:t>
            </a:r>
            <a:r>
              <a:rPr lang="en-US" sz="2200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0.  The flux is negative.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If</a:t>
            </a:r>
            <a:r>
              <a:rPr lang="en-US" sz="22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 </a:t>
            </a:r>
            <a:r>
              <a:rPr lang="en-US" sz="2200" dirty="0" smtClean="0">
                <a:solidFill>
                  <a:srgbClr val="660066"/>
                </a:solidFill>
                <a:latin typeface="Symbol" charset="2"/>
                <a:ea typeface="ＭＳ Ｐゴシック" charset="-128"/>
                <a:sym typeface="Wingdings" charset="2"/>
              </a:rPr>
              <a:t>Φ</a:t>
            </a:r>
            <a:r>
              <a:rPr lang="en-US" sz="2200" baseline="-25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E</a:t>
            </a:r>
            <a:r>
              <a:rPr lang="en-US" sz="2200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&gt;0, there is</a:t>
            </a:r>
            <a:r>
              <a:rPr lang="en-US" sz="22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 net </a:t>
            </a:r>
            <a:r>
              <a:rPr lang="en-US" sz="2200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flux out of the volume.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If</a:t>
            </a:r>
            <a:r>
              <a:rPr lang="en-US" sz="22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 </a:t>
            </a:r>
            <a:r>
              <a:rPr lang="en-US" sz="2200" dirty="0" smtClean="0">
                <a:solidFill>
                  <a:srgbClr val="660066"/>
                </a:solidFill>
                <a:latin typeface="Symbol" charset="2"/>
                <a:ea typeface="ＭＳ Ｐゴシック" charset="-128"/>
                <a:sym typeface="Wingdings" charset="2"/>
              </a:rPr>
              <a:t>Φ</a:t>
            </a:r>
            <a:r>
              <a:rPr lang="en-US" sz="2200" baseline="-25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E</a:t>
            </a:r>
            <a:r>
              <a:rPr lang="en-US" sz="2200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&lt;0, there is flux into the volume.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In the above figures, each field that enters the volume also leaves the volume, so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The flux is non-zero only if one or more lines start or end inside the surface.</a:t>
            </a:r>
          </a:p>
        </p:txBody>
      </p:sp>
      <p:graphicFrame>
        <p:nvGraphicFramePr>
          <p:cNvPr id="2048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296539"/>
              </p:ext>
            </p:extLst>
          </p:nvPr>
        </p:nvGraphicFramePr>
        <p:xfrm>
          <a:off x="2133600" y="4643438"/>
          <a:ext cx="210185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34" name="Equation" r:id="rId5" imgW="1041400" imgH="304800" progId="Equation.DSMT4">
                  <p:embed/>
                </p:oleObj>
              </mc:Choice>
              <mc:Fallback>
                <p:oleObj name="Equation" r:id="rId5" imgW="10414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643438"/>
                        <a:ext cx="2101850" cy="614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543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13144</TotalTime>
  <Words>2425</Words>
  <Application>Microsoft Macintosh PowerPoint</Application>
  <PresentationFormat>On-screen Show (4:3)</PresentationFormat>
  <Paragraphs>241</Paragraphs>
  <Slides>21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 Narrow</vt:lpstr>
      <vt:lpstr>Lucida Grande</vt:lpstr>
      <vt:lpstr>Monotype Corsiva</vt:lpstr>
      <vt:lpstr>ＭＳ Ｐゴシック</vt:lpstr>
      <vt:lpstr>Symbol</vt:lpstr>
      <vt:lpstr>Times New Roman</vt:lpstr>
      <vt:lpstr>Wingdings</vt:lpstr>
      <vt:lpstr>phys1443-spring02</vt:lpstr>
      <vt:lpstr>Equation</vt:lpstr>
      <vt:lpstr>PHYS 1441 – Section 001 Lecture #6</vt:lpstr>
      <vt:lpstr>Announcements</vt:lpstr>
      <vt:lpstr>Reminder: SP#2 – Angels &amp; Demons</vt:lpstr>
      <vt:lpstr>Reminder: Special Project #3</vt:lpstr>
      <vt:lpstr>Gauss’ Law</vt:lpstr>
      <vt:lpstr>Electric Flux</vt:lpstr>
      <vt:lpstr>Example 22 – 1 </vt:lpstr>
      <vt:lpstr>Generalization of the Electric Flux</vt:lpstr>
      <vt:lpstr>Generalization of the Electric Flux</vt:lpstr>
      <vt:lpstr>Generalization of the Electric Flux</vt:lpstr>
      <vt:lpstr>Gauss’ Law</vt:lpstr>
      <vt:lpstr>Coulomb’s Law from Gauss’ Law</vt:lpstr>
      <vt:lpstr>Gauss’ Law from Coulomb’s Law</vt:lpstr>
      <vt:lpstr>Gauss’ Law from Coulomb’s Law Irregular Surface</vt:lpstr>
      <vt:lpstr>Gauss’ Law w/ more than one charge</vt:lpstr>
      <vt:lpstr>So what is Gauss’ Law good for?</vt:lpstr>
      <vt:lpstr>Solving problems with Gauss’ Law</vt:lpstr>
      <vt:lpstr>Example 22 – 2 </vt:lpstr>
      <vt:lpstr>Example 22 – 6 </vt:lpstr>
      <vt:lpstr>A Brain Teaser of Electric Flux</vt:lpstr>
      <vt:lpstr>Gauss’ Law Summary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499</cp:revision>
  <dcterms:created xsi:type="dcterms:W3CDTF">2012-01-19T04:21:20Z</dcterms:created>
  <dcterms:modified xsi:type="dcterms:W3CDTF">2018-06-12T18:35:57Z</dcterms:modified>
</cp:coreProperties>
</file>