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590" r:id="rId3"/>
    <p:sldId id="591" r:id="rId4"/>
    <p:sldId id="592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3" r:id="rId21"/>
    <p:sldId id="594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12"/>
    <p:restoredTop sz="94660"/>
  </p:normalViewPr>
  <p:slideViewPr>
    <p:cSldViewPr>
      <p:cViewPr varScale="1">
        <p:scale>
          <a:sx n="120" d="100"/>
          <a:sy n="120" d="100"/>
        </p:scale>
        <p:origin x="11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wmf"/><Relationship Id="rId5" Type="http://schemas.openxmlformats.org/officeDocument/2006/relationships/image" Target="../media/image63.emf"/><Relationship Id="rId6" Type="http://schemas.openxmlformats.org/officeDocument/2006/relationships/image" Target="../media/image64.w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wmf"/><Relationship Id="rId8" Type="http://schemas.openxmlformats.org/officeDocument/2006/relationships/image" Target="../media/image32.emf"/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1" Type="http://schemas.openxmlformats.org/officeDocument/2006/relationships/image" Target="../media/image34.emf"/><Relationship Id="rId2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w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32.emf"/><Relationship Id="rId10" Type="http://schemas.openxmlformats.org/officeDocument/2006/relationships/image" Target="../media/image27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30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31.w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1.bin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1.bin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50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51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52.emf"/><Relationship Id="rId17" Type="http://schemas.openxmlformats.org/officeDocument/2006/relationships/oleObject" Target="../embeddings/oleObject43.bin"/><Relationship Id="rId18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2.bin"/><Relationship Id="rId4" Type="http://schemas.openxmlformats.org/officeDocument/2006/relationships/image" Target="../media/image58.jpe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63.e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6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5.jpe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61.emf"/><Relationship Id="rId10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4.emf"/><Relationship Id="rId10" Type="http://schemas.openxmlformats.org/officeDocument/2006/relationships/image" Target="../media/image1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6103" y="1447800"/>
            <a:ext cx="2723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12, 2018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 smtClean="0">
                <a:latin typeface="Arial Narrow" charset="0"/>
              </a:rPr>
              <a:t>Chapter 22</a:t>
            </a:r>
            <a:endParaRPr lang="en-US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Gauss’ Law</a:t>
            </a: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Electric Flux</a:t>
            </a: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Gauss’ Law with Multiple Charges</a:t>
            </a: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What is Gauss’ Law Good For?</a:t>
            </a:r>
          </a:p>
          <a:p>
            <a:pPr marL="609600" indent="-609600" algn="l"/>
            <a:r>
              <a:rPr lang="en-US" kern="0" dirty="0">
                <a:latin typeface="Arial Narrow" charset="0"/>
              </a:rPr>
              <a:t>Chapter </a:t>
            </a:r>
            <a:r>
              <a:rPr lang="en-US" kern="0" dirty="0" smtClean="0">
                <a:latin typeface="Arial Narrow" charset="0"/>
              </a:rPr>
              <a:t>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Electric Potential due to Point Charge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Shape of the Electric Potentia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488C-0840-9B44-825B-4948AB0B4A55}" type="slidenum">
              <a:rPr lang="en-US"/>
              <a:pPr/>
              <a:t>10</a:t>
            </a:fld>
            <a:endParaRPr lang="en-US"/>
          </a:p>
        </p:txBody>
      </p:sp>
      <p:pic>
        <p:nvPicPr>
          <p:cNvPr id="205826" name="Picture 2" descr="FG22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"/>
            <a:ext cx="3505200" cy="2628900"/>
          </a:xfrm>
          <a:prstGeom prst="rect">
            <a:avLst/>
          </a:prstGeom>
          <a:noFill/>
        </p:spPr>
      </p:pic>
      <p:pic>
        <p:nvPicPr>
          <p:cNvPr id="205827" name="Picture 3" descr="FG2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67050"/>
            <a:ext cx="4038600" cy="3028950"/>
          </a:xfrm>
          <a:prstGeom prst="rect">
            <a:avLst/>
          </a:prstGeom>
          <a:noFill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400800" cy="5791200"/>
          </a:xfrm>
        </p:spPr>
        <p:txBody>
          <a:bodyPr/>
          <a:lstStyle/>
          <a:p>
            <a:r>
              <a:rPr lang="en-US" sz="2800" dirty="0"/>
              <a:t>The field line starts or ends only on a charge.</a:t>
            </a:r>
          </a:p>
          <a:p>
            <a:r>
              <a:rPr lang="en-US" sz="2800" dirty="0"/>
              <a:t>Sign of the net flux on the surface A</a:t>
            </a:r>
            <a:r>
              <a:rPr lang="en-US" sz="2800" baseline="-25000" dirty="0"/>
              <a:t>1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et </a:t>
            </a:r>
            <a:r>
              <a:rPr lang="en-US" sz="2400" dirty="0"/>
              <a:t>outward flux (positive flux)</a:t>
            </a:r>
          </a:p>
          <a:p>
            <a:r>
              <a:rPr lang="en-US" sz="2800" dirty="0"/>
              <a:t>How about A</a:t>
            </a:r>
            <a:r>
              <a:rPr lang="en-US" sz="2800" baseline="-25000" dirty="0"/>
              <a:t>2</a:t>
            </a:r>
            <a:r>
              <a:rPr lang="en-US" sz="2800" dirty="0"/>
              <a:t>? </a:t>
            </a:r>
          </a:p>
          <a:p>
            <a:pPr lvl="1"/>
            <a:r>
              <a:rPr lang="en-US" sz="2400" dirty="0">
                <a:sym typeface="Wingdings" charset="2"/>
              </a:rPr>
              <a:t>Net inward flux (negative flux)</a:t>
            </a:r>
          </a:p>
          <a:p>
            <a:r>
              <a:rPr lang="en-US" sz="2800" dirty="0">
                <a:sym typeface="Wingdings" charset="2"/>
              </a:rPr>
              <a:t>What is the flux in the bottom figure?</a:t>
            </a:r>
          </a:p>
          <a:p>
            <a:pPr lvl="1"/>
            <a:r>
              <a:rPr lang="en-US" sz="2400" dirty="0">
                <a:sym typeface="Wingdings" charset="2"/>
              </a:rPr>
              <a:t>There should be a net inward flux (negative flux) since the total charge inside the volume is negative.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 charset="2"/>
              </a:rPr>
              <a:t>The</a:t>
            </a:r>
            <a:r>
              <a:rPr lang="en-US" sz="2800" dirty="0" smtClean="0">
                <a:solidFill>
                  <a:srgbClr val="FF0000"/>
                </a:solidFill>
                <a:sym typeface="Wingdings" charset="2"/>
              </a:rPr>
              <a:t> net flux </a:t>
            </a:r>
            <a:r>
              <a:rPr lang="en-US" sz="2800" dirty="0">
                <a:solidFill>
                  <a:srgbClr val="FF0000"/>
                </a:solidFill>
                <a:sym typeface="Wingdings" charset="2"/>
              </a:rPr>
              <a:t>that crosses an enclosed surface is proportional to the total charge inside the surface.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This is the crux of Gauss’ law.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14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build="p"/>
      <p:bldP spid="2" grpId="0" animBg="1"/>
      <p:bldP spid="2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29B-0438-7546-A5C5-7B4E9EEDE26F}" type="slidenum">
              <a:rPr lang="en-US"/>
              <a:pPr/>
              <a:t>11</a:t>
            </a:fld>
            <a:endParaRPr lang="en-US"/>
          </a:p>
        </p:txBody>
      </p:sp>
      <p:pic>
        <p:nvPicPr>
          <p:cNvPr id="207874" name="Picture 2" descr="FG22_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33400"/>
            <a:ext cx="5562600" cy="2628900"/>
          </a:xfrm>
          <a:prstGeom prst="rect">
            <a:avLst/>
          </a:prstGeom>
          <a:noFill/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/>
              <a:t>Gauss’ Law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7924800" cy="3276600"/>
          </a:xfrm>
        </p:spPr>
        <p:txBody>
          <a:bodyPr/>
          <a:lstStyle/>
          <a:p>
            <a:r>
              <a:rPr lang="en-US" dirty="0"/>
              <a:t>Let’s consider the case in the above figure.</a:t>
            </a:r>
          </a:p>
          <a:p>
            <a:r>
              <a:rPr lang="en-US" dirty="0"/>
              <a:t>What are the results of the closed integral of the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aussian </a:t>
            </a:r>
            <a:r>
              <a:rPr lang="en-US" dirty="0"/>
              <a:t>surfaces A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1</a:t>
            </a:r>
          </a:p>
          <a:p>
            <a:pPr lvl="1"/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2</a:t>
            </a: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/>
          </p:nvPr>
        </p:nvGraphicFramePr>
        <p:xfrm>
          <a:off x="2438400" y="4738688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0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38688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032125" y="1793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endParaRPr lang="en-US" dirty="0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835650" y="1676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r>
              <a:rPr lang="en-US" dirty="0"/>
              <a:t>’</a:t>
            </a:r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>
            <p:extLst/>
          </p:nvPr>
        </p:nvGraphicFramePr>
        <p:xfrm>
          <a:off x="2438400" y="5600700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1" name="Equation" r:id="rId7" imgW="596900" imgH="304800" progId="Equation.DSMT4">
                  <p:embed/>
                </p:oleObj>
              </mc:Choice>
              <mc:Fallback>
                <p:oleObj name="Equation" r:id="rId7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00700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3810000" y="4648200"/>
          <a:ext cx="514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2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5143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3743325" y="5486400"/>
          <a:ext cx="600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3" name="Equation" r:id="rId11" imgW="266400" imgH="406080" progId="Equation.DSMT4">
                  <p:embed/>
                </p:oleObj>
              </mc:Choice>
              <mc:Fallback>
                <p:oleObj name="Equation" r:id="rId11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5486400"/>
                        <a:ext cx="6000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7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  <p:bldP spid="207878" grpId="0"/>
      <p:bldP spid="2078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FC4C-6E18-FD4E-93F6-E905DDAF783E}" type="slidenum">
              <a:rPr lang="en-US"/>
              <a:pPr/>
              <a:t>12</a:t>
            </a:fld>
            <a:endParaRPr lang="en-US"/>
          </a:p>
        </p:txBody>
      </p:sp>
      <p:pic>
        <p:nvPicPr>
          <p:cNvPr id="208898" name="Picture 2" descr="FG2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66700"/>
            <a:ext cx="3048000" cy="2286000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239000" cy="685800"/>
          </a:xfrm>
        </p:spPr>
        <p:txBody>
          <a:bodyPr/>
          <a:lstStyle/>
          <a:p>
            <a:r>
              <a:rPr lang="en-US"/>
              <a:t>Coulomb’s Law from Gauss’ Law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6934200" cy="1295400"/>
          </a:xfrm>
        </p:spPr>
        <p:txBody>
          <a:bodyPr/>
          <a:lstStyle/>
          <a:p>
            <a:r>
              <a:rPr lang="en-US" sz="2800" dirty="0"/>
              <a:t>Let’s consider a charge Q enclosed inside our imaginary</a:t>
            </a:r>
            <a:r>
              <a:rPr lang="en-US" sz="2800" dirty="0" smtClean="0"/>
              <a:t> </a:t>
            </a:r>
            <a:r>
              <a:rPr lang="en-US" sz="2800" dirty="0"/>
              <a:t>G</a:t>
            </a:r>
            <a:r>
              <a:rPr lang="en-US" sz="2800" dirty="0" smtClean="0"/>
              <a:t>aussian </a:t>
            </a:r>
            <a:r>
              <a:rPr lang="en-US" sz="2800" dirty="0"/>
              <a:t>surface of sphere of radius r.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52400" y="2286000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Since we can choose any surface enclosing the charge, we choose the simplest possible one!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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surface is symmetric about the charge.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tell us about the field E?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H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ave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same magnitude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(uniform) at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any point on the surface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Points radially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outward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parallel to the surface vector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d</a:t>
            </a:r>
            <a:r>
              <a:rPr lang="en-US" sz="2000" b="1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.</a:t>
            </a:r>
            <a:endParaRPr lang="en-US" sz="2000" dirty="0">
              <a:solidFill>
                <a:srgbClr val="003300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aussian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integral can be written as </a:t>
            </a: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>
            <p:extLst/>
          </p:nvPr>
        </p:nvGraphicFramePr>
        <p:xfrm>
          <a:off x="152400" y="5322888"/>
          <a:ext cx="124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4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22888"/>
                        <a:ext cx="12446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6305550" y="4911725"/>
            <a:ext cx="78105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 E</a:t>
            </a:r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7239000" y="5257800"/>
          <a:ext cx="6651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5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6651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343775" y="6096000"/>
            <a:ext cx="1495425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Electric Field of </a:t>
            </a:r>
          </a:p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Coulomb’s Law</a:t>
            </a:r>
          </a:p>
        </p:txBody>
      </p:sp>
      <p:graphicFrame>
        <p:nvGraphicFramePr>
          <p:cNvPr id="208906" name="Object 10"/>
          <p:cNvGraphicFramePr>
            <a:graphicFrameLocks noChangeAspect="1"/>
          </p:cNvGraphicFramePr>
          <p:nvPr>
            <p:extLst/>
          </p:nvPr>
        </p:nvGraphicFramePr>
        <p:xfrm>
          <a:off x="1404938" y="5322888"/>
          <a:ext cx="1136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6" name="Equation" r:id="rId9" imgW="546100" imgH="304800" progId="Equation.DSMT4">
                  <p:embed/>
                </p:oleObj>
              </mc:Choice>
              <mc:Fallback>
                <p:oleObj name="Equation" r:id="rId9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322888"/>
                        <a:ext cx="11366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>
            <p:extLst/>
          </p:nvPr>
        </p:nvGraphicFramePr>
        <p:xfrm>
          <a:off x="2425700" y="5321300"/>
          <a:ext cx="1112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7" name="Equation" r:id="rId11" imgW="533400" imgH="304800" progId="Equation.DSMT4">
                  <p:embed/>
                </p:oleObj>
              </mc:Choice>
              <mc:Fallback>
                <p:oleObj name="Equation" r:id="rId11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321300"/>
                        <a:ext cx="11128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8" name="Object 12"/>
          <p:cNvGraphicFramePr>
            <a:graphicFrameLocks noChangeAspect="1"/>
          </p:cNvGraphicFramePr>
          <p:nvPr>
            <p:extLst/>
          </p:nvPr>
        </p:nvGraphicFramePr>
        <p:xfrm>
          <a:off x="3505200" y="5337175"/>
          <a:ext cx="13763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8" name="Equation" r:id="rId13" imgW="660400" imgH="304800" progId="Equation.DSMT4">
                  <p:embed/>
                </p:oleObj>
              </mc:Choice>
              <mc:Fallback>
                <p:oleObj name="Equation" r:id="rId13" imgW="660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7175"/>
                        <a:ext cx="13763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>
            <p:extLst/>
          </p:nvPr>
        </p:nvGraphicFramePr>
        <p:xfrm>
          <a:off x="4865688" y="5232400"/>
          <a:ext cx="9255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9" name="Equation" r:id="rId15" imgW="444500" imgH="431800" progId="Equation.DSMT4">
                  <p:embed/>
                </p:oleObj>
              </mc:Choice>
              <mc:Fallback>
                <p:oleObj name="Equation" r:id="rId15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5232400"/>
                        <a:ext cx="925512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5748338" y="5257800"/>
          <a:ext cx="4238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0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5257800"/>
                        <a:ext cx="423862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>
            <p:extLst/>
          </p:nvPr>
        </p:nvGraphicFramePr>
        <p:xfrm>
          <a:off x="7794625" y="4918075"/>
          <a:ext cx="119697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1" name="Equation" r:id="rId19" imgW="457200" imgH="431800" progId="Equation.DSMT4">
                  <p:embed/>
                </p:oleObj>
              </mc:Choice>
              <mc:Fallback>
                <p:oleObj name="Equation" r:id="rId19" imgW="45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918075"/>
                        <a:ext cx="1196975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0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/>
      <p:bldP spid="208901" grpId="0" build="p"/>
      <p:bldP spid="208903" grpId="0" animBg="1"/>
      <p:bldP spid="2089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1944-574F-FF4B-8F60-DE60AF160DB9}" type="slidenum">
              <a:rPr lang="en-US"/>
              <a:pPr/>
              <a:t>13</a:t>
            </a:fld>
            <a:endParaRPr lang="en-US"/>
          </a:p>
        </p:txBody>
      </p:sp>
      <p:pic>
        <p:nvPicPr>
          <p:cNvPr id="209922" name="Picture 2" descr="FG2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"/>
            <a:ext cx="3200400" cy="24003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010400" cy="1905000"/>
          </a:xfrm>
        </p:spPr>
        <p:txBody>
          <a:bodyPr/>
          <a:lstStyle/>
          <a:p>
            <a:r>
              <a:rPr lang="en-US" sz="2800" dirty="0"/>
              <a:t>Let’s consider a single static point charge Q surrounded by an imaginary spherical surface.</a:t>
            </a:r>
          </a:p>
          <a:p>
            <a:r>
              <a:rPr lang="en-US" sz="2800" dirty="0">
                <a:sym typeface="Wingdings" charset="2"/>
              </a:rPr>
              <a:t>Coulomb’s law tells us that the electric field at a spherical </a:t>
            </a:r>
            <a:r>
              <a:rPr lang="en-US" sz="2800" dirty="0" smtClean="0">
                <a:sym typeface="Wingdings" charset="2"/>
              </a:rPr>
              <a:t>surface of radius r </a:t>
            </a:r>
            <a:r>
              <a:rPr lang="en-US" sz="2800" dirty="0">
                <a:sym typeface="Wingdings" charset="2"/>
              </a:rPr>
              <a:t>is </a:t>
            </a:r>
            <a:endParaRPr lang="en-US" sz="28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28600" y="3429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  <a:sym typeface="Wingdings" charset="2"/>
              </a:rPr>
              <a:t>Performing a closed integral over the surface, we obtain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>
            <p:extLst/>
          </p:nvPr>
        </p:nvGraphicFramePr>
        <p:xfrm>
          <a:off x="457200" y="4019550"/>
          <a:ext cx="1317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4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19550"/>
                        <a:ext cx="1317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553200" y="6048375"/>
            <a:ext cx="1368425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Gauss’ Law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>
            <p:extLst/>
          </p:nvPr>
        </p:nvGraphicFramePr>
        <p:xfrm>
          <a:off x="4819650" y="2362200"/>
          <a:ext cx="19621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5" name="Equation" r:id="rId7" imgW="749160" imgH="406080" progId="Equation.DSMT4">
                  <p:embed/>
                </p:oleObj>
              </mc:Choice>
              <mc:Fallback>
                <p:oleObj name="Equation" r:id="rId7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62200"/>
                        <a:ext cx="196215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>
            <p:extLst/>
          </p:nvPr>
        </p:nvGraphicFramePr>
        <p:xfrm>
          <a:off x="3865563" y="4937125"/>
          <a:ext cx="2216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6" name="Equation" r:id="rId9" imgW="1003300" imgH="419100" progId="Equation.DSMT4">
                  <p:embed/>
                </p:oleObj>
              </mc:Choice>
              <mc:Fallback>
                <p:oleObj name="Equation" r:id="rId9" imgW="100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937125"/>
                        <a:ext cx="2216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/>
          </p:nvPr>
        </p:nvGraphicFramePr>
        <p:xfrm>
          <a:off x="1827213" y="3870325"/>
          <a:ext cx="22733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7" name="Equation" r:id="rId11" imgW="1028700" imgH="419100" progId="Equation.DSMT4">
                  <p:embed/>
                </p:oleObj>
              </mc:Choice>
              <mc:Fallback>
                <p:oleObj name="Equation" r:id="rId11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70325"/>
                        <a:ext cx="22733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/>
          </p:nvPr>
        </p:nvGraphicFramePr>
        <p:xfrm>
          <a:off x="4113213" y="3870325"/>
          <a:ext cx="17399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8" name="Equation" r:id="rId13" imgW="787400" imgH="419100" progId="Equation.DSMT4">
                  <p:embed/>
                </p:oleObj>
              </mc:Choice>
              <mc:Fallback>
                <p:oleObj name="Equation" r:id="rId13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870325"/>
                        <a:ext cx="17399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/>
          </p:nvPr>
        </p:nvGraphicFramePr>
        <p:xfrm>
          <a:off x="6110288" y="4937125"/>
          <a:ext cx="22463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9" name="Equation" r:id="rId15" imgW="1016000" imgH="419100" progId="Equation.DSMT4">
                  <p:embed/>
                </p:oleObj>
              </mc:Choice>
              <mc:Fallback>
                <p:oleObj name="Equation" r:id="rId15" imgW="1016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937125"/>
                        <a:ext cx="22463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8313738" y="4953000"/>
          <a:ext cx="449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0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4953000"/>
                        <a:ext cx="4492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4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build="p"/>
      <p:bldP spid="209925" grpId="0" build="p"/>
      <p:bldP spid="2099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939F-5CDE-C344-9BEE-A94324778209}" type="slidenum">
              <a:rPr lang="en-US"/>
              <a:pPr/>
              <a:t>14</a:t>
            </a:fld>
            <a:endParaRPr lang="en-US"/>
          </a:p>
        </p:txBody>
      </p:sp>
      <p:pic>
        <p:nvPicPr>
          <p:cNvPr id="210946" name="Picture 2" descr="FG22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657600" cy="27432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  <a:br>
              <a:rPr lang="en-US"/>
            </a:br>
            <a:r>
              <a:rPr lang="en-US"/>
              <a:t>Irregular Surface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6781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consider the same single static point charge Q surrounded by a symmetric spherical surface A</a:t>
            </a:r>
            <a:r>
              <a:rPr lang="en-US" sz="2800" baseline="-25000"/>
              <a:t>1</a:t>
            </a:r>
            <a:r>
              <a:rPr lang="en-US" sz="2800"/>
              <a:t> and a randomly shaped surface A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76200" y="2438400"/>
            <a:ext cx="906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What is the difference in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total number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of field lines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due to the charge Q, passing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through the two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surfaces?</a:t>
            </a: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None.  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total number of field lines passing through the surface is the same no matter what the shape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of the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enclosed surface is.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So we can write: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flux due to the given enclosed charge is the same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independent of the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shape of the surface enclosing it is.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Gauss’ law,                     , is valid for any surface surrounding a single point charge Q.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>
            <p:extLst/>
          </p:nvPr>
        </p:nvGraphicFramePr>
        <p:xfrm>
          <a:off x="2895600" y="4483100"/>
          <a:ext cx="1373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52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83100"/>
                        <a:ext cx="13731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00195"/>
              </p:ext>
            </p:extLst>
          </p:nvPr>
        </p:nvGraphicFramePr>
        <p:xfrm>
          <a:off x="5257800" y="6011863"/>
          <a:ext cx="10810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53" name="Equation" r:id="rId6" imgW="774700" imgH="419100" progId="Equation.DSMT4">
                  <p:embed/>
                </p:oleObj>
              </mc:Choice>
              <mc:Fallback>
                <p:oleObj name="Equation" r:id="rId6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11863"/>
                        <a:ext cx="10810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>
            <p:extLst/>
          </p:nvPr>
        </p:nvGraphicFramePr>
        <p:xfrm>
          <a:off x="4265613" y="4483100"/>
          <a:ext cx="1373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54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4483100"/>
                        <a:ext cx="1373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/>
          </p:nvPr>
        </p:nvGraphicFramePr>
        <p:xfrm>
          <a:off x="5638800" y="4419600"/>
          <a:ext cx="466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55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4667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1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9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0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4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E6BB-AD62-244F-B62F-B078111CDD09}" type="slidenum">
              <a:rPr lang="en-US"/>
              <a:pPr/>
              <a:t>15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Gauss’ Law w/ more than one charge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1219200"/>
          </a:xfrm>
        </p:spPr>
        <p:txBody>
          <a:bodyPr/>
          <a:lstStyle/>
          <a:p>
            <a:r>
              <a:rPr lang="en-US" dirty="0"/>
              <a:t>Let’s consider several charges inside a closed surface.</a:t>
            </a:r>
          </a:p>
          <a:p>
            <a:r>
              <a:rPr lang="en-US" dirty="0"/>
              <a:t>For each charge, </a:t>
            </a:r>
            <a:r>
              <a:rPr lang="en-US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inside the chosen closed surface,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76200" y="2819400"/>
            <a:ext cx="9067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Since electric fields can be added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vectorially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, following the superposition principle, the total field 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is equal to the sum of the fields due to each charge               and any external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fields.  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value of the flux depends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only on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charge enclosed in the surface!!  Gauss’ law.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>
            <p:extLst/>
          </p:nvPr>
        </p:nvGraphicFramePr>
        <p:xfrm>
          <a:off x="1692275" y="2041525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68" name="Equation" r:id="rId3" imgW="622300" imgH="304800" progId="Equation.DSMT4">
                  <p:embed/>
                </p:oleObj>
              </mc:Choice>
              <mc:Fallback>
                <p:oleObj name="Equation" r:id="rId3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41525"/>
                        <a:ext cx="1663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1725" y="19050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      ?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935538" y="2362200"/>
            <a:ext cx="40560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electric field produced by Q</a:t>
            </a:r>
            <a:r>
              <a:rPr lang="en-US" sz="2000" b="1" i="1" baseline="-25000">
                <a:solidFill>
                  <a:srgbClr val="800000"/>
                </a:solidFill>
                <a:latin typeface="Arial Narrow" charset="0"/>
              </a:rPr>
              <a:t>i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 alone!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>
            <p:extLst/>
          </p:nvPr>
        </p:nvGraphicFramePr>
        <p:xfrm>
          <a:off x="5786438" y="1828800"/>
          <a:ext cx="385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69" name="Equation" r:id="rId5" imgW="165100" imgH="228600" progId="Equation.DSMT4">
                  <p:embed/>
                </p:oleObj>
              </mc:Choice>
              <mc:Fallback>
                <p:oleObj name="Equation" r:id="rId5" imgW="16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828800"/>
                        <a:ext cx="3857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>
            <p:extLst/>
          </p:nvPr>
        </p:nvGraphicFramePr>
        <p:xfrm>
          <a:off x="3810000" y="3657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0" name="Equation" r:id="rId7" imgW="596900" imgH="254000" progId="Equation.DSMT4">
                  <p:embed/>
                </p:oleObj>
              </mc:Choice>
              <mc:Fallback>
                <p:oleObj name="Equation" r:id="rId7" imgW="596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>
            <p:extLst/>
          </p:nvPr>
        </p:nvGraphicFramePr>
        <p:xfrm>
          <a:off x="457200" y="4324350"/>
          <a:ext cx="1503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1" name="Equation" r:id="rId9" imgW="596900" imgH="304800" progId="Equation.DSMT4">
                  <p:embed/>
                </p:oleObj>
              </mc:Choice>
              <mc:Fallback>
                <p:oleObj name="Equation" r:id="rId9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24350"/>
                        <a:ext cx="15033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7162800" y="4038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Q</a:t>
            </a:r>
            <a:r>
              <a:rPr lang="en-US" sz="2000" b="1" baseline="-25000">
                <a:solidFill>
                  <a:srgbClr val="80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?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905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total enclosed charge!</a:t>
            </a: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>
            <p:extLst/>
          </p:nvPr>
        </p:nvGraphicFramePr>
        <p:xfrm>
          <a:off x="1971675" y="4324350"/>
          <a:ext cx="3101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2" name="Equation" r:id="rId11" imgW="1231900" imgH="304800" progId="Equation.DSMT4">
                  <p:embed/>
                </p:oleObj>
              </mc:Choice>
              <mc:Fallback>
                <p:oleObj name="Equation" r:id="rId11" imgW="123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324350"/>
                        <a:ext cx="3101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4999038" y="4129088"/>
          <a:ext cx="12493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3" name="Equation" r:id="rId13" imgW="495300" imgH="457200" progId="Equation.DSMT4">
                  <p:embed/>
                </p:oleObj>
              </mc:Choice>
              <mc:Fallback>
                <p:oleObj name="Equation" r:id="rId13" imgW="49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129088"/>
                        <a:ext cx="124936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>
            <p:extLst/>
          </p:nvPr>
        </p:nvGraphicFramePr>
        <p:xfrm>
          <a:off x="6172200" y="4237038"/>
          <a:ext cx="830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4" name="Equation" r:id="rId15" imgW="330200" imgH="431800" progId="Equation.DSMT4">
                  <p:embed/>
                </p:oleObj>
              </mc:Choice>
              <mc:Fallback>
                <p:oleObj name="Equation" r:id="rId15" imgW="330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83026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3352800" y="1905000"/>
          <a:ext cx="54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5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429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7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2996" grpId="0" build="p"/>
      <p:bldP spid="212998" grpId="0"/>
      <p:bldP spid="212999" grpId="0" animBg="1"/>
      <p:bldP spid="213003" grpId="0"/>
      <p:bldP spid="2130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4949-A757-2642-B93E-BC0C39F36828}" type="slidenum">
              <a:rPr lang="en-US"/>
              <a:pPr/>
              <a:t>16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So what is Gauss’ Law good for?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r>
              <a:rPr lang="en-US"/>
              <a:t>Derivation of Gauss’ law from Coulomb’s law is only valid for </a:t>
            </a:r>
            <a:r>
              <a:rPr lang="en-US" b="1" u="sng">
                <a:solidFill>
                  <a:srgbClr val="FF0066"/>
                </a:solidFill>
              </a:rPr>
              <a:t>static electric charge</a:t>
            </a:r>
            <a:r>
              <a:rPr lang="en-US"/>
              <a:t>.</a:t>
            </a:r>
          </a:p>
          <a:p>
            <a:r>
              <a:rPr lang="en-US"/>
              <a:t>Electric field can also be produced by changing magnetic fields.</a:t>
            </a:r>
          </a:p>
          <a:p>
            <a:pPr lvl="1"/>
            <a:r>
              <a:rPr lang="en-US"/>
              <a:t>Coulomb’s law cannot describe this field while Gauss’ law is still valid</a:t>
            </a:r>
          </a:p>
          <a:p>
            <a:r>
              <a:rPr lang="en-US"/>
              <a:t>Gauss’ law is more general than Coulomb’s law.</a:t>
            </a:r>
          </a:p>
          <a:p>
            <a:pPr lvl="1"/>
            <a:r>
              <a:rPr lang="en-US"/>
              <a:t>Can be used to obtain electric field, forces or obtain charges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" y="5235575"/>
            <a:ext cx="88392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 Narrow" charset="0"/>
              </a:rPr>
              <a:t>Gauss’ Law: Any </a:t>
            </a: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differences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 between the input and output flux of the electric field over any enclosed surface is due to the charge </a:t>
            </a: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inside 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that surface!!!</a:t>
            </a:r>
          </a:p>
        </p:txBody>
      </p:sp>
    </p:spTree>
    <p:extLst>
      <p:ext uri="{BB962C8B-B14F-4D97-AF65-F5344CB8AC3E}">
        <p14:creationId xmlns:p14="http://schemas.microsoft.com/office/powerpoint/2010/main" val="1905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2140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17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 smtClean="0"/>
              <a:t>Solving problems with Gauss’ Law</a:t>
            </a:r>
            <a:endParaRPr lang="en-US" dirty="0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9144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Identify the symmetry of the charge distributions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Draw an appropriate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aussian surface, making sure it passes through the point you want to know the electric field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Use the symmetry of charge distribution to determine the direction of E at the point of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Evaluate the flux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Calculate the enclosed charge by the Gaussian surface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sym typeface="Wingdings"/>
              </a:rPr>
              <a:t>Ignore all the charges outside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/>
              </a:rPr>
              <a:t>Equate the flux to the enclosed charge and solve for E</a:t>
            </a: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F5DD-D7FD-0C44-8C59-758DD682AA16}" type="slidenum">
              <a:rPr lang="en-US"/>
              <a:pPr/>
              <a:t>18</a:t>
            </a:fld>
            <a:endParaRPr lang="en-US"/>
          </a:p>
        </p:txBody>
      </p:sp>
      <p:pic>
        <p:nvPicPr>
          <p:cNvPr id="215042" name="Picture 2" descr="FG22_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1000"/>
            <a:ext cx="3733800" cy="280035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22 – 2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Flux from Gauss’ Law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Consider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two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aussian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surfaces,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shown in the figure. The only charge present is the charge +Q at the center of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 What is the net flux through each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410200" cy="1600200"/>
          </a:xfrm>
        </p:spPr>
        <p:txBody>
          <a:bodyPr/>
          <a:lstStyle/>
          <a:p>
            <a:r>
              <a:rPr lang="en-US"/>
              <a:t>The surface A</a:t>
            </a:r>
            <a:r>
              <a:rPr lang="en-US" baseline="-25000"/>
              <a:t>1</a:t>
            </a:r>
            <a:r>
              <a:rPr lang="en-US"/>
              <a:t> encloses the charge +Q, so from Gauss’ law we obtain the total net flux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52400" y="44958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surface A</a:t>
            </a:r>
            <a:r>
              <a:rPr lang="en-US" sz="32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the charge, +Q, is outside the surface, so the total net flux is 0.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>
            <p:extLst/>
          </p:nvPr>
        </p:nvGraphicFramePr>
        <p:xfrm>
          <a:off x="5562600" y="3192463"/>
          <a:ext cx="20701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0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2463"/>
                        <a:ext cx="20701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>
            <p:extLst/>
          </p:nvPr>
        </p:nvGraphicFramePr>
        <p:xfrm>
          <a:off x="5410200" y="4667250"/>
          <a:ext cx="2066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1" name="Equation" r:id="rId7" imgW="596900" imgH="304800" progId="Equation.DSMT4">
                  <p:embed/>
                </p:oleObj>
              </mc:Choice>
              <mc:Fallback>
                <p:oleObj name="Equation" r:id="rId7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67250"/>
                        <a:ext cx="20669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7502525" y="3048000"/>
          <a:ext cx="8794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2" name="Equation" r:id="rId9" imgW="253800" imgH="406080" progId="Equation.DSMT4">
                  <p:embed/>
                </p:oleObj>
              </mc:Choice>
              <mc:Fallback>
                <p:oleObj name="Equation" r:id="rId9" imgW="253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3048000"/>
                        <a:ext cx="879475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354888" y="4495800"/>
          <a:ext cx="14081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3" name="Equation" r:id="rId11" imgW="406080" imgH="406080" progId="Equation.DSMT4">
                  <p:embed/>
                </p:oleObj>
              </mc:Choice>
              <mc:Fallback>
                <p:oleObj name="Equation" r:id="rId11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495800"/>
                        <a:ext cx="14081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5" grpId="0" build="p"/>
      <p:bldP spid="2150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19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electric field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 point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Radially</a:t>
            </a:r>
            <a:r>
              <a:rPr lang="en-US" sz="2000" dirty="0"/>
              <a:t> outward from the wire, the direction of radial vector </a:t>
            </a:r>
            <a:r>
              <a:rPr lang="en-US" sz="2000" b="1" dirty="0" err="1"/>
              <a:t>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cylindrical symmetry, the field is the same on the G</a:t>
            </a:r>
            <a:r>
              <a:rPr lang="en-US" sz="2400" dirty="0" smtClean="0"/>
              <a:t>aussian </a:t>
            </a:r>
            <a:r>
              <a:rPr lang="en-US" sz="2400" dirty="0"/>
              <a:t>surface of a cylinder surrounding the wire.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/>
          </p:nvPr>
        </p:nvGraphicFramePr>
        <p:xfrm>
          <a:off x="2667000" y="44656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08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656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/>
          </p:nvPr>
        </p:nvGraphicFramePr>
        <p:xfrm>
          <a:off x="2895600" y="50911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09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911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3340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/>
          </p:nvPr>
        </p:nvGraphicFramePr>
        <p:xfrm>
          <a:off x="4114800" y="44656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10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56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410200" y="45545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11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45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/>
          </p:nvPr>
        </p:nvGraphicFramePr>
        <p:xfrm>
          <a:off x="6908800" y="43132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12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132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7959725" y="43434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13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3434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8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  <p:bldP spid="216069" grpId="0" build="p"/>
      <p:bldP spid="2160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12,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60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dirty="0"/>
              <a:t>Quiz #2</a:t>
            </a:r>
          </a:p>
          <a:p>
            <a:pPr lvl="1" eaLnBrk="1" hangingPunct="1"/>
            <a:r>
              <a:rPr lang="en-US" dirty="0"/>
              <a:t>You can bring your calculator but it must not have any relevant formula pre-input</a:t>
            </a:r>
          </a:p>
          <a:p>
            <a:pPr lvl="2" eaLnBrk="1" hangingPunct="1"/>
            <a:r>
              <a:rPr lang="en-US" dirty="0"/>
              <a:t>Cell phones or any types of computers cannot replaced a calculator!</a:t>
            </a:r>
          </a:p>
          <a:p>
            <a:pPr lvl="1" eaLnBrk="1" hangingPunct="1"/>
            <a:r>
              <a:rPr lang="en-US" dirty="0"/>
              <a:t>BYOF: You may bring one 8.5x11.5 sheet (front and back) of </a:t>
            </a:r>
            <a:r>
              <a:rPr lang="en-US" b="1" u="sng" dirty="0">
                <a:solidFill>
                  <a:srgbClr val="FF0000"/>
                </a:solidFill>
              </a:rPr>
              <a:t>handwritten</a:t>
            </a:r>
            <a:r>
              <a:rPr lang="en-US" dirty="0"/>
              <a:t> formulae and values of constants for the exam</a:t>
            </a:r>
          </a:p>
          <a:p>
            <a:pPr lvl="1" eaLnBrk="1" hangingPunct="1"/>
            <a:r>
              <a:rPr lang="en-US" dirty="0"/>
              <a:t>No derivations, word definitions, or solutions of any problems !</a:t>
            </a:r>
          </a:p>
          <a:p>
            <a:pPr lvl="1" eaLnBrk="1" hangingPunct="1"/>
            <a:r>
              <a:rPr lang="en-US" dirty="0"/>
              <a:t>No additional formulae or values of constants will be provided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Reading assignments</a:t>
            </a:r>
          </a:p>
          <a:p>
            <a:pPr lvl="1"/>
            <a:r>
              <a:rPr lang="en-US" dirty="0"/>
              <a:t>CH22.4</a:t>
            </a:r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 dirty="0" smtClean="0"/>
              <a:t>A Brain Teaser of Electric </a:t>
            </a:r>
            <a:r>
              <a:rPr lang="en-US" dirty="0"/>
              <a:t>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would change the electric flux through a circle lying in the </a:t>
            </a:r>
            <a:r>
              <a:rPr lang="en-US" sz="4000" dirty="0" err="1" smtClean="0"/>
              <a:t>xz</a:t>
            </a:r>
            <a:r>
              <a:rPr lang="en-US" sz="4000" dirty="0" smtClean="0"/>
              <a:t> plane where the electric field is (10N/C)</a:t>
            </a:r>
            <a:r>
              <a:rPr lang="en-US" sz="4000" b="1" dirty="0" smtClean="0"/>
              <a:t>j</a:t>
            </a:r>
            <a:r>
              <a:rPr lang="en-US" sz="4000" dirty="0" smtClean="0"/>
              <a:t>?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magnitude of the electric field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surface area of the circle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Tipping the circle so that it is lying in the </a:t>
            </a:r>
            <a:r>
              <a:rPr lang="en-US" sz="3600" dirty="0" err="1" smtClean="0"/>
              <a:t>xy</a:t>
            </a:r>
            <a:r>
              <a:rPr lang="en-US" sz="3600" dirty="0" smtClean="0"/>
              <a:t> plane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All of the above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103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dirty="0"/>
              <a:t>Gauss’ </a:t>
            </a:r>
            <a:r>
              <a:rPr lang="en-US" dirty="0" smtClean="0"/>
              <a:t>Law Summary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</a:t>
            </a:r>
            <a:r>
              <a:rPr lang="en-US" sz="2800" dirty="0" smtClean="0"/>
              <a:t>relationship </a:t>
            </a:r>
            <a:r>
              <a:rPr lang="en-US" sz="2800" dirty="0"/>
              <a:t>between flux and the enclosed</a:t>
            </a:r>
            <a:r>
              <a:rPr lang="en-US" sz="2800" dirty="0" smtClean="0"/>
              <a:t>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 smtClean="0">
                <a:sym typeface="Wingdings" charset="2"/>
              </a:rPr>
              <a:t>0</a:t>
            </a:r>
            <a:r>
              <a:rPr lang="en-US" sz="2000" dirty="0" smtClean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A </a:t>
            </a:r>
            <a:r>
              <a:rPr lang="en-US" sz="2800" dirty="0">
                <a:sym typeface="Wingdings" charset="2"/>
              </a:rPr>
              <a:t>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</a:t>
            </a:r>
            <a:r>
              <a:rPr lang="en-US" sz="2000" dirty="0" smtClean="0">
                <a:sym typeface="Wingdings" charset="2"/>
              </a:rPr>
              <a:t>surface integral </a:t>
            </a:r>
            <a:r>
              <a:rPr lang="en-US" sz="2000" dirty="0">
                <a:sym typeface="Wingdings" charset="2"/>
              </a:rPr>
              <a:t>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electrical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surface. </a:t>
            </a:r>
            <a:r>
              <a:rPr lang="en-US" sz="2000" dirty="0" smtClean="0">
                <a:sym typeface="Wingdings" charset="2"/>
              </a:rPr>
              <a:t>  Gauss’ law still applies!</a:t>
            </a:r>
            <a:endParaRPr lang="en-US" sz="2000" dirty="0">
              <a:sym typeface="Wingdings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total number of lines entering or leaving the </a:t>
            </a:r>
            <a:r>
              <a:rPr lang="en-US" sz="2000" dirty="0" smtClean="0">
                <a:sym typeface="Wingdings" charset="2"/>
              </a:rPr>
              <a:t>surface.</a:t>
            </a:r>
            <a:endParaRPr lang="en-US" sz="2000" dirty="0">
              <a:sym typeface="Wingdings" charset="2"/>
            </a:endParaRP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39711"/>
              </p:ext>
            </p:extLst>
          </p:nvPr>
        </p:nvGraphicFramePr>
        <p:xfrm>
          <a:off x="3810000" y="914400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4"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14400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 Wed. June. 13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12,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18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6A75-5676-B940-AAF1-183BA8B23B63}" type="slidenum">
              <a:rPr lang="en-US"/>
              <a:pPr/>
              <a:t>5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Gauss’ Law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4800600"/>
          </a:xfrm>
        </p:spPr>
        <p:txBody>
          <a:bodyPr/>
          <a:lstStyle/>
          <a:p>
            <a:r>
              <a:rPr lang="en-US" dirty="0"/>
              <a:t>Gauss’ law states the relationship between </a:t>
            </a:r>
            <a:r>
              <a:rPr lang="en-US" dirty="0" smtClean="0"/>
              <a:t>the electric </a:t>
            </a:r>
            <a:r>
              <a:rPr lang="en-US" dirty="0"/>
              <a:t>charge and </a:t>
            </a:r>
            <a:r>
              <a:rPr lang="en-US" dirty="0" smtClean="0"/>
              <a:t>the electric </a:t>
            </a:r>
            <a:r>
              <a:rPr lang="en-US" dirty="0"/>
              <a:t>field.</a:t>
            </a:r>
          </a:p>
          <a:p>
            <a:pPr lvl="1"/>
            <a:r>
              <a:rPr lang="en-US" dirty="0">
                <a:solidFill>
                  <a:schemeClr val="hlink"/>
                </a:solidFill>
                <a:sym typeface="Wingdings" charset="2"/>
              </a:rPr>
              <a:t>More </a:t>
            </a:r>
            <a:r>
              <a:rPr lang="en-US" dirty="0" smtClean="0">
                <a:solidFill>
                  <a:schemeClr val="hlink"/>
                </a:solidFill>
                <a:sym typeface="Wingdings" charset="2"/>
              </a:rPr>
              <a:t>generalized </a:t>
            </a:r>
            <a:r>
              <a:rPr lang="en-US" dirty="0">
                <a:solidFill>
                  <a:schemeClr val="hlink"/>
                </a:solidFill>
                <a:sym typeface="Wingdings" charset="2"/>
              </a:rPr>
              <a:t>and elegant form of Coulomb’s law.</a:t>
            </a:r>
          </a:p>
          <a:p>
            <a:r>
              <a:rPr lang="en-US" dirty="0">
                <a:sym typeface="Wingdings" charset="2"/>
              </a:rPr>
              <a:t>The electric field by the distribution of charges can be obtained using Coulomb’s law by summing (or integrating) over the charge distributions.</a:t>
            </a:r>
          </a:p>
          <a:p>
            <a:r>
              <a:rPr lang="en-US" dirty="0">
                <a:sym typeface="Wingdings" charset="2"/>
              </a:rPr>
              <a:t>Gauss’ law, however, gives an additional insight into the nature of electrostatic field and a more general relationship between the charge and the field</a:t>
            </a:r>
          </a:p>
        </p:txBody>
      </p:sp>
    </p:spTree>
    <p:extLst>
      <p:ext uri="{BB962C8B-B14F-4D97-AF65-F5344CB8AC3E}">
        <p14:creationId xmlns:p14="http://schemas.microsoft.com/office/powerpoint/2010/main" val="9058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7DE-9B62-5B49-AE41-94562FDA6966}" type="slidenum">
              <a:rPr lang="en-US"/>
              <a:pPr/>
              <a:t>6</a:t>
            </a:fld>
            <a:endParaRPr lang="en-US"/>
          </a:p>
        </p:txBody>
      </p:sp>
      <p:pic>
        <p:nvPicPr>
          <p:cNvPr id="197634" name="Picture 2" descr="FG22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705600" cy="2743200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Electric Flux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686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a surface of area A through which a uniform electric field E passes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electric </a:t>
            </a:r>
            <a:r>
              <a:rPr lang="en-US" sz="2800" dirty="0" smtClean="0"/>
              <a:t>flux </a:t>
            </a:r>
            <a:r>
              <a:rPr lang="en-US" sz="2800" dirty="0" smtClean="0">
                <a:latin typeface="Symbol" charset="2"/>
                <a:sym typeface="Wingdings" charset="2"/>
              </a:rPr>
              <a:t>Φ</a:t>
            </a:r>
            <a:r>
              <a:rPr lang="en-US" sz="2800" baseline="-25000" dirty="0" smtClean="0">
                <a:sym typeface="Wingdings" charset="2"/>
              </a:rPr>
              <a:t>E</a:t>
            </a:r>
            <a:r>
              <a:rPr lang="en-US" sz="2800" dirty="0" smtClean="0"/>
              <a:t> </a:t>
            </a:r>
            <a:r>
              <a:rPr lang="en-US" sz="2800" dirty="0"/>
              <a:t>is defined as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smtClean="0">
                <a:latin typeface="Symbol" charset="2"/>
                <a:sym typeface="Wingdings" charset="2"/>
              </a:rPr>
              <a:t>Φ</a:t>
            </a:r>
            <a:r>
              <a:rPr lang="en-US" sz="2400" baseline="-25000" dirty="0" smtClean="0">
                <a:sym typeface="Wingdings" charset="2"/>
              </a:rPr>
              <a:t>E</a:t>
            </a:r>
            <a:r>
              <a:rPr lang="en-US" sz="2400" dirty="0">
                <a:sym typeface="Wingdings" charset="2"/>
              </a:rPr>
              <a:t>=EA, if the field is perpendicular to the surface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smtClean="0">
                <a:latin typeface="Symbol" charset="2"/>
                <a:sym typeface="Wingdings" charset="2"/>
              </a:rPr>
              <a:t>Φ</a:t>
            </a:r>
            <a:r>
              <a:rPr lang="en-US" sz="2400" baseline="-25000" dirty="0" smtClean="0">
                <a:sym typeface="Wingdings" charset="2"/>
              </a:rPr>
              <a:t>E</a:t>
            </a:r>
            <a:r>
              <a:rPr lang="en-US" sz="2400" dirty="0">
                <a:sym typeface="Wingdings" charset="2"/>
              </a:rPr>
              <a:t>=</a:t>
            </a:r>
            <a:r>
              <a:rPr lang="en-US" sz="2400" dirty="0" err="1" smtClean="0">
                <a:sym typeface="Wingdings" charset="2"/>
              </a:rPr>
              <a:t>EAcos</a:t>
            </a:r>
            <a:r>
              <a:rPr lang="en-US" sz="2400" dirty="0" err="1" smtClean="0">
                <a:latin typeface="Symbol" charset="2"/>
                <a:sym typeface="Wingdings" charset="2"/>
              </a:rPr>
              <a:t>θ</a:t>
            </a:r>
            <a:r>
              <a:rPr lang="en-US" sz="2400" dirty="0" smtClean="0">
                <a:sym typeface="Wingdings" charset="2"/>
              </a:rPr>
              <a:t>, </a:t>
            </a:r>
            <a:r>
              <a:rPr lang="en-US" sz="2400" dirty="0">
                <a:sym typeface="Wingdings" charset="2"/>
              </a:rPr>
              <a:t>if the field makes an angle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θ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to the surface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charset="2"/>
              </a:rPr>
              <a:t>So the electric flux is defined as                      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charset="2"/>
              </a:rPr>
              <a:t>How would you define the electric flux in words?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charset="2"/>
              </a:rPr>
              <a:t>The total </a:t>
            </a:r>
            <a:r>
              <a:rPr lang="en-US" sz="2400" dirty="0">
                <a:sym typeface="Wingdings" charset="2"/>
              </a:rPr>
              <a:t>number of field lines passing through the unit area perpendicular to the field.  </a:t>
            </a:r>
          </a:p>
        </p:txBody>
      </p:sp>
      <p:graphicFrame>
        <p:nvGraphicFramePr>
          <p:cNvPr id="197637" name="Object 5"/>
          <p:cNvGraphicFramePr>
            <a:graphicFrameLocks noChangeAspect="1"/>
          </p:cNvGraphicFramePr>
          <p:nvPr>
            <p:extLst/>
          </p:nvPr>
        </p:nvGraphicFramePr>
        <p:xfrm>
          <a:off x="4833938" y="4478338"/>
          <a:ext cx="170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00" name="Equation" r:id="rId4" imgW="635000" imgH="241300" progId="Equation.DSMT4">
                  <p:embed/>
                </p:oleObj>
              </mc:Choice>
              <mc:Fallback>
                <p:oleObj name="Equation" r:id="rId4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4478338"/>
                        <a:ext cx="170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886200" y="5791200"/>
          <a:ext cx="2374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01" name="Equation" r:id="rId6" imgW="939600" imgH="203040" progId="Equation.DSMT4">
                  <p:embed/>
                </p:oleObj>
              </mc:Choice>
              <mc:Fallback>
                <p:oleObj name="Equation" r:id="rId6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23749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6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7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477F-FD23-C54F-A295-3491CF93ABEB}" type="slidenum">
              <a:rPr lang="en-US"/>
              <a:pPr/>
              <a:t>7</a:t>
            </a:fld>
            <a:endParaRPr lang="en-US"/>
          </a:p>
        </p:txBody>
      </p:sp>
      <p:pic>
        <p:nvPicPr>
          <p:cNvPr id="198658" name="Picture 2" descr="FG22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"/>
            <a:ext cx="4191000" cy="337185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/>
              <a:t>Example 22 – 1 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876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Electric flux</a:t>
            </a:r>
            <a:r>
              <a:rPr lang="en-US" sz="2400" dirty="0">
                <a:solidFill>
                  <a:schemeClr val="hlink"/>
                </a:solidFill>
              </a:rPr>
              <a:t>. (a) Calculate the electric flux through the rectangle in the figure (a). The rectangle is 10cm by 20cm and the electric field is uniform with magnitude 200N/C. (b) What is the flux 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if the angle is 30 degrees? 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30213" y="2895600"/>
            <a:ext cx="3760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electric flux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 defined as 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381000" y="3960813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when (a)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0, we obtain</a:t>
            </a:r>
          </a:p>
        </p:txBody>
      </p:sp>
      <p:graphicFrame>
        <p:nvGraphicFramePr>
          <p:cNvPr id="198663" name="Object 7"/>
          <p:cNvGraphicFramePr>
            <a:graphicFrameLocks noChangeAspect="1"/>
          </p:cNvGraphicFramePr>
          <p:nvPr>
            <p:extLst/>
          </p:nvPr>
        </p:nvGraphicFramePr>
        <p:xfrm>
          <a:off x="685800" y="3260725"/>
          <a:ext cx="20097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2" name="Equation" r:id="rId4" imgW="749300" imgH="241300" progId="Equation.DSMT4">
                  <p:embed/>
                </p:oleObj>
              </mc:Choice>
              <mc:Fallback>
                <p:oleObj name="Equation" r:id="rId4" imgW="749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60725"/>
                        <a:ext cx="2009775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525463" y="4395788"/>
          <a:ext cx="290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3" name="Equation" r:id="rId6" imgW="1257120" imgH="203040" progId="Equation.DSMT4">
                  <p:embed/>
                </p:oleObj>
              </mc:Choice>
              <mc:Fallback>
                <p:oleObj name="Equation" r:id="rId6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395788"/>
                        <a:ext cx="2903537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457200" y="4876800"/>
            <a:ext cx="451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when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30 degrees, we obtain</a:t>
            </a:r>
          </a:p>
        </p:txBody>
      </p:sp>
      <p:graphicFrame>
        <p:nvGraphicFramePr>
          <p:cNvPr id="198666" name="Object 10"/>
          <p:cNvGraphicFramePr>
            <a:graphicFrameLocks noChangeAspect="1"/>
          </p:cNvGraphicFramePr>
          <p:nvPr/>
        </p:nvGraphicFramePr>
        <p:xfrm>
          <a:off x="533400" y="5410200"/>
          <a:ext cx="2324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4" name="Equation" r:id="rId8" imgW="1054080" imgH="228600" progId="Equation.DSMT4">
                  <p:embed/>
                </p:oleObj>
              </mc:Choice>
              <mc:Fallback>
                <p:oleObj name="Equation" r:id="rId8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23241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7" name="Object 11"/>
          <p:cNvGraphicFramePr>
            <a:graphicFrameLocks noChangeAspect="1"/>
          </p:cNvGraphicFramePr>
          <p:nvPr/>
        </p:nvGraphicFramePr>
        <p:xfrm>
          <a:off x="3378200" y="4308475"/>
          <a:ext cx="5308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5" name="Equation" r:id="rId10" imgW="2298600" imgH="279360" progId="Equation.DSMT4">
                  <p:embed/>
                </p:oleObj>
              </mc:Choice>
              <mc:Fallback>
                <p:oleObj name="Equation" r:id="rId10" imgW="229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308475"/>
                        <a:ext cx="53086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8" name="Object 12"/>
          <p:cNvGraphicFramePr>
            <a:graphicFrameLocks noChangeAspect="1"/>
          </p:cNvGraphicFramePr>
          <p:nvPr/>
        </p:nvGraphicFramePr>
        <p:xfrm>
          <a:off x="2905125" y="5375275"/>
          <a:ext cx="59340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6" name="Equation" r:id="rId12" imgW="2692080" imgH="279360" progId="Equation.DSMT4">
                  <p:embed/>
                </p:oleObj>
              </mc:Choice>
              <mc:Fallback>
                <p:oleObj name="Equation" r:id="rId12" imgW="269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375275"/>
                        <a:ext cx="59340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9" name="Object 13"/>
          <p:cNvGraphicFramePr>
            <a:graphicFrameLocks noChangeAspect="1"/>
          </p:cNvGraphicFramePr>
          <p:nvPr/>
        </p:nvGraphicFramePr>
        <p:xfrm>
          <a:off x="2678113" y="3367088"/>
          <a:ext cx="13604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7" name="Equation" r:id="rId14" imgW="507960" imgH="164880" progId="Equation.DSMT4">
                  <p:embed/>
                </p:oleObj>
              </mc:Choice>
              <mc:Fallback>
                <p:oleObj name="Equation" r:id="rId14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367088"/>
                        <a:ext cx="13604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1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uild="p"/>
      <p:bldP spid="198661" grpId="0"/>
      <p:bldP spid="198662" grpId="0"/>
      <p:bldP spid="1986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8</a:t>
            </a:fld>
            <a:endParaRPr lang="en-US"/>
          </a:p>
        </p:txBody>
      </p:sp>
      <p:pic>
        <p:nvPicPr>
          <p:cNvPr id="203778" name="Picture 2" descr="FG22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4876800" cy="3276600"/>
          </a:xfrm>
          <a:prstGeom prst="rect">
            <a:avLst/>
          </a:prstGeom>
          <a:noFill/>
        </p:spPr>
      </p:pic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2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surface of area A that is not a square or flat but in some random shape, and that the field is not uniform.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surface can be divided up into infinitesimally small areas of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Δ</a:t>
            </a:r>
            <a:r>
              <a:rPr lang="en-US" sz="2800" b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that can be considered flat.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And the electric field through this area can be considered uniform since the area is very small.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Then the electric flux through the entire surface</a:t>
            </a:r>
            <a:r>
              <a:rPr lang="en-US" sz="2800" dirty="0" smtClean="0">
                <a:sym typeface="Wingdings" charset="2"/>
              </a:rPr>
              <a:t> is </a:t>
            </a:r>
            <a:r>
              <a:rPr lang="en-US" sz="2800" dirty="0">
                <a:sym typeface="Wingdings" charset="2"/>
              </a:rPr>
              <a:t>approximately 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In the limit where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Δ</a:t>
            </a:r>
            <a:r>
              <a:rPr lang="en-US" sz="2800" b="1" dirty="0" err="1" smtClean="0">
                <a:sym typeface="Wingdings" charset="2"/>
              </a:rPr>
              <a:t>A</a:t>
            </a:r>
            <a:r>
              <a:rPr lang="en-US" sz="2800" i="1" baseline="-25000" dirty="0" err="1" smtClean="0">
                <a:sym typeface="Wingdings" charset="2"/>
              </a:rPr>
              <a:t>i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>
                <a:sym typeface="Wingdings" charset="2"/>
              </a:rPr>
              <a:t> 0, the discrete summation becomes an integral.</a:t>
            </a:r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>
            <p:extLst/>
          </p:nvPr>
        </p:nvGraphicFramePr>
        <p:xfrm>
          <a:off x="4205288" y="4329113"/>
          <a:ext cx="22558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0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329113"/>
                        <a:ext cx="225583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/>
          </p:nvPr>
        </p:nvGraphicFramePr>
        <p:xfrm>
          <a:off x="5776913" y="5237163"/>
          <a:ext cx="1955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1" name="Equation" r:id="rId6" imgW="825500" imgH="304800" progId="Equation.DSMT4">
                  <p:embed/>
                </p:oleObj>
              </mc:Choice>
              <mc:Fallback>
                <p:oleObj name="Equation" r:id="rId6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237163"/>
                        <a:ext cx="19558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>
            <p:extLst/>
          </p:nvPr>
        </p:nvGraphicFramePr>
        <p:xfrm>
          <a:off x="5694363" y="5999163"/>
          <a:ext cx="19859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2" name="Equation" r:id="rId8" imgW="838200" imgH="304800" progId="Equation.DSMT4">
                  <p:embed/>
                </p:oleObj>
              </mc:Choice>
              <mc:Fallback>
                <p:oleObj name="Equation" r:id="rId8" imgW="838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5999163"/>
                        <a:ext cx="1985962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772400" y="53181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open surface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924800" y="5943600"/>
            <a:ext cx="106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enclosed surface</a:t>
            </a:r>
          </a:p>
        </p:txBody>
      </p:sp>
      <p:pic>
        <p:nvPicPr>
          <p:cNvPr id="203786" name="Picture 10" descr="FG22_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581400"/>
            <a:ext cx="23622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03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/>
      <p:bldP spid="203784" grpId="0"/>
      <p:bldP spid="2037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037-81C0-1A4F-801E-4388C2A928F7}" type="slidenum">
              <a:rPr lang="en-US"/>
              <a:pPr/>
              <a:t>9</a:t>
            </a:fld>
            <a:endParaRPr lang="en-US"/>
          </a:p>
        </p:txBody>
      </p:sp>
      <p:pic>
        <p:nvPicPr>
          <p:cNvPr id="204802" name="Picture 2" descr="FG2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43200"/>
            <a:ext cx="2362200" cy="1771650"/>
          </a:xfrm>
          <a:prstGeom prst="rect">
            <a:avLst/>
          </a:prstGeom>
          <a:noFill/>
        </p:spPr>
      </p:pic>
      <p:pic>
        <p:nvPicPr>
          <p:cNvPr id="204803" name="Picture 3" descr="FG22_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-76200"/>
            <a:ext cx="3886200" cy="2914650"/>
          </a:xfrm>
          <a:prstGeom prst="rect">
            <a:avLst/>
          </a:prstGeom>
          <a:noFill/>
        </p:spPr>
      </p:pic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019800" cy="1600200"/>
          </a:xfrm>
        </p:spPr>
        <p:txBody>
          <a:bodyPr/>
          <a:lstStyle/>
          <a:p>
            <a:r>
              <a:rPr lang="en-US"/>
              <a:t>We arbitrarily define that the area vector points outward from the enclosed volume</a:t>
            </a:r>
            <a:r>
              <a:rPr lang="en-US">
                <a:sym typeface="Wingdings" charset="2"/>
              </a:rPr>
              <a:t>.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04800" y="23622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leaving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|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|&lt;π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The flux is positive.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coming into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|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|&gt;π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 The flux is negative.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&gt;0, there is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net 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flux out of the volume.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&lt;0, there is flux into the volume.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 the above figures, each field that enters the volume also leaves the volume,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flux is non-zero only if one or more lines start or end inside the surface.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96539"/>
              </p:ext>
            </p:extLst>
          </p:nvPr>
        </p:nvGraphicFramePr>
        <p:xfrm>
          <a:off x="2133600" y="4643438"/>
          <a:ext cx="21018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0" name="Equation" r:id="rId5" imgW="1041400" imgH="304800" progId="Equation.DSMT4">
                  <p:embed/>
                </p:oleObj>
              </mc:Choice>
              <mc:Fallback>
                <p:oleObj name="Equation" r:id="rId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3438"/>
                        <a:ext cx="21018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4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4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build="p"/>
      <p:bldP spid="20480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13129</TotalTime>
  <Words>2402</Words>
  <Application>Microsoft Macintosh PowerPoint</Application>
  <PresentationFormat>On-screen Show (4:3)</PresentationFormat>
  <Paragraphs>239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#6</vt:lpstr>
      <vt:lpstr>Announcements</vt:lpstr>
      <vt:lpstr>Reminder: SP#2 – Angels &amp; Demons</vt:lpstr>
      <vt:lpstr>Reminder: Special Project #3</vt:lpstr>
      <vt:lpstr>Gauss’ Law</vt:lpstr>
      <vt:lpstr>Electric Flux</vt:lpstr>
      <vt:lpstr>Example 22 – 1 </vt:lpstr>
      <vt:lpstr>Generalization of the Electric Flux</vt:lpstr>
      <vt:lpstr>Generalization of the Electric Flux</vt:lpstr>
      <vt:lpstr>Generalization of the Electric Flux</vt:lpstr>
      <vt:lpstr>Gauss’ Law</vt:lpstr>
      <vt:lpstr>Coulomb’s Law from Gauss’ Law</vt:lpstr>
      <vt:lpstr>Gauss’ Law from Coulomb’s Law</vt:lpstr>
      <vt:lpstr>Gauss’ Law from Coulomb’s Law Irregular Surface</vt:lpstr>
      <vt:lpstr>Gauss’ Law w/ more than one charge</vt:lpstr>
      <vt:lpstr>So what is Gauss’ Law good for?</vt:lpstr>
      <vt:lpstr>Solving problems with Gauss’ Law</vt:lpstr>
      <vt:lpstr>Example 22 – 2 </vt:lpstr>
      <vt:lpstr>Example 22 – 6 </vt:lpstr>
      <vt:lpstr>A Brain Teaser of Electric Flux</vt:lpstr>
      <vt:lpstr>Gauss’ Law Summary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495</cp:revision>
  <dcterms:created xsi:type="dcterms:W3CDTF">2012-01-19T04:21:20Z</dcterms:created>
  <dcterms:modified xsi:type="dcterms:W3CDTF">2018-06-12T18:20:44Z</dcterms:modified>
</cp:coreProperties>
</file>