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590" r:id="rId3"/>
    <p:sldId id="592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8"/>
    <p:restoredTop sz="94660"/>
  </p:normalViewPr>
  <p:slideViewPr>
    <p:cSldViewPr>
      <p:cViewPr varScale="1">
        <p:scale>
          <a:sx n="124" d="100"/>
          <a:sy n="124" d="100"/>
        </p:scale>
        <p:origin x="4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85.emf"/><Relationship Id="rId8" Type="http://schemas.openxmlformats.org/officeDocument/2006/relationships/image" Target="../media/image86.e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image" Target="../media/image33.emf"/><Relationship Id="rId13" Type="http://schemas.openxmlformats.org/officeDocument/2006/relationships/image" Target="../media/image34.emf"/><Relationship Id="rId14" Type="http://schemas.openxmlformats.org/officeDocument/2006/relationships/image" Target="../media/image35.emf"/><Relationship Id="rId15" Type="http://schemas.openxmlformats.org/officeDocument/2006/relationships/image" Target="../media/image36.emf"/><Relationship Id="rId16" Type="http://schemas.openxmlformats.org/officeDocument/2006/relationships/image" Target="../media/image37.emf"/><Relationship Id="rId17" Type="http://schemas.openxmlformats.org/officeDocument/2006/relationships/image" Target="../media/image38.emf"/><Relationship Id="rId18" Type="http://schemas.openxmlformats.org/officeDocument/2006/relationships/image" Target="../media/image39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image" Target="../media/image51.emf"/><Relationship Id="rId13" Type="http://schemas.openxmlformats.org/officeDocument/2006/relationships/image" Target="../media/image52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e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1" Type="http://schemas.openxmlformats.org/officeDocument/2006/relationships/image" Target="../media/image60.wmf"/><Relationship Id="rId2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emf"/><Relationship Id="rId1" Type="http://schemas.openxmlformats.org/officeDocument/2006/relationships/image" Target="../media/image69.wmf"/><Relationship Id="rId2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3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8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31.emf"/><Relationship Id="rId23" Type="http://schemas.openxmlformats.org/officeDocument/2006/relationships/oleObject" Target="../embeddings/oleObject26.bin"/><Relationship Id="rId24" Type="http://schemas.openxmlformats.org/officeDocument/2006/relationships/image" Target="../media/image32.emf"/><Relationship Id="rId25" Type="http://schemas.openxmlformats.org/officeDocument/2006/relationships/oleObject" Target="../embeddings/oleObject27.bin"/><Relationship Id="rId26" Type="http://schemas.openxmlformats.org/officeDocument/2006/relationships/image" Target="../media/image33.emf"/><Relationship Id="rId27" Type="http://schemas.openxmlformats.org/officeDocument/2006/relationships/oleObject" Target="../embeddings/oleObject28.bin"/><Relationship Id="rId28" Type="http://schemas.openxmlformats.org/officeDocument/2006/relationships/image" Target="../media/image34.e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30" Type="http://schemas.openxmlformats.org/officeDocument/2006/relationships/image" Target="../media/image35.emf"/><Relationship Id="rId31" Type="http://schemas.openxmlformats.org/officeDocument/2006/relationships/oleObject" Target="../embeddings/oleObject30.bin"/><Relationship Id="rId32" Type="http://schemas.openxmlformats.org/officeDocument/2006/relationships/image" Target="../media/image36.emf"/><Relationship Id="rId9" Type="http://schemas.openxmlformats.org/officeDocument/2006/relationships/oleObject" Target="../embeddings/oleObject19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4.emf"/><Relationship Id="rId33" Type="http://schemas.openxmlformats.org/officeDocument/2006/relationships/oleObject" Target="../embeddings/oleObject31.bin"/><Relationship Id="rId34" Type="http://schemas.openxmlformats.org/officeDocument/2006/relationships/image" Target="../media/image37.emf"/><Relationship Id="rId35" Type="http://schemas.openxmlformats.org/officeDocument/2006/relationships/oleObject" Target="../embeddings/oleObject32.bin"/><Relationship Id="rId36" Type="http://schemas.openxmlformats.org/officeDocument/2006/relationships/image" Target="../media/image38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4.bin"/><Relationship Id="rId37" Type="http://schemas.openxmlformats.org/officeDocument/2006/relationships/oleObject" Target="../embeddings/oleObject33.bin"/><Relationship Id="rId38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20" Type="http://schemas.openxmlformats.org/officeDocument/2006/relationships/oleObject" Target="../embeddings/oleObject42.bin"/><Relationship Id="rId21" Type="http://schemas.openxmlformats.org/officeDocument/2006/relationships/image" Target="../media/image48.emf"/><Relationship Id="rId22" Type="http://schemas.openxmlformats.org/officeDocument/2006/relationships/oleObject" Target="../embeddings/oleObject43.bin"/><Relationship Id="rId23" Type="http://schemas.openxmlformats.org/officeDocument/2006/relationships/image" Target="../media/image49.emf"/><Relationship Id="rId24" Type="http://schemas.openxmlformats.org/officeDocument/2006/relationships/oleObject" Target="../embeddings/oleObject44.bin"/><Relationship Id="rId25" Type="http://schemas.openxmlformats.org/officeDocument/2006/relationships/image" Target="../media/image50.emf"/><Relationship Id="rId26" Type="http://schemas.openxmlformats.org/officeDocument/2006/relationships/oleObject" Target="../embeddings/oleObject45.bin"/><Relationship Id="rId27" Type="http://schemas.openxmlformats.org/officeDocument/2006/relationships/image" Target="../media/image51.emf"/><Relationship Id="rId28" Type="http://schemas.openxmlformats.org/officeDocument/2006/relationships/oleObject" Target="../embeddings/oleObject46.bin"/><Relationship Id="rId29" Type="http://schemas.openxmlformats.org/officeDocument/2006/relationships/image" Target="../media/image52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43.w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4.w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45.e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46.emf"/><Relationship Id="rId18" Type="http://schemas.openxmlformats.org/officeDocument/2006/relationships/oleObject" Target="../embeddings/oleObject41.bin"/><Relationship Id="rId19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3.jpe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2.bin"/><Relationship Id="rId15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64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65.e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6.e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1.e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5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72.emf"/><Relationship Id="rId11" Type="http://schemas.openxmlformats.org/officeDocument/2006/relationships/image" Target="../media/image68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7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.bin"/><Relationship Id="rId12" Type="http://schemas.openxmlformats.org/officeDocument/2006/relationships/image" Target="../media/image83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84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85.e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8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0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13, 2018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 smtClean="0">
                <a:latin typeface="Arial Narrow" charset="0"/>
              </a:rPr>
              <a:t>Chapter 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Electric Potential Energy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Electric </a:t>
            </a:r>
            <a:r>
              <a:rPr lang="en-US" dirty="0">
                <a:latin typeface="Arial Narrow" charset="0"/>
              </a:rPr>
              <a:t>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</a:t>
            </a:r>
          </a:p>
          <a:p>
            <a:pPr marL="990600" lvl="1" indent="-533400"/>
            <a:r>
              <a:rPr lang="en-US" dirty="0" err="1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  <a:endParaRPr lang="en-US" dirty="0"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8812" y="5939135"/>
            <a:ext cx="757771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June 18!!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10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electron placed at point </a:t>
            </a:r>
            <a:r>
              <a:rPr lang="en-US" sz="2800" i="1" dirty="0"/>
              <a:t>b</a:t>
            </a:r>
            <a:r>
              <a:rPr lang="en-US" sz="2800" dirty="0"/>
              <a:t> will move toward the positive plate since it was released at its highest </a:t>
            </a:r>
            <a:r>
              <a:rPr lang="en-US" sz="2800" b="1" u="sng" dirty="0">
                <a:solidFill>
                  <a:srgbClr val="C00000"/>
                </a:solidFill>
              </a:rPr>
              <a:t>potential energy </a:t>
            </a:r>
            <a:r>
              <a:rPr lang="en-US" sz="2800" dirty="0"/>
              <a:t>point.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lower potential to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V=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800" dirty="0" smtClean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&gt;0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 is generated by the charges on the plates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9964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11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/>
          </p:nvPr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6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>
            <p:extLst/>
          </p:nvPr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7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>
            <p:extLst/>
          </p:nvPr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8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/>
          </p:nvPr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9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/>
          </p:nvPr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0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7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8358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13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possibility to perform work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generator?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much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16877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14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/>
                <a:gridCol w="2819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  <a:endParaRPr lang="en-US" sz="20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8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15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>
            <p:extLst/>
          </p:nvPr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0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>
            <p:extLst/>
          </p:nvPr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1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>
            <p:extLst/>
          </p:nvPr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2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>
            <p:extLst/>
          </p:nvPr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3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3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16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/>
              <a:t>(b) Speed of the electron?</a:t>
            </a:r>
          </a:p>
          <a:p>
            <a:pPr lvl="1"/>
            <a:r>
              <a:rPr lang="en-US" sz="240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>
            <p:extLst/>
          </p:nvPr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4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5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a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>
            <p:extLst/>
          </p:nvPr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6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7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/>
          </p:nvPr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8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>
            <p:extLst/>
          </p:nvPr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89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>
            <p:extLst/>
          </p:nvPr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0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>
            <p:extLst/>
          </p:nvPr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1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>
            <p:extLst/>
          </p:nvPr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2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>
            <p:extLst/>
          </p:nvPr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3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>
            <p:extLst/>
          </p:nvPr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4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>
            <p:extLst/>
          </p:nvPr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5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>
            <p:extLst/>
          </p:nvPr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6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>
            <p:extLst/>
          </p:nvPr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7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>
            <p:extLst/>
          </p:nvPr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8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>
            <p:extLst/>
          </p:nvPr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99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>
            <p:extLst/>
          </p:nvPr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00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>
            <p:extLst/>
          </p:nvPr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01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how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are these two quantities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related?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7010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otential energy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15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16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17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18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19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/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0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/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1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2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/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3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4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5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6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/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7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4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6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7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8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9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70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/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71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18180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60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sz="2800" dirty="0"/>
              <a:t>Quiz #2</a:t>
            </a:r>
          </a:p>
          <a:p>
            <a:pPr lvl="1" eaLnBrk="1" hangingPunct="1"/>
            <a:r>
              <a:rPr lang="en-US" sz="2400" dirty="0"/>
              <a:t>At the beginning of the class tomorrow, June 14</a:t>
            </a:r>
          </a:p>
          <a:p>
            <a:pPr lvl="1" eaLnBrk="1" hangingPunct="1"/>
            <a:r>
              <a:rPr lang="en-US" sz="2400" dirty="0"/>
              <a:t>Covers up to what we’ve learned today</a:t>
            </a:r>
          </a:p>
          <a:p>
            <a:pPr lvl="1" eaLnBrk="1" hangingPunct="1"/>
            <a:r>
              <a:rPr lang="en-US" sz="2400" dirty="0" smtClean="0"/>
              <a:t>You </a:t>
            </a:r>
            <a:r>
              <a:rPr lang="en-US" sz="2400" dirty="0"/>
              <a:t>can bring your calculator but it must not have any relevant formula pre-input</a:t>
            </a:r>
          </a:p>
          <a:p>
            <a:pPr lvl="2" eaLnBrk="1" hangingPunct="1"/>
            <a:r>
              <a:rPr lang="en-US" sz="2000" dirty="0"/>
              <a:t>Cell phones or any types of computers cannot replaced a calculator!</a:t>
            </a:r>
          </a:p>
          <a:p>
            <a:pPr lvl="1" eaLnBrk="1" hangingPunct="1"/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r>
              <a:rPr lang="en-US" sz="2800" dirty="0" smtClean="0"/>
              <a:t>Bring </a:t>
            </a:r>
            <a:r>
              <a:rPr lang="en-US" sz="2800" dirty="0"/>
              <a:t>out special project #2 during the mid-class break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20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88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>
            <p:extLst/>
          </p:nvPr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89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90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91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92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>
            <p:extLst/>
          </p:nvPr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93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>
            <p:extLst/>
          </p:nvPr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94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>
            <p:extLst/>
          </p:nvPr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95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5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21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6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>
            <p:extLst/>
          </p:nvPr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7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8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>
            <p:extLst/>
          </p:nvPr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9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0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b="1" u="sng" dirty="0">
                <a:solidFill>
                  <a:schemeClr val="accent2"/>
                </a:solidFill>
                <a:latin typeface="Arial Narrow" charset="0"/>
              </a:rPr>
              <a:t>square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2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3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1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>
            <p:extLst/>
          </p:nvPr>
        </p:nvGraphicFramePr>
        <p:xfrm>
          <a:off x="3094038" y="2303463"/>
          <a:ext cx="715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6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303463"/>
                        <a:ext cx="715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1963738"/>
          <a:ext cx="13573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7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63738"/>
                        <a:ext cx="1357313" cy="1182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15669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24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minimum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required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by an external force to bring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 q=3.00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4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5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6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>
            <p:extLst/>
          </p:nvPr>
        </p:nvGraphicFramePr>
        <p:xfrm>
          <a:off x="2895600" y="3398838"/>
          <a:ext cx="11890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7" name="Equation" r:id="rId9" imgW="495300" imgH="228600" progId="Equation.DSMT4">
                  <p:embed/>
                </p:oleObj>
              </mc:Choice>
              <mc:Fallback>
                <p:oleObj name="Equation" r:id="rId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98838"/>
                        <a:ext cx="118903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>
            <p:extLst/>
          </p:nvPr>
        </p:nvGraphicFramePr>
        <p:xfrm>
          <a:off x="39782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8" name="Equation" r:id="rId11" imgW="977900" imgH="457200" progId="Equation.DSMT4">
                  <p:embed/>
                </p:oleObj>
              </mc:Choice>
              <mc:Fallback>
                <p:oleObj name="Equation" r:id="rId11" imgW="97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extLst/>
          </p:nvPr>
        </p:nvGraphicFramePr>
        <p:xfrm>
          <a:off x="762000" y="4724400"/>
          <a:ext cx="1631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9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16319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>
            <p:extLst/>
          </p:nvPr>
        </p:nvGraphicFramePr>
        <p:xfrm>
          <a:off x="2362200" y="4789488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90" name="Equation" r:id="rId15" imgW="685800" imgH="419100" progId="Equation.DSMT4">
                  <p:embed/>
                </p:oleObj>
              </mc:Choice>
              <mc:Fallback>
                <p:oleObj name="Equation" r:id="rId15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89488"/>
                        <a:ext cx="12271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>
            <p:extLst/>
          </p:nvPr>
        </p:nvGraphicFramePr>
        <p:xfrm>
          <a:off x="3635375" y="4791075"/>
          <a:ext cx="54022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91" name="Equation" r:id="rId17" imgW="3810000" imgH="457200" progId="Equation.DSMT4">
                  <p:embed/>
                </p:oleObj>
              </mc:Choice>
              <mc:Fallback>
                <p:oleObj name="Equation" r:id="rId17" imgW="381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1075"/>
                        <a:ext cx="540226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2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18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4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only thing matters is the direct linear distance between the </a:t>
            </a:r>
            <a:r>
              <a:rPr lang="en-US" sz="1800" dirty="0" smtClean="0"/>
              <a:t>objects </a:t>
            </a:r>
            <a:r>
              <a:rPr lang="en-US" sz="1800" dirty="0"/>
              <a:t>not the path.</a:t>
            </a:r>
          </a:p>
        </p:txBody>
      </p:sp>
    </p:spTree>
    <p:extLst>
      <p:ext uri="{BB962C8B-B14F-4D97-AF65-F5344CB8AC3E}">
        <p14:creationId xmlns:p14="http://schemas.microsoft.com/office/powerpoint/2010/main" val="246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5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</a:t>
            </a:r>
            <a:r>
              <a:rPr lang="en-US" sz="2000" dirty="0" smtClean="0"/>
              <a:t>to work gained </a:t>
            </a:r>
            <a:r>
              <a:rPr lang="en-US" sz="2000" dirty="0"/>
              <a:t>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04800" y="19812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negative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plate.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3446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6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 has only the electric potential energy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(no KE) at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greatest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6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is written with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sz="28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a point </a:t>
            </a:r>
            <a:r>
              <a:rPr lang="en-US" sz="2800" i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77869"/>
              </p:ext>
            </p:extLst>
          </p:nvPr>
        </p:nvGraphicFramePr>
        <p:xfrm>
          <a:off x="35052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8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33560"/>
              </p:ext>
            </p:extLst>
          </p:nvPr>
        </p:nvGraphicFramePr>
        <p:xfrm>
          <a:off x="42068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9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8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electric force does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“positive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!!  Unit?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>
            <p:extLst/>
          </p:nvPr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2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>
            <p:extLst/>
          </p:nvPr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3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>
            <p:extLst/>
          </p:nvPr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4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>
            <p:extLst/>
          </p:nvPr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5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0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9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/>
          <a:lstStyle/>
          <a:p>
            <a:r>
              <a:rPr lang="en-US"/>
              <a:t>A Few Things about </a:t>
            </a:r>
            <a:r>
              <a:rPr lang="en-US" smtClean="0"/>
              <a:t>the Electric </a:t>
            </a:r>
            <a:r>
              <a:rPr lang="en-US"/>
              <a:t>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plate is at a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Potential difference is the same.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19800" y="5257800"/>
            <a:ext cx="2971800" cy="6794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019800" y="6026150"/>
            <a:ext cx="29718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Earth,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is zero.</a:t>
            </a:r>
          </a:p>
        </p:txBody>
      </p:sp>
    </p:spTree>
    <p:extLst>
      <p:ext uri="{BB962C8B-B14F-4D97-AF65-F5344CB8AC3E}">
        <p14:creationId xmlns:p14="http://schemas.microsoft.com/office/powerpoint/2010/main" val="14507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13209</TotalTime>
  <Words>2843</Words>
  <Application>Microsoft Macintosh PowerPoint</Application>
  <PresentationFormat>On-screen Show (4:3)</PresentationFormat>
  <Paragraphs>326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001 Lecture #7</vt:lpstr>
      <vt:lpstr>Announcements</vt:lpstr>
      <vt:lpstr>Reminder: Special Project #3</vt:lpstr>
      <vt:lpstr>Electric Potential Energy</vt:lpstr>
      <vt:lpstr>Electric Potential Energy</vt:lpstr>
      <vt:lpstr>Electric Potential Energy</vt:lpstr>
      <vt:lpstr>Electric Potential</vt:lpstr>
      <vt:lpstr>Electric Potential</vt:lpstr>
      <vt:lpstr>A Few Things about the Electric Potential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  <vt:lpstr>Electric Potential and Electric Field</vt:lpstr>
      <vt:lpstr>Electric Potential and Electric Field</vt:lpstr>
      <vt:lpstr>Example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510</cp:revision>
  <dcterms:created xsi:type="dcterms:W3CDTF">2012-01-19T04:21:20Z</dcterms:created>
  <dcterms:modified xsi:type="dcterms:W3CDTF">2018-06-13T19:43:19Z</dcterms:modified>
</cp:coreProperties>
</file>