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590" r:id="rId3"/>
    <p:sldId id="592" r:id="rId4"/>
    <p:sldId id="670" r:id="rId5"/>
    <p:sldId id="671" r:id="rId6"/>
    <p:sldId id="672" r:id="rId7"/>
    <p:sldId id="661" r:id="rId8"/>
    <p:sldId id="662" r:id="rId9"/>
    <p:sldId id="663" r:id="rId10"/>
    <p:sldId id="664" r:id="rId11"/>
    <p:sldId id="665" r:id="rId12"/>
    <p:sldId id="666" r:id="rId13"/>
    <p:sldId id="667" r:id="rId14"/>
    <p:sldId id="668" r:id="rId15"/>
    <p:sldId id="669" r:id="rId16"/>
    <p:sldId id="629" r:id="rId17"/>
    <p:sldId id="630" r:id="rId18"/>
    <p:sldId id="631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4"/>
    <p:restoredTop sz="94660"/>
  </p:normalViewPr>
  <p:slideViewPr>
    <p:cSldViewPr>
      <p:cViewPr varScale="1">
        <p:scale>
          <a:sx n="106" d="100"/>
          <a:sy n="106" d="100"/>
        </p:scale>
        <p:origin x="2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image" Target="../media/image42.wmf"/><Relationship Id="rId2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wmf"/><Relationship Id="rId2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6.wmf"/><Relationship Id="rId2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e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emf"/><Relationship Id="rId8" Type="http://schemas.openxmlformats.org/officeDocument/2006/relationships/image" Target="../media/image67.wmf"/><Relationship Id="rId9" Type="http://schemas.openxmlformats.org/officeDocument/2006/relationships/image" Target="../media/image68.wmf"/><Relationship Id="rId10" Type="http://schemas.openxmlformats.org/officeDocument/2006/relationships/image" Target="../media/image69.e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3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50.e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51.e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7.e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48.e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49.e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20" Type="http://schemas.openxmlformats.org/officeDocument/2006/relationships/image" Target="../media/image68.w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9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4.w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65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67.wmf"/><Relationship Id="rId19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7.wmf"/><Relationship Id="rId5" Type="http://schemas.openxmlformats.org/officeDocument/2006/relationships/image" Target="../media/image75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20" Type="http://schemas.openxmlformats.org/officeDocument/2006/relationships/oleObject" Target="../embeddings/oleObject28.bin"/><Relationship Id="rId21" Type="http://schemas.openxmlformats.org/officeDocument/2006/relationships/image" Target="../media/image34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2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4387" y="1447800"/>
            <a:ext cx="2847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14, 2018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 smtClean="0">
                <a:latin typeface="Arial Narrow" charset="0"/>
              </a:rPr>
              <a:t>Chapter 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V </a:t>
            </a:r>
            <a:r>
              <a:rPr lang="en-US" dirty="0">
                <a:latin typeface="Arial Narrow" charset="0"/>
              </a:rPr>
              <a:t>due to Charge Distributions</a:t>
            </a:r>
          </a:p>
          <a:p>
            <a:pPr marL="990600" lvl="1" indent="-533400"/>
            <a:r>
              <a:rPr lang="en-US" dirty="0" err="1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  <a:r>
              <a:rPr lang="en-US" dirty="0">
                <a:latin typeface="Arial Narrow" charset="0"/>
              </a:rPr>
              <a:t> </a:t>
            </a:r>
            <a:endParaRPr lang="en-US" dirty="0" smtClean="0"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 </a:t>
            </a:r>
            <a:r>
              <a:rPr lang="en-US" dirty="0">
                <a:latin typeface="Arial Narrow" charset="0"/>
              </a:rPr>
              <a:t>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</a:t>
            </a:r>
            <a:r>
              <a:rPr lang="en-US" dirty="0" smtClean="0">
                <a:latin typeface="Arial Narrow" charset="0"/>
              </a:rPr>
              <a:t>Storage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the 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a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0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/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1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2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3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distance in that direction.!!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4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/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5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1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E is written as a function 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are held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vector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11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87621"/>
              </p:ext>
            </p:extLst>
          </p:nvPr>
        </p:nvGraphicFramePr>
        <p:xfrm>
          <a:off x="6553200" y="29718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6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718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/>
          </p:nvPr>
        </p:nvGraphicFramePr>
        <p:xfrm>
          <a:off x="29718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7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/>
          </p:nvPr>
        </p:nvGraphicFramePr>
        <p:xfrm>
          <a:off x="42957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8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56388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9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0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/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1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/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2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/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3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/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4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/>
          </p:nvPr>
        </p:nvGraphicFramePr>
        <p:xfrm>
          <a:off x="990600" y="6374571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5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74571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43200" y="6413500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12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2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/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3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/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4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/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5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13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71799"/>
              </p:ext>
            </p:extLst>
          </p:nvPr>
        </p:nvGraphicFramePr>
        <p:xfrm>
          <a:off x="2828925" y="183515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6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3515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92540"/>
              </p:ext>
            </p:extLst>
          </p:nvPr>
        </p:nvGraphicFramePr>
        <p:xfrm>
          <a:off x="3968750" y="167640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7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7640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/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8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/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9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9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14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8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99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0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/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1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2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3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/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4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5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6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/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7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7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15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defined as the energy acquired by a particle carrying the charge equal to that of an electron (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6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7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8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6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16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UPS, Surge 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 different than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8125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</a:t>
            </a:r>
            <a:r>
              <a:rPr lang="de-DE" dirty="0" err="1" smtClean="0"/>
              <a:t>Jaehoon</a:t>
            </a:r>
            <a:r>
              <a:rPr lang="de-DE" dirty="0" smtClean="0"/>
              <a:t> </a:t>
            </a:r>
            <a:r>
              <a:rPr lang="de-DE" dirty="0" err="1" smtClean="0"/>
              <a:t>Yu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E430A0CC-1A65-814C-981A-7D007EE5555C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1816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would you draw symbols for a capacitor and a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battery in a circuit diagram?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876800" y="49530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68337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18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other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Each battery terminal,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on each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plate is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capacitance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2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49291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is a 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3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14,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60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sz="2800" dirty="0" smtClean="0"/>
              <a:t>Reading Assignment</a:t>
            </a:r>
          </a:p>
          <a:p>
            <a:pPr lvl="1"/>
            <a:r>
              <a:rPr lang="en-US" sz="2400" dirty="0" smtClean="0"/>
              <a:t>CH 23.9</a:t>
            </a:r>
          </a:p>
          <a:p>
            <a:r>
              <a:rPr lang="en-US" sz="2800" dirty="0"/>
              <a:t>Mid-term </a:t>
            </a:r>
            <a:r>
              <a:rPr lang="en-US" sz="2800" dirty="0" smtClean="0"/>
              <a:t>exam</a:t>
            </a:r>
          </a:p>
          <a:p>
            <a:pPr lvl="1"/>
            <a:r>
              <a:rPr lang="en-US" sz="2400" dirty="0" smtClean="0"/>
              <a:t>In class Wednesday, June 20</a:t>
            </a:r>
          </a:p>
          <a:p>
            <a:pPr lvl="1"/>
            <a:r>
              <a:rPr lang="en-US" sz="2400" dirty="0" smtClean="0"/>
              <a:t>Comprehensive exam which covers CH21.1 through what we learn Tuesday, June 19 plus appendices A and B the math refresher</a:t>
            </a:r>
          </a:p>
          <a:p>
            <a:pPr lvl="1"/>
            <a:r>
              <a:rPr lang="en-US" sz="2400" dirty="0" smtClean="0"/>
              <a:t>BYOF </a:t>
            </a:r>
            <a:endParaRPr lang="en-US" sz="2400" dirty="0"/>
          </a:p>
          <a:p>
            <a:r>
              <a:rPr lang="en-US" sz="2800" dirty="0" smtClean="0"/>
              <a:t>Term 1 results</a:t>
            </a:r>
          </a:p>
          <a:p>
            <a:pPr lvl="1"/>
            <a:r>
              <a:rPr lang="en-US" sz="2400" dirty="0" smtClean="0"/>
              <a:t>Class Average: 57.7/96</a:t>
            </a:r>
          </a:p>
          <a:p>
            <a:pPr lvl="2"/>
            <a:r>
              <a:rPr lang="en-US" sz="2000" dirty="0" smtClean="0"/>
              <a:t>Equivalent to 60.1/100</a:t>
            </a:r>
          </a:p>
          <a:p>
            <a:pPr lvl="1"/>
            <a:r>
              <a:rPr lang="en-US" sz="2400" dirty="0" smtClean="0"/>
              <a:t>Top score: 91/96</a:t>
            </a:r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18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baseline="-250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a distance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17920"/>
              </p:ext>
            </p:extLst>
          </p:nvPr>
        </p:nvGraphicFramePr>
        <p:xfrm>
          <a:off x="4919662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6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2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55869"/>
              </p:ext>
            </p:extLst>
          </p:nvPr>
        </p:nvGraphicFramePr>
        <p:xfrm>
          <a:off x="5783262" y="2286000"/>
          <a:ext cx="14557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7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2" y="2286000"/>
                        <a:ext cx="1455738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8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9375"/>
                        <a:ext cx="1377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89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886200"/>
                        <a:ext cx="196532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0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40213"/>
                        <a:ext cx="83343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1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92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2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14,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Potential 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2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3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4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5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6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87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18602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6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6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352800"/>
                        <a:ext cx="20431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7" name="Equation" r:id="rId6" imgW="723600" imgH="406080" progId="Equation.DSMT4">
                  <p:embed/>
                </p:oleObj>
              </mc:Choice>
              <mc:Fallback>
                <p:oleObj name="Equation" r:id="rId6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267200"/>
                        <a:ext cx="18097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8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95800"/>
                        <a:ext cx="631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9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67200"/>
                        <a:ext cx="1873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0" name="Equation" r:id="rId12" imgW="1231560" imgH="444240" progId="Equation.DSMT4">
                  <p:embed/>
                </p:oleObj>
              </mc:Choice>
              <mc:Fallback>
                <p:oleObj name="Equation" r:id="rId12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135563"/>
                        <a:ext cx="307975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1" name="Equation" r:id="rId14" imgW="876240" imgH="444240" progId="Equation.DSMT4">
                  <p:embed/>
                </p:oleObj>
              </mc:Choice>
              <mc:Fallback>
                <p:oleObj name="Equation" r:id="rId14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105400"/>
                        <a:ext cx="21907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2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7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any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these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11392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5947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14,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9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0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1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2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/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3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/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4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/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5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/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6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30"/>
          <p:cNvGraphicFramePr>
            <a:graphicFrameLocks noChangeAspect="1"/>
          </p:cNvGraphicFramePr>
          <p:nvPr>
            <p:extLst/>
          </p:nvPr>
        </p:nvGraphicFramePr>
        <p:xfrm>
          <a:off x="2338388" y="5473700"/>
          <a:ext cx="15224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7" name="Equation" r:id="rId18" imgW="762000" imgH="419100" progId="Equation.DSMT4">
                  <p:embed/>
                </p:oleObj>
              </mc:Choice>
              <mc:Fallback>
                <p:oleObj name="Equation" r:id="rId18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473700"/>
                        <a:ext cx="1522412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>
            <p:extLst/>
          </p:nvPr>
        </p:nvGraphicFramePr>
        <p:xfrm>
          <a:off x="6205538" y="5546725"/>
          <a:ext cx="26003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8" name="Equation" r:id="rId20" imgW="990600" imgH="419100" progId="Equation.DSMT4">
                  <p:embed/>
                </p:oleObj>
              </mc:Choice>
              <mc:Fallback>
                <p:oleObj name="Equation" r:id="rId20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5546725"/>
                        <a:ext cx="2600325" cy="1103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</p:spTree>
    <p:extLst>
      <p:ext uri="{BB962C8B-B14F-4D97-AF65-F5344CB8AC3E}">
        <p14:creationId xmlns:p14="http://schemas.microsoft.com/office/powerpoint/2010/main" val="11450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14682</TotalTime>
  <Words>2041</Words>
  <Application>Microsoft Macintosh PowerPoint</Application>
  <PresentationFormat>On-screen Show (4:3)</PresentationFormat>
  <Paragraphs>218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001 Lecture #8</vt:lpstr>
      <vt:lpstr>Announcements</vt:lpstr>
      <vt:lpstr>Reminder: Special Project #3</vt:lpstr>
      <vt:lpstr>Electric Potential by Charge Distributions</vt:lpstr>
      <vt:lpstr>Example </vt:lpstr>
      <vt:lpstr>Example 23 – 8 </vt:lpstr>
      <vt:lpstr>Equi-potential Surfaces</vt:lpstr>
      <vt:lpstr>Equi-potential Surfaces</vt:lpstr>
      <vt:lpstr>Electric Potential due to Electric Dipoles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527</cp:revision>
  <dcterms:created xsi:type="dcterms:W3CDTF">2012-01-19T04:21:20Z</dcterms:created>
  <dcterms:modified xsi:type="dcterms:W3CDTF">2018-06-14T18:35:18Z</dcterms:modified>
</cp:coreProperties>
</file>