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0" r:id="rId3"/>
    <p:sldId id="592" r:id="rId4"/>
    <p:sldId id="670" r:id="rId5"/>
    <p:sldId id="671" r:id="rId6"/>
    <p:sldId id="672" r:id="rId7"/>
    <p:sldId id="661" r:id="rId8"/>
    <p:sldId id="662" r:id="rId9"/>
    <p:sldId id="663" r:id="rId10"/>
    <p:sldId id="664" r:id="rId11"/>
    <p:sldId id="665" r:id="rId12"/>
    <p:sldId id="666" r:id="rId13"/>
    <p:sldId id="667" r:id="rId14"/>
    <p:sldId id="668" r:id="rId15"/>
    <p:sldId id="669" r:id="rId16"/>
    <p:sldId id="629" r:id="rId17"/>
    <p:sldId id="630" r:id="rId18"/>
    <p:sldId id="631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8"/>
    <p:restoredTop sz="94660"/>
  </p:normalViewPr>
  <p:slideViewPr>
    <p:cSldViewPr>
      <p:cViewPr varScale="1">
        <p:scale>
          <a:sx n="97" d="100"/>
          <a:sy n="97" d="100"/>
        </p:scale>
        <p:origin x="20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image" Target="../media/image42.wmf"/><Relationship Id="rId2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wmf"/><Relationship Id="rId2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wmf"/><Relationship Id="rId2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e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emf"/><Relationship Id="rId8" Type="http://schemas.openxmlformats.org/officeDocument/2006/relationships/image" Target="../media/image67.wmf"/><Relationship Id="rId9" Type="http://schemas.openxmlformats.org/officeDocument/2006/relationships/image" Target="../media/image68.wmf"/><Relationship Id="rId10" Type="http://schemas.openxmlformats.org/officeDocument/2006/relationships/image" Target="../media/image69.e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50.e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51.e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7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8.e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49.e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20" Type="http://schemas.openxmlformats.org/officeDocument/2006/relationships/image" Target="../media/image68.w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4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65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67.wmf"/><Relationship Id="rId19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7.wmf"/><Relationship Id="rId5" Type="http://schemas.openxmlformats.org/officeDocument/2006/relationships/image" Target="../media/image75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20" Type="http://schemas.openxmlformats.org/officeDocument/2006/relationships/oleObject" Target="../embeddings/oleObject28.bin"/><Relationship Id="rId21" Type="http://schemas.openxmlformats.org/officeDocument/2006/relationships/image" Target="../media/image34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87" y="1447800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14, 2018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V </a:t>
            </a:r>
            <a:r>
              <a:rPr lang="en-US" dirty="0">
                <a:latin typeface="Arial Narrow" charset="0"/>
              </a:rPr>
              <a:t>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r>
              <a:rPr lang="en-US" dirty="0">
                <a:latin typeface="Arial Narrow" charset="0"/>
              </a:rPr>
              <a:t> </a:t>
            </a:r>
            <a:endParaRPr lang="en-US" dirty="0" smtClean="0"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 </a:t>
            </a:r>
            <a:r>
              <a:rPr lang="en-US" dirty="0">
                <a:latin typeface="Arial Narrow" charset="0"/>
              </a:rPr>
              <a:t>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</a:t>
            </a:r>
            <a:r>
              <a:rPr lang="en-US" dirty="0" smtClean="0">
                <a:latin typeface="Arial Narrow" charset="0"/>
              </a:rPr>
              <a:t>Storage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1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2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3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4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5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6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65" grpId="0" animBg="1"/>
      <p:bldP spid="2109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vector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11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7621"/>
              </p:ext>
            </p:extLst>
          </p:nvPr>
        </p:nvGraphicFramePr>
        <p:xfrm>
          <a:off x="6553200" y="29718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7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718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/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8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9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0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1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2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3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4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5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/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6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nimBg="1"/>
      <p:bldP spid="2130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13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71799"/>
              </p:ext>
            </p:extLst>
          </p:nvPr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92540"/>
              </p:ext>
            </p:extLst>
          </p:nvPr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9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14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0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2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3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4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5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6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7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8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7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15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7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8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9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6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16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 different than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8125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</a:t>
            </a:r>
            <a:r>
              <a:rPr lang="de-DE" dirty="0" err="1" smtClean="0"/>
              <a:t>Jaehoon</a:t>
            </a:r>
            <a:r>
              <a:rPr lang="de-DE" dirty="0" smtClean="0"/>
              <a:t> </a:t>
            </a:r>
            <a:r>
              <a:rPr lang="de-DE" dirty="0" err="1" smtClean="0"/>
              <a:t>Yu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E430A0CC-1A65-814C-981A-7D007EE5555C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1816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would you draw symbols for a capacitor and a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battery in a circuit diagram?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768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68337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03797" grpId="0" build="p"/>
      <p:bldP spid="2038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other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on each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plate is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capacitance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3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3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12" grpId="0" animBg="1"/>
      <p:bldP spid="204813" grpId="0"/>
      <p:bldP spid="204814" grpId="0" animBg="1"/>
      <p:bldP spid="204815" grpId="0" animBg="1"/>
      <p:bldP spid="2048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14,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sz="2800" dirty="0" smtClean="0"/>
              <a:t>Reading Assignment</a:t>
            </a:r>
          </a:p>
          <a:p>
            <a:pPr lvl="1"/>
            <a:r>
              <a:rPr lang="en-US" sz="2400" dirty="0" smtClean="0"/>
              <a:t>CH 23.9</a:t>
            </a:r>
          </a:p>
          <a:p>
            <a:r>
              <a:rPr lang="en-US" sz="2800" dirty="0"/>
              <a:t>Mid-term </a:t>
            </a:r>
            <a:r>
              <a:rPr lang="en-US" sz="2800" dirty="0" smtClean="0"/>
              <a:t>exam</a:t>
            </a:r>
          </a:p>
          <a:p>
            <a:pPr lvl="1"/>
            <a:r>
              <a:rPr lang="en-US" sz="2400" dirty="0" smtClean="0"/>
              <a:t>In class Wednesday, June 20</a:t>
            </a:r>
          </a:p>
          <a:p>
            <a:pPr lvl="1"/>
            <a:r>
              <a:rPr lang="en-US" sz="2400" dirty="0" smtClean="0"/>
              <a:t>Comprehensive exam which covers CH21.1 through what we learn Tuesday, June 19 plus appendices A and B the math refresher</a:t>
            </a:r>
          </a:p>
          <a:p>
            <a:pPr lvl="1"/>
            <a:r>
              <a:rPr lang="en-US" sz="2400" dirty="0" smtClean="0"/>
              <a:t>BYOF </a:t>
            </a:r>
            <a:endParaRPr lang="en-US" sz="2400" dirty="0"/>
          </a:p>
          <a:p>
            <a:r>
              <a:rPr lang="en-US" sz="2800" dirty="0" smtClean="0"/>
              <a:t>Term 1 results</a:t>
            </a:r>
          </a:p>
          <a:p>
            <a:pPr lvl="1"/>
            <a:r>
              <a:rPr lang="en-US" sz="2400" dirty="0" smtClean="0"/>
              <a:t>Class Average: 57.7/96</a:t>
            </a:r>
          </a:p>
          <a:p>
            <a:pPr lvl="2"/>
            <a:r>
              <a:rPr lang="en-US" sz="2000" dirty="0" smtClean="0"/>
              <a:t>Equivalent to 60.1/100</a:t>
            </a:r>
          </a:p>
          <a:p>
            <a:pPr lvl="1"/>
            <a:r>
              <a:rPr lang="en-US" sz="2400" dirty="0" smtClean="0"/>
              <a:t>Top score: 91/96</a:t>
            </a:r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a distance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17920"/>
              </p:ext>
            </p:extLst>
          </p:nvPr>
        </p:nvGraphicFramePr>
        <p:xfrm>
          <a:off x="4919662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7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2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55869"/>
              </p:ext>
            </p:extLst>
          </p:nvPr>
        </p:nvGraphicFramePr>
        <p:xfrm>
          <a:off x="5783262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8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2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9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0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1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2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3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14,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3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4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5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6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7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8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8602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6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7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8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9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0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1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2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 bwMode="auto">
          <a:xfrm>
            <a:off x="7315200" y="990600"/>
            <a:ext cx="1524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any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these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1392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5947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7" grpId="0"/>
      <p:bldP spid="209926" grpId="0"/>
      <p:bldP spid="2099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1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2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3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4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5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6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7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>
            <p:extLst/>
          </p:nvPr>
        </p:nvGraphicFramePr>
        <p:xfrm>
          <a:off x="2338388" y="5473700"/>
          <a:ext cx="1522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8" name="Equation" r:id="rId18" imgW="762000" imgH="419100" progId="Equation.DSMT4">
                  <p:embed/>
                </p:oleObj>
              </mc:Choice>
              <mc:Fallback>
                <p:oleObj name="Equation" r:id="rId18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473700"/>
                        <a:ext cx="1522412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>
            <p:extLst/>
          </p:nvPr>
        </p:nvGraphicFramePr>
        <p:xfrm>
          <a:off x="6205538" y="5546725"/>
          <a:ext cx="26003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9" name="Equation" r:id="rId20" imgW="990600" imgH="419100" progId="Equation.DSMT4">
                  <p:embed/>
                </p:oleObj>
              </mc:Choice>
              <mc:Fallback>
                <p:oleObj name="Equation" r:id="rId20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5546725"/>
                        <a:ext cx="2600325" cy="1103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  <p:extLst>
      <p:ext uri="{BB962C8B-B14F-4D97-AF65-F5344CB8AC3E}">
        <p14:creationId xmlns:p14="http://schemas.microsoft.com/office/powerpoint/2010/main" val="11450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84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14645</TotalTime>
  <Words>2041</Words>
  <Application>Microsoft Macintosh PowerPoint</Application>
  <PresentationFormat>On-screen Show (4:3)</PresentationFormat>
  <Paragraphs>218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#8</vt:lpstr>
      <vt:lpstr>Announcements</vt:lpstr>
      <vt:lpstr>Reminder: Special Project #3</vt:lpstr>
      <vt:lpstr>Electric Potential by Charge Distributions</vt:lpstr>
      <vt:lpstr>Example </vt:lpstr>
      <vt:lpstr>Example 23 – 8 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527</cp:revision>
  <dcterms:created xsi:type="dcterms:W3CDTF">2012-01-19T04:21:20Z</dcterms:created>
  <dcterms:modified xsi:type="dcterms:W3CDTF">2018-06-14T18:33:52Z</dcterms:modified>
</cp:coreProperties>
</file>