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91" r:id="rId2"/>
    <p:sldId id="590" r:id="rId3"/>
    <p:sldId id="632" r:id="rId4"/>
    <p:sldId id="633" r:id="rId5"/>
    <p:sldId id="634" r:id="rId6"/>
    <p:sldId id="635" r:id="rId7"/>
    <p:sldId id="636" r:id="rId8"/>
    <p:sldId id="637" r:id="rId9"/>
    <p:sldId id="638" r:id="rId10"/>
    <p:sldId id="639" r:id="rId11"/>
    <p:sldId id="640" r:id="rId12"/>
    <p:sldId id="641" r:id="rId13"/>
    <p:sldId id="642" r:id="rId14"/>
    <p:sldId id="643" r:id="rId15"/>
    <p:sldId id="644" r:id="rId16"/>
    <p:sldId id="645" r:id="rId17"/>
    <p:sldId id="646" r:id="rId18"/>
    <p:sldId id="647" r:id="rId19"/>
    <p:sldId id="648" r:id="rId20"/>
    <p:sldId id="649" r:id="rId21"/>
    <p:sldId id="650" r:id="rId22"/>
    <p:sldId id="651" r:id="rId23"/>
    <p:sldId id="652" r:id="rId24"/>
    <p:sldId id="653" r:id="rId25"/>
    <p:sldId id="654"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3"/>
    <p:restoredTop sz="94660"/>
  </p:normalViewPr>
  <p:slideViewPr>
    <p:cSldViewPr>
      <p:cViewPr varScale="1">
        <p:scale>
          <a:sx n="114" d="100"/>
          <a:sy n="114" d="100"/>
        </p:scale>
        <p:origin x="13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2.wmf"/><Relationship Id="rId12" Type="http://schemas.openxmlformats.org/officeDocument/2006/relationships/image" Target="../media/image13.emf"/><Relationship Id="rId1" Type="http://schemas.openxmlformats.org/officeDocument/2006/relationships/image" Target="../media/image2.wmf"/><Relationship Id="rId2" Type="http://schemas.openxmlformats.org/officeDocument/2006/relationships/image" Target="../media/image3.wmf"/><Relationship Id="rId3" Type="http://schemas.openxmlformats.org/officeDocument/2006/relationships/image" Target="../media/image4.emf"/><Relationship Id="rId4" Type="http://schemas.openxmlformats.org/officeDocument/2006/relationships/image" Target="../media/image5.wmf"/><Relationship Id="rId5" Type="http://schemas.openxmlformats.org/officeDocument/2006/relationships/image" Target="../media/image6.em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9" Type="http://schemas.openxmlformats.org/officeDocument/2006/relationships/image" Target="../media/image10.wmf"/><Relationship Id="rId10"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3.wmf"/><Relationship Id="rId4" Type="http://schemas.openxmlformats.org/officeDocument/2006/relationships/image" Target="../media/image74.wmf"/><Relationship Id="rId5" Type="http://schemas.openxmlformats.org/officeDocument/2006/relationships/image" Target="../media/image75.wmf"/><Relationship Id="rId6" Type="http://schemas.openxmlformats.org/officeDocument/2006/relationships/image" Target="../media/image76.wmf"/><Relationship Id="rId7" Type="http://schemas.openxmlformats.org/officeDocument/2006/relationships/image" Target="../media/image77.wmf"/><Relationship Id="rId1" Type="http://schemas.openxmlformats.org/officeDocument/2006/relationships/image" Target="../media/image71.wmf"/><Relationship Id="rId2" Type="http://schemas.openxmlformats.org/officeDocument/2006/relationships/image" Target="../media/image7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9.wmf"/><Relationship Id="rId4" Type="http://schemas.openxmlformats.org/officeDocument/2006/relationships/image" Target="../media/image80.wmf"/><Relationship Id="rId5" Type="http://schemas.openxmlformats.org/officeDocument/2006/relationships/image" Target="../media/image81.wmf"/><Relationship Id="rId1" Type="http://schemas.openxmlformats.org/officeDocument/2006/relationships/image" Target="../media/image64.wmf"/><Relationship Id="rId2" Type="http://schemas.openxmlformats.org/officeDocument/2006/relationships/image" Target="../media/image7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4.wmf"/><Relationship Id="rId2"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9.wmf"/><Relationship Id="rId2" Type="http://schemas.openxmlformats.org/officeDocument/2006/relationships/image" Target="../media/image90.wmf"/><Relationship Id="rId3"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11" Type="http://schemas.openxmlformats.org/officeDocument/2006/relationships/image" Target="../media/image102.wmf"/><Relationship Id="rId12" Type="http://schemas.openxmlformats.org/officeDocument/2006/relationships/image" Target="../media/image103.wmf"/><Relationship Id="rId13" Type="http://schemas.openxmlformats.org/officeDocument/2006/relationships/image" Target="../media/image104.wmf"/><Relationship Id="rId1" Type="http://schemas.openxmlformats.org/officeDocument/2006/relationships/image" Target="../media/image92.wmf"/><Relationship Id="rId2" Type="http://schemas.openxmlformats.org/officeDocument/2006/relationships/image" Target="../media/image93.wmf"/><Relationship Id="rId3" Type="http://schemas.openxmlformats.org/officeDocument/2006/relationships/image" Target="../media/image94.wmf"/><Relationship Id="rId4" Type="http://schemas.openxmlformats.org/officeDocument/2006/relationships/image" Target="../media/image95.wmf"/><Relationship Id="rId5" Type="http://schemas.openxmlformats.org/officeDocument/2006/relationships/image" Target="../media/image96.wmf"/><Relationship Id="rId6" Type="http://schemas.openxmlformats.org/officeDocument/2006/relationships/image" Target="../media/image97.wmf"/><Relationship Id="rId7" Type="http://schemas.openxmlformats.org/officeDocument/2006/relationships/image" Target="../media/image98.wmf"/><Relationship Id="rId8" Type="http://schemas.openxmlformats.org/officeDocument/2006/relationships/image" Target="../media/image99.wmf"/><Relationship Id="rId9" Type="http://schemas.openxmlformats.org/officeDocument/2006/relationships/image" Target="../media/image100.wmf"/><Relationship Id="rId10" Type="http://schemas.openxmlformats.org/officeDocument/2006/relationships/image" Target="../media/image101.w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16.wmf"/><Relationship Id="rId12" Type="http://schemas.openxmlformats.org/officeDocument/2006/relationships/image" Target="../media/image117.wmf"/><Relationship Id="rId13" Type="http://schemas.openxmlformats.org/officeDocument/2006/relationships/image" Target="../media/image118.wmf"/><Relationship Id="rId14" Type="http://schemas.openxmlformats.org/officeDocument/2006/relationships/image" Target="../media/image119.wmf"/><Relationship Id="rId15" Type="http://schemas.openxmlformats.org/officeDocument/2006/relationships/image" Target="../media/image120.wmf"/><Relationship Id="rId16" Type="http://schemas.openxmlformats.org/officeDocument/2006/relationships/image" Target="../media/image121.wmf"/><Relationship Id="rId17" Type="http://schemas.openxmlformats.org/officeDocument/2006/relationships/image" Target="../media/image122.wmf"/><Relationship Id="rId18" Type="http://schemas.openxmlformats.org/officeDocument/2006/relationships/image" Target="../media/image123.wmf"/><Relationship Id="rId1" Type="http://schemas.openxmlformats.org/officeDocument/2006/relationships/image" Target="../media/image106.wmf"/><Relationship Id="rId2" Type="http://schemas.openxmlformats.org/officeDocument/2006/relationships/image" Target="../media/image107.wmf"/><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8" Type="http://schemas.openxmlformats.org/officeDocument/2006/relationships/image" Target="../media/image113.wmf"/><Relationship Id="rId9" Type="http://schemas.openxmlformats.org/officeDocument/2006/relationships/image" Target="../media/image114.wmf"/><Relationship Id="rId10"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1" Type="http://schemas.openxmlformats.org/officeDocument/2006/relationships/image" Target="../media/image15.emf"/><Relationship Id="rId2"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0.wmf"/><Relationship Id="rId12" Type="http://schemas.openxmlformats.org/officeDocument/2006/relationships/image" Target="../media/image31.wmf"/><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image" Target="../media/image26.wmf"/><Relationship Id="rId8" Type="http://schemas.openxmlformats.org/officeDocument/2006/relationships/image" Target="../media/image27.wmf"/><Relationship Id="rId9" Type="http://schemas.openxmlformats.org/officeDocument/2006/relationships/image" Target="../media/image28.wmf"/><Relationship Id="rId10"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emf"/><Relationship Id="rId5" Type="http://schemas.openxmlformats.org/officeDocument/2006/relationships/image" Target="../media/image36.wmf"/><Relationship Id="rId6" Type="http://schemas.openxmlformats.org/officeDocument/2006/relationships/image" Target="../media/image37.wmf"/><Relationship Id="rId7" Type="http://schemas.openxmlformats.org/officeDocument/2006/relationships/image" Target="../media/image38.wmf"/><Relationship Id="rId8" Type="http://schemas.openxmlformats.org/officeDocument/2006/relationships/image" Target="../media/image39.wmf"/><Relationship Id="rId9" Type="http://schemas.openxmlformats.org/officeDocument/2006/relationships/image" Target="../media/image40.wmf"/><Relationship Id="rId10" Type="http://schemas.openxmlformats.org/officeDocument/2006/relationships/image" Target="../media/image41.emf"/><Relationship Id="rId11" Type="http://schemas.openxmlformats.org/officeDocument/2006/relationships/image" Target="../media/image42.wmf"/><Relationship Id="rId1" Type="http://schemas.openxmlformats.org/officeDocument/2006/relationships/image" Target="../media/image32.wmf"/><Relationship Id="rId2"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1" Type="http://schemas.openxmlformats.org/officeDocument/2006/relationships/image" Target="../media/image44.wmf"/><Relationship Id="rId2"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wmf"/><Relationship Id="rId5" Type="http://schemas.openxmlformats.org/officeDocument/2006/relationships/image" Target="../media/image57.wmf"/><Relationship Id="rId6" Type="http://schemas.openxmlformats.org/officeDocument/2006/relationships/image" Target="../media/image58.wmf"/><Relationship Id="rId7" Type="http://schemas.openxmlformats.org/officeDocument/2006/relationships/image" Target="../media/image59.wmf"/><Relationship Id="rId8" Type="http://schemas.openxmlformats.org/officeDocument/2006/relationships/image" Target="../media/image60.wmf"/><Relationship Id="rId1" Type="http://schemas.openxmlformats.org/officeDocument/2006/relationships/image" Target="../media/image53.wmf"/><Relationship Id="rId2"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7" Type="http://schemas.openxmlformats.org/officeDocument/2006/relationships/image" Target="../media/image68.emf"/><Relationship Id="rId8" Type="http://schemas.openxmlformats.org/officeDocument/2006/relationships/image" Target="../media/image69.emf"/><Relationship Id="rId9" Type="http://schemas.openxmlformats.org/officeDocument/2006/relationships/image" Target="../media/image70.wmf"/><Relationship Id="rId1" Type="http://schemas.openxmlformats.org/officeDocument/2006/relationships/image" Target="../media/image62.wmf"/><Relationship Id="rId2"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46963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10640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137689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140131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18</a:t>
            </a:fld>
            <a:endParaRPr lang="en-US"/>
          </a:p>
        </p:txBody>
      </p:sp>
    </p:spTree>
    <p:extLst>
      <p:ext uri="{BB962C8B-B14F-4D97-AF65-F5344CB8AC3E}">
        <p14:creationId xmlns:p14="http://schemas.microsoft.com/office/powerpoint/2010/main" val="51214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19</a:t>
            </a:fld>
            <a:endParaRPr lang="en-US"/>
          </a:p>
        </p:txBody>
      </p:sp>
    </p:spTree>
    <p:extLst>
      <p:ext uri="{BB962C8B-B14F-4D97-AF65-F5344CB8AC3E}">
        <p14:creationId xmlns:p14="http://schemas.microsoft.com/office/powerpoint/2010/main" val="9917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25</a:t>
            </a:fld>
            <a:endParaRPr lang="en-US"/>
          </a:p>
        </p:txBody>
      </p:sp>
    </p:spTree>
    <p:extLst>
      <p:ext uri="{BB962C8B-B14F-4D97-AF65-F5344CB8AC3E}">
        <p14:creationId xmlns:p14="http://schemas.microsoft.com/office/powerpoint/2010/main" val="90406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June 18,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18,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June 18,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smtClean="0"/>
              <a:t>PHYS 1444-001, Summer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52.wmf"/><Relationship Id="rId5" Type="http://schemas.openxmlformats.org/officeDocument/2006/relationships/image" Target="../media/image50.jpe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56.wmf"/><Relationship Id="rId12" Type="http://schemas.openxmlformats.org/officeDocument/2006/relationships/oleObject" Target="../embeddings/oleObject52.bin"/><Relationship Id="rId13" Type="http://schemas.openxmlformats.org/officeDocument/2006/relationships/image" Target="../media/image57.wmf"/><Relationship Id="rId14" Type="http://schemas.openxmlformats.org/officeDocument/2006/relationships/oleObject" Target="../embeddings/oleObject53.bin"/><Relationship Id="rId15" Type="http://schemas.openxmlformats.org/officeDocument/2006/relationships/image" Target="../media/image58.wmf"/><Relationship Id="rId16" Type="http://schemas.openxmlformats.org/officeDocument/2006/relationships/oleObject" Target="../embeddings/oleObject54.bin"/><Relationship Id="rId17" Type="http://schemas.openxmlformats.org/officeDocument/2006/relationships/image" Target="../media/image59.wmf"/><Relationship Id="rId18" Type="http://schemas.openxmlformats.org/officeDocument/2006/relationships/oleObject" Target="../embeddings/oleObject55.bin"/><Relationship Id="rId19" Type="http://schemas.openxmlformats.org/officeDocument/2006/relationships/image" Target="../media/image60.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61.jpeg"/><Relationship Id="rId4" Type="http://schemas.openxmlformats.org/officeDocument/2006/relationships/oleObject" Target="../embeddings/oleObject48.bin"/><Relationship Id="rId5" Type="http://schemas.openxmlformats.org/officeDocument/2006/relationships/image" Target="../media/image53.wmf"/><Relationship Id="rId6" Type="http://schemas.openxmlformats.org/officeDocument/2006/relationships/oleObject" Target="../embeddings/oleObject49.bin"/><Relationship Id="rId7" Type="http://schemas.openxmlformats.org/officeDocument/2006/relationships/image" Target="../media/image54.wmf"/><Relationship Id="rId8" Type="http://schemas.openxmlformats.org/officeDocument/2006/relationships/oleObject" Target="../embeddings/oleObject50.bin"/><Relationship Id="rId9" Type="http://schemas.openxmlformats.org/officeDocument/2006/relationships/image" Target="../media/image55.wmf"/><Relationship Id="rId10" Type="http://schemas.openxmlformats.org/officeDocument/2006/relationships/oleObject" Target="../embeddings/oleObject5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59.bin"/><Relationship Id="rId20" Type="http://schemas.openxmlformats.org/officeDocument/2006/relationships/image" Target="../media/image70.wmf"/><Relationship Id="rId10" Type="http://schemas.openxmlformats.org/officeDocument/2006/relationships/image" Target="../media/image65.wmf"/><Relationship Id="rId11" Type="http://schemas.openxmlformats.org/officeDocument/2006/relationships/oleObject" Target="../embeddings/oleObject60.bin"/><Relationship Id="rId12" Type="http://schemas.openxmlformats.org/officeDocument/2006/relationships/image" Target="../media/image66.wmf"/><Relationship Id="rId13" Type="http://schemas.openxmlformats.org/officeDocument/2006/relationships/oleObject" Target="../embeddings/oleObject61.bin"/><Relationship Id="rId14" Type="http://schemas.openxmlformats.org/officeDocument/2006/relationships/image" Target="../media/image67.wmf"/><Relationship Id="rId15" Type="http://schemas.openxmlformats.org/officeDocument/2006/relationships/oleObject" Target="../embeddings/oleObject62.bin"/><Relationship Id="rId16" Type="http://schemas.openxmlformats.org/officeDocument/2006/relationships/image" Target="../media/image68.emf"/><Relationship Id="rId17" Type="http://schemas.openxmlformats.org/officeDocument/2006/relationships/oleObject" Target="../embeddings/oleObject63.bin"/><Relationship Id="rId18" Type="http://schemas.openxmlformats.org/officeDocument/2006/relationships/image" Target="../media/image69.emf"/><Relationship Id="rId19" Type="http://schemas.openxmlformats.org/officeDocument/2006/relationships/oleObject" Target="../embeddings/oleObject64.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56.bin"/><Relationship Id="rId4" Type="http://schemas.openxmlformats.org/officeDocument/2006/relationships/image" Target="../media/image62.wmf"/><Relationship Id="rId5" Type="http://schemas.openxmlformats.org/officeDocument/2006/relationships/oleObject" Target="../embeddings/oleObject57.bin"/><Relationship Id="rId6" Type="http://schemas.openxmlformats.org/officeDocument/2006/relationships/image" Target="../media/image63.wmf"/><Relationship Id="rId7" Type="http://schemas.openxmlformats.org/officeDocument/2006/relationships/oleObject" Target="../embeddings/oleObject58.bin"/><Relationship Id="rId8" Type="http://schemas.openxmlformats.org/officeDocument/2006/relationships/image" Target="../media/image64.wmf"/></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69.bin"/><Relationship Id="rId12" Type="http://schemas.openxmlformats.org/officeDocument/2006/relationships/image" Target="../media/image75.wmf"/><Relationship Id="rId13" Type="http://schemas.openxmlformats.org/officeDocument/2006/relationships/oleObject" Target="../embeddings/oleObject70.bin"/><Relationship Id="rId14" Type="http://schemas.openxmlformats.org/officeDocument/2006/relationships/image" Target="../media/image76.wmf"/><Relationship Id="rId15" Type="http://schemas.openxmlformats.org/officeDocument/2006/relationships/oleObject" Target="../embeddings/oleObject71.bin"/><Relationship Id="rId16" Type="http://schemas.openxmlformats.org/officeDocument/2006/relationships/image" Target="../media/image77.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65.bin"/><Relationship Id="rId4" Type="http://schemas.openxmlformats.org/officeDocument/2006/relationships/image" Target="../media/image71.wmf"/><Relationship Id="rId5" Type="http://schemas.openxmlformats.org/officeDocument/2006/relationships/oleObject" Target="../embeddings/oleObject66.bin"/><Relationship Id="rId6" Type="http://schemas.openxmlformats.org/officeDocument/2006/relationships/image" Target="../media/image72.wmf"/><Relationship Id="rId7" Type="http://schemas.openxmlformats.org/officeDocument/2006/relationships/oleObject" Target="../embeddings/oleObject67.bin"/><Relationship Id="rId8" Type="http://schemas.openxmlformats.org/officeDocument/2006/relationships/image" Target="../media/image73.wmf"/><Relationship Id="rId9" Type="http://schemas.openxmlformats.org/officeDocument/2006/relationships/oleObject" Target="../embeddings/oleObject68.bin"/><Relationship Id="rId10" Type="http://schemas.openxmlformats.org/officeDocument/2006/relationships/image" Target="../media/image74.wmf"/></Relationships>
</file>

<file path=ppt/slides/_rels/slide15.xml.rels><?xml version="1.0" encoding="UTF-8" standalone="yes"?>
<Relationships xmlns="http://schemas.openxmlformats.org/package/2006/relationships"><Relationship Id="rId11" Type="http://schemas.openxmlformats.org/officeDocument/2006/relationships/image" Target="../media/image80.wmf"/><Relationship Id="rId12" Type="http://schemas.openxmlformats.org/officeDocument/2006/relationships/oleObject" Target="../embeddings/oleObject76.bin"/><Relationship Id="rId13" Type="http://schemas.openxmlformats.org/officeDocument/2006/relationships/image" Target="../media/image81.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oleObject" Target="../embeddings/oleObject72.bin"/><Relationship Id="rId5" Type="http://schemas.openxmlformats.org/officeDocument/2006/relationships/image" Target="../media/image64.wmf"/><Relationship Id="rId6" Type="http://schemas.openxmlformats.org/officeDocument/2006/relationships/oleObject" Target="../embeddings/oleObject73.bin"/><Relationship Id="rId7" Type="http://schemas.openxmlformats.org/officeDocument/2006/relationships/image" Target="../media/image78.wmf"/><Relationship Id="rId8" Type="http://schemas.openxmlformats.org/officeDocument/2006/relationships/oleObject" Target="../embeddings/oleObject74.bin"/><Relationship Id="rId9" Type="http://schemas.openxmlformats.org/officeDocument/2006/relationships/image" Target="../media/image79.wmf"/><Relationship Id="rId10" Type="http://schemas.openxmlformats.org/officeDocument/2006/relationships/oleObject" Target="../embeddings/oleObject7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82.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image" Target="../media/image83.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79.bin"/><Relationship Id="rId5" Type="http://schemas.openxmlformats.org/officeDocument/2006/relationships/image" Target="../media/image84.wmf"/><Relationship Id="rId6" Type="http://schemas.openxmlformats.org/officeDocument/2006/relationships/oleObject" Target="../embeddings/oleObject80.bin"/><Relationship Id="rId7" Type="http://schemas.openxmlformats.org/officeDocument/2006/relationships/image" Target="../media/image85.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1.bin"/><Relationship Id="rId4" Type="http://schemas.openxmlformats.org/officeDocument/2006/relationships/image" Target="../media/image89.wmf"/><Relationship Id="rId5" Type="http://schemas.openxmlformats.org/officeDocument/2006/relationships/oleObject" Target="../embeddings/oleObject82.bin"/><Relationship Id="rId6" Type="http://schemas.openxmlformats.org/officeDocument/2006/relationships/image" Target="../media/image90.wmf"/><Relationship Id="rId7" Type="http://schemas.openxmlformats.org/officeDocument/2006/relationships/oleObject" Target="../embeddings/oleObject83.bin"/><Relationship Id="rId8" Type="http://schemas.openxmlformats.org/officeDocument/2006/relationships/image" Target="../media/image91.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image" Target="../media/image94.wmf"/><Relationship Id="rId20" Type="http://schemas.openxmlformats.org/officeDocument/2006/relationships/oleObject" Target="../embeddings/oleObject92.bin"/><Relationship Id="rId21" Type="http://schemas.openxmlformats.org/officeDocument/2006/relationships/image" Target="../media/image100.wmf"/><Relationship Id="rId22" Type="http://schemas.openxmlformats.org/officeDocument/2006/relationships/oleObject" Target="../embeddings/oleObject93.bin"/><Relationship Id="rId23" Type="http://schemas.openxmlformats.org/officeDocument/2006/relationships/image" Target="../media/image101.wmf"/><Relationship Id="rId24" Type="http://schemas.openxmlformats.org/officeDocument/2006/relationships/oleObject" Target="../embeddings/oleObject94.bin"/><Relationship Id="rId25" Type="http://schemas.openxmlformats.org/officeDocument/2006/relationships/image" Target="../media/image102.wmf"/><Relationship Id="rId26" Type="http://schemas.openxmlformats.org/officeDocument/2006/relationships/oleObject" Target="../embeddings/oleObject95.bin"/><Relationship Id="rId27" Type="http://schemas.openxmlformats.org/officeDocument/2006/relationships/image" Target="../media/image103.wmf"/><Relationship Id="rId28" Type="http://schemas.openxmlformats.org/officeDocument/2006/relationships/oleObject" Target="../embeddings/oleObject96.bin"/><Relationship Id="rId29" Type="http://schemas.openxmlformats.org/officeDocument/2006/relationships/image" Target="../media/image104.wmf"/><Relationship Id="rId10" Type="http://schemas.openxmlformats.org/officeDocument/2006/relationships/oleObject" Target="../embeddings/oleObject87.bin"/><Relationship Id="rId11" Type="http://schemas.openxmlformats.org/officeDocument/2006/relationships/image" Target="../media/image95.wmf"/><Relationship Id="rId12" Type="http://schemas.openxmlformats.org/officeDocument/2006/relationships/oleObject" Target="../embeddings/oleObject88.bin"/><Relationship Id="rId13" Type="http://schemas.openxmlformats.org/officeDocument/2006/relationships/image" Target="../media/image96.wmf"/><Relationship Id="rId14" Type="http://schemas.openxmlformats.org/officeDocument/2006/relationships/oleObject" Target="../embeddings/oleObject89.bin"/><Relationship Id="rId15" Type="http://schemas.openxmlformats.org/officeDocument/2006/relationships/image" Target="../media/image97.wmf"/><Relationship Id="rId16" Type="http://schemas.openxmlformats.org/officeDocument/2006/relationships/oleObject" Target="../embeddings/oleObject90.bin"/><Relationship Id="rId17" Type="http://schemas.openxmlformats.org/officeDocument/2006/relationships/image" Target="../media/image98.wmf"/><Relationship Id="rId18" Type="http://schemas.openxmlformats.org/officeDocument/2006/relationships/oleObject" Target="../embeddings/oleObject91.bin"/><Relationship Id="rId19" Type="http://schemas.openxmlformats.org/officeDocument/2006/relationships/image" Target="../media/image99.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105.jpeg"/><Relationship Id="rId4" Type="http://schemas.openxmlformats.org/officeDocument/2006/relationships/oleObject" Target="../embeddings/oleObject84.bin"/><Relationship Id="rId5" Type="http://schemas.openxmlformats.org/officeDocument/2006/relationships/image" Target="../media/image92.wmf"/><Relationship Id="rId6" Type="http://schemas.openxmlformats.org/officeDocument/2006/relationships/oleObject" Target="../embeddings/oleObject85.bin"/><Relationship Id="rId7" Type="http://schemas.openxmlformats.org/officeDocument/2006/relationships/image" Target="../media/image93.wmf"/><Relationship Id="rId8" Type="http://schemas.openxmlformats.org/officeDocument/2006/relationships/oleObject" Target="../embeddings/oleObject86.bin"/></Relationships>
</file>

<file path=ppt/slides/_rels/slide23.xml.rels><?xml version="1.0" encoding="UTF-8" standalone="yes"?>
<Relationships xmlns="http://schemas.openxmlformats.org/package/2006/relationships"><Relationship Id="rId20" Type="http://schemas.openxmlformats.org/officeDocument/2006/relationships/image" Target="../media/image114.wmf"/><Relationship Id="rId21" Type="http://schemas.openxmlformats.org/officeDocument/2006/relationships/oleObject" Target="../embeddings/oleObject106.bin"/><Relationship Id="rId22" Type="http://schemas.openxmlformats.org/officeDocument/2006/relationships/image" Target="../media/image115.wmf"/><Relationship Id="rId23" Type="http://schemas.openxmlformats.org/officeDocument/2006/relationships/oleObject" Target="../embeddings/oleObject107.bin"/><Relationship Id="rId24" Type="http://schemas.openxmlformats.org/officeDocument/2006/relationships/image" Target="../media/image116.wmf"/><Relationship Id="rId25" Type="http://schemas.openxmlformats.org/officeDocument/2006/relationships/oleObject" Target="../embeddings/oleObject108.bin"/><Relationship Id="rId26" Type="http://schemas.openxmlformats.org/officeDocument/2006/relationships/image" Target="../media/image117.wmf"/><Relationship Id="rId27" Type="http://schemas.openxmlformats.org/officeDocument/2006/relationships/oleObject" Target="../embeddings/oleObject109.bin"/><Relationship Id="rId28" Type="http://schemas.openxmlformats.org/officeDocument/2006/relationships/image" Target="../media/image118.wmf"/><Relationship Id="rId29" Type="http://schemas.openxmlformats.org/officeDocument/2006/relationships/oleObject" Target="../embeddings/oleObject110.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97.bin"/><Relationship Id="rId4" Type="http://schemas.openxmlformats.org/officeDocument/2006/relationships/image" Target="../media/image106.wmf"/><Relationship Id="rId5" Type="http://schemas.openxmlformats.org/officeDocument/2006/relationships/oleObject" Target="../embeddings/oleObject98.bin"/><Relationship Id="rId30" Type="http://schemas.openxmlformats.org/officeDocument/2006/relationships/image" Target="../media/image119.wmf"/><Relationship Id="rId31" Type="http://schemas.openxmlformats.org/officeDocument/2006/relationships/oleObject" Target="../embeddings/oleObject111.bin"/><Relationship Id="rId32" Type="http://schemas.openxmlformats.org/officeDocument/2006/relationships/image" Target="../media/image120.wmf"/><Relationship Id="rId9" Type="http://schemas.openxmlformats.org/officeDocument/2006/relationships/oleObject" Target="../embeddings/oleObject100.bin"/><Relationship Id="rId6" Type="http://schemas.openxmlformats.org/officeDocument/2006/relationships/image" Target="../media/image107.wmf"/><Relationship Id="rId7" Type="http://schemas.openxmlformats.org/officeDocument/2006/relationships/oleObject" Target="../embeddings/oleObject99.bin"/><Relationship Id="rId8" Type="http://schemas.openxmlformats.org/officeDocument/2006/relationships/image" Target="../media/image108.wmf"/><Relationship Id="rId33" Type="http://schemas.openxmlformats.org/officeDocument/2006/relationships/oleObject" Target="../embeddings/oleObject112.bin"/><Relationship Id="rId34" Type="http://schemas.openxmlformats.org/officeDocument/2006/relationships/image" Target="../media/image121.wmf"/><Relationship Id="rId35" Type="http://schemas.openxmlformats.org/officeDocument/2006/relationships/oleObject" Target="../embeddings/oleObject113.bin"/><Relationship Id="rId36" Type="http://schemas.openxmlformats.org/officeDocument/2006/relationships/image" Target="../media/image122.wmf"/><Relationship Id="rId10" Type="http://schemas.openxmlformats.org/officeDocument/2006/relationships/image" Target="../media/image109.wmf"/><Relationship Id="rId11" Type="http://schemas.openxmlformats.org/officeDocument/2006/relationships/oleObject" Target="../embeddings/oleObject101.bin"/><Relationship Id="rId12" Type="http://schemas.openxmlformats.org/officeDocument/2006/relationships/image" Target="../media/image110.wmf"/><Relationship Id="rId13" Type="http://schemas.openxmlformats.org/officeDocument/2006/relationships/oleObject" Target="../embeddings/oleObject102.bin"/><Relationship Id="rId14" Type="http://schemas.openxmlformats.org/officeDocument/2006/relationships/image" Target="../media/image111.wmf"/><Relationship Id="rId15" Type="http://schemas.openxmlformats.org/officeDocument/2006/relationships/oleObject" Target="../embeddings/oleObject103.bin"/><Relationship Id="rId16" Type="http://schemas.openxmlformats.org/officeDocument/2006/relationships/image" Target="../media/image112.wmf"/><Relationship Id="rId17" Type="http://schemas.openxmlformats.org/officeDocument/2006/relationships/oleObject" Target="../embeddings/oleObject104.bin"/><Relationship Id="rId18" Type="http://schemas.openxmlformats.org/officeDocument/2006/relationships/image" Target="../media/image113.wmf"/><Relationship Id="rId19" Type="http://schemas.openxmlformats.org/officeDocument/2006/relationships/oleObject" Target="../embeddings/oleObject105.bin"/><Relationship Id="rId37" Type="http://schemas.openxmlformats.org/officeDocument/2006/relationships/oleObject" Target="../embeddings/oleObject114.bin"/><Relationship Id="rId38" Type="http://schemas.openxmlformats.org/officeDocument/2006/relationships/image" Target="../media/image12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jpeg"/><Relationship Id="rId3" Type="http://schemas.openxmlformats.org/officeDocument/2006/relationships/image" Target="../media/image1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6.jpeg"/></Relationships>
</file>

<file path=ppt/slides/_rels/slide3.xml.rels><?xml version="1.0" encoding="UTF-8" standalone="yes"?>
<Relationships xmlns="http://schemas.openxmlformats.org/package/2006/relationships"><Relationship Id="rId9" Type="http://schemas.openxmlformats.org/officeDocument/2006/relationships/image" Target="../media/image4.emf"/><Relationship Id="rId20" Type="http://schemas.openxmlformats.org/officeDocument/2006/relationships/oleObject" Target="../embeddings/oleObject9.bin"/><Relationship Id="rId21" Type="http://schemas.openxmlformats.org/officeDocument/2006/relationships/image" Target="../media/image10.wmf"/><Relationship Id="rId22" Type="http://schemas.openxmlformats.org/officeDocument/2006/relationships/oleObject" Target="../embeddings/oleObject10.bin"/><Relationship Id="rId23" Type="http://schemas.openxmlformats.org/officeDocument/2006/relationships/image" Target="../media/image11.emf"/><Relationship Id="rId24" Type="http://schemas.openxmlformats.org/officeDocument/2006/relationships/oleObject" Target="../embeddings/oleObject11.bin"/><Relationship Id="rId25" Type="http://schemas.openxmlformats.org/officeDocument/2006/relationships/image" Target="../media/image12.wmf"/><Relationship Id="rId26" Type="http://schemas.openxmlformats.org/officeDocument/2006/relationships/oleObject" Target="../embeddings/oleObject12.bin"/><Relationship Id="rId27" Type="http://schemas.openxmlformats.org/officeDocument/2006/relationships/image" Target="../media/image13.emf"/><Relationship Id="rId10" Type="http://schemas.openxmlformats.org/officeDocument/2006/relationships/oleObject" Target="../embeddings/oleObject4.bin"/><Relationship Id="rId11" Type="http://schemas.openxmlformats.org/officeDocument/2006/relationships/image" Target="../media/image5.wmf"/><Relationship Id="rId12" Type="http://schemas.openxmlformats.org/officeDocument/2006/relationships/oleObject" Target="../embeddings/oleObject5.bin"/><Relationship Id="rId13" Type="http://schemas.openxmlformats.org/officeDocument/2006/relationships/image" Target="../media/image6.emf"/><Relationship Id="rId14" Type="http://schemas.openxmlformats.org/officeDocument/2006/relationships/oleObject" Target="../embeddings/oleObject6.bin"/><Relationship Id="rId15" Type="http://schemas.openxmlformats.org/officeDocument/2006/relationships/image" Target="../media/image7.wmf"/><Relationship Id="rId16" Type="http://schemas.openxmlformats.org/officeDocument/2006/relationships/oleObject" Target="../embeddings/oleObject7.bin"/><Relationship Id="rId17" Type="http://schemas.openxmlformats.org/officeDocument/2006/relationships/image" Target="../media/image8.wmf"/><Relationship Id="rId18" Type="http://schemas.openxmlformats.org/officeDocument/2006/relationships/oleObject" Target="../embeddings/oleObject8.bin"/><Relationship Id="rId19"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4.jpeg"/><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3.bin"/><Relationship Id="rId4" Type="http://schemas.openxmlformats.org/officeDocument/2006/relationships/image" Target="../media/image15.emf"/><Relationship Id="rId5" Type="http://schemas.openxmlformats.org/officeDocument/2006/relationships/oleObject" Target="../embeddings/oleObject14.bin"/><Relationship Id="rId6" Type="http://schemas.openxmlformats.org/officeDocument/2006/relationships/image" Target="../media/image16.wmf"/><Relationship Id="rId7" Type="http://schemas.openxmlformats.org/officeDocument/2006/relationships/oleObject" Target="../embeddings/oleObject15.bin"/><Relationship Id="rId8" Type="http://schemas.openxmlformats.org/officeDocument/2006/relationships/image" Target="../media/image17.wmf"/><Relationship Id="rId9" Type="http://schemas.openxmlformats.org/officeDocument/2006/relationships/oleObject" Target="../embeddings/oleObject16.bin"/><Relationship Id="rId10" Type="http://schemas.openxmlformats.org/officeDocument/2006/relationships/image" Target="../media/image18.wmf"/></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21.bin"/><Relationship Id="rId20" Type="http://schemas.openxmlformats.org/officeDocument/2006/relationships/image" Target="../media/image28.wmf"/><Relationship Id="rId21" Type="http://schemas.openxmlformats.org/officeDocument/2006/relationships/oleObject" Target="../embeddings/oleObject27.bin"/><Relationship Id="rId22" Type="http://schemas.openxmlformats.org/officeDocument/2006/relationships/image" Target="../media/image29.emf"/><Relationship Id="rId23" Type="http://schemas.openxmlformats.org/officeDocument/2006/relationships/oleObject" Target="../embeddings/oleObject28.bin"/><Relationship Id="rId24" Type="http://schemas.openxmlformats.org/officeDocument/2006/relationships/image" Target="../media/image30.wmf"/><Relationship Id="rId25" Type="http://schemas.openxmlformats.org/officeDocument/2006/relationships/oleObject" Target="../embeddings/oleObject29.bin"/><Relationship Id="rId26" Type="http://schemas.openxmlformats.org/officeDocument/2006/relationships/image" Target="../media/image31.wmf"/><Relationship Id="rId10" Type="http://schemas.openxmlformats.org/officeDocument/2006/relationships/image" Target="../media/image23.wmf"/><Relationship Id="rId11" Type="http://schemas.openxmlformats.org/officeDocument/2006/relationships/oleObject" Target="../embeddings/oleObject22.bin"/><Relationship Id="rId12" Type="http://schemas.openxmlformats.org/officeDocument/2006/relationships/image" Target="../media/image24.wmf"/><Relationship Id="rId13" Type="http://schemas.openxmlformats.org/officeDocument/2006/relationships/oleObject" Target="../embeddings/oleObject23.bin"/><Relationship Id="rId14" Type="http://schemas.openxmlformats.org/officeDocument/2006/relationships/image" Target="../media/image25.wmf"/><Relationship Id="rId15" Type="http://schemas.openxmlformats.org/officeDocument/2006/relationships/oleObject" Target="../embeddings/oleObject24.bin"/><Relationship Id="rId16" Type="http://schemas.openxmlformats.org/officeDocument/2006/relationships/image" Target="../media/image26.wmf"/><Relationship Id="rId17" Type="http://schemas.openxmlformats.org/officeDocument/2006/relationships/oleObject" Target="../embeddings/oleObject25.bin"/><Relationship Id="rId18" Type="http://schemas.openxmlformats.org/officeDocument/2006/relationships/image" Target="../media/image27.wmf"/><Relationship Id="rId1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20.wmf"/><Relationship Id="rId5" Type="http://schemas.openxmlformats.org/officeDocument/2006/relationships/oleObject" Target="../embeddings/oleObject19.bin"/><Relationship Id="rId6" Type="http://schemas.openxmlformats.org/officeDocument/2006/relationships/image" Target="../media/image21.wmf"/><Relationship Id="rId7" Type="http://schemas.openxmlformats.org/officeDocument/2006/relationships/oleObject" Target="../embeddings/oleObject20.bin"/><Relationship Id="rId8" Type="http://schemas.openxmlformats.org/officeDocument/2006/relationships/image" Target="../media/image22.wmf"/></Relationships>
</file>

<file path=ppt/slides/_rels/slide6.xml.rels><?xml version="1.0" encoding="UTF-8" standalone="yes"?>
<Relationships xmlns="http://schemas.openxmlformats.org/package/2006/relationships"><Relationship Id="rId9" Type="http://schemas.openxmlformats.org/officeDocument/2006/relationships/image" Target="../media/image34.wmf"/><Relationship Id="rId20" Type="http://schemas.openxmlformats.org/officeDocument/2006/relationships/oleObject" Target="../embeddings/oleObject38.bin"/><Relationship Id="rId21" Type="http://schemas.openxmlformats.org/officeDocument/2006/relationships/image" Target="../media/image40.wmf"/><Relationship Id="rId22" Type="http://schemas.openxmlformats.org/officeDocument/2006/relationships/oleObject" Target="../embeddings/oleObject39.bin"/><Relationship Id="rId23" Type="http://schemas.openxmlformats.org/officeDocument/2006/relationships/image" Target="../media/image41.emf"/><Relationship Id="rId24" Type="http://schemas.openxmlformats.org/officeDocument/2006/relationships/oleObject" Target="../embeddings/oleObject40.bin"/><Relationship Id="rId25" Type="http://schemas.openxmlformats.org/officeDocument/2006/relationships/image" Target="../media/image42.wmf"/><Relationship Id="rId10" Type="http://schemas.openxmlformats.org/officeDocument/2006/relationships/oleObject" Target="../embeddings/oleObject33.bin"/><Relationship Id="rId11" Type="http://schemas.openxmlformats.org/officeDocument/2006/relationships/image" Target="../media/image35.emf"/><Relationship Id="rId12" Type="http://schemas.openxmlformats.org/officeDocument/2006/relationships/oleObject" Target="../embeddings/oleObject34.bin"/><Relationship Id="rId13" Type="http://schemas.openxmlformats.org/officeDocument/2006/relationships/image" Target="../media/image36.wmf"/><Relationship Id="rId14" Type="http://schemas.openxmlformats.org/officeDocument/2006/relationships/oleObject" Target="../embeddings/oleObject35.bin"/><Relationship Id="rId15" Type="http://schemas.openxmlformats.org/officeDocument/2006/relationships/image" Target="../media/image37.wmf"/><Relationship Id="rId16" Type="http://schemas.openxmlformats.org/officeDocument/2006/relationships/oleObject" Target="../embeddings/oleObject36.bin"/><Relationship Id="rId17" Type="http://schemas.openxmlformats.org/officeDocument/2006/relationships/image" Target="../media/image38.wmf"/><Relationship Id="rId18" Type="http://schemas.openxmlformats.org/officeDocument/2006/relationships/oleObject" Target="../embeddings/oleObject37.bin"/><Relationship Id="rId19" Type="http://schemas.openxmlformats.org/officeDocument/2006/relationships/image" Target="../media/image39.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43.jpeg"/><Relationship Id="rId4" Type="http://schemas.openxmlformats.org/officeDocument/2006/relationships/oleObject" Target="../embeddings/oleObject30.bin"/><Relationship Id="rId5" Type="http://schemas.openxmlformats.org/officeDocument/2006/relationships/image" Target="../media/image32.wmf"/><Relationship Id="rId6" Type="http://schemas.openxmlformats.org/officeDocument/2006/relationships/oleObject" Target="../embeddings/oleObject31.bin"/><Relationship Id="rId7" Type="http://schemas.openxmlformats.org/officeDocument/2006/relationships/image" Target="../media/image33.emf"/><Relationship Id="rId8"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45.bin"/><Relationship Id="rId12" Type="http://schemas.openxmlformats.org/officeDocument/2006/relationships/image" Target="../media/image48.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4.wmf"/><Relationship Id="rId5" Type="http://schemas.openxmlformats.org/officeDocument/2006/relationships/oleObject" Target="../embeddings/oleObject42.bin"/><Relationship Id="rId6" Type="http://schemas.openxmlformats.org/officeDocument/2006/relationships/image" Target="../media/image45.emf"/><Relationship Id="rId7" Type="http://schemas.openxmlformats.org/officeDocument/2006/relationships/oleObject" Target="../embeddings/oleObject43.bin"/><Relationship Id="rId8" Type="http://schemas.openxmlformats.org/officeDocument/2006/relationships/image" Target="../media/image46.emf"/><Relationship Id="rId9" Type="http://schemas.openxmlformats.org/officeDocument/2006/relationships/oleObject" Target="../embeddings/oleObject44.bin"/><Relationship Id="rId10" Type="http://schemas.openxmlformats.org/officeDocument/2006/relationships/image" Target="../media/image47.emf"/></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oleObject" Target="../embeddings/oleObject46.bin"/><Relationship Id="rId5" Type="http://schemas.openxmlformats.org/officeDocument/2006/relationships/image" Target="../media/image51.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18, 2018</a:t>
            </a:r>
            <a:endParaRPr lang="en-US"/>
          </a:p>
        </p:txBody>
      </p:sp>
      <p:sp>
        <p:nvSpPr>
          <p:cNvPr id="7" name="Rectangle 5"/>
          <p:cNvSpPr>
            <a:spLocks noGrp="1" noChangeArrowheads="1"/>
          </p:cNvSpPr>
          <p:nvPr>
            <p:ph type="ftr" sz="quarter" idx="11"/>
          </p:nvPr>
        </p:nvSpPr>
        <p:spPr/>
        <p:txBody>
          <a:bodyPr/>
          <a:lstStyle/>
          <a:p>
            <a:pPr>
              <a:defRPr/>
            </a:pPr>
            <a:r>
              <a:rPr lang="de-DE" smtClean="0"/>
              <a:t>PHYS 1444-001, Summer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#9</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43279" y="1447800"/>
            <a:ext cx="274947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18, 2018</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0" name="Content Placeholder 2"/>
          <p:cNvSpPr txBox="1">
            <a:spLocks/>
          </p:cNvSpPr>
          <p:nvPr/>
        </p:nvSpPr>
        <p:spPr bwMode="auto">
          <a:xfrm>
            <a:off x="952500" y="2129135"/>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24 Capacitance etc..</a:t>
            </a:r>
            <a:endParaRPr lang="en-US" sz="2800" dirty="0">
              <a:solidFill>
                <a:srgbClr val="003300"/>
              </a:solidFill>
              <a:latin typeface="Arial Narrow" charset="0"/>
            </a:endParaRPr>
          </a:p>
          <a:p>
            <a:pPr marL="990600" lvl="1" indent="-533400"/>
            <a:r>
              <a:rPr lang="en-US" sz="2400" dirty="0" smtClean="0">
                <a:latin typeface="Arial Narrow" charset="0"/>
              </a:rPr>
              <a:t>Determination of Capacitance</a:t>
            </a:r>
            <a:endParaRPr lang="en-US" sz="2400" dirty="0">
              <a:latin typeface="Arial Narrow" charset="0"/>
            </a:endParaRPr>
          </a:p>
          <a:p>
            <a:pPr marL="990600" lvl="1" indent="-533400"/>
            <a:r>
              <a:rPr lang="en-US" sz="2400" dirty="0">
                <a:latin typeface="Arial Narrow" charset="0"/>
              </a:rPr>
              <a:t>Capacitors in Series or Parallel</a:t>
            </a:r>
          </a:p>
          <a:p>
            <a:pPr marL="990600" lvl="1" indent="-533400"/>
            <a:r>
              <a:rPr lang="en-US" sz="2400" dirty="0">
                <a:latin typeface="Arial Narrow" charset="0"/>
              </a:rPr>
              <a:t>Electric Energy Storage</a:t>
            </a:r>
          </a:p>
          <a:p>
            <a:pPr marL="990600" lvl="1" indent="-533400"/>
            <a:r>
              <a:rPr lang="en-US" sz="2400" dirty="0">
                <a:latin typeface="Arial Narrow" charset="0"/>
              </a:rPr>
              <a:t>Effect of Dielectric</a:t>
            </a:r>
          </a:p>
          <a:p>
            <a:pPr marL="990600" lvl="1" indent="-533400"/>
            <a:r>
              <a:rPr lang="en-US" sz="2400" dirty="0">
                <a:latin typeface="Arial Narrow" charset="0"/>
              </a:rPr>
              <a:t>Molecular description of Dielectric Material</a:t>
            </a:r>
            <a:endParaRPr lang="en-US" dirty="0">
              <a:latin typeface="Arial Narrow" charset="0"/>
            </a:endParaRPr>
          </a:p>
          <a:p>
            <a:pPr marL="533400" indent="-533400" algn="l">
              <a:buFont typeface="Arial"/>
              <a:buChar char="•"/>
            </a:pPr>
            <a:r>
              <a:rPr lang="en-US" sz="2800" dirty="0">
                <a:latin typeface="Arial Narrow" charset="0"/>
              </a:rPr>
              <a:t>Chapter 25 </a:t>
            </a:r>
          </a:p>
          <a:p>
            <a:pPr marL="969963" lvl="1" indent="-533400">
              <a:buFont typeface="Arial"/>
              <a:buChar char="•"/>
            </a:pPr>
            <a:r>
              <a:rPr lang="en-US" sz="2400" dirty="0">
                <a:latin typeface="Arial Narrow" charset="0"/>
              </a:rPr>
              <a:t>Electric Current and </a:t>
            </a:r>
            <a:r>
              <a:rPr lang="en-US" sz="2400" dirty="0" smtClean="0">
                <a:latin typeface="Arial Narrow" charset="0"/>
              </a:rPr>
              <a:t>Resistance</a:t>
            </a:r>
            <a:endParaRPr lang="en-US" sz="2400" dirty="0">
              <a:latin typeface="Arial Narrow" charset="0"/>
            </a:endParaRPr>
          </a:p>
        </p:txBody>
      </p:sp>
      <p:sp>
        <p:nvSpPr>
          <p:cNvPr id="9" name="Text Box 9"/>
          <p:cNvSpPr txBox="1">
            <a:spLocks noChangeArrowheads="1"/>
          </p:cNvSpPr>
          <p:nvPr/>
        </p:nvSpPr>
        <p:spPr bwMode="auto">
          <a:xfrm>
            <a:off x="609600" y="6015335"/>
            <a:ext cx="80010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a:t>
            </a:r>
            <a:r>
              <a:rPr lang="en-US" dirty="0" smtClean="0">
                <a:solidFill>
                  <a:srgbClr val="003300"/>
                </a:solidFill>
                <a:latin typeface="Arial Narrow" charset="0"/>
              </a:rPr>
              <a:t>#5, </a:t>
            </a:r>
            <a:r>
              <a:rPr lang="en-US" dirty="0">
                <a:solidFill>
                  <a:srgbClr val="003300"/>
                </a:solidFill>
                <a:latin typeface="Arial Narrow" charset="0"/>
              </a:rPr>
              <a:t>due </a:t>
            </a:r>
            <a:r>
              <a:rPr lang="en-US" dirty="0" smtClean="0">
                <a:solidFill>
                  <a:srgbClr val="003300"/>
                </a:solidFill>
                <a:latin typeface="Arial Narrow" charset="0"/>
              </a:rPr>
              <a:t>11pm</a:t>
            </a:r>
            <a:r>
              <a:rPr lang="en-US">
                <a:solidFill>
                  <a:srgbClr val="003300"/>
                </a:solidFill>
                <a:latin typeface="Arial Narrow" charset="0"/>
              </a:rPr>
              <a:t>,</a:t>
            </a:r>
            <a:r>
              <a:rPr lang="en-US" smtClean="0">
                <a:solidFill>
                  <a:srgbClr val="003300"/>
                </a:solidFill>
                <a:latin typeface="Arial Narrow" charset="0"/>
              </a:rPr>
              <a:t> Thursday</a:t>
            </a:r>
            <a:r>
              <a:rPr lang="en-US" dirty="0" smtClean="0">
                <a:solidFill>
                  <a:srgbClr val="003300"/>
                </a:solidFill>
                <a:latin typeface="Arial Narrow" charset="0"/>
              </a:rPr>
              <a:t>, </a:t>
            </a:r>
            <a:r>
              <a:rPr lang="en-US" smtClean="0">
                <a:solidFill>
                  <a:srgbClr val="003300"/>
                </a:solidFill>
                <a:latin typeface="Arial Narrow" charset="0"/>
              </a:rPr>
              <a:t>June</a:t>
            </a:r>
            <a:r>
              <a:rPr lang="en-US">
                <a:solidFill>
                  <a:srgbClr val="003300"/>
                </a:solidFill>
                <a:latin typeface="Arial Narrow" charset="0"/>
              </a:rPr>
              <a:t> </a:t>
            </a:r>
            <a:r>
              <a:rPr lang="en-US" smtClean="0">
                <a:solidFill>
                  <a:srgbClr val="003300"/>
                </a:solidFill>
                <a:latin typeface="Arial Narrow" charset="0"/>
              </a:rPr>
              <a:t>22!!</a:t>
            </a:r>
            <a:endParaRPr lang="en-US" dirty="0">
              <a:solidFill>
                <a:srgbClr val="0033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wipe(left)">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18,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CB142134-C076-974D-A167-5908672E8531}" type="slidenum">
              <a:rPr lang="en-US"/>
              <a:pPr/>
              <a:t>10</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76200" y="685800"/>
            <a:ext cx="61722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Series arrangement is more interesting</a:t>
            </a:r>
          </a:p>
          <a:p>
            <a:pPr marL="742950" lvl="1" indent="-285750">
              <a:spcBef>
                <a:spcPct val="20000"/>
              </a:spcBef>
              <a:buFontTx/>
              <a:buChar char="–"/>
            </a:pPr>
            <a:r>
              <a:rPr lang="en-US" sz="2000" dirty="0">
                <a:solidFill>
                  <a:srgbClr val="660066"/>
                </a:solidFill>
                <a:latin typeface="Arial Narrow" charset="0"/>
                <a:ea typeface="ＭＳ Ｐゴシック" charset="-128"/>
              </a:rPr>
              <a:t>When battery is connected, +Q flows to the left plate of 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 and –Q flows to the right plate of C</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a:t>
            </a:r>
          </a:p>
          <a:p>
            <a:pPr marL="742950" lvl="1" indent="-285750">
              <a:spcBef>
                <a:spcPct val="20000"/>
              </a:spcBef>
              <a:buFontTx/>
              <a:buChar char="–"/>
            </a:pPr>
            <a:r>
              <a:rPr lang="en-US" sz="2000" dirty="0">
                <a:solidFill>
                  <a:srgbClr val="660066"/>
                </a:solidFill>
                <a:latin typeface="Arial Narrow" charset="0"/>
                <a:ea typeface="ＭＳ Ｐゴシック" charset="-128"/>
              </a:rPr>
              <a:t>Since </a:t>
            </a:r>
            <a:r>
              <a:rPr lang="en-US" sz="2000" dirty="0" smtClean="0">
                <a:solidFill>
                  <a:srgbClr val="660066"/>
                </a:solidFill>
                <a:latin typeface="Arial Narrow" charset="0"/>
                <a:ea typeface="ＭＳ Ｐゴシック" charset="-128"/>
              </a:rPr>
              <a:t>capacitors </a:t>
            </a:r>
            <a:r>
              <a:rPr lang="en-US" sz="2000" dirty="0">
                <a:solidFill>
                  <a:srgbClr val="660066"/>
                </a:solidFill>
                <a:latin typeface="Arial Narrow" charset="0"/>
                <a:ea typeface="ＭＳ Ｐゴシック" charset="-128"/>
              </a:rPr>
              <a:t>in between were originally neutral, charges get induced to neutralize the ones in the middle</a:t>
            </a:r>
            <a:r>
              <a:rPr lang="en-US" sz="2000" dirty="0" smtClean="0">
                <a:solidFill>
                  <a:srgbClr val="660066"/>
                </a:solidFill>
                <a:latin typeface="Arial Narrow" charset="0"/>
                <a:ea typeface="ＭＳ Ｐゴシック" charset="-128"/>
              </a:rPr>
              <a:t>.</a:t>
            </a:r>
            <a:endParaRPr lang="en-US" sz="2000" dirty="0">
              <a:solidFill>
                <a:srgbClr val="660066"/>
              </a:solidFill>
              <a:latin typeface="Arial Narrow" charset="0"/>
              <a:ea typeface="ＭＳ Ｐゴシック" charset="-128"/>
            </a:endParaRPr>
          </a:p>
        </p:txBody>
      </p:sp>
      <p:sp>
        <p:nvSpPr>
          <p:cNvPr id="222213" name="Rectangle 5"/>
          <p:cNvSpPr>
            <a:spLocks noChangeArrowheads="1"/>
          </p:cNvSpPr>
          <p:nvPr/>
        </p:nvSpPr>
        <p:spPr bwMode="auto">
          <a:xfrm>
            <a:off x="762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a:t>
            </a:r>
            <a:r>
              <a:rPr lang="en-US" sz="2000" dirty="0" smtClean="0">
                <a:solidFill>
                  <a:srgbClr val="660066"/>
                </a:solidFill>
                <a:latin typeface="Arial Narrow" charset="0"/>
                <a:ea typeface="ＭＳ Ｐゴシック" charset="-128"/>
              </a:rPr>
              <a:t> plate is </a:t>
            </a:r>
            <a:r>
              <a:rPr lang="en-US" sz="2000" dirty="0">
                <a:solidFill>
                  <a:srgbClr val="660066"/>
                </a:solidFill>
                <a:latin typeface="Arial Narrow" charset="0"/>
                <a:ea typeface="ＭＳ Ｐゴシック" charset="-128"/>
              </a:rPr>
              <a:t>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voltages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a:t>
            </a:r>
            <a:r>
              <a:rPr lang="en-US" sz="2000" dirty="0" smtClean="0">
                <a:solidFill>
                  <a:srgbClr val="660066"/>
                </a:solidFill>
                <a:latin typeface="Arial Narrow" charset="0"/>
                <a:ea typeface="ＭＳ Ｐゴシック" charset="-128"/>
              </a:rPr>
              <a:t>C</a:t>
            </a:r>
            <a:r>
              <a:rPr lang="en-US" sz="2000" baseline="-25000" dirty="0" smtClean="0">
                <a:solidFill>
                  <a:srgbClr val="660066"/>
                </a:solidFill>
                <a:latin typeface="Arial Narrow" charset="0"/>
                <a:ea typeface="ＭＳ Ｐゴシック" charset="-128"/>
              </a:rPr>
              <a:t>3</a:t>
            </a:r>
            <a:endParaRPr lang="en-US" sz="2000" dirty="0" smtClean="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187547" name="Equation" r:id="rId3" imgW="1206360" imgH="419040" progId="Equation.DSMT4">
                  <p:embed/>
                </p:oleObj>
              </mc:Choice>
              <mc:Fallback>
                <p:oleObj name="Equation" r:id="rId3" imgW="120636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6172200" y="685800"/>
            <a:ext cx="2895600" cy="1828800"/>
          </a:xfrm>
          <a:prstGeom prst="rect">
            <a:avLst/>
          </a:prstGeom>
          <a:noFill/>
        </p:spPr>
      </p:pic>
    </p:spTree>
    <p:extLst>
      <p:ext uri="{BB962C8B-B14F-4D97-AF65-F5344CB8AC3E}">
        <p14:creationId xmlns:p14="http://schemas.microsoft.com/office/powerpoint/2010/main" val="185703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2">
                                            <p:txEl>
                                              <p:pRg st="0" end="0"/>
                                            </p:txEl>
                                          </p:spTgt>
                                        </p:tgtEl>
                                        <p:attrNameLst>
                                          <p:attrName>style.visibility</p:attrName>
                                        </p:attrNameLst>
                                      </p:cBhvr>
                                      <p:to>
                                        <p:strVal val="visible"/>
                                      </p:to>
                                    </p:set>
                                    <p:animEffect transition="in" filter="wipe(left)">
                                      <p:cBhvr>
                                        <p:cTn id="7" dur="500"/>
                                        <p:tgtEl>
                                          <p:spTgt spid="222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2217"/>
                                        </p:tgtEl>
                                        <p:attrNameLst>
                                          <p:attrName>style.visibility</p:attrName>
                                        </p:attrNameLst>
                                      </p:cBhvr>
                                      <p:to>
                                        <p:strVal val="visible"/>
                                      </p:to>
                                    </p:set>
                                    <p:anim calcmode="lin" valueType="num">
                                      <p:cBhvr>
                                        <p:cTn id="12" dur="500" fill="hold"/>
                                        <p:tgtEl>
                                          <p:spTgt spid="222217"/>
                                        </p:tgtEl>
                                        <p:attrNameLst>
                                          <p:attrName>ppt_w</p:attrName>
                                        </p:attrNameLst>
                                      </p:cBhvr>
                                      <p:tavLst>
                                        <p:tav tm="0">
                                          <p:val>
                                            <p:fltVal val="0"/>
                                          </p:val>
                                        </p:tav>
                                        <p:tav tm="100000">
                                          <p:val>
                                            <p:strVal val="#ppt_w"/>
                                          </p:val>
                                        </p:tav>
                                      </p:tavLst>
                                    </p:anim>
                                    <p:anim calcmode="lin" valueType="num">
                                      <p:cBhvr>
                                        <p:cTn id="13" dur="500" fill="hold"/>
                                        <p:tgtEl>
                                          <p:spTgt spid="222217"/>
                                        </p:tgtEl>
                                        <p:attrNameLst>
                                          <p:attrName>ppt_h</p:attrName>
                                        </p:attrNameLst>
                                      </p:cBhvr>
                                      <p:tavLst>
                                        <p:tav tm="0">
                                          <p:val>
                                            <p:fltVal val="0"/>
                                          </p:val>
                                        </p:tav>
                                        <p:tav tm="100000">
                                          <p:val>
                                            <p:strVal val="#ppt_h"/>
                                          </p:val>
                                        </p:tav>
                                      </p:tavLst>
                                    </p:anim>
                                    <p:animEffect transition="in" filter="fade">
                                      <p:cBhvr>
                                        <p:cTn id="14" dur="500"/>
                                        <p:tgtEl>
                                          <p:spTgt spid="2222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2212">
                                            <p:txEl>
                                              <p:pRg st="1" end="1"/>
                                            </p:txEl>
                                          </p:spTgt>
                                        </p:tgtEl>
                                        <p:attrNameLst>
                                          <p:attrName>style.visibility</p:attrName>
                                        </p:attrNameLst>
                                      </p:cBhvr>
                                      <p:to>
                                        <p:strVal val="visible"/>
                                      </p:to>
                                    </p:set>
                                    <p:animEffect transition="in" filter="wipe(left)">
                                      <p:cBhvr>
                                        <p:cTn id="19" dur="500"/>
                                        <p:tgtEl>
                                          <p:spTgt spid="2222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2212">
                                            <p:txEl>
                                              <p:pRg st="2" end="2"/>
                                            </p:txEl>
                                          </p:spTgt>
                                        </p:tgtEl>
                                        <p:attrNameLst>
                                          <p:attrName>style.visibility</p:attrName>
                                        </p:attrNameLst>
                                      </p:cBhvr>
                                      <p:to>
                                        <p:strVal val="visible"/>
                                      </p:to>
                                    </p:set>
                                    <p:animEffect transition="in" filter="wipe(left)">
                                      <p:cBhvr>
                                        <p:cTn id="24" dur="500"/>
                                        <p:tgtEl>
                                          <p:spTgt spid="2222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2213">
                                            <p:txEl>
                                              <p:pRg st="0" end="0"/>
                                            </p:txEl>
                                          </p:spTgt>
                                        </p:tgtEl>
                                        <p:attrNameLst>
                                          <p:attrName>style.visibility</p:attrName>
                                        </p:attrNameLst>
                                      </p:cBhvr>
                                      <p:to>
                                        <p:strVal val="visible"/>
                                      </p:to>
                                    </p:set>
                                    <p:animEffect transition="in" filter="wipe(left)">
                                      <p:cBhvr>
                                        <p:cTn id="29" dur="500"/>
                                        <p:tgtEl>
                                          <p:spTgt spid="2222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2213">
                                            <p:txEl>
                                              <p:pRg st="1" end="1"/>
                                            </p:txEl>
                                          </p:spTgt>
                                        </p:tgtEl>
                                        <p:attrNameLst>
                                          <p:attrName>style.visibility</p:attrName>
                                        </p:attrNameLst>
                                      </p:cBhvr>
                                      <p:to>
                                        <p:strVal val="visible"/>
                                      </p:to>
                                    </p:set>
                                    <p:animEffect transition="in" filter="wipe(left)">
                                      <p:cBhvr>
                                        <p:cTn id="34" dur="500"/>
                                        <p:tgtEl>
                                          <p:spTgt spid="22221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22213">
                                            <p:txEl>
                                              <p:pRg st="2" end="2"/>
                                            </p:txEl>
                                          </p:spTgt>
                                        </p:tgtEl>
                                        <p:attrNameLst>
                                          <p:attrName>style.visibility</p:attrName>
                                        </p:attrNameLst>
                                      </p:cBhvr>
                                      <p:to>
                                        <p:strVal val="visible"/>
                                      </p:to>
                                    </p:set>
                                    <p:animEffect transition="in" filter="wipe(left)">
                                      <p:cBhvr>
                                        <p:cTn id="39" dur="500"/>
                                        <p:tgtEl>
                                          <p:spTgt spid="22221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22213">
                                            <p:txEl>
                                              <p:pRg st="3" end="3"/>
                                            </p:txEl>
                                          </p:spTgt>
                                        </p:tgtEl>
                                        <p:attrNameLst>
                                          <p:attrName>style.visibility</p:attrName>
                                        </p:attrNameLst>
                                      </p:cBhvr>
                                      <p:to>
                                        <p:strVal val="visible"/>
                                      </p:to>
                                    </p:set>
                                    <p:animEffect transition="in" filter="wipe(left)">
                                      <p:cBhvr>
                                        <p:cTn id="44" dur="500"/>
                                        <p:tgtEl>
                                          <p:spTgt spid="22221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2213">
                                            <p:txEl>
                                              <p:pRg st="4" end="4"/>
                                            </p:txEl>
                                          </p:spTgt>
                                        </p:tgtEl>
                                        <p:attrNameLst>
                                          <p:attrName>style.visibility</p:attrName>
                                        </p:attrNameLst>
                                      </p:cBhvr>
                                      <p:to>
                                        <p:strVal val="visible"/>
                                      </p:to>
                                    </p:set>
                                    <p:animEffect transition="in" filter="wipe(left)">
                                      <p:cBhvr>
                                        <p:cTn id="49" dur="500"/>
                                        <p:tgtEl>
                                          <p:spTgt spid="22221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2213">
                                            <p:txEl>
                                              <p:pRg st="5" end="5"/>
                                            </p:txEl>
                                          </p:spTgt>
                                        </p:tgtEl>
                                        <p:attrNameLst>
                                          <p:attrName>style.visibility</p:attrName>
                                        </p:attrNameLst>
                                      </p:cBhvr>
                                      <p:to>
                                        <p:strVal val="visible"/>
                                      </p:to>
                                    </p:set>
                                    <p:animEffect transition="in" filter="wipe(left)">
                                      <p:cBhvr>
                                        <p:cTn id="54" dur="500"/>
                                        <p:tgtEl>
                                          <p:spTgt spid="22221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2213">
                                            <p:txEl>
                                              <p:pRg st="6" end="6"/>
                                            </p:txEl>
                                          </p:spTgt>
                                        </p:tgtEl>
                                        <p:attrNameLst>
                                          <p:attrName>style.visibility</p:attrName>
                                        </p:attrNameLst>
                                      </p:cBhvr>
                                      <p:to>
                                        <p:strVal val="visible"/>
                                      </p:to>
                                    </p:set>
                                    <p:animEffect transition="in" filter="wipe(left)">
                                      <p:cBhvr>
                                        <p:cTn id="59" dur="500"/>
                                        <p:tgtEl>
                                          <p:spTgt spid="22221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2213">
                                            <p:txEl>
                                              <p:pRg st="7" end="7"/>
                                            </p:txEl>
                                          </p:spTgt>
                                        </p:tgtEl>
                                        <p:attrNameLst>
                                          <p:attrName>style.visibility</p:attrName>
                                        </p:attrNameLst>
                                      </p:cBhvr>
                                      <p:to>
                                        <p:strVal val="visible"/>
                                      </p:to>
                                    </p:set>
                                    <p:animEffect transition="in" filter="wipe(left)">
                                      <p:cBhvr>
                                        <p:cTn id="64" dur="500"/>
                                        <p:tgtEl>
                                          <p:spTgt spid="22221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2214"/>
                                        </p:tgtEl>
                                        <p:attrNameLst>
                                          <p:attrName>style.visibility</p:attrName>
                                        </p:attrNameLst>
                                      </p:cBhvr>
                                      <p:to>
                                        <p:strVal val="visible"/>
                                      </p:to>
                                    </p:set>
                                    <p:animEffect transition="in" filter="wipe(left)">
                                      <p:cBhvr>
                                        <p:cTn id="69" dur="500"/>
                                        <p:tgtEl>
                                          <p:spTgt spid="2222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22215"/>
                                        </p:tgtEl>
                                        <p:attrNameLst>
                                          <p:attrName>style.visibility</p:attrName>
                                        </p:attrNameLst>
                                      </p:cBhvr>
                                      <p:to>
                                        <p:strVal val="visible"/>
                                      </p:to>
                                    </p:set>
                                    <p:animEffect transition="in" filter="wipe(left)">
                                      <p:cBhvr>
                                        <p:cTn id="74" dur="500"/>
                                        <p:tgtEl>
                                          <p:spTgt spid="22221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22216"/>
                                        </p:tgtEl>
                                        <p:attrNameLst>
                                          <p:attrName>style.visibility</p:attrName>
                                        </p:attrNameLst>
                                      </p:cBhvr>
                                      <p:to>
                                        <p:strVal val="visible"/>
                                      </p:to>
                                    </p:set>
                                    <p:animEffect transition="in" filter="wipe(left)">
                                      <p:cBhvr>
                                        <p:cTn id="79" dur="500"/>
                                        <p:tgtEl>
                                          <p:spTgt spid="222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build="p"/>
      <p:bldP spid="222213" grpId="0" build="p"/>
      <p:bldP spid="222215" grpId="0" animBg="1"/>
      <p:bldP spid="2222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Monday, June 18, 2018</a:t>
            </a:r>
            <a:endParaRPr lang="en-US"/>
          </a:p>
        </p:txBody>
      </p:sp>
      <p:sp>
        <p:nvSpPr>
          <p:cNvPr id="21" name="Footer Placeholder 4"/>
          <p:cNvSpPr>
            <a:spLocks noGrp="1"/>
          </p:cNvSpPr>
          <p:nvPr>
            <p:ph type="ftr" sz="quarter" idx="11"/>
          </p:nvPr>
        </p:nvSpPr>
        <p:spPr/>
        <p:txBody>
          <a:bodyPr/>
          <a:lstStyle/>
          <a:p>
            <a:r>
              <a:rPr lang="de-DE" smtClean="0"/>
              <a:t>PHYS 1444-001, Summer 2018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11</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a:t>
            </a:r>
            <a:r>
              <a:rPr lang="en-US" dirty="0" smtClean="0"/>
              <a:t> 5</a:t>
            </a:r>
            <a:endParaRPr lang="en-US" dirty="0"/>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286901" name="Equation" r:id="rId4" imgW="380880" imgH="228600" progId="Equation.DSMT4">
                  <p:embed/>
                </p:oleObj>
              </mc:Choice>
              <mc:Fallback>
                <p:oleObj name="Equation" r:id="rId4" imgW="3808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286902" name="Equation" r:id="rId6" imgW="380880" imgH="419040" progId="Equation.DSMT4">
                  <p:embed/>
                </p:oleObj>
              </mc:Choice>
              <mc:Fallback>
                <p:oleObj name="Equation" r:id="rId6" imgW="3808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286903" name="Equation" r:id="rId8" imgW="571320" imgH="368280" progId="Equation.DSMT4">
                  <p:embed/>
                </p:oleObj>
              </mc:Choice>
              <mc:Fallback>
                <p:oleObj name="Equation" r:id="rId8" imgW="571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286904" name="Equation" r:id="rId10" imgW="583920" imgH="203040" progId="Equation.DSMT4">
                  <p:embed/>
                </p:oleObj>
              </mc:Choice>
              <mc:Fallback>
                <p:oleObj name="Equation" r:id="rId10" imgW="5839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286905" name="Equation" r:id="rId12" imgW="215640" imgH="164880" progId="Equation.DSMT4">
                  <p:embed/>
                </p:oleObj>
              </mc:Choice>
              <mc:Fallback>
                <p:oleObj name="Equation" r:id="rId12" imgW="21564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286906" name="Equation" r:id="rId14" imgW="736560" imgH="419040" progId="Equation.DSMT4">
                  <p:embed/>
                </p:oleObj>
              </mc:Choice>
              <mc:Fallback>
                <p:oleObj name="Equation" r:id="rId14" imgW="736560" imgH="419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286907" name="Equation" r:id="rId16" imgW="609480" imgH="368280" progId="Equation.DSMT4">
                  <p:embed/>
                </p:oleObj>
              </mc:Choice>
              <mc:Fallback>
                <p:oleObj name="Equation" r:id="rId16" imgW="609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286908" name="Equation" r:id="rId18" imgW="241200" imgH="368280" progId="Equation.DSMT4">
                  <p:embed/>
                </p:oleObj>
              </mc:Choice>
              <mc:Fallback>
                <p:oleObj name="Equation" r:id="rId18" imgW="241200" imgH="368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900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gtEl>
                                        <p:attrNameLst>
                                          <p:attrName>style.visibility</p:attrName>
                                        </p:attrNameLst>
                                      </p:cBhvr>
                                      <p:to>
                                        <p:strVal val="visible"/>
                                      </p:to>
                                    </p:set>
                                    <p:animEffect transition="in" filter="wipe(left)">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3241"/>
                                        </p:tgtEl>
                                        <p:attrNameLst>
                                          <p:attrName>style.visibility</p:attrName>
                                        </p:attrNameLst>
                                      </p:cBhvr>
                                      <p:to>
                                        <p:strVal val="visible"/>
                                      </p:to>
                                    </p:set>
                                    <p:anim calcmode="lin" valueType="num">
                                      <p:cBhvr>
                                        <p:cTn id="12" dur="500" fill="hold"/>
                                        <p:tgtEl>
                                          <p:spTgt spid="223241"/>
                                        </p:tgtEl>
                                        <p:attrNameLst>
                                          <p:attrName>ppt_w</p:attrName>
                                        </p:attrNameLst>
                                      </p:cBhvr>
                                      <p:tavLst>
                                        <p:tav tm="0">
                                          <p:val>
                                            <p:fltVal val="0"/>
                                          </p:val>
                                        </p:tav>
                                        <p:tav tm="100000">
                                          <p:val>
                                            <p:strVal val="#ppt_w"/>
                                          </p:val>
                                        </p:tav>
                                      </p:tavLst>
                                    </p:anim>
                                    <p:anim calcmode="lin" valueType="num">
                                      <p:cBhvr>
                                        <p:cTn id="13" dur="500" fill="hold"/>
                                        <p:tgtEl>
                                          <p:spTgt spid="223241"/>
                                        </p:tgtEl>
                                        <p:attrNameLst>
                                          <p:attrName>ppt_h</p:attrName>
                                        </p:attrNameLst>
                                      </p:cBhvr>
                                      <p:tavLst>
                                        <p:tav tm="0">
                                          <p:val>
                                            <p:fltVal val="0"/>
                                          </p:val>
                                        </p:tav>
                                        <p:tav tm="100000">
                                          <p:val>
                                            <p:strVal val="#ppt_h"/>
                                          </p:val>
                                        </p:tav>
                                      </p:tavLst>
                                    </p:anim>
                                    <p:animEffect transition="in" filter="fade">
                                      <p:cBhvr>
                                        <p:cTn id="14" dur="500"/>
                                        <p:tgtEl>
                                          <p:spTgt spid="2232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3236"/>
                                        </p:tgtEl>
                                        <p:attrNameLst>
                                          <p:attrName>style.visibility</p:attrName>
                                        </p:attrNameLst>
                                      </p:cBhvr>
                                      <p:to>
                                        <p:strVal val="visible"/>
                                      </p:to>
                                    </p:set>
                                    <p:animEffect transition="in" filter="wipe(left)">
                                      <p:cBhvr>
                                        <p:cTn id="19" dur="500"/>
                                        <p:tgtEl>
                                          <p:spTgt spid="223236"/>
                                        </p:tgtEl>
                                      </p:cBhvr>
                                    </p:animEffect>
                                  </p:childTnLst>
                                </p:cTn>
                              </p:par>
                              <p:par>
                                <p:cTn id="20" presetID="22" presetClass="entr" presetSubtype="8" fill="hold" nodeType="withEffect">
                                  <p:stCondLst>
                                    <p:cond delay="0"/>
                                  </p:stCondLst>
                                  <p:childTnLst>
                                    <p:set>
                                      <p:cBhvr>
                                        <p:cTn id="21" dur="1" fill="hold">
                                          <p:stCondLst>
                                            <p:cond delay="0"/>
                                          </p:stCondLst>
                                        </p:cTn>
                                        <p:tgtEl>
                                          <p:spTgt spid="223248"/>
                                        </p:tgtEl>
                                        <p:attrNameLst>
                                          <p:attrName>style.visibility</p:attrName>
                                        </p:attrNameLst>
                                      </p:cBhvr>
                                      <p:to>
                                        <p:strVal val="visible"/>
                                      </p:to>
                                    </p:set>
                                    <p:animEffect transition="in" filter="wipe(left)">
                                      <p:cBhvr>
                                        <p:cTn id="22" dur="500"/>
                                        <p:tgtEl>
                                          <p:spTgt spid="2232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3243"/>
                                        </p:tgtEl>
                                        <p:attrNameLst>
                                          <p:attrName>style.visibility</p:attrName>
                                        </p:attrNameLst>
                                      </p:cBhvr>
                                      <p:to>
                                        <p:strVal val="visible"/>
                                      </p:to>
                                    </p:set>
                                    <p:animEffect transition="in" filter="wipe(down)">
                                      <p:cBhvr>
                                        <p:cTn id="25" dur="500"/>
                                        <p:tgtEl>
                                          <p:spTgt spid="2232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3244"/>
                                        </p:tgtEl>
                                        <p:attrNameLst>
                                          <p:attrName>style.visibility</p:attrName>
                                        </p:attrNameLst>
                                      </p:cBhvr>
                                      <p:to>
                                        <p:strVal val="visible"/>
                                      </p:to>
                                    </p:set>
                                    <p:animEffect transition="in" filter="wipe(left)">
                                      <p:cBhvr>
                                        <p:cTn id="30" dur="500"/>
                                        <p:tgtEl>
                                          <p:spTgt spid="2232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3245"/>
                                        </p:tgtEl>
                                        <p:attrNameLst>
                                          <p:attrName>style.visibility</p:attrName>
                                        </p:attrNameLst>
                                      </p:cBhvr>
                                      <p:to>
                                        <p:strVal val="visible"/>
                                      </p:to>
                                    </p:set>
                                    <p:animEffect transition="in" filter="wipe(left)">
                                      <p:cBhvr>
                                        <p:cTn id="35" dur="500"/>
                                        <p:tgtEl>
                                          <p:spTgt spid="2232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3246"/>
                                        </p:tgtEl>
                                        <p:attrNameLst>
                                          <p:attrName>style.visibility</p:attrName>
                                        </p:attrNameLst>
                                      </p:cBhvr>
                                      <p:to>
                                        <p:strVal val="visible"/>
                                      </p:to>
                                    </p:set>
                                    <p:animEffect transition="in" filter="wipe(left)">
                                      <p:cBhvr>
                                        <p:cTn id="40" dur="500"/>
                                        <p:tgtEl>
                                          <p:spTgt spid="2232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3252"/>
                                        </p:tgtEl>
                                        <p:attrNameLst>
                                          <p:attrName>style.visibility</p:attrName>
                                        </p:attrNameLst>
                                      </p:cBhvr>
                                      <p:to>
                                        <p:strVal val="visible"/>
                                      </p:to>
                                    </p:set>
                                    <p:animEffect transition="in" filter="wipe(left)">
                                      <p:cBhvr>
                                        <p:cTn id="45" dur="500"/>
                                        <p:tgtEl>
                                          <p:spTgt spid="2232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3253"/>
                                        </p:tgtEl>
                                        <p:attrNameLst>
                                          <p:attrName>style.visibility</p:attrName>
                                        </p:attrNameLst>
                                      </p:cBhvr>
                                      <p:to>
                                        <p:strVal val="visible"/>
                                      </p:to>
                                    </p:set>
                                    <p:animEffect transition="in" filter="wipe(left)">
                                      <p:cBhvr>
                                        <p:cTn id="50" dur="500"/>
                                        <p:tgtEl>
                                          <p:spTgt spid="2232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3238"/>
                                        </p:tgtEl>
                                        <p:attrNameLst>
                                          <p:attrName>style.visibility</p:attrName>
                                        </p:attrNameLst>
                                      </p:cBhvr>
                                      <p:to>
                                        <p:strVal val="visible"/>
                                      </p:to>
                                    </p:set>
                                    <p:animEffect transition="in" filter="wipe(left)">
                                      <p:cBhvr>
                                        <p:cTn id="55" dur="500"/>
                                        <p:tgtEl>
                                          <p:spTgt spid="2232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3249"/>
                                        </p:tgtEl>
                                        <p:attrNameLst>
                                          <p:attrName>style.visibility</p:attrName>
                                        </p:attrNameLst>
                                      </p:cBhvr>
                                      <p:to>
                                        <p:strVal val="visible"/>
                                      </p:to>
                                    </p:set>
                                    <p:animEffect transition="in" filter="wipe(left)">
                                      <p:cBhvr>
                                        <p:cTn id="60" dur="500"/>
                                        <p:tgtEl>
                                          <p:spTgt spid="22324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3254"/>
                                        </p:tgtEl>
                                        <p:attrNameLst>
                                          <p:attrName>style.visibility</p:attrName>
                                        </p:attrNameLst>
                                      </p:cBhvr>
                                      <p:to>
                                        <p:strVal val="visible"/>
                                      </p:to>
                                    </p:set>
                                    <p:animEffect transition="in" filter="wipe(left)">
                                      <p:cBhvr>
                                        <p:cTn id="65" dur="500"/>
                                        <p:tgtEl>
                                          <p:spTgt spid="22325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3255"/>
                                        </p:tgtEl>
                                        <p:attrNameLst>
                                          <p:attrName>style.visibility</p:attrName>
                                        </p:attrNameLst>
                                      </p:cBhvr>
                                      <p:to>
                                        <p:strVal val="visible"/>
                                      </p:to>
                                    </p:set>
                                    <p:animEffect transition="in" filter="wipe(left)">
                                      <p:cBhvr>
                                        <p:cTn id="70" dur="500"/>
                                        <p:tgtEl>
                                          <p:spTgt spid="22325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23256"/>
                                        </p:tgtEl>
                                        <p:attrNameLst>
                                          <p:attrName>style.visibility</p:attrName>
                                        </p:attrNameLst>
                                      </p:cBhvr>
                                      <p:to>
                                        <p:strVal val="visible"/>
                                      </p:to>
                                    </p:set>
                                    <p:animEffect transition="in" filter="wipe(left)">
                                      <p:cBhvr>
                                        <p:cTn id="75" dur="500"/>
                                        <p:tgtEl>
                                          <p:spTgt spid="22325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3251"/>
                                        </p:tgtEl>
                                        <p:attrNameLst>
                                          <p:attrName>style.visibility</p:attrName>
                                        </p:attrNameLst>
                                      </p:cBhvr>
                                      <p:to>
                                        <p:strVal val="visible"/>
                                      </p:to>
                                    </p:set>
                                    <p:animEffect transition="in" filter="wipe(left)">
                                      <p:cBhvr>
                                        <p:cTn id="80" dur="500"/>
                                        <p:tgtEl>
                                          <p:spTgt spid="22325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23250"/>
                                        </p:tgtEl>
                                        <p:attrNameLst>
                                          <p:attrName>style.visibility</p:attrName>
                                        </p:attrNameLst>
                                      </p:cBhvr>
                                      <p:to>
                                        <p:strVal val="visible"/>
                                      </p:to>
                                    </p:set>
                                    <p:animEffect transition="in" filter="wipe(left)">
                                      <p:cBhvr>
                                        <p:cTn id="85" dur="500"/>
                                        <p:tgtEl>
                                          <p:spTgt spid="22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P spid="223236" grpId="0" animBg="1"/>
      <p:bldP spid="223238" grpId="0"/>
      <p:bldP spid="223243" grpId="0" animBg="1"/>
      <p:bldP spid="223244" grpId="0"/>
      <p:bldP spid="223245" grpId="0"/>
      <p:bldP spid="2232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June 18, 2018</a:t>
            </a:r>
            <a:endParaRPr lang="en-US"/>
          </a:p>
        </p:txBody>
      </p:sp>
      <p:sp>
        <p:nvSpPr>
          <p:cNvPr id="5" name="Footer Placeholder 4"/>
          <p:cNvSpPr>
            <a:spLocks noGrp="1"/>
          </p:cNvSpPr>
          <p:nvPr>
            <p:ph type="ftr" sz="quarter" idx="11"/>
          </p:nvPr>
        </p:nvSpPr>
        <p:spPr/>
        <p:txBody>
          <a:bodyPr/>
          <a:lstStyle/>
          <a:p>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p>
            <a:fld id="{03F23AE2-A0B7-6F4A-809B-ED4B27CBA3C7}" type="slidenum">
              <a:rPr lang="en-US"/>
              <a:pPr/>
              <a:t>12</a:t>
            </a:fld>
            <a:endParaRPr lang="en-US"/>
          </a:p>
        </p:txBody>
      </p:sp>
      <p:sp>
        <p:nvSpPr>
          <p:cNvPr id="209922" name="Rectangle 2"/>
          <p:cNvSpPr>
            <a:spLocks noGrp="1" noChangeArrowheads="1"/>
          </p:cNvSpPr>
          <p:nvPr>
            <p:ph type="title"/>
          </p:nvPr>
        </p:nvSpPr>
        <p:spPr>
          <a:xfrm>
            <a:off x="76200" y="228600"/>
            <a:ext cx="8915400" cy="685800"/>
          </a:xfrm>
        </p:spPr>
        <p:txBody>
          <a:bodyPr/>
          <a:lstStyle/>
          <a:p>
            <a:r>
              <a:rPr lang="en-US"/>
              <a:t>Electric Energy Storage</a:t>
            </a:r>
          </a:p>
        </p:txBody>
      </p:sp>
      <p:sp>
        <p:nvSpPr>
          <p:cNvPr id="209923" name="Rectangle 3"/>
          <p:cNvSpPr>
            <a:spLocks noChangeArrowheads="1"/>
          </p:cNvSpPr>
          <p:nvPr/>
        </p:nvSpPr>
        <p:spPr bwMode="auto">
          <a:xfrm>
            <a:off x="304800" y="9144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a:t>
            </a:r>
            <a:r>
              <a:rPr lang="en-US" dirty="0" smtClean="0">
                <a:solidFill>
                  <a:srgbClr val="660066"/>
                </a:solidFill>
                <a:latin typeface="Arial Narrow" charset="0"/>
                <a:ea typeface="ＭＳ Ｐゴシック" charset="-128"/>
              </a:rPr>
              <a:t> amount of the work </a:t>
            </a:r>
            <a:r>
              <a:rPr lang="en-US" dirty="0">
                <a:solidFill>
                  <a:srgbClr val="660066"/>
                </a:solidFill>
                <a:latin typeface="Arial Narrow" charset="0"/>
                <a:ea typeface="ＭＳ Ｐゴシック" charset="-128"/>
              </a:rPr>
              <a:t>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a:t>
            </a:r>
            <a:r>
              <a:rPr lang="en-US" sz="2800" dirty="0" smtClean="0">
                <a:solidFill>
                  <a:schemeClr val="accent2"/>
                </a:solidFill>
                <a:latin typeface="Arial Narrow" charset="0"/>
              </a:rPr>
              <a:t>one </a:t>
            </a:r>
            <a:r>
              <a:rPr lang="en-US" sz="2800" dirty="0">
                <a:solidFill>
                  <a:schemeClr val="accent2"/>
                </a:solidFill>
                <a:latin typeface="Arial Narrow" charset="0"/>
              </a:rPr>
              <a:t>plate and put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a:t>
            </a:r>
            <a:r>
              <a:rPr lang="en-US" sz="2800" dirty="0" smtClean="0">
                <a:solidFill>
                  <a:schemeClr val="accent2"/>
                </a:solidFill>
                <a:latin typeface="Arial Narrow" charset="0"/>
              </a:rPr>
              <a:t>do </a:t>
            </a:r>
            <a:r>
              <a:rPr lang="en-US" sz="2800" dirty="0">
                <a:solidFill>
                  <a:schemeClr val="accent2"/>
                </a:solidFill>
                <a:latin typeface="Arial Narrow" charset="0"/>
              </a:rPr>
              <a:t>not</a:t>
            </a:r>
            <a:r>
              <a:rPr lang="en-US" sz="2800" dirty="0" smtClean="0">
                <a:solidFill>
                  <a:schemeClr val="accent2"/>
                </a:solidFill>
                <a:latin typeface="Arial Narrow" charset="0"/>
              </a:rPr>
              <a:t> get charged </a:t>
            </a:r>
            <a:r>
              <a:rPr lang="en-US" sz="2800" dirty="0">
                <a:solidFill>
                  <a:schemeClr val="accent2"/>
                </a:solidFill>
                <a:latin typeface="Arial Narrow" charset="0"/>
              </a:rPr>
              <a:t>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 due to</a:t>
            </a:r>
            <a:r>
              <a:rPr lang="en-US" dirty="0" smtClean="0">
                <a:solidFill>
                  <a:srgbClr val="660066"/>
                </a:solidFill>
                <a:latin typeface="Arial Narrow" charset="0"/>
                <a:ea typeface="ＭＳ Ｐゴシック" charset="-128"/>
              </a:rPr>
              <a:t> the electric </a:t>
            </a:r>
            <a:r>
              <a:rPr lang="en-US" dirty="0">
                <a:solidFill>
                  <a:srgbClr val="660066"/>
                </a:solidFill>
                <a:latin typeface="Arial Narrow" charset="0"/>
                <a:ea typeface="ＭＳ Ｐゴシック" charset="-128"/>
              </a:rPr>
              <a:t>repulsion.</a:t>
            </a:r>
          </a:p>
        </p:txBody>
      </p:sp>
    </p:spTree>
    <p:extLst>
      <p:ext uri="{BB962C8B-B14F-4D97-AF65-F5344CB8AC3E}">
        <p14:creationId xmlns:p14="http://schemas.microsoft.com/office/powerpoint/2010/main" val="10532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wipe(left)">
                                      <p:cBhvr>
                                        <p:cTn id="22" dur="500"/>
                                        <p:tgtEl>
                                          <p:spTgt spid="209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9923">
                                            <p:txEl>
                                              <p:pRg st="4" end="4"/>
                                            </p:txEl>
                                          </p:spTgt>
                                        </p:tgtEl>
                                        <p:attrNameLst>
                                          <p:attrName>style.visibility</p:attrName>
                                        </p:attrNameLst>
                                      </p:cBhvr>
                                      <p:to>
                                        <p:strVal val="visible"/>
                                      </p:to>
                                    </p:set>
                                    <p:animEffect transition="in" filter="wipe(left)">
                                      <p:cBhvr>
                                        <p:cTn id="27" dur="500"/>
                                        <p:tgtEl>
                                          <p:spTgt spid="209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9923">
                                            <p:txEl>
                                              <p:pRg st="5" end="5"/>
                                            </p:txEl>
                                          </p:spTgt>
                                        </p:tgtEl>
                                        <p:attrNameLst>
                                          <p:attrName>style.visibility</p:attrName>
                                        </p:attrNameLst>
                                      </p:cBhvr>
                                      <p:to>
                                        <p:strVal val="visible"/>
                                      </p:to>
                                    </p:set>
                                    <p:animEffect transition="in" filter="wipe(left)">
                                      <p:cBhvr>
                                        <p:cTn id="32" dur="500"/>
                                        <p:tgtEl>
                                          <p:spTgt spid="2099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9923">
                                            <p:txEl>
                                              <p:pRg st="6" end="6"/>
                                            </p:txEl>
                                          </p:spTgt>
                                        </p:tgtEl>
                                        <p:attrNameLst>
                                          <p:attrName>style.visibility</p:attrName>
                                        </p:attrNameLst>
                                      </p:cBhvr>
                                      <p:to>
                                        <p:strVal val="visible"/>
                                      </p:to>
                                    </p:set>
                                    <p:animEffect transition="in" filter="wipe(left)">
                                      <p:cBhvr>
                                        <p:cTn id="37" dur="500"/>
                                        <p:tgtEl>
                                          <p:spTgt spid="2099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9923">
                                            <p:txEl>
                                              <p:pRg st="7" end="7"/>
                                            </p:txEl>
                                          </p:spTgt>
                                        </p:tgtEl>
                                        <p:attrNameLst>
                                          <p:attrName>style.visibility</p:attrName>
                                        </p:attrNameLst>
                                      </p:cBhvr>
                                      <p:to>
                                        <p:strVal val="visible"/>
                                      </p:to>
                                    </p:set>
                                    <p:animEffect transition="in" filter="wipe(left)">
                                      <p:cBhvr>
                                        <p:cTn id="42" dur="500"/>
                                        <p:tgtEl>
                                          <p:spTgt spid="209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June 18,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p:txBody>
          <a:bodyPr/>
          <a:lstStyle/>
          <a:p>
            <a:fld id="{83A7CD55-D9D1-DF4E-B0CD-90B219435554}" type="slidenum">
              <a:rPr lang="en-US"/>
              <a:pPr/>
              <a:t>13</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work needed to add a small amount of charge, </a:t>
            </a:r>
            <a:r>
              <a:rPr lang="en-US" sz="2800" dirty="0" err="1">
                <a:solidFill>
                  <a:schemeClr val="accent2"/>
                </a:solidFill>
                <a:latin typeface="Arial Narrow" charset="0"/>
              </a:rPr>
              <a:t>dq</a:t>
            </a:r>
            <a:r>
              <a:rPr lang="en-US" sz="2800" dirty="0">
                <a:solidFill>
                  <a:schemeClr val="accent2"/>
                </a:solidFill>
                <a:latin typeface="Arial Narrow" charset="0"/>
              </a:rPr>
              <a:t>, when a potential difference across the plate is V: </a:t>
            </a:r>
            <a:r>
              <a:rPr lang="en-US" sz="2800" dirty="0" err="1">
                <a:solidFill>
                  <a:schemeClr val="accent2"/>
                </a:solidFill>
                <a:latin typeface="Arial Narrow" charset="0"/>
              </a:rPr>
              <a:t>dW</a:t>
            </a:r>
            <a:r>
              <a:rPr lang="en-US" sz="2800" dirty="0">
                <a:solidFill>
                  <a:schemeClr val="accent2"/>
                </a:solidFill>
                <a:latin typeface="Arial Narrow" charset="0"/>
              </a:rPr>
              <a:t>=</a:t>
            </a:r>
            <a:r>
              <a:rPr lang="en-US" sz="2800" dirty="0" err="1">
                <a:solidFill>
                  <a:schemeClr val="accent2"/>
                </a:solidFill>
                <a:latin typeface="Arial Narrow" charset="0"/>
              </a:rPr>
              <a:t>Vdq</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Since V=q/C, the work needed to store total charge Q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a:t>
            </a:r>
            <a:r>
              <a:rPr lang="en-US" sz="2800" dirty="0" smtClean="0">
                <a:solidFill>
                  <a:schemeClr val="accent2"/>
                </a:solidFill>
                <a:latin typeface="Arial Narrow" charset="0"/>
              </a:rPr>
              <a:t>the charges </a:t>
            </a:r>
            <a:r>
              <a:rPr lang="en-US" sz="2800" dirty="0">
                <a:solidFill>
                  <a:schemeClr val="accent2"/>
                </a:solidFill>
                <a:latin typeface="Arial Narrow" charset="0"/>
              </a:rPr>
              <a:t>+Q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Q=CV,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extLst/>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248139"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extLst/>
          </p:nvPr>
        </p:nvGraphicFramePr>
        <p:xfrm>
          <a:off x="5334000" y="3690938"/>
          <a:ext cx="1447800" cy="1185862"/>
        </p:xfrm>
        <a:graphic>
          <a:graphicData uri="http://schemas.openxmlformats.org/presentationml/2006/ole">
            <mc:AlternateContent xmlns:mc="http://schemas.openxmlformats.org/markup-compatibility/2006">
              <mc:Choice xmlns:v="urn:schemas-microsoft-com:vml" Requires="v">
                <p:oleObj spid="_x0000_s248140" name="Equation" r:id="rId5" imgW="482400" imgH="393480" progId="Equation.DSMT4">
                  <p:embed/>
                </p:oleObj>
              </mc:Choice>
              <mc:Fallback>
                <p:oleObj name="Equation" r:id="rId5" imgW="48240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248141" name="Equation" r:id="rId7" imgW="266400" imgH="164880" progId="Equation.DSMT4">
                  <p:embed/>
                </p:oleObj>
              </mc:Choice>
              <mc:Fallback>
                <p:oleObj name="Equation" r:id="rId7" imgW="2664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248142" name="Equation" r:id="rId9" imgW="355320" imgH="393480" progId="Equation.DSMT4">
                  <p:embed/>
                </p:oleObj>
              </mc:Choice>
              <mc:Fallback>
                <p:oleObj name="Equation" r:id="rId9" imgW="3553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248143" name="Equation" r:id="rId11" imgW="533160" imgH="368280" progId="Equation.DSMT4">
                  <p:embed/>
                </p:oleObj>
              </mc:Choice>
              <mc:Fallback>
                <p:oleObj name="Equation" r:id="rId11" imgW="5331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248144" name="Equation" r:id="rId13" imgW="368280" imgH="368280" progId="Equation.DSMT4">
                  <p:embed/>
                </p:oleObj>
              </mc:Choice>
              <mc:Fallback>
                <p:oleObj name="Equation" r:id="rId13" imgW="36828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extLst/>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248145" name="Equation" r:id="rId15" imgW="584200" imgH="342900" progId="Equation.DSMT4">
                  <p:embed/>
                </p:oleObj>
              </mc:Choice>
              <mc:Fallback>
                <p:oleObj name="Equation" r:id="rId15" imgW="584200" imgH="342900" progId="Equation.DSMT4">
                  <p:embed/>
                  <p:pic>
                    <p:nvPicPr>
                      <p:cNvPr id="0" name=""/>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extLst/>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248146" name="Equation" r:id="rId17" imgW="698500" imgH="381000" progId="Equation.DSMT4">
                  <p:embed/>
                </p:oleObj>
              </mc:Choice>
              <mc:Fallback>
                <p:oleObj name="Equation" r:id="rId17" imgW="698500" imgH="381000" progId="Equation.DSMT4">
                  <p:embed/>
                  <p:pic>
                    <p:nvPicPr>
                      <p:cNvPr id="0" name=""/>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extLst/>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248147" name="Equation" r:id="rId19" imgW="241200" imgH="393480" progId="Equation.DSMT4">
                  <p:embed/>
                </p:oleObj>
              </mc:Choice>
              <mc:Fallback>
                <p:oleObj name="Equation" r:id="rId19" imgW="24120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0930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4260"/>
                                        </p:tgtEl>
                                        <p:attrNameLst>
                                          <p:attrName>style.visibility</p:attrName>
                                        </p:attrNameLst>
                                      </p:cBhvr>
                                      <p:to>
                                        <p:strVal val="visible"/>
                                      </p:to>
                                    </p:set>
                                    <p:animEffect transition="in" filter="wipe(left)">
                                      <p:cBhvr>
                                        <p:cTn id="17" dur="500"/>
                                        <p:tgtEl>
                                          <p:spTgt spid="2242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7"/>
                                        </p:tgtEl>
                                        <p:attrNameLst>
                                          <p:attrName>style.visibility</p:attrName>
                                        </p:attrNameLst>
                                      </p:cBhvr>
                                      <p:to>
                                        <p:strVal val="visible"/>
                                      </p:to>
                                    </p:set>
                                    <p:animEffect transition="in" filter="wipe(left)">
                                      <p:cBhvr>
                                        <p:cTn id="22" dur="500"/>
                                        <p:tgtEl>
                                          <p:spTgt spid="2242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8"/>
                                        </p:tgtEl>
                                        <p:attrNameLst>
                                          <p:attrName>style.visibility</p:attrName>
                                        </p:attrNameLst>
                                      </p:cBhvr>
                                      <p:to>
                                        <p:strVal val="visible"/>
                                      </p:to>
                                    </p:set>
                                    <p:animEffect transition="in" filter="wipe(left)">
                                      <p:cBhvr>
                                        <p:cTn id="27" dur="500"/>
                                        <p:tgtEl>
                                          <p:spTgt spid="2242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69"/>
                                        </p:tgtEl>
                                        <p:attrNameLst>
                                          <p:attrName>style.visibility</p:attrName>
                                        </p:attrNameLst>
                                      </p:cBhvr>
                                      <p:to>
                                        <p:strVal val="visible"/>
                                      </p:to>
                                    </p:set>
                                    <p:animEffect transition="in" filter="wipe(left)">
                                      <p:cBhvr>
                                        <p:cTn id="32" dur="500"/>
                                        <p:tgtEl>
                                          <p:spTgt spid="2242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4259">
                                            <p:txEl>
                                              <p:pRg st="4" end="4"/>
                                            </p:txEl>
                                          </p:spTgt>
                                        </p:tgtEl>
                                        <p:attrNameLst>
                                          <p:attrName>style.visibility</p:attrName>
                                        </p:attrNameLst>
                                      </p:cBhvr>
                                      <p:to>
                                        <p:strVal val="visible"/>
                                      </p:to>
                                    </p:set>
                                    <p:animEffect transition="in" filter="wipe(left)">
                                      <p:cBhvr>
                                        <p:cTn id="37" dur="500"/>
                                        <p:tgtEl>
                                          <p:spTgt spid="22425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4262"/>
                                        </p:tgtEl>
                                        <p:attrNameLst>
                                          <p:attrName>style.visibility</p:attrName>
                                        </p:attrNameLst>
                                      </p:cBhvr>
                                      <p:to>
                                        <p:strVal val="visible"/>
                                      </p:to>
                                    </p:set>
                                    <p:animEffect transition="in" filter="wipe(left)">
                                      <p:cBhvr>
                                        <p:cTn id="42" dur="500"/>
                                        <p:tgtEl>
                                          <p:spTgt spid="2242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4259">
                                            <p:txEl>
                                              <p:pRg st="6" end="6"/>
                                            </p:txEl>
                                          </p:spTgt>
                                        </p:tgtEl>
                                        <p:attrNameLst>
                                          <p:attrName>style.visibility</p:attrName>
                                        </p:attrNameLst>
                                      </p:cBhvr>
                                      <p:to>
                                        <p:strVal val="visible"/>
                                      </p:to>
                                    </p:set>
                                    <p:animEffect transition="in" filter="wipe(left)">
                                      <p:cBhvr>
                                        <p:cTn id="47" dur="500"/>
                                        <p:tgtEl>
                                          <p:spTgt spid="22425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4263"/>
                                        </p:tgtEl>
                                        <p:attrNameLst>
                                          <p:attrName>style.visibility</p:attrName>
                                        </p:attrNameLst>
                                      </p:cBhvr>
                                      <p:to>
                                        <p:strVal val="visible"/>
                                      </p:to>
                                    </p:set>
                                    <p:animEffect transition="in" filter="wipe(left)">
                                      <p:cBhvr>
                                        <p:cTn id="52" dur="500"/>
                                        <p:tgtEl>
                                          <p:spTgt spid="2242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4264"/>
                                        </p:tgtEl>
                                        <p:attrNameLst>
                                          <p:attrName>style.visibility</p:attrName>
                                        </p:attrNameLst>
                                      </p:cBhvr>
                                      <p:to>
                                        <p:strVal val="visible"/>
                                      </p:to>
                                    </p:set>
                                    <p:animEffect transition="in" filter="wipe(left)">
                                      <p:cBhvr>
                                        <p:cTn id="57" dur="500"/>
                                        <p:tgtEl>
                                          <p:spTgt spid="2242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4265"/>
                                        </p:tgtEl>
                                        <p:attrNameLst>
                                          <p:attrName>style.visibility</p:attrName>
                                        </p:attrNameLst>
                                      </p:cBhvr>
                                      <p:to>
                                        <p:strVal val="visible"/>
                                      </p:to>
                                    </p:set>
                                    <p:animEffect transition="in" filter="wipe(left)">
                                      <p:cBhvr>
                                        <p:cTn id="62" dur="500"/>
                                        <p:tgtEl>
                                          <p:spTgt spid="2242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4266"/>
                                        </p:tgtEl>
                                        <p:attrNameLst>
                                          <p:attrName>style.visibility</p:attrName>
                                        </p:attrNameLst>
                                      </p:cBhvr>
                                      <p:to>
                                        <p:strVal val="visible"/>
                                      </p:to>
                                    </p:set>
                                    <p:animEffect transition="in" filter="wipe(left)">
                                      <p:cBhvr>
                                        <p:cTn id="67" dur="5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June 18, 2018</a:t>
            </a:r>
            <a:endParaRPr lang="en-US"/>
          </a:p>
        </p:txBody>
      </p:sp>
      <p:sp>
        <p:nvSpPr>
          <p:cNvPr id="18" name="Footer Placeholder 4"/>
          <p:cNvSpPr>
            <a:spLocks noGrp="1"/>
          </p:cNvSpPr>
          <p:nvPr>
            <p:ph type="ftr" sz="quarter" idx="11"/>
          </p:nvPr>
        </p:nvSpPr>
        <p:spPr/>
        <p:txBody>
          <a:bodyPr/>
          <a:lstStyle/>
          <a:p>
            <a:r>
              <a:rPr lang="de-DE" smtClean="0"/>
              <a:t>PHYS 1444-001, Summer 2018               Dr. Jaehoon Yu</a:t>
            </a:r>
            <a:endParaRPr lang="en-US"/>
          </a:p>
        </p:txBody>
      </p:sp>
      <p:sp>
        <p:nvSpPr>
          <p:cNvPr id="19" name="Slide Number Placeholder 5"/>
          <p:cNvSpPr>
            <a:spLocks noGrp="1"/>
          </p:cNvSpPr>
          <p:nvPr>
            <p:ph type="sldNum" sz="quarter" idx="12"/>
          </p:nvPr>
        </p:nvSpPr>
        <p:spPr/>
        <p:txBody>
          <a:bodyPr/>
          <a:lstStyle/>
          <a:p>
            <a:fld id="{465B3970-AE4E-654D-9A31-FFD8592EC514}" type="slidenum">
              <a:rPr lang="en-US"/>
              <a:pPr/>
              <a:t>14</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a:t>
            </a:r>
            <a:r>
              <a:rPr lang="en-US" dirty="0" smtClean="0"/>
              <a:t> 8</a:t>
            </a:r>
            <a:endParaRPr lang="en-US" dirty="0"/>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287775" name="Equation" r:id="rId3" imgW="660240" imgH="368280" progId="Equation.DSMT4">
                  <p:embed/>
                </p:oleObj>
              </mc:Choice>
              <mc:Fallback>
                <p:oleObj name="Equation" r:id="rId3" imgW="66024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287776" name="Equation" r:id="rId5" imgW="2603160" imgH="368280" progId="Equation.DSMT4">
                  <p:embed/>
                </p:oleObj>
              </mc:Choice>
              <mc:Fallback>
                <p:oleObj name="Equation" r:id="rId5" imgW="26031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287777" name="Equation" r:id="rId7" imgW="419040" imgH="203040" progId="Equation.DSMT4">
                  <p:embed/>
                </p:oleObj>
              </mc:Choice>
              <mc:Fallback>
                <p:oleObj name="Equation" r:id="rId7" imgW="4190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287778" name="Equation" r:id="rId9" imgW="596880" imgH="406080" progId="Equation.DSMT4">
                  <p:embed/>
                </p:oleObj>
              </mc:Choice>
              <mc:Fallback>
                <p:oleObj name="Equation" r:id="rId9" imgW="59688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287779" name="Equation" r:id="rId11" imgW="355320" imgH="164880" progId="Equation.DSMT4">
                  <p:embed/>
                </p:oleObj>
              </mc:Choice>
              <mc:Fallback>
                <p:oleObj name="Equation" r:id="rId11" imgW="35532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287780" name="Equation" r:id="rId13" imgW="533160" imgH="406080" progId="Equation.DSMT4">
                  <p:embed/>
                </p:oleObj>
              </mc:Choice>
              <mc:Fallback>
                <p:oleObj name="Equation" r:id="rId13" imgW="5331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287781" name="Equation" r:id="rId15" imgW="139680" imgH="164880" progId="Equation.DSMT4">
                  <p:embed/>
                </p:oleObj>
              </mc:Choice>
              <mc:Fallback>
                <p:oleObj name="Equation" r:id="rId15" imgW="1396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00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289"/>
                                        </p:tgtEl>
                                        <p:attrNameLst>
                                          <p:attrName>style.visibility</p:attrName>
                                        </p:attrNameLst>
                                      </p:cBhvr>
                                      <p:to>
                                        <p:strVal val="visible"/>
                                      </p:to>
                                    </p:set>
                                    <p:animEffect transition="in" filter="wipe(left)">
                                      <p:cBhvr>
                                        <p:cTn id="12" dur="500"/>
                                        <p:tgtEl>
                                          <p:spTgt spid="2252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5288"/>
                                        </p:tgtEl>
                                        <p:attrNameLst>
                                          <p:attrName>style.visibility</p:attrName>
                                        </p:attrNameLst>
                                      </p:cBhvr>
                                      <p:to>
                                        <p:strVal val="visible"/>
                                      </p:to>
                                    </p:set>
                                    <p:animEffect transition="in" filter="wipe(left)">
                                      <p:cBhvr>
                                        <p:cTn id="17" dur="500"/>
                                        <p:tgtEl>
                                          <p:spTgt spid="2252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5295"/>
                                        </p:tgtEl>
                                        <p:attrNameLst>
                                          <p:attrName>style.visibility</p:attrName>
                                        </p:attrNameLst>
                                      </p:cBhvr>
                                      <p:to>
                                        <p:strVal val="visible"/>
                                      </p:to>
                                    </p:set>
                                    <p:animEffect transition="in" filter="wipe(left)">
                                      <p:cBhvr>
                                        <p:cTn id="22" dur="500"/>
                                        <p:tgtEl>
                                          <p:spTgt spid="2252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5296"/>
                                        </p:tgtEl>
                                        <p:attrNameLst>
                                          <p:attrName>style.visibility</p:attrName>
                                        </p:attrNameLst>
                                      </p:cBhvr>
                                      <p:to>
                                        <p:strVal val="visible"/>
                                      </p:to>
                                    </p:set>
                                    <p:animEffect transition="in" filter="wipe(left)">
                                      <p:cBhvr>
                                        <p:cTn id="27" dur="500"/>
                                        <p:tgtEl>
                                          <p:spTgt spid="2252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5286"/>
                                        </p:tgtEl>
                                        <p:attrNameLst>
                                          <p:attrName>style.visibility</p:attrName>
                                        </p:attrNameLst>
                                      </p:cBhvr>
                                      <p:to>
                                        <p:strVal val="visible"/>
                                      </p:to>
                                    </p:set>
                                    <p:animEffect transition="in" filter="wipe(left)">
                                      <p:cBhvr>
                                        <p:cTn id="32" dur="500"/>
                                        <p:tgtEl>
                                          <p:spTgt spid="2252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5297"/>
                                        </p:tgtEl>
                                        <p:attrNameLst>
                                          <p:attrName>style.visibility</p:attrName>
                                        </p:attrNameLst>
                                      </p:cBhvr>
                                      <p:to>
                                        <p:strVal val="visible"/>
                                      </p:to>
                                    </p:set>
                                    <p:animEffect transition="in" filter="wipe(left)">
                                      <p:cBhvr>
                                        <p:cTn id="37" dur="500"/>
                                        <p:tgtEl>
                                          <p:spTgt spid="2252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5300"/>
                                        </p:tgtEl>
                                        <p:attrNameLst>
                                          <p:attrName>style.visibility</p:attrName>
                                        </p:attrNameLst>
                                      </p:cBhvr>
                                      <p:to>
                                        <p:strVal val="visible"/>
                                      </p:to>
                                    </p:set>
                                    <p:animEffect transition="in" filter="wipe(left)">
                                      <p:cBhvr>
                                        <p:cTn id="42" dur="500"/>
                                        <p:tgtEl>
                                          <p:spTgt spid="22530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5301"/>
                                        </p:tgtEl>
                                        <p:attrNameLst>
                                          <p:attrName>style.visibility</p:attrName>
                                        </p:attrNameLst>
                                      </p:cBhvr>
                                      <p:to>
                                        <p:strVal val="visible"/>
                                      </p:to>
                                    </p:set>
                                    <p:animEffect transition="in" filter="wipe(left)">
                                      <p:cBhvr>
                                        <p:cTn id="47" dur="500"/>
                                        <p:tgtEl>
                                          <p:spTgt spid="22530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5302"/>
                                        </p:tgtEl>
                                        <p:attrNameLst>
                                          <p:attrName>style.visibility</p:attrName>
                                        </p:attrNameLst>
                                      </p:cBhvr>
                                      <p:to>
                                        <p:strVal val="visible"/>
                                      </p:to>
                                    </p:set>
                                    <p:animEffect transition="in" filter="wipe(left)">
                                      <p:cBhvr>
                                        <p:cTn id="52" dur="500"/>
                                        <p:tgtEl>
                                          <p:spTgt spid="2253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5303"/>
                                        </p:tgtEl>
                                        <p:attrNameLst>
                                          <p:attrName>style.visibility</p:attrName>
                                        </p:attrNameLst>
                                      </p:cBhvr>
                                      <p:to>
                                        <p:strVal val="visible"/>
                                      </p:to>
                                    </p:set>
                                    <p:animEffect transition="in" filter="wipe(left)">
                                      <p:cBhvr>
                                        <p:cTn id="57" dur="500"/>
                                        <p:tgtEl>
                                          <p:spTgt spid="22530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5304"/>
                                        </p:tgtEl>
                                        <p:attrNameLst>
                                          <p:attrName>style.visibility</p:attrName>
                                        </p:attrNameLst>
                                      </p:cBhvr>
                                      <p:to>
                                        <p:strVal val="visible"/>
                                      </p:to>
                                    </p:set>
                                    <p:animEffect transition="in" filter="wipe(left)">
                                      <p:cBhvr>
                                        <p:cTn id="62" dur="500"/>
                                        <p:tgtEl>
                                          <p:spTgt spid="22530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5305"/>
                                        </p:tgtEl>
                                        <p:attrNameLst>
                                          <p:attrName>style.visibility</p:attrName>
                                        </p:attrNameLst>
                                      </p:cBhvr>
                                      <p:to>
                                        <p:strVal val="visible"/>
                                      </p:to>
                                    </p:set>
                                    <p:animEffect transition="in" filter="wipe(left)">
                                      <p:cBhvr>
                                        <p:cTn id="67" dur="500"/>
                                        <p:tgtEl>
                                          <p:spTgt spid="2253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25306"/>
                                        </p:tgtEl>
                                        <p:attrNameLst>
                                          <p:attrName>style.visibility</p:attrName>
                                        </p:attrNameLst>
                                      </p:cBhvr>
                                      <p:to>
                                        <p:strVal val="visible"/>
                                      </p:to>
                                    </p:set>
                                    <p:animEffect transition="in" filter="wipe(left)">
                                      <p:cBhvr>
                                        <p:cTn id="72" dur="500"/>
                                        <p:tgtEl>
                                          <p:spTgt spid="22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6" grpId="0"/>
      <p:bldP spid="225288" grpId="0"/>
      <p:bldP spid="225289" grpId="0"/>
      <p:bldP spid="225295" grpId="0"/>
      <p:bldP spid="225296" grpId="0"/>
      <p:bldP spid="2253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June 18,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15</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smtClean="0">
                <a:solidFill>
                  <a:schemeClr val="accent2"/>
                </a:solidFill>
                <a:latin typeface="Arial Narrow" charset="0"/>
              </a:rPr>
              <a:t>=</a:t>
            </a:r>
            <a:r>
              <a:rPr lang="en-US" sz="3200" dirty="0" smtClean="0">
                <a:solidFill>
                  <a:schemeClr val="accent2"/>
                </a:solidFill>
                <a:latin typeface="Symbol" charset="2"/>
              </a:rPr>
              <a:t>ε</a:t>
            </a:r>
            <a:r>
              <a:rPr lang="en-US" sz="3200" baseline="-25000" dirty="0" smtClean="0">
                <a:solidFill>
                  <a:schemeClr val="accent2"/>
                </a:solidFill>
                <a:latin typeface="Arial Narrow" charset="0"/>
              </a:rPr>
              <a:t>0</a:t>
            </a:r>
            <a:r>
              <a:rPr lang="en-US" sz="3200" dirty="0" smtClean="0">
                <a:solidFill>
                  <a:schemeClr val="accent2"/>
                </a:solidFill>
                <a:latin typeface="Arial Narrow" charset="0"/>
              </a:rPr>
              <a:t>A</a:t>
            </a:r>
            <a:r>
              <a:rPr lang="en-US" sz="3200" dirty="0">
                <a:solidFill>
                  <a:schemeClr val="accent2"/>
                </a:solidFill>
                <a:latin typeface="Arial Narrow" charset="0"/>
              </a:rPr>
              <a:t>/d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192243" name="Equation" r:id="rId4" imgW="266400" imgH="164880" progId="Equation.DSMT4">
                  <p:embed/>
                </p:oleObj>
              </mc:Choice>
              <mc:Fallback>
                <p:oleObj name="Equation" r:id="rId4" imgW="2664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192244" name="Equation" r:id="rId6" imgW="533160" imgH="368280" progId="Equation.DSMT4">
                  <p:embed/>
                </p:oleObj>
              </mc:Choice>
              <mc:Fallback>
                <p:oleObj name="Equation" r:id="rId6" imgW="53316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192245" name="Equation" r:id="rId8" imgW="1015920" imgH="419040" progId="Equation.DSMT4">
                  <p:embed/>
                </p:oleObj>
              </mc:Choice>
              <mc:Fallback>
                <p:oleObj name="Equation" r:id="rId8" imgW="101592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192246" name="Equation" r:id="rId10" imgW="622080" imgH="368280" progId="Equation.DSMT4">
                  <p:embed/>
                </p:oleObj>
              </mc:Choice>
              <mc:Fallback>
                <p:oleObj name="Equation" r:id="rId10" imgW="6220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192247" name="Equation" r:id="rId12" imgW="647640" imgH="368280" progId="Equation.DSMT4">
                  <p:embed/>
                </p:oleObj>
              </mc:Choice>
              <mc:Fallback>
                <p:oleObj name="Equation" r:id="rId12" imgW="64764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13768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wipe(left)">
                                      <p:cBhvr>
                                        <p:cTn id="17" dur="500"/>
                                        <p:tgtEl>
                                          <p:spTgt spid="224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3"/>
                                        </p:tgtEl>
                                        <p:attrNameLst>
                                          <p:attrName>style.visibility</p:attrName>
                                        </p:attrNameLst>
                                      </p:cBhvr>
                                      <p:to>
                                        <p:strVal val="visible"/>
                                      </p:to>
                                    </p:set>
                                    <p:animEffect transition="in" filter="wipe(left)">
                                      <p:cBhvr>
                                        <p:cTn id="22" dur="500"/>
                                        <p:tgtEl>
                                          <p:spTgt spid="2242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6"/>
                                        </p:tgtEl>
                                        <p:attrNameLst>
                                          <p:attrName>style.visibility</p:attrName>
                                        </p:attrNameLst>
                                      </p:cBhvr>
                                      <p:to>
                                        <p:strVal val="visible"/>
                                      </p:to>
                                    </p:set>
                                    <p:animEffect transition="in" filter="wipe(left)">
                                      <p:cBhvr>
                                        <p:cTn id="27" dur="500"/>
                                        <p:tgtEl>
                                          <p:spTgt spid="2242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70"/>
                                        </p:tgtEl>
                                        <p:attrNameLst>
                                          <p:attrName>style.visibility</p:attrName>
                                        </p:attrNameLst>
                                      </p:cBhvr>
                                      <p:to>
                                        <p:strVal val="visible"/>
                                      </p:to>
                                    </p:set>
                                    <p:animEffect transition="in" filter="wipe(left)">
                                      <p:cBhvr>
                                        <p:cTn id="32" dur="500"/>
                                        <p:tgtEl>
                                          <p:spTgt spid="2242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4271"/>
                                        </p:tgtEl>
                                        <p:attrNameLst>
                                          <p:attrName>style.visibility</p:attrName>
                                        </p:attrNameLst>
                                      </p:cBhvr>
                                      <p:to>
                                        <p:strVal val="visible"/>
                                      </p:to>
                                    </p:set>
                                    <p:animEffect transition="in" filter="wipe(left)">
                                      <p:cBhvr>
                                        <p:cTn id="37" dur="500"/>
                                        <p:tgtEl>
                                          <p:spTgt spid="22427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4272"/>
                                        </p:tgtEl>
                                        <p:attrNameLst>
                                          <p:attrName>style.visibility</p:attrName>
                                        </p:attrNameLst>
                                      </p:cBhvr>
                                      <p:to>
                                        <p:strVal val="visible"/>
                                      </p:to>
                                    </p:set>
                                    <p:anim calcmode="lin" valueType="num">
                                      <p:cBhvr>
                                        <p:cTn id="42" dur="500" fill="hold"/>
                                        <p:tgtEl>
                                          <p:spTgt spid="224272"/>
                                        </p:tgtEl>
                                        <p:attrNameLst>
                                          <p:attrName>ppt_w</p:attrName>
                                        </p:attrNameLst>
                                      </p:cBhvr>
                                      <p:tavLst>
                                        <p:tav tm="0">
                                          <p:val>
                                            <p:fltVal val="0"/>
                                          </p:val>
                                        </p:tav>
                                        <p:tav tm="100000">
                                          <p:val>
                                            <p:strVal val="#ppt_w"/>
                                          </p:val>
                                        </p:tav>
                                      </p:tavLst>
                                    </p:anim>
                                    <p:anim calcmode="lin" valueType="num">
                                      <p:cBhvr>
                                        <p:cTn id="43" dur="500" fill="hold"/>
                                        <p:tgtEl>
                                          <p:spTgt spid="224272"/>
                                        </p:tgtEl>
                                        <p:attrNameLst>
                                          <p:attrName>ppt_h</p:attrName>
                                        </p:attrNameLst>
                                      </p:cBhvr>
                                      <p:tavLst>
                                        <p:tav tm="0">
                                          <p:val>
                                            <p:fltVal val="0"/>
                                          </p:val>
                                        </p:tav>
                                        <p:tav tm="100000">
                                          <p:val>
                                            <p:strVal val="#ppt_h"/>
                                          </p:val>
                                        </p:tav>
                                      </p:tavLst>
                                    </p:anim>
                                    <p:animEffect transition="in" filter="fade">
                                      <p:cBhvr>
                                        <p:cTn id="44" dur="500"/>
                                        <p:tgtEl>
                                          <p:spTgt spid="2242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4259">
                                            <p:txEl>
                                              <p:pRg st="5" end="5"/>
                                            </p:txEl>
                                          </p:spTgt>
                                        </p:tgtEl>
                                        <p:attrNameLst>
                                          <p:attrName>style.visibility</p:attrName>
                                        </p:attrNameLst>
                                      </p:cBhvr>
                                      <p:to>
                                        <p:strVal val="visible"/>
                                      </p:to>
                                    </p:set>
                                    <p:animEffect transition="in" filter="wipe(left)">
                                      <p:cBhvr>
                                        <p:cTn id="49" dur="500"/>
                                        <p:tgtEl>
                                          <p:spTgt spid="22425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4273"/>
                                        </p:tgtEl>
                                        <p:attrNameLst>
                                          <p:attrName>style.visibility</p:attrName>
                                        </p:attrNameLst>
                                      </p:cBhvr>
                                      <p:to>
                                        <p:strVal val="visible"/>
                                      </p:to>
                                    </p:set>
                                    <p:animEffect transition="in" filter="wipe(left)">
                                      <p:cBhvr>
                                        <p:cTn id="54" dur="500"/>
                                        <p:tgtEl>
                                          <p:spTgt spid="2242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4275"/>
                                        </p:tgtEl>
                                        <p:attrNameLst>
                                          <p:attrName>style.visibility</p:attrName>
                                        </p:attrNameLst>
                                      </p:cBhvr>
                                      <p:to>
                                        <p:strVal val="visible"/>
                                      </p:to>
                                    </p:set>
                                    <p:animEffect transition="in" filter="wipe(left)">
                                      <p:cBhvr>
                                        <p:cTn id="59" dur="500"/>
                                        <p:tgtEl>
                                          <p:spTgt spid="2242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4276"/>
                                        </p:tgtEl>
                                        <p:attrNameLst>
                                          <p:attrName>style.visibility</p:attrName>
                                        </p:attrNameLst>
                                      </p:cBhvr>
                                      <p:to>
                                        <p:strVal val="visible"/>
                                      </p:to>
                                    </p:set>
                                    <p:animEffect transition="in" filter="wipe(left)">
                                      <p:cBhvr>
                                        <p:cTn id="64" dur="500"/>
                                        <p:tgtEl>
                                          <p:spTgt spid="22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72" grpId="0" animBg="1"/>
      <p:bldP spid="224275" grpId="0" animBg="1"/>
      <p:bldP spid="2242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June 18, 2018</a:t>
            </a:r>
            <a:endParaRPr lang="en-US"/>
          </a:p>
        </p:txBody>
      </p:sp>
      <p:sp>
        <p:nvSpPr>
          <p:cNvPr id="6" name="Footer Placeholder 4"/>
          <p:cNvSpPr>
            <a:spLocks noGrp="1"/>
          </p:cNvSpPr>
          <p:nvPr>
            <p:ph type="ftr" sz="quarter" idx="11"/>
          </p:nvPr>
        </p:nvSpPr>
        <p:spPr/>
        <p:txBody>
          <a:bodyPr/>
          <a:lstStyle/>
          <a:p>
            <a:r>
              <a:rPr lang="de-DE" smtClean="0"/>
              <a:t>PHYS 1444-001, Summer 2018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16</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smtClean="0">
                <a:solidFill>
                  <a:srgbClr val="660066"/>
                </a:solidFill>
                <a:latin typeface="Arial Narrow" charset="0"/>
                <a:ea typeface="ＭＳ Ｐゴシック" charset="-128"/>
              </a:rPr>
              <a:t>Increase breakdown </a:t>
            </a:r>
            <a:r>
              <a:rPr lang="en-US" sz="2800" dirty="0">
                <a:solidFill>
                  <a:srgbClr val="660066"/>
                </a:solidFill>
                <a:latin typeface="Arial Narrow" charset="0"/>
                <a:ea typeface="ＭＳ Ｐゴシック" charset="-128"/>
              </a:rPr>
              <a:t>voltage </a:t>
            </a:r>
            <a:r>
              <a:rPr lang="en-US" sz="2800" dirty="0" smtClean="0">
                <a:solidFill>
                  <a:srgbClr val="660066"/>
                </a:solidFill>
                <a:latin typeface="Arial Narrow" charset="0"/>
                <a:ea typeface="ＭＳ Ｐゴシック" charset="-128"/>
              </a:rPr>
              <a:t>greater than </a:t>
            </a:r>
            <a:r>
              <a:rPr lang="en-US" sz="2800" dirty="0">
                <a:solidFill>
                  <a:srgbClr val="660066"/>
                </a:solidFill>
                <a:latin typeface="Arial Narrow" charset="0"/>
                <a:ea typeface="ＭＳ Ｐゴシック" charset="-128"/>
              </a:rPr>
              <a:t>that in </a:t>
            </a:r>
            <a:r>
              <a:rPr lang="en-US" sz="2800" dirty="0" smtClean="0">
                <a:solidFill>
                  <a:srgbClr val="660066"/>
                </a:solidFill>
                <a:latin typeface="Arial Narrow" charset="0"/>
                <a:ea typeface="ＭＳ Ｐゴシック" charset="-128"/>
              </a:rPr>
              <a:t>air (3MV/m)</a:t>
            </a: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smtClean="0">
                <a:solidFill>
                  <a:srgbClr val="660066"/>
                </a:solidFill>
                <a:latin typeface="Arial Narrow" charset="0"/>
                <a:ea typeface="ＭＳ Ｐゴシック" charset="-128"/>
              </a:rPr>
              <a:t>Apply higher </a:t>
            </a:r>
            <a:r>
              <a:rPr lang="en-US" sz="2800" dirty="0">
                <a:solidFill>
                  <a:srgbClr val="660066"/>
                </a:solidFill>
                <a:latin typeface="Arial Narrow" charset="0"/>
                <a:ea typeface="ＭＳ Ｐゴシック" charset="-128"/>
              </a:rPr>
              <a:t>voltage </a:t>
            </a:r>
            <a:r>
              <a:rPr lang="en-US" sz="2800" dirty="0" smtClean="0">
                <a:solidFill>
                  <a:srgbClr val="660066"/>
                </a:solidFill>
                <a:latin typeface="Arial Narrow" charset="0"/>
                <a:ea typeface="ＭＳ Ｐゴシック" charset="-128"/>
              </a:rPr>
              <a:t>to the gap without </a:t>
            </a:r>
            <a:r>
              <a:rPr lang="en-US" sz="2800" dirty="0">
                <a:solidFill>
                  <a:srgbClr val="660066"/>
                </a:solidFill>
                <a:latin typeface="Arial Narrow" charset="0"/>
                <a:ea typeface="ＭＳ Ｐゴシック" charset="-128"/>
              </a:rPr>
              <a:t>the charge passing </a:t>
            </a:r>
            <a:r>
              <a:rPr lang="en-US" sz="2800" dirty="0" smtClean="0">
                <a:solidFill>
                  <a:srgbClr val="660066"/>
                </a:solidFill>
                <a:latin typeface="Arial Narrow" charset="0"/>
                <a:ea typeface="ＭＳ Ｐゴシック" charset="-128"/>
              </a:rPr>
              <a:t>across</a:t>
            </a: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smtClean="0">
                <a:solidFill>
                  <a:srgbClr val="003300"/>
                </a:solidFill>
                <a:latin typeface="Arial Narrow" charset="0"/>
                <a:ea typeface="ＭＳ Ｐゴシック" charset="-128"/>
              </a:rPr>
              <a:t>=</a:t>
            </a:r>
            <a:r>
              <a:rPr lang="en-US" dirty="0" smtClean="0">
                <a:solidFill>
                  <a:srgbClr val="003300"/>
                </a:solidFill>
                <a:latin typeface="Symbol" charset="2"/>
                <a:ea typeface="ＭＳ Ｐゴシック" charset="-128"/>
              </a:rPr>
              <a:t>ε</a:t>
            </a:r>
            <a:r>
              <a:rPr lang="en-US" baseline="-25000" dirty="0" smtClean="0">
                <a:solidFill>
                  <a:srgbClr val="003300"/>
                </a:solidFill>
                <a:latin typeface="Arial Narrow" charset="0"/>
                <a:ea typeface="ＭＳ Ｐゴシック" charset="-128"/>
              </a:rPr>
              <a:t>0</a:t>
            </a:r>
            <a:r>
              <a:rPr lang="en-US" dirty="0" smtClean="0">
                <a:solidFill>
                  <a:srgbClr val="003300"/>
                </a:solidFill>
                <a:latin typeface="Arial Narrow" charset="0"/>
                <a:ea typeface="ＭＳ Ｐゴシック" charset="-128"/>
              </a:rPr>
              <a:t>A</a:t>
            </a:r>
            <a:r>
              <a:rPr lang="en-US" dirty="0">
                <a:solidFill>
                  <a:srgbClr val="003300"/>
                </a:solidFill>
                <a:latin typeface="Arial Narrow" charset="0"/>
                <a:ea typeface="ＭＳ Ｐゴシック" charset="-128"/>
              </a:rPr>
              <a:t>/d)</a:t>
            </a:r>
          </a:p>
          <a:p>
            <a:pPr marL="742950" lvl="1" indent="-285750">
              <a:spcBef>
                <a:spcPct val="20000"/>
              </a:spcBef>
              <a:buFontTx/>
              <a:buChar char="–"/>
            </a:pPr>
            <a:r>
              <a:rPr lang="en-US" sz="2800" dirty="0" smtClean="0">
                <a:solidFill>
                  <a:srgbClr val="660066"/>
                </a:solidFill>
                <a:latin typeface="Arial Narrow" charset="0"/>
                <a:ea typeface="ＭＳ Ｐゴシック" charset="-128"/>
              </a:rPr>
              <a:t>Increase </a:t>
            </a:r>
            <a:r>
              <a:rPr lang="en-US" sz="2800" dirty="0">
                <a:solidFill>
                  <a:srgbClr val="660066"/>
                </a:solidFill>
                <a:latin typeface="Arial Narrow" charset="0"/>
                <a:ea typeface="ＭＳ Ｐゴシック" charset="-128"/>
              </a:rPr>
              <a:t>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192667" name="Equation" r:id="rId3" imgW="520560" imgH="203040" progId="Equation.DSMT4">
                  <p:embed/>
                </p:oleObj>
              </mc:Choice>
              <mc:Fallback>
                <p:oleObj name="Equation" r:id="rId3" imgW="520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43905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wipe(left)">
                                      <p:cBhvr>
                                        <p:cTn id="22" dur="500"/>
                                        <p:tgtEl>
                                          <p:spTgt spid="227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wipe(left)">
                                      <p:cBhvr>
                                        <p:cTn id="27" dur="500"/>
                                        <p:tgtEl>
                                          <p:spTgt spid="227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wipe(left)">
                                      <p:cBhvr>
                                        <p:cTn id="32" dur="500"/>
                                        <p:tgtEl>
                                          <p:spTgt spid="227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7335"/>
                                        </p:tgtEl>
                                        <p:attrNameLst>
                                          <p:attrName>style.visibility</p:attrName>
                                        </p:attrNameLst>
                                      </p:cBhvr>
                                      <p:to>
                                        <p:strVal val="visible"/>
                                      </p:to>
                                    </p:set>
                                    <p:animEffect transition="in" filter="wipe(left)">
                                      <p:cBhvr>
                                        <p:cTn id="37" dur="500"/>
                                        <p:tgtEl>
                                          <p:spTgt spid="2273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wipe(left)">
                                      <p:cBhvr>
                                        <p:cTn id="42" dur="500"/>
                                        <p:tgtEl>
                                          <p:spTgt spid="227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June 18, 2018</a:t>
            </a:r>
            <a:endParaRPr lang="en-US"/>
          </a:p>
        </p:txBody>
      </p:sp>
      <p:sp>
        <p:nvSpPr>
          <p:cNvPr id="6" name="Footer Placeholder 4"/>
          <p:cNvSpPr>
            <a:spLocks noGrp="1"/>
          </p:cNvSpPr>
          <p:nvPr>
            <p:ph type="ftr" sz="quarter" idx="11"/>
          </p:nvPr>
        </p:nvSpPr>
        <p:spPr/>
        <p:txBody>
          <a:bodyPr/>
          <a:lstStyle/>
          <a:p>
            <a:r>
              <a:rPr lang="de-DE" smtClean="0"/>
              <a:t>PHYS 1444-001, Summer 2018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17</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609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a:t>
            </a:r>
            <a:r>
              <a:rPr lang="en-US" sz="3200" b="1" u="sng" dirty="0">
                <a:solidFill>
                  <a:srgbClr val="FF0000"/>
                </a:solidFill>
                <a:latin typeface="Arial Narrow" charset="0"/>
              </a:rPr>
              <a:t>dielectric constant </a:t>
            </a:r>
            <a:r>
              <a:rPr lang="en-US" sz="3200" b="1" u="sng" dirty="0" smtClean="0">
                <a:solidFill>
                  <a:srgbClr val="FF0000"/>
                </a:solidFill>
                <a:latin typeface="Arial Narrow" charset="0"/>
              </a:rPr>
              <a:t>K </a:t>
            </a:r>
            <a:r>
              <a:rPr lang="en-US" sz="3200" dirty="0" smtClean="0">
                <a:solidFill>
                  <a:schemeClr val="accent2"/>
                </a:solidFill>
                <a:latin typeface="Arial Narrow" charset="0"/>
              </a:rPr>
              <a:t>varies </a:t>
            </a:r>
            <a:r>
              <a:rPr lang="en-US" sz="3200" dirty="0">
                <a:solidFill>
                  <a:schemeClr val="accent2"/>
                </a:solidFill>
                <a:latin typeface="Arial Narrow" charset="0"/>
              </a:rPr>
              <a:t>depending on </a:t>
            </a:r>
            <a:r>
              <a:rPr lang="en-US" sz="3200" dirty="0" smtClean="0">
                <a:solidFill>
                  <a:schemeClr val="accent2"/>
                </a:solidFill>
                <a:latin typeface="Arial Narrow" charset="0"/>
              </a:rPr>
              <a:t>the material </a:t>
            </a:r>
            <a:r>
              <a:rPr lang="en-US" sz="3200" dirty="0">
                <a:solidFill>
                  <a:schemeClr val="accent2"/>
                </a:solidFill>
                <a:latin typeface="Arial Narrow" charset="0"/>
              </a:rPr>
              <a:t>(Table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a:t>
            </a:r>
            <a:r>
              <a:rPr lang="en-US" sz="2800" dirty="0" smtClean="0">
                <a:solidFill>
                  <a:srgbClr val="660066"/>
                </a:solidFill>
                <a:latin typeface="Arial Narrow" charset="0"/>
                <a:ea typeface="ＭＳ Ｐゴシック" charset="-128"/>
              </a:rPr>
              <a:t>the permittivity </a:t>
            </a:r>
            <a:r>
              <a:rPr lang="en-US" sz="2800" dirty="0">
                <a:solidFill>
                  <a:srgbClr val="660066"/>
                </a:solidFill>
                <a:latin typeface="Arial Narrow" charset="0"/>
                <a:ea typeface="ＭＳ Ｐゴシック" charset="-128"/>
              </a:rPr>
              <a:t>of air and vacuum are used interchangeably</a:t>
            </a:r>
            <a:r>
              <a:rPr lang="en-US" sz="2800" dirty="0" smtClean="0">
                <a:solidFill>
                  <a:srgbClr val="660066"/>
                </a:solidFill>
                <a:latin typeface="Arial Narrow" charset="0"/>
                <a:ea typeface="ＭＳ Ｐゴシック" charset="-128"/>
              </a:rPr>
              <a:t>.)</a:t>
            </a:r>
          </a:p>
          <a:p>
            <a:pPr marL="742950" lvl="1" indent="-285750">
              <a:spcBef>
                <a:spcPct val="20000"/>
              </a:spcBef>
              <a:buFontTx/>
              <a:buChar char="–"/>
            </a:pPr>
            <a:r>
              <a:rPr lang="en-US" sz="2800" dirty="0" smtClean="0">
                <a:solidFill>
                  <a:srgbClr val="660066"/>
                </a:solidFill>
                <a:latin typeface="Arial Narrow" charset="0"/>
                <a:ea typeface="ＭＳ Ｐゴシック" charset="-128"/>
              </a:rPr>
              <a:t>K for paper is 3.7</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b="1" u="sng" dirty="0">
                <a:solidFill>
                  <a:srgbClr val="FF0000"/>
                </a:solidFill>
                <a:latin typeface="Arial Narrow" charset="0"/>
              </a:rPr>
              <a:t>Maximum electric field before </a:t>
            </a:r>
            <a:r>
              <a:rPr lang="en-US" sz="3200" b="1" u="sng" dirty="0" smtClean="0">
                <a:solidFill>
                  <a:srgbClr val="FF0000"/>
                </a:solidFill>
                <a:latin typeface="Arial Narrow" charset="0"/>
              </a:rPr>
              <a:t>breakdown</a:t>
            </a:r>
            <a:r>
              <a:rPr lang="en-US" sz="3200" b="1" dirty="0" smtClean="0">
                <a:solidFill>
                  <a:schemeClr val="accent2"/>
                </a:solidFill>
                <a:latin typeface="Arial Narrow" charset="0"/>
              </a:rPr>
              <a:t> </a:t>
            </a:r>
            <a:r>
              <a:rPr lang="en-US" sz="3200" dirty="0">
                <a:solidFill>
                  <a:schemeClr val="accent2"/>
                </a:solidFill>
                <a:latin typeface="Arial Narrow" charset="0"/>
              </a:rPr>
              <a:t>occurs is </a:t>
            </a:r>
            <a:r>
              <a:rPr lang="en-US" sz="3200" dirty="0" smtClean="0">
                <a:solidFill>
                  <a:schemeClr val="accent2"/>
                </a:solidFill>
                <a:latin typeface="Arial Narrow" charset="0"/>
              </a:rPr>
              <a:t>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extLst/>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193691" name="Equation" r:id="rId3" imgW="1066680" imgH="368280" progId="Equation.DSMT4">
                  <p:embed/>
                </p:oleObj>
              </mc:Choice>
              <mc:Fallback>
                <p:oleObj name="Equation" r:id="rId3" imgW="10666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47056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wipe(left)">
                                      <p:cBhvr>
                                        <p:cTn id="22" dur="500"/>
                                        <p:tgtEl>
                                          <p:spTgt spid="229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9379">
                                            <p:txEl>
                                              <p:pRg st="4" end="4"/>
                                            </p:txEl>
                                          </p:spTgt>
                                        </p:tgtEl>
                                        <p:attrNameLst>
                                          <p:attrName>style.visibility</p:attrName>
                                        </p:attrNameLst>
                                      </p:cBhvr>
                                      <p:to>
                                        <p:strVal val="visible"/>
                                      </p:to>
                                    </p:set>
                                    <p:animEffect transition="in" filter="wipe(left)">
                                      <p:cBhvr>
                                        <p:cTn id="27" dur="500"/>
                                        <p:tgtEl>
                                          <p:spTgt spid="229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9379">
                                            <p:txEl>
                                              <p:pRg st="5" end="5"/>
                                            </p:txEl>
                                          </p:spTgt>
                                        </p:tgtEl>
                                        <p:attrNameLst>
                                          <p:attrName>style.visibility</p:attrName>
                                        </p:attrNameLst>
                                      </p:cBhvr>
                                      <p:to>
                                        <p:strVal val="visible"/>
                                      </p:to>
                                    </p:set>
                                    <p:animEffect transition="in" filter="wipe(left)">
                                      <p:cBhvr>
                                        <p:cTn id="32" dur="500"/>
                                        <p:tgtEl>
                                          <p:spTgt spid="229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9379">
                                            <p:txEl>
                                              <p:pRg st="6" end="6"/>
                                            </p:txEl>
                                          </p:spTgt>
                                        </p:tgtEl>
                                        <p:attrNameLst>
                                          <p:attrName>style.visibility</p:attrName>
                                        </p:attrNameLst>
                                      </p:cBhvr>
                                      <p:to>
                                        <p:strVal val="visible"/>
                                      </p:to>
                                    </p:set>
                                    <p:animEffect transition="in" filter="wipe(left)">
                                      <p:cBhvr>
                                        <p:cTn id="37" dur="500"/>
                                        <p:tgtEl>
                                          <p:spTgt spid="229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9380"/>
                                        </p:tgtEl>
                                        <p:attrNameLst>
                                          <p:attrName>style.visibility</p:attrName>
                                        </p:attrNameLst>
                                      </p:cBhvr>
                                      <p:to>
                                        <p:strVal val="visible"/>
                                      </p:to>
                                    </p:set>
                                    <p:animEffect transition="in" filter="wipe(left)">
                                      <p:cBhvr>
                                        <p:cTn id="42"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18, 2018</a:t>
            </a:r>
            <a:endParaRPr lang="en-US"/>
          </a:p>
        </p:txBody>
      </p:sp>
      <p:sp>
        <p:nvSpPr>
          <p:cNvPr id="8" name="Footer Placeholder 4"/>
          <p:cNvSpPr>
            <a:spLocks noGrp="1"/>
          </p:cNvSpPr>
          <p:nvPr>
            <p:ph type="ftr" sz="quarter" idx="11"/>
          </p:nvPr>
        </p:nvSpPr>
        <p:spPr/>
        <p:txBody>
          <a:bodyPr/>
          <a:lstStyle/>
          <a:p>
            <a:r>
              <a:rPr lang="de-DE" smtClean="0"/>
              <a:t>PHYS 1444-001, Summer 2018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18</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t>
            </a:r>
            <a:r>
              <a:rPr lang="en-US" sz="3200" b="1" u="sng" dirty="0" smtClean="0">
                <a:solidFill>
                  <a:srgbClr val="FF0000"/>
                </a:solidFill>
                <a:latin typeface="Arial Narrow" charset="0"/>
              </a:rPr>
              <a:t>a dielectric material </a:t>
            </a:r>
            <a:r>
              <a:rPr lang="en-US" sz="3200" dirty="0" smtClean="0">
                <a:solidFill>
                  <a:schemeClr val="accent2"/>
                </a:solidFill>
                <a:latin typeface="Arial Narrow" charset="0"/>
              </a:rPr>
              <a:t>is </a:t>
            </a:r>
            <a:r>
              <a:rPr lang="en-US" sz="3200" dirty="0">
                <a:solidFill>
                  <a:schemeClr val="accent2"/>
                </a:solidFill>
                <a:latin typeface="Arial Narrow" charset="0"/>
              </a:rPr>
              <a:t>defined as</a:t>
            </a:r>
            <a:r>
              <a:rPr lang="en-US" sz="3200" dirty="0" smtClean="0">
                <a:solidFill>
                  <a:schemeClr val="accent2"/>
                </a:solidFill>
                <a:latin typeface="Arial Narrow" charset="0"/>
              </a:rPr>
              <a:t> </a:t>
            </a:r>
            <a:r>
              <a:rPr lang="en-US" sz="3200" b="1" u="sng" dirty="0" err="1" smtClean="0">
                <a:solidFill>
                  <a:srgbClr val="FF0000"/>
                </a:solidFill>
                <a:latin typeface="Symbol" charset="2"/>
              </a:rPr>
              <a:t>ε</a:t>
            </a:r>
            <a:r>
              <a:rPr lang="en-US" sz="3200" b="1" u="sng" dirty="0" smtClean="0">
                <a:solidFill>
                  <a:srgbClr val="FF0000"/>
                </a:solidFill>
                <a:latin typeface="Arial Narrow" charset="0"/>
              </a:rPr>
              <a:t>=K</a:t>
            </a:r>
            <a:r>
              <a:rPr lang="en-US" sz="3200" b="1" u="sng" dirty="0" smtClean="0">
                <a:solidFill>
                  <a:srgbClr val="FF0000"/>
                </a:solidFill>
                <a:latin typeface="Symbol" charset="2"/>
              </a:rPr>
              <a:t>ε</a:t>
            </a:r>
            <a:r>
              <a:rPr lang="en-US" sz="3200" b="1" baseline="-25000" dirty="0" smtClean="0">
                <a:solidFill>
                  <a:srgbClr val="FF0000"/>
                </a:solidFill>
                <a:latin typeface="Arial Narrow" charset="0"/>
              </a:rPr>
              <a:t>0</a:t>
            </a:r>
            <a:endParaRPr lang="en-US" sz="3200" b="1" baseline="-25000" dirty="0">
              <a:solidFill>
                <a:srgbClr val="FF0000"/>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capacitance of a parallel plate </a:t>
            </a:r>
            <a:r>
              <a:rPr lang="en-US" sz="3200" dirty="0" smtClean="0">
                <a:solidFill>
                  <a:schemeClr val="accent2"/>
                </a:solidFill>
                <a:latin typeface="Arial Narrow" charset="0"/>
              </a:rPr>
              <a:t>capacitor with </a:t>
            </a:r>
            <a:r>
              <a:rPr lang="en-US" sz="3200" dirty="0">
                <a:solidFill>
                  <a:schemeClr val="accent2"/>
                </a:solidFill>
                <a:latin typeface="Arial Narrow" charset="0"/>
              </a:rPr>
              <a:t>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194865" name="Equation" r:id="rId4" imgW="495000" imgH="368280" progId="Equation.DSMT4">
                  <p:embed/>
                </p:oleObj>
              </mc:Choice>
              <mc:Fallback>
                <p:oleObj name="Equation" r:id="rId4" imgW="49500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194866" name="Equation" r:id="rId6" imgW="1257120" imgH="368280" progId="Equation.DSMT4">
                  <p:embed/>
                </p:oleObj>
              </mc:Choice>
              <mc:Fallback>
                <p:oleObj name="Equation" r:id="rId6" imgW="125712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a:t>
            </a:r>
            <a:r>
              <a:rPr lang="en-US" sz="1800" dirty="0" smtClean="0">
                <a:solidFill>
                  <a:srgbClr val="FF0000"/>
                </a:solidFill>
                <a:latin typeface="Arial Narrow" charset="0"/>
              </a:rPr>
              <a:t> </a:t>
            </a:r>
            <a:r>
              <a:rPr lang="en-US" sz="1800" dirty="0" err="1" smtClean="0">
                <a:solidFill>
                  <a:srgbClr val="FF0000"/>
                </a:solidFill>
                <a:latin typeface="Symbol" charset="2"/>
              </a:rPr>
              <a:t>ε</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a:t>
            </a:r>
            <a:r>
              <a:rPr lang="en-US" sz="1800" dirty="0" smtClean="0">
                <a:solidFill>
                  <a:srgbClr val="FF0000"/>
                </a:solidFill>
                <a:latin typeface="Arial Narrow" charset="0"/>
              </a:rPr>
              <a:t>hat is the stored energy in between </a:t>
            </a:r>
            <a:r>
              <a:rPr lang="en-US" sz="1800" dirty="0" err="1" smtClean="0">
                <a:solidFill>
                  <a:srgbClr val="FF0000"/>
                </a:solidFill>
                <a:latin typeface="Arial Narrow" charset="0"/>
              </a:rPr>
              <a:t>ProtoDUNE</a:t>
            </a:r>
            <a:r>
              <a:rPr lang="en-US" sz="1800" dirty="0" smtClean="0">
                <a:solidFill>
                  <a:srgbClr val="FF0000"/>
                </a:solidFill>
                <a:latin typeface="Arial Narrow" charset="0"/>
              </a:rPr>
              <a:t> cathode (-300kV) plate (6mx6m) and the cryostat wall (0V), </a:t>
            </a:r>
            <a:r>
              <a:rPr lang="en-US" sz="1800" dirty="0">
                <a:solidFill>
                  <a:srgbClr val="FF0000"/>
                </a:solidFill>
                <a:latin typeface="Arial Narrow" charset="0"/>
              </a:rPr>
              <a:t>d=1.5m, </a:t>
            </a:r>
            <a:r>
              <a:rPr lang="en-US" sz="1800" dirty="0" err="1">
                <a:solidFill>
                  <a:srgbClr val="FF0000"/>
                </a:solidFill>
                <a:latin typeface="Arial Narrow" charset="0"/>
              </a:rPr>
              <a:t>LAr</a:t>
            </a:r>
            <a:r>
              <a:rPr lang="en-US" sz="1800">
                <a:solidFill>
                  <a:srgbClr val="FF0000"/>
                </a:solidFill>
                <a:latin typeface="Arial Narrow" charset="0"/>
              </a:rPr>
              <a:t> </a:t>
            </a:r>
            <a:r>
              <a:rPr lang="en-US" sz="1800" smtClean="0">
                <a:solidFill>
                  <a:srgbClr val="FF0000"/>
                </a:solidFill>
                <a:latin typeface="Arial Narrow" charset="0"/>
              </a:rPr>
              <a:t>K=1.5?</a:t>
            </a:r>
            <a:endParaRPr lang="en-US" sz="1800" dirty="0">
              <a:solidFill>
                <a:srgbClr val="FF0000"/>
              </a:solidFill>
              <a:latin typeface="Arial Narrow" charset="0"/>
            </a:endParaRPr>
          </a:p>
        </p:txBody>
      </p:sp>
    </p:spTree>
    <p:extLst>
      <p:ext uri="{BB962C8B-B14F-4D97-AF65-F5344CB8AC3E}">
        <p14:creationId xmlns:p14="http://schemas.microsoft.com/office/powerpoint/2010/main" val="17671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wipe(left)">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21"/>
                                        </p:tgtEl>
                                        <p:attrNameLst>
                                          <p:attrName>style.visibility</p:attrName>
                                        </p:attrNameLst>
                                      </p:cBhvr>
                                      <p:to>
                                        <p:strVal val="visible"/>
                                      </p:to>
                                    </p:set>
                                    <p:animEffect transition="in" filter="wipe(left)">
                                      <p:cBhvr>
                                        <p:cTn id="17" dur="500"/>
                                        <p:tgtEl>
                                          <p:spTgt spid="2048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wipe(left)">
                                      <p:cBhvr>
                                        <p:cTn id="22" dur="500"/>
                                        <p:tgtEl>
                                          <p:spTgt spid="204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22"/>
                                        </p:tgtEl>
                                        <p:attrNameLst>
                                          <p:attrName>style.visibility</p:attrName>
                                        </p:attrNameLst>
                                      </p:cBhvr>
                                      <p:to>
                                        <p:strVal val="visible"/>
                                      </p:to>
                                    </p:set>
                                    <p:animEffect transition="in" filter="wipe(left)">
                                      <p:cBhvr>
                                        <p:cTn id="27" dur="500"/>
                                        <p:tgtEl>
                                          <p:spTgt spid="2048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3"/>
                                        </p:tgtEl>
                                        <p:attrNameLst>
                                          <p:attrName>style.visibility</p:attrName>
                                        </p:attrNameLst>
                                      </p:cBhvr>
                                      <p:to>
                                        <p:strVal val="visible"/>
                                      </p:to>
                                    </p:set>
                                    <p:animEffect transition="in" filter="wipe(left)">
                                      <p:cBhvr>
                                        <p:cTn id="32" dur="500"/>
                                        <p:tgtEl>
                                          <p:spTgt spid="2048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P spid="204823"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533400"/>
            <a:ext cx="2915816" cy="2246769"/>
          </a:xfrm>
          <a:prstGeom prst="rect">
            <a:avLst/>
          </a:prstGeom>
          <a:noFill/>
        </p:spPr>
        <p:txBody>
          <a:bodyPr wrap="square" rtlCol="0">
            <a:spAutoFit/>
          </a:bodyPr>
          <a:lstStyle/>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Calculate the capacitance between each of the side wall to the FC &amp; the cathode to the ground grid</a:t>
            </a: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Calculate the total energy stored in the capacitors</a:t>
            </a:r>
          </a:p>
          <a:p>
            <a:pPr marL="285750" indent="-285750">
              <a:buFont typeface="Wingdings" charset="2"/>
              <a:buChar char="§"/>
            </a:pPr>
            <a:r>
              <a:rPr lang="en-US" sz="2000" dirty="0" err="1" smtClean="0">
                <a:solidFill>
                  <a:srgbClr val="3C5A77"/>
                </a:solidFill>
                <a:latin typeface="Symbol" charset="2"/>
                <a:ea typeface="Symbol" charset="2"/>
                <a:cs typeface="Symbol" charset="2"/>
                <a:sym typeface="Wingdings"/>
              </a:rPr>
              <a:t>e</a:t>
            </a:r>
            <a:r>
              <a:rPr lang="en-US" sz="2000" baseline="-25000" dirty="0" err="1" smtClean="0">
                <a:solidFill>
                  <a:srgbClr val="3C5A77"/>
                </a:solidFill>
                <a:latin typeface="+mj-lt"/>
                <a:ea typeface="Symbol" charset="2"/>
                <a:cs typeface="Symbol" charset="2"/>
                <a:sym typeface="Wingdings"/>
              </a:rPr>
              <a:t>LAr</a:t>
            </a:r>
            <a:r>
              <a:rPr lang="en-US" sz="2000" dirty="0" smtClean="0">
                <a:solidFill>
                  <a:srgbClr val="3C5A77"/>
                </a:solidFill>
                <a:latin typeface="Arial Narrow" charset="0"/>
                <a:ea typeface="Arial Narrow" charset="0"/>
                <a:cs typeface="Arial Narrow" charset="0"/>
                <a:sym typeface="Wingdings"/>
              </a:rPr>
              <a:t> =1.5</a:t>
            </a:r>
            <a:r>
              <a:rPr lang="en-US" sz="2000" dirty="0" smtClean="0">
                <a:solidFill>
                  <a:srgbClr val="3C5A77"/>
                </a:solidFill>
                <a:latin typeface="Symbol" charset="2"/>
                <a:ea typeface="Symbol" charset="2"/>
                <a:cs typeface="Symbol" charset="2"/>
                <a:sym typeface="Wingdings"/>
              </a:rPr>
              <a:t> e</a:t>
            </a:r>
            <a:r>
              <a:rPr lang="en-US" sz="2000" baseline="-25000" dirty="0">
                <a:solidFill>
                  <a:srgbClr val="3C5A77"/>
                </a:solidFill>
                <a:ea typeface="Symbol" charset="2"/>
                <a:cs typeface="Symbol" charset="2"/>
                <a:sym typeface="Wingdings"/>
              </a:rPr>
              <a:t>0</a:t>
            </a:r>
            <a:r>
              <a:rPr lang="en-US" sz="2000" dirty="0" smtClean="0">
                <a:solidFill>
                  <a:srgbClr val="3C5A77"/>
                </a:solidFill>
                <a:latin typeface="Arial Narrow" charset="0"/>
                <a:ea typeface="Arial Narrow" charset="0"/>
                <a:cs typeface="Arial Narrow" charset="0"/>
                <a:sym typeface="Wingdings"/>
              </a:rPr>
              <a:t> </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a:t>
            </a:r>
            <a:r>
              <a:rPr lang="en-US" sz="4000" b="1" dirty="0" err="1" smtClean="0">
                <a:solidFill>
                  <a:srgbClr val="C00000"/>
                </a:solidFill>
                <a:latin typeface="Arial Narrow" charset="0"/>
                <a:ea typeface="Arial Narrow" charset="0"/>
                <a:cs typeface="Arial Narrow" charset="0"/>
              </a:rPr>
              <a:t>rotoDUNE</a:t>
            </a:r>
            <a:r>
              <a:rPr lang="en-US" sz="4000" b="1" dirty="0" smtClean="0">
                <a:solidFill>
                  <a:srgbClr val="C00000"/>
                </a:solidFill>
                <a:latin typeface="Arial Narrow" charset="0"/>
                <a:ea typeface="Arial Narrow" charset="0"/>
                <a:cs typeface="Arial Narrow" charset="0"/>
              </a:rPr>
              <a:t> Dual Phase</a:t>
            </a:r>
            <a:endParaRPr lang="en-US" sz="4000" b="1" dirty="0">
              <a:solidFill>
                <a:srgbClr val="C00000"/>
              </a:solidFill>
              <a:latin typeface="Arial Narrow" charset="0"/>
              <a:ea typeface="Arial Narrow" charset="0"/>
              <a:cs typeface="Arial Narrow" charset="0"/>
            </a:endParaRP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smtClean="0">
                <a:solidFill>
                  <a:srgbClr val="E95125"/>
                </a:solidFill>
                <a:latin typeface="Arial Narrow" charset="0"/>
                <a:ea typeface="Arial Narrow" charset="0"/>
                <a:cs typeface="Arial Narrow" charset="0"/>
              </a:rPr>
              <a:t>Field </a:t>
            </a:r>
            <a:r>
              <a:rPr lang="en-US" sz="2000" dirty="0">
                <a:solidFill>
                  <a:srgbClr val="E95125"/>
                </a:solidFill>
                <a:latin typeface="Arial Narrow" charset="0"/>
                <a:ea typeface="Arial Narrow" charset="0"/>
                <a:cs typeface="Arial Narrow" charset="0"/>
              </a:rPr>
              <a:t>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19</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817853"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0</a:t>
            </a:r>
            <a:r>
              <a:rPr lang="en-US" dirty="0" smtClean="0">
                <a:solidFill>
                  <a:srgbClr val="FFFF00"/>
                </a:solidFill>
                <a:latin typeface="Arial Narrow" charset="0"/>
                <a:ea typeface="Arial Narrow" charset="0"/>
                <a:cs typeface="Arial Narrow" charset="0"/>
              </a:rPr>
              <a:t>.5 </a:t>
            </a:r>
            <a:r>
              <a:rPr lang="en-US" dirty="0">
                <a:solidFill>
                  <a:srgbClr val="FFFF00"/>
                </a:solidFill>
                <a:latin typeface="Arial Narrow" charset="0"/>
                <a:ea typeface="Arial Narrow" charset="0"/>
                <a:cs typeface="Arial Narrow" charset="0"/>
              </a:rPr>
              <a:t>m</a:t>
            </a:r>
          </a:p>
        </p:txBody>
      </p:sp>
      <p:sp>
        <p:nvSpPr>
          <p:cNvPr id="19" name="Date Placeholder 18"/>
          <p:cNvSpPr>
            <a:spLocks noGrp="1"/>
          </p:cNvSpPr>
          <p:nvPr>
            <p:ph type="dt" sz="half" idx="10"/>
          </p:nvPr>
        </p:nvSpPr>
        <p:spPr/>
        <p:txBody>
          <a:bodyPr/>
          <a:lstStyle/>
          <a:p>
            <a:pPr>
              <a:defRPr/>
            </a:pPr>
            <a:r>
              <a:rPr lang="en-US" smtClean="0"/>
              <a:t>Monday, June 18, 2018</a:t>
            </a:r>
            <a:endParaRPr lang="en-US"/>
          </a:p>
        </p:txBody>
      </p:sp>
      <p:sp>
        <p:nvSpPr>
          <p:cNvPr id="24" name="Footer Placeholder 23"/>
          <p:cNvSpPr>
            <a:spLocks noGrp="1"/>
          </p:cNvSpPr>
          <p:nvPr>
            <p:ph type="ftr" sz="quarter" idx="11"/>
          </p:nvPr>
        </p:nvSpPr>
        <p:spPr/>
        <p:txBody>
          <a:bodyPr/>
          <a:lstStyle/>
          <a:p>
            <a:pPr>
              <a:defRPr/>
            </a:pPr>
            <a:r>
              <a:rPr lang="de-DE" smtClean="0"/>
              <a:t>PHYS 1444-001, Summer 2018               Dr. Jaehoon Yu</a:t>
            </a: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43400"/>
            <a:ext cx="2911687" cy="1942641"/>
          </a:xfrm>
          <a:prstGeom prst="rect">
            <a:avLst/>
          </a:prstGeom>
        </p:spPr>
      </p:pic>
      <p:sp>
        <p:nvSpPr>
          <p:cNvPr id="25" name="ZoneTexte 22"/>
          <p:cNvSpPr txBox="1"/>
          <p:nvPr/>
        </p:nvSpPr>
        <p:spPr>
          <a:xfrm>
            <a:off x="685800" y="4013753"/>
            <a:ext cx="606256" cy="461665"/>
          </a:xfrm>
          <a:prstGeom prst="rect">
            <a:avLst/>
          </a:prstGeom>
          <a:noFill/>
          <a:ln>
            <a:noFill/>
          </a:ln>
        </p:spPr>
        <p:txBody>
          <a:bodyPr wrap="none" rtlCol="0">
            <a:spAutoFit/>
          </a:bodyPr>
          <a:lstStyle/>
          <a:p>
            <a:r>
              <a:rPr lang="en-US" dirty="0" smtClean="0">
                <a:solidFill>
                  <a:srgbClr val="FFFF00"/>
                </a:solidFill>
                <a:latin typeface="Arial Narrow" charset="0"/>
                <a:ea typeface="Arial Narrow" charset="0"/>
                <a:cs typeface="Arial Narrow" charset="0"/>
              </a:rPr>
              <a:t>1 </a:t>
            </a:r>
            <a:r>
              <a:rPr lang="en-US" dirty="0">
                <a:solidFill>
                  <a:srgbClr val="FFFF00"/>
                </a:solidFill>
                <a:latin typeface="Arial Narrow" charset="0"/>
                <a:ea typeface="Arial Narrow" charset="0"/>
                <a:cs typeface="Arial Narrow" charset="0"/>
              </a:rPr>
              <a:t>m</a:t>
            </a:r>
          </a:p>
        </p:txBody>
      </p:sp>
      <p:cxnSp>
        <p:nvCxnSpPr>
          <p:cNvPr id="26" name="Connecteur droit avec flèche 20"/>
          <p:cNvCxnSpPr/>
          <p:nvPr/>
        </p:nvCxnSpPr>
        <p:spPr>
          <a:xfrm flipH="1" flipV="1">
            <a:off x="685800" y="3962071"/>
            <a:ext cx="624639" cy="66215"/>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424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18,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smtClean="0">
                <a:solidFill>
                  <a:srgbClr val="003300"/>
                </a:solidFill>
                <a:latin typeface="Arial Narrow" charset="0"/>
              </a:rPr>
              <a:t>PHYS 1444-001, Summer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838200"/>
          </a:xfrm>
        </p:spPr>
        <p:txBody>
          <a:bodyPr/>
          <a:lstStyle/>
          <a:p>
            <a:r>
              <a:rPr lang="en-US" sz="6000"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76200" y="838200"/>
            <a:ext cx="8991600" cy="5334000"/>
          </a:xfrm>
        </p:spPr>
        <p:txBody>
          <a:bodyPr/>
          <a:lstStyle/>
          <a:p>
            <a:r>
              <a:rPr lang="en-US" sz="2400" dirty="0" smtClean="0"/>
              <a:t>Mid-term exam</a:t>
            </a:r>
          </a:p>
          <a:p>
            <a:pPr lvl="1"/>
            <a:r>
              <a:rPr lang="en-US" sz="2000" dirty="0" smtClean="0"/>
              <a:t>In </a:t>
            </a:r>
            <a:r>
              <a:rPr lang="en-US" sz="2000" dirty="0"/>
              <a:t>class </a:t>
            </a:r>
            <a:r>
              <a:rPr lang="en-US" sz="2000" dirty="0" smtClean="0"/>
              <a:t>this </a:t>
            </a:r>
            <a:r>
              <a:rPr lang="en-US" sz="2000" dirty="0"/>
              <a:t>Wednesday, </a:t>
            </a:r>
            <a:r>
              <a:rPr lang="en-US" sz="2000" dirty="0" smtClean="0"/>
              <a:t>June 20</a:t>
            </a:r>
            <a:endParaRPr lang="en-US" sz="2000" dirty="0"/>
          </a:p>
          <a:p>
            <a:pPr lvl="1"/>
            <a:r>
              <a:rPr lang="en-US" sz="2000" dirty="0"/>
              <a:t>Covers CH21.1 through what we cover in class </a:t>
            </a:r>
            <a:r>
              <a:rPr lang="en-US" sz="2000" dirty="0" smtClean="0"/>
              <a:t>tomorrow, Tuesday </a:t>
            </a:r>
            <a:r>
              <a:rPr lang="en-US" sz="2000" smtClean="0"/>
              <a:t>June </a:t>
            </a:r>
            <a:r>
              <a:rPr lang="en-US" sz="2000" smtClean="0"/>
              <a:t>19 </a:t>
            </a:r>
            <a:r>
              <a:rPr lang="en-US" sz="2000" dirty="0"/>
              <a:t>+ appendix</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a:t>
            </a:r>
          </a:p>
          <a:p>
            <a:pPr lvl="1" eaLnBrk="1" hangingPunct="1"/>
            <a:r>
              <a:rPr lang="en-US" sz="2000" dirty="0"/>
              <a:t>No derivations, word definitions or solutions of any kind!</a:t>
            </a:r>
          </a:p>
          <a:p>
            <a:pPr lvl="1" eaLnBrk="1" hangingPunct="1"/>
            <a:r>
              <a:rPr lang="en-US" sz="2000" dirty="0"/>
              <a:t>No additional formulae or values of constants will be provided! </a:t>
            </a:r>
            <a:endParaRPr lang="en-US" sz="2400" dirty="0"/>
          </a:p>
          <a:p>
            <a:r>
              <a:rPr lang="en-US" sz="2400" dirty="0" smtClean="0"/>
              <a:t>Quiz 2 results</a:t>
            </a:r>
          </a:p>
          <a:p>
            <a:pPr lvl="1"/>
            <a:r>
              <a:rPr lang="en-US" sz="2000" dirty="0" smtClean="0"/>
              <a:t>Class Average: 28.1/50</a:t>
            </a:r>
          </a:p>
          <a:p>
            <a:pPr lvl="2"/>
            <a:r>
              <a:rPr lang="en-US" sz="1800" dirty="0" smtClean="0"/>
              <a:t>Equivalent to 56.2/100</a:t>
            </a:r>
          </a:p>
          <a:p>
            <a:pPr lvl="2"/>
            <a:r>
              <a:rPr lang="en-US" sz="1800" dirty="0" smtClean="0"/>
              <a:t>Previous results: 48/100</a:t>
            </a:r>
          </a:p>
          <a:p>
            <a:pPr lvl="1"/>
            <a:r>
              <a:rPr lang="en-US" sz="2000" dirty="0" smtClean="0"/>
              <a:t>Top score: 49/50</a:t>
            </a:r>
          </a:p>
        </p:txBody>
      </p:sp>
    </p:spTree>
    <p:extLst>
      <p:ext uri="{BB962C8B-B14F-4D97-AF65-F5344CB8AC3E}">
        <p14:creationId xmlns:p14="http://schemas.microsoft.com/office/powerpoint/2010/main" val="88614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down)">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down)">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down)">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down)">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down)">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down)">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down)">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down)">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down)">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down)">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down)">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down)">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down)">
                                      <p:cBhvr>
                                        <p:cTn id="67"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18, 2018</a:t>
            </a:r>
            <a:endParaRPr lang="en-US" sz="1400">
              <a:solidFill>
                <a:srgbClr val="FF0066"/>
              </a:solidFill>
              <a:latin typeface="Arial Narrow" charset="0"/>
            </a:endParaRP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smtClean="0">
                <a:solidFill>
                  <a:srgbClr val="003300"/>
                </a:solidFill>
                <a:latin typeface="Arial Narrow" charset="0"/>
              </a:rPr>
              <a:t>PHYS 1444-001, Summer 2018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accent2"/>
                </a:solidFill>
                <a:latin typeface="Arial Narrow" charset="0"/>
              </a:rPr>
              <a:t>Let’s </a:t>
            </a:r>
            <a:r>
              <a:rPr lang="en-US" sz="3200" dirty="0">
                <a:solidFill>
                  <a:schemeClr val="accent2"/>
                </a:solidFill>
                <a:latin typeface="Arial Narrow" charset="0"/>
              </a:rPr>
              <a:t>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a:t>
            </a:r>
            <a:r>
              <a:rPr lang="en-US" sz="4000" dirty="0" smtClean="0">
                <a:latin typeface="Arial Narrow" charset="0"/>
                <a:ea typeface="ＭＳ Ｐゴシック" charset="0"/>
                <a:cs typeface="ＭＳ Ｐゴシック" charset="0"/>
              </a:rPr>
              <a:t> </a:t>
            </a:r>
            <a:r>
              <a:rPr lang="en-US" sz="4000" dirty="0">
                <a:latin typeface="Arial Narrow" charset="0"/>
                <a:ea typeface="ＭＳ Ｐゴシック" charset="0"/>
                <a:cs typeface="ＭＳ Ｐゴシック" charset="0"/>
              </a:rPr>
              <a:t>Dielectric </a:t>
            </a:r>
            <a:r>
              <a:rPr lang="en-US" sz="4000" dirty="0" smtClean="0">
                <a:latin typeface="Arial Narrow" charset="0"/>
                <a:ea typeface="ＭＳ Ｐゴシック" charset="0"/>
                <a:cs typeface="ＭＳ Ｐゴシック" charset="0"/>
              </a:rPr>
              <a:t>Material on Capacitance </a:t>
            </a:r>
            <a:endParaRPr lang="en-US" sz="4000" dirty="0">
              <a:latin typeface="Arial Narrow" charset="0"/>
              <a:ea typeface="ＭＳ Ｐゴシック" charset="0"/>
              <a:cs typeface="ＭＳ Ｐゴシック" charset="0"/>
            </a:endParaRP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a:t>
            </a:r>
            <a:r>
              <a:rPr lang="en-US" dirty="0" smtClean="0">
                <a:solidFill>
                  <a:schemeClr val="accent2"/>
                </a:solidFill>
                <a:latin typeface="Arial Narrow" charset="0"/>
              </a:rPr>
              <a:t> </a:t>
            </a:r>
            <a:r>
              <a:rPr lang="en-US" dirty="0">
                <a:solidFill>
                  <a:schemeClr val="accent2"/>
                </a:solidFill>
                <a:latin typeface="Arial Narrow" charset="0"/>
              </a:rPr>
              <a:t>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433218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2050"/>
                            </p:stCondLst>
                            <p:childTnLst>
                              <p:par>
                                <p:cTn id="23" presetID="22" presetClass="exit" presetSubtype="8" fill="hold" grpId="0"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05157">
                                            <p:txEl>
                                              <p:pRg st="2" end="2"/>
                                            </p:txEl>
                                          </p:spTgt>
                                        </p:tgtEl>
                                        <p:attrNameLst>
                                          <p:attrName>style.visibility</p:attrName>
                                        </p:attrNameLst>
                                      </p:cBhvr>
                                      <p:to>
                                        <p:strVal val="visible"/>
                                      </p:to>
                                    </p:set>
                                    <p:animEffect transition="in" filter="wipe(left)">
                                      <p:cBhvr>
                                        <p:cTn id="46" dur="500"/>
                                        <p:tgtEl>
                                          <p:spTgt spid="30515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0" nodeType="click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build="p"/>
      <p:bldP spid="305158" grpId="0" animBg="1"/>
      <p:bldP spid="305159" grpId="0" animBg="1"/>
      <p:bldP spid="2"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18, 2018</a:t>
            </a:r>
            <a:endParaRPr lang="en-US"/>
          </a:p>
        </p:txBody>
      </p:sp>
      <p:sp>
        <p:nvSpPr>
          <p:cNvPr id="8" name="Footer Placeholder 4"/>
          <p:cNvSpPr>
            <a:spLocks noGrp="1"/>
          </p:cNvSpPr>
          <p:nvPr>
            <p:ph type="ftr" sz="quarter" idx="11"/>
          </p:nvPr>
        </p:nvSpPr>
        <p:spPr/>
        <p:txBody>
          <a:bodyPr/>
          <a:lstStyle/>
          <a:p>
            <a:r>
              <a:rPr lang="de-DE" smtClean="0"/>
              <a:t>PHYS 1444-001, Summer 2018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21</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a:t>
            </a:r>
            <a:r>
              <a:rPr lang="en-US" sz="3200" dirty="0" smtClean="0">
                <a:solidFill>
                  <a:schemeClr val="accent2"/>
                </a:solidFill>
                <a:latin typeface="Arial Narrow" charset="0"/>
              </a:rPr>
              <a:t> </a:t>
            </a:r>
            <a:r>
              <a:rPr lang="en-US" sz="3200" dirty="0">
                <a:solidFill>
                  <a:schemeClr val="accent2"/>
                </a:solidFill>
                <a:latin typeface="Arial Narrow" charset="0"/>
              </a:rPr>
              <a:t>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the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a:t>
            </a:r>
            <a:r>
              <a:rPr lang="en-US" dirty="0" smtClean="0"/>
              <a:t> </a:t>
            </a:r>
            <a:r>
              <a:rPr lang="en-US" dirty="0"/>
              <a:t>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96039" name="Equation" r:id="rId3" imgW="495000" imgH="368280" progId="Equation.DSMT4">
                  <p:embed/>
                </p:oleObj>
              </mc:Choice>
              <mc:Fallback>
                <p:oleObj name="Equation" r:id="rId3" imgW="4950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96040" name="Equation" r:id="rId5" imgW="1384200" imgH="368280" progId="Equation.DSMT4">
                  <p:embed/>
                </p:oleObj>
              </mc:Choice>
              <mc:Fallback>
                <p:oleObj name="Equation" r:id="rId5" imgW="138420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96041" name="Equation" r:id="rId7" imgW="545760" imgH="368280" progId="Equation.DSMT4">
                  <p:embed/>
                </p:oleObj>
              </mc:Choice>
              <mc:Fallback>
                <p:oleObj name="Equation" r:id="rId7" imgW="5457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12894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wipe(left)">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1427">
                                            <p:txEl>
                                              <p:pRg st="2" end="2"/>
                                            </p:txEl>
                                          </p:spTgt>
                                        </p:tgtEl>
                                        <p:attrNameLst>
                                          <p:attrName>style.visibility</p:attrName>
                                        </p:attrNameLst>
                                      </p:cBhvr>
                                      <p:to>
                                        <p:strVal val="visible"/>
                                      </p:to>
                                    </p:set>
                                    <p:animEffect transition="in" filter="wipe(left)">
                                      <p:cBhvr>
                                        <p:cTn id="22" dur="500"/>
                                        <p:tgtEl>
                                          <p:spTgt spid="231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1427">
                                            <p:txEl>
                                              <p:pRg st="3" end="3"/>
                                            </p:txEl>
                                          </p:spTgt>
                                        </p:tgtEl>
                                        <p:attrNameLst>
                                          <p:attrName>style.visibility</p:attrName>
                                        </p:attrNameLst>
                                      </p:cBhvr>
                                      <p:to>
                                        <p:strVal val="visible"/>
                                      </p:to>
                                    </p:set>
                                    <p:animEffect transition="in" filter="wipe(left)">
                                      <p:cBhvr>
                                        <p:cTn id="27" dur="500"/>
                                        <p:tgtEl>
                                          <p:spTgt spid="231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1427">
                                            <p:txEl>
                                              <p:pRg st="4" end="4"/>
                                            </p:txEl>
                                          </p:spTgt>
                                        </p:tgtEl>
                                        <p:attrNameLst>
                                          <p:attrName>style.visibility</p:attrName>
                                        </p:attrNameLst>
                                      </p:cBhvr>
                                      <p:to>
                                        <p:strVal val="visible"/>
                                      </p:to>
                                    </p:set>
                                    <p:animEffect transition="in" filter="wipe(left)">
                                      <p:cBhvr>
                                        <p:cTn id="32" dur="500"/>
                                        <p:tgtEl>
                                          <p:spTgt spid="231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1427">
                                            <p:txEl>
                                              <p:pRg st="5" end="5"/>
                                            </p:txEl>
                                          </p:spTgt>
                                        </p:tgtEl>
                                        <p:attrNameLst>
                                          <p:attrName>style.visibility</p:attrName>
                                        </p:attrNameLst>
                                      </p:cBhvr>
                                      <p:to>
                                        <p:strVal val="visible"/>
                                      </p:to>
                                    </p:set>
                                    <p:animEffect transition="in" filter="wipe(left)">
                                      <p:cBhvr>
                                        <p:cTn id="37" dur="500"/>
                                        <p:tgtEl>
                                          <p:spTgt spid="231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1427">
                                            <p:txEl>
                                              <p:pRg st="6" end="6"/>
                                            </p:txEl>
                                          </p:spTgt>
                                        </p:tgtEl>
                                        <p:attrNameLst>
                                          <p:attrName>style.visibility</p:attrName>
                                        </p:attrNameLst>
                                      </p:cBhvr>
                                      <p:to>
                                        <p:strVal val="visible"/>
                                      </p:to>
                                    </p:set>
                                    <p:animEffect transition="in" filter="wipe(left)">
                                      <p:cBhvr>
                                        <p:cTn id="42" dur="500"/>
                                        <p:tgtEl>
                                          <p:spTgt spid="231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1433"/>
                                        </p:tgtEl>
                                        <p:attrNameLst>
                                          <p:attrName>style.visibility</p:attrName>
                                        </p:attrNameLst>
                                      </p:cBhvr>
                                      <p:to>
                                        <p:strVal val="visible"/>
                                      </p:to>
                                    </p:set>
                                    <p:animEffect transition="in" filter="wipe(left)">
                                      <p:cBhvr>
                                        <p:cTn id="47" dur="500"/>
                                        <p:tgtEl>
                                          <p:spTgt spid="2314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1427">
                                            <p:txEl>
                                              <p:pRg st="7" end="7"/>
                                            </p:txEl>
                                          </p:spTgt>
                                        </p:tgtEl>
                                        <p:attrNameLst>
                                          <p:attrName>style.visibility</p:attrName>
                                        </p:attrNameLst>
                                      </p:cBhvr>
                                      <p:to>
                                        <p:strVal val="visible"/>
                                      </p:to>
                                    </p:set>
                                    <p:animEffect transition="in" filter="wipe(left)">
                                      <p:cBhvr>
                                        <p:cTn id="52" dur="500"/>
                                        <p:tgtEl>
                                          <p:spTgt spid="23142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1434"/>
                                        </p:tgtEl>
                                        <p:attrNameLst>
                                          <p:attrName>style.visibility</p:attrName>
                                        </p:attrNameLst>
                                      </p:cBhvr>
                                      <p:to>
                                        <p:strVal val="visible"/>
                                      </p:to>
                                    </p:set>
                                    <p:animEffect transition="in" filter="wipe(left)">
                                      <p:cBhvr>
                                        <p:cTn id="57"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June 18,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22</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a:t>
            </a:r>
            <a:r>
              <a:rPr lang="en-US" dirty="0" smtClean="0"/>
              <a:t> 11</a:t>
            </a:r>
            <a:endParaRPr lang="en-US" dirty="0"/>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a:t>
            </a:r>
            <a:r>
              <a:rPr lang="en-US" sz="2000">
                <a:solidFill>
                  <a:schemeClr val="accent2"/>
                </a:solidFill>
                <a:latin typeface="Arial Narrow" charset="0"/>
              </a:rPr>
              <a:t>with </a:t>
            </a:r>
            <a:r>
              <a:rPr lang="en-US" sz="2000" smtClean="0">
                <a:solidFill>
                  <a:schemeClr val="accent2"/>
                </a:solidFill>
                <a:latin typeface="Arial Narrow" charset="0"/>
              </a:rPr>
              <a:t>the </a:t>
            </a:r>
            <a:r>
              <a:rPr lang="en-US" sz="2000" dirty="0">
                <a:solidFill>
                  <a:schemeClr val="accent2"/>
                </a:solidFill>
                <a:latin typeface="Arial Narrow" charset="0"/>
              </a:rPr>
              <a:t>dielectric</a:t>
            </a:r>
            <a:r>
              <a:rPr lang="en-US" sz="2000" dirty="0" smtClean="0">
                <a:solidFill>
                  <a:schemeClr val="accent2"/>
                </a:solidFill>
                <a:latin typeface="Arial Narrow" charset="0"/>
              </a:rPr>
              <a:t>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234403"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234404" name="Equation" r:id="rId6" imgW="253800" imgH="190440" progId="Equation.DSMT4">
                  <p:embed/>
                </p:oleObj>
              </mc:Choice>
              <mc:Fallback>
                <p:oleObj name="Equation" r:id="rId6" imgW="253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234405" name="Equation" r:id="rId8" imgW="355320" imgH="368280" progId="Equation.DSMT4">
                  <p:embed/>
                </p:oleObj>
              </mc:Choice>
              <mc:Fallback>
                <p:oleObj name="Equation" r:id="rId8" imgW="355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234406"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234407" name="Equation" r:id="rId12" imgW="3632040" imgH="406080" progId="Equation.DSMT4">
                  <p:embed/>
                </p:oleObj>
              </mc:Choice>
              <mc:Fallback>
                <p:oleObj name="Equation" r:id="rId12" imgW="363204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234408"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234409" name="Equation" r:id="rId16" imgW="266400" imgH="164880" progId="Equation.DSMT4">
                  <p:embed/>
                </p:oleObj>
              </mc:Choice>
              <mc:Fallback>
                <p:oleObj name="Equation" r:id="rId16" imgW="26640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234410" name="Equation" r:id="rId18" imgW="355320" imgH="164880" progId="Equation.DSMT4">
                  <p:embed/>
                </p:oleObj>
              </mc:Choice>
              <mc:Fallback>
                <p:oleObj name="Equation" r:id="rId18" imgW="35532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234411" name="Equation" r:id="rId20" imgW="2489040" imgH="279360" progId="Equation.DSMT4">
                  <p:embed/>
                </p:oleObj>
              </mc:Choice>
              <mc:Fallback>
                <p:oleObj name="Equation" r:id="rId20" imgW="248904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234412" name="Equation" r:id="rId22" imgW="279360" imgH="368280" progId="Equation.DSMT4">
                  <p:embed/>
                </p:oleObj>
              </mc:Choice>
              <mc:Fallback>
                <p:oleObj name="Equation" r:id="rId22" imgW="27936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234413" name="Equation" r:id="rId24" imgW="1612800" imgH="380880" progId="Equation.DSMT4">
                  <p:embed/>
                </p:oleObj>
              </mc:Choice>
              <mc:Fallback>
                <p:oleObj name="Equation" r:id="rId24" imgW="1612800" imgH="380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234414" name="Equation" r:id="rId26" imgW="533160" imgH="368280" progId="Equation.DSMT4">
                  <p:embed/>
                </p:oleObj>
              </mc:Choice>
              <mc:Fallback>
                <p:oleObj name="Equation" r:id="rId26" imgW="53316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234415" name="Equation" r:id="rId28" imgW="2145960" imgH="368280" progId="Equation.DSMT4">
                  <p:embed/>
                </p:oleObj>
              </mc:Choice>
              <mc:Fallback>
                <p:oleObj name="Equation" r:id="rId28" imgW="214596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960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876"/>
                                        </p:tgtEl>
                                        <p:attrNameLst>
                                          <p:attrName>style.visibility</p:attrName>
                                        </p:attrNameLst>
                                      </p:cBhvr>
                                      <p:to>
                                        <p:strVal val="visible"/>
                                      </p:to>
                                    </p:set>
                                    <p:anim calcmode="lin" valueType="num">
                                      <p:cBhvr>
                                        <p:cTn id="12" dur="500" fill="hold"/>
                                        <p:tgtEl>
                                          <p:spTgt spid="206876"/>
                                        </p:tgtEl>
                                        <p:attrNameLst>
                                          <p:attrName>ppt_w</p:attrName>
                                        </p:attrNameLst>
                                      </p:cBhvr>
                                      <p:tavLst>
                                        <p:tav tm="0">
                                          <p:val>
                                            <p:fltVal val="0"/>
                                          </p:val>
                                        </p:tav>
                                        <p:tav tm="100000">
                                          <p:val>
                                            <p:strVal val="#ppt_w"/>
                                          </p:val>
                                        </p:tav>
                                      </p:tavLst>
                                    </p:anim>
                                    <p:anim calcmode="lin" valueType="num">
                                      <p:cBhvr>
                                        <p:cTn id="13" dur="500" fill="hold"/>
                                        <p:tgtEl>
                                          <p:spTgt spid="206876"/>
                                        </p:tgtEl>
                                        <p:attrNameLst>
                                          <p:attrName>ppt_h</p:attrName>
                                        </p:attrNameLst>
                                      </p:cBhvr>
                                      <p:tavLst>
                                        <p:tav tm="0">
                                          <p:val>
                                            <p:fltVal val="0"/>
                                          </p:val>
                                        </p:tav>
                                        <p:tav tm="100000">
                                          <p:val>
                                            <p:strVal val="#ppt_h"/>
                                          </p:val>
                                        </p:tav>
                                      </p:tavLst>
                                    </p:anim>
                                    <p:animEffect transition="in" filter="fade">
                                      <p:cBhvr>
                                        <p:cTn id="14" dur="500"/>
                                        <p:tgtEl>
                                          <p:spTgt spid="2068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6855"/>
                                        </p:tgtEl>
                                        <p:attrNameLst>
                                          <p:attrName>style.visibility</p:attrName>
                                        </p:attrNameLst>
                                      </p:cBhvr>
                                      <p:to>
                                        <p:strVal val="visible"/>
                                      </p:to>
                                    </p:set>
                                    <p:animEffect transition="in" filter="wipe(left)">
                                      <p:cBhvr>
                                        <p:cTn id="19" dur="500"/>
                                        <p:tgtEl>
                                          <p:spTgt spid="206855"/>
                                        </p:tgtEl>
                                      </p:cBhvr>
                                    </p:animEffect>
                                  </p:childTnLst>
                                </p:cTn>
                              </p:par>
                              <p:par>
                                <p:cTn id="20" presetID="22" presetClass="entr" presetSubtype="8" fill="hold" nodeType="withEffect">
                                  <p:stCondLst>
                                    <p:cond delay="0"/>
                                  </p:stCondLst>
                                  <p:childTnLst>
                                    <p:set>
                                      <p:cBhvr>
                                        <p:cTn id="21" dur="1" fill="hold">
                                          <p:stCondLst>
                                            <p:cond delay="0"/>
                                          </p:stCondLst>
                                        </p:cTn>
                                        <p:tgtEl>
                                          <p:spTgt spid="206870"/>
                                        </p:tgtEl>
                                        <p:attrNameLst>
                                          <p:attrName>style.visibility</p:attrName>
                                        </p:attrNameLst>
                                      </p:cBhvr>
                                      <p:to>
                                        <p:strVal val="visible"/>
                                      </p:to>
                                    </p:set>
                                    <p:animEffect transition="in" filter="wipe(left)">
                                      <p:cBhvr>
                                        <p:cTn id="22" dur="500"/>
                                        <p:tgtEl>
                                          <p:spTgt spid="20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79"/>
                                        </p:tgtEl>
                                        <p:attrNameLst>
                                          <p:attrName>style.visibility</p:attrName>
                                        </p:attrNameLst>
                                      </p:cBhvr>
                                      <p:to>
                                        <p:strVal val="visible"/>
                                      </p:to>
                                    </p:set>
                                    <p:animEffect transition="in" filter="wipe(left)">
                                      <p:cBhvr>
                                        <p:cTn id="27" dur="500"/>
                                        <p:tgtEl>
                                          <p:spTgt spid="206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0"/>
                                        </p:tgtEl>
                                        <p:attrNameLst>
                                          <p:attrName>style.visibility</p:attrName>
                                        </p:attrNameLst>
                                      </p:cBhvr>
                                      <p:to>
                                        <p:strVal val="visible"/>
                                      </p:to>
                                    </p:set>
                                    <p:animEffect transition="in" filter="wipe(left)">
                                      <p:cBhvr>
                                        <p:cTn id="32" dur="500"/>
                                        <p:tgtEl>
                                          <p:spTgt spid="2068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Effect transition="in" filter="wipe(left)">
                                      <p:cBhvr>
                                        <p:cTn id="37" dur="500"/>
                                        <p:tgtEl>
                                          <p:spTgt spid="206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7"/>
                                        </p:tgtEl>
                                        <p:attrNameLst>
                                          <p:attrName>style.visibility</p:attrName>
                                        </p:attrNameLst>
                                      </p:cBhvr>
                                      <p:to>
                                        <p:strVal val="visible"/>
                                      </p:to>
                                    </p:set>
                                    <p:animEffect transition="in" filter="wipe(left)">
                                      <p:cBhvr>
                                        <p:cTn id="42" dur="500"/>
                                        <p:tgtEl>
                                          <p:spTgt spid="206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5"/>
                                        </p:tgtEl>
                                        <p:attrNameLst>
                                          <p:attrName>style.visibility</p:attrName>
                                        </p:attrNameLst>
                                      </p:cBhvr>
                                      <p:to>
                                        <p:strVal val="visible"/>
                                      </p:to>
                                    </p:set>
                                    <p:animEffect transition="in" filter="wipe(left)">
                                      <p:cBhvr>
                                        <p:cTn id="47" dur="500"/>
                                        <p:tgtEl>
                                          <p:spTgt spid="206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6"/>
                                        </p:tgtEl>
                                        <p:attrNameLst>
                                          <p:attrName>style.visibility</p:attrName>
                                        </p:attrNameLst>
                                      </p:cBhvr>
                                      <p:to>
                                        <p:strVal val="visible"/>
                                      </p:to>
                                    </p:set>
                                    <p:animEffect transition="in" filter="wipe(left)">
                                      <p:cBhvr>
                                        <p:cTn id="52" dur="500"/>
                                        <p:tgtEl>
                                          <p:spTgt spid="2068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2"/>
                                        </p:tgtEl>
                                        <p:attrNameLst>
                                          <p:attrName>style.visibility</p:attrName>
                                        </p:attrNameLst>
                                      </p:cBhvr>
                                      <p:to>
                                        <p:strVal val="visible"/>
                                      </p:to>
                                    </p:set>
                                    <p:animEffect transition="in" filter="wipe(left)">
                                      <p:cBhvr>
                                        <p:cTn id="57" dur="500"/>
                                        <p:tgtEl>
                                          <p:spTgt spid="2068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7"/>
                                        </p:tgtEl>
                                        <p:attrNameLst>
                                          <p:attrName>style.visibility</p:attrName>
                                        </p:attrNameLst>
                                      </p:cBhvr>
                                      <p:to>
                                        <p:strVal val="visible"/>
                                      </p:to>
                                    </p:set>
                                    <p:animEffect transition="in" filter="wipe(left)">
                                      <p:cBhvr>
                                        <p:cTn id="62" dur="500"/>
                                        <p:tgtEl>
                                          <p:spTgt spid="206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8"/>
                                        </p:tgtEl>
                                        <p:attrNameLst>
                                          <p:attrName>style.visibility</p:attrName>
                                        </p:attrNameLst>
                                      </p:cBhvr>
                                      <p:to>
                                        <p:strVal val="visible"/>
                                      </p:to>
                                    </p:set>
                                    <p:animEffect transition="in" filter="wipe(left)">
                                      <p:cBhvr>
                                        <p:cTn id="67" dur="500"/>
                                        <p:tgtEl>
                                          <p:spTgt spid="2068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4"/>
                                        </p:tgtEl>
                                        <p:attrNameLst>
                                          <p:attrName>style.visibility</p:attrName>
                                        </p:attrNameLst>
                                      </p:cBhvr>
                                      <p:to>
                                        <p:strVal val="visible"/>
                                      </p:to>
                                    </p:set>
                                    <p:animEffect transition="in" filter="wipe(left)">
                                      <p:cBhvr>
                                        <p:cTn id="72" dur="500"/>
                                        <p:tgtEl>
                                          <p:spTgt spid="2068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89"/>
                                        </p:tgtEl>
                                        <p:attrNameLst>
                                          <p:attrName>style.visibility</p:attrName>
                                        </p:attrNameLst>
                                      </p:cBhvr>
                                      <p:to>
                                        <p:strVal val="visible"/>
                                      </p:to>
                                    </p:set>
                                    <p:animEffect transition="in" filter="wipe(left)">
                                      <p:cBhvr>
                                        <p:cTn id="77" dur="500"/>
                                        <p:tgtEl>
                                          <p:spTgt spid="2068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6890"/>
                                        </p:tgtEl>
                                        <p:attrNameLst>
                                          <p:attrName>style.visibility</p:attrName>
                                        </p:attrNameLst>
                                      </p:cBhvr>
                                      <p:to>
                                        <p:strVal val="visible"/>
                                      </p:to>
                                    </p:set>
                                    <p:animEffect transition="in" filter="wipe(left)">
                                      <p:cBhvr>
                                        <p:cTn id="82"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June 18, 2018</a:t>
            </a:r>
            <a:endParaRPr lang="en-US"/>
          </a:p>
        </p:txBody>
      </p:sp>
      <p:sp>
        <p:nvSpPr>
          <p:cNvPr id="32" name="Footer Placeholder 4"/>
          <p:cNvSpPr>
            <a:spLocks noGrp="1"/>
          </p:cNvSpPr>
          <p:nvPr>
            <p:ph type="ftr" sz="quarter" idx="11"/>
          </p:nvPr>
        </p:nvSpPr>
        <p:spPr/>
        <p:txBody>
          <a:bodyPr/>
          <a:lstStyle/>
          <a:p>
            <a:r>
              <a:rPr lang="de-DE" smtClean="0"/>
              <a:t>PHYS 1444-001, Summer 2018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23</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a:t>
            </a:r>
            <a:r>
              <a:rPr lang="en-US" dirty="0" smtClean="0"/>
              <a:t> 11 </a:t>
            </a:r>
            <a:r>
              <a:rPr lang="en-US" dirty="0"/>
              <a:t>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249489"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249490" name="Equation" r:id="rId5" imgW="444240" imgH="203040" progId="Equation.DSMT4">
                  <p:embed/>
                </p:oleObj>
              </mc:Choice>
              <mc:Fallback>
                <p:oleObj name="Equation" r:id="rId5" imgW="4442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249491"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249492"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249493"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smtClean="0">
                <a:solidFill>
                  <a:srgbClr val="FF0000"/>
                </a:solidFill>
                <a:latin typeface="Arial Narrow" charset="0"/>
              </a:rPr>
              <a:t>An external </a:t>
            </a:r>
            <a:r>
              <a:rPr lang="en-US" sz="1600" b="1">
                <a:solidFill>
                  <a:srgbClr val="FF0000"/>
                </a:solidFill>
                <a:latin typeface="Arial Narrow" charset="0"/>
              </a:rPr>
              <a:t>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249494" name="Equation" r:id="rId13" imgW="291960" imgH="368280" progId="Equation.DSMT4">
                  <p:embed/>
                </p:oleObj>
              </mc:Choice>
              <mc:Fallback>
                <p:oleObj name="Equation" r:id="rId13" imgW="2919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249495" name="Equation" r:id="rId15" imgW="3365280" imgH="406080" progId="Equation.DSMT4">
                  <p:embed/>
                </p:oleObj>
              </mc:Choice>
              <mc:Fallback>
                <p:oleObj name="Equation" r:id="rId15" imgW="33652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249496"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249497"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249498" name="Equation" r:id="rId21" imgW="355320" imgH="164880" progId="Equation.DSMT4">
                  <p:embed/>
                </p:oleObj>
              </mc:Choice>
              <mc:Fallback>
                <p:oleObj name="Equation" r:id="rId21" imgW="3553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249499" name="Equation" r:id="rId23" imgW="1066680" imgH="164880" progId="Equation.DSMT4">
                  <p:embed/>
                </p:oleObj>
              </mc:Choice>
              <mc:Fallback>
                <p:oleObj name="Equation" r:id="rId23" imgW="10666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249500" name="Equation" r:id="rId25" imgW="317160" imgH="368280" progId="Equation.DSMT4">
                  <p:embed/>
                </p:oleObj>
              </mc:Choice>
              <mc:Fallback>
                <p:oleObj name="Equation" r:id="rId25" imgW="317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249501" name="Equation" r:id="rId27" imgW="2222280" imgH="380880" progId="Equation.DSMT4">
                  <p:embed/>
                </p:oleObj>
              </mc:Choice>
              <mc:Fallback>
                <p:oleObj name="Equation" r:id="rId27" imgW="2222280" imgH="380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249502" name="Equation" r:id="rId29" imgW="583920" imgH="368280" progId="Equation.DSMT4">
                  <p:embed/>
                </p:oleObj>
              </mc:Choice>
              <mc:Fallback>
                <p:oleObj name="Equation" r:id="rId29" imgW="58392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249503" name="Equation" r:id="rId31" imgW="812520" imgH="368280" progId="Equation.DSMT4">
                  <p:embed/>
                </p:oleObj>
              </mc:Choice>
              <mc:Fallback>
                <p:oleObj name="Equation" r:id="rId31" imgW="81252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249504"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249505" name="Equation" r:id="rId35" imgW="368280" imgH="164880" progId="Equation.DSMT4">
                  <p:embed/>
                </p:oleObj>
              </mc:Choice>
              <mc:Fallback>
                <p:oleObj name="Equation" r:id="rId35" imgW="368280" imgH="1648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249506" name="Equation" r:id="rId37" imgW="1701720" imgH="203040" progId="Equation.DSMT4">
                  <p:embed/>
                </p:oleObj>
              </mc:Choice>
              <mc:Fallback>
                <p:oleObj name="Equation" r:id="rId37" imgW="170172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9039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3"/>
                                        </p:tgtEl>
                                        <p:attrNameLst>
                                          <p:attrName>style.visibility</p:attrName>
                                        </p:attrNameLst>
                                      </p:cBhvr>
                                      <p:to>
                                        <p:strVal val="visible"/>
                                      </p:to>
                                    </p:set>
                                    <p:animEffect transition="in" filter="wipe(left)">
                                      <p:cBhvr>
                                        <p:cTn id="7" dur="500"/>
                                        <p:tgtEl>
                                          <p:spTgt spid="232453"/>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32456"/>
                                        </p:tgtEl>
                                        <p:attrNameLst>
                                          <p:attrName>style.visibility</p:attrName>
                                        </p:attrNameLst>
                                      </p:cBhvr>
                                      <p:to>
                                        <p:strVal val="visible"/>
                                      </p:to>
                                    </p:set>
                                    <p:animEffect transition="in" filter="wipe(left)">
                                      <p:cBhvr>
                                        <p:cTn id="10" dur="500"/>
                                        <p:tgtEl>
                                          <p:spTgt spid="2324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454"/>
                                        </p:tgtEl>
                                        <p:attrNameLst>
                                          <p:attrName>style.visibility</p:attrName>
                                        </p:attrNameLst>
                                      </p:cBhvr>
                                      <p:to>
                                        <p:strVal val="visible"/>
                                      </p:to>
                                    </p:set>
                                    <p:animEffect transition="in" filter="wipe(left)">
                                      <p:cBhvr>
                                        <p:cTn id="15" dur="500"/>
                                        <p:tgtEl>
                                          <p:spTgt spid="2324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2470"/>
                                        </p:tgtEl>
                                        <p:attrNameLst>
                                          <p:attrName>style.visibility</p:attrName>
                                        </p:attrNameLst>
                                      </p:cBhvr>
                                      <p:to>
                                        <p:strVal val="visible"/>
                                      </p:to>
                                    </p:set>
                                    <p:animEffect transition="in" filter="wipe(left)">
                                      <p:cBhvr>
                                        <p:cTn id="20" dur="500"/>
                                        <p:tgtEl>
                                          <p:spTgt spid="2324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2471"/>
                                        </p:tgtEl>
                                        <p:attrNameLst>
                                          <p:attrName>style.visibility</p:attrName>
                                        </p:attrNameLst>
                                      </p:cBhvr>
                                      <p:to>
                                        <p:strVal val="visible"/>
                                      </p:to>
                                    </p:set>
                                    <p:animEffect transition="in" filter="wipe(left)">
                                      <p:cBhvr>
                                        <p:cTn id="25" dur="500"/>
                                        <p:tgtEl>
                                          <p:spTgt spid="2324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32461"/>
                                        </p:tgtEl>
                                        <p:attrNameLst>
                                          <p:attrName>style.visibility</p:attrName>
                                        </p:attrNameLst>
                                      </p:cBhvr>
                                      <p:to>
                                        <p:strVal val="visible"/>
                                      </p:to>
                                    </p:set>
                                    <p:animEffect transition="in" filter="wipe(left)">
                                      <p:cBhvr>
                                        <p:cTn id="30" dur="500"/>
                                        <p:tgtEl>
                                          <p:spTgt spid="232461"/>
                                        </p:tgtEl>
                                      </p:cBhvr>
                                    </p:animEffect>
                                  </p:childTnLst>
                                </p:cTn>
                              </p:par>
                            </p:childTnLst>
                          </p:cTn>
                        </p:par>
                        <p:par>
                          <p:cTn id="31" fill="hold">
                            <p:stCondLst>
                              <p:cond delay="1350"/>
                            </p:stCondLst>
                            <p:childTnLst>
                              <p:par>
                                <p:cTn id="32" presetID="22" presetClass="entr" presetSubtype="8" fill="hold" nodeType="afterEffect">
                                  <p:stCondLst>
                                    <p:cond delay="0"/>
                                  </p:stCondLst>
                                  <p:childTnLst>
                                    <p:set>
                                      <p:cBhvr>
                                        <p:cTn id="33" dur="1" fill="hold">
                                          <p:stCondLst>
                                            <p:cond delay="0"/>
                                          </p:stCondLst>
                                        </p:cTn>
                                        <p:tgtEl>
                                          <p:spTgt spid="232455"/>
                                        </p:tgtEl>
                                        <p:attrNameLst>
                                          <p:attrName>style.visibility</p:attrName>
                                        </p:attrNameLst>
                                      </p:cBhvr>
                                      <p:to>
                                        <p:strVal val="visible"/>
                                      </p:to>
                                    </p:set>
                                    <p:animEffect transition="in" filter="wipe(left)">
                                      <p:cBhvr>
                                        <p:cTn id="34" dur="500"/>
                                        <p:tgtEl>
                                          <p:spTgt spid="2324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2460"/>
                                        </p:tgtEl>
                                        <p:attrNameLst>
                                          <p:attrName>style.visibility</p:attrName>
                                        </p:attrNameLst>
                                      </p:cBhvr>
                                      <p:to>
                                        <p:strVal val="visible"/>
                                      </p:to>
                                    </p:set>
                                    <p:animEffect transition="in" filter="wipe(left)">
                                      <p:cBhvr>
                                        <p:cTn id="39" dur="500"/>
                                        <p:tgtEl>
                                          <p:spTgt spid="2324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2472"/>
                                        </p:tgtEl>
                                        <p:attrNameLst>
                                          <p:attrName>style.visibility</p:attrName>
                                        </p:attrNameLst>
                                      </p:cBhvr>
                                      <p:to>
                                        <p:strVal val="visible"/>
                                      </p:to>
                                    </p:set>
                                    <p:animEffect transition="in" filter="wipe(left)">
                                      <p:cBhvr>
                                        <p:cTn id="44" dur="500"/>
                                        <p:tgtEl>
                                          <p:spTgt spid="2324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2473"/>
                                        </p:tgtEl>
                                        <p:attrNameLst>
                                          <p:attrName>style.visibility</p:attrName>
                                        </p:attrNameLst>
                                      </p:cBhvr>
                                      <p:to>
                                        <p:strVal val="visible"/>
                                      </p:to>
                                    </p:set>
                                    <p:animEffect transition="in" filter="wipe(left)">
                                      <p:cBhvr>
                                        <p:cTn id="49" dur="500"/>
                                        <p:tgtEl>
                                          <p:spTgt spid="2324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2474"/>
                                        </p:tgtEl>
                                        <p:attrNameLst>
                                          <p:attrName>style.visibility</p:attrName>
                                        </p:attrNameLst>
                                      </p:cBhvr>
                                      <p:to>
                                        <p:strVal val="visible"/>
                                      </p:to>
                                    </p:set>
                                    <p:animEffect transition="in" filter="wipe(left)">
                                      <p:cBhvr>
                                        <p:cTn id="54" dur="500"/>
                                        <p:tgtEl>
                                          <p:spTgt spid="2324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75"/>
                                        </p:tgtEl>
                                        <p:attrNameLst>
                                          <p:attrName>style.visibility</p:attrName>
                                        </p:attrNameLst>
                                      </p:cBhvr>
                                      <p:to>
                                        <p:strVal val="visible"/>
                                      </p:to>
                                    </p:set>
                                    <p:animEffect transition="in" filter="wipe(left)">
                                      <p:cBhvr>
                                        <p:cTn id="59" dur="500"/>
                                        <p:tgtEl>
                                          <p:spTgt spid="2324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2458"/>
                                        </p:tgtEl>
                                        <p:attrNameLst>
                                          <p:attrName>style.visibility</p:attrName>
                                        </p:attrNameLst>
                                      </p:cBhvr>
                                      <p:to>
                                        <p:strVal val="visible"/>
                                      </p:to>
                                    </p:set>
                                    <p:animEffect transition="in" filter="wipe(left)">
                                      <p:cBhvr>
                                        <p:cTn id="64" dur="500"/>
                                        <p:tgtEl>
                                          <p:spTgt spid="2324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32476"/>
                                        </p:tgtEl>
                                        <p:attrNameLst>
                                          <p:attrName>style.visibility</p:attrName>
                                        </p:attrNameLst>
                                      </p:cBhvr>
                                      <p:to>
                                        <p:strVal val="visible"/>
                                      </p:to>
                                    </p:set>
                                    <p:animEffect transition="in" filter="wipe(left)">
                                      <p:cBhvr>
                                        <p:cTn id="69" dur="500"/>
                                        <p:tgtEl>
                                          <p:spTgt spid="2324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32477"/>
                                        </p:tgtEl>
                                        <p:attrNameLst>
                                          <p:attrName>style.visibility</p:attrName>
                                        </p:attrNameLst>
                                      </p:cBhvr>
                                      <p:to>
                                        <p:strVal val="visible"/>
                                      </p:to>
                                    </p:set>
                                    <p:animEffect transition="in" filter="wipe(left)">
                                      <p:cBhvr>
                                        <p:cTn id="74" dur="500"/>
                                        <p:tgtEl>
                                          <p:spTgt spid="23247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2459"/>
                                        </p:tgtEl>
                                        <p:attrNameLst>
                                          <p:attrName>style.visibility</p:attrName>
                                        </p:attrNameLst>
                                      </p:cBhvr>
                                      <p:to>
                                        <p:strVal val="visible"/>
                                      </p:to>
                                    </p:set>
                                    <p:animEffect transition="in" filter="wipe(left)">
                                      <p:cBhvr>
                                        <p:cTn id="79" dur="500"/>
                                        <p:tgtEl>
                                          <p:spTgt spid="2324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32478"/>
                                        </p:tgtEl>
                                        <p:attrNameLst>
                                          <p:attrName>style.visibility</p:attrName>
                                        </p:attrNameLst>
                                      </p:cBhvr>
                                      <p:to>
                                        <p:strVal val="visible"/>
                                      </p:to>
                                    </p:set>
                                    <p:animEffect transition="in" filter="wipe(left)">
                                      <p:cBhvr>
                                        <p:cTn id="84" dur="500"/>
                                        <p:tgtEl>
                                          <p:spTgt spid="23247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32479"/>
                                        </p:tgtEl>
                                        <p:attrNameLst>
                                          <p:attrName>style.visibility</p:attrName>
                                        </p:attrNameLst>
                                      </p:cBhvr>
                                      <p:to>
                                        <p:strVal val="visible"/>
                                      </p:to>
                                    </p:set>
                                    <p:animEffect transition="in" filter="wipe(left)">
                                      <p:cBhvr>
                                        <p:cTn id="89" dur="500"/>
                                        <p:tgtEl>
                                          <p:spTgt spid="23247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32480"/>
                                        </p:tgtEl>
                                        <p:attrNameLst>
                                          <p:attrName>style.visibility</p:attrName>
                                        </p:attrNameLst>
                                      </p:cBhvr>
                                      <p:to>
                                        <p:strVal val="visible"/>
                                      </p:to>
                                    </p:set>
                                    <p:animEffect transition="in" filter="wipe(left)">
                                      <p:cBhvr>
                                        <p:cTn id="94" dur="500"/>
                                        <p:tgtEl>
                                          <p:spTgt spid="23248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32481"/>
                                        </p:tgtEl>
                                        <p:attrNameLst>
                                          <p:attrName>style.visibility</p:attrName>
                                        </p:attrNameLst>
                                      </p:cBhvr>
                                      <p:to>
                                        <p:strVal val="visible"/>
                                      </p:to>
                                    </p:set>
                                    <p:animEffect transition="in" filter="wipe(left)">
                                      <p:cBhvr>
                                        <p:cTn id="99" dur="500"/>
                                        <p:tgtEl>
                                          <p:spTgt spid="23248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32482"/>
                                        </p:tgtEl>
                                        <p:attrNameLst>
                                          <p:attrName>style.visibility</p:attrName>
                                        </p:attrNameLst>
                                      </p:cBhvr>
                                      <p:to>
                                        <p:strVal val="visible"/>
                                      </p:to>
                                    </p:set>
                                    <p:animEffect transition="in" filter="wipe(left)">
                                      <p:cBhvr>
                                        <p:cTn id="104" dur="500"/>
                                        <p:tgtEl>
                                          <p:spTgt spid="23248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232462"/>
                                        </p:tgtEl>
                                        <p:attrNameLst>
                                          <p:attrName>style.visibility</p:attrName>
                                        </p:attrNameLst>
                                      </p:cBhvr>
                                      <p:to>
                                        <p:strVal val="visible"/>
                                      </p:to>
                                    </p:set>
                                    <p:animEffect transition="in" filter="wipe(left)">
                                      <p:cBhvr>
                                        <p:cTn id="109" dur="500"/>
                                        <p:tgtEl>
                                          <p:spTgt spid="23246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232463"/>
                                        </p:tgtEl>
                                        <p:attrNameLst>
                                          <p:attrName>style.visibility</p:attrName>
                                        </p:attrNameLst>
                                      </p:cBhvr>
                                      <p:to>
                                        <p:strVal val="visible"/>
                                      </p:to>
                                    </p:set>
                                    <p:animEffect transition="in" filter="wipe(left)">
                                      <p:cBhvr>
                                        <p:cTn id="114" dur="500"/>
                                        <p:tgtEl>
                                          <p:spTgt spid="23246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232466"/>
                                        </p:tgtEl>
                                        <p:attrNameLst>
                                          <p:attrName>style.visibility</p:attrName>
                                        </p:attrNameLst>
                                      </p:cBhvr>
                                      <p:to>
                                        <p:strVal val="visible"/>
                                      </p:to>
                                    </p:set>
                                    <p:anim calcmode="lin" valueType="num">
                                      <p:cBhvr>
                                        <p:cTn id="119" dur="500" fill="hold"/>
                                        <p:tgtEl>
                                          <p:spTgt spid="232466"/>
                                        </p:tgtEl>
                                        <p:attrNameLst>
                                          <p:attrName>ppt_w</p:attrName>
                                        </p:attrNameLst>
                                      </p:cBhvr>
                                      <p:tavLst>
                                        <p:tav tm="0">
                                          <p:val>
                                            <p:fltVal val="0"/>
                                          </p:val>
                                        </p:tav>
                                        <p:tav tm="100000">
                                          <p:val>
                                            <p:strVal val="#ppt_w"/>
                                          </p:val>
                                        </p:tav>
                                      </p:tavLst>
                                    </p:anim>
                                    <p:anim calcmode="lin" valueType="num">
                                      <p:cBhvr>
                                        <p:cTn id="120" dur="500" fill="hold"/>
                                        <p:tgtEl>
                                          <p:spTgt spid="232466"/>
                                        </p:tgtEl>
                                        <p:attrNameLst>
                                          <p:attrName>ppt_h</p:attrName>
                                        </p:attrNameLst>
                                      </p:cBhvr>
                                      <p:tavLst>
                                        <p:tav tm="0">
                                          <p:val>
                                            <p:fltVal val="0"/>
                                          </p:val>
                                        </p:tav>
                                        <p:tav tm="100000">
                                          <p:val>
                                            <p:strVal val="#ppt_h"/>
                                          </p:val>
                                        </p:tav>
                                      </p:tavLst>
                                    </p:anim>
                                    <p:animEffect transition="in" filter="fade">
                                      <p:cBhvr>
                                        <p:cTn id="121" dur="500"/>
                                        <p:tgtEl>
                                          <p:spTgt spid="23246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232467"/>
                                        </p:tgtEl>
                                        <p:attrNameLst>
                                          <p:attrName>style.visibility</p:attrName>
                                        </p:attrNameLst>
                                      </p:cBhvr>
                                      <p:to>
                                        <p:strVal val="visible"/>
                                      </p:to>
                                    </p:set>
                                    <p:animEffect transition="in" filter="wipe(left)">
                                      <p:cBhvr>
                                        <p:cTn id="126" dur="500"/>
                                        <p:tgtEl>
                                          <p:spTgt spid="23246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232468"/>
                                        </p:tgtEl>
                                        <p:attrNameLst>
                                          <p:attrName>style.visibility</p:attrName>
                                        </p:attrNameLst>
                                      </p:cBhvr>
                                      <p:to>
                                        <p:strVal val="visible"/>
                                      </p:to>
                                    </p:set>
                                    <p:animEffect transition="in" filter="wipe(left)">
                                      <p:cBhvr>
                                        <p:cTn id="131" dur="500"/>
                                        <p:tgtEl>
                                          <p:spTgt spid="23246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232469"/>
                                        </p:tgtEl>
                                        <p:attrNameLst>
                                          <p:attrName>style.visibility</p:attrName>
                                        </p:attrNameLst>
                                      </p:cBhvr>
                                      <p:to>
                                        <p:strVal val="visible"/>
                                      </p:to>
                                    </p:set>
                                    <p:animEffect transition="in" filter="wipe(left)">
                                      <p:cBhvr>
                                        <p:cTn id="136" dur="500"/>
                                        <p:tgtEl>
                                          <p:spTgt spid="23246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232464"/>
                                        </p:tgtEl>
                                        <p:attrNameLst>
                                          <p:attrName>style.visibility</p:attrName>
                                        </p:attrNameLst>
                                      </p:cBhvr>
                                      <p:to>
                                        <p:strVal val="visible"/>
                                      </p:to>
                                    </p:set>
                                    <p:animEffect transition="in" filter="wipe(left)">
                                      <p:cBhvr>
                                        <p:cTn id="141" dur="500"/>
                                        <p:tgtEl>
                                          <p:spTgt spid="23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1" grpId="0"/>
      <p:bldP spid="232453" grpId="0"/>
      <p:bldP spid="232456" grpId="0"/>
      <p:bldP spid="232462" grpId="0" animBg="1"/>
      <p:bldP spid="232463" grpId="0" animBg="1"/>
      <p:bldP spid="232464" grpId="0" animBg="1"/>
      <p:bldP spid="232466" grpId="0" animBg="1"/>
      <p:bldP spid="232467" grpId="0"/>
      <p:bldP spid="232468" grpId="0"/>
      <p:bldP spid="2324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18, 2018</a:t>
            </a:r>
            <a:endParaRPr lang="en-US"/>
          </a:p>
        </p:txBody>
      </p:sp>
      <p:sp>
        <p:nvSpPr>
          <p:cNvPr id="8" name="Footer Placeholder 4"/>
          <p:cNvSpPr>
            <a:spLocks noGrp="1"/>
          </p:cNvSpPr>
          <p:nvPr>
            <p:ph type="ftr" sz="quarter" idx="11"/>
          </p:nvPr>
        </p:nvSpPr>
        <p:spPr/>
        <p:txBody>
          <a:bodyPr/>
          <a:lstStyle/>
          <a:p>
            <a:r>
              <a:rPr lang="de-DE" smtClean="0"/>
              <a:t>PHYS 1444-001, Summer 2018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24</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a:t>
            </a:r>
            <a:r>
              <a:rPr lang="en-US" sz="2800" dirty="0" smtClean="0">
                <a:solidFill>
                  <a:schemeClr val="accent2"/>
                </a:solidFill>
                <a:latin typeface="Arial Narrow" charset="0"/>
              </a:rPr>
              <a:t>the electric </a:t>
            </a:r>
            <a:r>
              <a:rPr lang="en-US" sz="2800" dirty="0">
                <a:solidFill>
                  <a:schemeClr val="accent2"/>
                </a:solidFill>
                <a:latin typeface="Arial Narrow" charset="0"/>
              </a:rPr>
              <a:t>field molecules </a:t>
            </a:r>
            <a:r>
              <a:rPr lang="en-US" sz="2800" dirty="0" smtClean="0">
                <a:solidFill>
                  <a:schemeClr val="accent2"/>
                </a:solidFill>
                <a:latin typeface="Arial Narrow" charset="0"/>
              </a:rPr>
              <a:t>will </a:t>
            </a:r>
            <a:r>
              <a:rPr lang="en-US" sz="2800" dirty="0">
                <a:solidFill>
                  <a:schemeClr val="accent2"/>
                </a:solidFill>
                <a:latin typeface="Arial Narrow" charset="0"/>
              </a:rPr>
              <a:t>be aligned.</a:t>
            </a:r>
          </a:p>
        </p:txBody>
      </p:sp>
    </p:spTree>
    <p:extLst>
      <p:ext uri="{BB962C8B-B14F-4D97-AF65-F5344CB8AC3E}">
        <p14:creationId xmlns:p14="http://schemas.microsoft.com/office/powerpoint/2010/main" val="116842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June 18, 2018</a:t>
            </a:r>
            <a:endParaRPr lang="en-US"/>
          </a:p>
        </p:txBody>
      </p:sp>
      <p:sp>
        <p:nvSpPr>
          <p:cNvPr id="7" name="Footer Placeholder 4"/>
          <p:cNvSpPr>
            <a:spLocks noGrp="1"/>
          </p:cNvSpPr>
          <p:nvPr>
            <p:ph type="ftr" sz="quarter" idx="11"/>
          </p:nvPr>
        </p:nvSpPr>
        <p:spPr/>
        <p:txBody>
          <a:bodyPr/>
          <a:lstStyle/>
          <a:p>
            <a:r>
              <a:rPr lang="de-DE" smtClean="0"/>
              <a:t>PHYS 1444-001, Summer 2018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25</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115244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33475">
                                            <p:txEl>
                                              <p:pRg st="2" end="2"/>
                                            </p:txEl>
                                          </p:spTgt>
                                        </p:tgtEl>
                                        <p:attrNameLst>
                                          <p:attrName>style.visibility</p:attrName>
                                        </p:attrNameLst>
                                      </p:cBhvr>
                                      <p:to>
                                        <p:strVal val="visible"/>
                                      </p:to>
                                    </p:set>
                                    <p:animEffect transition="in" filter="wipe(left)">
                                      <p:cBhvr>
                                        <p:cTn id="24" dur="500"/>
                                        <p:tgtEl>
                                          <p:spTgt spid="2334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33478">
                                            <p:txEl>
                                              <p:pRg st="0" end="0"/>
                                            </p:txEl>
                                          </p:spTgt>
                                        </p:tgtEl>
                                        <p:attrNameLst>
                                          <p:attrName>style.visibility</p:attrName>
                                        </p:attrNameLst>
                                      </p:cBhvr>
                                      <p:to>
                                        <p:strVal val="visible"/>
                                      </p:to>
                                    </p:set>
                                    <p:animEffect transition="in" filter="wipe(left)">
                                      <p:cBhvr>
                                        <p:cTn id="29" dur="500"/>
                                        <p:tgtEl>
                                          <p:spTgt spid="23347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33478">
                                            <p:txEl>
                                              <p:pRg st="1" end="1"/>
                                            </p:txEl>
                                          </p:spTgt>
                                        </p:tgtEl>
                                        <p:attrNameLst>
                                          <p:attrName>style.visibility</p:attrName>
                                        </p:attrNameLst>
                                      </p:cBhvr>
                                      <p:to>
                                        <p:strVal val="visible"/>
                                      </p:to>
                                    </p:set>
                                    <p:animEffect transition="in" filter="wipe(left)">
                                      <p:cBhvr>
                                        <p:cTn id="34" dur="500"/>
                                        <p:tgtEl>
                                          <p:spTgt spid="23347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33478">
                                            <p:txEl>
                                              <p:pRg st="2" end="2"/>
                                            </p:txEl>
                                          </p:spTgt>
                                        </p:tgtEl>
                                        <p:attrNameLst>
                                          <p:attrName>style.visibility</p:attrName>
                                        </p:attrNameLst>
                                      </p:cBhvr>
                                      <p:to>
                                        <p:strVal val="visible"/>
                                      </p:to>
                                    </p:set>
                                    <p:animEffect transition="in" filter="wipe(left)">
                                      <p:cBhvr>
                                        <p:cTn id="39" dur="500"/>
                                        <p:tgtEl>
                                          <p:spTgt spid="23347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33478">
                                            <p:txEl>
                                              <p:pRg st="3" end="3"/>
                                            </p:txEl>
                                          </p:spTgt>
                                        </p:tgtEl>
                                        <p:attrNameLst>
                                          <p:attrName>style.visibility</p:attrName>
                                        </p:attrNameLst>
                                      </p:cBhvr>
                                      <p:to>
                                        <p:strVal val="visible"/>
                                      </p:to>
                                    </p:set>
                                    <p:animEffect transition="in" filter="wipe(left)">
                                      <p:cBhvr>
                                        <p:cTn id="44"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P spid="23347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June 18, 2018</a:t>
            </a:r>
            <a:endParaRPr lang="en-US"/>
          </a:p>
        </p:txBody>
      </p:sp>
      <p:sp>
        <p:nvSpPr>
          <p:cNvPr id="24" name="Slide Number Placeholder 5"/>
          <p:cNvSpPr>
            <a:spLocks noGrp="1"/>
          </p:cNvSpPr>
          <p:nvPr>
            <p:ph type="sldNum" sz="quarter" idx="12"/>
          </p:nvPr>
        </p:nvSpPr>
        <p:spPr/>
        <p:txBody>
          <a:bodyPr/>
          <a:lstStyle/>
          <a:p>
            <a:fld id="{F9D0DC7B-B6E8-4E41-A13E-C0D6634838F6}" type="slidenum">
              <a:rPr lang="en-US"/>
              <a:pPr/>
              <a:t>3</a:t>
            </a:fld>
            <a:endParaRPr lang="en-US"/>
          </a:p>
        </p:txBody>
      </p:sp>
      <p:pic>
        <p:nvPicPr>
          <p:cNvPr id="205841" name="Picture 17" descr="FG24_003"/>
          <p:cNvPicPr>
            <a:picLocks noChangeAspect="1" noChangeArrowheads="1"/>
          </p:cNvPicPr>
          <p:nvPr/>
        </p:nvPicPr>
        <p:blipFill>
          <a:blip r:embed="rId3"/>
          <a:srcRect/>
          <a:stretch>
            <a:fillRect/>
          </a:stretch>
        </p:blipFill>
        <p:spPr bwMode="auto">
          <a:xfrm>
            <a:off x="5029200" y="1009650"/>
            <a:ext cx="5181600" cy="1962150"/>
          </a:xfrm>
          <a:prstGeom prst="rect">
            <a:avLst/>
          </a:prstGeom>
          <a:noFill/>
        </p:spPr>
      </p:pic>
      <p:sp>
        <p:nvSpPr>
          <p:cNvPr id="205826" name="Rectangle 2"/>
          <p:cNvSpPr>
            <a:spLocks noGrp="1" noChangeArrowheads="1"/>
          </p:cNvSpPr>
          <p:nvPr>
            <p:ph type="title"/>
          </p:nvPr>
        </p:nvSpPr>
        <p:spPr>
          <a:xfrm>
            <a:off x="381000" y="0"/>
            <a:ext cx="8305800" cy="685800"/>
          </a:xfrm>
        </p:spPr>
        <p:txBody>
          <a:bodyPr/>
          <a:lstStyle/>
          <a:p>
            <a:r>
              <a:rPr lang="en-US"/>
              <a:t>Determination of Capacitance</a:t>
            </a:r>
          </a:p>
        </p:txBody>
      </p:sp>
      <p:sp>
        <p:nvSpPr>
          <p:cNvPr id="205827" name="Rectangle 3"/>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 can be determined analytically for capacitors </a:t>
            </a:r>
            <a:r>
              <a:rPr lang="en-US" sz="2800" dirty="0" err="1">
                <a:solidFill>
                  <a:schemeClr val="accent2"/>
                </a:solidFill>
                <a:latin typeface="Arial Narrow" charset="0"/>
              </a:rPr>
              <a:t>w</a:t>
            </a:r>
            <a:r>
              <a:rPr lang="en-US" sz="2800" dirty="0">
                <a:solidFill>
                  <a:schemeClr val="accent2"/>
                </a:solidFill>
                <a:latin typeface="Arial Narrow" charset="0"/>
              </a:rPr>
              <a:t>/ simple geometry and air in between.</a:t>
            </a:r>
          </a:p>
          <a:p>
            <a:pPr marL="342900" indent="-342900">
              <a:spcBef>
                <a:spcPct val="20000"/>
              </a:spcBef>
              <a:buFontTx/>
              <a:buChar char="•"/>
            </a:pPr>
            <a:r>
              <a:rPr lang="en-US" sz="2800" dirty="0">
                <a:solidFill>
                  <a:schemeClr val="accent2"/>
                </a:solidFill>
                <a:latin typeface="Arial Narrow" charset="0"/>
              </a:rPr>
              <a:t>Let’s consider a parallel plate capacitor.</a:t>
            </a:r>
          </a:p>
          <a:p>
            <a:pPr marL="742950" lvl="1" indent="-285750">
              <a:spcBef>
                <a:spcPct val="20000"/>
              </a:spcBef>
              <a:buFontTx/>
              <a:buChar char="–"/>
            </a:pPr>
            <a:r>
              <a:rPr lang="en-US" dirty="0">
                <a:solidFill>
                  <a:srgbClr val="660066"/>
                </a:solidFill>
                <a:latin typeface="Arial Narrow" charset="0"/>
                <a:ea typeface="ＭＳ Ｐゴシック" charset="-128"/>
              </a:rPr>
              <a:t>Plates have area A each and separated by </a:t>
            </a:r>
            <a:r>
              <a:rPr lang="en-US" dirty="0" err="1">
                <a:solidFill>
                  <a:srgbClr val="660066"/>
                </a:solidFill>
                <a:latin typeface="Arial Narrow" charset="0"/>
                <a:ea typeface="ＭＳ Ｐゴシック" charset="-128"/>
              </a:rPr>
              <a:t>d</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err="1">
                <a:solidFill>
                  <a:srgbClr val="003300"/>
                </a:solidFill>
                <a:latin typeface="Arial Narrow" charset="0"/>
                <a:ea typeface="ＭＳ Ｐゴシック" charset="-128"/>
              </a:rPr>
              <a:t>d</a:t>
            </a:r>
            <a:r>
              <a:rPr lang="en-US" sz="2000" dirty="0">
                <a:solidFill>
                  <a:srgbClr val="003300"/>
                </a:solidFill>
                <a:latin typeface="Arial Narrow" charset="0"/>
                <a:ea typeface="ＭＳ Ｐゴシック" charset="-128"/>
              </a:rPr>
              <a:t> is smaller than the length, and so E is uniform.</a:t>
            </a:r>
          </a:p>
          <a:p>
            <a:pPr marL="742950" lvl="1" indent="-285750">
              <a:spcBef>
                <a:spcPct val="20000"/>
              </a:spcBef>
              <a:buFontTx/>
              <a:buChar char="–"/>
            </a:pPr>
            <a:r>
              <a:rPr lang="en-US" dirty="0">
                <a:solidFill>
                  <a:srgbClr val="660066"/>
                </a:solidFill>
                <a:latin typeface="Arial Narrow" charset="0"/>
                <a:ea typeface="ＭＳ Ｐゴシック" charset="-128"/>
              </a:rPr>
              <a:t>E for parallel plates is E</a:t>
            </a:r>
            <a:r>
              <a:rPr lang="en-US" dirty="0" smtClean="0">
                <a:solidFill>
                  <a:srgbClr val="660066"/>
                </a:solidFill>
                <a:latin typeface="Arial Narrow" charset="0"/>
                <a:ea typeface="ＭＳ Ｐゴシック" charset="-128"/>
              </a:rPr>
              <a:t>=</a:t>
            </a:r>
            <a:r>
              <a:rPr lang="en-US" dirty="0" smtClean="0">
                <a:solidFill>
                  <a:srgbClr val="660066"/>
                </a:solidFill>
                <a:latin typeface="Symbol" charset="2"/>
                <a:ea typeface="ＭＳ Ｐゴシック" charset="-128"/>
              </a:rPr>
              <a:t>σ/ε</a:t>
            </a:r>
            <a:r>
              <a:rPr lang="en-US" baseline="-25000" dirty="0" smtClean="0">
                <a:solidFill>
                  <a:srgbClr val="660066"/>
                </a:solidFill>
                <a:latin typeface="Arial Narrow" charset="0"/>
                <a:ea typeface="ＭＳ Ｐゴシック" charset="-128"/>
              </a:rPr>
              <a:t>0</a:t>
            </a:r>
            <a:r>
              <a:rPr lang="en-US" dirty="0">
                <a:solidFill>
                  <a:srgbClr val="660066"/>
                </a:solidFill>
                <a:latin typeface="Arial Narrow" charset="0"/>
                <a:ea typeface="ＭＳ Ｐゴシック" charset="-128"/>
              </a:rPr>
              <a: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σ</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the surface charge density.</a:t>
            </a:r>
          </a:p>
          <a:p>
            <a:pPr marL="342900" indent="-342900">
              <a:spcBef>
                <a:spcPct val="20000"/>
              </a:spcBef>
              <a:buFontTx/>
              <a:buChar char="•"/>
            </a:pPr>
            <a:r>
              <a:rPr lang="en-US" sz="2800" dirty="0">
                <a:solidFill>
                  <a:schemeClr val="accent2"/>
                </a:solidFill>
                <a:latin typeface="Arial Narrow" charset="0"/>
              </a:rPr>
              <a:t>E and V are related</a:t>
            </a:r>
          </a:p>
          <a:p>
            <a:pPr marL="342900" indent="-342900">
              <a:spcBef>
                <a:spcPct val="20000"/>
              </a:spcBef>
              <a:buFontTx/>
              <a:buChar char="•"/>
            </a:pPr>
            <a:r>
              <a:rPr lang="en-US" sz="2800" dirty="0">
                <a:solidFill>
                  <a:schemeClr val="accent2"/>
                </a:solidFill>
                <a:latin typeface="Arial Narrow" charset="0"/>
              </a:rPr>
              <a:t>Since we take the integral from lower potential (a) higher potential (b) along the field </a:t>
            </a:r>
            <a:r>
              <a:rPr lang="en-US" sz="2800" dirty="0" smtClean="0">
                <a:solidFill>
                  <a:schemeClr val="accent2"/>
                </a:solidFill>
                <a:latin typeface="Arial Narrow" charset="0"/>
              </a:rPr>
              <a:t>lines, </a:t>
            </a:r>
            <a:r>
              <a:rPr lang="en-US" sz="2800" dirty="0">
                <a:solidFill>
                  <a:schemeClr val="accent2"/>
                </a:solidFill>
                <a:latin typeface="Arial Narrow" charset="0"/>
              </a:rPr>
              <a:t>we obtain</a:t>
            </a:r>
          </a:p>
          <a:p>
            <a:pPr marL="342900" indent="-342900">
              <a:spcBef>
                <a:spcPct val="20000"/>
              </a:spcBef>
              <a:buFontTx/>
              <a:buChar char="•"/>
            </a:pPr>
            <a:r>
              <a:rPr lang="en-US" sz="2800" dirty="0">
                <a:solidFill>
                  <a:schemeClr val="accent2"/>
                </a:solidFill>
                <a:latin typeface="Arial Narrow" charset="0"/>
              </a:rPr>
              <a:t> </a:t>
            </a:r>
          </a:p>
          <a:p>
            <a:pPr marL="342900" indent="-342900">
              <a:spcBef>
                <a:spcPct val="20000"/>
              </a:spcBef>
              <a:buFontTx/>
              <a:buChar char="•"/>
            </a:pPr>
            <a:r>
              <a:rPr lang="en-US" sz="2800" dirty="0">
                <a:solidFill>
                  <a:schemeClr val="accent2"/>
                </a:solidFill>
                <a:latin typeface="Arial Narrow" charset="0"/>
              </a:rPr>
              <a:t>So from the </a:t>
            </a:r>
            <a:r>
              <a:rPr lang="en-US" sz="2800" dirty="0" smtClean="0">
                <a:solidFill>
                  <a:schemeClr val="accent2"/>
                </a:solidFill>
                <a:latin typeface="Arial Narrow" charset="0"/>
              </a:rPr>
              <a:t>formula (recall Q=CV!):</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What do you notice?</a:t>
            </a:r>
          </a:p>
        </p:txBody>
      </p:sp>
      <p:graphicFrame>
        <p:nvGraphicFramePr>
          <p:cNvPr id="205842" name="Object 18"/>
          <p:cNvGraphicFramePr>
            <a:graphicFrameLocks noChangeAspect="1"/>
          </p:cNvGraphicFramePr>
          <p:nvPr/>
        </p:nvGraphicFramePr>
        <p:xfrm>
          <a:off x="3429000" y="3352800"/>
          <a:ext cx="687388" cy="474663"/>
        </p:xfrm>
        <a:graphic>
          <a:graphicData uri="http://schemas.openxmlformats.org/presentationml/2006/ole">
            <mc:AlternateContent xmlns:mc="http://schemas.openxmlformats.org/markup-compatibility/2006">
              <mc:Choice xmlns:v="urn:schemas-microsoft-com:vml" Requires="v">
                <p:oleObj spid="_x0000_s246541" name="Equation" r:id="rId4" imgW="330120" imgH="203040" progId="Equation.DSMT4">
                  <p:embed/>
                </p:oleObj>
              </mc:Choice>
              <mc:Fallback>
                <p:oleObj name="Equation" r:id="rId4" imgW="3301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52800"/>
                        <a:ext cx="687388"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3" name="Object 19"/>
          <p:cNvGraphicFramePr>
            <a:graphicFrameLocks noChangeAspect="1"/>
          </p:cNvGraphicFramePr>
          <p:nvPr/>
        </p:nvGraphicFramePr>
        <p:xfrm>
          <a:off x="609600" y="4845050"/>
          <a:ext cx="515938" cy="336550"/>
        </p:xfrm>
        <a:graphic>
          <a:graphicData uri="http://schemas.openxmlformats.org/presentationml/2006/ole">
            <mc:AlternateContent xmlns:mc="http://schemas.openxmlformats.org/markup-compatibility/2006">
              <mc:Choice xmlns:v="urn:schemas-microsoft-com:vml" Requires="v">
                <p:oleObj spid="_x0000_s246542" name="Equation" r:id="rId6" imgW="330120" imgH="203040" progId="Equation.DSMT4">
                  <p:embed/>
                </p:oleObj>
              </mc:Choice>
              <mc:Fallback>
                <p:oleObj name="Equation" r:id="rId6" imgW="3301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45050"/>
                        <a:ext cx="515938"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4" name="Object 20"/>
          <p:cNvGraphicFramePr>
            <a:graphicFrameLocks noChangeAspect="1"/>
          </p:cNvGraphicFramePr>
          <p:nvPr>
            <p:extLst>
              <p:ext uri="{D42A27DB-BD31-4B8C-83A1-F6EECF244321}">
                <p14:modId xmlns:p14="http://schemas.microsoft.com/office/powerpoint/2010/main" val="1507785919"/>
              </p:ext>
            </p:extLst>
          </p:nvPr>
        </p:nvGraphicFramePr>
        <p:xfrm>
          <a:off x="5525481" y="5419726"/>
          <a:ext cx="2055438" cy="614185"/>
        </p:xfrm>
        <a:graphic>
          <a:graphicData uri="http://schemas.openxmlformats.org/presentationml/2006/ole">
            <mc:AlternateContent xmlns:mc="http://schemas.openxmlformats.org/markup-compatibility/2006">
              <mc:Choice xmlns:v="urn:schemas-microsoft-com:vml" Requires="v">
                <p:oleObj spid="_x0000_s246543" name="Equation" r:id="rId8" imgW="1485900" imgH="431800" progId="Equation.DSMT4">
                  <p:embed/>
                </p:oleObj>
              </mc:Choice>
              <mc:Fallback>
                <p:oleObj name="Equation" r:id="rId8" imgW="1485900" imgH="431800" progId="Equation.DSMT4">
                  <p:embed/>
                  <p:pic>
                    <p:nvPicPr>
                      <p:cNvPr id="0" name=""/>
                      <p:cNvPicPr>
                        <a:picLocks noChangeAspect="1" noChangeArrowheads="1"/>
                      </p:cNvPicPr>
                      <p:nvPr/>
                    </p:nvPicPr>
                    <p:blipFill>
                      <a:blip r:embed="rId9"/>
                      <a:srcRect/>
                      <a:stretch>
                        <a:fillRect/>
                      </a:stretch>
                    </p:blipFill>
                    <p:spPr bwMode="auto">
                      <a:xfrm>
                        <a:off x="5525481" y="5419726"/>
                        <a:ext cx="2055438" cy="61418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5846" name="Text Box 22"/>
          <p:cNvSpPr txBox="1">
            <a:spLocks noChangeArrowheads="1"/>
          </p:cNvSpPr>
          <p:nvPr/>
        </p:nvSpPr>
        <p:spPr bwMode="auto">
          <a:xfrm>
            <a:off x="3574774" y="6120825"/>
            <a:ext cx="4630934" cy="584775"/>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600" b="1" dirty="0">
                <a:solidFill>
                  <a:srgbClr val="FF0000"/>
                </a:solidFill>
                <a:latin typeface="Arial Narrow" charset="0"/>
              </a:rPr>
              <a:t>C only depends on the </a:t>
            </a:r>
            <a:r>
              <a:rPr lang="en-US" sz="1600" b="1" dirty="0" smtClean="0">
                <a:solidFill>
                  <a:srgbClr val="FF0000"/>
                </a:solidFill>
                <a:latin typeface="Arial Narrow" charset="0"/>
              </a:rPr>
              <a:t>area and the </a:t>
            </a:r>
            <a:r>
              <a:rPr lang="en-US" sz="1600" b="1" dirty="0">
                <a:solidFill>
                  <a:srgbClr val="FF0000"/>
                </a:solidFill>
                <a:latin typeface="Arial Narrow" charset="0"/>
              </a:rPr>
              <a:t>distance of the plates and the permittivity of the medium between them.</a:t>
            </a:r>
          </a:p>
        </p:txBody>
      </p:sp>
      <p:graphicFrame>
        <p:nvGraphicFramePr>
          <p:cNvPr id="205847" name="Object 23"/>
          <p:cNvGraphicFramePr>
            <a:graphicFrameLocks noChangeAspect="1"/>
          </p:cNvGraphicFramePr>
          <p:nvPr/>
        </p:nvGraphicFramePr>
        <p:xfrm>
          <a:off x="1108075" y="4876800"/>
          <a:ext cx="873125" cy="336550"/>
        </p:xfrm>
        <a:graphic>
          <a:graphicData uri="http://schemas.openxmlformats.org/presentationml/2006/ole">
            <mc:AlternateContent xmlns:mc="http://schemas.openxmlformats.org/markup-compatibility/2006">
              <mc:Choice xmlns:v="urn:schemas-microsoft-com:vml" Requires="v">
                <p:oleObj spid="_x0000_s246544" name="Equation" r:id="rId10" imgW="558720" imgH="203040" progId="Equation.DSMT4">
                  <p:embed/>
                </p:oleObj>
              </mc:Choice>
              <mc:Fallback>
                <p:oleObj name="Equation" r:id="rId10" imgW="5587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075" y="4876800"/>
                        <a:ext cx="873125"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8" name="Object 24"/>
          <p:cNvGraphicFramePr>
            <a:graphicFrameLocks noChangeAspect="1"/>
          </p:cNvGraphicFramePr>
          <p:nvPr>
            <p:extLst/>
          </p:nvPr>
        </p:nvGraphicFramePr>
        <p:xfrm>
          <a:off x="1970087" y="4765675"/>
          <a:ext cx="1687513" cy="568325"/>
        </p:xfrm>
        <a:graphic>
          <a:graphicData uri="http://schemas.openxmlformats.org/presentationml/2006/ole">
            <mc:AlternateContent xmlns:mc="http://schemas.openxmlformats.org/markup-compatibility/2006">
              <mc:Choice xmlns:v="urn:schemas-microsoft-com:vml" Requires="v">
                <p:oleObj spid="_x0000_s246545" name="Equation" r:id="rId12" imgW="1079500" imgH="342900" progId="Equation.DSMT4">
                  <p:embed/>
                </p:oleObj>
              </mc:Choice>
              <mc:Fallback>
                <p:oleObj name="Equation" r:id="rId12" imgW="1079500" imgH="342900" progId="Equation.DSMT4">
                  <p:embed/>
                  <p:pic>
                    <p:nvPicPr>
                      <p:cNvPr id="0" name=""/>
                      <p:cNvPicPr>
                        <a:picLocks noChangeAspect="1" noChangeArrowheads="1"/>
                      </p:cNvPicPr>
                      <p:nvPr/>
                    </p:nvPicPr>
                    <p:blipFill>
                      <a:blip r:embed="rId13"/>
                      <a:srcRect/>
                      <a:stretch>
                        <a:fillRect/>
                      </a:stretch>
                    </p:blipFill>
                    <p:spPr bwMode="auto">
                      <a:xfrm>
                        <a:off x="1970087" y="4765675"/>
                        <a:ext cx="1687513"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9" name="Object 25"/>
          <p:cNvGraphicFramePr>
            <a:graphicFrameLocks noChangeAspect="1"/>
          </p:cNvGraphicFramePr>
          <p:nvPr/>
        </p:nvGraphicFramePr>
        <p:xfrm>
          <a:off x="3581400" y="4724400"/>
          <a:ext cx="933450" cy="546100"/>
        </p:xfrm>
        <a:graphic>
          <a:graphicData uri="http://schemas.openxmlformats.org/presentationml/2006/ole">
            <mc:AlternateContent xmlns:mc="http://schemas.openxmlformats.org/markup-compatibility/2006">
              <mc:Choice xmlns:v="urn:schemas-microsoft-com:vml" Requires="v">
                <p:oleObj spid="_x0000_s246546" name="Equation" r:id="rId14" imgW="596880" imgH="330120" progId="Equation.DSMT4">
                  <p:embed/>
                </p:oleObj>
              </mc:Choice>
              <mc:Fallback>
                <p:oleObj name="Equation" r:id="rId14" imgW="596880" imgH="33012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4724400"/>
                        <a:ext cx="933450"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0" name="Object 26"/>
          <p:cNvGraphicFramePr>
            <a:graphicFrameLocks noChangeAspect="1"/>
          </p:cNvGraphicFramePr>
          <p:nvPr/>
        </p:nvGraphicFramePr>
        <p:xfrm>
          <a:off x="4476750" y="4724400"/>
          <a:ext cx="933450" cy="671513"/>
        </p:xfrm>
        <a:graphic>
          <a:graphicData uri="http://schemas.openxmlformats.org/presentationml/2006/ole">
            <mc:AlternateContent xmlns:mc="http://schemas.openxmlformats.org/markup-compatibility/2006">
              <mc:Choice xmlns:v="urn:schemas-microsoft-com:vml" Requires="v">
                <p:oleObj spid="_x0000_s246547" name="Equation" r:id="rId16" imgW="596880" imgH="406080" progId="Equation.DSMT4">
                  <p:embed/>
                </p:oleObj>
              </mc:Choice>
              <mc:Fallback>
                <p:oleObj name="Equation" r:id="rId16" imgW="59688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4724400"/>
                        <a:ext cx="933450"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1" name="Object 27"/>
          <p:cNvGraphicFramePr>
            <a:graphicFrameLocks noChangeAspect="1"/>
          </p:cNvGraphicFramePr>
          <p:nvPr/>
        </p:nvGraphicFramePr>
        <p:xfrm>
          <a:off x="5405438" y="4724400"/>
          <a:ext cx="1071562" cy="671513"/>
        </p:xfrm>
        <a:graphic>
          <a:graphicData uri="http://schemas.openxmlformats.org/presentationml/2006/ole">
            <mc:AlternateContent xmlns:mc="http://schemas.openxmlformats.org/markup-compatibility/2006">
              <mc:Choice xmlns:v="urn:schemas-microsoft-com:vml" Requires="v">
                <p:oleObj spid="_x0000_s246548" name="Equation" r:id="rId18" imgW="685800" imgH="406080" progId="Equation.DSMT4">
                  <p:embed/>
                </p:oleObj>
              </mc:Choice>
              <mc:Fallback>
                <p:oleObj name="Equation" r:id="rId18" imgW="685800" imgH="4060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38" y="4724400"/>
                        <a:ext cx="10715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2" name="Object 28"/>
          <p:cNvGraphicFramePr>
            <a:graphicFrameLocks noChangeAspect="1"/>
          </p:cNvGraphicFramePr>
          <p:nvPr/>
        </p:nvGraphicFramePr>
        <p:xfrm>
          <a:off x="6396038" y="4738688"/>
          <a:ext cx="1071562" cy="671512"/>
        </p:xfrm>
        <a:graphic>
          <a:graphicData uri="http://schemas.openxmlformats.org/presentationml/2006/ole">
            <mc:AlternateContent xmlns:mc="http://schemas.openxmlformats.org/markup-compatibility/2006">
              <mc:Choice xmlns:v="urn:schemas-microsoft-com:vml" Requires="v">
                <p:oleObj spid="_x0000_s246549" name="Equation" r:id="rId20" imgW="685800" imgH="406080" progId="Equation.DSMT4">
                  <p:embed/>
                </p:oleObj>
              </mc:Choice>
              <mc:Fallback>
                <p:oleObj name="Equation" r:id="rId20" imgW="685800" imgH="4060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6038" y="4738688"/>
                        <a:ext cx="1071562" cy="671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3" name="Object 29"/>
          <p:cNvGraphicFramePr>
            <a:graphicFrameLocks noChangeAspect="1"/>
          </p:cNvGraphicFramePr>
          <p:nvPr>
            <p:extLst/>
          </p:nvPr>
        </p:nvGraphicFramePr>
        <p:xfrm>
          <a:off x="7456488" y="4714875"/>
          <a:ext cx="1209675" cy="692150"/>
        </p:xfrm>
        <a:graphic>
          <a:graphicData uri="http://schemas.openxmlformats.org/presentationml/2006/ole">
            <mc:AlternateContent xmlns:mc="http://schemas.openxmlformats.org/markup-compatibility/2006">
              <mc:Choice xmlns:v="urn:schemas-microsoft-com:vml" Requires="v">
                <p:oleObj spid="_x0000_s246550" name="Equation" r:id="rId22" imgW="774700" imgH="419100" progId="Equation.DSMT4">
                  <p:embed/>
                </p:oleObj>
              </mc:Choice>
              <mc:Fallback>
                <p:oleObj name="Equation" r:id="rId22" imgW="774700" imgH="419100" progId="Equation.DSMT4">
                  <p:embed/>
                  <p:pic>
                    <p:nvPicPr>
                      <p:cNvPr id="0" name=""/>
                      <p:cNvPicPr>
                        <a:picLocks noChangeAspect="1" noChangeArrowheads="1"/>
                      </p:cNvPicPr>
                      <p:nvPr/>
                    </p:nvPicPr>
                    <p:blipFill>
                      <a:blip r:embed="rId23"/>
                      <a:srcRect/>
                      <a:stretch>
                        <a:fillRect/>
                      </a:stretch>
                    </p:blipFill>
                    <p:spPr bwMode="auto">
                      <a:xfrm>
                        <a:off x="7456488" y="4714875"/>
                        <a:ext cx="1209675"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4" name="Object 30"/>
          <p:cNvGraphicFramePr>
            <a:graphicFrameLocks noChangeAspect="1"/>
          </p:cNvGraphicFramePr>
          <p:nvPr/>
        </p:nvGraphicFramePr>
        <p:xfrm>
          <a:off x="8688388" y="4724400"/>
          <a:ext cx="455612" cy="671513"/>
        </p:xfrm>
        <a:graphic>
          <a:graphicData uri="http://schemas.openxmlformats.org/presentationml/2006/ole">
            <mc:AlternateContent xmlns:mc="http://schemas.openxmlformats.org/markup-compatibility/2006">
              <mc:Choice xmlns:v="urn:schemas-microsoft-com:vml" Requires="v">
                <p:oleObj spid="_x0000_s246551" name="Equation" r:id="rId24" imgW="291960" imgH="406080" progId="Equation.DSMT4">
                  <p:embed/>
                </p:oleObj>
              </mc:Choice>
              <mc:Fallback>
                <p:oleObj name="Equation" r:id="rId24" imgW="2919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88388" y="4724400"/>
                        <a:ext cx="45561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6" name="Object 32"/>
          <p:cNvGraphicFramePr>
            <a:graphicFrameLocks noChangeAspect="1"/>
          </p:cNvGraphicFramePr>
          <p:nvPr>
            <p:extLst/>
          </p:nvPr>
        </p:nvGraphicFramePr>
        <p:xfrm>
          <a:off x="4103688" y="3186113"/>
          <a:ext cx="1217612" cy="801687"/>
        </p:xfrm>
        <a:graphic>
          <a:graphicData uri="http://schemas.openxmlformats.org/presentationml/2006/ole">
            <mc:AlternateContent xmlns:mc="http://schemas.openxmlformats.org/markup-compatibility/2006">
              <mc:Choice xmlns:v="urn:schemas-microsoft-com:vml" Requires="v">
                <p:oleObj spid="_x0000_s246552" name="Equation" r:id="rId26" imgW="584200" imgH="342900" progId="Equation.DSMT4">
                  <p:embed/>
                </p:oleObj>
              </mc:Choice>
              <mc:Fallback>
                <p:oleObj name="Equation" r:id="rId26" imgW="584200" imgH="342900" progId="Equation.DSMT4">
                  <p:embed/>
                  <p:pic>
                    <p:nvPicPr>
                      <p:cNvPr id="0" name=""/>
                      <p:cNvPicPr>
                        <a:picLocks noChangeAspect="1" noChangeArrowheads="1"/>
                      </p:cNvPicPr>
                      <p:nvPr/>
                    </p:nvPicPr>
                    <p:blipFill>
                      <a:blip r:embed="rId27"/>
                      <a:srcRect/>
                      <a:stretch>
                        <a:fillRect/>
                      </a:stretch>
                    </p:blipFill>
                    <p:spPr bwMode="auto">
                      <a:xfrm>
                        <a:off x="4103688" y="3186113"/>
                        <a:ext cx="1217612" cy="801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4724400" y="4716463"/>
            <a:ext cx="1371600" cy="617537"/>
            <a:chOff x="2976" y="2971"/>
            <a:chExt cx="864" cy="389"/>
          </a:xfrm>
        </p:grpSpPr>
        <p:sp>
          <p:nvSpPr>
            <p:cNvPr id="205857" name="Oval 33"/>
            <p:cNvSpPr>
              <a:spLocks noChangeArrowheads="1"/>
            </p:cNvSpPr>
            <p:nvPr/>
          </p:nvSpPr>
          <p:spPr bwMode="auto">
            <a:xfrm rot="-732245">
              <a:off x="3600" y="2976"/>
              <a:ext cx="240" cy="384"/>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205858" name="Oval 34"/>
            <p:cNvSpPr>
              <a:spLocks noChangeArrowheads="1"/>
            </p:cNvSpPr>
            <p:nvPr/>
          </p:nvSpPr>
          <p:spPr bwMode="auto">
            <a:xfrm>
              <a:off x="2976" y="2976"/>
              <a:ext cx="192" cy="192"/>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cxnSp>
          <p:nvCxnSpPr>
            <p:cNvPr id="205859" name="AutoShape 35"/>
            <p:cNvCxnSpPr>
              <a:cxnSpLocks noChangeShapeType="1"/>
              <a:endCxn id="205857" idx="0"/>
            </p:cNvCxnSpPr>
            <p:nvPr/>
          </p:nvCxnSpPr>
          <p:spPr bwMode="auto">
            <a:xfrm rot="16200000">
              <a:off x="3393" y="2692"/>
              <a:ext cx="5" cy="563"/>
            </a:xfrm>
            <a:prstGeom prst="curvedConnector3">
              <a:avLst>
                <a:gd name="adj1" fmla="val 700000"/>
              </a:avLst>
            </a:prstGeom>
            <a:noFill/>
            <a:ln w="28575">
              <a:solidFill>
                <a:srgbClr val="FF0000"/>
              </a:solidFill>
              <a:round/>
              <a:headEnd/>
              <a:tailEnd type="triangle" w="med" len="med"/>
            </a:ln>
            <a:effectLst/>
          </p:spPr>
        </p:cxnSp>
      </p:grpSp>
    </p:spTree>
    <p:extLst>
      <p:ext uri="{BB962C8B-B14F-4D97-AF65-F5344CB8AC3E}">
        <p14:creationId xmlns:p14="http://schemas.microsoft.com/office/powerpoint/2010/main" val="13260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27">
                                            <p:txEl>
                                              <p:pRg st="1" end="1"/>
                                            </p:txEl>
                                          </p:spTgt>
                                        </p:tgtEl>
                                        <p:attrNameLst>
                                          <p:attrName>style.visibility</p:attrName>
                                        </p:attrNameLst>
                                      </p:cBhvr>
                                      <p:to>
                                        <p:strVal val="visible"/>
                                      </p:to>
                                    </p:set>
                                    <p:animEffect transition="in" filter="wipe(left)">
                                      <p:cBhvr>
                                        <p:cTn id="12" dur="500"/>
                                        <p:tgtEl>
                                          <p:spTgt spid="205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05841"/>
                                        </p:tgtEl>
                                        <p:attrNameLst>
                                          <p:attrName>style.visibility</p:attrName>
                                        </p:attrNameLst>
                                      </p:cBhvr>
                                      <p:to>
                                        <p:strVal val="visible"/>
                                      </p:to>
                                    </p:set>
                                    <p:anim calcmode="lin" valueType="num">
                                      <p:cBhvr>
                                        <p:cTn id="17" dur="500" fill="hold"/>
                                        <p:tgtEl>
                                          <p:spTgt spid="205841"/>
                                        </p:tgtEl>
                                        <p:attrNameLst>
                                          <p:attrName>ppt_w</p:attrName>
                                        </p:attrNameLst>
                                      </p:cBhvr>
                                      <p:tavLst>
                                        <p:tav tm="0">
                                          <p:val>
                                            <p:fltVal val="0"/>
                                          </p:val>
                                        </p:tav>
                                        <p:tav tm="100000">
                                          <p:val>
                                            <p:strVal val="#ppt_w"/>
                                          </p:val>
                                        </p:tav>
                                      </p:tavLst>
                                    </p:anim>
                                    <p:anim calcmode="lin" valueType="num">
                                      <p:cBhvr>
                                        <p:cTn id="18" dur="500" fill="hold"/>
                                        <p:tgtEl>
                                          <p:spTgt spid="205841"/>
                                        </p:tgtEl>
                                        <p:attrNameLst>
                                          <p:attrName>ppt_h</p:attrName>
                                        </p:attrNameLst>
                                      </p:cBhvr>
                                      <p:tavLst>
                                        <p:tav tm="0">
                                          <p:val>
                                            <p:fltVal val="0"/>
                                          </p:val>
                                        </p:tav>
                                        <p:tav tm="100000">
                                          <p:val>
                                            <p:strVal val="#ppt_h"/>
                                          </p:val>
                                        </p:tav>
                                      </p:tavLst>
                                    </p:anim>
                                    <p:animEffect transition="in" filter="fade">
                                      <p:cBhvr>
                                        <p:cTn id="19" dur="500"/>
                                        <p:tgtEl>
                                          <p:spTgt spid="2058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5827">
                                            <p:txEl>
                                              <p:pRg st="2" end="2"/>
                                            </p:txEl>
                                          </p:spTgt>
                                        </p:tgtEl>
                                        <p:attrNameLst>
                                          <p:attrName>style.visibility</p:attrName>
                                        </p:attrNameLst>
                                      </p:cBhvr>
                                      <p:to>
                                        <p:strVal val="visible"/>
                                      </p:to>
                                    </p:set>
                                    <p:animEffect transition="in" filter="wipe(left)">
                                      <p:cBhvr>
                                        <p:cTn id="24" dur="500"/>
                                        <p:tgtEl>
                                          <p:spTgt spid="2058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5827">
                                            <p:txEl>
                                              <p:pRg st="3" end="3"/>
                                            </p:txEl>
                                          </p:spTgt>
                                        </p:tgtEl>
                                        <p:attrNameLst>
                                          <p:attrName>style.visibility</p:attrName>
                                        </p:attrNameLst>
                                      </p:cBhvr>
                                      <p:to>
                                        <p:strVal val="visible"/>
                                      </p:to>
                                    </p:set>
                                    <p:animEffect transition="in" filter="wipe(left)">
                                      <p:cBhvr>
                                        <p:cTn id="29" dur="500"/>
                                        <p:tgtEl>
                                          <p:spTgt spid="2058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5827">
                                            <p:txEl>
                                              <p:pRg st="4" end="4"/>
                                            </p:txEl>
                                          </p:spTgt>
                                        </p:tgtEl>
                                        <p:attrNameLst>
                                          <p:attrName>style.visibility</p:attrName>
                                        </p:attrNameLst>
                                      </p:cBhvr>
                                      <p:to>
                                        <p:strVal val="visible"/>
                                      </p:to>
                                    </p:set>
                                    <p:animEffect transition="in" filter="wipe(left)">
                                      <p:cBhvr>
                                        <p:cTn id="34" dur="500"/>
                                        <p:tgtEl>
                                          <p:spTgt spid="20582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5827">
                                            <p:txEl>
                                              <p:pRg st="5" end="5"/>
                                            </p:txEl>
                                          </p:spTgt>
                                        </p:tgtEl>
                                        <p:attrNameLst>
                                          <p:attrName>style.visibility</p:attrName>
                                        </p:attrNameLst>
                                      </p:cBhvr>
                                      <p:to>
                                        <p:strVal val="visible"/>
                                      </p:to>
                                    </p:set>
                                    <p:animEffect transition="in" filter="wipe(left)">
                                      <p:cBhvr>
                                        <p:cTn id="39" dur="500"/>
                                        <p:tgtEl>
                                          <p:spTgt spid="20582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5842"/>
                                        </p:tgtEl>
                                        <p:attrNameLst>
                                          <p:attrName>style.visibility</p:attrName>
                                        </p:attrNameLst>
                                      </p:cBhvr>
                                      <p:to>
                                        <p:strVal val="visible"/>
                                      </p:to>
                                    </p:set>
                                    <p:animEffect transition="in" filter="wipe(left)">
                                      <p:cBhvr>
                                        <p:cTn id="44" dur="500"/>
                                        <p:tgtEl>
                                          <p:spTgt spid="2058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5856"/>
                                        </p:tgtEl>
                                        <p:attrNameLst>
                                          <p:attrName>style.visibility</p:attrName>
                                        </p:attrNameLst>
                                      </p:cBhvr>
                                      <p:to>
                                        <p:strVal val="visible"/>
                                      </p:to>
                                    </p:set>
                                    <p:animEffect transition="in" filter="wipe(left)">
                                      <p:cBhvr>
                                        <p:cTn id="49" dur="500"/>
                                        <p:tgtEl>
                                          <p:spTgt spid="2058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05827">
                                            <p:txEl>
                                              <p:pRg st="6" end="6"/>
                                            </p:txEl>
                                          </p:spTgt>
                                        </p:tgtEl>
                                        <p:attrNameLst>
                                          <p:attrName>style.visibility</p:attrName>
                                        </p:attrNameLst>
                                      </p:cBhvr>
                                      <p:to>
                                        <p:strVal val="visible"/>
                                      </p:to>
                                    </p:set>
                                    <p:animEffect transition="in" filter="wipe(left)">
                                      <p:cBhvr>
                                        <p:cTn id="54" dur="500"/>
                                        <p:tgtEl>
                                          <p:spTgt spid="20582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05827">
                                            <p:txEl>
                                              <p:pRg st="7" end="7"/>
                                            </p:txEl>
                                          </p:spTgt>
                                        </p:tgtEl>
                                        <p:attrNameLst>
                                          <p:attrName>style.visibility</p:attrName>
                                        </p:attrNameLst>
                                      </p:cBhvr>
                                      <p:to>
                                        <p:strVal val="visible"/>
                                      </p:to>
                                    </p:set>
                                    <p:animEffect transition="in" filter="wipe(left)">
                                      <p:cBhvr>
                                        <p:cTn id="59" dur="500"/>
                                        <p:tgtEl>
                                          <p:spTgt spid="205827">
                                            <p:txEl>
                                              <p:pRg st="7" end="7"/>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205843"/>
                                        </p:tgtEl>
                                        <p:attrNameLst>
                                          <p:attrName>style.visibility</p:attrName>
                                        </p:attrNameLst>
                                      </p:cBhvr>
                                      <p:to>
                                        <p:strVal val="visible"/>
                                      </p:to>
                                    </p:set>
                                    <p:animEffect transition="in" filter="wipe(left)">
                                      <p:cBhvr>
                                        <p:cTn id="62" dur="500"/>
                                        <p:tgtEl>
                                          <p:spTgt spid="2058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5847"/>
                                        </p:tgtEl>
                                        <p:attrNameLst>
                                          <p:attrName>style.visibility</p:attrName>
                                        </p:attrNameLst>
                                      </p:cBhvr>
                                      <p:to>
                                        <p:strVal val="visible"/>
                                      </p:to>
                                    </p:set>
                                    <p:animEffect transition="in" filter="wipe(left)">
                                      <p:cBhvr>
                                        <p:cTn id="67" dur="500"/>
                                        <p:tgtEl>
                                          <p:spTgt spid="2058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5848"/>
                                        </p:tgtEl>
                                        <p:attrNameLst>
                                          <p:attrName>style.visibility</p:attrName>
                                        </p:attrNameLst>
                                      </p:cBhvr>
                                      <p:to>
                                        <p:strVal val="visible"/>
                                      </p:to>
                                    </p:set>
                                    <p:animEffect transition="in" filter="wipe(left)">
                                      <p:cBhvr>
                                        <p:cTn id="72" dur="500"/>
                                        <p:tgtEl>
                                          <p:spTgt spid="2058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5849"/>
                                        </p:tgtEl>
                                        <p:attrNameLst>
                                          <p:attrName>style.visibility</p:attrName>
                                        </p:attrNameLst>
                                      </p:cBhvr>
                                      <p:to>
                                        <p:strVal val="visible"/>
                                      </p:to>
                                    </p:set>
                                    <p:animEffect transition="in" filter="wipe(left)">
                                      <p:cBhvr>
                                        <p:cTn id="77" dur="500"/>
                                        <p:tgtEl>
                                          <p:spTgt spid="2058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5850"/>
                                        </p:tgtEl>
                                        <p:attrNameLst>
                                          <p:attrName>style.visibility</p:attrName>
                                        </p:attrNameLst>
                                      </p:cBhvr>
                                      <p:to>
                                        <p:strVal val="visible"/>
                                      </p:to>
                                    </p:set>
                                    <p:animEffect transition="in" filter="wipe(left)">
                                      <p:cBhvr>
                                        <p:cTn id="82" dur="500"/>
                                        <p:tgtEl>
                                          <p:spTgt spid="2058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5851"/>
                                        </p:tgtEl>
                                        <p:attrNameLst>
                                          <p:attrName>style.visibility</p:attrName>
                                        </p:attrNameLst>
                                      </p:cBhvr>
                                      <p:to>
                                        <p:strVal val="visible"/>
                                      </p:to>
                                    </p:set>
                                    <p:animEffect transition="in" filter="wipe(left)">
                                      <p:cBhvr>
                                        <p:cTn id="87" dur="500"/>
                                        <p:tgtEl>
                                          <p:spTgt spid="2058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05852"/>
                                        </p:tgtEl>
                                        <p:attrNameLst>
                                          <p:attrName>style.visibility</p:attrName>
                                        </p:attrNameLst>
                                      </p:cBhvr>
                                      <p:to>
                                        <p:strVal val="visible"/>
                                      </p:to>
                                    </p:set>
                                    <p:animEffect transition="in" filter="wipe(left)">
                                      <p:cBhvr>
                                        <p:cTn id="97" dur="500"/>
                                        <p:tgtEl>
                                          <p:spTgt spid="20585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05853"/>
                                        </p:tgtEl>
                                        <p:attrNameLst>
                                          <p:attrName>style.visibility</p:attrName>
                                        </p:attrNameLst>
                                      </p:cBhvr>
                                      <p:to>
                                        <p:strVal val="visible"/>
                                      </p:to>
                                    </p:set>
                                    <p:animEffect transition="in" filter="wipe(left)">
                                      <p:cBhvr>
                                        <p:cTn id="102" dur="500"/>
                                        <p:tgtEl>
                                          <p:spTgt spid="20585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05854"/>
                                        </p:tgtEl>
                                        <p:attrNameLst>
                                          <p:attrName>style.visibility</p:attrName>
                                        </p:attrNameLst>
                                      </p:cBhvr>
                                      <p:to>
                                        <p:strVal val="visible"/>
                                      </p:to>
                                    </p:set>
                                    <p:animEffect transition="in" filter="wipe(left)">
                                      <p:cBhvr>
                                        <p:cTn id="107" dur="500"/>
                                        <p:tgtEl>
                                          <p:spTgt spid="20585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205827">
                                            <p:txEl>
                                              <p:pRg st="8" end="8"/>
                                            </p:txEl>
                                          </p:spTgt>
                                        </p:tgtEl>
                                        <p:attrNameLst>
                                          <p:attrName>style.visibility</p:attrName>
                                        </p:attrNameLst>
                                      </p:cBhvr>
                                      <p:to>
                                        <p:strVal val="visible"/>
                                      </p:to>
                                    </p:set>
                                    <p:animEffect transition="in" filter="wipe(left)">
                                      <p:cBhvr>
                                        <p:cTn id="112" dur="500"/>
                                        <p:tgtEl>
                                          <p:spTgt spid="205827">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05844"/>
                                        </p:tgtEl>
                                        <p:attrNameLst>
                                          <p:attrName>style.visibility</p:attrName>
                                        </p:attrNameLst>
                                      </p:cBhvr>
                                      <p:to>
                                        <p:strVal val="visible"/>
                                      </p:to>
                                    </p:set>
                                    <p:animEffect transition="in" filter="wipe(left)">
                                      <p:cBhvr>
                                        <p:cTn id="117" dur="500"/>
                                        <p:tgtEl>
                                          <p:spTgt spid="20584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205827">
                                            <p:txEl>
                                              <p:pRg st="9" end="9"/>
                                            </p:txEl>
                                          </p:spTgt>
                                        </p:tgtEl>
                                        <p:attrNameLst>
                                          <p:attrName>style.visibility</p:attrName>
                                        </p:attrNameLst>
                                      </p:cBhvr>
                                      <p:to>
                                        <p:strVal val="visible"/>
                                      </p:to>
                                    </p:set>
                                    <p:animEffect transition="in" filter="wipe(left)">
                                      <p:cBhvr>
                                        <p:cTn id="122" dur="500"/>
                                        <p:tgtEl>
                                          <p:spTgt spid="205827">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iterate type="wd">
                                    <p:tmPct val="10000"/>
                                  </p:iterate>
                                  <p:childTnLst>
                                    <p:set>
                                      <p:cBhvr>
                                        <p:cTn id="126" dur="1" fill="hold">
                                          <p:stCondLst>
                                            <p:cond delay="0"/>
                                          </p:stCondLst>
                                        </p:cTn>
                                        <p:tgtEl>
                                          <p:spTgt spid="205846"/>
                                        </p:tgtEl>
                                        <p:attrNameLst>
                                          <p:attrName>style.visibility</p:attrName>
                                        </p:attrNameLst>
                                      </p:cBhvr>
                                      <p:to>
                                        <p:strVal val="visible"/>
                                      </p:to>
                                    </p:set>
                                    <p:animEffect transition="in" filter="wipe(left)">
                                      <p:cBhvr>
                                        <p:cTn id="127" dur="500"/>
                                        <p:tgtEl>
                                          <p:spTgt spid="20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2058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June 18,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F2863459-F1D1-4649-B2AF-E0831BF03652}" type="slidenum">
              <a:rPr lang="en-US"/>
              <a:pPr/>
              <a:t>4</a:t>
            </a:fld>
            <a:endParaRPr lang="en-US"/>
          </a:p>
        </p:txBody>
      </p:sp>
      <p:sp>
        <p:nvSpPr>
          <p:cNvPr id="206850" name="Rectangle 2"/>
          <p:cNvSpPr>
            <a:spLocks noGrp="1" noChangeArrowheads="1"/>
          </p:cNvSpPr>
          <p:nvPr>
            <p:ph type="title"/>
          </p:nvPr>
        </p:nvSpPr>
        <p:spPr>
          <a:xfrm>
            <a:off x="228600" y="0"/>
            <a:ext cx="8686800" cy="762000"/>
          </a:xfrm>
        </p:spPr>
        <p:txBody>
          <a:bodyPr/>
          <a:lstStyle/>
          <a:p>
            <a:r>
              <a:rPr lang="en-US"/>
              <a:t>Example 24 – 1</a:t>
            </a:r>
          </a:p>
        </p:txBody>
      </p:sp>
      <p:sp>
        <p:nvSpPr>
          <p:cNvPr id="206851" name="Text Box 3"/>
          <p:cNvSpPr txBox="1">
            <a:spLocks noChangeArrowheads="1"/>
          </p:cNvSpPr>
          <p:nvPr/>
        </p:nvSpPr>
        <p:spPr bwMode="auto">
          <a:xfrm>
            <a:off x="152400" y="673100"/>
            <a:ext cx="88392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Capacitor calculations: </a:t>
            </a:r>
            <a:r>
              <a:rPr lang="en-US">
                <a:solidFill>
                  <a:schemeClr val="accent2"/>
                </a:solidFill>
                <a:latin typeface="Arial Narrow" charset="0"/>
              </a:rPr>
              <a:t>(a) Calculate the capacitance of a capacitor whose plates are 20cmx3.0cm and are separated by a 1.0mm air gap.  (b) What is the charge on each plate if the capacitor is connected to a 12-V battery? (c) What is the electric field between the plates? (d) Estimate the area of the plates needed to achieve a capacitance of 1F, given the same air gap. </a:t>
            </a:r>
          </a:p>
        </p:txBody>
      </p:sp>
      <p:sp>
        <p:nvSpPr>
          <p:cNvPr id="206855" name="Text Box 7"/>
          <p:cNvSpPr txBox="1">
            <a:spLocks noChangeArrowheads="1"/>
          </p:cNvSpPr>
          <p:nvPr/>
        </p:nvSpPr>
        <p:spPr bwMode="auto">
          <a:xfrm>
            <a:off x="457200" y="255905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(a) Using the formula for a parallel plate capacitor, we obtain   </a:t>
            </a:r>
          </a:p>
        </p:txBody>
      </p:sp>
      <p:graphicFrame>
        <p:nvGraphicFramePr>
          <p:cNvPr id="206870" name="Object 22"/>
          <p:cNvGraphicFramePr>
            <a:graphicFrameLocks noChangeAspect="1"/>
          </p:cNvGraphicFramePr>
          <p:nvPr>
            <p:extLst/>
          </p:nvPr>
        </p:nvGraphicFramePr>
        <p:xfrm>
          <a:off x="914400" y="2933700"/>
          <a:ext cx="1379538" cy="906463"/>
        </p:xfrm>
        <a:graphic>
          <a:graphicData uri="http://schemas.openxmlformats.org/presentationml/2006/ole">
            <mc:AlternateContent xmlns:mc="http://schemas.openxmlformats.org/markup-compatibility/2006">
              <mc:Choice xmlns:v="urn:schemas-microsoft-com:vml" Requires="v">
                <p:oleObj spid="_x0000_s183027" name="Equation" r:id="rId3" imgW="635000" imgH="393700" progId="Equation.DSMT4">
                  <p:embed/>
                </p:oleObj>
              </mc:Choice>
              <mc:Fallback>
                <p:oleObj name="Equation" r:id="rId3" imgW="635000" imgH="393700" progId="Equation.DSMT4">
                  <p:embed/>
                  <p:pic>
                    <p:nvPicPr>
                      <p:cNvPr id="0" name=""/>
                      <p:cNvPicPr>
                        <a:picLocks noChangeAspect="1" noChangeArrowheads="1"/>
                      </p:cNvPicPr>
                      <p:nvPr/>
                    </p:nvPicPr>
                    <p:blipFill>
                      <a:blip r:embed="rId4"/>
                      <a:srcRect/>
                      <a:stretch>
                        <a:fillRect/>
                      </a:stretch>
                    </p:blipFill>
                    <p:spPr bwMode="auto">
                      <a:xfrm>
                        <a:off x="914400" y="2933700"/>
                        <a:ext cx="1379538" cy="9064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06871" name="Text Box 23"/>
          <p:cNvSpPr txBox="1">
            <a:spLocks noChangeArrowheads="1"/>
          </p:cNvSpPr>
          <p:nvPr/>
        </p:nvSpPr>
        <p:spPr bwMode="auto">
          <a:xfrm>
            <a:off x="457200" y="4662488"/>
            <a:ext cx="838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From Q=CV, the charge on each plate is    </a:t>
            </a:r>
          </a:p>
        </p:txBody>
      </p:sp>
      <p:graphicFrame>
        <p:nvGraphicFramePr>
          <p:cNvPr id="206872" name="Object 24"/>
          <p:cNvGraphicFramePr>
            <a:graphicFrameLocks noChangeAspect="1"/>
          </p:cNvGraphicFramePr>
          <p:nvPr/>
        </p:nvGraphicFramePr>
        <p:xfrm>
          <a:off x="473075" y="5410200"/>
          <a:ext cx="593725" cy="469900"/>
        </p:xfrm>
        <a:graphic>
          <a:graphicData uri="http://schemas.openxmlformats.org/presentationml/2006/ole">
            <mc:AlternateContent xmlns:mc="http://schemas.openxmlformats.org/markup-compatibility/2006">
              <mc:Choice xmlns:v="urn:schemas-microsoft-com:vml" Requires="v">
                <p:oleObj spid="_x0000_s183028" name="Equation" r:id="rId5" imgW="253800" imgH="190440" progId="Equation.DSMT4">
                  <p:embed/>
                </p:oleObj>
              </mc:Choice>
              <mc:Fallback>
                <p:oleObj name="Equation" r:id="rId5" imgW="253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410200"/>
                        <a:ext cx="593725" cy="469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3" name="Object 25"/>
          <p:cNvGraphicFramePr>
            <a:graphicFrameLocks noChangeAspect="1"/>
          </p:cNvGraphicFramePr>
          <p:nvPr/>
        </p:nvGraphicFramePr>
        <p:xfrm>
          <a:off x="1168400" y="3733800"/>
          <a:ext cx="7899400" cy="857250"/>
        </p:xfrm>
        <a:graphic>
          <a:graphicData uri="http://schemas.openxmlformats.org/presentationml/2006/ole">
            <mc:AlternateContent xmlns:mc="http://schemas.openxmlformats.org/markup-compatibility/2006">
              <mc:Choice xmlns:v="urn:schemas-microsoft-com:vml" Requires="v">
                <p:oleObj spid="_x0000_s183029" name="Equation" r:id="rId7" imgW="3962160" imgH="406080" progId="Equation.DSMT4">
                  <p:embed/>
                </p:oleObj>
              </mc:Choice>
              <mc:Fallback>
                <p:oleObj name="Equation" r:id="rId7" imgW="3962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733800"/>
                        <a:ext cx="7899400" cy="857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4" name="Object 26"/>
          <p:cNvGraphicFramePr>
            <a:graphicFrameLocks noChangeAspect="1"/>
          </p:cNvGraphicFramePr>
          <p:nvPr/>
        </p:nvGraphicFramePr>
        <p:xfrm>
          <a:off x="1143000" y="5459413"/>
          <a:ext cx="831850" cy="407987"/>
        </p:xfrm>
        <a:graphic>
          <a:graphicData uri="http://schemas.openxmlformats.org/presentationml/2006/ole">
            <mc:AlternateContent xmlns:mc="http://schemas.openxmlformats.org/markup-compatibility/2006">
              <mc:Choice xmlns:v="urn:schemas-microsoft-com:vml" Requires="v">
                <p:oleObj spid="_x0000_s183030" name="Equation" r:id="rId9" imgW="355320" imgH="164880" progId="Equation.DSMT4">
                  <p:embed/>
                </p:oleObj>
              </mc:Choice>
              <mc:Fallback>
                <p:oleObj name="Equation" r:id="rId9" imgW="35532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59413"/>
                        <a:ext cx="831850" cy="4079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5" name="Object 27"/>
          <p:cNvGraphicFramePr>
            <a:graphicFrameLocks noChangeAspect="1"/>
          </p:cNvGraphicFramePr>
          <p:nvPr/>
        </p:nvGraphicFramePr>
        <p:xfrm>
          <a:off x="1946275" y="5334000"/>
          <a:ext cx="6892925" cy="690563"/>
        </p:xfrm>
        <a:graphic>
          <a:graphicData uri="http://schemas.openxmlformats.org/presentationml/2006/ole">
            <mc:AlternateContent xmlns:mc="http://schemas.openxmlformats.org/markup-compatibility/2006">
              <mc:Choice xmlns:v="urn:schemas-microsoft-com:vml" Requires="v">
                <p:oleObj spid="_x0000_s183031" name="Equation" r:id="rId11" imgW="2946240" imgH="279360" progId="Equation.DSMT4">
                  <p:embed/>
                </p:oleObj>
              </mc:Choice>
              <mc:Fallback>
                <p:oleObj name="Equation" r:id="rId11" imgW="2946240" imgH="2793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75" y="5334000"/>
                        <a:ext cx="6892925" cy="6905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318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6855"/>
                                        </p:tgtEl>
                                        <p:attrNameLst>
                                          <p:attrName>style.visibility</p:attrName>
                                        </p:attrNameLst>
                                      </p:cBhvr>
                                      <p:to>
                                        <p:strVal val="visible"/>
                                      </p:to>
                                    </p:set>
                                    <p:animEffect transition="in" filter="wipe(left)">
                                      <p:cBhvr>
                                        <p:cTn id="12" dur="500"/>
                                        <p:tgtEl>
                                          <p:spTgt spid="2068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6870"/>
                                        </p:tgtEl>
                                        <p:attrNameLst>
                                          <p:attrName>style.visibility</p:attrName>
                                        </p:attrNameLst>
                                      </p:cBhvr>
                                      <p:to>
                                        <p:strVal val="visible"/>
                                      </p:to>
                                    </p:set>
                                    <p:animEffect transition="in" filter="wipe(left)">
                                      <p:cBhvr>
                                        <p:cTn id="17" dur="500"/>
                                        <p:tgtEl>
                                          <p:spTgt spid="2068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6873"/>
                                        </p:tgtEl>
                                        <p:attrNameLst>
                                          <p:attrName>style.visibility</p:attrName>
                                        </p:attrNameLst>
                                      </p:cBhvr>
                                      <p:to>
                                        <p:strVal val="visible"/>
                                      </p:to>
                                    </p:set>
                                    <p:animEffect transition="in" filter="wipe(left)">
                                      <p:cBhvr>
                                        <p:cTn id="22" dur="500"/>
                                        <p:tgtEl>
                                          <p:spTgt spid="2068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71"/>
                                        </p:tgtEl>
                                        <p:attrNameLst>
                                          <p:attrName>style.visibility</p:attrName>
                                        </p:attrNameLst>
                                      </p:cBhvr>
                                      <p:to>
                                        <p:strVal val="visible"/>
                                      </p:to>
                                    </p:set>
                                    <p:animEffect transition="in" filter="wipe(left)">
                                      <p:cBhvr>
                                        <p:cTn id="27" dur="500"/>
                                        <p:tgtEl>
                                          <p:spTgt spid="2068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72"/>
                                        </p:tgtEl>
                                        <p:attrNameLst>
                                          <p:attrName>style.visibility</p:attrName>
                                        </p:attrNameLst>
                                      </p:cBhvr>
                                      <p:to>
                                        <p:strVal val="visible"/>
                                      </p:to>
                                    </p:set>
                                    <p:animEffect transition="in" filter="wipe(left)">
                                      <p:cBhvr>
                                        <p:cTn id="32" dur="500"/>
                                        <p:tgtEl>
                                          <p:spTgt spid="2068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74"/>
                                        </p:tgtEl>
                                        <p:attrNameLst>
                                          <p:attrName>style.visibility</p:attrName>
                                        </p:attrNameLst>
                                      </p:cBhvr>
                                      <p:to>
                                        <p:strVal val="visible"/>
                                      </p:to>
                                    </p:set>
                                    <p:animEffect transition="in" filter="wipe(left)">
                                      <p:cBhvr>
                                        <p:cTn id="37" dur="500"/>
                                        <p:tgtEl>
                                          <p:spTgt spid="2068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5"/>
                                        </p:tgtEl>
                                        <p:attrNameLst>
                                          <p:attrName>style.visibility</p:attrName>
                                        </p:attrNameLst>
                                      </p:cBhvr>
                                      <p:to>
                                        <p:strVal val="visible"/>
                                      </p:to>
                                    </p:set>
                                    <p:animEffect transition="in" filter="wipe(left)">
                                      <p:cBhvr>
                                        <p:cTn id="42" dur="500"/>
                                        <p:tgtEl>
                                          <p:spTgt spid="20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P spid="2068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Monday, June 18, 2018</a:t>
            </a:r>
            <a:endParaRPr lang="en-US"/>
          </a:p>
        </p:txBody>
      </p:sp>
      <p:sp>
        <p:nvSpPr>
          <p:cNvPr id="22" name="Footer Placeholder 4"/>
          <p:cNvSpPr>
            <a:spLocks noGrp="1"/>
          </p:cNvSpPr>
          <p:nvPr>
            <p:ph type="ftr" sz="quarter" idx="11"/>
          </p:nvPr>
        </p:nvSpPr>
        <p:spPr/>
        <p:txBody>
          <a:bodyPr/>
          <a:lstStyle/>
          <a:p>
            <a:r>
              <a:rPr lang="de-DE" smtClean="0"/>
              <a:t>PHYS 1444-001, Summer 2018               Dr. Jaehoon Yu</a:t>
            </a:r>
            <a:endParaRPr lang="en-US"/>
          </a:p>
        </p:txBody>
      </p:sp>
      <p:sp>
        <p:nvSpPr>
          <p:cNvPr id="23" name="Slide Number Placeholder 5"/>
          <p:cNvSpPr>
            <a:spLocks noGrp="1"/>
          </p:cNvSpPr>
          <p:nvPr>
            <p:ph type="sldNum" sz="quarter" idx="12"/>
          </p:nvPr>
        </p:nvSpPr>
        <p:spPr/>
        <p:txBody>
          <a:bodyPr/>
          <a:lstStyle/>
          <a:p>
            <a:fld id="{3AD56CD5-E184-7B4B-923C-3A29021D6CA4}" type="slidenum">
              <a:rPr lang="en-US"/>
              <a:pPr/>
              <a:t>5</a:t>
            </a:fld>
            <a:endParaRPr lang="en-US"/>
          </a:p>
        </p:txBody>
      </p:sp>
      <p:sp>
        <p:nvSpPr>
          <p:cNvPr id="219138" name="Rectangle 2"/>
          <p:cNvSpPr>
            <a:spLocks noGrp="1" noChangeArrowheads="1"/>
          </p:cNvSpPr>
          <p:nvPr>
            <p:ph type="title"/>
          </p:nvPr>
        </p:nvSpPr>
        <p:spPr>
          <a:xfrm>
            <a:off x="228600" y="0"/>
            <a:ext cx="8686800" cy="762000"/>
          </a:xfrm>
        </p:spPr>
        <p:txBody>
          <a:bodyPr/>
          <a:lstStyle/>
          <a:p>
            <a:r>
              <a:rPr lang="en-US"/>
              <a:t>Example 24 – 1</a:t>
            </a:r>
          </a:p>
        </p:txBody>
      </p:sp>
      <p:sp>
        <p:nvSpPr>
          <p:cNvPr id="219140" name="Text Box 4"/>
          <p:cNvSpPr txBox="1">
            <a:spLocks noChangeArrowheads="1"/>
          </p:cNvSpPr>
          <p:nvPr/>
        </p:nvSpPr>
        <p:spPr bwMode="auto">
          <a:xfrm>
            <a:off x="457200" y="914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Using the formula for the electric field in two parallel plates</a:t>
            </a:r>
          </a:p>
        </p:txBody>
      </p:sp>
      <p:graphicFrame>
        <p:nvGraphicFramePr>
          <p:cNvPr id="219141" name="Object 5"/>
          <p:cNvGraphicFramePr>
            <a:graphicFrameLocks noChangeAspect="1"/>
          </p:cNvGraphicFramePr>
          <p:nvPr>
            <p:extLst/>
          </p:nvPr>
        </p:nvGraphicFramePr>
        <p:xfrm>
          <a:off x="304800" y="1724025"/>
          <a:ext cx="450850" cy="285750"/>
        </p:xfrm>
        <a:graphic>
          <a:graphicData uri="http://schemas.openxmlformats.org/presentationml/2006/ole">
            <mc:AlternateContent xmlns:mc="http://schemas.openxmlformats.org/markup-compatibility/2006">
              <mc:Choice xmlns:v="urn:schemas-microsoft-com:vml" Requires="v">
                <p:oleObj spid="_x0000_s247565"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24025"/>
                        <a:ext cx="450850" cy="2857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19142" name="Text Box 6"/>
          <p:cNvSpPr txBox="1">
            <a:spLocks noChangeArrowheads="1"/>
          </p:cNvSpPr>
          <p:nvPr/>
        </p:nvSpPr>
        <p:spPr bwMode="auto">
          <a:xfrm>
            <a:off x="304800" y="3200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(d) Solving the capacitance formula for A, we obtain </a:t>
            </a:r>
          </a:p>
        </p:txBody>
      </p:sp>
      <p:graphicFrame>
        <p:nvGraphicFramePr>
          <p:cNvPr id="219145" name="Object 9"/>
          <p:cNvGraphicFramePr>
            <a:graphicFrameLocks noChangeAspect="1"/>
          </p:cNvGraphicFramePr>
          <p:nvPr/>
        </p:nvGraphicFramePr>
        <p:xfrm>
          <a:off x="2160588" y="2514600"/>
          <a:ext cx="1039812" cy="398463"/>
        </p:xfrm>
        <a:graphic>
          <a:graphicData uri="http://schemas.openxmlformats.org/presentationml/2006/ole">
            <mc:AlternateContent xmlns:mc="http://schemas.openxmlformats.org/markup-compatibility/2006">
              <mc:Choice xmlns:v="urn:schemas-microsoft-com:vml" Requires="v">
                <p:oleObj spid="_x0000_s247566" name="Equation" r:id="rId5" imgW="457200" imgH="164880" progId="Equation.DSMT4">
                  <p:embed/>
                </p:oleObj>
              </mc:Choice>
              <mc:Fallback>
                <p:oleObj name="Equation" r:id="rId5" imgW="4572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514600"/>
                        <a:ext cx="1039812" cy="3984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46" name="Object 10"/>
          <p:cNvGraphicFramePr>
            <a:graphicFrameLocks noChangeAspect="1"/>
          </p:cNvGraphicFramePr>
          <p:nvPr/>
        </p:nvGraphicFramePr>
        <p:xfrm>
          <a:off x="5257800" y="2590800"/>
          <a:ext cx="450850" cy="287338"/>
        </p:xfrm>
        <a:graphic>
          <a:graphicData uri="http://schemas.openxmlformats.org/presentationml/2006/ole">
            <mc:AlternateContent xmlns:mc="http://schemas.openxmlformats.org/markup-compatibility/2006">
              <mc:Choice xmlns:v="urn:schemas-microsoft-com:vml" Requires="v">
                <p:oleObj spid="_x0000_s247567" name="Equation" r:id="rId7" imgW="253800" imgH="152280" progId="Equation.DSMT4">
                  <p:embed/>
                </p:oleObj>
              </mc:Choice>
              <mc:Fallback>
                <p:oleObj name="Equation" r:id="rId7" imgW="2538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590800"/>
                        <a:ext cx="450850" cy="2873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19147" name="Text Box 11"/>
          <p:cNvSpPr txBox="1">
            <a:spLocks noChangeArrowheads="1"/>
          </p:cNvSpPr>
          <p:nvPr/>
        </p:nvSpPr>
        <p:spPr bwMode="auto">
          <a:xfrm>
            <a:off x="685800" y="2438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Or, since    </a:t>
            </a:r>
          </a:p>
        </p:txBody>
      </p:sp>
      <p:sp>
        <p:nvSpPr>
          <p:cNvPr id="219148" name="Text Box 12"/>
          <p:cNvSpPr txBox="1">
            <a:spLocks noChangeArrowheads="1"/>
          </p:cNvSpPr>
          <p:nvPr/>
        </p:nvSpPr>
        <p:spPr bwMode="auto">
          <a:xfrm>
            <a:off x="3200400" y="2438400"/>
            <a:ext cx="2057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we can obtain    </a:t>
            </a:r>
          </a:p>
        </p:txBody>
      </p:sp>
      <p:graphicFrame>
        <p:nvGraphicFramePr>
          <p:cNvPr id="219149" name="Object 13"/>
          <p:cNvGraphicFramePr>
            <a:graphicFrameLocks noChangeAspect="1"/>
          </p:cNvGraphicFramePr>
          <p:nvPr/>
        </p:nvGraphicFramePr>
        <p:xfrm>
          <a:off x="1077913" y="3724275"/>
          <a:ext cx="1131887" cy="847725"/>
        </p:xfrm>
        <a:graphic>
          <a:graphicData uri="http://schemas.openxmlformats.org/presentationml/2006/ole">
            <mc:AlternateContent xmlns:mc="http://schemas.openxmlformats.org/markup-compatibility/2006">
              <mc:Choice xmlns:v="urn:schemas-microsoft-com:vml" Requires="v">
                <p:oleObj spid="_x0000_s247568" name="Equation" r:id="rId9" imgW="520560" imgH="368280" progId="Equation.DSMT4">
                  <p:embed/>
                </p:oleObj>
              </mc:Choice>
              <mc:Fallback>
                <p:oleObj name="Equation" r:id="rId9" imgW="52056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3724275"/>
                        <a:ext cx="1131887" cy="8477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0" name="Object 14"/>
          <p:cNvGraphicFramePr>
            <a:graphicFrameLocks noChangeAspect="1"/>
          </p:cNvGraphicFramePr>
          <p:nvPr/>
        </p:nvGraphicFramePr>
        <p:xfrm>
          <a:off x="457200" y="5059363"/>
          <a:ext cx="550863" cy="350837"/>
        </p:xfrm>
        <a:graphic>
          <a:graphicData uri="http://schemas.openxmlformats.org/presentationml/2006/ole">
            <mc:AlternateContent xmlns:mc="http://schemas.openxmlformats.org/markup-compatibility/2006">
              <mc:Choice xmlns:v="urn:schemas-microsoft-com:vml" Requires="v">
                <p:oleObj spid="_x0000_s247569" name="Equation" r:id="rId11" imgW="253800" imgH="152280" progId="Equation.DSMT4">
                  <p:embed/>
                </p:oleObj>
              </mc:Choice>
              <mc:Fallback>
                <p:oleObj name="Equation" r:id="rId11" imgW="2538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59363"/>
                        <a:ext cx="550863" cy="3508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19151" name="AutoShape 15"/>
          <p:cNvSpPr>
            <a:spLocks noChangeArrowheads="1"/>
          </p:cNvSpPr>
          <p:nvPr/>
        </p:nvSpPr>
        <p:spPr bwMode="auto">
          <a:xfrm>
            <a:off x="2763838" y="3810000"/>
            <a:ext cx="1468437"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A</a:t>
            </a:r>
          </a:p>
        </p:txBody>
      </p:sp>
      <p:sp>
        <p:nvSpPr>
          <p:cNvPr id="219152" name="Text Box 16"/>
          <p:cNvSpPr txBox="1">
            <a:spLocks noChangeArrowheads="1"/>
          </p:cNvSpPr>
          <p:nvPr/>
        </p:nvSpPr>
        <p:spPr bwMode="auto">
          <a:xfrm>
            <a:off x="4598988" y="5775325"/>
            <a:ext cx="408781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About 40% the area of Arlington (256km</a:t>
            </a:r>
            <a:r>
              <a:rPr lang="en-US" sz="2000" baseline="30000">
                <a:solidFill>
                  <a:srgbClr val="FF0000"/>
                </a:solidFill>
                <a:latin typeface="Arial Narrow" charset="0"/>
              </a:rPr>
              <a:t>2</a:t>
            </a:r>
            <a:r>
              <a:rPr lang="en-US" sz="2000">
                <a:solidFill>
                  <a:srgbClr val="FF0000"/>
                </a:solidFill>
                <a:latin typeface="Arial Narrow" charset="0"/>
              </a:rPr>
              <a:t>).</a:t>
            </a:r>
          </a:p>
        </p:txBody>
      </p:sp>
      <p:graphicFrame>
        <p:nvGraphicFramePr>
          <p:cNvPr id="219153" name="Object 17"/>
          <p:cNvGraphicFramePr>
            <a:graphicFrameLocks noChangeAspect="1"/>
          </p:cNvGraphicFramePr>
          <p:nvPr/>
        </p:nvGraphicFramePr>
        <p:xfrm>
          <a:off x="5715000" y="2362200"/>
          <a:ext cx="495300" cy="692150"/>
        </p:xfrm>
        <a:graphic>
          <a:graphicData uri="http://schemas.openxmlformats.org/presentationml/2006/ole">
            <mc:AlternateContent xmlns:mc="http://schemas.openxmlformats.org/markup-compatibility/2006">
              <mc:Choice xmlns:v="urn:schemas-microsoft-com:vml" Requires="v">
                <p:oleObj spid="_x0000_s247570" name="Equation" r:id="rId13" imgW="279360" imgH="368280" progId="Equation.DSMT4">
                  <p:embed/>
                </p:oleObj>
              </mc:Choice>
              <mc:Fallback>
                <p:oleObj name="Equation" r:id="rId13" imgW="2793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2362200"/>
                        <a:ext cx="495300" cy="692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4" name="Object 18"/>
          <p:cNvGraphicFramePr>
            <a:graphicFrameLocks noChangeAspect="1"/>
          </p:cNvGraphicFramePr>
          <p:nvPr/>
        </p:nvGraphicFramePr>
        <p:xfrm>
          <a:off x="6178550" y="2362200"/>
          <a:ext cx="2813050" cy="715963"/>
        </p:xfrm>
        <a:graphic>
          <a:graphicData uri="http://schemas.openxmlformats.org/presentationml/2006/ole">
            <mc:AlternateContent xmlns:mc="http://schemas.openxmlformats.org/markup-compatibility/2006">
              <mc:Choice xmlns:v="urn:schemas-microsoft-com:vml" Requires="v">
                <p:oleObj spid="_x0000_s247571" name="Equation" r:id="rId15" imgW="1587240" imgH="380880" progId="Equation.DSMT4">
                  <p:embed/>
                </p:oleObj>
              </mc:Choice>
              <mc:Fallback>
                <p:oleObj name="Equation" r:id="rId15" imgW="1587240" imgH="380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550" y="2362200"/>
                        <a:ext cx="2813050" cy="7159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5" name="Object 19"/>
          <p:cNvGraphicFramePr>
            <a:graphicFrameLocks noChangeAspect="1"/>
          </p:cNvGraphicFramePr>
          <p:nvPr/>
        </p:nvGraphicFramePr>
        <p:xfrm>
          <a:off x="733425" y="1485900"/>
          <a:ext cx="561975" cy="763588"/>
        </p:xfrm>
        <a:graphic>
          <a:graphicData uri="http://schemas.openxmlformats.org/presentationml/2006/ole">
            <mc:AlternateContent xmlns:mc="http://schemas.openxmlformats.org/markup-compatibility/2006">
              <mc:Choice xmlns:v="urn:schemas-microsoft-com:vml" Requires="v">
                <p:oleObj spid="_x0000_s247572" name="Equation" r:id="rId17" imgW="317160" imgH="406080" progId="Equation.DSMT4">
                  <p:embed/>
                </p:oleObj>
              </mc:Choice>
              <mc:Fallback>
                <p:oleObj name="Equation" r:id="rId17" imgW="31716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3425" y="1485900"/>
                        <a:ext cx="561975" cy="7635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6" name="Object 20"/>
          <p:cNvGraphicFramePr>
            <a:graphicFrameLocks noChangeAspect="1"/>
          </p:cNvGraphicFramePr>
          <p:nvPr/>
        </p:nvGraphicFramePr>
        <p:xfrm>
          <a:off x="1219200" y="1485900"/>
          <a:ext cx="720725" cy="763588"/>
        </p:xfrm>
        <a:graphic>
          <a:graphicData uri="http://schemas.openxmlformats.org/presentationml/2006/ole">
            <mc:AlternateContent xmlns:mc="http://schemas.openxmlformats.org/markup-compatibility/2006">
              <mc:Choice xmlns:v="urn:schemas-microsoft-com:vml" Requires="v">
                <p:oleObj spid="_x0000_s247573" name="Equation" r:id="rId19" imgW="406080" imgH="406080" progId="Equation.DSMT4">
                  <p:embed/>
                </p:oleObj>
              </mc:Choice>
              <mc:Fallback>
                <p:oleObj name="Equation" r:id="rId19" imgW="406080" imgH="4060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9200" y="1485900"/>
                        <a:ext cx="720725" cy="7635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7" name="Object 21"/>
          <p:cNvGraphicFramePr>
            <a:graphicFrameLocks noChangeAspect="1"/>
          </p:cNvGraphicFramePr>
          <p:nvPr>
            <p:extLst/>
          </p:nvPr>
        </p:nvGraphicFramePr>
        <p:xfrm>
          <a:off x="1949450" y="1449388"/>
          <a:ext cx="6934200" cy="835025"/>
        </p:xfrm>
        <a:graphic>
          <a:graphicData uri="http://schemas.openxmlformats.org/presentationml/2006/ole">
            <mc:AlternateContent xmlns:mc="http://schemas.openxmlformats.org/markup-compatibility/2006">
              <mc:Choice xmlns:v="urn:schemas-microsoft-com:vml" Requires="v">
                <p:oleObj spid="_x0000_s247574" name="Equation" r:id="rId21" imgW="3911600" imgH="444500" progId="Equation.DSMT4">
                  <p:embed/>
                </p:oleObj>
              </mc:Choice>
              <mc:Fallback>
                <p:oleObj name="Equation" r:id="rId21" imgW="3911600" imgH="444500" progId="Equation.DSMT4">
                  <p:embed/>
                  <p:pic>
                    <p:nvPicPr>
                      <p:cNvPr id="0" name=""/>
                      <p:cNvPicPr>
                        <a:picLocks noChangeAspect="1" noChangeArrowheads="1"/>
                      </p:cNvPicPr>
                      <p:nvPr/>
                    </p:nvPicPr>
                    <p:blipFill>
                      <a:blip r:embed="rId22"/>
                      <a:srcRect/>
                      <a:stretch>
                        <a:fillRect/>
                      </a:stretch>
                    </p:blipFill>
                    <p:spPr bwMode="auto">
                      <a:xfrm>
                        <a:off x="1949450" y="1449388"/>
                        <a:ext cx="6934200" cy="8350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8" name="Object 22"/>
          <p:cNvGraphicFramePr>
            <a:graphicFrameLocks noChangeAspect="1"/>
          </p:cNvGraphicFramePr>
          <p:nvPr/>
        </p:nvGraphicFramePr>
        <p:xfrm>
          <a:off x="990600" y="4827588"/>
          <a:ext cx="773113" cy="936625"/>
        </p:xfrm>
        <a:graphic>
          <a:graphicData uri="http://schemas.openxmlformats.org/presentationml/2006/ole">
            <mc:AlternateContent xmlns:mc="http://schemas.openxmlformats.org/markup-compatibility/2006">
              <mc:Choice xmlns:v="urn:schemas-microsoft-com:vml" Requires="v">
                <p:oleObj spid="_x0000_s247575" name="Equation" r:id="rId23" imgW="355320" imgH="406080" progId="Equation.DSMT4">
                  <p:embed/>
                </p:oleObj>
              </mc:Choice>
              <mc:Fallback>
                <p:oleObj name="Equation" r:id="rId23" imgW="355320" imgH="4060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827588"/>
                        <a:ext cx="773113" cy="936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19159" name="Object 23"/>
          <p:cNvGraphicFramePr>
            <a:graphicFrameLocks noChangeAspect="1"/>
          </p:cNvGraphicFramePr>
          <p:nvPr/>
        </p:nvGraphicFramePr>
        <p:xfrm>
          <a:off x="1730375" y="4725988"/>
          <a:ext cx="5051425" cy="1141412"/>
        </p:xfrm>
        <a:graphic>
          <a:graphicData uri="http://schemas.openxmlformats.org/presentationml/2006/ole">
            <mc:AlternateContent xmlns:mc="http://schemas.openxmlformats.org/markup-compatibility/2006">
              <mc:Choice xmlns:v="urn:schemas-microsoft-com:vml" Requires="v">
                <p:oleObj spid="_x0000_s247576" name="Equation" r:id="rId25" imgW="2323800" imgH="495000" progId="Equation.DSMT4">
                  <p:embed/>
                </p:oleObj>
              </mc:Choice>
              <mc:Fallback>
                <p:oleObj name="Equation" r:id="rId25" imgW="2323800" imgH="4950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0375" y="4725988"/>
                        <a:ext cx="5051425" cy="11414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255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9140"/>
                                        </p:tgtEl>
                                        <p:attrNameLst>
                                          <p:attrName>style.visibility</p:attrName>
                                        </p:attrNameLst>
                                      </p:cBhvr>
                                      <p:to>
                                        <p:strVal val="visible"/>
                                      </p:to>
                                    </p:set>
                                    <p:animEffect transition="in" filter="wipe(left)">
                                      <p:cBhvr>
                                        <p:cTn id="7" dur="500"/>
                                        <p:tgtEl>
                                          <p:spTgt spid="2191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9141"/>
                                        </p:tgtEl>
                                        <p:attrNameLst>
                                          <p:attrName>style.visibility</p:attrName>
                                        </p:attrNameLst>
                                      </p:cBhvr>
                                      <p:to>
                                        <p:strVal val="visible"/>
                                      </p:to>
                                    </p:set>
                                    <p:animEffect transition="in" filter="wipe(left)">
                                      <p:cBhvr>
                                        <p:cTn id="12" dur="500"/>
                                        <p:tgtEl>
                                          <p:spTgt spid="2191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9155"/>
                                        </p:tgtEl>
                                        <p:attrNameLst>
                                          <p:attrName>style.visibility</p:attrName>
                                        </p:attrNameLst>
                                      </p:cBhvr>
                                      <p:to>
                                        <p:strVal val="visible"/>
                                      </p:to>
                                    </p:set>
                                    <p:animEffect transition="in" filter="wipe(left)">
                                      <p:cBhvr>
                                        <p:cTn id="17" dur="500"/>
                                        <p:tgtEl>
                                          <p:spTgt spid="2191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9156"/>
                                        </p:tgtEl>
                                        <p:attrNameLst>
                                          <p:attrName>style.visibility</p:attrName>
                                        </p:attrNameLst>
                                      </p:cBhvr>
                                      <p:to>
                                        <p:strVal val="visible"/>
                                      </p:to>
                                    </p:set>
                                    <p:animEffect transition="in" filter="wipe(left)">
                                      <p:cBhvr>
                                        <p:cTn id="22" dur="500"/>
                                        <p:tgtEl>
                                          <p:spTgt spid="2191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9157"/>
                                        </p:tgtEl>
                                        <p:attrNameLst>
                                          <p:attrName>style.visibility</p:attrName>
                                        </p:attrNameLst>
                                      </p:cBhvr>
                                      <p:to>
                                        <p:strVal val="visible"/>
                                      </p:to>
                                    </p:set>
                                    <p:animEffect transition="in" filter="wipe(left)">
                                      <p:cBhvr>
                                        <p:cTn id="27" dur="500"/>
                                        <p:tgtEl>
                                          <p:spTgt spid="2191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9147"/>
                                        </p:tgtEl>
                                        <p:attrNameLst>
                                          <p:attrName>style.visibility</p:attrName>
                                        </p:attrNameLst>
                                      </p:cBhvr>
                                      <p:to>
                                        <p:strVal val="visible"/>
                                      </p:to>
                                    </p:set>
                                    <p:animEffect transition="in" filter="wipe(left)">
                                      <p:cBhvr>
                                        <p:cTn id="32" dur="500"/>
                                        <p:tgtEl>
                                          <p:spTgt spid="2191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9145"/>
                                        </p:tgtEl>
                                        <p:attrNameLst>
                                          <p:attrName>style.visibility</p:attrName>
                                        </p:attrNameLst>
                                      </p:cBhvr>
                                      <p:to>
                                        <p:strVal val="visible"/>
                                      </p:to>
                                    </p:set>
                                    <p:animEffect transition="in" filter="wipe(left)">
                                      <p:cBhvr>
                                        <p:cTn id="37" dur="500"/>
                                        <p:tgtEl>
                                          <p:spTgt spid="2191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9148"/>
                                        </p:tgtEl>
                                        <p:attrNameLst>
                                          <p:attrName>style.visibility</p:attrName>
                                        </p:attrNameLst>
                                      </p:cBhvr>
                                      <p:to>
                                        <p:strVal val="visible"/>
                                      </p:to>
                                    </p:set>
                                    <p:animEffect transition="in" filter="wipe(left)">
                                      <p:cBhvr>
                                        <p:cTn id="42" dur="500"/>
                                        <p:tgtEl>
                                          <p:spTgt spid="2191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9146"/>
                                        </p:tgtEl>
                                        <p:attrNameLst>
                                          <p:attrName>style.visibility</p:attrName>
                                        </p:attrNameLst>
                                      </p:cBhvr>
                                      <p:to>
                                        <p:strVal val="visible"/>
                                      </p:to>
                                    </p:set>
                                    <p:animEffect transition="in" filter="wipe(left)">
                                      <p:cBhvr>
                                        <p:cTn id="47" dur="500"/>
                                        <p:tgtEl>
                                          <p:spTgt spid="2191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9153"/>
                                        </p:tgtEl>
                                        <p:attrNameLst>
                                          <p:attrName>style.visibility</p:attrName>
                                        </p:attrNameLst>
                                      </p:cBhvr>
                                      <p:to>
                                        <p:strVal val="visible"/>
                                      </p:to>
                                    </p:set>
                                    <p:animEffect transition="in" filter="wipe(left)">
                                      <p:cBhvr>
                                        <p:cTn id="52" dur="500"/>
                                        <p:tgtEl>
                                          <p:spTgt spid="2191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9154"/>
                                        </p:tgtEl>
                                        <p:attrNameLst>
                                          <p:attrName>style.visibility</p:attrName>
                                        </p:attrNameLst>
                                      </p:cBhvr>
                                      <p:to>
                                        <p:strVal val="visible"/>
                                      </p:to>
                                    </p:set>
                                    <p:animEffect transition="in" filter="wipe(left)">
                                      <p:cBhvr>
                                        <p:cTn id="57" dur="500"/>
                                        <p:tgtEl>
                                          <p:spTgt spid="2191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19142"/>
                                        </p:tgtEl>
                                        <p:attrNameLst>
                                          <p:attrName>style.visibility</p:attrName>
                                        </p:attrNameLst>
                                      </p:cBhvr>
                                      <p:to>
                                        <p:strVal val="visible"/>
                                      </p:to>
                                    </p:set>
                                    <p:animEffect transition="in" filter="wipe(left)">
                                      <p:cBhvr>
                                        <p:cTn id="62" dur="500"/>
                                        <p:tgtEl>
                                          <p:spTgt spid="2191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9149"/>
                                        </p:tgtEl>
                                        <p:attrNameLst>
                                          <p:attrName>style.visibility</p:attrName>
                                        </p:attrNameLst>
                                      </p:cBhvr>
                                      <p:to>
                                        <p:strVal val="visible"/>
                                      </p:to>
                                    </p:set>
                                    <p:animEffect transition="in" filter="wipe(left)">
                                      <p:cBhvr>
                                        <p:cTn id="67" dur="500"/>
                                        <p:tgtEl>
                                          <p:spTgt spid="2191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19151"/>
                                        </p:tgtEl>
                                        <p:attrNameLst>
                                          <p:attrName>style.visibility</p:attrName>
                                        </p:attrNameLst>
                                      </p:cBhvr>
                                      <p:to>
                                        <p:strVal val="visible"/>
                                      </p:to>
                                    </p:set>
                                    <p:animEffect transition="in" filter="wipe(left)">
                                      <p:cBhvr>
                                        <p:cTn id="72" dur="500"/>
                                        <p:tgtEl>
                                          <p:spTgt spid="21915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9150"/>
                                        </p:tgtEl>
                                        <p:attrNameLst>
                                          <p:attrName>style.visibility</p:attrName>
                                        </p:attrNameLst>
                                      </p:cBhvr>
                                      <p:to>
                                        <p:strVal val="visible"/>
                                      </p:to>
                                    </p:set>
                                    <p:animEffect transition="in" filter="wipe(left)">
                                      <p:cBhvr>
                                        <p:cTn id="77" dur="500"/>
                                        <p:tgtEl>
                                          <p:spTgt spid="21915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9158"/>
                                        </p:tgtEl>
                                        <p:attrNameLst>
                                          <p:attrName>style.visibility</p:attrName>
                                        </p:attrNameLst>
                                      </p:cBhvr>
                                      <p:to>
                                        <p:strVal val="visible"/>
                                      </p:to>
                                    </p:set>
                                    <p:animEffect transition="in" filter="wipe(left)">
                                      <p:cBhvr>
                                        <p:cTn id="82" dur="500"/>
                                        <p:tgtEl>
                                          <p:spTgt spid="21915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19159"/>
                                        </p:tgtEl>
                                        <p:attrNameLst>
                                          <p:attrName>style.visibility</p:attrName>
                                        </p:attrNameLst>
                                      </p:cBhvr>
                                      <p:to>
                                        <p:strVal val="visible"/>
                                      </p:to>
                                    </p:set>
                                    <p:animEffect transition="in" filter="wipe(left)">
                                      <p:cBhvr>
                                        <p:cTn id="87" dur="500"/>
                                        <p:tgtEl>
                                          <p:spTgt spid="21915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19152"/>
                                        </p:tgtEl>
                                        <p:attrNameLst>
                                          <p:attrName>style.visibility</p:attrName>
                                        </p:attrNameLst>
                                      </p:cBhvr>
                                      <p:to>
                                        <p:strVal val="visible"/>
                                      </p:to>
                                    </p:set>
                                    <p:animEffect transition="in" filter="wipe(left)">
                                      <p:cBhvr>
                                        <p:cTn id="92"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219142" grpId="0"/>
      <p:bldP spid="219147" grpId="0"/>
      <p:bldP spid="219148" grpId="0"/>
      <p:bldP spid="219151" grpId="0" animBg="1"/>
      <p:bldP spid="2191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June 18,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C80BD743-191A-754A-81FD-0BCB534E924C}" type="slidenum">
              <a:rPr lang="en-US"/>
              <a:pPr/>
              <a:t>6</a:t>
            </a:fld>
            <a:endParaRPr lang="en-US"/>
          </a:p>
        </p:txBody>
      </p:sp>
      <p:pic>
        <p:nvPicPr>
          <p:cNvPr id="228363" name="Picture 11" descr="FG24_006"/>
          <p:cNvPicPr>
            <a:picLocks noChangeAspect="1" noChangeArrowheads="1"/>
          </p:cNvPicPr>
          <p:nvPr/>
        </p:nvPicPr>
        <p:blipFill>
          <a:blip r:embed="rId3"/>
          <a:srcRect/>
          <a:stretch>
            <a:fillRect/>
          </a:stretch>
        </p:blipFill>
        <p:spPr bwMode="auto">
          <a:xfrm>
            <a:off x="6172200" y="304800"/>
            <a:ext cx="3200400" cy="2400300"/>
          </a:xfrm>
          <a:prstGeom prst="rect">
            <a:avLst/>
          </a:prstGeom>
          <a:noFill/>
        </p:spPr>
      </p:pic>
      <p:sp>
        <p:nvSpPr>
          <p:cNvPr id="228354" name="Rectangle 2"/>
          <p:cNvSpPr>
            <a:spLocks noGrp="1" noChangeArrowheads="1"/>
          </p:cNvSpPr>
          <p:nvPr>
            <p:ph type="title"/>
          </p:nvPr>
        </p:nvSpPr>
        <p:spPr>
          <a:xfrm>
            <a:off x="228600" y="0"/>
            <a:ext cx="8686800" cy="762000"/>
          </a:xfrm>
        </p:spPr>
        <p:txBody>
          <a:bodyPr/>
          <a:lstStyle/>
          <a:p>
            <a:r>
              <a:rPr lang="en-US"/>
              <a:t>Example 24 – 3</a:t>
            </a:r>
          </a:p>
        </p:txBody>
      </p:sp>
      <p:sp>
        <p:nvSpPr>
          <p:cNvPr id="228355" name="Text Box 3"/>
          <p:cNvSpPr txBox="1">
            <a:spLocks noChangeArrowheads="1"/>
          </p:cNvSpPr>
          <p:nvPr/>
        </p:nvSpPr>
        <p:spPr bwMode="auto">
          <a:xfrm>
            <a:off x="152400" y="609600"/>
            <a:ext cx="6477000" cy="2308324"/>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Spherical capacitor: </a:t>
            </a:r>
            <a:r>
              <a:rPr lang="en-US" dirty="0">
                <a:solidFill>
                  <a:schemeClr val="accent2"/>
                </a:solidFill>
                <a:latin typeface="Arial Narrow" charset="0"/>
              </a:rPr>
              <a:t>A spherical capacitor consists of two thin concentric spherical conducting shells, of radius </a:t>
            </a:r>
            <a:r>
              <a:rPr lang="en-US" dirty="0" err="1">
                <a:solidFill>
                  <a:schemeClr val="accent2"/>
                </a:solidFill>
                <a:latin typeface="Arial Narrow" charset="0"/>
              </a:rPr>
              <a:t>r</a:t>
            </a:r>
            <a:r>
              <a:rPr lang="en-US" baseline="-25000" dirty="0" err="1">
                <a:solidFill>
                  <a:schemeClr val="accent2"/>
                </a:solidFill>
                <a:latin typeface="Arial Narrow" charset="0"/>
              </a:rPr>
              <a:t>a</a:t>
            </a:r>
            <a:r>
              <a:rPr lang="en-US" dirty="0">
                <a:solidFill>
                  <a:schemeClr val="accent2"/>
                </a:solidFill>
                <a:latin typeface="Arial Narrow" charset="0"/>
              </a:rPr>
              <a:t> and </a:t>
            </a:r>
            <a:r>
              <a:rPr lang="en-US" dirty="0" err="1">
                <a:solidFill>
                  <a:schemeClr val="accent2"/>
                </a:solidFill>
                <a:latin typeface="Arial Narrow" charset="0"/>
              </a:rPr>
              <a:t>r</a:t>
            </a:r>
            <a:r>
              <a:rPr lang="en-US" baseline="-25000" dirty="0" err="1">
                <a:solidFill>
                  <a:schemeClr val="accent2"/>
                </a:solidFill>
                <a:latin typeface="Arial Narrow" charset="0"/>
              </a:rPr>
              <a:t>b</a:t>
            </a:r>
            <a:r>
              <a:rPr lang="en-US" dirty="0">
                <a:solidFill>
                  <a:schemeClr val="accent2"/>
                </a:solidFill>
                <a:latin typeface="Arial Narrow" charset="0"/>
              </a:rPr>
              <a:t>, as in the figure.  The inner shell carries a uniformly distributed charge Q on its surface and the outer shell </a:t>
            </a:r>
            <a:r>
              <a:rPr lang="en-US" dirty="0" smtClean="0">
                <a:solidFill>
                  <a:schemeClr val="accent2"/>
                </a:solidFill>
                <a:latin typeface="Arial Narrow" charset="0"/>
              </a:rPr>
              <a:t>an </a:t>
            </a:r>
            <a:r>
              <a:rPr lang="en-US" dirty="0">
                <a:solidFill>
                  <a:schemeClr val="accent2"/>
                </a:solidFill>
                <a:latin typeface="Arial Narrow" charset="0"/>
              </a:rPr>
              <a:t>equal but opposite charge –Q.  Determine the capacitance of the two shells. </a:t>
            </a:r>
          </a:p>
        </p:txBody>
      </p:sp>
      <p:sp>
        <p:nvSpPr>
          <p:cNvPr id="228356" name="Text Box 4"/>
          <p:cNvSpPr txBox="1">
            <a:spLocks noChangeArrowheads="1"/>
          </p:cNvSpPr>
          <p:nvPr/>
        </p:nvSpPr>
        <p:spPr bwMode="auto">
          <a:xfrm>
            <a:off x="228600" y="2833688"/>
            <a:ext cx="6096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Gauss’ law, the electric field outside a uniformly charged conducting sphere is    </a:t>
            </a:r>
          </a:p>
        </p:txBody>
      </p:sp>
      <p:graphicFrame>
        <p:nvGraphicFramePr>
          <p:cNvPr id="228357" name="Object 5"/>
          <p:cNvGraphicFramePr>
            <a:graphicFrameLocks noChangeAspect="1"/>
          </p:cNvGraphicFramePr>
          <p:nvPr/>
        </p:nvGraphicFramePr>
        <p:xfrm>
          <a:off x="6400800" y="2846388"/>
          <a:ext cx="1546225" cy="963612"/>
        </p:xfrm>
        <a:graphic>
          <a:graphicData uri="http://schemas.openxmlformats.org/presentationml/2006/ole">
            <mc:AlternateContent xmlns:mc="http://schemas.openxmlformats.org/markup-compatibility/2006">
              <mc:Choice xmlns:v="urn:schemas-microsoft-com:vml" Requires="v">
                <p:oleObj spid="_x0000_s1655" name="Equation" r:id="rId4" imgW="711000" imgH="419040" progId="Equation.DSMT4">
                  <p:embed/>
                </p:oleObj>
              </mc:Choice>
              <mc:Fallback>
                <p:oleObj name="Equation" r:id="rId4" imgW="711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46388"/>
                        <a:ext cx="1546225" cy="963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58" name="Text Box 6"/>
          <p:cNvSpPr txBox="1">
            <a:spLocks noChangeArrowheads="1"/>
          </p:cNvSpPr>
          <p:nvPr/>
        </p:nvSpPr>
        <p:spPr bwMode="auto">
          <a:xfrm>
            <a:off x="304800" y="3733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the potential difference between a and b is</a:t>
            </a:r>
          </a:p>
        </p:txBody>
      </p:sp>
      <p:graphicFrame>
        <p:nvGraphicFramePr>
          <p:cNvPr id="228360" name="Object 8"/>
          <p:cNvGraphicFramePr>
            <a:graphicFrameLocks noChangeAspect="1"/>
          </p:cNvGraphicFramePr>
          <p:nvPr>
            <p:extLst/>
          </p:nvPr>
        </p:nvGraphicFramePr>
        <p:xfrm>
          <a:off x="628650" y="4170363"/>
          <a:ext cx="1581150" cy="565150"/>
        </p:xfrm>
        <a:graphic>
          <a:graphicData uri="http://schemas.openxmlformats.org/presentationml/2006/ole">
            <mc:AlternateContent xmlns:mc="http://schemas.openxmlformats.org/markup-compatibility/2006">
              <mc:Choice xmlns:v="urn:schemas-microsoft-com:vml" Requires="v">
                <p:oleObj spid="_x0000_s1656" name="Equation" r:id="rId6" imgW="1016000" imgH="342900" progId="Equation.DSMT4">
                  <p:embed/>
                </p:oleObj>
              </mc:Choice>
              <mc:Fallback>
                <p:oleObj name="Equation" r:id="rId6" imgW="1016000" imgH="342900" progId="Equation.DSMT4">
                  <p:embed/>
                  <p:pic>
                    <p:nvPicPr>
                      <p:cNvPr id="0" name=""/>
                      <p:cNvPicPr>
                        <a:picLocks noChangeAspect="1" noChangeArrowheads="1"/>
                      </p:cNvPicPr>
                      <p:nvPr/>
                    </p:nvPicPr>
                    <p:blipFill>
                      <a:blip r:embed="rId7"/>
                      <a:srcRect/>
                      <a:stretch>
                        <a:fillRect/>
                      </a:stretch>
                    </p:blipFill>
                    <p:spPr bwMode="auto">
                      <a:xfrm>
                        <a:off x="628650" y="4170363"/>
                        <a:ext cx="1581150" cy="565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1" name="Object 9"/>
          <p:cNvGraphicFramePr>
            <a:graphicFrameLocks noChangeAspect="1"/>
          </p:cNvGraphicFramePr>
          <p:nvPr>
            <p:extLst/>
          </p:nvPr>
        </p:nvGraphicFramePr>
        <p:xfrm>
          <a:off x="3505200" y="5410200"/>
          <a:ext cx="360363" cy="247650"/>
        </p:xfrm>
        <a:graphic>
          <a:graphicData uri="http://schemas.openxmlformats.org/presentationml/2006/ole">
            <mc:AlternateContent xmlns:mc="http://schemas.openxmlformats.org/markup-compatibility/2006">
              <mc:Choice xmlns:v="urn:schemas-microsoft-com:vml" Requires="v">
                <p:oleObj spid="_x0000_s1657" name="Equation" r:id="rId8" imgW="253800" imgH="164880" progId="Equation.DSMT4">
                  <p:embed/>
                </p:oleObj>
              </mc:Choice>
              <mc:Fallback>
                <p:oleObj name="Equation" r:id="rId8" imgW="253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410200"/>
                        <a:ext cx="360363" cy="247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64" name="Text Box 12"/>
          <p:cNvSpPr txBox="1">
            <a:spLocks noChangeArrowheads="1"/>
          </p:cNvSpPr>
          <p:nvPr/>
        </p:nvSpPr>
        <p:spPr bwMode="auto">
          <a:xfrm>
            <a:off x="457200" y="5424488"/>
            <a:ext cx="289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capacitance is</a:t>
            </a:r>
          </a:p>
        </p:txBody>
      </p:sp>
      <p:graphicFrame>
        <p:nvGraphicFramePr>
          <p:cNvPr id="228367" name="Object 15"/>
          <p:cNvGraphicFramePr>
            <a:graphicFrameLocks noChangeAspect="1"/>
          </p:cNvGraphicFramePr>
          <p:nvPr>
            <p:extLst/>
          </p:nvPr>
        </p:nvGraphicFramePr>
        <p:xfrm>
          <a:off x="914400" y="4695825"/>
          <a:ext cx="1166813" cy="528638"/>
        </p:xfrm>
        <a:graphic>
          <a:graphicData uri="http://schemas.openxmlformats.org/presentationml/2006/ole">
            <mc:AlternateContent xmlns:mc="http://schemas.openxmlformats.org/markup-compatibility/2006">
              <mc:Choice xmlns:v="urn:schemas-microsoft-com:vml" Requires="v">
                <p:oleObj spid="_x0000_s1658" name="Equation" r:id="rId10" imgW="800100" imgH="342900" progId="Equation.DSMT4">
                  <p:embed/>
                </p:oleObj>
              </mc:Choice>
              <mc:Fallback>
                <p:oleObj name="Equation" r:id="rId10" imgW="800100" imgH="342900" progId="Equation.DSMT4">
                  <p:embed/>
                  <p:pic>
                    <p:nvPicPr>
                      <p:cNvPr id="0" name=""/>
                      <p:cNvPicPr>
                        <a:picLocks noChangeAspect="1" noChangeArrowheads="1"/>
                      </p:cNvPicPr>
                      <p:nvPr/>
                    </p:nvPicPr>
                    <p:blipFill>
                      <a:blip r:embed="rId11"/>
                      <a:srcRect/>
                      <a:stretch>
                        <a:fillRect/>
                      </a:stretch>
                    </p:blipFill>
                    <p:spPr bwMode="auto">
                      <a:xfrm>
                        <a:off x="914400" y="4695825"/>
                        <a:ext cx="1166813" cy="528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8" name="Object 16"/>
          <p:cNvGraphicFramePr>
            <a:graphicFrameLocks noChangeAspect="1"/>
          </p:cNvGraphicFramePr>
          <p:nvPr/>
        </p:nvGraphicFramePr>
        <p:xfrm>
          <a:off x="2082800" y="4637088"/>
          <a:ext cx="1408113" cy="646112"/>
        </p:xfrm>
        <a:graphic>
          <a:graphicData uri="http://schemas.openxmlformats.org/presentationml/2006/ole">
            <mc:AlternateContent xmlns:mc="http://schemas.openxmlformats.org/markup-compatibility/2006">
              <mc:Choice xmlns:v="urn:schemas-microsoft-com:vml" Requires="v">
                <p:oleObj spid="_x0000_s1659" name="Equation" r:id="rId12" imgW="965160" imgH="419040" progId="Equation.DSMT4">
                  <p:embed/>
                </p:oleObj>
              </mc:Choice>
              <mc:Fallback>
                <p:oleObj name="Equation" r:id="rId12" imgW="965160" imgH="419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2800" y="4637088"/>
                        <a:ext cx="1408113" cy="646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9" name="Object 17"/>
          <p:cNvGraphicFramePr>
            <a:graphicFrameLocks noChangeAspect="1"/>
          </p:cNvGraphicFramePr>
          <p:nvPr/>
        </p:nvGraphicFramePr>
        <p:xfrm>
          <a:off x="3494088" y="4595813"/>
          <a:ext cx="2409825" cy="725487"/>
        </p:xfrm>
        <a:graphic>
          <a:graphicData uri="http://schemas.openxmlformats.org/presentationml/2006/ole">
            <mc:AlternateContent xmlns:mc="http://schemas.openxmlformats.org/markup-compatibility/2006">
              <mc:Choice xmlns:v="urn:schemas-microsoft-com:vml" Requires="v">
                <p:oleObj spid="_x0000_s1660" name="Equation" r:id="rId14" imgW="1650960" imgH="469800" progId="Equation.DSMT4">
                  <p:embed/>
                </p:oleObj>
              </mc:Choice>
              <mc:Fallback>
                <p:oleObj name="Equation" r:id="rId14" imgW="1650960" imgH="469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4088" y="4595813"/>
                        <a:ext cx="2409825" cy="7254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0" name="Object 18"/>
          <p:cNvGraphicFramePr>
            <a:graphicFrameLocks noChangeAspect="1"/>
          </p:cNvGraphicFramePr>
          <p:nvPr/>
        </p:nvGraphicFramePr>
        <p:xfrm>
          <a:off x="5905500" y="4605338"/>
          <a:ext cx="1482725" cy="706437"/>
        </p:xfrm>
        <a:graphic>
          <a:graphicData uri="http://schemas.openxmlformats.org/presentationml/2006/ole">
            <mc:AlternateContent xmlns:mc="http://schemas.openxmlformats.org/markup-compatibility/2006">
              <mc:Choice xmlns:v="urn:schemas-microsoft-com:vml" Requires="v">
                <p:oleObj spid="_x0000_s1661" name="Equation" r:id="rId16" imgW="1015920" imgH="457200" progId="Equation.DSMT4">
                  <p:embed/>
                </p:oleObj>
              </mc:Choice>
              <mc:Fallback>
                <p:oleObj name="Equation" r:id="rId16" imgW="1015920" imgH="457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5500" y="4605338"/>
                        <a:ext cx="1482725"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1" name="Object 19"/>
          <p:cNvGraphicFramePr>
            <a:graphicFrameLocks noChangeAspect="1"/>
          </p:cNvGraphicFramePr>
          <p:nvPr/>
        </p:nvGraphicFramePr>
        <p:xfrm>
          <a:off x="7391400" y="4605338"/>
          <a:ext cx="1295400" cy="706437"/>
        </p:xfrm>
        <a:graphic>
          <a:graphicData uri="http://schemas.openxmlformats.org/presentationml/2006/ole">
            <mc:AlternateContent xmlns:mc="http://schemas.openxmlformats.org/markup-compatibility/2006">
              <mc:Choice xmlns:v="urn:schemas-microsoft-com:vml" Requires="v">
                <p:oleObj spid="_x0000_s1662" name="Equation" r:id="rId18" imgW="888840" imgH="457200" progId="Equation.DSMT4">
                  <p:embed/>
                </p:oleObj>
              </mc:Choice>
              <mc:Fallback>
                <p:oleObj name="Equation" r:id="rId18" imgW="88884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4605338"/>
                        <a:ext cx="1295400"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2" name="Object 20"/>
          <p:cNvGraphicFramePr>
            <a:graphicFrameLocks noChangeAspect="1"/>
          </p:cNvGraphicFramePr>
          <p:nvPr>
            <p:extLst/>
          </p:nvPr>
        </p:nvGraphicFramePr>
        <p:xfrm>
          <a:off x="3962400" y="5257800"/>
          <a:ext cx="395288" cy="549275"/>
        </p:xfrm>
        <a:graphic>
          <a:graphicData uri="http://schemas.openxmlformats.org/presentationml/2006/ole">
            <mc:AlternateContent xmlns:mc="http://schemas.openxmlformats.org/markup-compatibility/2006">
              <mc:Choice xmlns:v="urn:schemas-microsoft-com:vml" Requires="v">
                <p:oleObj spid="_x0000_s1663" name="Equation" r:id="rId20" imgW="279360" imgH="368280" progId="Equation.DSMT4">
                  <p:embed/>
                </p:oleObj>
              </mc:Choice>
              <mc:Fallback>
                <p:oleObj name="Equation" r:id="rId20" imgW="27936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257800"/>
                        <a:ext cx="395288"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3" name="Object 21"/>
          <p:cNvGraphicFramePr>
            <a:graphicFrameLocks noChangeAspect="1"/>
          </p:cNvGraphicFramePr>
          <p:nvPr>
            <p:extLst/>
          </p:nvPr>
        </p:nvGraphicFramePr>
        <p:xfrm>
          <a:off x="4368800" y="5248275"/>
          <a:ext cx="1404938" cy="968375"/>
        </p:xfrm>
        <a:graphic>
          <a:graphicData uri="http://schemas.openxmlformats.org/presentationml/2006/ole">
            <mc:AlternateContent xmlns:mc="http://schemas.openxmlformats.org/markup-compatibility/2006">
              <mc:Choice xmlns:v="urn:schemas-microsoft-com:vml" Requires="v">
                <p:oleObj spid="_x0000_s1664" name="Equation" r:id="rId22" imgW="990600" imgH="647700" progId="Equation.DSMT4">
                  <p:embed/>
                </p:oleObj>
              </mc:Choice>
              <mc:Fallback>
                <p:oleObj name="Equation" r:id="rId22" imgW="990600" imgH="647700" progId="Equation.DSMT4">
                  <p:embed/>
                  <p:pic>
                    <p:nvPicPr>
                      <p:cNvPr id="0" name=""/>
                      <p:cNvPicPr>
                        <a:picLocks noChangeAspect="1" noChangeArrowheads="1"/>
                      </p:cNvPicPr>
                      <p:nvPr/>
                    </p:nvPicPr>
                    <p:blipFill>
                      <a:blip r:embed="rId23"/>
                      <a:srcRect/>
                      <a:stretch>
                        <a:fillRect/>
                      </a:stretch>
                    </p:blipFill>
                    <p:spPr bwMode="auto">
                      <a:xfrm>
                        <a:off x="4368800" y="5248275"/>
                        <a:ext cx="1404938"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4" name="Object 22"/>
          <p:cNvGraphicFramePr>
            <a:graphicFrameLocks noChangeAspect="1"/>
          </p:cNvGraphicFramePr>
          <p:nvPr/>
        </p:nvGraphicFramePr>
        <p:xfrm>
          <a:off x="6019800" y="5410200"/>
          <a:ext cx="773113" cy="608013"/>
        </p:xfrm>
        <a:graphic>
          <a:graphicData uri="http://schemas.openxmlformats.org/presentationml/2006/ole">
            <mc:AlternateContent xmlns:mc="http://schemas.openxmlformats.org/markup-compatibility/2006">
              <mc:Choice xmlns:v="urn:schemas-microsoft-com:vml" Requires="v">
                <p:oleObj spid="_x0000_s1665" name="Equation" r:id="rId24" imgW="545760" imgH="406080" progId="Equation.DSMT4">
                  <p:embed/>
                </p:oleObj>
              </mc:Choice>
              <mc:Fallback>
                <p:oleObj name="Equation" r:id="rId24" imgW="5457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5410200"/>
                        <a:ext cx="773113" cy="608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53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8355"/>
                                        </p:tgtEl>
                                        <p:attrNameLst>
                                          <p:attrName>style.visibility</p:attrName>
                                        </p:attrNameLst>
                                      </p:cBhvr>
                                      <p:to>
                                        <p:strVal val="visible"/>
                                      </p:to>
                                    </p:set>
                                    <p:animEffect transition="in" filter="wipe(left)">
                                      <p:cBhvr>
                                        <p:cTn id="7" dur="500"/>
                                        <p:tgtEl>
                                          <p:spTgt spid="22835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8363"/>
                                        </p:tgtEl>
                                        <p:attrNameLst>
                                          <p:attrName>style.visibility</p:attrName>
                                        </p:attrNameLst>
                                      </p:cBhvr>
                                      <p:to>
                                        <p:strVal val="visible"/>
                                      </p:to>
                                    </p:set>
                                    <p:anim calcmode="lin" valueType="num">
                                      <p:cBhvr>
                                        <p:cTn id="12" dur="500" fill="hold"/>
                                        <p:tgtEl>
                                          <p:spTgt spid="228363"/>
                                        </p:tgtEl>
                                        <p:attrNameLst>
                                          <p:attrName>ppt_w</p:attrName>
                                        </p:attrNameLst>
                                      </p:cBhvr>
                                      <p:tavLst>
                                        <p:tav tm="0">
                                          <p:val>
                                            <p:fltVal val="0"/>
                                          </p:val>
                                        </p:tav>
                                        <p:tav tm="100000">
                                          <p:val>
                                            <p:strVal val="#ppt_w"/>
                                          </p:val>
                                        </p:tav>
                                      </p:tavLst>
                                    </p:anim>
                                    <p:anim calcmode="lin" valueType="num">
                                      <p:cBhvr>
                                        <p:cTn id="13" dur="500" fill="hold"/>
                                        <p:tgtEl>
                                          <p:spTgt spid="228363"/>
                                        </p:tgtEl>
                                        <p:attrNameLst>
                                          <p:attrName>ppt_h</p:attrName>
                                        </p:attrNameLst>
                                      </p:cBhvr>
                                      <p:tavLst>
                                        <p:tav tm="0">
                                          <p:val>
                                            <p:fltVal val="0"/>
                                          </p:val>
                                        </p:tav>
                                        <p:tav tm="100000">
                                          <p:val>
                                            <p:strVal val="#ppt_h"/>
                                          </p:val>
                                        </p:tav>
                                      </p:tavLst>
                                    </p:anim>
                                    <p:animEffect transition="in" filter="fade">
                                      <p:cBhvr>
                                        <p:cTn id="14" dur="500"/>
                                        <p:tgtEl>
                                          <p:spTgt spid="22836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8356"/>
                                        </p:tgtEl>
                                        <p:attrNameLst>
                                          <p:attrName>style.visibility</p:attrName>
                                        </p:attrNameLst>
                                      </p:cBhvr>
                                      <p:to>
                                        <p:strVal val="visible"/>
                                      </p:to>
                                    </p:set>
                                    <p:animEffect transition="in" filter="wipe(left)">
                                      <p:cBhvr>
                                        <p:cTn id="19" dur="500"/>
                                        <p:tgtEl>
                                          <p:spTgt spid="2283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8357"/>
                                        </p:tgtEl>
                                        <p:attrNameLst>
                                          <p:attrName>style.visibility</p:attrName>
                                        </p:attrNameLst>
                                      </p:cBhvr>
                                      <p:to>
                                        <p:strVal val="visible"/>
                                      </p:to>
                                    </p:set>
                                    <p:animEffect transition="in" filter="wipe(left)">
                                      <p:cBhvr>
                                        <p:cTn id="24" dur="500"/>
                                        <p:tgtEl>
                                          <p:spTgt spid="22835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8358"/>
                                        </p:tgtEl>
                                        <p:attrNameLst>
                                          <p:attrName>style.visibility</p:attrName>
                                        </p:attrNameLst>
                                      </p:cBhvr>
                                      <p:to>
                                        <p:strVal val="visible"/>
                                      </p:to>
                                    </p:set>
                                    <p:animEffect transition="in" filter="wipe(left)">
                                      <p:cBhvr>
                                        <p:cTn id="29" dur="500"/>
                                        <p:tgtEl>
                                          <p:spTgt spid="22835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8360"/>
                                        </p:tgtEl>
                                        <p:attrNameLst>
                                          <p:attrName>style.visibility</p:attrName>
                                        </p:attrNameLst>
                                      </p:cBhvr>
                                      <p:to>
                                        <p:strVal val="visible"/>
                                      </p:to>
                                    </p:set>
                                    <p:animEffect transition="in" filter="wipe(left)">
                                      <p:cBhvr>
                                        <p:cTn id="34" dur="500"/>
                                        <p:tgtEl>
                                          <p:spTgt spid="22836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8367"/>
                                        </p:tgtEl>
                                        <p:attrNameLst>
                                          <p:attrName>style.visibility</p:attrName>
                                        </p:attrNameLst>
                                      </p:cBhvr>
                                      <p:to>
                                        <p:strVal val="visible"/>
                                      </p:to>
                                    </p:set>
                                    <p:animEffect transition="in" filter="wipe(left)">
                                      <p:cBhvr>
                                        <p:cTn id="39" dur="500"/>
                                        <p:tgtEl>
                                          <p:spTgt spid="2283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8368"/>
                                        </p:tgtEl>
                                        <p:attrNameLst>
                                          <p:attrName>style.visibility</p:attrName>
                                        </p:attrNameLst>
                                      </p:cBhvr>
                                      <p:to>
                                        <p:strVal val="visible"/>
                                      </p:to>
                                    </p:set>
                                    <p:animEffect transition="in" filter="wipe(left)">
                                      <p:cBhvr>
                                        <p:cTn id="44" dur="500"/>
                                        <p:tgtEl>
                                          <p:spTgt spid="22836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8369"/>
                                        </p:tgtEl>
                                        <p:attrNameLst>
                                          <p:attrName>style.visibility</p:attrName>
                                        </p:attrNameLst>
                                      </p:cBhvr>
                                      <p:to>
                                        <p:strVal val="visible"/>
                                      </p:to>
                                    </p:set>
                                    <p:animEffect transition="in" filter="wipe(left)">
                                      <p:cBhvr>
                                        <p:cTn id="49" dur="500"/>
                                        <p:tgtEl>
                                          <p:spTgt spid="22836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8370"/>
                                        </p:tgtEl>
                                        <p:attrNameLst>
                                          <p:attrName>style.visibility</p:attrName>
                                        </p:attrNameLst>
                                      </p:cBhvr>
                                      <p:to>
                                        <p:strVal val="visible"/>
                                      </p:to>
                                    </p:set>
                                    <p:animEffect transition="in" filter="wipe(left)">
                                      <p:cBhvr>
                                        <p:cTn id="54" dur="500"/>
                                        <p:tgtEl>
                                          <p:spTgt spid="22837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8371"/>
                                        </p:tgtEl>
                                        <p:attrNameLst>
                                          <p:attrName>style.visibility</p:attrName>
                                        </p:attrNameLst>
                                      </p:cBhvr>
                                      <p:to>
                                        <p:strVal val="visible"/>
                                      </p:to>
                                    </p:set>
                                    <p:animEffect transition="in" filter="wipe(left)">
                                      <p:cBhvr>
                                        <p:cTn id="59" dur="500"/>
                                        <p:tgtEl>
                                          <p:spTgt spid="22837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8364"/>
                                        </p:tgtEl>
                                        <p:attrNameLst>
                                          <p:attrName>style.visibility</p:attrName>
                                        </p:attrNameLst>
                                      </p:cBhvr>
                                      <p:to>
                                        <p:strVal val="visible"/>
                                      </p:to>
                                    </p:set>
                                    <p:animEffect transition="in" filter="wipe(left)">
                                      <p:cBhvr>
                                        <p:cTn id="64" dur="500"/>
                                        <p:tgtEl>
                                          <p:spTgt spid="2283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8361"/>
                                        </p:tgtEl>
                                        <p:attrNameLst>
                                          <p:attrName>style.visibility</p:attrName>
                                        </p:attrNameLst>
                                      </p:cBhvr>
                                      <p:to>
                                        <p:strVal val="visible"/>
                                      </p:to>
                                    </p:set>
                                    <p:animEffect transition="in" filter="wipe(left)">
                                      <p:cBhvr>
                                        <p:cTn id="69" dur="500"/>
                                        <p:tgtEl>
                                          <p:spTgt spid="22836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28372"/>
                                        </p:tgtEl>
                                        <p:attrNameLst>
                                          <p:attrName>style.visibility</p:attrName>
                                        </p:attrNameLst>
                                      </p:cBhvr>
                                      <p:to>
                                        <p:strVal val="visible"/>
                                      </p:to>
                                    </p:set>
                                    <p:animEffect transition="in" filter="wipe(left)">
                                      <p:cBhvr>
                                        <p:cTn id="74" dur="500"/>
                                        <p:tgtEl>
                                          <p:spTgt spid="22837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28373"/>
                                        </p:tgtEl>
                                        <p:attrNameLst>
                                          <p:attrName>style.visibility</p:attrName>
                                        </p:attrNameLst>
                                      </p:cBhvr>
                                      <p:to>
                                        <p:strVal val="visible"/>
                                      </p:to>
                                    </p:set>
                                    <p:animEffect transition="in" filter="wipe(left)">
                                      <p:cBhvr>
                                        <p:cTn id="79" dur="500"/>
                                        <p:tgtEl>
                                          <p:spTgt spid="22837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28374"/>
                                        </p:tgtEl>
                                        <p:attrNameLst>
                                          <p:attrName>style.visibility</p:attrName>
                                        </p:attrNameLst>
                                      </p:cBhvr>
                                      <p:to>
                                        <p:strVal val="visible"/>
                                      </p:to>
                                    </p:set>
                                    <p:animEffect transition="in" filter="wipe(left)">
                                      <p:cBhvr>
                                        <p:cTn id="84" dur="500"/>
                                        <p:tgtEl>
                                          <p:spTgt spid="22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56" grpId="0"/>
      <p:bldP spid="228358" grpId="0"/>
      <p:bldP spid="2283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June 18,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BDDBF0CC-63D9-0049-BB13-AC6C5DA6C79D}" type="slidenum">
              <a:rPr lang="en-US"/>
              <a:pPr/>
              <a:t>7</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Capacitor Cont’d</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single isolated conductor can be said to have a capacitance, C.</a:t>
            </a:r>
          </a:p>
          <a:p>
            <a:pPr marL="342900" indent="-342900">
              <a:spcBef>
                <a:spcPct val="20000"/>
              </a:spcBef>
              <a:buFontTx/>
              <a:buChar char="•"/>
            </a:pPr>
            <a:r>
              <a:rPr lang="en-US" sz="3200" dirty="0">
                <a:solidFill>
                  <a:schemeClr val="accent2"/>
                </a:solidFill>
                <a:latin typeface="Arial Narrow" charset="0"/>
              </a:rPr>
              <a:t>C can still be defined as the ratio of the charge to </a:t>
            </a:r>
            <a:r>
              <a:rPr lang="en-US" sz="3200" dirty="0" smtClean="0">
                <a:solidFill>
                  <a:schemeClr val="accent2"/>
                </a:solidFill>
                <a:latin typeface="Arial Narrow" charset="0"/>
              </a:rPr>
              <a:t>the absolute </a:t>
            </a:r>
            <a:r>
              <a:rPr lang="en-US" sz="3200" dirty="0">
                <a:solidFill>
                  <a:schemeClr val="accent2"/>
                </a:solidFill>
                <a:latin typeface="Arial Narrow" charset="0"/>
              </a:rPr>
              <a:t>potential V on the conductor.</a:t>
            </a:r>
          </a:p>
          <a:p>
            <a:pPr marL="742950" lvl="1" indent="-285750">
              <a:spcBef>
                <a:spcPct val="20000"/>
              </a:spcBef>
              <a:buFontTx/>
              <a:buChar char="–"/>
            </a:pPr>
            <a:r>
              <a:rPr lang="en-US" sz="2800" dirty="0">
                <a:solidFill>
                  <a:srgbClr val="660066"/>
                </a:solidFill>
                <a:latin typeface="Arial Narrow" charset="0"/>
                <a:ea typeface="ＭＳ Ｐゴシック" charset="-128"/>
              </a:rPr>
              <a:t>So Q=CV.</a:t>
            </a:r>
          </a:p>
          <a:p>
            <a:pPr marL="342900" indent="-342900">
              <a:spcBef>
                <a:spcPct val="20000"/>
              </a:spcBef>
              <a:buFontTx/>
              <a:buChar char="•"/>
            </a:pPr>
            <a:r>
              <a:rPr lang="en-US" sz="3200" dirty="0">
                <a:solidFill>
                  <a:schemeClr val="accent2"/>
                </a:solidFill>
                <a:latin typeface="Arial Narrow" charset="0"/>
              </a:rPr>
              <a:t>The potential of a single conducting sphere of radius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can be obtained as</a:t>
            </a:r>
          </a:p>
          <a:p>
            <a:pPr marL="342900" indent="-342900">
              <a:spcBef>
                <a:spcPct val="20000"/>
              </a:spcBef>
              <a:buFontTx/>
              <a:buChar char="•"/>
            </a:pPr>
            <a:endParaRPr lang="en-US" sz="3200" dirty="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186099"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extLst/>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186100"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extLst/>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186101" name="Equation" r:id="rId7" imgW="901700" imgH="381000" progId="Equation.DSMT4">
                  <p:embed/>
                </p:oleObj>
              </mc:Choice>
              <mc:Fallback>
                <p:oleObj name="Equation" r:id="rId7" imgW="901700" imgH="381000" progId="Equation.DSMT4">
                  <p:embed/>
                  <p:pic>
                    <p:nvPicPr>
                      <p:cNvPr id="0" name=""/>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extLst/>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186102" name="Equation" r:id="rId9" imgW="990600" imgH="457200" progId="Equation.DSMT4">
                  <p:embed/>
                </p:oleObj>
              </mc:Choice>
              <mc:Fallback>
                <p:oleObj name="Equation" r:id="rId9" imgW="990600" imgH="457200" progId="Equation.DSMT4">
                  <p:embed/>
                  <p:pic>
                    <p:nvPicPr>
                      <p:cNvPr id="0" name=""/>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extLst/>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186103" name="Equation" r:id="rId11" imgW="431800" imgH="419100" progId="Equation.DSMT4">
                  <p:embed/>
                </p:oleObj>
              </mc:Choice>
              <mc:Fallback>
                <p:oleObj name="Equation" r:id="rId11" imgW="431800" imgH="419100" progId="Equation.DSMT4">
                  <p:embed/>
                  <p:pic>
                    <p:nvPicPr>
                      <p:cNvPr id="0" name=""/>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136604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7892"/>
                                        </p:tgtEl>
                                        <p:attrNameLst>
                                          <p:attrName>style.visibility</p:attrName>
                                        </p:attrNameLst>
                                      </p:cBhvr>
                                      <p:to>
                                        <p:strVal val="visible"/>
                                      </p:to>
                                    </p:set>
                                    <p:animEffect transition="in" filter="wipe(left)">
                                      <p:cBhvr>
                                        <p:cTn id="27" dur="500"/>
                                        <p:tgtEl>
                                          <p:spTgt spid="2078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7895"/>
                                        </p:tgtEl>
                                        <p:attrNameLst>
                                          <p:attrName>style.visibility</p:attrName>
                                        </p:attrNameLst>
                                      </p:cBhvr>
                                      <p:to>
                                        <p:strVal val="visible"/>
                                      </p:to>
                                    </p:set>
                                    <p:animEffect transition="in" filter="wipe(left)">
                                      <p:cBhvr>
                                        <p:cTn id="32" dur="500"/>
                                        <p:tgtEl>
                                          <p:spTgt spid="2078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7897"/>
                                        </p:tgtEl>
                                        <p:attrNameLst>
                                          <p:attrName>style.visibility</p:attrName>
                                        </p:attrNameLst>
                                      </p:cBhvr>
                                      <p:to>
                                        <p:strVal val="visible"/>
                                      </p:to>
                                    </p:set>
                                    <p:animEffect transition="in" filter="wipe(left)">
                                      <p:cBhvr>
                                        <p:cTn id="37" dur="500"/>
                                        <p:tgtEl>
                                          <p:spTgt spid="2078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7899"/>
                                        </p:tgtEl>
                                        <p:attrNameLst>
                                          <p:attrName>style.visibility</p:attrName>
                                        </p:attrNameLst>
                                      </p:cBhvr>
                                      <p:to>
                                        <p:strVal val="visible"/>
                                      </p:to>
                                    </p:set>
                                    <p:animEffect transition="in" filter="wipe(left)">
                                      <p:cBhvr>
                                        <p:cTn id="42" dur="500"/>
                                        <p:tgtEl>
                                          <p:spTgt spid="207899"/>
                                        </p:tgtEl>
                                      </p:cBhvr>
                                    </p:animEffect>
                                  </p:childTnLst>
                                </p:cTn>
                              </p:par>
                              <p:par>
                                <p:cTn id="43" presetID="22" presetClass="entr" presetSubtype="8" fill="hold" nodeType="withEffect">
                                  <p:stCondLst>
                                    <p:cond delay="0"/>
                                  </p:stCondLst>
                                  <p:childTnLst>
                                    <p:set>
                                      <p:cBhvr>
                                        <p:cTn id="44" dur="1" fill="hold">
                                          <p:stCondLst>
                                            <p:cond delay="0"/>
                                          </p:stCondLst>
                                        </p:cTn>
                                        <p:tgtEl>
                                          <p:spTgt spid="207893"/>
                                        </p:tgtEl>
                                        <p:attrNameLst>
                                          <p:attrName>style.visibility</p:attrName>
                                        </p:attrNameLst>
                                      </p:cBhvr>
                                      <p:to>
                                        <p:strVal val="visible"/>
                                      </p:to>
                                    </p:set>
                                    <p:animEffect transition="in" filter="wipe(left)">
                                      <p:cBhvr>
                                        <p:cTn id="45" dur="500"/>
                                        <p:tgtEl>
                                          <p:spTgt spid="20789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7888">
                                            <p:txEl>
                                              <p:pRg st="0" end="0"/>
                                            </p:txEl>
                                          </p:spTgt>
                                        </p:tgtEl>
                                        <p:attrNameLst>
                                          <p:attrName>style.visibility</p:attrName>
                                        </p:attrNameLst>
                                      </p:cBhvr>
                                      <p:to>
                                        <p:strVal val="visible"/>
                                      </p:to>
                                    </p:set>
                                    <p:animEffect transition="in" filter="wipe(left)">
                                      <p:cBhvr>
                                        <p:cTn id="50" dur="500"/>
                                        <p:tgtEl>
                                          <p:spTgt spid="20788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7894"/>
                                        </p:tgtEl>
                                        <p:attrNameLst>
                                          <p:attrName>style.visibility</p:attrName>
                                        </p:attrNameLst>
                                      </p:cBhvr>
                                      <p:to>
                                        <p:strVal val="visible"/>
                                      </p:to>
                                    </p:set>
                                    <p:animEffect transition="in" filter="wipe(left)">
                                      <p:cBhvr>
                                        <p:cTn id="55" dur="500"/>
                                        <p:tgtEl>
                                          <p:spTgt spid="20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888" grpId="0" build="p"/>
      <p:bldP spid="2078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June 18, 2018</a:t>
            </a:r>
            <a:endParaRPr lang="en-US"/>
          </a:p>
        </p:txBody>
      </p:sp>
      <p:sp>
        <p:nvSpPr>
          <p:cNvPr id="7" name="Footer Placeholder 4"/>
          <p:cNvSpPr>
            <a:spLocks noGrp="1"/>
          </p:cNvSpPr>
          <p:nvPr>
            <p:ph type="ftr" sz="quarter" idx="11"/>
          </p:nvPr>
        </p:nvSpPr>
        <p:spPr/>
        <p:txBody>
          <a:bodyPr/>
          <a:lstStyle/>
          <a:p>
            <a:r>
              <a:rPr lang="de-DE" smtClean="0"/>
              <a:t>PHYS 1444-001, Summer 2018               Dr. Jaehoon Yu</a:t>
            </a:r>
            <a:endParaRPr lang="en-US"/>
          </a:p>
        </p:txBody>
      </p:sp>
      <p:sp>
        <p:nvSpPr>
          <p:cNvPr id="8" name="Slide Number Placeholder 5"/>
          <p:cNvSpPr>
            <a:spLocks noGrp="1"/>
          </p:cNvSpPr>
          <p:nvPr>
            <p:ph type="sldNum" sz="quarter" idx="12"/>
          </p:nvPr>
        </p:nvSpPr>
        <p:spPr/>
        <p:txBody>
          <a:bodyPr/>
          <a:lstStyle/>
          <a:p>
            <a:fld id="{BA4887E0-3810-604A-A94B-8447A627C0E1}" type="slidenum">
              <a:rPr lang="en-US"/>
              <a:pPr/>
              <a:t>8</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a:t>
            </a:r>
            <a:r>
              <a:rPr lang="en-US" sz="2800" dirty="0" smtClean="0">
                <a:solidFill>
                  <a:schemeClr val="accent2"/>
                </a:solidFill>
                <a:latin typeface="Arial Narrow" charset="0"/>
              </a:rPr>
              <a:t>may be </a:t>
            </a:r>
            <a:r>
              <a:rPr lang="en-US" sz="2800" dirty="0">
                <a:solidFill>
                  <a:schemeClr val="accent2"/>
                </a:solidFill>
                <a:latin typeface="Arial Narrow" charset="0"/>
              </a:rPr>
              <a:t>used in </a:t>
            </a:r>
            <a:r>
              <a:rPr lang="en-US" sz="2800" dirty="0" smtClean="0">
                <a:solidFill>
                  <a:schemeClr val="accent2"/>
                </a:solidFill>
                <a:latin typeface="Arial Narrow" charset="0"/>
              </a:rPr>
              <a:t>electric </a:t>
            </a:r>
            <a:r>
              <a:rPr lang="en-US" sz="2800" dirty="0">
                <a:solidFill>
                  <a:schemeClr val="accent2"/>
                </a:solidFill>
                <a:latin typeface="Arial Narrow" charset="0"/>
              </a:rPr>
              <a:t>circuits</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a:t>
            </a:r>
            <a:r>
              <a:rPr lang="en-US" dirty="0" smtClean="0">
                <a:solidFill>
                  <a:srgbClr val="660066"/>
                </a:solidFill>
                <a:latin typeface="Arial Narrow" charset="0"/>
                <a:ea typeface="ＭＳ Ｐゴシック" charset="-128"/>
              </a:rPr>
              <a:t>parallel, in series or </a:t>
            </a:r>
            <a:r>
              <a:rPr lang="en-US" dirty="0">
                <a:solidFill>
                  <a:srgbClr val="660066"/>
                </a:solidFill>
                <a:latin typeface="Arial Narrow" charset="0"/>
                <a:ea typeface="ＭＳ Ｐゴシック" charset="-128"/>
              </a:rPr>
              <a:t>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3"/>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4"/>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3391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08908"/>
                                        </p:tgtEl>
                                        <p:attrNameLst>
                                          <p:attrName>style.visibility</p:attrName>
                                        </p:attrNameLst>
                                      </p:cBhvr>
                                      <p:to>
                                        <p:strVal val="visible"/>
                                      </p:to>
                                    </p:set>
                                    <p:anim calcmode="lin" valueType="num">
                                      <p:cBhvr>
                                        <p:cTn id="42" dur="500" fill="hold"/>
                                        <p:tgtEl>
                                          <p:spTgt spid="208908"/>
                                        </p:tgtEl>
                                        <p:attrNameLst>
                                          <p:attrName>ppt_w</p:attrName>
                                        </p:attrNameLst>
                                      </p:cBhvr>
                                      <p:tavLst>
                                        <p:tav tm="0">
                                          <p:val>
                                            <p:fltVal val="0"/>
                                          </p:val>
                                        </p:tav>
                                        <p:tav tm="100000">
                                          <p:val>
                                            <p:strVal val="#ppt_w"/>
                                          </p:val>
                                        </p:tav>
                                      </p:tavLst>
                                    </p:anim>
                                    <p:anim calcmode="lin" valueType="num">
                                      <p:cBhvr>
                                        <p:cTn id="43" dur="500" fill="hold"/>
                                        <p:tgtEl>
                                          <p:spTgt spid="208908"/>
                                        </p:tgtEl>
                                        <p:attrNameLst>
                                          <p:attrName>ppt_h</p:attrName>
                                        </p:attrNameLst>
                                      </p:cBhvr>
                                      <p:tavLst>
                                        <p:tav tm="0">
                                          <p:val>
                                            <p:fltVal val="0"/>
                                          </p:val>
                                        </p:tav>
                                        <p:tav tm="100000">
                                          <p:val>
                                            <p:strVal val="#ppt_h"/>
                                          </p:val>
                                        </p:tav>
                                      </p:tavLst>
                                    </p:anim>
                                    <p:animEffect transition="in" filter="fade">
                                      <p:cBhvr>
                                        <p:cTn id="44" dur="500"/>
                                        <p:tgtEl>
                                          <p:spTgt spid="20890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08909"/>
                                        </p:tgtEl>
                                        <p:attrNameLst>
                                          <p:attrName>style.visibility</p:attrName>
                                        </p:attrNameLst>
                                      </p:cBhvr>
                                      <p:to>
                                        <p:strVal val="visible"/>
                                      </p:to>
                                    </p:set>
                                    <p:anim calcmode="lin" valueType="num">
                                      <p:cBhvr>
                                        <p:cTn id="49" dur="500" fill="hold"/>
                                        <p:tgtEl>
                                          <p:spTgt spid="208909"/>
                                        </p:tgtEl>
                                        <p:attrNameLst>
                                          <p:attrName>ppt_w</p:attrName>
                                        </p:attrNameLst>
                                      </p:cBhvr>
                                      <p:tavLst>
                                        <p:tav tm="0">
                                          <p:val>
                                            <p:fltVal val="0"/>
                                          </p:val>
                                        </p:tav>
                                        <p:tav tm="100000">
                                          <p:val>
                                            <p:strVal val="#ppt_w"/>
                                          </p:val>
                                        </p:tav>
                                      </p:tavLst>
                                    </p:anim>
                                    <p:anim calcmode="lin" valueType="num">
                                      <p:cBhvr>
                                        <p:cTn id="50" dur="500" fill="hold"/>
                                        <p:tgtEl>
                                          <p:spTgt spid="208909"/>
                                        </p:tgtEl>
                                        <p:attrNameLst>
                                          <p:attrName>ppt_h</p:attrName>
                                        </p:attrNameLst>
                                      </p:cBhvr>
                                      <p:tavLst>
                                        <p:tav tm="0">
                                          <p:val>
                                            <p:fltVal val="0"/>
                                          </p:val>
                                        </p:tav>
                                        <p:tav tm="100000">
                                          <p:val>
                                            <p:strVal val="#ppt_h"/>
                                          </p:val>
                                        </p:tav>
                                      </p:tavLst>
                                    </p:anim>
                                    <p:animEffect transition="in" filter="fade">
                                      <p:cBhvr>
                                        <p:cTn id="51" dur="500"/>
                                        <p:tgtEl>
                                          <p:spTgt spid="208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18,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5FE8570B-BC58-7748-9318-9A86E31F6131}" type="slidenum">
              <a:rPr lang="en-US"/>
              <a:pPr/>
              <a:t>9</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a:t>Capacitors in Parallel</a:t>
            </a:r>
          </a:p>
        </p:txBody>
      </p:sp>
      <p:sp>
        <p:nvSpPr>
          <p:cNvPr id="221187" name="Rectangle 3"/>
          <p:cNvSpPr>
            <a:spLocks noChangeArrowheads="1"/>
          </p:cNvSpPr>
          <p:nvPr/>
        </p:nvSpPr>
        <p:spPr bwMode="auto">
          <a:xfrm>
            <a:off x="228600" y="7620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Parallel arrangement provides the </a:t>
            </a:r>
            <a:r>
              <a:rPr lang="en-US" sz="2800" b="1" u="sng">
                <a:solidFill>
                  <a:srgbClr val="FF0000"/>
                </a:solidFill>
                <a:latin typeface="Arial Narrow" charset="0"/>
              </a:rPr>
              <a:t>same voltage</a:t>
            </a:r>
            <a:r>
              <a:rPr lang="en-US" sz="2800">
                <a:solidFill>
                  <a:schemeClr val="accent2"/>
                </a:solidFill>
                <a:latin typeface="Arial Narrow" charset="0"/>
              </a:rPr>
              <a:t> across all the capacitors. </a:t>
            </a:r>
          </a:p>
          <a:p>
            <a:pPr marL="742950" lvl="1" indent="-285750">
              <a:spcBef>
                <a:spcPct val="20000"/>
              </a:spcBef>
              <a:buFontTx/>
              <a:buChar char="–"/>
            </a:pPr>
            <a:r>
              <a:rPr lang="en-US">
                <a:solidFill>
                  <a:srgbClr val="660066"/>
                </a:solidFill>
                <a:latin typeface="Arial Narrow" charset="0"/>
                <a:ea typeface="ＭＳ Ｐゴシック" charset="-128"/>
              </a:rPr>
              <a:t>Left hand plates are at V</a:t>
            </a:r>
            <a:r>
              <a:rPr lang="en-US" baseline="-25000">
                <a:solidFill>
                  <a:srgbClr val="660066"/>
                </a:solidFill>
                <a:latin typeface="Arial Narrow" charset="0"/>
                <a:ea typeface="ＭＳ Ｐゴシック" charset="-128"/>
              </a:rPr>
              <a:t>a</a:t>
            </a:r>
            <a:r>
              <a:rPr lang="en-US">
                <a:solidFill>
                  <a:srgbClr val="660066"/>
                </a:solidFill>
                <a:latin typeface="Arial Narrow" charset="0"/>
                <a:ea typeface="ＭＳ Ｐゴシック" charset="-128"/>
              </a:rPr>
              <a:t> and right hand plates are at V</a:t>
            </a:r>
            <a:r>
              <a:rPr lang="en-US" baseline="-25000">
                <a:solidFill>
                  <a:srgbClr val="660066"/>
                </a:solidFill>
                <a:latin typeface="Arial Narrow" charset="0"/>
                <a:ea typeface="ＭＳ Ｐゴシック" charset="-128"/>
              </a:rPr>
              <a:t>b</a:t>
            </a:r>
          </a:p>
          <a:p>
            <a:pPr marL="742950" lvl="1" indent="-285750">
              <a:spcBef>
                <a:spcPct val="20000"/>
              </a:spcBef>
              <a:buFontTx/>
              <a:buChar char="–"/>
            </a:pPr>
            <a:r>
              <a:rPr lang="en-US">
                <a:solidFill>
                  <a:srgbClr val="660066"/>
                </a:solidFill>
                <a:latin typeface="Arial Narrow" charset="0"/>
                <a:ea typeface="ＭＳ Ｐゴシック" charset="-128"/>
              </a:rPr>
              <a:t>So each capacitor plate acquires charges given by the formula</a:t>
            </a:r>
          </a:p>
          <a:p>
            <a:pPr marL="1143000" lvl="2" indent="-228600">
              <a:spcBef>
                <a:spcPct val="20000"/>
              </a:spcBef>
              <a:buFontTx/>
              <a:buChar char="•"/>
            </a:pPr>
            <a:r>
              <a:rPr lang="en-US" sz="2000">
                <a:solidFill>
                  <a:srgbClr val="003300"/>
                </a:solidFill>
                <a:latin typeface="Arial Narrow" charset="0"/>
                <a:ea typeface="ＭＳ Ｐゴシック" charset="-128"/>
              </a:rPr>
              <a:t>Q</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V, Q</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V, and Q</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a:t>
            </a:r>
            <a:r>
              <a:rPr lang="en-US" sz="2800" dirty="0" smtClean="0">
                <a:solidFill>
                  <a:schemeClr val="accent2"/>
                </a:solidFill>
                <a:latin typeface="Arial Narrow" charset="0"/>
              </a:rPr>
              <a:t> the battery </a:t>
            </a:r>
            <a:r>
              <a:rPr lang="en-US" sz="2800" dirty="0">
                <a:solidFill>
                  <a:schemeClr val="accent2"/>
                </a:solidFill>
                <a:latin typeface="Arial Narrow" charset="0"/>
              </a:rPr>
              <a:t>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186523" name="Equation" r:id="rId4" imgW="1091880" imgH="228600" progId="Equation.DSMT4">
                  <p:embed/>
                </p:oleObj>
              </mc:Choice>
              <mc:Fallback>
                <p:oleObj name="Equation" r:id="rId4" imgW="10918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121395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left)">
                                      <p:cBhvr>
                                        <p:cTn id="7" dur="500"/>
                                        <p:tgtEl>
                                          <p:spTgt spid="221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1188"/>
                                        </p:tgtEl>
                                        <p:attrNameLst>
                                          <p:attrName>style.visibility</p:attrName>
                                        </p:attrNameLst>
                                      </p:cBhvr>
                                      <p:to>
                                        <p:strVal val="visible"/>
                                      </p:to>
                                    </p:set>
                                    <p:anim calcmode="lin" valueType="num">
                                      <p:cBhvr>
                                        <p:cTn id="12" dur="500" fill="hold"/>
                                        <p:tgtEl>
                                          <p:spTgt spid="221188"/>
                                        </p:tgtEl>
                                        <p:attrNameLst>
                                          <p:attrName>ppt_w</p:attrName>
                                        </p:attrNameLst>
                                      </p:cBhvr>
                                      <p:tavLst>
                                        <p:tav tm="0">
                                          <p:val>
                                            <p:fltVal val="0"/>
                                          </p:val>
                                        </p:tav>
                                        <p:tav tm="100000">
                                          <p:val>
                                            <p:strVal val="#ppt_w"/>
                                          </p:val>
                                        </p:tav>
                                      </p:tavLst>
                                    </p:anim>
                                    <p:anim calcmode="lin" valueType="num">
                                      <p:cBhvr>
                                        <p:cTn id="13" dur="500" fill="hold"/>
                                        <p:tgtEl>
                                          <p:spTgt spid="221188"/>
                                        </p:tgtEl>
                                        <p:attrNameLst>
                                          <p:attrName>ppt_h</p:attrName>
                                        </p:attrNameLst>
                                      </p:cBhvr>
                                      <p:tavLst>
                                        <p:tav tm="0">
                                          <p:val>
                                            <p:fltVal val="0"/>
                                          </p:val>
                                        </p:tav>
                                        <p:tav tm="100000">
                                          <p:val>
                                            <p:strVal val="#ppt_h"/>
                                          </p:val>
                                        </p:tav>
                                      </p:tavLst>
                                    </p:anim>
                                    <p:animEffect transition="in" filter="fade">
                                      <p:cBhvr>
                                        <p:cTn id="14" dur="500"/>
                                        <p:tgtEl>
                                          <p:spTgt spid="22118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1187">
                                            <p:txEl>
                                              <p:pRg st="1" end="1"/>
                                            </p:txEl>
                                          </p:spTgt>
                                        </p:tgtEl>
                                        <p:attrNameLst>
                                          <p:attrName>style.visibility</p:attrName>
                                        </p:attrNameLst>
                                      </p:cBhvr>
                                      <p:to>
                                        <p:strVal val="visible"/>
                                      </p:to>
                                    </p:set>
                                    <p:animEffect transition="in" filter="wipe(left)">
                                      <p:cBhvr>
                                        <p:cTn id="19" dur="500"/>
                                        <p:tgtEl>
                                          <p:spTgt spid="2211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1187">
                                            <p:txEl>
                                              <p:pRg st="2" end="2"/>
                                            </p:txEl>
                                          </p:spTgt>
                                        </p:tgtEl>
                                        <p:attrNameLst>
                                          <p:attrName>style.visibility</p:attrName>
                                        </p:attrNameLst>
                                      </p:cBhvr>
                                      <p:to>
                                        <p:strVal val="visible"/>
                                      </p:to>
                                    </p:set>
                                    <p:animEffect transition="in" filter="wipe(left)">
                                      <p:cBhvr>
                                        <p:cTn id="24" dur="500"/>
                                        <p:tgtEl>
                                          <p:spTgt spid="2211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1187">
                                            <p:txEl>
                                              <p:pRg st="3" end="3"/>
                                            </p:txEl>
                                          </p:spTgt>
                                        </p:tgtEl>
                                        <p:attrNameLst>
                                          <p:attrName>style.visibility</p:attrName>
                                        </p:attrNameLst>
                                      </p:cBhvr>
                                      <p:to>
                                        <p:strVal val="visible"/>
                                      </p:to>
                                    </p:set>
                                    <p:animEffect transition="in" filter="wipe(left)">
                                      <p:cBhvr>
                                        <p:cTn id="29" dur="500"/>
                                        <p:tgtEl>
                                          <p:spTgt spid="2211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1190">
                                            <p:txEl>
                                              <p:pRg st="0" end="0"/>
                                            </p:txEl>
                                          </p:spTgt>
                                        </p:tgtEl>
                                        <p:attrNameLst>
                                          <p:attrName>style.visibility</p:attrName>
                                        </p:attrNameLst>
                                      </p:cBhvr>
                                      <p:to>
                                        <p:strVal val="visible"/>
                                      </p:to>
                                    </p:set>
                                    <p:animEffect transition="in" filter="wipe(left)">
                                      <p:cBhvr>
                                        <p:cTn id="34" dur="500"/>
                                        <p:tgtEl>
                                          <p:spTgt spid="22119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21190">
                                            <p:txEl>
                                              <p:pRg st="1" end="1"/>
                                            </p:txEl>
                                          </p:spTgt>
                                        </p:tgtEl>
                                        <p:attrNameLst>
                                          <p:attrName>style.visibility</p:attrName>
                                        </p:attrNameLst>
                                      </p:cBhvr>
                                      <p:to>
                                        <p:strVal val="visible"/>
                                      </p:to>
                                    </p:set>
                                    <p:animEffect transition="in" filter="wipe(left)">
                                      <p:cBhvr>
                                        <p:cTn id="39" dur="500"/>
                                        <p:tgtEl>
                                          <p:spTgt spid="22119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21190">
                                            <p:txEl>
                                              <p:pRg st="2" end="2"/>
                                            </p:txEl>
                                          </p:spTgt>
                                        </p:tgtEl>
                                        <p:attrNameLst>
                                          <p:attrName>style.visibility</p:attrName>
                                        </p:attrNameLst>
                                      </p:cBhvr>
                                      <p:to>
                                        <p:strVal val="visible"/>
                                      </p:to>
                                    </p:set>
                                    <p:animEffect transition="in" filter="wipe(left)">
                                      <p:cBhvr>
                                        <p:cTn id="44" dur="500"/>
                                        <p:tgtEl>
                                          <p:spTgt spid="22119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1190">
                                            <p:txEl>
                                              <p:pRg st="3" end="3"/>
                                            </p:txEl>
                                          </p:spTgt>
                                        </p:tgtEl>
                                        <p:attrNameLst>
                                          <p:attrName>style.visibility</p:attrName>
                                        </p:attrNameLst>
                                      </p:cBhvr>
                                      <p:to>
                                        <p:strVal val="visible"/>
                                      </p:to>
                                    </p:set>
                                    <p:animEffect transition="in" filter="wipe(left)">
                                      <p:cBhvr>
                                        <p:cTn id="49" dur="500"/>
                                        <p:tgtEl>
                                          <p:spTgt spid="221190">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1190">
                                            <p:txEl>
                                              <p:pRg st="4" end="4"/>
                                            </p:txEl>
                                          </p:spTgt>
                                        </p:tgtEl>
                                        <p:attrNameLst>
                                          <p:attrName>style.visibility</p:attrName>
                                        </p:attrNameLst>
                                      </p:cBhvr>
                                      <p:to>
                                        <p:strVal val="visible"/>
                                      </p:to>
                                    </p:set>
                                    <p:animEffect transition="in" filter="wipe(left)">
                                      <p:cBhvr>
                                        <p:cTn id="54" dur="500"/>
                                        <p:tgtEl>
                                          <p:spTgt spid="221190">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1191"/>
                                        </p:tgtEl>
                                        <p:attrNameLst>
                                          <p:attrName>style.visibility</p:attrName>
                                        </p:attrNameLst>
                                      </p:cBhvr>
                                      <p:to>
                                        <p:strVal val="visible"/>
                                      </p:to>
                                    </p:set>
                                    <p:animEffect transition="in" filter="wipe(left)">
                                      <p:cBhvr>
                                        <p:cTn id="59" dur="500"/>
                                        <p:tgtEl>
                                          <p:spTgt spid="22119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1192"/>
                                        </p:tgtEl>
                                        <p:attrNameLst>
                                          <p:attrName>style.visibility</p:attrName>
                                        </p:attrNameLst>
                                      </p:cBhvr>
                                      <p:to>
                                        <p:strVal val="visible"/>
                                      </p:to>
                                    </p:set>
                                    <p:animEffect transition="in" filter="wipe(left)">
                                      <p:cBhvr>
                                        <p:cTn id="64" dur="500"/>
                                        <p:tgtEl>
                                          <p:spTgt spid="22119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221193"/>
                                        </p:tgtEl>
                                        <p:attrNameLst>
                                          <p:attrName>style.visibility</p:attrName>
                                        </p:attrNameLst>
                                      </p:cBhvr>
                                      <p:to>
                                        <p:strVal val="visible"/>
                                      </p:to>
                                    </p:set>
                                    <p:animEffect transition="in" filter="wipe(left)">
                                      <p:cBhvr>
                                        <p:cTn id="69" dur="500"/>
                                        <p:tgtEl>
                                          <p:spTgt spid="22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P spid="221190" grpId="0" build="p"/>
      <p:bldP spid="221192" grpId="0" animBg="1"/>
      <p:bldP spid="221193"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18989</TotalTime>
  <Words>2544</Words>
  <Application>Microsoft Macintosh PowerPoint</Application>
  <PresentationFormat>On-screen Show (4:3)</PresentationFormat>
  <Paragraphs>299</Paragraphs>
  <Slides>25</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 Narrow</vt:lpstr>
      <vt:lpstr>Monotype Corsiva</vt:lpstr>
      <vt:lpstr>ＭＳ Ｐゴシック</vt:lpstr>
      <vt:lpstr>Symbol</vt:lpstr>
      <vt:lpstr>Times New Roman</vt:lpstr>
      <vt:lpstr>Wingdings</vt:lpstr>
      <vt:lpstr>Arial</vt:lpstr>
      <vt:lpstr>phys1443-spring02</vt:lpstr>
      <vt:lpstr>Equation</vt:lpstr>
      <vt:lpstr>PHYS 1441 – Section 001 Lecture #9</vt:lpstr>
      <vt:lpstr>Announcements</vt:lpstr>
      <vt:lpstr>Determination of Capacitance</vt:lpstr>
      <vt:lpstr>Example 24 – 1</vt:lpstr>
      <vt:lpstr>Example 24 – 1</vt:lpstr>
      <vt:lpstr>Example 24 – 3</vt:lpstr>
      <vt:lpstr>Capacitor Cont’d</vt:lpstr>
      <vt:lpstr>Capacitors in Series or Parallel</vt:lpstr>
      <vt:lpstr>Capacitors in Parallel</vt:lpstr>
      <vt:lpstr>Capacitors in Series</vt:lpstr>
      <vt:lpstr>Example 24 – 5</vt:lpstr>
      <vt:lpstr>Electric Energy Storage</vt:lpstr>
      <vt:lpstr>Electric Energy Storage</vt:lpstr>
      <vt:lpstr>Example 24 – 8</vt:lpstr>
      <vt:lpstr>Electric Energy Density</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557</cp:revision>
  <dcterms:created xsi:type="dcterms:W3CDTF">2012-01-19T04:21:20Z</dcterms:created>
  <dcterms:modified xsi:type="dcterms:W3CDTF">2018-06-18T18:45:26Z</dcterms:modified>
</cp:coreProperties>
</file>