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391" r:id="rId2"/>
    <p:sldId id="590" r:id="rId3"/>
    <p:sldId id="655" r:id="rId4"/>
    <p:sldId id="656" r:id="rId5"/>
    <p:sldId id="657" r:id="rId6"/>
    <p:sldId id="658" r:id="rId7"/>
    <p:sldId id="659" r:id="rId8"/>
    <p:sldId id="660" r:id="rId9"/>
    <p:sldId id="743" r:id="rId10"/>
    <p:sldId id="663" r:id="rId11"/>
    <p:sldId id="664" r:id="rId12"/>
    <p:sldId id="665" r:id="rId13"/>
    <p:sldId id="666" r:id="rId14"/>
    <p:sldId id="667" r:id="rId15"/>
    <p:sldId id="668" r:id="rId16"/>
    <p:sldId id="669" r:id="rId17"/>
    <p:sldId id="670" r:id="rId18"/>
    <p:sldId id="671" r:id="rId19"/>
    <p:sldId id="672" r:id="rId20"/>
    <p:sldId id="673" r:id="rId21"/>
    <p:sldId id="674" r:id="rId22"/>
    <p:sldId id="675" r:id="rId23"/>
    <p:sldId id="676" r:id="rId24"/>
    <p:sldId id="677" r:id="rId2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CC"/>
    <a:srgbClr val="FFFFCC"/>
    <a:srgbClr val="CC6600"/>
    <a:srgbClr val="FF0066"/>
    <a:srgbClr val="CC00CC"/>
    <a:srgbClr val="0033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93"/>
    <p:restoredTop sz="94660"/>
  </p:normalViewPr>
  <p:slideViewPr>
    <p:cSldViewPr>
      <p:cViewPr varScale="1">
        <p:scale>
          <a:sx n="106" d="100"/>
          <a:sy n="106" d="100"/>
        </p:scale>
        <p:origin x="38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7.wmf"/><Relationship Id="rId4" Type="http://schemas.openxmlformats.org/officeDocument/2006/relationships/image" Target="../media/image48.wmf"/><Relationship Id="rId5" Type="http://schemas.openxmlformats.org/officeDocument/2006/relationships/image" Target="../media/image49.wmf"/><Relationship Id="rId6" Type="http://schemas.openxmlformats.org/officeDocument/2006/relationships/image" Target="../media/image50.wmf"/><Relationship Id="rId7" Type="http://schemas.openxmlformats.org/officeDocument/2006/relationships/image" Target="../media/image51.wmf"/><Relationship Id="rId8" Type="http://schemas.openxmlformats.org/officeDocument/2006/relationships/image" Target="../media/image52.wmf"/><Relationship Id="rId9" Type="http://schemas.openxmlformats.org/officeDocument/2006/relationships/image" Target="../media/image53.wmf"/><Relationship Id="rId10" Type="http://schemas.openxmlformats.org/officeDocument/2006/relationships/image" Target="../media/image54.wmf"/><Relationship Id="rId1" Type="http://schemas.openxmlformats.org/officeDocument/2006/relationships/image" Target="../media/image35.wmf"/><Relationship Id="rId2" Type="http://schemas.openxmlformats.org/officeDocument/2006/relationships/image" Target="../media/image3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8.wmf"/><Relationship Id="rId4" Type="http://schemas.openxmlformats.org/officeDocument/2006/relationships/image" Target="../media/image59.wmf"/><Relationship Id="rId5" Type="http://schemas.openxmlformats.org/officeDocument/2006/relationships/image" Target="../media/image60.wmf"/><Relationship Id="rId6" Type="http://schemas.openxmlformats.org/officeDocument/2006/relationships/image" Target="../media/image61.wmf"/><Relationship Id="rId1" Type="http://schemas.openxmlformats.org/officeDocument/2006/relationships/image" Target="../media/image56.wmf"/><Relationship Id="rId2" Type="http://schemas.openxmlformats.org/officeDocument/2006/relationships/image" Target="../media/image5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4.wmf"/><Relationship Id="rId4" Type="http://schemas.openxmlformats.org/officeDocument/2006/relationships/image" Target="../media/image65.wmf"/><Relationship Id="rId1" Type="http://schemas.openxmlformats.org/officeDocument/2006/relationships/image" Target="../media/image62.wmf"/><Relationship Id="rId2" Type="http://schemas.openxmlformats.org/officeDocument/2006/relationships/image" Target="../media/image63.wmf"/></Relationships>
</file>

<file path=ppt/drawings/_rels/vmlDrawing14.vml.rels><?xml version="1.0" encoding="UTF-8" standalone="yes"?>
<Relationships xmlns="http://schemas.openxmlformats.org/package/2006/relationships"><Relationship Id="rId11" Type="http://schemas.openxmlformats.org/officeDocument/2006/relationships/image" Target="../media/image80.wmf"/><Relationship Id="rId12" Type="http://schemas.openxmlformats.org/officeDocument/2006/relationships/image" Target="../media/image81.wmf"/><Relationship Id="rId13" Type="http://schemas.openxmlformats.org/officeDocument/2006/relationships/image" Target="../media/image82.wmf"/><Relationship Id="rId14" Type="http://schemas.openxmlformats.org/officeDocument/2006/relationships/image" Target="../media/image83.wmf"/><Relationship Id="rId15" Type="http://schemas.openxmlformats.org/officeDocument/2006/relationships/image" Target="../media/image84.wmf"/><Relationship Id="rId16" Type="http://schemas.openxmlformats.org/officeDocument/2006/relationships/image" Target="../media/image85.wmf"/><Relationship Id="rId1" Type="http://schemas.openxmlformats.org/officeDocument/2006/relationships/image" Target="../media/image70.wmf"/><Relationship Id="rId2" Type="http://schemas.openxmlformats.org/officeDocument/2006/relationships/image" Target="../media/image71.wmf"/><Relationship Id="rId3" Type="http://schemas.openxmlformats.org/officeDocument/2006/relationships/image" Target="../media/image72.wmf"/><Relationship Id="rId4" Type="http://schemas.openxmlformats.org/officeDocument/2006/relationships/image" Target="../media/image73.wmf"/><Relationship Id="rId5" Type="http://schemas.openxmlformats.org/officeDocument/2006/relationships/image" Target="../media/image74.wmf"/><Relationship Id="rId6" Type="http://schemas.openxmlformats.org/officeDocument/2006/relationships/image" Target="../media/image75.wmf"/><Relationship Id="rId7" Type="http://schemas.openxmlformats.org/officeDocument/2006/relationships/image" Target="../media/image76.wmf"/><Relationship Id="rId8" Type="http://schemas.openxmlformats.org/officeDocument/2006/relationships/image" Target="../media/image77.wmf"/><Relationship Id="rId9" Type="http://schemas.openxmlformats.org/officeDocument/2006/relationships/image" Target="../media/image78.wmf"/><Relationship Id="rId10" Type="http://schemas.openxmlformats.org/officeDocument/2006/relationships/image" Target="../media/image7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1" Type="http://schemas.openxmlformats.org/officeDocument/2006/relationships/image" Target="../media/image6.wmf"/><Relationship Id="rId2"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1" Type="http://schemas.openxmlformats.org/officeDocument/2006/relationships/image" Target="../media/image6.wmf"/><Relationship Id="rId2"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4" Type="http://schemas.openxmlformats.org/officeDocument/2006/relationships/image" Target="../media/image16.wmf"/><Relationship Id="rId1" Type="http://schemas.openxmlformats.org/officeDocument/2006/relationships/image" Target="../media/image13.wmf"/><Relationship Id="rId2"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4" Type="http://schemas.openxmlformats.org/officeDocument/2006/relationships/image" Target="../media/image20.wmf"/><Relationship Id="rId5" Type="http://schemas.openxmlformats.org/officeDocument/2006/relationships/image" Target="../media/image21.wmf"/><Relationship Id="rId6" Type="http://schemas.openxmlformats.org/officeDocument/2006/relationships/image" Target="../media/image22.wmf"/><Relationship Id="rId7" Type="http://schemas.openxmlformats.org/officeDocument/2006/relationships/image" Target="../media/image23.wmf"/><Relationship Id="rId1" Type="http://schemas.openxmlformats.org/officeDocument/2006/relationships/image" Target="../media/image17.wmf"/><Relationship Id="rId2"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8.wmf"/><Relationship Id="rId4" Type="http://schemas.openxmlformats.org/officeDocument/2006/relationships/image" Target="../media/image29.wmf"/><Relationship Id="rId1" Type="http://schemas.openxmlformats.org/officeDocument/2006/relationships/image" Target="../media/image26.wmf"/><Relationship Id="rId2"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1.wmf"/><Relationship Id="rId2"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43.wmf"/><Relationship Id="rId12" Type="http://schemas.openxmlformats.org/officeDocument/2006/relationships/image" Target="../media/image44.wmf"/><Relationship Id="rId13" Type="http://schemas.openxmlformats.org/officeDocument/2006/relationships/image" Target="../media/image45.wmf"/><Relationship Id="rId1" Type="http://schemas.openxmlformats.org/officeDocument/2006/relationships/image" Target="../media/image33.wmf"/><Relationship Id="rId2" Type="http://schemas.openxmlformats.org/officeDocument/2006/relationships/image" Target="../media/image34.wmf"/><Relationship Id="rId3" Type="http://schemas.openxmlformats.org/officeDocument/2006/relationships/image" Target="../media/image35.wmf"/><Relationship Id="rId4" Type="http://schemas.openxmlformats.org/officeDocument/2006/relationships/image" Target="../media/image36.wmf"/><Relationship Id="rId5" Type="http://schemas.openxmlformats.org/officeDocument/2006/relationships/image" Target="../media/image37.wmf"/><Relationship Id="rId6" Type="http://schemas.openxmlformats.org/officeDocument/2006/relationships/image" Target="../media/image38.wmf"/><Relationship Id="rId7" Type="http://schemas.openxmlformats.org/officeDocument/2006/relationships/image" Target="../media/image39.wmf"/><Relationship Id="rId8" Type="http://schemas.openxmlformats.org/officeDocument/2006/relationships/image" Target="../media/image40.wmf"/><Relationship Id="rId9" Type="http://schemas.openxmlformats.org/officeDocument/2006/relationships/image" Target="../media/image41.wmf"/><Relationship Id="rId10" Type="http://schemas.openxmlformats.org/officeDocument/2006/relationships/image" Target="../media/image4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1469634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110640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17463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4</a:t>
            </a:fld>
            <a:endParaRPr lang="en-US"/>
          </a:p>
        </p:txBody>
      </p:sp>
    </p:spTree>
    <p:extLst>
      <p:ext uri="{BB962C8B-B14F-4D97-AF65-F5344CB8AC3E}">
        <p14:creationId xmlns:p14="http://schemas.microsoft.com/office/powerpoint/2010/main" val="72713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Tuesday, June 19, 2018</a:t>
            </a:r>
            <a:endParaRPr lang="en-US"/>
          </a:p>
        </p:txBody>
      </p:sp>
      <p:sp>
        <p:nvSpPr>
          <p:cNvPr id="6" name="Rectangle 5"/>
          <p:cNvSpPr>
            <a:spLocks noGrp="1" noChangeArrowheads="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4" name="Footer Placeholder 3"/>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3" name="Footer Placeholder 2"/>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smtClean="0"/>
              <a:t>Tuesday, June 19, 2018</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smtClean="0"/>
              <a:t>PHYS 1444-001, Summer 2018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5.bin"/><Relationship Id="rId4" Type="http://schemas.openxmlformats.org/officeDocument/2006/relationships/image" Target="../media/image12.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6.bin"/><Relationship Id="rId4" Type="http://schemas.openxmlformats.org/officeDocument/2006/relationships/image" Target="../media/image13.wmf"/><Relationship Id="rId5" Type="http://schemas.openxmlformats.org/officeDocument/2006/relationships/oleObject" Target="../embeddings/oleObject17.bin"/><Relationship Id="rId6" Type="http://schemas.openxmlformats.org/officeDocument/2006/relationships/image" Target="../media/image14.wmf"/><Relationship Id="rId7" Type="http://schemas.openxmlformats.org/officeDocument/2006/relationships/oleObject" Target="../embeddings/oleObject18.bin"/><Relationship Id="rId8" Type="http://schemas.openxmlformats.org/officeDocument/2006/relationships/image" Target="../media/image15.wmf"/><Relationship Id="rId9" Type="http://schemas.openxmlformats.org/officeDocument/2006/relationships/oleObject" Target="../embeddings/oleObject19.bin"/><Relationship Id="rId10" Type="http://schemas.openxmlformats.org/officeDocument/2006/relationships/image" Target="../media/image16.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1" Type="http://schemas.openxmlformats.org/officeDocument/2006/relationships/image" Target="../media/image20.wmf"/><Relationship Id="rId12" Type="http://schemas.openxmlformats.org/officeDocument/2006/relationships/oleObject" Target="../embeddings/oleObject24.bin"/><Relationship Id="rId13" Type="http://schemas.openxmlformats.org/officeDocument/2006/relationships/image" Target="../media/image21.wmf"/><Relationship Id="rId14" Type="http://schemas.openxmlformats.org/officeDocument/2006/relationships/oleObject" Target="../embeddings/oleObject25.bin"/><Relationship Id="rId15" Type="http://schemas.openxmlformats.org/officeDocument/2006/relationships/image" Target="../media/image22.wmf"/><Relationship Id="rId16" Type="http://schemas.openxmlformats.org/officeDocument/2006/relationships/oleObject" Target="../embeddings/oleObject26.bin"/><Relationship Id="rId17" Type="http://schemas.openxmlformats.org/officeDocument/2006/relationships/image" Target="../media/image23.wmf"/><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image" Target="../media/image24.jpeg"/><Relationship Id="rId4" Type="http://schemas.openxmlformats.org/officeDocument/2006/relationships/oleObject" Target="../embeddings/oleObject20.bin"/><Relationship Id="rId5" Type="http://schemas.openxmlformats.org/officeDocument/2006/relationships/image" Target="../media/image17.wmf"/><Relationship Id="rId6" Type="http://schemas.openxmlformats.org/officeDocument/2006/relationships/oleObject" Target="../embeddings/oleObject21.bin"/><Relationship Id="rId7" Type="http://schemas.openxmlformats.org/officeDocument/2006/relationships/image" Target="../media/image18.wmf"/><Relationship Id="rId8" Type="http://schemas.openxmlformats.org/officeDocument/2006/relationships/oleObject" Target="../embeddings/oleObject22.bin"/><Relationship Id="rId9" Type="http://schemas.openxmlformats.org/officeDocument/2006/relationships/image" Target="../media/image19.wmf"/><Relationship Id="rId10" Type="http://schemas.openxmlformats.org/officeDocument/2006/relationships/oleObject" Target="../embeddings/oleObject23.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jpeg"/></Relationships>
</file>

<file path=ppt/slides/_rels/slide15.xml.rels><?xml version="1.0" encoding="UTF-8" standalone="yes"?>
<Relationships xmlns="http://schemas.openxmlformats.org/package/2006/relationships"><Relationship Id="rId3" Type="http://schemas.openxmlformats.org/officeDocument/2006/relationships/image" Target="../media/image30.jpeg"/><Relationship Id="rId4" Type="http://schemas.openxmlformats.org/officeDocument/2006/relationships/oleObject" Target="../embeddings/oleObject27.bin"/><Relationship Id="rId5" Type="http://schemas.openxmlformats.org/officeDocument/2006/relationships/image" Target="../media/image26.wmf"/><Relationship Id="rId6" Type="http://schemas.openxmlformats.org/officeDocument/2006/relationships/oleObject" Target="../embeddings/oleObject28.bin"/><Relationship Id="rId7" Type="http://schemas.openxmlformats.org/officeDocument/2006/relationships/image" Target="../media/image27.wmf"/><Relationship Id="rId8" Type="http://schemas.openxmlformats.org/officeDocument/2006/relationships/oleObject" Target="../embeddings/oleObject29.bin"/><Relationship Id="rId9" Type="http://schemas.openxmlformats.org/officeDocument/2006/relationships/image" Target="../media/image28.wmf"/><Relationship Id="rId10" Type="http://schemas.openxmlformats.org/officeDocument/2006/relationships/oleObject" Target="../embeddings/oleObject30.bin"/><Relationship Id="rId11" Type="http://schemas.openxmlformats.org/officeDocument/2006/relationships/image" Target="../media/image29.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1.bin"/><Relationship Id="rId4" Type="http://schemas.openxmlformats.org/officeDocument/2006/relationships/image" Target="../media/image31.wmf"/><Relationship Id="rId5" Type="http://schemas.openxmlformats.org/officeDocument/2006/relationships/oleObject" Target="../embeddings/oleObject32.bin"/><Relationship Id="rId6" Type="http://schemas.openxmlformats.org/officeDocument/2006/relationships/image" Target="../media/image32.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9" Type="http://schemas.openxmlformats.org/officeDocument/2006/relationships/image" Target="../media/image35.wmf"/><Relationship Id="rId20" Type="http://schemas.openxmlformats.org/officeDocument/2006/relationships/oleObject" Target="../embeddings/oleObject41.bin"/><Relationship Id="rId21" Type="http://schemas.openxmlformats.org/officeDocument/2006/relationships/image" Target="../media/image41.wmf"/><Relationship Id="rId22" Type="http://schemas.openxmlformats.org/officeDocument/2006/relationships/oleObject" Target="../embeddings/oleObject42.bin"/><Relationship Id="rId23" Type="http://schemas.openxmlformats.org/officeDocument/2006/relationships/image" Target="../media/image42.wmf"/><Relationship Id="rId24" Type="http://schemas.openxmlformats.org/officeDocument/2006/relationships/oleObject" Target="../embeddings/oleObject43.bin"/><Relationship Id="rId25" Type="http://schemas.openxmlformats.org/officeDocument/2006/relationships/image" Target="../media/image43.wmf"/><Relationship Id="rId26" Type="http://schemas.openxmlformats.org/officeDocument/2006/relationships/oleObject" Target="../embeddings/oleObject44.bin"/><Relationship Id="rId27" Type="http://schemas.openxmlformats.org/officeDocument/2006/relationships/image" Target="../media/image44.wmf"/><Relationship Id="rId28" Type="http://schemas.openxmlformats.org/officeDocument/2006/relationships/oleObject" Target="../embeddings/oleObject45.bin"/><Relationship Id="rId29" Type="http://schemas.openxmlformats.org/officeDocument/2006/relationships/image" Target="../media/image45.wmf"/><Relationship Id="rId10" Type="http://schemas.openxmlformats.org/officeDocument/2006/relationships/oleObject" Target="../embeddings/oleObject36.bin"/><Relationship Id="rId11" Type="http://schemas.openxmlformats.org/officeDocument/2006/relationships/image" Target="../media/image36.wmf"/><Relationship Id="rId12" Type="http://schemas.openxmlformats.org/officeDocument/2006/relationships/oleObject" Target="../embeddings/oleObject37.bin"/><Relationship Id="rId13" Type="http://schemas.openxmlformats.org/officeDocument/2006/relationships/image" Target="../media/image37.wmf"/><Relationship Id="rId14" Type="http://schemas.openxmlformats.org/officeDocument/2006/relationships/oleObject" Target="../embeddings/oleObject38.bin"/><Relationship Id="rId15" Type="http://schemas.openxmlformats.org/officeDocument/2006/relationships/image" Target="../media/image38.wmf"/><Relationship Id="rId16" Type="http://schemas.openxmlformats.org/officeDocument/2006/relationships/oleObject" Target="../embeddings/oleObject39.bin"/><Relationship Id="rId17" Type="http://schemas.openxmlformats.org/officeDocument/2006/relationships/image" Target="../media/image39.wmf"/><Relationship Id="rId18" Type="http://schemas.openxmlformats.org/officeDocument/2006/relationships/oleObject" Target="../embeddings/oleObject40.bin"/><Relationship Id="rId19" Type="http://schemas.openxmlformats.org/officeDocument/2006/relationships/image" Target="../media/image40.wmf"/><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image" Target="../media/image46.jpeg"/><Relationship Id="rId4" Type="http://schemas.openxmlformats.org/officeDocument/2006/relationships/oleObject" Target="../embeddings/oleObject33.bin"/><Relationship Id="rId5" Type="http://schemas.openxmlformats.org/officeDocument/2006/relationships/image" Target="../media/image33.wmf"/><Relationship Id="rId6" Type="http://schemas.openxmlformats.org/officeDocument/2006/relationships/oleObject" Target="../embeddings/oleObject34.bin"/><Relationship Id="rId7" Type="http://schemas.openxmlformats.org/officeDocument/2006/relationships/image" Target="../media/image34.wmf"/><Relationship Id="rId8" Type="http://schemas.openxmlformats.org/officeDocument/2006/relationships/oleObject" Target="../embeddings/oleObject35.bin"/></Relationships>
</file>

<file path=ppt/slides/_rels/slide18.xml.rels><?xml version="1.0" encoding="UTF-8" standalone="yes"?>
<Relationships xmlns="http://schemas.openxmlformats.org/package/2006/relationships"><Relationship Id="rId9" Type="http://schemas.openxmlformats.org/officeDocument/2006/relationships/oleObject" Target="../embeddings/oleObject49.bin"/><Relationship Id="rId20" Type="http://schemas.openxmlformats.org/officeDocument/2006/relationships/image" Target="../media/image53.wmf"/><Relationship Id="rId21" Type="http://schemas.openxmlformats.org/officeDocument/2006/relationships/oleObject" Target="../embeddings/oleObject55.bin"/><Relationship Id="rId22" Type="http://schemas.openxmlformats.org/officeDocument/2006/relationships/image" Target="../media/image54.wmf"/><Relationship Id="rId10" Type="http://schemas.openxmlformats.org/officeDocument/2006/relationships/image" Target="../media/image48.wmf"/><Relationship Id="rId11" Type="http://schemas.openxmlformats.org/officeDocument/2006/relationships/oleObject" Target="../embeddings/oleObject50.bin"/><Relationship Id="rId12" Type="http://schemas.openxmlformats.org/officeDocument/2006/relationships/image" Target="../media/image49.wmf"/><Relationship Id="rId13" Type="http://schemas.openxmlformats.org/officeDocument/2006/relationships/oleObject" Target="../embeddings/oleObject51.bin"/><Relationship Id="rId14" Type="http://schemas.openxmlformats.org/officeDocument/2006/relationships/image" Target="../media/image50.wmf"/><Relationship Id="rId15" Type="http://schemas.openxmlformats.org/officeDocument/2006/relationships/oleObject" Target="../embeddings/oleObject52.bin"/><Relationship Id="rId16" Type="http://schemas.openxmlformats.org/officeDocument/2006/relationships/image" Target="../media/image51.wmf"/><Relationship Id="rId17" Type="http://schemas.openxmlformats.org/officeDocument/2006/relationships/oleObject" Target="../embeddings/oleObject53.bin"/><Relationship Id="rId18" Type="http://schemas.openxmlformats.org/officeDocument/2006/relationships/image" Target="../media/image52.wmf"/><Relationship Id="rId19" Type="http://schemas.openxmlformats.org/officeDocument/2006/relationships/oleObject" Target="../embeddings/oleObject54.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46.bin"/><Relationship Id="rId4" Type="http://schemas.openxmlformats.org/officeDocument/2006/relationships/image" Target="../media/image35.wmf"/><Relationship Id="rId5" Type="http://schemas.openxmlformats.org/officeDocument/2006/relationships/oleObject" Target="../embeddings/oleObject47.bin"/><Relationship Id="rId6" Type="http://schemas.openxmlformats.org/officeDocument/2006/relationships/image" Target="../media/image38.wmf"/><Relationship Id="rId7" Type="http://schemas.openxmlformats.org/officeDocument/2006/relationships/oleObject" Target="../embeddings/oleObject48.bin"/><Relationship Id="rId8" Type="http://schemas.openxmlformats.org/officeDocument/2006/relationships/image" Target="../media/image47.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6.bin"/><Relationship Id="rId4" Type="http://schemas.openxmlformats.org/officeDocument/2006/relationships/image" Target="../media/image55.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1" Type="http://schemas.openxmlformats.org/officeDocument/2006/relationships/oleObject" Target="../embeddings/oleObject61.bin"/><Relationship Id="rId12" Type="http://schemas.openxmlformats.org/officeDocument/2006/relationships/image" Target="../media/image60.wmf"/><Relationship Id="rId13" Type="http://schemas.openxmlformats.org/officeDocument/2006/relationships/oleObject" Target="../embeddings/oleObject62.bin"/><Relationship Id="rId14" Type="http://schemas.openxmlformats.org/officeDocument/2006/relationships/image" Target="../media/image61.wmf"/><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57.bin"/><Relationship Id="rId4" Type="http://schemas.openxmlformats.org/officeDocument/2006/relationships/image" Target="../media/image56.wmf"/><Relationship Id="rId5" Type="http://schemas.openxmlformats.org/officeDocument/2006/relationships/oleObject" Target="../embeddings/oleObject58.bin"/><Relationship Id="rId6" Type="http://schemas.openxmlformats.org/officeDocument/2006/relationships/image" Target="../media/image57.wmf"/><Relationship Id="rId7" Type="http://schemas.openxmlformats.org/officeDocument/2006/relationships/oleObject" Target="../embeddings/oleObject59.bin"/><Relationship Id="rId8" Type="http://schemas.openxmlformats.org/officeDocument/2006/relationships/image" Target="../media/image58.wmf"/><Relationship Id="rId9" Type="http://schemas.openxmlformats.org/officeDocument/2006/relationships/oleObject" Target="../embeddings/oleObject60.bin"/><Relationship Id="rId10" Type="http://schemas.openxmlformats.org/officeDocument/2006/relationships/image" Target="../media/image59.wmf"/></Relationships>
</file>

<file path=ppt/slides/_rels/slide22.xml.rels><?xml version="1.0" encoding="UTF-8" standalone="yes"?>
<Relationships xmlns="http://schemas.openxmlformats.org/package/2006/relationships"><Relationship Id="rId3" Type="http://schemas.openxmlformats.org/officeDocument/2006/relationships/image" Target="../media/image66.jpeg"/><Relationship Id="rId4" Type="http://schemas.openxmlformats.org/officeDocument/2006/relationships/oleObject" Target="../embeddings/oleObject63.bin"/><Relationship Id="rId5" Type="http://schemas.openxmlformats.org/officeDocument/2006/relationships/image" Target="../media/image62.wmf"/><Relationship Id="rId6" Type="http://schemas.openxmlformats.org/officeDocument/2006/relationships/oleObject" Target="../embeddings/oleObject64.bin"/><Relationship Id="rId7" Type="http://schemas.openxmlformats.org/officeDocument/2006/relationships/image" Target="../media/image63.wmf"/><Relationship Id="rId8" Type="http://schemas.openxmlformats.org/officeDocument/2006/relationships/oleObject" Target="../embeddings/oleObject65.bin"/><Relationship Id="rId9" Type="http://schemas.openxmlformats.org/officeDocument/2006/relationships/image" Target="../media/image64.wmf"/><Relationship Id="rId10" Type="http://schemas.openxmlformats.org/officeDocument/2006/relationships/oleObject" Target="../embeddings/oleObject66.bin"/><Relationship Id="rId11" Type="http://schemas.openxmlformats.org/officeDocument/2006/relationships/image" Target="../media/image65.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8.jpeg"/><Relationship Id="rId4" Type="http://schemas.openxmlformats.org/officeDocument/2006/relationships/image" Target="../media/image69.jpeg"/><Relationship Id="rId1" Type="http://schemas.openxmlformats.org/officeDocument/2006/relationships/slideLayout" Target="../slideLayouts/slideLayout2.xml"/><Relationship Id="rId2" Type="http://schemas.openxmlformats.org/officeDocument/2006/relationships/image" Target="../media/image67.jpeg"/></Relationships>
</file>

<file path=ppt/slides/_rels/slide24.xml.rels><?xml version="1.0" encoding="UTF-8" standalone="yes"?>
<Relationships xmlns="http://schemas.openxmlformats.org/package/2006/relationships"><Relationship Id="rId20" Type="http://schemas.openxmlformats.org/officeDocument/2006/relationships/oleObject" Target="../embeddings/oleObject75.bin"/><Relationship Id="rId21" Type="http://schemas.openxmlformats.org/officeDocument/2006/relationships/image" Target="../media/image78.wmf"/><Relationship Id="rId22" Type="http://schemas.openxmlformats.org/officeDocument/2006/relationships/oleObject" Target="../embeddings/oleObject76.bin"/><Relationship Id="rId23" Type="http://schemas.openxmlformats.org/officeDocument/2006/relationships/image" Target="../media/image79.wmf"/><Relationship Id="rId24" Type="http://schemas.openxmlformats.org/officeDocument/2006/relationships/oleObject" Target="../embeddings/oleObject77.bin"/><Relationship Id="rId25" Type="http://schemas.openxmlformats.org/officeDocument/2006/relationships/image" Target="../media/image80.wmf"/><Relationship Id="rId26" Type="http://schemas.openxmlformats.org/officeDocument/2006/relationships/oleObject" Target="../embeddings/oleObject78.bin"/><Relationship Id="rId27" Type="http://schemas.openxmlformats.org/officeDocument/2006/relationships/image" Target="../media/image81.wmf"/><Relationship Id="rId28" Type="http://schemas.openxmlformats.org/officeDocument/2006/relationships/oleObject" Target="../embeddings/oleObject79.bin"/><Relationship Id="rId29" Type="http://schemas.openxmlformats.org/officeDocument/2006/relationships/image" Target="../media/image82.wmf"/><Relationship Id="rId1" Type="http://schemas.openxmlformats.org/officeDocument/2006/relationships/vmlDrawing" Target="../drawings/vmlDrawing14.vml"/><Relationship Id="rId2" Type="http://schemas.openxmlformats.org/officeDocument/2006/relationships/slideLayout" Target="../slideLayouts/slideLayout2.xml"/><Relationship Id="rId3" Type="http://schemas.openxmlformats.org/officeDocument/2006/relationships/image" Target="../media/image67.jpeg"/><Relationship Id="rId4" Type="http://schemas.openxmlformats.org/officeDocument/2006/relationships/oleObject" Target="../embeddings/oleObject67.bin"/><Relationship Id="rId5" Type="http://schemas.openxmlformats.org/officeDocument/2006/relationships/image" Target="../media/image70.wmf"/><Relationship Id="rId30" Type="http://schemas.openxmlformats.org/officeDocument/2006/relationships/oleObject" Target="../embeddings/oleObject80.bin"/><Relationship Id="rId31" Type="http://schemas.openxmlformats.org/officeDocument/2006/relationships/image" Target="../media/image83.wmf"/><Relationship Id="rId32" Type="http://schemas.openxmlformats.org/officeDocument/2006/relationships/oleObject" Target="../embeddings/oleObject81.bin"/><Relationship Id="rId9" Type="http://schemas.openxmlformats.org/officeDocument/2006/relationships/image" Target="../media/image72.wmf"/><Relationship Id="rId6" Type="http://schemas.openxmlformats.org/officeDocument/2006/relationships/oleObject" Target="../embeddings/oleObject68.bin"/><Relationship Id="rId7" Type="http://schemas.openxmlformats.org/officeDocument/2006/relationships/image" Target="../media/image71.wmf"/><Relationship Id="rId8" Type="http://schemas.openxmlformats.org/officeDocument/2006/relationships/oleObject" Target="../embeddings/oleObject69.bin"/><Relationship Id="rId33" Type="http://schemas.openxmlformats.org/officeDocument/2006/relationships/image" Target="../media/image84.wmf"/><Relationship Id="rId34" Type="http://schemas.openxmlformats.org/officeDocument/2006/relationships/oleObject" Target="../embeddings/oleObject82.bin"/><Relationship Id="rId35" Type="http://schemas.openxmlformats.org/officeDocument/2006/relationships/image" Target="../media/image85.wmf"/><Relationship Id="rId10" Type="http://schemas.openxmlformats.org/officeDocument/2006/relationships/oleObject" Target="../embeddings/oleObject70.bin"/><Relationship Id="rId11" Type="http://schemas.openxmlformats.org/officeDocument/2006/relationships/image" Target="../media/image73.wmf"/><Relationship Id="rId12" Type="http://schemas.openxmlformats.org/officeDocument/2006/relationships/oleObject" Target="../embeddings/oleObject71.bin"/><Relationship Id="rId13" Type="http://schemas.openxmlformats.org/officeDocument/2006/relationships/image" Target="../media/image74.wmf"/><Relationship Id="rId14" Type="http://schemas.openxmlformats.org/officeDocument/2006/relationships/oleObject" Target="../embeddings/oleObject72.bin"/><Relationship Id="rId15" Type="http://schemas.openxmlformats.org/officeDocument/2006/relationships/image" Target="../media/image75.wmf"/><Relationship Id="rId16" Type="http://schemas.openxmlformats.org/officeDocument/2006/relationships/oleObject" Target="../embeddings/oleObject73.bin"/><Relationship Id="rId17" Type="http://schemas.openxmlformats.org/officeDocument/2006/relationships/image" Target="../media/image76.wmf"/><Relationship Id="rId18" Type="http://schemas.openxmlformats.org/officeDocument/2006/relationships/oleObject" Target="../embeddings/oleObject74.bin"/><Relationship Id="rId19" Type="http://schemas.openxmlformats.org/officeDocument/2006/relationships/image" Target="../media/image7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5" Type="http://schemas.openxmlformats.org/officeDocument/2006/relationships/image" Target="../media/image3.emf"/><Relationship Id="rId6" Type="http://schemas.openxmlformats.org/officeDocument/2006/relationships/oleObject" Target="../embeddings/oleObject2.bin"/><Relationship Id="rId7"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7.bin"/><Relationship Id="rId12" Type="http://schemas.openxmlformats.org/officeDocument/2006/relationships/image" Target="../media/image10.wmf"/><Relationship Id="rId13" Type="http://schemas.openxmlformats.org/officeDocument/2006/relationships/oleObject" Target="../embeddings/oleObject8.bin"/><Relationship Id="rId14" Type="http://schemas.openxmlformats.org/officeDocument/2006/relationships/image" Target="../media/image11.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3.bin"/><Relationship Id="rId4" Type="http://schemas.openxmlformats.org/officeDocument/2006/relationships/image" Target="../media/image6.wmf"/><Relationship Id="rId5" Type="http://schemas.openxmlformats.org/officeDocument/2006/relationships/oleObject" Target="../embeddings/oleObject4.bin"/><Relationship Id="rId6" Type="http://schemas.openxmlformats.org/officeDocument/2006/relationships/image" Target="../media/image7.wmf"/><Relationship Id="rId7" Type="http://schemas.openxmlformats.org/officeDocument/2006/relationships/oleObject" Target="../embeddings/oleObject5.bin"/><Relationship Id="rId8" Type="http://schemas.openxmlformats.org/officeDocument/2006/relationships/image" Target="../media/image8.wmf"/><Relationship Id="rId9" Type="http://schemas.openxmlformats.org/officeDocument/2006/relationships/oleObject" Target="../embeddings/oleObject6.bin"/><Relationship Id="rId10" Type="http://schemas.openxmlformats.org/officeDocument/2006/relationships/image" Target="../media/image9.wmf"/></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13.bin"/><Relationship Id="rId12" Type="http://schemas.openxmlformats.org/officeDocument/2006/relationships/image" Target="../media/image10.wmf"/><Relationship Id="rId13" Type="http://schemas.openxmlformats.org/officeDocument/2006/relationships/oleObject" Target="../embeddings/oleObject14.bin"/><Relationship Id="rId14" Type="http://schemas.openxmlformats.org/officeDocument/2006/relationships/image" Target="../media/image11.wmf"/><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9.bin"/><Relationship Id="rId4" Type="http://schemas.openxmlformats.org/officeDocument/2006/relationships/image" Target="../media/image6.wmf"/><Relationship Id="rId5" Type="http://schemas.openxmlformats.org/officeDocument/2006/relationships/oleObject" Target="../embeddings/oleObject10.bin"/><Relationship Id="rId6" Type="http://schemas.openxmlformats.org/officeDocument/2006/relationships/image" Target="../media/image7.wmf"/><Relationship Id="rId7" Type="http://schemas.openxmlformats.org/officeDocument/2006/relationships/oleObject" Target="../embeddings/oleObject11.bin"/><Relationship Id="rId8" Type="http://schemas.openxmlformats.org/officeDocument/2006/relationships/image" Target="../media/image8.wmf"/><Relationship Id="rId9" Type="http://schemas.openxmlformats.org/officeDocument/2006/relationships/oleObject" Target="../embeddings/oleObject12.bin"/><Relationship Id="rId10"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Tuesday, June 19, 2018</a:t>
            </a:r>
            <a:endParaRPr lang="en-US"/>
          </a:p>
        </p:txBody>
      </p:sp>
      <p:sp>
        <p:nvSpPr>
          <p:cNvPr id="7" name="Rectangle 5"/>
          <p:cNvSpPr>
            <a:spLocks noGrp="1" noChangeArrowheads="1"/>
          </p:cNvSpPr>
          <p:nvPr>
            <p:ph type="ftr" sz="quarter" idx="11"/>
          </p:nvPr>
        </p:nvSpPr>
        <p:spPr/>
        <p:txBody>
          <a:bodyPr/>
          <a:lstStyle/>
          <a:p>
            <a:pPr>
              <a:defRPr/>
            </a:pPr>
            <a:r>
              <a:rPr lang="de-DE" smtClean="0"/>
              <a:t>PHYS 1444-001, Summer 2018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a:t>
            </a:r>
            <a:r>
              <a:rPr lang="en-US" dirty="0" smtClean="0">
                <a:ea typeface="ＭＳ Ｐゴシック" pitchFamily="-84" charset="-128"/>
                <a:cs typeface="ＭＳ Ｐゴシック" pitchFamily="-84" charset="-128"/>
              </a:rPr>
              <a:t>1441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#10</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56104" y="1447800"/>
            <a:ext cx="2723823"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Tuesday</a:t>
            </a:r>
            <a:r>
              <a:rPr lang="en-US" dirty="0">
                <a:solidFill>
                  <a:schemeClr val="accent2"/>
                </a:solidFill>
                <a:latin typeface="Monotype Corsiva" pitchFamily="-84" charset="0"/>
              </a:rPr>
              <a:t>, June </a:t>
            </a:r>
            <a:r>
              <a:rPr lang="en-US" dirty="0" smtClean="0">
                <a:solidFill>
                  <a:schemeClr val="accent2"/>
                </a:solidFill>
                <a:latin typeface="Monotype Corsiva" pitchFamily="-84" charset="0"/>
              </a:rPr>
              <a:t>19, 2018</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10" name="Content Placeholder 2"/>
          <p:cNvSpPr txBox="1">
            <a:spLocks/>
          </p:cNvSpPr>
          <p:nvPr/>
        </p:nvSpPr>
        <p:spPr bwMode="auto">
          <a:xfrm>
            <a:off x="952500" y="2129135"/>
            <a:ext cx="655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sz="2800" dirty="0" smtClean="0">
                <a:latin typeface="Arial Narrow" charset="0"/>
              </a:rPr>
              <a:t>Chapter </a:t>
            </a:r>
            <a:r>
              <a:rPr lang="en-US" sz="2800" dirty="0">
                <a:latin typeface="Arial Narrow" charset="0"/>
              </a:rPr>
              <a:t>25 </a:t>
            </a:r>
          </a:p>
          <a:p>
            <a:pPr marL="969963" lvl="1" indent="-533400">
              <a:buFont typeface="Arial"/>
              <a:buChar char="•"/>
            </a:pPr>
            <a:r>
              <a:rPr lang="en-US" sz="2400" dirty="0">
                <a:latin typeface="Arial Narrow" charset="0"/>
              </a:rPr>
              <a:t>Electric Current and </a:t>
            </a:r>
            <a:r>
              <a:rPr lang="en-US" sz="2400" dirty="0" smtClean="0">
                <a:latin typeface="Arial Narrow" charset="0"/>
              </a:rPr>
              <a:t>Resistance</a:t>
            </a:r>
          </a:p>
          <a:p>
            <a:pPr marL="969963" lvl="1" indent="-533400">
              <a:buFont typeface="Arial"/>
              <a:buChar char="•"/>
            </a:pPr>
            <a:r>
              <a:rPr lang="en-US" sz="2400" dirty="0">
                <a:latin typeface="Arial Narrow" charset="0"/>
              </a:rPr>
              <a:t>The Battery</a:t>
            </a:r>
          </a:p>
          <a:p>
            <a:pPr marL="969963" lvl="1" indent="-533400">
              <a:buFont typeface="Arial"/>
              <a:buChar char="•"/>
            </a:pPr>
            <a:r>
              <a:rPr lang="en-US" sz="2400" dirty="0">
                <a:latin typeface="Arial Narrow" charset="0"/>
              </a:rPr>
              <a:t>Ohm’s Law: </a:t>
            </a:r>
            <a:r>
              <a:rPr lang="en-US" sz="2400" dirty="0" smtClean="0">
                <a:latin typeface="Arial Narrow" charset="0"/>
              </a:rPr>
              <a:t>Resistors</a:t>
            </a:r>
          </a:p>
          <a:p>
            <a:pPr marL="969963" lvl="1" indent="-533400">
              <a:buFont typeface="Arial"/>
              <a:buChar char="•"/>
            </a:pPr>
            <a:r>
              <a:rPr lang="en-US" sz="2400" dirty="0" smtClean="0">
                <a:latin typeface="Arial Narrow" charset="0"/>
              </a:rPr>
              <a:t>Resistivity</a:t>
            </a:r>
          </a:p>
          <a:p>
            <a:pPr marL="969963" lvl="1" indent="-533400">
              <a:buFont typeface="Arial"/>
              <a:buChar char="•"/>
            </a:pPr>
            <a:r>
              <a:rPr lang="en-US" sz="2400" dirty="0" smtClean="0">
                <a:latin typeface="Arial Narrow" charset="0"/>
              </a:rPr>
              <a:t>Electric Power</a:t>
            </a:r>
          </a:p>
          <a:p>
            <a:pPr marL="969963" lvl="1" indent="-533400">
              <a:buFont typeface="Arial"/>
              <a:buChar char="•"/>
            </a:pPr>
            <a:r>
              <a:rPr lang="en-US" sz="2400" dirty="0" smtClean="0">
                <a:latin typeface="Arial Narrow" charset="0"/>
              </a:rPr>
              <a:t>Alternating Current</a:t>
            </a:r>
            <a:endParaRPr lang="en-US" sz="2400" dirty="0">
              <a:latin typeface="Arial Narrow" charset="0"/>
            </a:endParaRPr>
          </a:p>
          <a:p>
            <a:pPr marL="969963" lvl="1" indent="-533400">
              <a:buFont typeface="Arial"/>
              <a:buChar char="•"/>
            </a:pPr>
            <a:endParaRPr lang="en-US" sz="2400" dirty="0">
              <a:latin typeface="Arial Narrow" charset="0"/>
            </a:endParaRPr>
          </a:p>
        </p:txBody>
      </p:sp>
    </p:spTree>
    <p:extLst>
      <p:ext uri="{BB962C8B-B14F-4D97-AF65-F5344CB8AC3E}">
        <p14:creationId xmlns:p14="http://schemas.microsoft.com/office/powerpoint/2010/main" val="2604975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June 19, 2018</a:t>
            </a:r>
            <a:endParaRPr lang="en-US"/>
          </a:p>
        </p:txBody>
      </p:sp>
      <p:sp>
        <p:nvSpPr>
          <p:cNvPr id="5" name="Footer Placeholder 4"/>
          <p:cNvSpPr>
            <a:spLocks noGrp="1"/>
          </p:cNvSpPr>
          <p:nvPr>
            <p:ph type="ftr" sz="quarter" idx="11"/>
          </p:nvPr>
        </p:nvSpPr>
        <p:spPr/>
        <p:txBody>
          <a:bodyPr/>
          <a:lstStyle/>
          <a:p>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p>
            <a:fld id="{41481B35-2D2F-3745-9DED-E811F3666B05}" type="slidenum">
              <a:rPr lang="en-US"/>
              <a:pPr/>
              <a:t>10</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sp>
        <p:nvSpPr>
          <p:cNvPr id="289795" name="Rectangle 3"/>
          <p:cNvSpPr>
            <a:spLocks noChangeArrowheads="1"/>
          </p:cNvSpPr>
          <p:nvPr/>
        </p:nvSpPr>
        <p:spPr bwMode="auto">
          <a:xfrm>
            <a:off x="152400" y="6096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conductors have in abundance?</a:t>
            </a:r>
          </a:p>
          <a:p>
            <a:pPr marL="742950" lvl="1" indent="-285750">
              <a:spcBef>
                <a:spcPct val="20000"/>
              </a:spcBef>
              <a:buFontTx/>
              <a:buChar char="–"/>
            </a:pPr>
            <a:r>
              <a:rPr lang="en-US" dirty="0">
                <a:solidFill>
                  <a:srgbClr val="660066"/>
                </a:solidFill>
                <a:latin typeface="Arial Narrow" charset="0"/>
                <a:ea typeface="ＭＳ Ｐゴシック" charset="-128"/>
              </a:rPr>
              <a:t>Free electrons</a:t>
            </a:r>
          </a:p>
          <a:p>
            <a:pPr marL="342900" indent="-342900">
              <a:spcBef>
                <a:spcPct val="20000"/>
              </a:spcBef>
              <a:buFontTx/>
              <a:buChar char="•"/>
            </a:pPr>
            <a:r>
              <a:rPr lang="en-US" sz="2800" dirty="0">
                <a:solidFill>
                  <a:schemeClr val="accent2"/>
                </a:solidFill>
                <a:latin typeface="Arial Narrow" charset="0"/>
              </a:rPr>
              <a:t>What happens if a continuous loop of conducting wire is connected to the terminals of a battery?</a:t>
            </a:r>
          </a:p>
          <a:p>
            <a:pPr marL="742950" lvl="1" indent="-285750">
              <a:spcBef>
                <a:spcPct val="20000"/>
              </a:spcBef>
              <a:buFontTx/>
              <a:buChar char="–"/>
            </a:pPr>
            <a:r>
              <a:rPr lang="en-US" dirty="0">
                <a:solidFill>
                  <a:srgbClr val="660066"/>
                </a:solidFill>
                <a:latin typeface="Arial Narrow" charset="0"/>
                <a:ea typeface="ＭＳ Ｐゴシック" charset="-128"/>
              </a:rPr>
              <a:t>Electrons start flowing through the wire continuously as soon as both the terminals are connected to the wire.  How?</a:t>
            </a:r>
          </a:p>
          <a:p>
            <a:pPr marL="1143000" lvl="2" indent="-228600">
              <a:spcBef>
                <a:spcPct val="20000"/>
              </a:spcBef>
              <a:buFontTx/>
              <a:buChar char="•"/>
            </a:pPr>
            <a:r>
              <a:rPr lang="en-US" sz="2000" dirty="0">
                <a:solidFill>
                  <a:srgbClr val="003300"/>
                </a:solidFill>
                <a:latin typeface="Arial Narrow" charset="0"/>
                <a:ea typeface="ＭＳ Ｐゴシック" charset="-128"/>
              </a:rPr>
              <a:t>The potential difference between the battery terminals sets up an electric field inside the wire and in the direction parallel to it</a:t>
            </a:r>
          </a:p>
          <a:p>
            <a:pPr marL="1143000" lvl="2" indent="-228600">
              <a:spcBef>
                <a:spcPct val="20000"/>
              </a:spcBef>
              <a:buFontTx/>
              <a:buChar char="•"/>
            </a:pPr>
            <a:r>
              <a:rPr lang="en-US" sz="2000" dirty="0">
                <a:solidFill>
                  <a:srgbClr val="003300"/>
                </a:solidFill>
                <a:latin typeface="Arial Narrow" charset="0"/>
                <a:ea typeface="ＭＳ Ｐゴシック" charset="-128"/>
              </a:rPr>
              <a:t>Free electrons in the conducting wire get attracted to the positive terminal</a:t>
            </a:r>
          </a:p>
          <a:p>
            <a:pPr marL="1143000" lvl="2" indent="-228600">
              <a:spcBef>
                <a:spcPct val="20000"/>
              </a:spcBef>
              <a:buFontTx/>
              <a:buChar char="•"/>
            </a:pPr>
            <a:r>
              <a:rPr lang="en-US" sz="2000" dirty="0">
                <a:solidFill>
                  <a:srgbClr val="003300"/>
                </a:solidFill>
                <a:latin typeface="Arial Narrow" charset="0"/>
                <a:ea typeface="ＭＳ Ｐゴシック" charset="-128"/>
              </a:rPr>
              <a:t>The electrons leaving negative terminal flow through the wire and arrive at the positive terminal</a:t>
            </a:r>
          </a:p>
          <a:p>
            <a:pPr marL="1600200" lvl="3" indent="-228600">
              <a:spcBef>
                <a:spcPct val="20000"/>
              </a:spcBef>
              <a:buFontTx/>
              <a:buChar char="–"/>
            </a:pPr>
            <a:r>
              <a:rPr lang="en-US" sz="1800" dirty="0">
                <a:solidFill>
                  <a:srgbClr val="CC00CC"/>
                </a:solidFill>
                <a:latin typeface="Arial Narrow" charset="0"/>
                <a:ea typeface="ＭＳ Ｐゴシック" charset="-128"/>
              </a:rPr>
              <a:t>Electrons flow from negative to positive terminal</a:t>
            </a:r>
          </a:p>
          <a:p>
            <a:pPr marL="742950" lvl="1" indent="-285750">
              <a:spcBef>
                <a:spcPct val="20000"/>
              </a:spcBef>
              <a:buFontTx/>
              <a:buChar char="–"/>
            </a:pPr>
            <a:r>
              <a:rPr lang="en-US" dirty="0">
                <a:solidFill>
                  <a:srgbClr val="660066"/>
                </a:solidFill>
                <a:latin typeface="Arial Narrow" charset="0"/>
                <a:ea typeface="ＭＳ Ｐゴシック" charset="-128"/>
              </a:rPr>
              <a:t>Due to historical convention, the direction of the current is opposite to the direction of flow of electrons </a:t>
            </a:r>
            <a:r>
              <a:rPr lang="en-US" dirty="0">
                <a:solidFill>
                  <a:srgbClr val="660066"/>
                </a:solidFill>
                <a:latin typeface="Arial Narrow" charset="0"/>
                <a:ea typeface="ＭＳ Ｐゴシック" charset="-128"/>
                <a:sym typeface="Wingdings" charset="2"/>
              </a:rPr>
              <a:t> Conventional Current</a:t>
            </a:r>
          </a:p>
        </p:txBody>
      </p:sp>
    </p:spTree>
    <p:extLst>
      <p:ext uri="{BB962C8B-B14F-4D97-AF65-F5344CB8AC3E}">
        <p14:creationId xmlns:p14="http://schemas.microsoft.com/office/powerpoint/2010/main" val="143681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Tuesday, June 19, 2018</a:t>
            </a:r>
            <a:endParaRPr lang="en-US"/>
          </a:p>
        </p:txBody>
      </p:sp>
      <p:sp>
        <p:nvSpPr>
          <p:cNvPr id="6" name="Footer Placeholder 4"/>
          <p:cNvSpPr>
            <a:spLocks noGrp="1"/>
          </p:cNvSpPr>
          <p:nvPr>
            <p:ph type="ftr" sz="quarter" idx="11"/>
          </p:nvPr>
        </p:nvSpPr>
        <p:spPr/>
        <p:txBody>
          <a:bodyPr/>
          <a:lstStyle/>
          <a:p>
            <a:r>
              <a:rPr lang="de-DE" smtClean="0"/>
              <a:t>PHYS 1444-001, Summer 2018               Dr. Jaehoon Yu</a:t>
            </a:r>
            <a:endParaRPr lang="en-US"/>
          </a:p>
        </p:txBody>
      </p:sp>
      <p:sp>
        <p:nvSpPr>
          <p:cNvPr id="7" name="Slide Number Placeholder 5"/>
          <p:cNvSpPr>
            <a:spLocks noGrp="1"/>
          </p:cNvSpPr>
          <p:nvPr>
            <p:ph type="sldNum" sz="quarter" idx="12"/>
          </p:nvPr>
        </p:nvSpPr>
        <p:spPr/>
        <p:txBody>
          <a:bodyPr/>
          <a:lstStyle/>
          <a:p>
            <a:fld id="{71DE1FA1-28F9-8548-92BC-A594BF8A14E7}" type="slidenum">
              <a:rPr lang="en-US"/>
              <a:pPr/>
              <a:t>11</a:t>
            </a:fld>
            <a:endParaRPr lang="en-US"/>
          </a:p>
        </p:txBody>
      </p:sp>
      <p:sp>
        <p:nvSpPr>
          <p:cNvPr id="290818" name="Rectangle 2"/>
          <p:cNvSpPr>
            <a:spLocks noGrp="1" noChangeArrowheads="1"/>
          </p:cNvSpPr>
          <p:nvPr>
            <p:ph type="title"/>
          </p:nvPr>
        </p:nvSpPr>
        <p:spPr>
          <a:xfrm>
            <a:off x="76200" y="152400"/>
            <a:ext cx="8915400" cy="685800"/>
          </a:xfrm>
        </p:spPr>
        <p:txBody>
          <a:bodyPr/>
          <a:lstStyle/>
          <a:p>
            <a:r>
              <a:rPr lang="en-US"/>
              <a:t>Ohm’s Law: Resistance and Resistors</a:t>
            </a:r>
          </a:p>
        </p:txBody>
      </p:sp>
      <p:sp>
        <p:nvSpPr>
          <p:cNvPr id="290819" name="Rectangle 3"/>
          <p:cNvSpPr>
            <a:spLocks noChangeArrowheads="1"/>
          </p:cNvSpPr>
          <p:nvPr/>
        </p:nvSpPr>
        <p:spPr bwMode="auto">
          <a:xfrm>
            <a:off x="152400" y="838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do we need to produce electric current?</a:t>
            </a:r>
          </a:p>
          <a:p>
            <a:pPr marL="742950" lvl="1" indent="-285750">
              <a:spcBef>
                <a:spcPct val="20000"/>
              </a:spcBef>
              <a:buFontTx/>
              <a:buChar char="–"/>
            </a:pPr>
            <a:r>
              <a:rPr lang="en-US">
                <a:solidFill>
                  <a:srgbClr val="660066"/>
                </a:solidFill>
                <a:latin typeface="Arial Narrow" charset="0"/>
                <a:ea typeface="ＭＳ Ｐゴシック" charset="-128"/>
              </a:rPr>
              <a:t>Potential difference</a:t>
            </a:r>
          </a:p>
          <a:p>
            <a:pPr marL="342900" indent="-342900">
              <a:spcBef>
                <a:spcPct val="20000"/>
              </a:spcBef>
              <a:buFontTx/>
              <a:buChar char="•"/>
            </a:pPr>
            <a:r>
              <a:rPr lang="en-US" sz="2800">
                <a:solidFill>
                  <a:schemeClr val="accent2"/>
                </a:solidFill>
                <a:latin typeface="Arial Narrow" charset="0"/>
              </a:rPr>
              <a:t>Georg S. Ohm experimentally established that the current is proportional to the potential difference (              )</a:t>
            </a:r>
          </a:p>
          <a:p>
            <a:pPr marL="742950" lvl="1" indent="-285750">
              <a:spcBef>
                <a:spcPct val="20000"/>
              </a:spcBef>
              <a:buFontTx/>
              <a:buChar char="–"/>
            </a:pPr>
            <a:r>
              <a:rPr lang="en-US">
                <a:solidFill>
                  <a:srgbClr val="660066"/>
                </a:solidFill>
                <a:latin typeface="Arial Narrow" charset="0"/>
                <a:ea typeface="ＭＳ Ｐゴシック" charset="-128"/>
              </a:rPr>
              <a:t>If we connect a wire to a 12V battery, the current flowing through the wire is twice that of 6V, three times that of 4V and four times that of 3V battery.</a:t>
            </a:r>
          </a:p>
          <a:p>
            <a:pPr marL="742950" lvl="1" indent="-285750">
              <a:spcBef>
                <a:spcPct val="20000"/>
              </a:spcBef>
              <a:buFontTx/>
              <a:buChar char="–"/>
            </a:pPr>
            <a:r>
              <a:rPr lang="en-US">
                <a:solidFill>
                  <a:srgbClr val="660066"/>
                </a:solidFill>
                <a:latin typeface="Arial Narrow" charset="0"/>
                <a:ea typeface="ＭＳ Ｐゴシック" charset="-128"/>
              </a:rPr>
              <a:t>What happens if we reverse the sign of the voltage?</a:t>
            </a:r>
          </a:p>
          <a:p>
            <a:pPr marL="1143000" lvl="2" indent="-228600">
              <a:spcBef>
                <a:spcPct val="20000"/>
              </a:spcBef>
              <a:buFontTx/>
              <a:buChar char="•"/>
            </a:pPr>
            <a:r>
              <a:rPr lang="en-US" sz="2000">
                <a:solidFill>
                  <a:srgbClr val="003300"/>
                </a:solidFill>
                <a:latin typeface="Arial Narrow" charset="0"/>
                <a:ea typeface="ＭＳ Ｐゴシック" charset="-128"/>
              </a:rPr>
              <a:t>It changes the direction of the current flow</a:t>
            </a:r>
          </a:p>
          <a:p>
            <a:pPr marL="1143000" lvl="2" indent="-228600">
              <a:spcBef>
                <a:spcPct val="20000"/>
              </a:spcBef>
              <a:buFontTx/>
              <a:buChar char="•"/>
            </a:pPr>
            <a:r>
              <a:rPr lang="en-US" sz="2000">
                <a:solidFill>
                  <a:srgbClr val="003300"/>
                </a:solidFill>
                <a:latin typeface="Arial Narrow" charset="0"/>
                <a:ea typeface="ＭＳ Ｐゴシック" charset="-128"/>
              </a:rPr>
              <a:t>Does not change the magnitude of the current</a:t>
            </a:r>
          </a:p>
          <a:p>
            <a:pPr marL="742950" lvl="1" indent="-285750">
              <a:spcBef>
                <a:spcPct val="20000"/>
              </a:spcBef>
              <a:buFontTx/>
              <a:buChar char="–"/>
            </a:pPr>
            <a:r>
              <a:rPr lang="en-US">
                <a:solidFill>
                  <a:srgbClr val="660066"/>
                </a:solidFill>
                <a:latin typeface="Arial Narrow" charset="0"/>
                <a:ea typeface="ＭＳ Ｐゴシック" charset="-128"/>
              </a:rPr>
              <a:t>Just as in water flow case, if the height difference is large the flow rate is large </a:t>
            </a:r>
            <a:r>
              <a:rPr lang="en-US">
                <a:solidFill>
                  <a:srgbClr val="660066"/>
                </a:solidFill>
                <a:latin typeface="Arial Narrow" charset="0"/>
                <a:ea typeface="ＭＳ Ｐゴシック" charset="-128"/>
                <a:sym typeface="Wingdings" charset="2"/>
              </a:rPr>
              <a:t> If the potential difference is large, the current is large.</a:t>
            </a:r>
            <a:endParaRPr lang="en-US">
              <a:solidFill>
                <a:srgbClr val="660066"/>
              </a:solidFill>
              <a:latin typeface="Arial Narrow" charset="0"/>
              <a:ea typeface="ＭＳ Ｐゴシック" charset="-128"/>
            </a:endParaRPr>
          </a:p>
        </p:txBody>
      </p:sp>
      <p:graphicFrame>
        <p:nvGraphicFramePr>
          <p:cNvPr id="290820" name="Object 4"/>
          <p:cNvGraphicFramePr>
            <a:graphicFrameLocks noChangeAspect="1"/>
          </p:cNvGraphicFramePr>
          <p:nvPr/>
        </p:nvGraphicFramePr>
        <p:xfrm>
          <a:off x="5791200" y="2286000"/>
          <a:ext cx="935038" cy="444500"/>
        </p:xfrm>
        <a:graphic>
          <a:graphicData uri="http://schemas.openxmlformats.org/presentationml/2006/ole">
            <mc:AlternateContent xmlns:mc="http://schemas.openxmlformats.org/markup-compatibility/2006">
              <mc:Choice xmlns:v="urn:schemas-microsoft-com:vml" Requires="v">
                <p:oleObj spid="_x0000_s251977" name="Equation" r:id="rId3" imgW="368280" imgH="164880" progId="Equation.DSMT4">
                  <p:embed/>
                </p:oleObj>
              </mc:Choice>
              <mc:Fallback>
                <p:oleObj name="Equation" r:id="rId3" imgW="368280" imgH="164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2286000"/>
                        <a:ext cx="935038" cy="4445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6847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Tuesday, June 19, 2018</a:t>
            </a:r>
            <a:endParaRPr lang="en-US"/>
          </a:p>
        </p:txBody>
      </p:sp>
      <p:sp>
        <p:nvSpPr>
          <p:cNvPr id="12" name="Footer Placeholder 4"/>
          <p:cNvSpPr>
            <a:spLocks noGrp="1"/>
          </p:cNvSpPr>
          <p:nvPr>
            <p:ph type="ftr" sz="quarter" idx="11"/>
          </p:nvPr>
        </p:nvSpPr>
        <p:spPr/>
        <p:txBody>
          <a:bodyPr/>
          <a:lstStyle/>
          <a:p>
            <a:r>
              <a:rPr lang="de-DE" smtClean="0"/>
              <a:t>PHYS 1444-001, Summer 2018               Dr. Jaehoon Yu</a:t>
            </a:r>
            <a:endParaRPr lang="en-US"/>
          </a:p>
        </p:txBody>
      </p:sp>
      <p:sp>
        <p:nvSpPr>
          <p:cNvPr id="13" name="Slide Number Placeholder 5"/>
          <p:cNvSpPr>
            <a:spLocks noGrp="1"/>
          </p:cNvSpPr>
          <p:nvPr>
            <p:ph type="sldNum" sz="quarter" idx="12"/>
          </p:nvPr>
        </p:nvSpPr>
        <p:spPr/>
        <p:txBody>
          <a:bodyPr/>
          <a:lstStyle/>
          <a:p>
            <a:fld id="{C90BDC94-1DD9-5043-A1B6-DB36711AD9D0}" type="slidenum">
              <a:rPr lang="en-US"/>
              <a:pPr/>
              <a:t>12</a:t>
            </a:fld>
            <a:endParaRPr lang="en-US"/>
          </a:p>
        </p:txBody>
      </p:sp>
      <p:sp>
        <p:nvSpPr>
          <p:cNvPr id="291842" name="Rectangle 2"/>
          <p:cNvSpPr>
            <a:spLocks noGrp="1" noChangeArrowheads="1"/>
          </p:cNvSpPr>
          <p:nvPr>
            <p:ph type="title"/>
          </p:nvPr>
        </p:nvSpPr>
        <p:spPr>
          <a:xfrm>
            <a:off x="76200" y="-76200"/>
            <a:ext cx="8915400" cy="685800"/>
          </a:xfrm>
        </p:spPr>
        <p:txBody>
          <a:bodyPr/>
          <a:lstStyle/>
          <a:p>
            <a:r>
              <a:rPr lang="en-US"/>
              <a:t>Ohm’s Law: Resistance</a:t>
            </a:r>
          </a:p>
        </p:txBody>
      </p:sp>
      <p:sp>
        <p:nvSpPr>
          <p:cNvPr id="291843"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The exact amount of current flow in a wire depends on</a:t>
            </a:r>
          </a:p>
          <a:p>
            <a:pPr marL="742950" lvl="1" indent="-285750">
              <a:spcBef>
                <a:spcPct val="20000"/>
              </a:spcBef>
              <a:buFontTx/>
              <a:buChar char="–"/>
            </a:pPr>
            <a:r>
              <a:rPr lang="en-US">
                <a:solidFill>
                  <a:srgbClr val="660066"/>
                </a:solidFill>
                <a:latin typeface="Arial Narrow" charset="0"/>
                <a:ea typeface="ＭＳ Ｐゴシック" charset="-128"/>
              </a:rPr>
              <a:t>The voltage</a:t>
            </a:r>
          </a:p>
          <a:p>
            <a:pPr marL="742950" lvl="1" indent="-285750">
              <a:spcBef>
                <a:spcPct val="20000"/>
              </a:spcBef>
              <a:buFontTx/>
              <a:buChar char="–"/>
            </a:pPr>
            <a:r>
              <a:rPr lang="en-US">
                <a:solidFill>
                  <a:srgbClr val="660066"/>
                </a:solidFill>
                <a:latin typeface="Arial Narrow" charset="0"/>
                <a:ea typeface="ＭＳ Ｐゴシック" charset="-128"/>
              </a:rPr>
              <a:t>The resistance of the wire to the flow of electrons</a:t>
            </a:r>
          </a:p>
          <a:p>
            <a:pPr marL="1143000" lvl="2" indent="-228600">
              <a:spcBef>
                <a:spcPct val="20000"/>
              </a:spcBef>
              <a:buFontTx/>
              <a:buChar char="•"/>
            </a:pPr>
            <a:r>
              <a:rPr lang="en-US" sz="2000">
                <a:solidFill>
                  <a:srgbClr val="003300"/>
                </a:solidFill>
                <a:latin typeface="Arial Narrow" charset="0"/>
                <a:ea typeface="ＭＳ Ｐゴシック" charset="-128"/>
              </a:rPr>
              <a:t>Just like the gunk in water pipe slows down water flow</a:t>
            </a:r>
          </a:p>
          <a:p>
            <a:pPr marL="1143000" lvl="2" indent="-228600">
              <a:spcBef>
                <a:spcPct val="20000"/>
              </a:spcBef>
              <a:buFontTx/>
              <a:buChar char="•"/>
            </a:pPr>
            <a:r>
              <a:rPr lang="en-US" sz="2000">
                <a:solidFill>
                  <a:srgbClr val="003300"/>
                </a:solidFill>
                <a:latin typeface="Arial Narrow" charset="0"/>
                <a:ea typeface="ＭＳ Ｐゴシック" charset="-128"/>
              </a:rPr>
              <a:t>Electrons are slowed down due to interactions with the atoms of the wire</a:t>
            </a:r>
          </a:p>
          <a:p>
            <a:pPr marL="342900" indent="-342900">
              <a:spcBef>
                <a:spcPct val="20000"/>
              </a:spcBef>
              <a:buFontTx/>
              <a:buChar char="•"/>
            </a:pPr>
            <a:r>
              <a:rPr lang="en-US" sz="2800">
                <a:solidFill>
                  <a:schemeClr val="accent2"/>
                </a:solidFill>
                <a:latin typeface="Arial Narrow" charset="0"/>
              </a:rPr>
              <a:t>The higher the resistance the less the current for the given potential difference V</a:t>
            </a:r>
          </a:p>
          <a:p>
            <a:pPr marL="742950" lvl="1" indent="-285750">
              <a:spcBef>
                <a:spcPct val="20000"/>
              </a:spcBef>
              <a:buFontTx/>
              <a:buChar char="–"/>
            </a:pPr>
            <a:r>
              <a:rPr lang="en-US">
                <a:solidFill>
                  <a:srgbClr val="660066"/>
                </a:solidFill>
                <a:latin typeface="Arial Narrow" charset="0"/>
                <a:ea typeface="ＭＳ Ｐゴシック" charset="-128"/>
              </a:rPr>
              <a:t>So how would you define resistance?</a:t>
            </a:r>
          </a:p>
          <a:p>
            <a:pPr marL="1143000" lvl="2" indent="-228600">
              <a:spcBef>
                <a:spcPct val="20000"/>
              </a:spcBef>
              <a:buFontTx/>
              <a:buChar char="•"/>
            </a:pPr>
            <a:r>
              <a:rPr lang="en-US" sz="2000">
                <a:solidFill>
                  <a:srgbClr val="003300"/>
                </a:solidFill>
                <a:latin typeface="Arial Narrow" charset="0"/>
                <a:ea typeface="ＭＳ Ｐゴシック" charset="-128"/>
              </a:rPr>
              <a:t>So that current is inversely proportional to the resistance</a:t>
            </a:r>
          </a:p>
          <a:p>
            <a:pPr marL="742950" lvl="1" indent="-285750">
              <a:spcBef>
                <a:spcPct val="20000"/>
              </a:spcBef>
              <a:buFontTx/>
              <a:buChar char="–"/>
            </a:pPr>
            <a:r>
              <a:rPr lang="en-US">
                <a:solidFill>
                  <a:srgbClr val="660066"/>
                </a:solidFill>
                <a:latin typeface="Arial Narrow" charset="0"/>
                <a:ea typeface="ＭＳ Ｐゴシック" charset="-128"/>
              </a:rPr>
              <a:t>Often it is rewritten as</a:t>
            </a:r>
          </a:p>
          <a:p>
            <a:pPr marL="742950" lvl="1" indent="-285750">
              <a:spcBef>
                <a:spcPct val="20000"/>
              </a:spcBef>
              <a:buFontTx/>
              <a:buChar char="–"/>
            </a:pPr>
            <a:r>
              <a:rPr lang="en-US">
                <a:solidFill>
                  <a:srgbClr val="660066"/>
                </a:solidFill>
                <a:latin typeface="Arial Narrow" charset="0"/>
                <a:ea typeface="ＭＳ Ｐゴシック" charset="-128"/>
              </a:rPr>
              <a:t>What does this mean?</a:t>
            </a:r>
          </a:p>
          <a:p>
            <a:pPr marL="1143000" lvl="2" indent="-228600">
              <a:spcBef>
                <a:spcPct val="20000"/>
              </a:spcBef>
              <a:buFontTx/>
              <a:buChar char="•"/>
            </a:pPr>
            <a:r>
              <a:rPr lang="en-US" sz="2000">
                <a:solidFill>
                  <a:srgbClr val="003300"/>
                </a:solidFill>
                <a:latin typeface="Arial Narrow" charset="0"/>
                <a:ea typeface="ＭＳ Ｐゴシック" charset="-128"/>
              </a:rPr>
              <a:t>The metal conductor’s resistance R is a constant independent of V.</a:t>
            </a:r>
          </a:p>
          <a:p>
            <a:pPr marL="742950" lvl="1" indent="-285750">
              <a:spcBef>
                <a:spcPct val="20000"/>
              </a:spcBef>
              <a:buFontTx/>
              <a:buChar char="–"/>
            </a:pPr>
            <a:r>
              <a:rPr lang="en-US">
                <a:solidFill>
                  <a:srgbClr val="660066"/>
                </a:solidFill>
                <a:latin typeface="Arial Narrow" charset="0"/>
                <a:ea typeface="ＭＳ Ｐゴシック" charset="-128"/>
              </a:rPr>
              <a:t>This linear relationship is not valid for some materials like diodes, vacuum tubes, transistors etc. </a:t>
            </a:r>
            <a:r>
              <a:rPr lang="en-US">
                <a:solidFill>
                  <a:srgbClr val="660066"/>
                </a:solidFill>
                <a:latin typeface="Arial Narrow" charset="0"/>
                <a:ea typeface="ＭＳ Ｐゴシック" charset="-128"/>
                <a:sym typeface="Wingdings" charset="2"/>
              </a:rPr>
              <a:t> These are called non-ohmic </a:t>
            </a:r>
            <a:endParaRPr lang="en-US">
              <a:solidFill>
                <a:srgbClr val="660066"/>
              </a:solidFill>
              <a:latin typeface="Arial Narrow" charset="0"/>
              <a:ea typeface="ＭＳ Ｐゴシック" charset="-128"/>
            </a:endParaRPr>
          </a:p>
        </p:txBody>
      </p:sp>
      <p:graphicFrame>
        <p:nvGraphicFramePr>
          <p:cNvPr id="291844" name="Object 4"/>
          <p:cNvGraphicFramePr>
            <a:graphicFrameLocks noChangeAspect="1"/>
          </p:cNvGraphicFramePr>
          <p:nvPr/>
        </p:nvGraphicFramePr>
        <p:xfrm>
          <a:off x="6696075" y="3733800"/>
          <a:ext cx="1000125" cy="992188"/>
        </p:xfrm>
        <a:graphic>
          <a:graphicData uri="http://schemas.openxmlformats.org/presentationml/2006/ole">
            <mc:AlternateContent xmlns:mc="http://schemas.openxmlformats.org/markup-compatibility/2006">
              <mc:Choice xmlns:v="urn:schemas-microsoft-com:vml" Requires="v">
                <p:oleObj spid="_x0000_s253211" name="Equation" r:id="rId3" imgW="393480" imgH="368280" progId="Equation.DSMT4">
                  <p:embed/>
                </p:oleObj>
              </mc:Choice>
              <mc:Fallback>
                <p:oleObj name="Equation" r:id="rId3" imgW="393480" imgH="3682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96075" y="3733800"/>
                        <a:ext cx="1000125" cy="992188"/>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1845" name="Object 5"/>
          <p:cNvGraphicFramePr>
            <a:graphicFrameLocks noChangeAspect="1"/>
          </p:cNvGraphicFramePr>
          <p:nvPr/>
        </p:nvGraphicFramePr>
        <p:xfrm>
          <a:off x="3581400" y="4343400"/>
          <a:ext cx="1063625" cy="446088"/>
        </p:xfrm>
        <a:graphic>
          <a:graphicData uri="http://schemas.openxmlformats.org/presentationml/2006/ole">
            <mc:AlternateContent xmlns:mc="http://schemas.openxmlformats.org/markup-compatibility/2006">
              <mc:Choice xmlns:v="urn:schemas-microsoft-com:vml" Requires="v">
                <p:oleObj spid="_x0000_s253212" name="Equation" r:id="rId5" imgW="419040" imgH="164880" progId="Equation.DSMT4">
                  <p:embed/>
                </p:oleObj>
              </mc:Choice>
              <mc:Fallback>
                <p:oleObj name="Equation" r:id="rId5" imgW="419040" imgH="1648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343400"/>
                        <a:ext cx="1063625" cy="446088"/>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1846" name="Text Box 6"/>
          <p:cNvSpPr txBox="1">
            <a:spLocks noChangeArrowheads="1"/>
          </p:cNvSpPr>
          <p:nvPr/>
        </p:nvSpPr>
        <p:spPr bwMode="auto">
          <a:xfrm>
            <a:off x="4800600" y="4368800"/>
            <a:ext cx="1150938"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 Law</a:t>
            </a:r>
          </a:p>
        </p:txBody>
      </p:sp>
      <p:sp>
        <p:nvSpPr>
          <p:cNvPr id="291847" name="Text Box 7"/>
          <p:cNvSpPr txBox="1">
            <a:spLocks noChangeArrowheads="1"/>
          </p:cNvSpPr>
          <p:nvPr/>
        </p:nvSpPr>
        <p:spPr bwMode="auto">
          <a:xfrm>
            <a:off x="7916863" y="3733800"/>
            <a:ext cx="650875"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Unit?</a:t>
            </a:r>
          </a:p>
        </p:txBody>
      </p:sp>
      <p:sp>
        <p:nvSpPr>
          <p:cNvPr id="291848" name="Text Box 8"/>
          <p:cNvSpPr txBox="1">
            <a:spLocks noChangeArrowheads="1"/>
          </p:cNvSpPr>
          <p:nvPr/>
        </p:nvSpPr>
        <p:spPr bwMode="auto">
          <a:xfrm>
            <a:off x="7848600" y="4252913"/>
            <a:ext cx="671513"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a:t>
            </a:r>
          </a:p>
        </p:txBody>
      </p:sp>
      <p:graphicFrame>
        <p:nvGraphicFramePr>
          <p:cNvPr id="291849" name="Object 9"/>
          <p:cNvGraphicFramePr>
            <a:graphicFrameLocks noChangeAspect="1"/>
          </p:cNvGraphicFramePr>
          <p:nvPr/>
        </p:nvGraphicFramePr>
        <p:xfrm>
          <a:off x="8680450" y="4237038"/>
          <a:ext cx="387350" cy="411162"/>
        </p:xfrm>
        <a:graphic>
          <a:graphicData uri="http://schemas.openxmlformats.org/presentationml/2006/ole">
            <mc:AlternateContent xmlns:mc="http://schemas.openxmlformats.org/markup-compatibility/2006">
              <mc:Choice xmlns:v="urn:schemas-microsoft-com:vml" Requires="v">
                <p:oleObj spid="_x0000_s253213" name="Equation" r:id="rId7" imgW="152280" imgH="152280" progId="Equation.DSMT4">
                  <p:embed/>
                </p:oleObj>
              </mc:Choice>
              <mc:Fallback>
                <p:oleObj name="Equation" r:id="rId7" imgW="152280" imgH="1522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80450" y="4237038"/>
                        <a:ext cx="387350" cy="411162"/>
                      </a:xfrm>
                      <a:prstGeom prst="rect">
                        <a:avLst/>
                      </a:prstGeom>
                      <a:solidFill>
                        <a:srgbClr val="FFFF66"/>
                      </a:solidFill>
                      <a:ln w="28575">
                        <a:solidFill>
                          <a:srgbClr val="FF0000"/>
                        </a:solidFill>
                        <a:miter lim="800000"/>
                        <a:headEnd/>
                        <a:tailEnd/>
                      </a:ln>
                    </p:spPr>
                  </p:pic>
                </p:oleObj>
              </mc:Fallback>
            </mc:AlternateContent>
          </a:graphicData>
        </a:graphic>
      </p:graphicFrame>
      <p:graphicFrame>
        <p:nvGraphicFramePr>
          <p:cNvPr id="291850" name="Object 10"/>
          <p:cNvGraphicFramePr>
            <a:graphicFrameLocks noChangeAspect="1"/>
          </p:cNvGraphicFramePr>
          <p:nvPr/>
        </p:nvGraphicFramePr>
        <p:xfrm>
          <a:off x="7543800" y="4876800"/>
          <a:ext cx="1544638" cy="304800"/>
        </p:xfrm>
        <a:graphic>
          <a:graphicData uri="http://schemas.openxmlformats.org/presentationml/2006/ole">
            <mc:AlternateContent xmlns:mc="http://schemas.openxmlformats.org/markup-compatibility/2006">
              <mc:Choice xmlns:v="urn:schemas-microsoft-com:vml" Requires="v">
                <p:oleObj spid="_x0000_s253214" name="Equation" r:id="rId9" imgW="888840" imgH="164880" progId="Equation.DSMT4">
                  <p:embed/>
                </p:oleObj>
              </mc:Choice>
              <mc:Fallback>
                <p:oleObj name="Equation" r:id="rId9" imgW="88884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43800" y="4876800"/>
                        <a:ext cx="1544638" cy="304800"/>
                      </a:xfrm>
                      <a:prstGeom prst="rect">
                        <a:avLst/>
                      </a:prstGeom>
                      <a:solidFill>
                        <a:srgbClr val="FFFF66"/>
                      </a:solidFill>
                      <a:ln w="28575">
                        <a:solidFill>
                          <a:srgbClr val="FF0000"/>
                        </a:solidFill>
                        <a:miter lim="800000"/>
                        <a:headEnd/>
                        <a:tailEnd/>
                      </a:ln>
                    </p:spPr>
                  </p:pic>
                </p:oleObj>
              </mc:Fallback>
            </mc:AlternateContent>
          </a:graphicData>
        </a:graphic>
      </p:graphicFrame>
    </p:spTree>
    <p:extLst>
      <p:ext uri="{BB962C8B-B14F-4D97-AF65-F5344CB8AC3E}">
        <p14:creationId xmlns:p14="http://schemas.microsoft.com/office/powerpoint/2010/main" val="143778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Tuesday, June 19, 2018</a:t>
            </a:r>
            <a:endParaRPr lang="en-US"/>
          </a:p>
        </p:txBody>
      </p:sp>
      <p:sp>
        <p:nvSpPr>
          <p:cNvPr id="16" name="Footer Placeholder 4"/>
          <p:cNvSpPr>
            <a:spLocks noGrp="1"/>
          </p:cNvSpPr>
          <p:nvPr>
            <p:ph type="ftr" sz="quarter" idx="11"/>
          </p:nvPr>
        </p:nvSpPr>
        <p:spPr/>
        <p:txBody>
          <a:bodyPr/>
          <a:lstStyle/>
          <a:p>
            <a:r>
              <a:rPr lang="de-DE" smtClean="0"/>
              <a:t>PHYS 1444-001, Summer 2018               Dr. Jaehoon Yu</a:t>
            </a:r>
            <a:endParaRPr lang="en-US"/>
          </a:p>
        </p:txBody>
      </p:sp>
      <p:sp>
        <p:nvSpPr>
          <p:cNvPr id="17" name="Slide Number Placeholder 5"/>
          <p:cNvSpPr>
            <a:spLocks noGrp="1"/>
          </p:cNvSpPr>
          <p:nvPr>
            <p:ph type="sldNum" sz="quarter" idx="12"/>
          </p:nvPr>
        </p:nvSpPr>
        <p:spPr/>
        <p:txBody>
          <a:bodyPr/>
          <a:lstStyle/>
          <a:p>
            <a:fld id="{839B6D21-3664-AE4F-834B-CBBBB7AE22F1}" type="slidenum">
              <a:rPr lang="en-US"/>
              <a:pPr/>
              <a:t>13</a:t>
            </a:fld>
            <a:endParaRPr lang="en-US"/>
          </a:p>
        </p:txBody>
      </p:sp>
      <p:pic>
        <p:nvPicPr>
          <p:cNvPr id="292866" name="Picture 2" descr="FG25_009"/>
          <p:cNvPicPr>
            <a:picLocks noChangeAspect="1" noChangeArrowheads="1"/>
          </p:cNvPicPr>
          <p:nvPr/>
        </p:nvPicPr>
        <p:blipFill>
          <a:blip r:embed="rId3"/>
          <a:srcRect/>
          <a:stretch>
            <a:fillRect/>
          </a:stretch>
        </p:blipFill>
        <p:spPr bwMode="auto">
          <a:xfrm>
            <a:off x="5334000" y="0"/>
            <a:ext cx="5486400" cy="3886200"/>
          </a:xfrm>
          <a:prstGeom prst="rect">
            <a:avLst/>
          </a:prstGeom>
          <a:noFill/>
        </p:spPr>
      </p:pic>
      <p:sp>
        <p:nvSpPr>
          <p:cNvPr id="292867" name="Rectangle 3"/>
          <p:cNvSpPr>
            <a:spLocks noGrp="1" noChangeArrowheads="1"/>
          </p:cNvSpPr>
          <p:nvPr>
            <p:ph type="title"/>
          </p:nvPr>
        </p:nvSpPr>
        <p:spPr>
          <a:xfrm>
            <a:off x="228600" y="0"/>
            <a:ext cx="8686800" cy="762000"/>
          </a:xfrm>
        </p:spPr>
        <p:txBody>
          <a:bodyPr/>
          <a:lstStyle/>
          <a:p>
            <a:r>
              <a:rPr lang="en-US" dirty="0"/>
              <a:t>Example 25 –</a:t>
            </a:r>
            <a:r>
              <a:rPr lang="en-US" dirty="0" smtClean="0"/>
              <a:t> 4 </a:t>
            </a:r>
            <a:endParaRPr lang="en-US" dirty="0"/>
          </a:p>
        </p:txBody>
      </p:sp>
      <p:sp>
        <p:nvSpPr>
          <p:cNvPr id="292868" name="Text Box 4"/>
          <p:cNvSpPr txBox="1">
            <a:spLocks noChangeArrowheads="1"/>
          </p:cNvSpPr>
          <p:nvPr/>
        </p:nvSpPr>
        <p:spPr bwMode="auto">
          <a:xfrm>
            <a:off x="533400" y="609600"/>
            <a:ext cx="68580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Flashlight bulb resistance: </a:t>
            </a:r>
            <a:r>
              <a:rPr lang="en-US" sz="2800">
                <a:solidFill>
                  <a:schemeClr val="accent2"/>
                </a:solidFill>
                <a:latin typeface="Arial Narrow" charset="0"/>
              </a:rPr>
              <a:t>A small flashlight bulb draws 300mA from its 1.5V battery. (a) What is the resistance of the bulb?  (b) If the voltage drops to 1.2V, how would the current change?</a:t>
            </a:r>
          </a:p>
        </p:txBody>
      </p:sp>
      <p:sp>
        <p:nvSpPr>
          <p:cNvPr id="292869"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we obtain   </a:t>
            </a:r>
          </a:p>
        </p:txBody>
      </p:sp>
      <p:sp>
        <p:nvSpPr>
          <p:cNvPr id="292870" name="Text Box 6"/>
          <p:cNvSpPr txBox="1">
            <a:spLocks noChangeArrowheads="1"/>
          </p:cNvSpPr>
          <p:nvPr/>
        </p:nvSpPr>
        <p:spPr bwMode="auto">
          <a:xfrm>
            <a:off x="533400" y="4419600"/>
            <a:ext cx="6400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If the resistance did not change, the current is     </a:t>
            </a:r>
          </a:p>
        </p:txBody>
      </p:sp>
      <p:graphicFrame>
        <p:nvGraphicFramePr>
          <p:cNvPr id="292871" name="Object 7"/>
          <p:cNvGraphicFramePr>
            <a:graphicFrameLocks noChangeAspect="1"/>
          </p:cNvGraphicFramePr>
          <p:nvPr/>
        </p:nvGraphicFramePr>
        <p:xfrm>
          <a:off x="990600" y="3186113"/>
          <a:ext cx="644525" cy="409575"/>
        </p:xfrm>
        <a:graphic>
          <a:graphicData uri="http://schemas.openxmlformats.org/presentationml/2006/ole">
            <mc:AlternateContent xmlns:mc="http://schemas.openxmlformats.org/markup-compatibility/2006">
              <mc:Choice xmlns:v="urn:schemas-microsoft-com:vml" Requires="v">
                <p:oleObj spid="_x0000_s254445" name="Equation" r:id="rId4" imgW="253800" imgH="152280" progId="Equation.DSMT4">
                  <p:embed/>
                </p:oleObj>
              </mc:Choice>
              <mc:Fallback>
                <p:oleObj name="Equation" r:id="rId4" imgW="253800" imgH="1522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186113"/>
                        <a:ext cx="644525" cy="4095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2" name="Object 8"/>
          <p:cNvGraphicFramePr>
            <a:graphicFrameLocks noChangeAspect="1"/>
          </p:cNvGraphicFramePr>
          <p:nvPr/>
        </p:nvGraphicFramePr>
        <p:xfrm>
          <a:off x="990600" y="5275263"/>
          <a:ext cx="644525" cy="455612"/>
        </p:xfrm>
        <a:graphic>
          <a:graphicData uri="http://schemas.openxmlformats.org/presentationml/2006/ole">
            <mc:AlternateContent xmlns:mc="http://schemas.openxmlformats.org/markup-compatibility/2006">
              <mc:Choice xmlns:v="urn:schemas-microsoft-com:vml" Requires="v">
                <p:oleObj spid="_x0000_s254446" name="Equation" r:id="rId6" imgW="228600" imgH="152280" progId="Equation.DSMT4">
                  <p:embed/>
                </p:oleObj>
              </mc:Choice>
              <mc:Fallback>
                <p:oleObj name="Equation" r:id="rId6" imgW="228600" imgH="1522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5275263"/>
                        <a:ext cx="644525"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2873" name="Text Box 9"/>
          <p:cNvSpPr txBox="1">
            <a:spLocks noChangeArrowheads="1"/>
          </p:cNvSpPr>
          <p:nvPr/>
        </p:nvSpPr>
        <p:spPr bwMode="auto">
          <a:xfrm>
            <a:off x="457200" y="38862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Would the current increase or decrease, if the voltage reduces to 1.2V? </a:t>
            </a:r>
          </a:p>
        </p:txBody>
      </p:sp>
      <p:graphicFrame>
        <p:nvGraphicFramePr>
          <p:cNvPr id="292874" name="Object 10"/>
          <p:cNvGraphicFramePr>
            <a:graphicFrameLocks noChangeAspect="1"/>
          </p:cNvGraphicFramePr>
          <p:nvPr/>
        </p:nvGraphicFramePr>
        <p:xfrm>
          <a:off x="1600200" y="2895600"/>
          <a:ext cx="709613" cy="990600"/>
        </p:xfrm>
        <a:graphic>
          <a:graphicData uri="http://schemas.openxmlformats.org/presentationml/2006/ole">
            <mc:AlternateContent xmlns:mc="http://schemas.openxmlformats.org/markup-compatibility/2006">
              <mc:Choice xmlns:v="urn:schemas-microsoft-com:vml" Requires="v">
                <p:oleObj spid="_x0000_s254447" name="Equation" r:id="rId8" imgW="279360" imgH="368280" progId="Equation.DSMT4">
                  <p:embed/>
                </p:oleObj>
              </mc:Choice>
              <mc:Fallback>
                <p:oleObj name="Equation" r:id="rId8" imgW="279360" imgH="368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00200" y="2895600"/>
                        <a:ext cx="709613"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5" name="Object 11"/>
          <p:cNvGraphicFramePr>
            <a:graphicFrameLocks noChangeAspect="1"/>
          </p:cNvGraphicFramePr>
          <p:nvPr/>
        </p:nvGraphicFramePr>
        <p:xfrm>
          <a:off x="2286000" y="2895600"/>
          <a:ext cx="1449388" cy="990600"/>
        </p:xfrm>
        <a:graphic>
          <a:graphicData uri="http://schemas.openxmlformats.org/presentationml/2006/ole">
            <mc:AlternateContent xmlns:mc="http://schemas.openxmlformats.org/markup-compatibility/2006">
              <mc:Choice xmlns:v="urn:schemas-microsoft-com:vml" Requires="v">
                <p:oleObj spid="_x0000_s254448" name="Equation" r:id="rId10" imgW="571320" imgH="368280" progId="Equation.DSMT4">
                  <p:embed/>
                </p:oleObj>
              </mc:Choice>
              <mc:Fallback>
                <p:oleObj name="Equation" r:id="rId10" imgW="571320" imgH="368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2895600"/>
                        <a:ext cx="1449388"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6" name="Object 12"/>
          <p:cNvGraphicFramePr>
            <a:graphicFrameLocks noChangeAspect="1"/>
          </p:cNvGraphicFramePr>
          <p:nvPr/>
        </p:nvGraphicFramePr>
        <p:xfrm>
          <a:off x="3662363" y="2895600"/>
          <a:ext cx="1900237" cy="990600"/>
        </p:xfrm>
        <a:graphic>
          <a:graphicData uri="http://schemas.openxmlformats.org/presentationml/2006/ole">
            <mc:AlternateContent xmlns:mc="http://schemas.openxmlformats.org/markup-compatibility/2006">
              <mc:Choice xmlns:v="urn:schemas-microsoft-com:vml" Requires="v">
                <p:oleObj spid="_x0000_s254449" name="Equation" r:id="rId12" imgW="749160" imgH="368280" progId="Equation.DSMT4">
                  <p:embed/>
                </p:oleObj>
              </mc:Choice>
              <mc:Fallback>
                <p:oleObj name="Equation" r:id="rId12" imgW="749160" imgH="3682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62363" y="2895600"/>
                        <a:ext cx="1900237"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7" name="Object 13"/>
          <p:cNvGraphicFramePr>
            <a:graphicFrameLocks noChangeAspect="1"/>
          </p:cNvGraphicFramePr>
          <p:nvPr/>
        </p:nvGraphicFramePr>
        <p:xfrm>
          <a:off x="1574800" y="4953000"/>
          <a:ext cx="787400" cy="1100138"/>
        </p:xfrm>
        <a:graphic>
          <a:graphicData uri="http://schemas.openxmlformats.org/presentationml/2006/ole">
            <mc:AlternateContent xmlns:mc="http://schemas.openxmlformats.org/markup-compatibility/2006">
              <mc:Choice xmlns:v="urn:schemas-microsoft-com:vml" Requires="v">
                <p:oleObj spid="_x0000_s254450" name="Equation" r:id="rId14" imgW="279360" imgH="368280" progId="Equation.DSMT4">
                  <p:embed/>
                </p:oleObj>
              </mc:Choice>
              <mc:Fallback>
                <p:oleObj name="Equation" r:id="rId14" imgW="279360" imgH="3682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74800" y="4953000"/>
                        <a:ext cx="787400" cy="1100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8" name="Object 14"/>
          <p:cNvGraphicFramePr>
            <a:graphicFrameLocks noChangeAspect="1"/>
          </p:cNvGraphicFramePr>
          <p:nvPr/>
        </p:nvGraphicFramePr>
        <p:xfrm>
          <a:off x="2266950" y="4953000"/>
          <a:ext cx="3829050" cy="1100138"/>
        </p:xfrm>
        <a:graphic>
          <a:graphicData uri="http://schemas.openxmlformats.org/presentationml/2006/ole">
            <mc:AlternateContent xmlns:mc="http://schemas.openxmlformats.org/markup-compatibility/2006">
              <mc:Choice xmlns:v="urn:schemas-microsoft-com:vml" Requires="v">
                <p:oleObj spid="_x0000_s254451" name="Equation" r:id="rId16" imgW="1358640" imgH="368280" progId="Equation.DSMT4">
                  <p:embed/>
                </p:oleObj>
              </mc:Choice>
              <mc:Fallback>
                <p:oleObj name="Equation" r:id="rId16" imgW="1358640" imgH="36828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66950" y="4953000"/>
                        <a:ext cx="3829050" cy="1100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73104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Tuesday, June 19, 2018</a:t>
            </a:r>
            <a:endParaRPr lang="en-US"/>
          </a:p>
        </p:txBody>
      </p:sp>
      <p:sp>
        <p:nvSpPr>
          <p:cNvPr id="12" name="Footer Placeholder 4"/>
          <p:cNvSpPr>
            <a:spLocks noGrp="1"/>
          </p:cNvSpPr>
          <p:nvPr>
            <p:ph type="ftr" sz="quarter" idx="11"/>
          </p:nvPr>
        </p:nvSpPr>
        <p:spPr/>
        <p:txBody>
          <a:bodyPr/>
          <a:lstStyle/>
          <a:p>
            <a:r>
              <a:rPr lang="de-DE" smtClean="0"/>
              <a:t>PHYS 1444-001, Summer 2018               Dr. Jaehoon Yu</a:t>
            </a:r>
            <a:endParaRPr lang="en-US"/>
          </a:p>
        </p:txBody>
      </p:sp>
      <p:sp>
        <p:nvSpPr>
          <p:cNvPr id="13" name="Slide Number Placeholder 5"/>
          <p:cNvSpPr>
            <a:spLocks noGrp="1"/>
          </p:cNvSpPr>
          <p:nvPr>
            <p:ph type="sldNum" sz="quarter" idx="12"/>
          </p:nvPr>
        </p:nvSpPr>
        <p:spPr/>
        <p:txBody>
          <a:bodyPr/>
          <a:lstStyle/>
          <a:p>
            <a:fld id="{9753133D-B4EB-8946-B779-AE580082AF4B}" type="slidenum">
              <a:rPr lang="en-US"/>
              <a:pPr/>
              <a:t>14</a:t>
            </a:fld>
            <a:endParaRPr lang="en-US"/>
          </a:p>
        </p:txBody>
      </p:sp>
      <p:grpSp>
        <p:nvGrpSpPr>
          <p:cNvPr id="2" name="Group 2"/>
          <p:cNvGrpSpPr>
            <a:grpSpLocks/>
          </p:cNvGrpSpPr>
          <p:nvPr/>
        </p:nvGrpSpPr>
        <p:grpSpPr bwMode="auto">
          <a:xfrm>
            <a:off x="6553200" y="4476750"/>
            <a:ext cx="3124200" cy="2228850"/>
            <a:chOff x="3840" y="3264"/>
            <a:chExt cx="1776" cy="1260"/>
          </a:xfrm>
        </p:grpSpPr>
        <p:pic>
          <p:nvPicPr>
            <p:cNvPr id="293891" name="Picture 3" descr="FG25_008"/>
            <p:cNvPicPr>
              <a:picLocks noChangeAspect="1" noChangeArrowheads="1"/>
            </p:cNvPicPr>
            <p:nvPr/>
          </p:nvPicPr>
          <p:blipFill>
            <a:blip r:embed="rId2"/>
            <a:srcRect/>
            <a:stretch>
              <a:fillRect/>
            </a:stretch>
          </p:blipFill>
          <p:spPr bwMode="auto">
            <a:xfrm>
              <a:off x="3936" y="3264"/>
              <a:ext cx="1680" cy="1260"/>
            </a:xfrm>
            <a:prstGeom prst="rect">
              <a:avLst/>
            </a:prstGeom>
            <a:noFill/>
          </p:spPr>
        </p:pic>
        <p:grpSp>
          <p:nvGrpSpPr>
            <p:cNvPr id="3" name="Group 4"/>
            <p:cNvGrpSpPr>
              <a:grpSpLocks/>
            </p:cNvGrpSpPr>
            <p:nvPr/>
          </p:nvGrpSpPr>
          <p:grpSpPr bwMode="auto">
            <a:xfrm>
              <a:off x="3840" y="3600"/>
              <a:ext cx="1776" cy="624"/>
              <a:chOff x="3840" y="3600"/>
              <a:chExt cx="1776" cy="624"/>
            </a:xfrm>
          </p:grpSpPr>
          <p:sp>
            <p:nvSpPr>
              <p:cNvPr id="293893" name="Rectangle 5"/>
              <p:cNvSpPr>
                <a:spLocks noChangeArrowheads="1"/>
              </p:cNvSpPr>
              <p:nvPr/>
            </p:nvSpPr>
            <p:spPr bwMode="auto">
              <a:xfrm>
                <a:off x="3840" y="3744"/>
                <a:ext cx="672"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293894" name="Rectangle 6"/>
              <p:cNvSpPr>
                <a:spLocks noChangeArrowheads="1"/>
              </p:cNvSpPr>
              <p:nvPr/>
            </p:nvSpPr>
            <p:spPr bwMode="auto">
              <a:xfrm>
                <a:off x="4512" y="3984"/>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5" name="Rectangle 7"/>
              <p:cNvSpPr>
                <a:spLocks noChangeArrowheads="1"/>
              </p:cNvSpPr>
              <p:nvPr/>
            </p:nvSpPr>
            <p:spPr bwMode="auto">
              <a:xfrm>
                <a:off x="5040" y="3792"/>
                <a:ext cx="576" cy="4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6" name="Rectangle 8"/>
              <p:cNvSpPr>
                <a:spLocks noChangeArrowheads="1"/>
              </p:cNvSpPr>
              <p:nvPr/>
            </p:nvSpPr>
            <p:spPr bwMode="auto">
              <a:xfrm>
                <a:off x="4560" y="3600"/>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grpSp>
      <p:sp>
        <p:nvSpPr>
          <p:cNvPr id="293897" name="Rectangle 9"/>
          <p:cNvSpPr>
            <a:spLocks noGrp="1" noChangeArrowheads="1"/>
          </p:cNvSpPr>
          <p:nvPr>
            <p:ph type="title"/>
          </p:nvPr>
        </p:nvSpPr>
        <p:spPr>
          <a:xfrm>
            <a:off x="76200" y="0"/>
            <a:ext cx="8915400" cy="685800"/>
          </a:xfrm>
        </p:spPr>
        <p:txBody>
          <a:bodyPr/>
          <a:lstStyle/>
          <a:p>
            <a:r>
              <a:rPr lang="en-US"/>
              <a:t>Ohm’s Law: Resistors</a:t>
            </a:r>
          </a:p>
        </p:txBody>
      </p:sp>
      <p:sp>
        <p:nvSpPr>
          <p:cNvPr id="293898" name="Rectangle 10"/>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All electric devices offer resistance to the flow of current.</a:t>
            </a:r>
          </a:p>
          <a:p>
            <a:pPr marL="742950" lvl="1" indent="-285750">
              <a:spcBef>
                <a:spcPct val="20000"/>
              </a:spcBef>
              <a:buFontTx/>
              <a:buChar char="–"/>
            </a:pPr>
            <a:r>
              <a:rPr lang="en-US" dirty="0">
                <a:solidFill>
                  <a:srgbClr val="660066"/>
                </a:solidFill>
                <a:latin typeface="Arial Narrow" charset="0"/>
                <a:ea typeface="ＭＳ Ｐゴシック" charset="-128"/>
              </a:rPr>
              <a:t>Filaments of light bulbs or heaters are wires with high resistance to cause electrons to lose their energy in the wire</a:t>
            </a:r>
          </a:p>
          <a:p>
            <a:pPr marL="742950" lvl="1" indent="-285750">
              <a:spcBef>
                <a:spcPct val="20000"/>
              </a:spcBef>
              <a:buFontTx/>
              <a:buChar char="–"/>
            </a:pPr>
            <a:r>
              <a:rPr lang="en-US" dirty="0">
                <a:solidFill>
                  <a:srgbClr val="660066"/>
                </a:solidFill>
                <a:latin typeface="Arial Narrow" charset="0"/>
                <a:ea typeface="ＭＳ Ｐゴシック" charset="-128"/>
              </a:rPr>
              <a:t>In general connecting wires have low resistance compared to other devices on the circuit</a:t>
            </a:r>
          </a:p>
          <a:p>
            <a:pPr marL="342900" indent="-342900">
              <a:spcBef>
                <a:spcPct val="20000"/>
              </a:spcBef>
              <a:buFontTx/>
              <a:buChar char="•"/>
            </a:pPr>
            <a:r>
              <a:rPr lang="en-US" sz="2800" dirty="0">
                <a:solidFill>
                  <a:schemeClr val="accent2"/>
                </a:solidFill>
                <a:latin typeface="Arial Narrow" charset="0"/>
              </a:rPr>
              <a:t>In circuits, resistors are used to control the amount of current</a:t>
            </a:r>
          </a:p>
          <a:p>
            <a:pPr marL="742950" lvl="1" indent="-285750">
              <a:spcBef>
                <a:spcPct val="20000"/>
              </a:spcBef>
              <a:buFontTx/>
              <a:buChar char="–"/>
            </a:pPr>
            <a:r>
              <a:rPr lang="en-US" dirty="0">
                <a:solidFill>
                  <a:srgbClr val="660066"/>
                </a:solidFill>
                <a:latin typeface="Arial Narrow" charset="0"/>
                <a:ea typeface="ＭＳ Ｐゴシック" charset="-128"/>
              </a:rPr>
              <a:t>Resistors offer resistance of less than one ohm to millions of ohms</a:t>
            </a:r>
          </a:p>
          <a:p>
            <a:pPr marL="742950" lvl="1" indent="-285750">
              <a:spcBef>
                <a:spcPct val="20000"/>
              </a:spcBef>
              <a:buFontTx/>
              <a:buChar char="–"/>
            </a:pPr>
            <a:r>
              <a:rPr lang="en-US" dirty="0">
                <a:solidFill>
                  <a:srgbClr val="660066"/>
                </a:solidFill>
                <a:latin typeface="Arial Narrow" charset="0"/>
                <a:ea typeface="ＭＳ Ｐゴシック" charset="-128"/>
              </a:rPr>
              <a:t>Main types are</a:t>
            </a:r>
          </a:p>
          <a:p>
            <a:pPr marL="1143000" lvl="2" indent="-228600">
              <a:spcBef>
                <a:spcPct val="20000"/>
              </a:spcBef>
              <a:buFontTx/>
              <a:buChar char="•"/>
            </a:pPr>
            <a:r>
              <a:rPr lang="en-US" sz="2000" dirty="0">
                <a:solidFill>
                  <a:srgbClr val="003300"/>
                </a:solidFill>
                <a:latin typeface="Arial Narrow" charset="0"/>
                <a:ea typeface="ＭＳ Ｐゴシック" charset="-128"/>
              </a:rPr>
              <a:t>“wire-wound” resistors which consists of a coil of fine wire</a:t>
            </a:r>
          </a:p>
          <a:p>
            <a:pPr marL="1143000" lvl="2" indent="-228600">
              <a:spcBef>
                <a:spcPct val="20000"/>
              </a:spcBef>
              <a:buFontTx/>
              <a:buChar char="•"/>
            </a:pPr>
            <a:r>
              <a:rPr lang="en-US" sz="2000" dirty="0">
                <a:solidFill>
                  <a:srgbClr val="003300"/>
                </a:solidFill>
                <a:latin typeface="Arial Narrow" charset="0"/>
                <a:ea typeface="ＭＳ Ｐゴシック" charset="-128"/>
              </a:rPr>
              <a:t>“composition” resistors which are usually made of semiconductor carbon</a:t>
            </a:r>
          </a:p>
          <a:p>
            <a:pPr marL="1143000" lvl="2" indent="-228600">
              <a:spcBef>
                <a:spcPct val="20000"/>
              </a:spcBef>
              <a:buFontTx/>
              <a:buChar char="•"/>
            </a:pPr>
            <a:r>
              <a:rPr lang="en-US" sz="2000" dirty="0">
                <a:solidFill>
                  <a:srgbClr val="003300"/>
                </a:solidFill>
                <a:latin typeface="Arial Narrow" charset="0"/>
                <a:ea typeface="ＭＳ Ｐゴシック" charset="-128"/>
              </a:rPr>
              <a:t>thin metal films</a:t>
            </a:r>
          </a:p>
          <a:p>
            <a:pPr marL="342900" indent="-342900">
              <a:spcBef>
                <a:spcPct val="20000"/>
              </a:spcBef>
              <a:buFontTx/>
              <a:buChar char="•"/>
            </a:pPr>
            <a:r>
              <a:rPr lang="en-US" sz="2800" dirty="0">
                <a:solidFill>
                  <a:schemeClr val="accent2"/>
                </a:solidFill>
                <a:latin typeface="Arial Narrow" charset="0"/>
              </a:rPr>
              <a:t>When drawn in the circuit, the symbol for a resistor is:</a:t>
            </a:r>
          </a:p>
          <a:p>
            <a:pPr marL="342900" indent="-342900">
              <a:spcBef>
                <a:spcPct val="20000"/>
              </a:spcBef>
              <a:buFontTx/>
              <a:buChar char="•"/>
            </a:pPr>
            <a:r>
              <a:rPr lang="en-US" sz="2800" dirty="0">
                <a:solidFill>
                  <a:schemeClr val="accent2"/>
                </a:solidFill>
                <a:latin typeface="Arial Narrow" charset="0"/>
              </a:rPr>
              <a:t>Wires are drawn simply as straight lines </a:t>
            </a:r>
          </a:p>
        </p:txBody>
      </p:sp>
    </p:spTree>
    <p:extLst>
      <p:ext uri="{BB962C8B-B14F-4D97-AF65-F5344CB8AC3E}">
        <p14:creationId xmlns:p14="http://schemas.microsoft.com/office/powerpoint/2010/main" val="706922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Date Placeholder 3"/>
          <p:cNvSpPr>
            <a:spLocks noGrp="1"/>
          </p:cNvSpPr>
          <p:nvPr>
            <p:ph type="dt" sz="half" idx="10"/>
          </p:nvPr>
        </p:nvSpPr>
        <p:spPr/>
        <p:txBody>
          <a:bodyPr/>
          <a:lstStyle/>
          <a:p>
            <a:r>
              <a:rPr lang="en-US" smtClean="0"/>
              <a:t>Tuesday, June 19, 2018</a:t>
            </a:r>
            <a:endParaRPr lang="en-US"/>
          </a:p>
        </p:txBody>
      </p:sp>
      <p:sp>
        <p:nvSpPr>
          <p:cNvPr id="88" name="Footer Placeholder 4"/>
          <p:cNvSpPr>
            <a:spLocks noGrp="1"/>
          </p:cNvSpPr>
          <p:nvPr>
            <p:ph type="ftr" sz="quarter" idx="11"/>
          </p:nvPr>
        </p:nvSpPr>
        <p:spPr/>
        <p:txBody>
          <a:bodyPr/>
          <a:lstStyle/>
          <a:p>
            <a:r>
              <a:rPr lang="de-DE" smtClean="0"/>
              <a:t>PHYS 1444-001, Summer 2018               Dr. Jaehoon Yu</a:t>
            </a:r>
            <a:endParaRPr lang="en-US"/>
          </a:p>
        </p:txBody>
      </p:sp>
      <p:sp>
        <p:nvSpPr>
          <p:cNvPr id="89" name="Slide Number Placeholder 5"/>
          <p:cNvSpPr>
            <a:spLocks noGrp="1"/>
          </p:cNvSpPr>
          <p:nvPr>
            <p:ph type="sldNum" sz="quarter" idx="12"/>
          </p:nvPr>
        </p:nvSpPr>
        <p:spPr/>
        <p:txBody>
          <a:bodyPr/>
          <a:lstStyle/>
          <a:p>
            <a:fld id="{57E0F93E-AA33-1F41-ACCB-6D51A3C1BCCE}" type="slidenum">
              <a:rPr lang="en-US"/>
              <a:pPr/>
              <a:t>15</a:t>
            </a:fld>
            <a:endParaRPr lang="en-US"/>
          </a:p>
        </p:txBody>
      </p:sp>
      <p:sp>
        <p:nvSpPr>
          <p:cNvPr id="294914" name="Rectangle 2"/>
          <p:cNvSpPr>
            <a:spLocks noGrp="1" noChangeArrowheads="1"/>
          </p:cNvSpPr>
          <p:nvPr>
            <p:ph type="title"/>
          </p:nvPr>
        </p:nvSpPr>
        <p:spPr>
          <a:xfrm>
            <a:off x="76200" y="0"/>
            <a:ext cx="8915400" cy="685800"/>
          </a:xfrm>
        </p:spPr>
        <p:txBody>
          <a:bodyPr/>
          <a:lstStyle/>
          <a:p>
            <a:r>
              <a:rPr lang="en-US"/>
              <a:t>Ohm’s Law: Resistor Values</a:t>
            </a:r>
          </a:p>
        </p:txBody>
      </p:sp>
      <p:sp>
        <p:nvSpPr>
          <p:cNvPr id="294915" name="Rectangle 3"/>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Resistors have its resistance color-coded on its body</a:t>
            </a:r>
          </a:p>
          <a:p>
            <a:pPr marL="342900" indent="-342900">
              <a:spcBef>
                <a:spcPct val="20000"/>
              </a:spcBef>
              <a:buFontTx/>
              <a:buChar char="•"/>
            </a:pPr>
            <a:r>
              <a:rPr lang="en-US" sz="2800">
                <a:solidFill>
                  <a:schemeClr val="accent2"/>
                </a:solidFill>
                <a:latin typeface="Arial Narrow" charset="0"/>
              </a:rPr>
              <a:t>The color-coding follows the convention below: </a:t>
            </a:r>
          </a:p>
        </p:txBody>
      </p:sp>
      <p:pic>
        <p:nvPicPr>
          <p:cNvPr id="294916" name="Picture 4" descr="FG25_011"/>
          <p:cNvPicPr>
            <a:picLocks noChangeAspect="1" noChangeArrowheads="1"/>
          </p:cNvPicPr>
          <p:nvPr/>
        </p:nvPicPr>
        <p:blipFill>
          <a:blip r:embed="rId3"/>
          <a:srcRect/>
          <a:stretch>
            <a:fillRect/>
          </a:stretch>
        </p:blipFill>
        <p:spPr bwMode="auto">
          <a:xfrm>
            <a:off x="2590800" y="1752600"/>
            <a:ext cx="5867400" cy="4400550"/>
          </a:xfrm>
          <a:prstGeom prst="rect">
            <a:avLst/>
          </a:prstGeom>
          <a:noFill/>
        </p:spPr>
      </p:pic>
      <p:graphicFrame>
        <p:nvGraphicFramePr>
          <p:cNvPr id="294917" name="Group 5"/>
          <p:cNvGraphicFramePr>
            <a:graphicFrameLocks noGrp="1"/>
          </p:cNvGraphicFramePr>
          <p:nvPr/>
        </p:nvGraphicFramePr>
        <p:xfrm>
          <a:off x="152400" y="1752600"/>
          <a:ext cx="3581400" cy="4693920"/>
        </p:xfrm>
        <a:graphic>
          <a:graphicData uri="http://schemas.openxmlformats.org/drawingml/2006/table">
            <a:tbl>
              <a:tblPr/>
              <a:tblGrid>
                <a:gridCol w="838200"/>
                <a:gridCol w="838200"/>
                <a:gridCol w="914400"/>
                <a:gridCol w="990600"/>
              </a:tblGrid>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Color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Number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Multiplier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Tolerance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Black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1=10</a:t>
                      </a:r>
                      <a:r>
                        <a:rPr kumimoji="0" lang="en-US" sz="1600" b="0" i="0" u="none" strike="noStrike" cap="none" normalizeH="0" baseline="30000">
                          <a:ln>
                            <a:noFill/>
                          </a:ln>
                          <a:solidFill>
                            <a:schemeClr val="accent2"/>
                          </a:solidFill>
                          <a:effectLst/>
                          <a:latin typeface="Arial Narrow" charset="0"/>
                        </a:rPr>
                        <a:t>0</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Brown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Red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Orange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3</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Yellow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4</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Green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5</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6</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Violet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7</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Gray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8</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White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9</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Silver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None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94994" name="Text Box 82"/>
          <p:cNvSpPr txBox="1">
            <a:spLocks noChangeArrowheads="1"/>
          </p:cNvSpPr>
          <p:nvPr/>
        </p:nvSpPr>
        <p:spPr bwMode="auto">
          <a:xfrm>
            <a:off x="5715000" y="4953000"/>
            <a:ext cx="2286000" cy="641350"/>
          </a:xfrm>
          <a:prstGeom prst="rect">
            <a:avLst/>
          </a:prstGeom>
          <a:noFill/>
          <a:ln w="9525">
            <a:noFill/>
            <a:miter lim="800000"/>
            <a:headEnd/>
            <a:tailEnd/>
          </a:ln>
          <a:effectLst/>
        </p:spPr>
        <p:txBody>
          <a:bodyPr>
            <a:prstTxWarp prst="textNoShape">
              <a:avLst/>
            </a:prstTxWarp>
            <a:spAutoFit/>
          </a:bodyPr>
          <a:lstStyle/>
          <a:p>
            <a:r>
              <a:rPr lang="en-US" sz="1800">
                <a:solidFill>
                  <a:srgbClr val="CC0000"/>
                </a:solidFill>
                <a:latin typeface="Arial Narrow" charset="0"/>
              </a:rPr>
              <a:t>What is the resistance of the resistor in this figure?</a:t>
            </a:r>
          </a:p>
        </p:txBody>
      </p:sp>
      <p:graphicFrame>
        <p:nvGraphicFramePr>
          <p:cNvPr id="294995" name="Object 83"/>
          <p:cNvGraphicFramePr>
            <a:graphicFrameLocks noChangeAspect="1"/>
          </p:cNvGraphicFramePr>
          <p:nvPr/>
        </p:nvGraphicFramePr>
        <p:xfrm>
          <a:off x="5621338" y="5703888"/>
          <a:ext cx="322262" cy="455612"/>
        </p:xfrm>
        <a:graphic>
          <a:graphicData uri="http://schemas.openxmlformats.org/presentationml/2006/ole">
            <mc:AlternateContent xmlns:mc="http://schemas.openxmlformats.org/markup-compatibility/2006">
              <mc:Choice xmlns:v="urn:schemas-microsoft-com:vml" Requires="v">
                <p:oleObj spid="_x0000_s255259" name="Equation" r:id="rId4" imgW="114120" imgH="152280" progId="Equation.DSMT4">
                  <p:embed/>
                </p:oleObj>
              </mc:Choice>
              <mc:Fallback>
                <p:oleObj name="Equation" r:id="rId4" imgW="114120" imgH="1522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1338" y="5703888"/>
                        <a:ext cx="322262"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6" name="Object 84"/>
          <p:cNvGraphicFramePr>
            <a:graphicFrameLocks noChangeAspect="1"/>
          </p:cNvGraphicFramePr>
          <p:nvPr/>
        </p:nvGraphicFramePr>
        <p:xfrm>
          <a:off x="5849938" y="5697538"/>
          <a:ext cx="322262" cy="493712"/>
        </p:xfrm>
        <a:graphic>
          <a:graphicData uri="http://schemas.openxmlformats.org/presentationml/2006/ole">
            <mc:AlternateContent xmlns:mc="http://schemas.openxmlformats.org/markup-compatibility/2006">
              <mc:Choice xmlns:v="urn:schemas-microsoft-com:vml" Requires="v">
                <p:oleObj spid="_x0000_s255260" name="Equation" r:id="rId6" imgW="114120" imgH="164880" progId="Equation.DSMT4">
                  <p:embed/>
                </p:oleObj>
              </mc:Choice>
              <mc:Fallback>
                <p:oleObj name="Equation" r:id="rId6" imgW="114120" imgH="1648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49938" y="5697538"/>
                        <a:ext cx="322262" cy="4937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7" name="Object 85"/>
          <p:cNvGraphicFramePr>
            <a:graphicFrameLocks noChangeAspect="1"/>
          </p:cNvGraphicFramePr>
          <p:nvPr/>
        </p:nvGraphicFramePr>
        <p:xfrm>
          <a:off x="6151563" y="5602288"/>
          <a:ext cx="858837" cy="608012"/>
        </p:xfrm>
        <a:graphic>
          <a:graphicData uri="http://schemas.openxmlformats.org/presentationml/2006/ole">
            <mc:AlternateContent xmlns:mc="http://schemas.openxmlformats.org/markup-compatibility/2006">
              <mc:Choice xmlns:v="urn:schemas-microsoft-com:vml" Requires="v">
                <p:oleObj spid="_x0000_s255261" name="Equation" r:id="rId8" imgW="304560" imgH="203040" progId="Equation.DSMT4">
                  <p:embed/>
                </p:oleObj>
              </mc:Choice>
              <mc:Fallback>
                <p:oleObj name="Equation" r:id="rId8" imgW="30456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51563" y="5602288"/>
                        <a:ext cx="858837" cy="6080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8" name="Object 86"/>
          <p:cNvGraphicFramePr>
            <a:graphicFrameLocks noChangeAspect="1"/>
          </p:cNvGraphicFramePr>
          <p:nvPr/>
        </p:nvGraphicFramePr>
        <p:xfrm>
          <a:off x="6934200" y="5678488"/>
          <a:ext cx="1073150" cy="493712"/>
        </p:xfrm>
        <a:graphic>
          <a:graphicData uri="http://schemas.openxmlformats.org/presentationml/2006/ole">
            <mc:AlternateContent xmlns:mc="http://schemas.openxmlformats.org/markup-compatibility/2006">
              <mc:Choice xmlns:v="urn:schemas-microsoft-com:vml" Requires="v">
                <p:oleObj spid="_x0000_s255262" name="Equation" r:id="rId10" imgW="380880" imgH="164880" progId="Equation.DSMT4">
                  <p:embed/>
                </p:oleObj>
              </mc:Choice>
              <mc:Fallback>
                <p:oleObj name="Equation" r:id="rId10" imgW="380880" imgH="1648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34200" y="5678488"/>
                        <a:ext cx="1073150" cy="4937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69712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Tuesday, June 19, 2018</a:t>
            </a:r>
            <a:endParaRPr lang="en-US"/>
          </a:p>
        </p:txBody>
      </p:sp>
      <p:sp>
        <p:nvSpPr>
          <p:cNvPr id="12" name="Footer Placeholder 4"/>
          <p:cNvSpPr>
            <a:spLocks noGrp="1"/>
          </p:cNvSpPr>
          <p:nvPr>
            <p:ph type="ftr" sz="quarter" idx="11"/>
          </p:nvPr>
        </p:nvSpPr>
        <p:spPr/>
        <p:txBody>
          <a:bodyPr/>
          <a:lstStyle/>
          <a:p>
            <a:r>
              <a:rPr lang="de-DE" smtClean="0"/>
              <a:t>PHYS 1444-001, Summer 2018               Dr. Jaehoon Yu</a:t>
            </a:r>
            <a:endParaRPr lang="en-US"/>
          </a:p>
        </p:txBody>
      </p:sp>
      <p:sp>
        <p:nvSpPr>
          <p:cNvPr id="13" name="Slide Number Placeholder 5"/>
          <p:cNvSpPr>
            <a:spLocks noGrp="1"/>
          </p:cNvSpPr>
          <p:nvPr>
            <p:ph type="sldNum" sz="quarter" idx="12"/>
          </p:nvPr>
        </p:nvSpPr>
        <p:spPr/>
        <p:txBody>
          <a:bodyPr/>
          <a:lstStyle/>
          <a:p>
            <a:fld id="{B5ED5AD7-8AE6-AF4C-BD37-715FA29C9A99}" type="slidenum">
              <a:rPr lang="en-US"/>
              <a:pPr/>
              <a:t>16</a:t>
            </a:fld>
            <a:endParaRPr lang="en-US"/>
          </a:p>
        </p:txBody>
      </p:sp>
      <p:sp>
        <p:nvSpPr>
          <p:cNvPr id="295938" name="Rectangle 2"/>
          <p:cNvSpPr>
            <a:spLocks noGrp="1" noChangeArrowheads="1"/>
          </p:cNvSpPr>
          <p:nvPr>
            <p:ph type="title"/>
          </p:nvPr>
        </p:nvSpPr>
        <p:spPr>
          <a:xfrm>
            <a:off x="76200" y="0"/>
            <a:ext cx="8915400" cy="685800"/>
          </a:xfrm>
        </p:spPr>
        <p:txBody>
          <a:bodyPr/>
          <a:lstStyle/>
          <a:p>
            <a:r>
              <a:rPr lang="en-US"/>
              <a:t>Resistivity</a:t>
            </a:r>
          </a:p>
        </p:txBody>
      </p:sp>
      <p:sp>
        <p:nvSpPr>
          <p:cNvPr id="295939" name="Rectangle 3"/>
          <p:cNvSpPr>
            <a:spLocks noChangeArrowheads="1"/>
          </p:cNvSpPr>
          <p:nvPr/>
        </p:nvSpPr>
        <p:spPr bwMode="auto">
          <a:xfrm>
            <a:off x="152400" y="6858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It is experimentally found that the resistance R of a metal wire is directly proportional to its length </a:t>
            </a:r>
            <a:r>
              <a:rPr lang="en-US" sz="2800" dirty="0" err="1">
                <a:solidFill>
                  <a:schemeClr val="accent2"/>
                </a:solidFill>
                <a:latin typeface="Monotype Corsiva" charset="0"/>
              </a:rPr>
              <a:t>l</a:t>
            </a:r>
            <a:r>
              <a:rPr lang="en-US" sz="2800" dirty="0">
                <a:solidFill>
                  <a:schemeClr val="accent2"/>
                </a:solidFill>
                <a:latin typeface="Arial Narrow" charset="0"/>
              </a:rPr>
              <a:t> and inversely proportional to its cross-sectional area A</a:t>
            </a:r>
          </a:p>
          <a:p>
            <a:pPr marL="742950" lvl="1" indent="-285750">
              <a:spcBef>
                <a:spcPct val="20000"/>
              </a:spcBef>
              <a:buFontTx/>
              <a:buChar char="–"/>
            </a:pPr>
            <a:r>
              <a:rPr lang="en-US" dirty="0">
                <a:solidFill>
                  <a:srgbClr val="660066"/>
                </a:solidFill>
                <a:latin typeface="Arial Narrow" charset="0"/>
                <a:ea typeface="ＭＳ Ｐゴシック" charset="-128"/>
              </a:rPr>
              <a:t>How would you formularize this?</a:t>
            </a:r>
          </a:p>
          <a:p>
            <a:pPr marL="742950" lvl="1" indent="-285750">
              <a:spcBef>
                <a:spcPct val="20000"/>
              </a:spcBef>
              <a:buFontTx/>
              <a:buChar char="–"/>
            </a:pPr>
            <a:r>
              <a:rPr lang="en-US" dirty="0">
                <a:solidFill>
                  <a:srgbClr val="660066"/>
                </a:solidFill>
                <a:latin typeface="Arial Narrow" charset="0"/>
                <a:ea typeface="ＭＳ Ｐゴシック" charset="-128"/>
              </a:rPr>
              <a:t>The proportionality constant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ρ</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is called the </a:t>
            </a:r>
            <a:r>
              <a:rPr lang="en-US" b="1" u="sng" dirty="0">
                <a:solidFill>
                  <a:srgbClr val="CC0000"/>
                </a:solidFill>
                <a:latin typeface="Arial Narrow" charset="0"/>
                <a:ea typeface="ＭＳ Ｐゴシック" charset="-128"/>
              </a:rPr>
              <a:t>resistivity</a:t>
            </a:r>
            <a:r>
              <a:rPr lang="en-US" dirty="0">
                <a:solidFill>
                  <a:srgbClr val="660066"/>
                </a:solidFill>
                <a:latin typeface="Arial Narrow" charset="0"/>
                <a:ea typeface="ＭＳ Ｐゴシック" charset="-128"/>
              </a:rPr>
              <a:t> and depends on the material used.  What is the unit of this constant?</a:t>
            </a:r>
          </a:p>
          <a:p>
            <a:pPr marL="1143000" lvl="2" indent="-228600">
              <a:spcBef>
                <a:spcPct val="20000"/>
              </a:spcBef>
              <a:buFontTx/>
              <a:buChar char="•"/>
            </a:pPr>
            <a:r>
              <a:rPr lang="en-US" sz="2000" dirty="0">
                <a:solidFill>
                  <a:srgbClr val="003300"/>
                </a:solidFill>
                <a:latin typeface="Arial Narrow" charset="0"/>
                <a:ea typeface="ＭＳ Ｐゴシック" charset="-128"/>
              </a:rPr>
              <a:t>ohm-</a:t>
            </a:r>
            <a:r>
              <a:rPr lang="en-US" sz="2000" dirty="0" err="1">
                <a:solidFill>
                  <a:srgbClr val="003300"/>
                </a:solidFill>
                <a:latin typeface="Arial Narrow" charset="0"/>
                <a:ea typeface="ＭＳ Ｐゴシック" charset="-128"/>
              </a:rPr>
              <a:t>m</a:t>
            </a:r>
            <a:r>
              <a:rPr lang="en-US" sz="2000" dirty="0">
                <a:solidFill>
                  <a:srgbClr val="003300"/>
                </a:solidFill>
                <a:latin typeface="Arial Narrow" charset="0"/>
                <a:ea typeface="ＭＳ Ｐゴシック" charset="-128"/>
              </a:rPr>
              <a:t> or</a:t>
            </a:r>
            <a:r>
              <a:rPr lang="en-US" sz="2000" dirty="0" smtClean="0">
                <a:solidFill>
                  <a:srgbClr val="003300"/>
                </a:solidFill>
                <a:latin typeface="Arial Narrow" charset="0"/>
                <a:ea typeface="ＭＳ Ｐゴシック" charset="-128"/>
              </a:rPr>
              <a:t> </a:t>
            </a:r>
            <a:r>
              <a:rPr lang="en-US" sz="2000" dirty="0" err="1" smtClean="0">
                <a:solidFill>
                  <a:srgbClr val="003300"/>
                </a:solidFill>
                <a:latin typeface="Symbol" charset="2"/>
                <a:ea typeface="ＭＳ Ｐゴシック" charset="-128"/>
              </a:rPr>
              <a:t>Ω-</a:t>
            </a:r>
            <a:r>
              <a:rPr lang="en-US" sz="2000" dirty="0" err="1">
                <a:solidFill>
                  <a:srgbClr val="003300"/>
                </a:solidFill>
                <a:latin typeface="Arial Narrow" charset="0"/>
                <a:ea typeface="ＭＳ Ｐゴシック" charset="-128"/>
              </a:rPr>
              <a:t>m</a:t>
            </a:r>
            <a:endParaRPr lang="en-US" sz="2000" dirty="0">
              <a:solidFill>
                <a:srgbClr val="003300"/>
              </a:solidFill>
              <a:latin typeface="Arial Narrow" charset="0"/>
              <a:ea typeface="ＭＳ Ｐゴシック" charset="-128"/>
            </a:endParaRPr>
          </a:p>
          <a:p>
            <a:pPr marL="1143000" lvl="2" indent="-228600">
              <a:spcBef>
                <a:spcPct val="20000"/>
              </a:spcBef>
              <a:buFontTx/>
              <a:buChar char="•"/>
            </a:pPr>
            <a:r>
              <a:rPr lang="en-US" sz="2000" dirty="0">
                <a:solidFill>
                  <a:srgbClr val="003300"/>
                </a:solidFill>
                <a:latin typeface="Arial Narrow" charset="0"/>
                <a:ea typeface="ＭＳ Ｐゴシック" charset="-128"/>
              </a:rPr>
              <a:t>The values depends on purity, heat treatment, temperature, etc</a:t>
            </a:r>
          </a:p>
          <a:p>
            <a:pPr marL="742950" lvl="1" indent="-285750">
              <a:spcBef>
                <a:spcPct val="20000"/>
              </a:spcBef>
              <a:buFontTx/>
              <a:buChar char="–"/>
            </a:pPr>
            <a:r>
              <a:rPr lang="en-US" dirty="0">
                <a:solidFill>
                  <a:srgbClr val="660066"/>
                </a:solidFill>
                <a:latin typeface="Arial Narrow" charset="0"/>
                <a:ea typeface="ＭＳ Ｐゴシック" charset="-128"/>
              </a:rPr>
              <a:t>How would you interpret the resistivity?</a:t>
            </a:r>
          </a:p>
          <a:p>
            <a:pPr marL="1143000" lvl="2" indent="-228600">
              <a:spcBef>
                <a:spcPct val="20000"/>
              </a:spcBef>
              <a:buFontTx/>
              <a:buChar char="•"/>
            </a:pPr>
            <a:r>
              <a:rPr lang="en-US" sz="2000" dirty="0">
                <a:solidFill>
                  <a:srgbClr val="003300"/>
                </a:solidFill>
                <a:latin typeface="Arial Narrow" charset="0"/>
                <a:ea typeface="ＭＳ Ｐゴシック" charset="-128"/>
              </a:rPr>
              <a:t>The higher the resistivity the higher the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The lower the resistivity the lower the resistance and the higher the conductivity </a:t>
            </a:r>
            <a:r>
              <a:rPr lang="en-US" sz="2000" dirty="0" err="1">
                <a:solidFill>
                  <a:srgbClr val="003300"/>
                </a:solidFill>
                <a:latin typeface="Arial Narrow" charset="0"/>
                <a:ea typeface="ＭＳ Ｐゴシック" charset="-128"/>
                <a:sym typeface="Wingdings" charset="2"/>
              </a:rPr>
              <a:t></a:t>
            </a:r>
            <a:r>
              <a:rPr lang="en-US" sz="2000" dirty="0">
                <a:solidFill>
                  <a:srgbClr val="003300"/>
                </a:solidFill>
                <a:latin typeface="Arial Narrow" charset="0"/>
                <a:ea typeface="ＭＳ Ｐゴシック" charset="-128"/>
                <a:sym typeface="Wingdings" charset="2"/>
              </a:rPr>
              <a:t> Silver has the lowest resistivity.</a:t>
            </a:r>
          </a:p>
          <a:p>
            <a:pPr marL="1600200" lvl="3" indent="-228600">
              <a:spcBef>
                <a:spcPct val="20000"/>
              </a:spcBef>
              <a:buFontTx/>
              <a:buChar char="–"/>
            </a:pPr>
            <a:r>
              <a:rPr lang="en-US" sz="1800" dirty="0">
                <a:solidFill>
                  <a:srgbClr val="CC00CC"/>
                </a:solidFill>
                <a:latin typeface="Arial Narrow" charset="0"/>
                <a:ea typeface="ＭＳ Ｐゴシック" charset="-128"/>
              </a:rPr>
              <a:t>So the silver is the best conductor</a:t>
            </a:r>
          </a:p>
          <a:p>
            <a:pPr marL="742950" lvl="1" indent="-285750">
              <a:spcBef>
                <a:spcPct val="20000"/>
              </a:spcBef>
              <a:buFontTx/>
              <a:buChar char="–"/>
            </a:pPr>
            <a:r>
              <a:rPr lang="en-US" dirty="0">
                <a:solidFill>
                  <a:srgbClr val="660066"/>
                </a:solidFill>
                <a:latin typeface="Arial Narrow" charset="0"/>
                <a:ea typeface="ＭＳ Ｐゴシック" charset="-128"/>
              </a:rPr>
              <a:t>The reciprocal of the resistivity is called the </a:t>
            </a:r>
            <a:r>
              <a:rPr lang="en-US" b="1" u="sng" dirty="0">
                <a:solidFill>
                  <a:srgbClr val="CC0000"/>
                </a:solidFill>
                <a:latin typeface="Arial Narrow" charset="0"/>
                <a:ea typeface="ＭＳ Ｐゴシック" charset="-128"/>
              </a:rPr>
              <a:t>conductivity</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σ</a:t>
            </a:r>
            <a:r>
              <a:rPr lang="en-US" dirty="0" smtClean="0">
                <a:solidFill>
                  <a:srgbClr val="660066"/>
                </a:solidFill>
                <a:latin typeface="Arial Narrow" charset="0"/>
                <a:ea typeface="ＭＳ Ｐゴシック" charset="-128"/>
              </a:rPr>
              <a:t>,</a:t>
            </a:r>
            <a:endParaRPr lang="en-US" dirty="0">
              <a:solidFill>
                <a:srgbClr val="660066"/>
              </a:solidFill>
              <a:latin typeface="Arial Narrow" charset="0"/>
              <a:ea typeface="ＭＳ Ｐゴシック" charset="-128"/>
            </a:endParaRPr>
          </a:p>
        </p:txBody>
      </p:sp>
      <p:graphicFrame>
        <p:nvGraphicFramePr>
          <p:cNvPr id="295940" name="Object 4"/>
          <p:cNvGraphicFramePr>
            <a:graphicFrameLocks noChangeAspect="1"/>
          </p:cNvGraphicFramePr>
          <p:nvPr/>
        </p:nvGraphicFramePr>
        <p:xfrm>
          <a:off x="4730750" y="1698625"/>
          <a:ext cx="1060450" cy="815975"/>
        </p:xfrm>
        <a:graphic>
          <a:graphicData uri="http://schemas.openxmlformats.org/presentationml/2006/ole">
            <mc:AlternateContent xmlns:mc="http://schemas.openxmlformats.org/markup-compatibility/2006">
              <mc:Choice xmlns:v="urn:schemas-microsoft-com:vml" Requires="v">
                <p:oleObj spid="_x0000_s256143" name="Equation" r:id="rId3" imgW="507960" imgH="368280" progId="Equation.DSMT4">
                  <p:embed/>
                </p:oleObj>
              </mc:Choice>
              <mc:Fallback>
                <p:oleObj name="Equation" r:id="rId3" imgW="507960" imgH="3682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0750" y="1698625"/>
                        <a:ext cx="1060450" cy="815975"/>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5941" name="Object 5"/>
          <p:cNvGraphicFramePr>
            <a:graphicFrameLocks noChangeAspect="1"/>
          </p:cNvGraphicFramePr>
          <p:nvPr/>
        </p:nvGraphicFramePr>
        <p:xfrm>
          <a:off x="7885113" y="5715000"/>
          <a:ext cx="725487" cy="747713"/>
        </p:xfrm>
        <a:graphic>
          <a:graphicData uri="http://schemas.openxmlformats.org/presentationml/2006/ole">
            <mc:AlternateContent xmlns:mc="http://schemas.openxmlformats.org/markup-compatibility/2006">
              <mc:Choice xmlns:v="urn:schemas-microsoft-com:vml" Requires="v">
                <p:oleObj spid="_x0000_s256144" name="Equation" r:id="rId5" imgW="406080" imgH="393480" progId="Equation.DSMT4">
                  <p:embed/>
                </p:oleObj>
              </mc:Choice>
              <mc:Fallback>
                <p:oleObj name="Equation" r:id="rId5" imgW="406080" imgH="3934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5113" y="5715000"/>
                        <a:ext cx="725487" cy="747713"/>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5942" name="AutoShape 6"/>
          <p:cNvSpPr>
            <a:spLocks noChangeArrowheads="1"/>
          </p:cNvSpPr>
          <p:nvPr/>
        </p:nvSpPr>
        <p:spPr bwMode="auto">
          <a:xfrm rot="-5400000">
            <a:off x="7391400" y="1066800"/>
            <a:ext cx="609600" cy="1676400"/>
          </a:xfrm>
          <a:prstGeom prst="can">
            <a:avLst>
              <a:gd name="adj" fmla="val 68750"/>
            </a:avLst>
          </a:prstGeom>
          <a:noFill/>
          <a:ln w="28575">
            <a:solidFill>
              <a:schemeClr val="hlink"/>
            </a:solidFill>
            <a:round/>
            <a:headEnd/>
            <a:tailEnd/>
          </a:ln>
          <a:effectLst/>
        </p:spPr>
        <p:txBody>
          <a:bodyPr anchor="ctr">
            <a:prstTxWarp prst="textNoShape">
              <a:avLst/>
            </a:prstTxWarp>
            <a:spAutoFit/>
          </a:bodyPr>
          <a:lstStyle/>
          <a:p>
            <a:endParaRPr lang="en-US"/>
          </a:p>
        </p:txBody>
      </p:sp>
      <p:sp>
        <p:nvSpPr>
          <p:cNvPr id="295943" name="Text Box 7"/>
          <p:cNvSpPr txBox="1">
            <a:spLocks noChangeArrowheads="1"/>
          </p:cNvSpPr>
          <p:nvPr/>
        </p:nvSpPr>
        <p:spPr bwMode="auto">
          <a:xfrm>
            <a:off x="6873875" y="1676400"/>
            <a:ext cx="365125" cy="457200"/>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Arial Narrow" charset="0"/>
              </a:rPr>
              <a:t>A</a:t>
            </a:r>
          </a:p>
        </p:txBody>
      </p:sp>
      <p:grpSp>
        <p:nvGrpSpPr>
          <p:cNvPr id="2" name="Group 8"/>
          <p:cNvGrpSpPr>
            <a:grpSpLocks/>
          </p:cNvGrpSpPr>
          <p:nvPr/>
        </p:nvGrpSpPr>
        <p:grpSpPr bwMode="auto">
          <a:xfrm>
            <a:off x="7010400" y="2286000"/>
            <a:ext cx="1295400" cy="457200"/>
            <a:chOff x="4416" y="1440"/>
            <a:chExt cx="816" cy="288"/>
          </a:xfrm>
        </p:grpSpPr>
        <p:sp>
          <p:nvSpPr>
            <p:cNvPr id="295945" name="Line 9"/>
            <p:cNvSpPr>
              <a:spLocks noChangeShapeType="1"/>
            </p:cNvSpPr>
            <p:nvPr/>
          </p:nvSpPr>
          <p:spPr bwMode="auto">
            <a:xfrm>
              <a:off x="4416" y="1440"/>
              <a:ext cx="816" cy="0"/>
            </a:xfrm>
            <a:prstGeom prst="line">
              <a:avLst/>
            </a:prstGeom>
            <a:noFill/>
            <a:ln w="28575">
              <a:solidFill>
                <a:srgbClr val="CC0000"/>
              </a:solidFill>
              <a:round/>
              <a:headEnd type="triangle" w="med" len="med"/>
              <a:tailEnd type="triangle" w="med" len="med"/>
            </a:ln>
            <a:effectLst/>
          </p:spPr>
          <p:txBody>
            <a:bodyPr wrap="none">
              <a:prstTxWarp prst="textNoShape">
                <a:avLst/>
              </a:prstTxWarp>
              <a:spAutoFit/>
            </a:bodyPr>
            <a:lstStyle/>
            <a:p>
              <a:endParaRPr lang="en-US"/>
            </a:p>
          </p:txBody>
        </p:sp>
        <p:sp>
          <p:nvSpPr>
            <p:cNvPr id="295946" name="Text Box 10"/>
            <p:cNvSpPr txBox="1">
              <a:spLocks noChangeArrowheads="1"/>
            </p:cNvSpPr>
            <p:nvPr/>
          </p:nvSpPr>
          <p:spPr bwMode="auto">
            <a:xfrm>
              <a:off x="4686" y="1440"/>
              <a:ext cx="162" cy="288"/>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Monotype Corsiva" charset="0"/>
                </a:rPr>
                <a:t>l</a:t>
              </a:r>
            </a:p>
          </p:txBody>
        </p:sp>
      </p:grpSp>
    </p:spTree>
    <p:extLst>
      <p:ext uri="{BB962C8B-B14F-4D97-AF65-F5344CB8AC3E}">
        <p14:creationId xmlns:p14="http://schemas.microsoft.com/office/powerpoint/2010/main" val="1876708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smtClean="0"/>
              <a:t>Tuesday, June 19, 2018</a:t>
            </a:r>
            <a:endParaRPr lang="en-US"/>
          </a:p>
        </p:txBody>
      </p:sp>
      <p:sp>
        <p:nvSpPr>
          <p:cNvPr id="25" name="Footer Placeholder 4"/>
          <p:cNvSpPr>
            <a:spLocks noGrp="1"/>
          </p:cNvSpPr>
          <p:nvPr>
            <p:ph type="ftr" sz="quarter" idx="11"/>
          </p:nvPr>
        </p:nvSpPr>
        <p:spPr/>
        <p:txBody>
          <a:bodyPr/>
          <a:lstStyle/>
          <a:p>
            <a:r>
              <a:rPr lang="de-DE" smtClean="0"/>
              <a:t>PHYS 1444-001, Summer 2018               Dr. Jaehoon Yu</a:t>
            </a:r>
            <a:endParaRPr lang="en-US"/>
          </a:p>
        </p:txBody>
      </p:sp>
      <p:sp>
        <p:nvSpPr>
          <p:cNvPr id="26" name="Slide Number Placeholder 5"/>
          <p:cNvSpPr>
            <a:spLocks noGrp="1"/>
          </p:cNvSpPr>
          <p:nvPr>
            <p:ph type="sldNum" sz="quarter" idx="12"/>
          </p:nvPr>
        </p:nvSpPr>
        <p:spPr/>
        <p:txBody>
          <a:bodyPr/>
          <a:lstStyle/>
          <a:p>
            <a:fld id="{C81881F1-673B-D446-A88F-7BF02C4C0067}" type="slidenum">
              <a:rPr lang="en-US"/>
              <a:pPr/>
              <a:t>17</a:t>
            </a:fld>
            <a:endParaRPr lang="en-US"/>
          </a:p>
        </p:txBody>
      </p:sp>
      <p:pic>
        <p:nvPicPr>
          <p:cNvPr id="296962" name="Picture 2" descr="FG25_012"/>
          <p:cNvPicPr>
            <a:picLocks noChangeAspect="1" noChangeArrowheads="1"/>
          </p:cNvPicPr>
          <p:nvPr/>
        </p:nvPicPr>
        <p:blipFill>
          <a:blip r:embed="rId3"/>
          <a:srcRect/>
          <a:stretch>
            <a:fillRect/>
          </a:stretch>
        </p:blipFill>
        <p:spPr bwMode="auto">
          <a:xfrm>
            <a:off x="6629400" y="457200"/>
            <a:ext cx="2743200" cy="2057400"/>
          </a:xfrm>
          <a:prstGeom prst="rect">
            <a:avLst/>
          </a:prstGeom>
          <a:noFill/>
        </p:spPr>
      </p:pic>
      <p:sp>
        <p:nvSpPr>
          <p:cNvPr id="296963" name="Rectangle 3"/>
          <p:cNvSpPr>
            <a:spLocks noGrp="1" noChangeArrowheads="1"/>
          </p:cNvSpPr>
          <p:nvPr>
            <p:ph type="title"/>
          </p:nvPr>
        </p:nvSpPr>
        <p:spPr>
          <a:xfrm>
            <a:off x="228600" y="0"/>
            <a:ext cx="8686800" cy="762000"/>
          </a:xfrm>
        </p:spPr>
        <p:txBody>
          <a:bodyPr/>
          <a:lstStyle/>
          <a:p>
            <a:r>
              <a:rPr lang="en-US" dirty="0"/>
              <a:t>Example 25 –</a:t>
            </a:r>
            <a:r>
              <a:rPr lang="en-US" dirty="0" smtClean="0"/>
              <a:t> 5 </a:t>
            </a:r>
            <a:endParaRPr lang="en-US" dirty="0"/>
          </a:p>
        </p:txBody>
      </p:sp>
      <p:sp>
        <p:nvSpPr>
          <p:cNvPr id="296964" name="Text Box 4"/>
          <p:cNvSpPr txBox="1">
            <a:spLocks noChangeArrowheads="1"/>
          </p:cNvSpPr>
          <p:nvPr/>
        </p:nvSpPr>
        <p:spPr bwMode="auto">
          <a:xfrm>
            <a:off x="304800" y="609600"/>
            <a:ext cx="69342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Speaker wires: </a:t>
            </a:r>
            <a:r>
              <a:rPr lang="en-US" dirty="0">
                <a:solidFill>
                  <a:schemeClr val="accent2"/>
                </a:solidFill>
                <a:latin typeface="Arial Narrow" charset="0"/>
              </a:rPr>
              <a:t>Suppose you want to connect your stereo to remote speakers. (a) If each wire must be 20m long, what diameter copper wire should you use to keep the resistance less than 0.1</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per wire? (</a:t>
            </a:r>
            <a:r>
              <a:rPr lang="en-US" dirty="0" err="1">
                <a:solidFill>
                  <a:schemeClr val="accent2"/>
                </a:solidFill>
                <a:latin typeface="Arial Narrow" charset="0"/>
              </a:rPr>
              <a:t>b</a:t>
            </a:r>
            <a:r>
              <a:rPr lang="en-US" dirty="0">
                <a:solidFill>
                  <a:schemeClr val="accent2"/>
                </a:solidFill>
                <a:latin typeface="Arial Narrow" charset="0"/>
              </a:rPr>
              <a:t>) If the current on each speaker is 4.0A, what is the voltage drop across each wire?</a:t>
            </a:r>
          </a:p>
        </p:txBody>
      </p:sp>
      <p:sp>
        <p:nvSpPr>
          <p:cNvPr id="296965"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resistivity of a copper is  </a:t>
            </a:r>
          </a:p>
        </p:txBody>
      </p:sp>
      <p:sp>
        <p:nvSpPr>
          <p:cNvPr id="296966" name="Text Box 6"/>
          <p:cNvSpPr txBox="1">
            <a:spLocks noChangeArrowheads="1"/>
          </p:cNvSpPr>
          <p:nvPr/>
        </p:nvSpPr>
        <p:spPr bwMode="auto">
          <a:xfrm>
            <a:off x="533400" y="5119688"/>
            <a:ext cx="6400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V=IR, we obtain</a:t>
            </a:r>
          </a:p>
        </p:txBody>
      </p:sp>
      <p:sp>
        <p:nvSpPr>
          <p:cNvPr id="296967" name="Text Box 7"/>
          <p:cNvSpPr txBox="1">
            <a:spLocks noChangeArrowheads="1"/>
          </p:cNvSpPr>
          <p:nvPr/>
        </p:nvSpPr>
        <p:spPr bwMode="auto">
          <a:xfrm>
            <a:off x="609600" y="28956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From the formula for resistance, we can obtain the formula for area </a:t>
            </a:r>
          </a:p>
        </p:txBody>
      </p:sp>
      <p:graphicFrame>
        <p:nvGraphicFramePr>
          <p:cNvPr id="296968" name="Object 8"/>
          <p:cNvGraphicFramePr>
            <a:graphicFrameLocks noChangeAspect="1"/>
          </p:cNvGraphicFramePr>
          <p:nvPr/>
        </p:nvGraphicFramePr>
        <p:xfrm>
          <a:off x="1066800" y="5603875"/>
          <a:ext cx="715963" cy="492125"/>
        </p:xfrm>
        <a:graphic>
          <a:graphicData uri="http://schemas.openxmlformats.org/presentationml/2006/ole">
            <mc:AlternateContent xmlns:mc="http://schemas.openxmlformats.org/markup-compatibility/2006">
              <mc:Choice xmlns:v="urn:schemas-microsoft-com:vml" Requires="v">
                <p:oleObj spid="_x0000_s257937" name="Equation" r:id="rId4" imgW="253800" imgH="164880" progId="Equation.DSMT4">
                  <p:embed/>
                </p:oleObj>
              </mc:Choice>
              <mc:Fallback>
                <p:oleObj name="Equation" r:id="rId4" imgW="253800" imgH="1648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603875"/>
                        <a:ext cx="715963" cy="492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69" name="Object 9"/>
          <p:cNvGraphicFramePr>
            <a:graphicFrameLocks noChangeAspect="1"/>
          </p:cNvGraphicFramePr>
          <p:nvPr/>
        </p:nvGraphicFramePr>
        <p:xfrm>
          <a:off x="4443413" y="2454275"/>
          <a:ext cx="2338387" cy="441325"/>
        </p:xfrm>
        <a:graphic>
          <a:graphicData uri="http://schemas.openxmlformats.org/presentationml/2006/ole">
            <mc:AlternateContent xmlns:mc="http://schemas.openxmlformats.org/markup-compatibility/2006">
              <mc:Choice xmlns:v="urn:schemas-microsoft-com:vml" Requires="v">
                <p:oleObj spid="_x0000_s257938" name="Equation" r:id="rId6" imgW="1282680" imgH="228600" progId="Equation.DSMT4">
                  <p:embed/>
                </p:oleObj>
              </mc:Choice>
              <mc:Fallback>
                <p:oleObj name="Equation" r:id="rId6" imgW="128268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3413" y="2454275"/>
                        <a:ext cx="2338387" cy="4413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0" name="Object 10"/>
          <p:cNvGraphicFramePr>
            <a:graphicFrameLocks noChangeAspect="1"/>
          </p:cNvGraphicFramePr>
          <p:nvPr/>
        </p:nvGraphicFramePr>
        <p:xfrm>
          <a:off x="1066800" y="3460750"/>
          <a:ext cx="530225" cy="338138"/>
        </p:xfrm>
        <a:graphic>
          <a:graphicData uri="http://schemas.openxmlformats.org/presentationml/2006/ole">
            <mc:AlternateContent xmlns:mc="http://schemas.openxmlformats.org/markup-compatibility/2006">
              <mc:Choice xmlns:v="urn:schemas-microsoft-com:vml" Requires="v">
                <p:oleObj spid="_x0000_s257939" name="Equation" r:id="rId8" imgW="253800" imgH="152280" progId="Equation.DSMT4">
                  <p:embed/>
                </p:oleObj>
              </mc:Choice>
              <mc:Fallback>
                <p:oleObj name="Equation" r:id="rId8" imgW="253800" imgH="152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3460750"/>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6971" name="AutoShape 11"/>
          <p:cNvSpPr>
            <a:spLocks noChangeArrowheads="1"/>
          </p:cNvSpPr>
          <p:nvPr/>
        </p:nvSpPr>
        <p:spPr bwMode="auto">
          <a:xfrm>
            <a:off x="2438400" y="3308350"/>
            <a:ext cx="1377950" cy="730250"/>
          </a:xfrm>
          <a:prstGeom prst="rightArrow">
            <a:avLst>
              <a:gd name="adj1" fmla="val 50000"/>
              <a:gd name="adj2" fmla="val 47174"/>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A</a:t>
            </a:r>
          </a:p>
        </p:txBody>
      </p:sp>
      <p:graphicFrame>
        <p:nvGraphicFramePr>
          <p:cNvPr id="296972" name="Object 12"/>
          <p:cNvGraphicFramePr>
            <a:graphicFrameLocks noChangeAspect="1"/>
          </p:cNvGraphicFramePr>
          <p:nvPr/>
        </p:nvGraphicFramePr>
        <p:xfrm>
          <a:off x="3889375" y="3460750"/>
          <a:ext cx="530225" cy="338138"/>
        </p:xfrm>
        <a:graphic>
          <a:graphicData uri="http://schemas.openxmlformats.org/presentationml/2006/ole">
            <mc:AlternateContent xmlns:mc="http://schemas.openxmlformats.org/markup-compatibility/2006">
              <mc:Choice xmlns:v="urn:schemas-microsoft-com:vml" Requires="v">
                <p:oleObj spid="_x0000_s257940" name="Equation" r:id="rId10" imgW="253800" imgH="152280" progId="Equation.DSMT4">
                  <p:embed/>
                </p:oleObj>
              </mc:Choice>
              <mc:Fallback>
                <p:oleObj name="Equation" r:id="rId10" imgW="253800" imgH="152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89375" y="3460750"/>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3" name="Object 13"/>
          <p:cNvGraphicFramePr>
            <a:graphicFrameLocks noChangeAspect="1"/>
          </p:cNvGraphicFramePr>
          <p:nvPr/>
        </p:nvGraphicFramePr>
        <p:xfrm>
          <a:off x="1752600" y="4379913"/>
          <a:ext cx="454025" cy="330200"/>
        </p:xfrm>
        <a:graphic>
          <a:graphicData uri="http://schemas.openxmlformats.org/presentationml/2006/ole">
            <mc:AlternateContent xmlns:mc="http://schemas.openxmlformats.org/markup-compatibility/2006">
              <mc:Choice xmlns:v="urn:schemas-microsoft-com:vml" Requires="v">
                <p:oleObj spid="_x0000_s257941" name="Equation" r:id="rId12" imgW="241200" imgH="164880" progId="Equation.DSMT4">
                  <p:embed/>
                </p:oleObj>
              </mc:Choice>
              <mc:Fallback>
                <p:oleObj name="Equation" r:id="rId12" imgW="241200" imgH="1648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52600" y="4379913"/>
                        <a:ext cx="454025" cy="3302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4" name="Object 14"/>
          <p:cNvGraphicFramePr>
            <a:graphicFrameLocks noChangeAspect="1"/>
          </p:cNvGraphicFramePr>
          <p:nvPr/>
        </p:nvGraphicFramePr>
        <p:xfrm>
          <a:off x="1549400" y="3200400"/>
          <a:ext cx="584200" cy="815975"/>
        </p:xfrm>
        <a:graphic>
          <a:graphicData uri="http://schemas.openxmlformats.org/presentationml/2006/ole">
            <mc:AlternateContent xmlns:mc="http://schemas.openxmlformats.org/markup-compatibility/2006">
              <mc:Choice xmlns:v="urn:schemas-microsoft-com:vml" Requires="v">
                <p:oleObj spid="_x0000_s257942" name="Equation" r:id="rId14" imgW="279360" imgH="368280" progId="Equation.DSMT4">
                  <p:embed/>
                </p:oleObj>
              </mc:Choice>
              <mc:Fallback>
                <p:oleObj name="Equation" r:id="rId14" imgW="279360" imgH="3682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49400" y="3200400"/>
                        <a:ext cx="584200"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5" name="Object 15"/>
          <p:cNvGraphicFramePr>
            <a:graphicFrameLocks noChangeAspect="1"/>
          </p:cNvGraphicFramePr>
          <p:nvPr/>
        </p:nvGraphicFramePr>
        <p:xfrm>
          <a:off x="4435475" y="3222625"/>
          <a:ext cx="822325" cy="815975"/>
        </p:xfrm>
        <a:graphic>
          <a:graphicData uri="http://schemas.openxmlformats.org/presentationml/2006/ole">
            <mc:AlternateContent xmlns:mc="http://schemas.openxmlformats.org/markup-compatibility/2006">
              <mc:Choice xmlns:v="urn:schemas-microsoft-com:vml" Requires="v">
                <p:oleObj spid="_x0000_s257943" name="Equation" r:id="rId16" imgW="393480" imgH="368280" progId="Equation.DSMT4">
                  <p:embed/>
                </p:oleObj>
              </mc:Choice>
              <mc:Fallback>
                <p:oleObj name="Equation" r:id="rId16" imgW="393480" imgH="36828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35475" y="3222625"/>
                        <a:ext cx="822325"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6" name="Object 16"/>
          <p:cNvGraphicFramePr>
            <a:graphicFrameLocks noChangeAspect="1"/>
          </p:cNvGraphicFramePr>
          <p:nvPr/>
        </p:nvGraphicFramePr>
        <p:xfrm>
          <a:off x="5184775" y="3359150"/>
          <a:ext cx="530225" cy="450850"/>
        </p:xfrm>
        <a:graphic>
          <a:graphicData uri="http://schemas.openxmlformats.org/presentationml/2006/ole">
            <mc:AlternateContent xmlns:mc="http://schemas.openxmlformats.org/markup-compatibility/2006">
              <mc:Choice xmlns:v="urn:schemas-microsoft-com:vml" Requires="v">
                <p:oleObj spid="_x0000_s257944" name="Equation" r:id="rId18" imgW="253800" imgH="203040" progId="Equation.DSMT4">
                  <p:embed/>
                </p:oleObj>
              </mc:Choice>
              <mc:Fallback>
                <p:oleObj name="Equation" r:id="rId18" imgW="253800" imgH="20304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84775" y="3359150"/>
                        <a:ext cx="530225" cy="4508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7" name="Object 17"/>
          <p:cNvGraphicFramePr>
            <a:graphicFrameLocks noChangeAspect="1"/>
          </p:cNvGraphicFramePr>
          <p:nvPr/>
        </p:nvGraphicFramePr>
        <p:xfrm>
          <a:off x="2286000" y="4395788"/>
          <a:ext cx="549275" cy="303212"/>
        </p:xfrm>
        <a:graphic>
          <a:graphicData uri="http://schemas.openxmlformats.org/presentationml/2006/ole">
            <mc:AlternateContent xmlns:mc="http://schemas.openxmlformats.org/markup-compatibility/2006">
              <mc:Choice xmlns:v="urn:schemas-microsoft-com:vml" Requires="v">
                <p:oleObj spid="_x0000_s257945" name="Equation" r:id="rId20" imgW="291960" imgH="152280" progId="Equation.DSMT4">
                  <p:embed/>
                </p:oleObj>
              </mc:Choice>
              <mc:Fallback>
                <p:oleObj name="Equation" r:id="rId20" imgW="291960" imgH="15228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4395788"/>
                        <a:ext cx="549275" cy="3032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8" name="Object 18"/>
          <p:cNvGraphicFramePr>
            <a:graphicFrameLocks noChangeAspect="1"/>
          </p:cNvGraphicFramePr>
          <p:nvPr/>
        </p:nvGraphicFramePr>
        <p:xfrm>
          <a:off x="3763963" y="4092575"/>
          <a:ext cx="5151437" cy="860425"/>
        </p:xfrm>
        <a:graphic>
          <a:graphicData uri="http://schemas.openxmlformats.org/presentationml/2006/ole">
            <mc:AlternateContent xmlns:mc="http://schemas.openxmlformats.org/markup-compatibility/2006">
              <mc:Choice xmlns:v="urn:schemas-microsoft-com:vml" Requires="v">
                <p:oleObj spid="_x0000_s257946" name="Equation" r:id="rId22" imgW="2743200" imgH="431640" progId="Equation.DSMT4">
                  <p:embed/>
                </p:oleObj>
              </mc:Choice>
              <mc:Fallback>
                <p:oleObj name="Equation" r:id="rId22" imgW="2743200" imgH="43164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763963" y="4092575"/>
                        <a:ext cx="5151437" cy="860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6979" name="AutoShape 19"/>
          <p:cNvSpPr>
            <a:spLocks noChangeArrowheads="1"/>
          </p:cNvSpPr>
          <p:nvPr/>
        </p:nvSpPr>
        <p:spPr bwMode="auto">
          <a:xfrm>
            <a:off x="381000" y="4146550"/>
            <a:ext cx="1350963" cy="730250"/>
          </a:xfrm>
          <a:prstGeom prst="rightArrow">
            <a:avLst>
              <a:gd name="adj1" fmla="val 50000"/>
              <a:gd name="adj2" fmla="val 4625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d</a:t>
            </a:r>
          </a:p>
        </p:txBody>
      </p:sp>
      <p:sp>
        <p:nvSpPr>
          <p:cNvPr id="296980" name="Text Box 20"/>
          <p:cNvSpPr txBox="1">
            <a:spLocks noChangeArrowheads="1"/>
          </p:cNvSpPr>
          <p:nvPr/>
        </p:nvSpPr>
        <p:spPr bwMode="auto">
          <a:xfrm>
            <a:off x="6934200" y="2559050"/>
            <a:ext cx="990600" cy="336550"/>
          </a:xfrm>
          <a:prstGeom prst="rect">
            <a:avLst/>
          </a:prstGeom>
          <a:noFill/>
          <a:ln w="9525">
            <a:noFill/>
            <a:miter lim="800000"/>
            <a:headEnd/>
            <a:tailEnd/>
          </a:ln>
          <a:effectLst/>
        </p:spPr>
        <p:txBody>
          <a:bodyPr>
            <a:prstTxWarp prst="textNoShape">
              <a:avLst/>
            </a:prstTxWarp>
            <a:spAutoFit/>
          </a:bodyPr>
          <a:lstStyle/>
          <a:p>
            <a:r>
              <a:rPr lang="en-US" sz="1600" b="1" dirty="0">
                <a:solidFill>
                  <a:schemeClr val="hlink"/>
                </a:solidFill>
                <a:latin typeface="Arial Narrow" charset="0"/>
              </a:rPr>
              <a:t>Table 25.1  </a:t>
            </a:r>
          </a:p>
        </p:txBody>
      </p:sp>
      <p:graphicFrame>
        <p:nvGraphicFramePr>
          <p:cNvPr id="296981" name="Object 21"/>
          <p:cNvGraphicFramePr>
            <a:graphicFrameLocks noChangeAspect="1"/>
          </p:cNvGraphicFramePr>
          <p:nvPr/>
        </p:nvGraphicFramePr>
        <p:xfrm>
          <a:off x="2743200" y="4143375"/>
          <a:ext cx="1027113" cy="809625"/>
        </p:xfrm>
        <a:graphic>
          <a:graphicData uri="http://schemas.openxmlformats.org/presentationml/2006/ole">
            <mc:AlternateContent xmlns:mc="http://schemas.openxmlformats.org/markup-compatibility/2006">
              <mc:Choice xmlns:v="urn:schemas-microsoft-com:vml" Requires="v">
                <p:oleObj spid="_x0000_s257947" name="Equation" r:id="rId24" imgW="545760" imgH="406080" progId="Equation.DSMT4">
                  <p:embed/>
                </p:oleObj>
              </mc:Choice>
              <mc:Fallback>
                <p:oleObj name="Equation" r:id="rId24" imgW="545760" imgH="40608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743200" y="4143375"/>
                        <a:ext cx="1027113" cy="809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82" name="Object 22"/>
          <p:cNvGraphicFramePr>
            <a:graphicFrameLocks noChangeAspect="1"/>
          </p:cNvGraphicFramePr>
          <p:nvPr/>
        </p:nvGraphicFramePr>
        <p:xfrm>
          <a:off x="1676400" y="5638800"/>
          <a:ext cx="823913" cy="455613"/>
        </p:xfrm>
        <a:graphic>
          <a:graphicData uri="http://schemas.openxmlformats.org/presentationml/2006/ole">
            <mc:AlternateContent xmlns:mc="http://schemas.openxmlformats.org/markup-compatibility/2006">
              <mc:Choice xmlns:v="urn:schemas-microsoft-com:vml" Requires="v">
                <p:oleObj spid="_x0000_s257948" name="Equation" r:id="rId26" imgW="291960" imgH="152280" progId="Equation.DSMT4">
                  <p:embed/>
                </p:oleObj>
              </mc:Choice>
              <mc:Fallback>
                <p:oleObj name="Equation" r:id="rId26" imgW="291960" imgH="152280" progId="Equation.DSMT4">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676400" y="5638800"/>
                        <a:ext cx="823913" cy="4556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83" name="Object 23"/>
          <p:cNvGraphicFramePr>
            <a:graphicFrameLocks noChangeAspect="1"/>
          </p:cNvGraphicFramePr>
          <p:nvPr/>
        </p:nvGraphicFramePr>
        <p:xfrm>
          <a:off x="2443163" y="5638800"/>
          <a:ext cx="3043237" cy="492125"/>
        </p:xfrm>
        <a:graphic>
          <a:graphicData uri="http://schemas.openxmlformats.org/presentationml/2006/ole">
            <mc:AlternateContent xmlns:mc="http://schemas.openxmlformats.org/markup-compatibility/2006">
              <mc:Choice xmlns:v="urn:schemas-microsoft-com:vml" Requires="v">
                <p:oleObj spid="_x0000_s257949" name="Equation" r:id="rId28" imgW="1079280" imgH="164880" progId="Equation.DSMT4">
                  <p:embed/>
                </p:oleObj>
              </mc:Choice>
              <mc:Fallback>
                <p:oleObj name="Equation" r:id="rId28" imgW="1079280" imgH="164880" progId="Equation.DSMT4">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443163" y="5638800"/>
                        <a:ext cx="3043237" cy="492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39251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smtClean="0"/>
              <a:t>Tuesday, June 19, 2018</a:t>
            </a:r>
            <a:endParaRPr lang="en-US"/>
          </a:p>
        </p:txBody>
      </p:sp>
      <p:sp>
        <p:nvSpPr>
          <p:cNvPr id="23" name="Footer Placeholder 4"/>
          <p:cNvSpPr>
            <a:spLocks noGrp="1"/>
          </p:cNvSpPr>
          <p:nvPr>
            <p:ph type="ftr" sz="quarter" idx="11"/>
          </p:nvPr>
        </p:nvSpPr>
        <p:spPr/>
        <p:txBody>
          <a:bodyPr/>
          <a:lstStyle/>
          <a:p>
            <a:r>
              <a:rPr lang="de-DE" smtClean="0"/>
              <a:t>PHYS 1444-001, Summer 2018               Dr. Jaehoon Yu</a:t>
            </a:r>
            <a:endParaRPr lang="en-US"/>
          </a:p>
        </p:txBody>
      </p:sp>
      <p:sp>
        <p:nvSpPr>
          <p:cNvPr id="24" name="Slide Number Placeholder 5"/>
          <p:cNvSpPr>
            <a:spLocks noGrp="1"/>
          </p:cNvSpPr>
          <p:nvPr>
            <p:ph type="sldNum" sz="quarter" idx="12"/>
          </p:nvPr>
        </p:nvSpPr>
        <p:spPr/>
        <p:txBody>
          <a:bodyPr/>
          <a:lstStyle/>
          <a:p>
            <a:fld id="{A7453AAD-99D8-644C-82C0-0591F3E57043}" type="slidenum">
              <a:rPr lang="en-US"/>
              <a:pPr/>
              <a:t>18</a:t>
            </a:fld>
            <a:endParaRPr lang="en-US"/>
          </a:p>
        </p:txBody>
      </p:sp>
      <p:sp>
        <p:nvSpPr>
          <p:cNvPr id="297986" name="Rectangle 2"/>
          <p:cNvSpPr>
            <a:spLocks noGrp="1" noChangeArrowheads="1"/>
          </p:cNvSpPr>
          <p:nvPr>
            <p:ph type="title"/>
          </p:nvPr>
        </p:nvSpPr>
        <p:spPr>
          <a:xfrm>
            <a:off x="228600" y="0"/>
            <a:ext cx="8686800" cy="762000"/>
          </a:xfrm>
        </p:spPr>
        <p:txBody>
          <a:bodyPr/>
          <a:lstStyle/>
          <a:p>
            <a:r>
              <a:rPr lang="en-US" dirty="0"/>
              <a:t>Example 25 –</a:t>
            </a:r>
            <a:r>
              <a:rPr lang="en-US" dirty="0" smtClean="0"/>
              <a:t> 6 </a:t>
            </a:r>
            <a:endParaRPr lang="en-US" dirty="0"/>
          </a:p>
        </p:txBody>
      </p:sp>
      <p:sp>
        <p:nvSpPr>
          <p:cNvPr id="297987" name="Text Box 3"/>
          <p:cNvSpPr txBox="1">
            <a:spLocks noChangeArrowheads="1"/>
          </p:cNvSpPr>
          <p:nvPr/>
        </p:nvSpPr>
        <p:spPr bwMode="auto">
          <a:xfrm>
            <a:off x="685800" y="684213"/>
            <a:ext cx="7848600" cy="137318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Stretching changes resistance: </a:t>
            </a:r>
            <a:r>
              <a:rPr lang="en-US" sz="2800">
                <a:solidFill>
                  <a:schemeClr val="accent2"/>
                </a:solidFill>
                <a:latin typeface="Arial Narrow" charset="0"/>
              </a:rPr>
              <a:t>A wire of resistance R is stretched uniformly until it is twice its original length.  What happens to its resistance?</a:t>
            </a:r>
          </a:p>
        </p:txBody>
      </p:sp>
      <p:sp>
        <p:nvSpPr>
          <p:cNvPr id="297988" name="Text Box 4"/>
          <p:cNvSpPr txBox="1">
            <a:spLocks noChangeArrowheads="1"/>
          </p:cNvSpPr>
          <p:nvPr/>
        </p:nvSpPr>
        <p:spPr bwMode="auto">
          <a:xfrm>
            <a:off x="609600" y="2057400"/>
            <a:ext cx="6172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constant quantity in this problem?  </a:t>
            </a:r>
          </a:p>
        </p:txBody>
      </p:sp>
      <p:sp>
        <p:nvSpPr>
          <p:cNvPr id="297989" name="Text Box 5"/>
          <p:cNvSpPr txBox="1">
            <a:spLocks noChangeArrowheads="1"/>
          </p:cNvSpPr>
          <p:nvPr/>
        </p:nvSpPr>
        <p:spPr bwMode="auto">
          <a:xfrm>
            <a:off x="609600" y="2641600"/>
            <a:ext cx="65532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volume of a cylinder of length L and radius r? </a:t>
            </a:r>
          </a:p>
        </p:txBody>
      </p:sp>
      <p:graphicFrame>
        <p:nvGraphicFramePr>
          <p:cNvPr id="297990" name="Object 6"/>
          <p:cNvGraphicFramePr>
            <a:graphicFrameLocks noChangeAspect="1"/>
          </p:cNvGraphicFramePr>
          <p:nvPr/>
        </p:nvGraphicFramePr>
        <p:xfrm>
          <a:off x="4191000" y="4899025"/>
          <a:ext cx="530225" cy="338138"/>
        </p:xfrm>
        <a:graphic>
          <a:graphicData uri="http://schemas.openxmlformats.org/presentationml/2006/ole">
            <mc:AlternateContent xmlns:mc="http://schemas.openxmlformats.org/markup-compatibility/2006">
              <mc:Choice xmlns:v="urn:schemas-microsoft-com:vml" Requires="v">
                <p:oleObj spid="_x0000_s258751" name="Equation" r:id="rId3" imgW="253800" imgH="152280" progId="Equation.DSMT4">
                  <p:embed/>
                </p:oleObj>
              </mc:Choice>
              <mc:Fallback>
                <p:oleObj name="Equation" r:id="rId3" imgW="253800" imgH="1522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4899025"/>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1" name="Object 7"/>
          <p:cNvGraphicFramePr>
            <a:graphicFrameLocks noChangeAspect="1"/>
          </p:cNvGraphicFramePr>
          <p:nvPr/>
        </p:nvGraphicFramePr>
        <p:xfrm>
          <a:off x="4724400" y="4670425"/>
          <a:ext cx="584200" cy="815975"/>
        </p:xfrm>
        <a:graphic>
          <a:graphicData uri="http://schemas.openxmlformats.org/presentationml/2006/ole">
            <mc:AlternateContent xmlns:mc="http://schemas.openxmlformats.org/markup-compatibility/2006">
              <mc:Choice xmlns:v="urn:schemas-microsoft-com:vml" Requires="v">
                <p:oleObj spid="_x0000_s258752" name="Equation" r:id="rId5" imgW="279360" imgH="368280" progId="Equation.DSMT4">
                  <p:embed/>
                </p:oleObj>
              </mc:Choice>
              <mc:Fallback>
                <p:oleObj name="Equation" r:id="rId5" imgW="279360" imgH="3682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4670425"/>
                        <a:ext cx="584200"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2" name="Object 8"/>
          <p:cNvGraphicFramePr>
            <a:graphicFrameLocks noChangeAspect="1"/>
          </p:cNvGraphicFramePr>
          <p:nvPr/>
        </p:nvGraphicFramePr>
        <p:xfrm>
          <a:off x="2514600" y="3159125"/>
          <a:ext cx="609600" cy="422275"/>
        </p:xfrm>
        <a:graphic>
          <a:graphicData uri="http://schemas.openxmlformats.org/presentationml/2006/ole">
            <mc:AlternateContent xmlns:mc="http://schemas.openxmlformats.org/markup-compatibility/2006">
              <mc:Choice xmlns:v="urn:schemas-microsoft-com:vml" Requires="v">
                <p:oleObj spid="_x0000_s258753" name="Equation" r:id="rId7" imgW="253800" imgH="164880" progId="Equation.DSMT4">
                  <p:embed/>
                </p:oleObj>
              </mc:Choice>
              <mc:Fallback>
                <p:oleObj name="Equation" r:id="rId7" imgW="253800" imgH="1648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600" y="3159125"/>
                        <a:ext cx="609600" cy="422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7993" name="Text Box 9"/>
          <p:cNvSpPr txBox="1">
            <a:spLocks noChangeArrowheads="1"/>
          </p:cNvSpPr>
          <p:nvPr/>
        </p:nvSpPr>
        <p:spPr bwMode="auto">
          <a:xfrm>
            <a:off x="6858000" y="2071688"/>
            <a:ext cx="1828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volume!  </a:t>
            </a:r>
          </a:p>
        </p:txBody>
      </p:sp>
      <p:sp>
        <p:nvSpPr>
          <p:cNvPr id="297994" name="Text Box 10"/>
          <p:cNvSpPr txBox="1">
            <a:spLocks noChangeArrowheads="1"/>
          </p:cNvSpPr>
          <p:nvPr/>
        </p:nvSpPr>
        <p:spPr bwMode="auto">
          <a:xfrm>
            <a:off x="609600" y="3654425"/>
            <a:ext cx="693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happens to A if L increases factor two, L’=2L? </a:t>
            </a:r>
          </a:p>
        </p:txBody>
      </p:sp>
      <p:sp>
        <p:nvSpPr>
          <p:cNvPr id="297995" name="Text Box 11"/>
          <p:cNvSpPr txBox="1">
            <a:spLocks noChangeArrowheads="1"/>
          </p:cNvSpPr>
          <p:nvPr/>
        </p:nvSpPr>
        <p:spPr bwMode="auto">
          <a:xfrm>
            <a:off x="609600" y="4238625"/>
            <a:ext cx="6477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cross-sectional area, A, halves. A’=A/2</a:t>
            </a:r>
          </a:p>
        </p:txBody>
      </p:sp>
      <p:sp>
        <p:nvSpPr>
          <p:cNvPr id="297996" name="Text Box 12"/>
          <p:cNvSpPr txBox="1">
            <a:spLocks noChangeArrowheads="1"/>
          </p:cNvSpPr>
          <p:nvPr/>
        </p:nvSpPr>
        <p:spPr bwMode="auto">
          <a:xfrm>
            <a:off x="609600" y="4824413"/>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original resistance is </a:t>
            </a:r>
          </a:p>
        </p:txBody>
      </p:sp>
      <p:sp>
        <p:nvSpPr>
          <p:cNvPr id="297997" name="Text Box 13"/>
          <p:cNvSpPr txBox="1">
            <a:spLocks noChangeArrowheads="1"/>
          </p:cNvSpPr>
          <p:nvPr/>
        </p:nvSpPr>
        <p:spPr bwMode="auto">
          <a:xfrm>
            <a:off x="685800" y="5562600"/>
            <a:ext cx="312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new resistance is </a:t>
            </a:r>
          </a:p>
        </p:txBody>
      </p:sp>
      <p:graphicFrame>
        <p:nvGraphicFramePr>
          <p:cNvPr id="297998" name="Object 14"/>
          <p:cNvGraphicFramePr>
            <a:graphicFrameLocks noChangeAspect="1"/>
          </p:cNvGraphicFramePr>
          <p:nvPr/>
        </p:nvGraphicFramePr>
        <p:xfrm>
          <a:off x="4114800" y="5681663"/>
          <a:ext cx="611188" cy="338137"/>
        </p:xfrm>
        <a:graphic>
          <a:graphicData uri="http://schemas.openxmlformats.org/presentationml/2006/ole">
            <mc:AlternateContent xmlns:mc="http://schemas.openxmlformats.org/markup-compatibility/2006">
              <mc:Choice xmlns:v="urn:schemas-microsoft-com:vml" Requires="v">
                <p:oleObj spid="_x0000_s258754" name="Equation" r:id="rId9" imgW="291960" imgH="152280" progId="Equation.DSMT4">
                  <p:embed/>
                </p:oleObj>
              </mc:Choice>
              <mc:Fallback>
                <p:oleObj name="Equation" r:id="rId9" imgW="291960" imgH="1522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5681663"/>
                        <a:ext cx="611188" cy="3381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9" name="Object 15"/>
          <p:cNvGraphicFramePr>
            <a:graphicFrameLocks noChangeAspect="1"/>
          </p:cNvGraphicFramePr>
          <p:nvPr/>
        </p:nvGraphicFramePr>
        <p:xfrm>
          <a:off x="4659313" y="5453063"/>
          <a:ext cx="903287" cy="814387"/>
        </p:xfrm>
        <a:graphic>
          <a:graphicData uri="http://schemas.openxmlformats.org/presentationml/2006/ole">
            <mc:AlternateContent xmlns:mc="http://schemas.openxmlformats.org/markup-compatibility/2006">
              <mc:Choice xmlns:v="urn:schemas-microsoft-com:vml" Requires="v">
                <p:oleObj spid="_x0000_s258755" name="Equation" r:id="rId11" imgW="431640" imgH="368280" progId="Equation.DSMT4">
                  <p:embed/>
                </p:oleObj>
              </mc:Choice>
              <mc:Fallback>
                <p:oleObj name="Equation" r:id="rId11" imgW="431640" imgH="368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59313" y="5453063"/>
                        <a:ext cx="903287" cy="8143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0" name="Object 16"/>
          <p:cNvGraphicFramePr>
            <a:graphicFrameLocks noChangeAspect="1"/>
          </p:cNvGraphicFramePr>
          <p:nvPr/>
        </p:nvGraphicFramePr>
        <p:xfrm>
          <a:off x="5567363" y="5410200"/>
          <a:ext cx="1062037" cy="900113"/>
        </p:xfrm>
        <a:graphic>
          <a:graphicData uri="http://schemas.openxmlformats.org/presentationml/2006/ole">
            <mc:AlternateContent xmlns:mc="http://schemas.openxmlformats.org/markup-compatibility/2006">
              <mc:Choice xmlns:v="urn:schemas-microsoft-com:vml" Requires="v">
                <p:oleObj spid="_x0000_s258756" name="Equation" r:id="rId13" imgW="507960" imgH="406080" progId="Equation.DSMT4">
                  <p:embed/>
                </p:oleObj>
              </mc:Choice>
              <mc:Fallback>
                <p:oleObj name="Equation" r:id="rId13" imgW="507960" imgH="4060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7363" y="5410200"/>
                        <a:ext cx="1062037" cy="9001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1" name="Object 17"/>
          <p:cNvGraphicFramePr>
            <a:graphicFrameLocks noChangeAspect="1"/>
          </p:cNvGraphicFramePr>
          <p:nvPr/>
        </p:nvGraphicFramePr>
        <p:xfrm>
          <a:off x="6629400" y="5410200"/>
          <a:ext cx="955675" cy="814388"/>
        </p:xfrm>
        <a:graphic>
          <a:graphicData uri="http://schemas.openxmlformats.org/presentationml/2006/ole">
            <mc:AlternateContent xmlns:mc="http://schemas.openxmlformats.org/markup-compatibility/2006">
              <mc:Choice xmlns:v="urn:schemas-microsoft-com:vml" Requires="v">
                <p:oleObj spid="_x0000_s258757" name="Equation" r:id="rId15" imgW="457200" imgH="368280" progId="Equation.DSMT4">
                  <p:embed/>
                </p:oleObj>
              </mc:Choice>
              <mc:Fallback>
                <p:oleObj name="Equation" r:id="rId15" imgW="457200" imgH="3682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29400" y="5410200"/>
                        <a:ext cx="955675" cy="81438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2" name="Object 18"/>
          <p:cNvGraphicFramePr>
            <a:graphicFrameLocks noChangeAspect="1"/>
          </p:cNvGraphicFramePr>
          <p:nvPr/>
        </p:nvGraphicFramePr>
        <p:xfrm>
          <a:off x="7543800" y="5638800"/>
          <a:ext cx="450850" cy="338138"/>
        </p:xfrm>
        <a:graphic>
          <a:graphicData uri="http://schemas.openxmlformats.org/presentationml/2006/ole">
            <mc:AlternateContent xmlns:mc="http://schemas.openxmlformats.org/markup-compatibility/2006">
              <mc:Choice xmlns:v="urn:schemas-microsoft-com:vml" Requires="v">
                <p:oleObj spid="_x0000_s258758" name="Equation" r:id="rId17" imgW="215640" imgH="152280" progId="Equation.DSMT4">
                  <p:embed/>
                </p:oleObj>
              </mc:Choice>
              <mc:Fallback>
                <p:oleObj name="Equation" r:id="rId17" imgW="215640" imgH="1522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543800" y="5638800"/>
                        <a:ext cx="450850"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8003" name="Text Box 19"/>
          <p:cNvSpPr txBox="1">
            <a:spLocks noChangeArrowheads="1"/>
          </p:cNvSpPr>
          <p:nvPr/>
        </p:nvSpPr>
        <p:spPr bwMode="auto">
          <a:xfrm>
            <a:off x="381000" y="6280150"/>
            <a:ext cx="85344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The resistance of the wire increases by a factor of four if the length increases twice. </a:t>
            </a:r>
          </a:p>
        </p:txBody>
      </p:sp>
      <p:graphicFrame>
        <p:nvGraphicFramePr>
          <p:cNvPr id="298004" name="Object 20"/>
          <p:cNvGraphicFramePr>
            <a:graphicFrameLocks noChangeAspect="1"/>
          </p:cNvGraphicFramePr>
          <p:nvPr/>
        </p:nvGraphicFramePr>
        <p:xfrm>
          <a:off x="3048000" y="3192463"/>
          <a:ext cx="792163" cy="388937"/>
        </p:xfrm>
        <a:graphic>
          <a:graphicData uri="http://schemas.openxmlformats.org/presentationml/2006/ole">
            <mc:AlternateContent xmlns:mc="http://schemas.openxmlformats.org/markup-compatibility/2006">
              <mc:Choice xmlns:v="urn:schemas-microsoft-com:vml" Requires="v">
                <p:oleObj spid="_x0000_s258759" name="Equation" r:id="rId19" imgW="330120" imgH="152280" progId="Equation.DSMT4">
                  <p:embed/>
                </p:oleObj>
              </mc:Choice>
              <mc:Fallback>
                <p:oleObj name="Equation" r:id="rId19" imgW="330120" imgH="15228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048000" y="3192463"/>
                        <a:ext cx="792163" cy="3889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5" name="Object 21"/>
          <p:cNvGraphicFramePr>
            <a:graphicFrameLocks noChangeAspect="1"/>
          </p:cNvGraphicFramePr>
          <p:nvPr/>
        </p:nvGraphicFramePr>
        <p:xfrm>
          <a:off x="3825875" y="3048000"/>
          <a:ext cx="822325" cy="519113"/>
        </p:xfrm>
        <a:graphic>
          <a:graphicData uri="http://schemas.openxmlformats.org/presentationml/2006/ole">
            <mc:AlternateContent xmlns:mc="http://schemas.openxmlformats.org/markup-compatibility/2006">
              <mc:Choice xmlns:v="urn:schemas-microsoft-com:vml" Requires="v">
                <p:oleObj spid="_x0000_s258760" name="Equation" r:id="rId21" imgW="342720" imgH="203040" progId="Equation.DSMT4">
                  <p:embed/>
                </p:oleObj>
              </mc:Choice>
              <mc:Fallback>
                <p:oleObj name="Equation" r:id="rId21" imgW="342720" imgH="20304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825875" y="3048000"/>
                        <a:ext cx="822325" cy="5191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41876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Tuesday, June 19, 2018</a:t>
            </a:r>
            <a:endParaRPr lang="en-US"/>
          </a:p>
        </p:txBody>
      </p:sp>
      <p:sp>
        <p:nvSpPr>
          <p:cNvPr id="6" name="Footer Placeholder 4"/>
          <p:cNvSpPr>
            <a:spLocks noGrp="1"/>
          </p:cNvSpPr>
          <p:nvPr>
            <p:ph type="ftr" sz="quarter" idx="11"/>
          </p:nvPr>
        </p:nvSpPr>
        <p:spPr/>
        <p:txBody>
          <a:bodyPr/>
          <a:lstStyle/>
          <a:p>
            <a:r>
              <a:rPr lang="de-DE" smtClean="0"/>
              <a:t>PHYS 1444-001, Summer 2018               Dr. Jaehoon Yu</a:t>
            </a:r>
            <a:endParaRPr lang="en-US"/>
          </a:p>
        </p:txBody>
      </p:sp>
      <p:sp>
        <p:nvSpPr>
          <p:cNvPr id="7" name="Slide Number Placeholder 5"/>
          <p:cNvSpPr>
            <a:spLocks noGrp="1"/>
          </p:cNvSpPr>
          <p:nvPr>
            <p:ph type="sldNum" sz="quarter" idx="12"/>
          </p:nvPr>
        </p:nvSpPr>
        <p:spPr/>
        <p:txBody>
          <a:bodyPr/>
          <a:lstStyle/>
          <a:p>
            <a:fld id="{0605EB87-F66E-EA42-B219-A83BC1565D25}" type="slidenum">
              <a:rPr lang="en-US"/>
              <a:pPr/>
              <a:t>19</a:t>
            </a:fld>
            <a:endParaRPr lang="en-US"/>
          </a:p>
        </p:txBody>
      </p:sp>
      <p:sp>
        <p:nvSpPr>
          <p:cNvPr id="299010" name="Rectangle 2"/>
          <p:cNvSpPr>
            <a:spLocks noChangeArrowheads="1"/>
          </p:cNvSpPr>
          <p:nvPr/>
        </p:nvSpPr>
        <p:spPr bwMode="auto">
          <a:xfrm>
            <a:off x="152400" y="533400"/>
            <a:ext cx="8763000" cy="61722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Do you think the resistivity depends on temperature?</a:t>
            </a:r>
          </a:p>
          <a:p>
            <a:pPr marL="742950" lvl="1" indent="-285750">
              <a:spcBef>
                <a:spcPct val="20000"/>
              </a:spcBef>
              <a:buFontTx/>
              <a:buChar char="–"/>
            </a:pPr>
            <a:r>
              <a:rPr lang="en-US" dirty="0">
                <a:solidFill>
                  <a:srgbClr val="660066"/>
                </a:solidFill>
                <a:latin typeface="Arial Narrow" charset="0"/>
                <a:ea typeface="ＭＳ Ｐゴシック" charset="-128"/>
              </a:rPr>
              <a:t>Yes</a:t>
            </a:r>
          </a:p>
          <a:p>
            <a:pPr marL="342900" indent="-342900">
              <a:spcBef>
                <a:spcPct val="20000"/>
              </a:spcBef>
              <a:buFontTx/>
              <a:buChar char="•"/>
            </a:pPr>
            <a:r>
              <a:rPr lang="en-US" sz="2800" dirty="0">
                <a:solidFill>
                  <a:schemeClr val="accent2"/>
                </a:solidFill>
                <a:latin typeface="Arial Narrow" charset="0"/>
              </a:rPr>
              <a:t>Would it increase or decrease with the temperature?</a:t>
            </a:r>
          </a:p>
          <a:p>
            <a:pPr marL="742950" lvl="1" indent="-285750">
              <a:spcBef>
                <a:spcPct val="20000"/>
              </a:spcBef>
              <a:buFontTx/>
              <a:buChar char="–"/>
            </a:pPr>
            <a:r>
              <a:rPr lang="en-US" dirty="0">
                <a:solidFill>
                  <a:srgbClr val="660066"/>
                </a:solidFill>
                <a:latin typeface="Arial Narrow" charset="0"/>
                <a:ea typeface="ＭＳ Ｐゴシック" charset="-128"/>
              </a:rPr>
              <a:t>Increase</a:t>
            </a:r>
          </a:p>
          <a:p>
            <a:pPr marL="742950" lvl="1" indent="-285750">
              <a:spcBef>
                <a:spcPct val="20000"/>
              </a:spcBef>
              <a:buFontTx/>
              <a:buChar char="–"/>
            </a:pPr>
            <a:r>
              <a:rPr lang="en-US" dirty="0">
                <a:solidFill>
                  <a:srgbClr val="660066"/>
                </a:solidFill>
                <a:latin typeface="Arial Narrow" charset="0"/>
                <a:ea typeface="ＭＳ Ｐゴシック" charset="-128"/>
              </a:rPr>
              <a:t>Why?</a:t>
            </a:r>
            <a:endParaRPr lang="en-US" dirty="0" smtClean="0">
              <a:solidFill>
                <a:srgbClr val="660066"/>
              </a:solidFill>
              <a:latin typeface="Arial Narrow" charset="0"/>
              <a:ea typeface="ＭＳ Ｐゴシック" charset="-128"/>
            </a:endParaRPr>
          </a:p>
          <a:p>
            <a:pPr marL="742950" lvl="1" indent="-285750">
              <a:spcBef>
                <a:spcPct val="20000"/>
              </a:spcBef>
              <a:buFontTx/>
              <a:buChar char="–"/>
            </a:pPr>
            <a:r>
              <a:rPr lang="en-US" dirty="0" smtClean="0">
                <a:solidFill>
                  <a:srgbClr val="660066"/>
                </a:solidFill>
                <a:latin typeface="Arial Narrow" charset="0"/>
                <a:ea typeface="ＭＳ Ｐゴシック" charset="-128"/>
              </a:rPr>
              <a:t>Because </a:t>
            </a:r>
            <a:r>
              <a:rPr lang="en-US" dirty="0">
                <a:solidFill>
                  <a:srgbClr val="660066"/>
                </a:solidFill>
                <a:latin typeface="Arial Narrow" charset="0"/>
                <a:ea typeface="ＭＳ Ｐゴシック" charset="-128"/>
              </a:rPr>
              <a:t>the atoms are vibrating more rapidly as temperature increases and are arranged in a less orderly fashion.  So?</a:t>
            </a:r>
          </a:p>
          <a:p>
            <a:pPr marL="1143000" lvl="2" indent="-228600">
              <a:spcBef>
                <a:spcPct val="20000"/>
              </a:spcBef>
              <a:buFontTx/>
              <a:buChar char="•"/>
            </a:pPr>
            <a:r>
              <a:rPr lang="en-US" sz="2000" dirty="0" smtClean="0">
                <a:solidFill>
                  <a:srgbClr val="003300"/>
                </a:solidFill>
                <a:latin typeface="Arial Narrow" charset="0"/>
                <a:ea typeface="ＭＳ Ｐゴシック" charset="-128"/>
              </a:rPr>
              <a:t>They </a:t>
            </a:r>
            <a:r>
              <a:rPr lang="en-US" sz="2000" dirty="0">
                <a:solidFill>
                  <a:srgbClr val="003300"/>
                </a:solidFill>
                <a:latin typeface="Arial Narrow" charset="0"/>
                <a:ea typeface="ＭＳ Ｐゴシック" charset="-128"/>
              </a:rPr>
              <a:t>interfere more with the flow of electrons.</a:t>
            </a:r>
          </a:p>
          <a:p>
            <a:pPr marL="342900" indent="-342900">
              <a:spcBef>
                <a:spcPct val="20000"/>
              </a:spcBef>
              <a:buFontTx/>
              <a:buChar char="•"/>
            </a:pPr>
            <a:r>
              <a:rPr lang="en-US" sz="2800" dirty="0">
                <a:solidFill>
                  <a:schemeClr val="accent2"/>
                </a:solidFill>
                <a:latin typeface="Arial Narrow" charset="0"/>
              </a:rPr>
              <a:t>If the temperature change is not too large, the resistivity of metals usually increase nearly linearly </a:t>
            </a:r>
            <a:r>
              <a:rPr lang="en-US" sz="2800" dirty="0" err="1">
                <a:solidFill>
                  <a:schemeClr val="accent2"/>
                </a:solidFill>
                <a:latin typeface="Arial Narrow" charset="0"/>
              </a:rPr>
              <a:t>w</a:t>
            </a:r>
            <a:r>
              <a:rPr lang="en-US" sz="2800" dirty="0">
                <a:solidFill>
                  <a:schemeClr val="accent2"/>
                </a:solidFill>
                <a:latin typeface="Arial Narrow" charset="0"/>
              </a:rPr>
              <a:t>/ temperature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α</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is the temperature coefficient of resistivity</a:t>
            </a: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α</a:t>
            </a:r>
            <a:r>
              <a:rPr lang="en-US" dirty="0" smtClean="0">
                <a:solidFill>
                  <a:srgbClr val="660066"/>
                </a:solidFill>
                <a:latin typeface="Symbol" charset="2"/>
                <a:ea typeface="ＭＳ Ｐゴシック" charset="-128"/>
              </a:rPr>
              <a:t> </a:t>
            </a:r>
            <a:r>
              <a:rPr lang="en-US" dirty="0">
                <a:solidFill>
                  <a:srgbClr val="660066"/>
                </a:solidFill>
                <a:latin typeface="Arial Narrow" charset="0"/>
                <a:ea typeface="ＭＳ Ｐゴシック" charset="-128"/>
              </a:rPr>
              <a:t>of some semiconductors can be negative due to increased number of freed electrons.</a:t>
            </a:r>
          </a:p>
        </p:txBody>
      </p:sp>
      <p:graphicFrame>
        <p:nvGraphicFramePr>
          <p:cNvPr id="299011" name="Object 3"/>
          <p:cNvGraphicFramePr>
            <a:graphicFrameLocks noChangeAspect="1"/>
          </p:cNvGraphicFramePr>
          <p:nvPr/>
        </p:nvGraphicFramePr>
        <p:xfrm>
          <a:off x="2646363" y="4953000"/>
          <a:ext cx="2916237" cy="561975"/>
        </p:xfrm>
        <a:graphic>
          <a:graphicData uri="http://schemas.openxmlformats.org/presentationml/2006/ole">
            <mc:AlternateContent xmlns:mc="http://schemas.openxmlformats.org/markup-compatibility/2006">
              <mc:Choice xmlns:v="urn:schemas-microsoft-com:vml" Requires="v">
                <p:oleObj spid="_x0000_s259145" name="Equation" r:id="rId3" imgW="1396800" imgH="253800" progId="Equation.DSMT4">
                  <p:embed/>
                </p:oleObj>
              </mc:Choice>
              <mc:Fallback>
                <p:oleObj name="Equation" r:id="rId3" imgW="1396800" imgH="2538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6363" y="4953000"/>
                        <a:ext cx="2916237" cy="561975"/>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9012" name="Rectangle 4"/>
          <p:cNvSpPr>
            <a:spLocks noGrp="1" noChangeArrowheads="1"/>
          </p:cNvSpPr>
          <p:nvPr>
            <p:ph type="title"/>
          </p:nvPr>
        </p:nvSpPr>
        <p:spPr>
          <a:xfrm>
            <a:off x="76200" y="0"/>
            <a:ext cx="8915400" cy="685800"/>
          </a:xfrm>
        </p:spPr>
        <p:txBody>
          <a:bodyPr/>
          <a:lstStyle/>
          <a:p>
            <a:r>
              <a:rPr lang="en-US"/>
              <a:t>Temperature Dependence of Resistivity</a:t>
            </a:r>
          </a:p>
        </p:txBody>
      </p:sp>
    </p:spTree>
    <p:extLst>
      <p:ext uri="{BB962C8B-B14F-4D97-AF65-F5344CB8AC3E}">
        <p14:creationId xmlns:p14="http://schemas.microsoft.com/office/powerpoint/2010/main" val="1779975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19459"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62000" y="76200"/>
            <a:ext cx="7772400" cy="838200"/>
          </a:xfrm>
        </p:spPr>
        <p:txBody>
          <a:bodyPr/>
          <a:lstStyle/>
          <a:p>
            <a:r>
              <a:rPr lang="en-US" sz="6000"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76200" y="838200"/>
            <a:ext cx="8991600" cy="5334000"/>
          </a:xfrm>
        </p:spPr>
        <p:txBody>
          <a:bodyPr/>
          <a:lstStyle/>
          <a:p>
            <a:r>
              <a:rPr lang="en-US" sz="2800" dirty="0" smtClean="0"/>
              <a:t>Reading Assignments: CH25.9 and 25.10</a:t>
            </a:r>
          </a:p>
          <a:p>
            <a:r>
              <a:rPr lang="en-US" sz="2800" dirty="0" smtClean="0"/>
              <a:t>Mid-term exam</a:t>
            </a:r>
          </a:p>
          <a:p>
            <a:pPr lvl="1"/>
            <a:r>
              <a:rPr lang="en-US" sz="2400" dirty="0" smtClean="0"/>
              <a:t>In </a:t>
            </a:r>
            <a:r>
              <a:rPr lang="en-US" sz="2400" dirty="0"/>
              <a:t>class </a:t>
            </a:r>
            <a:r>
              <a:rPr lang="en-US" sz="2400" dirty="0" smtClean="0"/>
              <a:t>tomorrow, Wednesday</a:t>
            </a:r>
            <a:r>
              <a:rPr lang="en-US" sz="2400" dirty="0"/>
              <a:t>, </a:t>
            </a:r>
            <a:r>
              <a:rPr lang="en-US" sz="2400" dirty="0" smtClean="0"/>
              <a:t>June 20</a:t>
            </a:r>
            <a:endParaRPr lang="en-US" sz="2400" dirty="0"/>
          </a:p>
          <a:p>
            <a:pPr lvl="1"/>
            <a:r>
              <a:rPr lang="en-US" sz="2400" dirty="0" smtClean="0"/>
              <a:t>Comprehensive exam which covers </a:t>
            </a:r>
            <a:r>
              <a:rPr lang="en-US" sz="2400" dirty="0"/>
              <a:t>CH21.1 through </a:t>
            </a:r>
            <a:r>
              <a:rPr lang="en-US" sz="2400" dirty="0" smtClean="0"/>
              <a:t>CH25.6+ appendices for math refresher</a:t>
            </a:r>
            <a:endParaRPr lang="en-US" sz="2000" dirty="0"/>
          </a:p>
          <a:p>
            <a:pPr lvl="1" eaLnBrk="1" hangingPunct="1"/>
            <a:r>
              <a:rPr lang="en-US" sz="2400" dirty="0"/>
              <a:t>Bring your calculator but DO NOT input formula into it!</a:t>
            </a:r>
          </a:p>
          <a:p>
            <a:pPr lvl="2" eaLnBrk="1" hangingPunct="1"/>
            <a:r>
              <a:rPr lang="en-US" sz="2000" dirty="0"/>
              <a:t>Cell phones or any types of computers cannot replace a calculator!</a:t>
            </a:r>
          </a:p>
          <a:p>
            <a:pPr lvl="1" eaLnBrk="1" hangingPunct="1"/>
            <a:r>
              <a:rPr lang="en-US" sz="2400" dirty="0"/>
              <a:t>BYOF: You may bring a one 8.5x11.5 sheet (front and back) of </a:t>
            </a:r>
            <a:r>
              <a:rPr lang="en-US" sz="2400" b="1" u="sng" dirty="0">
                <a:solidFill>
                  <a:srgbClr val="FF0000"/>
                </a:solidFill>
              </a:rPr>
              <a:t>handwritten</a:t>
            </a:r>
            <a:r>
              <a:rPr lang="en-US" sz="2400" dirty="0"/>
              <a:t> formulae and values of constants</a:t>
            </a:r>
          </a:p>
          <a:p>
            <a:pPr lvl="1" eaLnBrk="1" hangingPunct="1"/>
            <a:r>
              <a:rPr lang="en-US" sz="2400" dirty="0"/>
              <a:t>No derivations, word definitions or solutions of any kind!</a:t>
            </a:r>
          </a:p>
          <a:p>
            <a:pPr lvl="1" eaLnBrk="1" hangingPunct="1"/>
            <a:r>
              <a:rPr lang="en-US" sz="2400" dirty="0"/>
              <a:t>No additional formulae or values of constants will be provided! </a:t>
            </a:r>
            <a:endParaRPr lang="en-US" dirty="0"/>
          </a:p>
        </p:txBody>
      </p:sp>
    </p:spTree>
    <p:extLst>
      <p:ext uri="{BB962C8B-B14F-4D97-AF65-F5344CB8AC3E}">
        <p14:creationId xmlns:p14="http://schemas.microsoft.com/office/powerpoint/2010/main" val="8861402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June 19, 2018</a:t>
            </a:r>
            <a:endParaRPr lang="en-US"/>
          </a:p>
        </p:txBody>
      </p:sp>
      <p:sp>
        <p:nvSpPr>
          <p:cNvPr id="5" name="Footer Placeholder 4"/>
          <p:cNvSpPr>
            <a:spLocks noGrp="1"/>
          </p:cNvSpPr>
          <p:nvPr>
            <p:ph type="ftr" sz="quarter" idx="11"/>
          </p:nvPr>
        </p:nvSpPr>
        <p:spPr/>
        <p:txBody>
          <a:bodyPr/>
          <a:lstStyle/>
          <a:p>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p>
            <a:fld id="{1DE429FC-E08B-B548-83E9-AB59EA872A63}" type="slidenum">
              <a:rPr lang="en-US"/>
              <a:pPr/>
              <a:t>20</a:t>
            </a:fld>
            <a:endParaRPr lang="en-US"/>
          </a:p>
        </p:txBody>
      </p:sp>
      <p:sp>
        <p:nvSpPr>
          <p:cNvPr id="300034" name="Rectangle 2"/>
          <p:cNvSpPr>
            <a:spLocks noGrp="1" noChangeArrowheads="1"/>
          </p:cNvSpPr>
          <p:nvPr>
            <p:ph type="title"/>
          </p:nvPr>
        </p:nvSpPr>
        <p:spPr>
          <a:xfrm>
            <a:off x="76200" y="0"/>
            <a:ext cx="8915400" cy="685800"/>
          </a:xfrm>
        </p:spPr>
        <p:txBody>
          <a:bodyPr/>
          <a:lstStyle/>
          <a:p>
            <a:r>
              <a:rPr lang="en-US"/>
              <a:t>Electric Power</a:t>
            </a:r>
          </a:p>
        </p:txBody>
      </p:sp>
      <p:sp>
        <p:nvSpPr>
          <p:cNvPr id="300035"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Why is the electric energy useful?</a:t>
            </a:r>
          </a:p>
          <a:p>
            <a:pPr marL="742950" lvl="1" indent="-285750">
              <a:spcBef>
                <a:spcPct val="20000"/>
              </a:spcBef>
              <a:buFontTx/>
              <a:buChar char="–"/>
            </a:pPr>
            <a:r>
              <a:rPr lang="en-US" sz="2000" dirty="0">
                <a:solidFill>
                  <a:srgbClr val="660066"/>
                </a:solidFill>
                <a:latin typeface="Arial Narrow" charset="0"/>
                <a:ea typeface="ＭＳ Ｐゴシック" charset="-128"/>
              </a:rPr>
              <a:t>It can transform into different forms of energy easily.</a:t>
            </a:r>
          </a:p>
          <a:p>
            <a:pPr marL="1143000" lvl="2" indent="-228600">
              <a:spcBef>
                <a:spcPct val="20000"/>
              </a:spcBef>
              <a:buFontTx/>
              <a:buChar char="•"/>
            </a:pPr>
            <a:r>
              <a:rPr lang="en-US" sz="1800" dirty="0">
                <a:solidFill>
                  <a:srgbClr val="003300"/>
                </a:solidFill>
                <a:latin typeface="Arial Narrow" charset="0"/>
                <a:ea typeface="ＭＳ Ｐゴシック" charset="-128"/>
              </a:rPr>
              <a:t>Motors, pumps, etc,  transform electric energy to mechanical energy </a:t>
            </a:r>
          </a:p>
          <a:p>
            <a:pPr marL="1143000" lvl="2" indent="-228600">
              <a:spcBef>
                <a:spcPct val="20000"/>
              </a:spcBef>
              <a:buFontTx/>
              <a:buChar char="•"/>
            </a:pPr>
            <a:r>
              <a:rPr lang="en-US" sz="1800" dirty="0">
                <a:solidFill>
                  <a:srgbClr val="003300"/>
                </a:solidFill>
                <a:latin typeface="Arial Narrow" charset="0"/>
                <a:ea typeface="ＭＳ Ｐゴシック" charset="-128"/>
              </a:rPr>
              <a:t>Heaters, dryers, cook-tops, etc, transforms electricity to thermal energy</a:t>
            </a:r>
          </a:p>
          <a:p>
            <a:pPr marL="1143000" lvl="2" indent="-228600">
              <a:spcBef>
                <a:spcPct val="20000"/>
              </a:spcBef>
              <a:buFontTx/>
              <a:buChar char="•"/>
            </a:pPr>
            <a:r>
              <a:rPr lang="en-US" sz="1800" dirty="0" smtClean="0">
                <a:solidFill>
                  <a:srgbClr val="003300"/>
                </a:solidFill>
                <a:latin typeface="Arial Narrow" charset="0"/>
                <a:ea typeface="ＭＳ Ｐゴシック" charset="-128"/>
              </a:rPr>
              <a:t>Incandescent light </a:t>
            </a:r>
            <a:r>
              <a:rPr lang="en-US" sz="1800" dirty="0">
                <a:solidFill>
                  <a:srgbClr val="003300"/>
                </a:solidFill>
                <a:latin typeface="Arial Narrow" charset="0"/>
                <a:ea typeface="ＭＳ Ｐゴシック" charset="-128"/>
              </a:rPr>
              <a:t>bulb filament transforms electric energy to light energy</a:t>
            </a:r>
          </a:p>
          <a:p>
            <a:pPr marL="1600200" lvl="3" indent="-228600">
              <a:spcBef>
                <a:spcPct val="20000"/>
              </a:spcBef>
              <a:buFontTx/>
              <a:buChar char="–"/>
            </a:pPr>
            <a:r>
              <a:rPr lang="en-US" sz="1800" dirty="0">
                <a:solidFill>
                  <a:srgbClr val="CC00CC"/>
                </a:solidFill>
                <a:latin typeface="Arial Narrow" charset="0"/>
                <a:ea typeface="ＭＳ Ｐゴシック" charset="-128"/>
              </a:rPr>
              <a:t>Only about 10% of the energy turns to light and the 90% lost via heat</a:t>
            </a:r>
          </a:p>
          <a:p>
            <a:pPr marL="1600200" lvl="3" indent="-228600">
              <a:spcBef>
                <a:spcPct val="20000"/>
              </a:spcBef>
              <a:buFontTx/>
              <a:buChar char="–"/>
            </a:pPr>
            <a:r>
              <a:rPr lang="en-US" sz="1800" dirty="0">
                <a:solidFill>
                  <a:srgbClr val="CC00CC"/>
                </a:solidFill>
                <a:latin typeface="Arial Narrow" charset="0"/>
                <a:ea typeface="ＭＳ Ｐゴシック" charset="-128"/>
              </a:rPr>
              <a:t>Typical household light bulb and heating elements have resistance of order</a:t>
            </a:r>
            <a:r>
              <a:rPr lang="en-US" sz="1800" dirty="0" smtClean="0">
                <a:solidFill>
                  <a:srgbClr val="CC00CC"/>
                </a:solidFill>
                <a:latin typeface="Arial Narrow" charset="0"/>
                <a:ea typeface="ＭＳ Ｐゴシック" charset="-128"/>
              </a:rPr>
              <a:t> a few </a:t>
            </a:r>
            <a:r>
              <a:rPr lang="en-US" sz="1800" dirty="0">
                <a:solidFill>
                  <a:srgbClr val="CC00CC"/>
                </a:solidFill>
                <a:latin typeface="Arial Narrow" charset="0"/>
                <a:ea typeface="ＭＳ Ｐゴシック" charset="-128"/>
              </a:rPr>
              <a:t>ohms to</a:t>
            </a:r>
            <a:r>
              <a:rPr lang="en-US" sz="1800" dirty="0" smtClean="0">
                <a:solidFill>
                  <a:srgbClr val="CC00CC"/>
                </a:solidFill>
                <a:latin typeface="Arial Narrow" charset="0"/>
                <a:ea typeface="ＭＳ Ｐゴシック" charset="-128"/>
              </a:rPr>
              <a:t> a few </a:t>
            </a:r>
            <a:r>
              <a:rPr lang="en-US" sz="1800" dirty="0">
                <a:solidFill>
                  <a:srgbClr val="CC00CC"/>
                </a:solidFill>
                <a:latin typeface="Arial Narrow" charset="0"/>
                <a:ea typeface="ＭＳ Ｐゴシック" charset="-128"/>
              </a:rPr>
              <a:t>hundred</a:t>
            </a:r>
            <a:r>
              <a:rPr lang="en-US" sz="1800" dirty="0" smtClean="0">
                <a:solidFill>
                  <a:srgbClr val="CC00CC"/>
                </a:solidFill>
                <a:latin typeface="Arial Narrow" charset="0"/>
                <a:ea typeface="ＭＳ Ｐゴシック" charset="-128"/>
              </a:rPr>
              <a:t> ohms</a:t>
            </a:r>
            <a:endParaRPr lang="en-US" sz="1800" dirty="0">
              <a:solidFill>
                <a:srgbClr val="CC00CC"/>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How does electric energy transforms to thermal energy?</a:t>
            </a:r>
          </a:p>
          <a:p>
            <a:pPr marL="742950" lvl="1" indent="-285750">
              <a:spcBef>
                <a:spcPct val="20000"/>
              </a:spcBef>
              <a:buFontTx/>
              <a:buChar char="–"/>
            </a:pPr>
            <a:r>
              <a:rPr lang="en-US" sz="2000" dirty="0">
                <a:solidFill>
                  <a:srgbClr val="660066"/>
                </a:solidFill>
                <a:latin typeface="Arial Narrow" charset="0"/>
                <a:ea typeface="ＭＳ Ｐゴシック" charset="-128"/>
              </a:rPr>
              <a:t>Flowing electrons collide with the vibrating atoms of the wire.</a:t>
            </a:r>
          </a:p>
          <a:p>
            <a:pPr marL="742950" lvl="1" indent="-285750">
              <a:spcBef>
                <a:spcPct val="20000"/>
              </a:spcBef>
              <a:buFontTx/>
              <a:buChar char="–"/>
            </a:pPr>
            <a:r>
              <a:rPr lang="en-US" sz="2000" dirty="0">
                <a:solidFill>
                  <a:srgbClr val="660066"/>
                </a:solidFill>
                <a:latin typeface="Arial Narrow" charset="0"/>
                <a:ea typeface="ＭＳ Ｐゴシック" charset="-128"/>
              </a:rPr>
              <a:t>In each collision, part of electron’s kinetic energy is transferred to the atom it collides with.</a:t>
            </a:r>
          </a:p>
          <a:p>
            <a:pPr marL="742950" lvl="1" indent="-285750">
              <a:spcBef>
                <a:spcPct val="20000"/>
              </a:spcBef>
              <a:buFontTx/>
              <a:buChar char="–"/>
            </a:pPr>
            <a:r>
              <a:rPr lang="en-US" sz="2000" dirty="0">
                <a:solidFill>
                  <a:srgbClr val="660066"/>
                </a:solidFill>
                <a:latin typeface="Arial Narrow" charset="0"/>
                <a:ea typeface="ＭＳ Ｐゴシック" charset="-128"/>
              </a:rPr>
              <a:t>The kinetic energy of wire’s atoms increases, and thus the temperature of the wire increases.</a:t>
            </a:r>
          </a:p>
          <a:p>
            <a:pPr marL="742950" lvl="1" indent="-285750">
              <a:spcBef>
                <a:spcPct val="20000"/>
              </a:spcBef>
              <a:buFontTx/>
              <a:buChar char="–"/>
            </a:pPr>
            <a:r>
              <a:rPr lang="en-US" sz="2000" dirty="0">
                <a:solidFill>
                  <a:srgbClr val="660066"/>
                </a:solidFill>
                <a:latin typeface="Arial Narrow" charset="0"/>
                <a:ea typeface="ＭＳ Ｐゴシック" charset="-128"/>
              </a:rPr>
              <a:t>The increased thermal energy can be transferred as heat through conduction and convection to the air in a heater or to food on a pan, through radiation to bread in a toaster or radiated as light.</a:t>
            </a:r>
          </a:p>
        </p:txBody>
      </p:sp>
    </p:spTree>
    <p:extLst>
      <p:ext uri="{BB962C8B-B14F-4D97-AF65-F5344CB8AC3E}">
        <p14:creationId xmlns:p14="http://schemas.microsoft.com/office/powerpoint/2010/main" val="1598252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smtClean="0"/>
              <a:t>Tuesday, June 19, 2018</a:t>
            </a:r>
            <a:endParaRPr lang="en-US"/>
          </a:p>
        </p:txBody>
      </p:sp>
      <p:sp>
        <p:nvSpPr>
          <p:cNvPr id="17" name="Footer Placeholder 4"/>
          <p:cNvSpPr>
            <a:spLocks noGrp="1"/>
          </p:cNvSpPr>
          <p:nvPr>
            <p:ph type="ftr" sz="quarter" idx="11"/>
          </p:nvPr>
        </p:nvSpPr>
        <p:spPr/>
        <p:txBody>
          <a:bodyPr/>
          <a:lstStyle/>
          <a:p>
            <a:r>
              <a:rPr lang="de-DE" smtClean="0"/>
              <a:t>PHYS 1444-001, Summer 2018               Dr. Jaehoon Yu</a:t>
            </a:r>
            <a:endParaRPr lang="en-US"/>
          </a:p>
        </p:txBody>
      </p:sp>
      <p:sp>
        <p:nvSpPr>
          <p:cNvPr id="18" name="Slide Number Placeholder 5"/>
          <p:cNvSpPr>
            <a:spLocks noGrp="1"/>
          </p:cNvSpPr>
          <p:nvPr>
            <p:ph type="sldNum" sz="quarter" idx="12"/>
          </p:nvPr>
        </p:nvSpPr>
        <p:spPr/>
        <p:txBody>
          <a:bodyPr/>
          <a:lstStyle/>
          <a:p>
            <a:fld id="{EFFB50AE-1756-5A4F-8ABA-D2E7F7AA32F7}" type="slidenum">
              <a:rPr lang="en-US"/>
              <a:pPr/>
              <a:t>21</a:t>
            </a:fld>
            <a:endParaRPr lang="en-US"/>
          </a:p>
        </p:txBody>
      </p:sp>
      <p:sp>
        <p:nvSpPr>
          <p:cNvPr id="301058" name="Rectangle 2"/>
          <p:cNvSpPr>
            <a:spLocks noGrp="1" noChangeArrowheads="1"/>
          </p:cNvSpPr>
          <p:nvPr>
            <p:ph type="title"/>
          </p:nvPr>
        </p:nvSpPr>
        <p:spPr>
          <a:xfrm>
            <a:off x="685800" y="0"/>
            <a:ext cx="7772400" cy="609600"/>
          </a:xfrm>
        </p:spPr>
        <p:txBody>
          <a:bodyPr/>
          <a:lstStyle/>
          <a:p>
            <a:r>
              <a:rPr lang="en-US" sz="4000"/>
              <a:t>Electric Power</a:t>
            </a:r>
          </a:p>
        </p:txBody>
      </p:sp>
      <p:sp>
        <p:nvSpPr>
          <p:cNvPr id="301059" name="Rectangle 3"/>
          <p:cNvSpPr>
            <a:spLocks noGrp="1" noChangeArrowheads="1"/>
          </p:cNvSpPr>
          <p:nvPr>
            <p:ph type="body" idx="1"/>
          </p:nvPr>
        </p:nvSpPr>
        <p:spPr>
          <a:xfrm>
            <a:off x="152400" y="457200"/>
            <a:ext cx="8991600" cy="6324600"/>
          </a:xfrm>
        </p:spPr>
        <p:txBody>
          <a:bodyPr/>
          <a:lstStyle/>
          <a:p>
            <a:pPr>
              <a:lnSpc>
                <a:spcPct val="90000"/>
              </a:lnSpc>
            </a:pPr>
            <a:r>
              <a:rPr lang="en-US" sz="2800" dirty="0"/>
              <a:t>How do we find out the power transformed by an electric device?</a:t>
            </a:r>
          </a:p>
          <a:p>
            <a:pPr lvl="1">
              <a:lnSpc>
                <a:spcPct val="90000"/>
              </a:lnSpc>
            </a:pPr>
            <a:r>
              <a:rPr lang="en-US" sz="2400" dirty="0"/>
              <a:t>What is definition of the power?</a:t>
            </a:r>
          </a:p>
          <a:p>
            <a:pPr lvl="2">
              <a:lnSpc>
                <a:spcPct val="90000"/>
              </a:lnSpc>
            </a:pPr>
            <a:r>
              <a:rPr lang="en-US" sz="2000" dirty="0"/>
              <a:t>The rate at which work is done or the energy is transformed</a:t>
            </a:r>
          </a:p>
          <a:p>
            <a:pPr>
              <a:lnSpc>
                <a:spcPct val="90000"/>
              </a:lnSpc>
            </a:pPr>
            <a:r>
              <a:rPr lang="en-US" sz="2800" dirty="0"/>
              <a:t>What is the energy transformed when an infinitesimal charge </a:t>
            </a:r>
            <a:r>
              <a:rPr lang="en-US" sz="2800" dirty="0" err="1"/>
              <a:t>dq</a:t>
            </a:r>
            <a:r>
              <a:rPr lang="en-US" sz="2800" dirty="0"/>
              <a:t> moves through a potential difference V?</a:t>
            </a:r>
          </a:p>
          <a:p>
            <a:pPr lvl="1">
              <a:lnSpc>
                <a:spcPct val="90000"/>
              </a:lnSpc>
            </a:pPr>
            <a:r>
              <a:rPr lang="en-US" sz="2400" dirty="0" err="1"/>
              <a:t>dU</a:t>
            </a:r>
            <a:r>
              <a:rPr lang="en-US" sz="2400" dirty="0"/>
              <a:t>=</a:t>
            </a:r>
            <a:r>
              <a:rPr lang="en-US" sz="2400" dirty="0" err="1"/>
              <a:t>Vdq</a:t>
            </a:r>
            <a:endParaRPr lang="en-US" sz="2400" dirty="0"/>
          </a:p>
          <a:p>
            <a:pPr lvl="1">
              <a:lnSpc>
                <a:spcPct val="90000"/>
              </a:lnSpc>
            </a:pPr>
            <a:r>
              <a:rPr lang="en-US" sz="2400" dirty="0"/>
              <a:t>If </a:t>
            </a:r>
            <a:r>
              <a:rPr lang="en-US" sz="2400" dirty="0" err="1"/>
              <a:t>dt</a:t>
            </a:r>
            <a:r>
              <a:rPr lang="en-US" sz="2400" dirty="0"/>
              <a:t> is the time required for an amount of charge </a:t>
            </a:r>
            <a:r>
              <a:rPr lang="en-US" sz="2400" dirty="0" err="1"/>
              <a:t>dq</a:t>
            </a:r>
            <a:r>
              <a:rPr lang="en-US" sz="2400" dirty="0"/>
              <a:t> to move through the potential difference V, the power P is </a:t>
            </a:r>
          </a:p>
          <a:p>
            <a:pPr lvl="1">
              <a:lnSpc>
                <a:spcPct val="90000"/>
              </a:lnSpc>
            </a:pPr>
            <a:r>
              <a:rPr lang="en-US" sz="2400" dirty="0"/>
              <a:t> </a:t>
            </a:r>
          </a:p>
          <a:p>
            <a:pPr lvl="1">
              <a:lnSpc>
                <a:spcPct val="90000"/>
              </a:lnSpc>
            </a:pPr>
            <a:r>
              <a:rPr lang="en-US" sz="2400" dirty="0"/>
              <a:t>Thus, we obtain                  .  </a:t>
            </a:r>
          </a:p>
          <a:p>
            <a:pPr lvl="1">
              <a:lnSpc>
                <a:spcPct val="90000"/>
              </a:lnSpc>
            </a:pPr>
            <a:r>
              <a:rPr lang="en-US" sz="2400" dirty="0"/>
              <a:t>What is the unit?</a:t>
            </a:r>
          </a:p>
          <a:p>
            <a:pPr lvl="1">
              <a:lnSpc>
                <a:spcPct val="90000"/>
              </a:lnSpc>
            </a:pPr>
            <a:r>
              <a:rPr lang="en-US" sz="2400" dirty="0"/>
              <a:t>What kind of quantity is the electrical power? </a:t>
            </a:r>
          </a:p>
          <a:p>
            <a:pPr lvl="2">
              <a:lnSpc>
                <a:spcPct val="90000"/>
              </a:lnSpc>
            </a:pPr>
            <a:r>
              <a:rPr lang="en-US" sz="2000" dirty="0"/>
              <a:t>Scalar</a:t>
            </a:r>
          </a:p>
          <a:p>
            <a:pPr lvl="1">
              <a:lnSpc>
                <a:spcPct val="90000"/>
              </a:lnSpc>
            </a:pPr>
            <a:r>
              <a:rPr lang="en-US" sz="2400" u="sng" dirty="0">
                <a:solidFill>
                  <a:srgbClr val="CC0000"/>
                </a:solidFill>
              </a:rPr>
              <a:t>P=IV can apply to any devices while the formula with resistance can only apply to </a:t>
            </a:r>
            <a:r>
              <a:rPr lang="en-US" sz="2400" u="sng" dirty="0" smtClean="0">
                <a:solidFill>
                  <a:srgbClr val="CC0000"/>
                </a:solidFill>
              </a:rPr>
              <a:t>devices that has resistance.</a:t>
            </a:r>
            <a:endParaRPr lang="en-US" sz="2400" u="sng" dirty="0">
              <a:solidFill>
                <a:srgbClr val="CC0000"/>
              </a:solidFill>
            </a:endParaRPr>
          </a:p>
        </p:txBody>
      </p:sp>
      <p:graphicFrame>
        <p:nvGraphicFramePr>
          <p:cNvPr id="301060" name="Object 4"/>
          <p:cNvGraphicFramePr>
            <a:graphicFrameLocks noChangeAspect="1"/>
          </p:cNvGraphicFramePr>
          <p:nvPr/>
        </p:nvGraphicFramePr>
        <p:xfrm>
          <a:off x="1084263" y="3641725"/>
          <a:ext cx="530225" cy="336550"/>
        </p:xfrm>
        <a:graphic>
          <a:graphicData uri="http://schemas.openxmlformats.org/presentationml/2006/ole">
            <mc:AlternateContent xmlns:mc="http://schemas.openxmlformats.org/markup-compatibility/2006">
              <mc:Choice xmlns:v="urn:schemas-microsoft-com:vml" Requires="v">
                <p:oleObj spid="_x0000_s260519" name="Equation" r:id="rId3" imgW="253800" imgH="152280" progId="Equation.DSMT4">
                  <p:embed/>
                </p:oleObj>
              </mc:Choice>
              <mc:Fallback>
                <p:oleObj name="Equation" r:id="rId3" imgW="253800" imgH="1522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4263" y="3641725"/>
                        <a:ext cx="530225" cy="3365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5"/>
          <p:cNvGrpSpPr>
            <a:grpSpLocks/>
          </p:cNvGrpSpPr>
          <p:nvPr/>
        </p:nvGrpSpPr>
        <p:grpSpPr bwMode="auto">
          <a:xfrm>
            <a:off x="2836863" y="3505200"/>
            <a:ext cx="2954337" cy="533400"/>
            <a:chOff x="2651" y="2976"/>
            <a:chExt cx="1861" cy="336"/>
          </a:xfrm>
        </p:grpSpPr>
        <p:sp>
          <p:nvSpPr>
            <p:cNvPr id="301062" name="Oval 6"/>
            <p:cNvSpPr>
              <a:spLocks noChangeArrowheads="1"/>
            </p:cNvSpPr>
            <p:nvPr/>
          </p:nvSpPr>
          <p:spPr bwMode="auto">
            <a:xfrm>
              <a:off x="2651" y="2976"/>
              <a:ext cx="528" cy="336"/>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
          <p:nvSpPr>
            <p:cNvPr id="301063" name="Text Box 7"/>
            <p:cNvSpPr txBox="1">
              <a:spLocks noChangeArrowheads="1"/>
            </p:cNvSpPr>
            <p:nvPr/>
          </p:nvSpPr>
          <p:spPr bwMode="auto">
            <a:xfrm>
              <a:off x="3563" y="3010"/>
              <a:ext cx="949"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b="1">
                  <a:solidFill>
                    <a:srgbClr val="CC0000"/>
                  </a:solidFill>
                  <a:latin typeface="Arial Narrow" charset="0"/>
                </a:rPr>
                <a:t>What is this?</a:t>
              </a:r>
            </a:p>
          </p:txBody>
        </p:sp>
        <p:cxnSp>
          <p:nvCxnSpPr>
            <p:cNvPr id="301064" name="AutoShape 8"/>
            <p:cNvCxnSpPr>
              <a:cxnSpLocks noChangeShapeType="1"/>
              <a:stCxn id="301063" idx="1"/>
              <a:endCxn id="301062" idx="6"/>
            </p:cNvCxnSpPr>
            <p:nvPr/>
          </p:nvCxnSpPr>
          <p:spPr bwMode="auto">
            <a:xfrm rot="10800000">
              <a:off x="3188" y="3144"/>
              <a:ext cx="366" cy="0"/>
            </a:xfrm>
            <a:prstGeom prst="straightConnector1">
              <a:avLst/>
            </a:prstGeom>
            <a:noFill/>
            <a:ln w="28575">
              <a:solidFill>
                <a:srgbClr val="CC0000"/>
              </a:solidFill>
              <a:round/>
              <a:headEnd/>
              <a:tailEnd type="triangle" w="med" len="med"/>
            </a:ln>
            <a:effectLst/>
          </p:spPr>
        </p:cxnSp>
      </p:grpSp>
      <p:graphicFrame>
        <p:nvGraphicFramePr>
          <p:cNvPr id="301065" name="Object 9"/>
          <p:cNvGraphicFramePr>
            <a:graphicFrameLocks noChangeAspect="1"/>
          </p:cNvGraphicFramePr>
          <p:nvPr/>
        </p:nvGraphicFramePr>
        <p:xfrm>
          <a:off x="1598613" y="3584575"/>
          <a:ext cx="1085850" cy="449263"/>
        </p:xfrm>
        <a:graphic>
          <a:graphicData uri="http://schemas.openxmlformats.org/presentationml/2006/ole">
            <mc:AlternateContent xmlns:mc="http://schemas.openxmlformats.org/markup-compatibility/2006">
              <mc:Choice xmlns:v="urn:schemas-microsoft-com:vml" Requires="v">
                <p:oleObj spid="_x0000_s260520" name="Equation" r:id="rId5" imgW="520560" imgH="203040" progId="Equation.DSMT4">
                  <p:embed/>
                </p:oleObj>
              </mc:Choice>
              <mc:Fallback>
                <p:oleObj name="Equation" r:id="rId5" imgW="520560" imgH="203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8613" y="3584575"/>
                        <a:ext cx="10858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6" name="Object 10"/>
          <p:cNvGraphicFramePr>
            <a:graphicFrameLocks noChangeAspect="1"/>
          </p:cNvGraphicFramePr>
          <p:nvPr/>
        </p:nvGraphicFramePr>
        <p:xfrm>
          <a:off x="2620963" y="3627438"/>
          <a:ext cx="292100" cy="365125"/>
        </p:xfrm>
        <a:graphic>
          <a:graphicData uri="http://schemas.openxmlformats.org/presentationml/2006/ole">
            <mc:AlternateContent xmlns:mc="http://schemas.openxmlformats.org/markup-compatibility/2006">
              <mc:Choice xmlns:v="urn:schemas-microsoft-com:vml" Requires="v">
                <p:oleObj spid="_x0000_s260521" name="Equation" r:id="rId7" imgW="139680" imgH="164880" progId="Equation.DSMT4">
                  <p:embed/>
                </p:oleObj>
              </mc:Choice>
              <mc:Fallback>
                <p:oleObj name="Equation" r:id="rId7" imgW="139680" imgH="1648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0963" y="3627438"/>
                        <a:ext cx="292100" cy="365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7" name="Object 11"/>
          <p:cNvGraphicFramePr>
            <a:graphicFrameLocks noChangeAspect="1"/>
          </p:cNvGraphicFramePr>
          <p:nvPr/>
        </p:nvGraphicFramePr>
        <p:xfrm>
          <a:off x="2830513" y="3581400"/>
          <a:ext cx="768350" cy="449263"/>
        </p:xfrm>
        <a:graphic>
          <a:graphicData uri="http://schemas.openxmlformats.org/presentationml/2006/ole">
            <mc:AlternateContent xmlns:mc="http://schemas.openxmlformats.org/markup-compatibility/2006">
              <mc:Choice xmlns:v="urn:schemas-microsoft-com:vml" Requires="v">
                <p:oleObj spid="_x0000_s260522" name="Equation" r:id="rId9" imgW="368280" imgH="203040" progId="Equation.DSMT4">
                  <p:embed/>
                </p:oleObj>
              </mc:Choice>
              <mc:Fallback>
                <p:oleObj name="Equation" r:id="rId9" imgW="368280" imgH="2030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30513" y="3581400"/>
                        <a:ext cx="7683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8" name="Object 12"/>
          <p:cNvGraphicFramePr>
            <a:graphicFrameLocks noChangeAspect="1"/>
          </p:cNvGraphicFramePr>
          <p:nvPr/>
        </p:nvGraphicFramePr>
        <p:xfrm>
          <a:off x="3011488" y="4038600"/>
          <a:ext cx="874712" cy="365125"/>
        </p:xfrm>
        <a:graphic>
          <a:graphicData uri="http://schemas.openxmlformats.org/presentationml/2006/ole">
            <mc:AlternateContent xmlns:mc="http://schemas.openxmlformats.org/markup-compatibility/2006">
              <mc:Choice xmlns:v="urn:schemas-microsoft-com:vml" Requires="v">
                <p:oleObj spid="_x0000_s260523" name="Equation" r:id="rId11" imgW="419040" imgH="164880" progId="Equation.DSMT4">
                  <p:embed/>
                </p:oleObj>
              </mc:Choice>
              <mc:Fallback>
                <p:oleObj name="Equation" r:id="rId11" imgW="419040" imgH="1648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11488" y="4038600"/>
                        <a:ext cx="874712" cy="365125"/>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69" name="Text Box 13"/>
          <p:cNvSpPr txBox="1">
            <a:spLocks noChangeArrowheads="1"/>
          </p:cNvSpPr>
          <p:nvPr/>
        </p:nvSpPr>
        <p:spPr bwMode="auto">
          <a:xfrm>
            <a:off x="3048000" y="4495800"/>
            <a:ext cx="13716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Watts = J/s </a:t>
            </a:r>
          </a:p>
        </p:txBody>
      </p:sp>
      <p:graphicFrame>
        <p:nvGraphicFramePr>
          <p:cNvPr id="301070" name="Object 14"/>
          <p:cNvGraphicFramePr>
            <a:graphicFrameLocks noChangeAspect="1"/>
          </p:cNvGraphicFramePr>
          <p:nvPr/>
        </p:nvGraphicFramePr>
        <p:xfrm>
          <a:off x="6735763" y="3776663"/>
          <a:ext cx="1722437" cy="871537"/>
        </p:xfrm>
        <a:graphic>
          <a:graphicData uri="http://schemas.openxmlformats.org/presentationml/2006/ole">
            <mc:AlternateContent xmlns:mc="http://schemas.openxmlformats.org/markup-compatibility/2006">
              <mc:Choice xmlns:v="urn:schemas-microsoft-com:vml" Requires="v">
                <p:oleObj spid="_x0000_s260524" name="Equation" r:id="rId13" imgW="825480" imgH="393480" progId="Equation.DSMT4">
                  <p:embed/>
                </p:oleObj>
              </mc:Choice>
              <mc:Fallback>
                <p:oleObj name="Equation" r:id="rId13" imgW="825480" imgH="3934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35763" y="3776663"/>
                        <a:ext cx="1722437" cy="871537"/>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71" name="Text Box 15"/>
          <p:cNvSpPr txBox="1">
            <a:spLocks noChangeArrowheads="1"/>
          </p:cNvSpPr>
          <p:nvPr/>
        </p:nvSpPr>
        <p:spPr bwMode="auto">
          <a:xfrm>
            <a:off x="4267200" y="4013200"/>
            <a:ext cx="2438400" cy="396875"/>
          </a:xfrm>
          <a:prstGeom prst="rect">
            <a:avLst/>
          </a:prstGeom>
          <a:noFill/>
          <a:ln w="28575">
            <a:noFill/>
            <a:miter lim="800000"/>
            <a:headEnd/>
            <a:tailEnd/>
          </a:ln>
          <a:effectLst/>
        </p:spPr>
        <p:txBody>
          <a:bodyPr>
            <a:prstTxWarp prst="textNoShape">
              <a:avLst/>
            </a:prstTxWarp>
            <a:spAutoFit/>
          </a:bodyPr>
          <a:lstStyle/>
          <a:p>
            <a:r>
              <a:rPr lang="en-US" sz="2000" b="1">
                <a:solidFill>
                  <a:srgbClr val="660066"/>
                </a:solidFill>
                <a:latin typeface="Arial Narrow" charset="0"/>
              </a:rPr>
              <a:t>In terms of resistance </a:t>
            </a:r>
          </a:p>
        </p:txBody>
      </p:sp>
    </p:spTree>
    <p:extLst>
      <p:ext uri="{BB962C8B-B14F-4D97-AF65-F5344CB8AC3E}">
        <p14:creationId xmlns:p14="http://schemas.microsoft.com/office/powerpoint/2010/main" val="11065797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Tuesday, June 19, 2018</a:t>
            </a:r>
            <a:endParaRPr lang="en-US"/>
          </a:p>
        </p:txBody>
      </p:sp>
      <p:sp>
        <p:nvSpPr>
          <p:cNvPr id="12" name="Footer Placeholder 4"/>
          <p:cNvSpPr>
            <a:spLocks noGrp="1"/>
          </p:cNvSpPr>
          <p:nvPr>
            <p:ph type="ftr" sz="quarter" idx="11"/>
          </p:nvPr>
        </p:nvSpPr>
        <p:spPr/>
        <p:txBody>
          <a:bodyPr/>
          <a:lstStyle/>
          <a:p>
            <a:r>
              <a:rPr lang="de-DE" smtClean="0"/>
              <a:t>PHYS 1444-001, Summer 2018               Dr. Jaehoon Yu</a:t>
            </a:r>
            <a:endParaRPr lang="en-US"/>
          </a:p>
        </p:txBody>
      </p:sp>
      <p:sp>
        <p:nvSpPr>
          <p:cNvPr id="13" name="Slide Number Placeholder 5"/>
          <p:cNvSpPr>
            <a:spLocks noGrp="1"/>
          </p:cNvSpPr>
          <p:nvPr>
            <p:ph type="sldNum" sz="quarter" idx="12"/>
          </p:nvPr>
        </p:nvSpPr>
        <p:spPr/>
        <p:txBody>
          <a:bodyPr/>
          <a:lstStyle/>
          <a:p>
            <a:fld id="{ACAF826D-C510-1F44-AE7E-092A3FCC1E85}" type="slidenum">
              <a:rPr lang="en-US"/>
              <a:pPr/>
              <a:t>22</a:t>
            </a:fld>
            <a:endParaRPr lang="en-US"/>
          </a:p>
        </p:txBody>
      </p:sp>
      <p:pic>
        <p:nvPicPr>
          <p:cNvPr id="302082" name="Picture 2" descr="FG25_015"/>
          <p:cNvPicPr>
            <a:picLocks noChangeAspect="1" noChangeArrowheads="1"/>
          </p:cNvPicPr>
          <p:nvPr/>
        </p:nvPicPr>
        <p:blipFill>
          <a:blip r:embed="rId3"/>
          <a:srcRect/>
          <a:stretch>
            <a:fillRect/>
          </a:stretch>
        </p:blipFill>
        <p:spPr bwMode="auto">
          <a:xfrm>
            <a:off x="5486400" y="247650"/>
            <a:ext cx="3352800" cy="3028950"/>
          </a:xfrm>
          <a:prstGeom prst="rect">
            <a:avLst/>
          </a:prstGeom>
          <a:noFill/>
        </p:spPr>
      </p:pic>
      <p:sp>
        <p:nvSpPr>
          <p:cNvPr id="302083" name="Rectangle 3"/>
          <p:cNvSpPr>
            <a:spLocks noGrp="1" noChangeArrowheads="1"/>
          </p:cNvSpPr>
          <p:nvPr>
            <p:ph type="title"/>
          </p:nvPr>
        </p:nvSpPr>
        <p:spPr>
          <a:xfrm>
            <a:off x="228600" y="0"/>
            <a:ext cx="8686800" cy="762000"/>
          </a:xfrm>
        </p:spPr>
        <p:txBody>
          <a:bodyPr/>
          <a:lstStyle/>
          <a:p>
            <a:r>
              <a:rPr lang="en-US" dirty="0"/>
              <a:t>Example 25 –</a:t>
            </a:r>
            <a:r>
              <a:rPr lang="en-US" dirty="0" smtClean="0"/>
              <a:t> 8 </a:t>
            </a:r>
            <a:endParaRPr lang="en-US" dirty="0"/>
          </a:p>
        </p:txBody>
      </p:sp>
      <p:sp>
        <p:nvSpPr>
          <p:cNvPr id="302084" name="Text Box 4"/>
          <p:cNvSpPr txBox="1">
            <a:spLocks noChangeArrowheads="1"/>
          </p:cNvSpPr>
          <p:nvPr/>
        </p:nvSpPr>
        <p:spPr bwMode="auto">
          <a:xfrm>
            <a:off x="304800" y="654050"/>
            <a:ext cx="5181600" cy="1554163"/>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3200" b="1" dirty="0">
                <a:solidFill>
                  <a:schemeClr val="accent2"/>
                </a:solidFill>
                <a:latin typeface="Arial Narrow" charset="0"/>
              </a:rPr>
              <a:t>Headlights: </a:t>
            </a:r>
            <a:r>
              <a:rPr lang="en-US" sz="3200" dirty="0">
                <a:solidFill>
                  <a:schemeClr val="accent2"/>
                </a:solidFill>
                <a:latin typeface="Arial Narrow" charset="0"/>
              </a:rPr>
              <a:t>Calculate the resistance of a 40-W automobile headlight designed for 12V. </a:t>
            </a:r>
          </a:p>
        </p:txBody>
      </p:sp>
      <p:sp>
        <p:nvSpPr>
          <p:cNvPr id="302085" name="Text Box 5"/>
          <p:cNvSpPr txBox="1">
            <a:spLocks noChangeArrowheads="1"/>
          </p:cNvSpPr>
          <p:nvPr/>
        </p:nvSpPr>
        <p:spPr bwMode="auto">
          <a:xfrm>
            <a:off x="381000" y="2635250"/>
            <a:ext cx="79248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Since the power is 40W and the voltage is 12V, we use the formula with V and R.  </a:t>
            </a:r>
          </a:p>
        </p:txBody>
      </p:sp>
      <p:sp>
        <p:nvSpPr>
          <p:cNvPr id="302086" name="AutoShape 6"/>
          <p:cNvSpPr>
            <a:spLocks noChangeArrowheads="1"/>
          </p:cNvSpPr>
          <p:nvPr/>
        </p:nvSpPr>
        <p:spPr bwMode="auto">
          <a:xfrm>
            <a:off x="2551113" y="3781425"/>
            <a:ext cx="1630362" cy="850900"/>
          </a:xfrm>
          <a:prstGeom prst="rightArrow">
            <a:avLst>
              <a:gd name="adj1" fmla="val 50000"/>
              <a:gd name="adj2" fmla="val 47901"/>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R</a:t>
            </a:r>
          </a:p>
        </p:txBody>
      </p:sp>
      <p:graphicFrame>
        <p:nvGraphicFramePr>
          <p:cNvPr id="302087" name="Object 7"/>
          <p:cNvGraphicFramePr>
            <a:graphicFrameLocks noChangeAspect="1"/>
          </p:cNvGraphicFramePr>
          <p:nvPr/>
        </p:nvGraphicFramePr>
        <p:xfrm>
          <a:off x="925513" y="3700463"/>
          <a:ext cx="1360487" cy="1211262"/>
        </p:xfrm>
        <a:graphic>
          <a:graphicData uri="http://schemas.openxmlformats.org/presentationml/2006/ole">
            <mc:AlternateContent xmlns:mc="http://schemas.openxmlformats.org/markup-compatibility/2006">
              <mc:Choice xmlns:v="urn:schemas-microsoft-com:vml" Requires="v">
                <p:oleObj spid="_x0000_s261403" name="Equation" r:id="rId4" imgW="469800" imgH="393480" progId="Equation.DSMT4">
                  <p:embed/>
                </p:oleObj>
              </mc:Choice>
              <mc:Fallback>
                <p:oleObj name="Equation" r:id="rId4" imgW="46980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513" y="3700463"/>
                        <a:ext cx="1360487" cy="1211262"/>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02088" name="Object 8"/>
          <p:cNvGraphicFramePr>
            <a:graphicFrameLocks noChangeAspect="1"/>
          </p:cNvGraphicFramePr>
          <p:nvPr/>
        </p:nvGraphicFramePr>
        <p:xfrm>
          <a:off x="3200400" y="5181600"/>
          <a:ext cx="690563" cy="438150"/>
        </p:xfrm>
        <a:graphic>
          <a:graphicData uri="http://schemas.openxmlformats.org/presentationml/2006/ole">
            <mc:AlternateContent xmlns:mc="http://schemas.openxmlformats.org/markup-compatibility/2006">
              <mc:Choice xmlns:v="urn:schemas-microsoft-com:vml" Requires="v">
                <p:oleObj spid="_x0000_s261404" name="Equation" r:id="rId6" imgW="253800" imgH="152280" progId="Equation.DSMT4">
                  <p:embed/>
                </p:oleObj>
              </mc:Choice>
              <mc:Fallback>
                <p:oleObj name="Equation" r:id="rId6" imgW="253800" imgH="1522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0400" y="5181600"/>
                        <a:ext cx="690563" cy="4381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89" name="Object 9"/>
          <p:cNvGraphicFramePr>
            <a:graphicFrameLocks noChangeAspect="1"/>
          </p:cNvGraphicFramePr>
          <p:nvPr/>
        </p:nvGraphicFramePr>
        <p:xfrm>
          <a:off x="3810000" y="4800600"/>
          <a:ext cx="931863" cy="1135063"/>
        </p:xfrm>
        <a:graphic>
          <a:graphicData uri="http://schemas.openxmlformats.org/presentationml/2006/ole">
            <mc:AlternateContent xmlns:mc="http://schemas.openxmlformats.org/markup-compatibility/2006">
              <mc:Choice xmlns:v="urn:schemas-microsoft-com:vml" Requires="v">
                <p:oleObj spid="_x0000_s261405" name="Equation" r:id="rId8" imgW="342720" imgH="393480" progId="Equation.DSMT4">
                  <p:embed/>
                </p:oleObj>
              </mc:Choice>
              <mc:Fallback>
                <p:oleObj name="Equation" r:id="rId8" imgW="342720" imgH="3934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0" y="4800600"/>
                        <a:ext cx="931863" cy="11350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90" name="Object 10"/>
          <p:cNvGraphicFramePr>
            <a:graphicFrameLocks noChangeAspect="1"/>
          </p:cNvGraphicFramePr>
          <p:nvPr/>
        </p:nvGraphicFramePr>
        <p:xfrm>
          <a:off x="4746625" y="4699000"/>
          <a:ext cx="2416175" cy="1244600"/>
        </p:xfrm>
        <a:graphic>
          <a:graphicData uri="http://schemas.openxmlformats.org/presentationml/2006/ole">
            <mc:AlternateContent xmlns:mc="http://schemas.openxmlformats.org/markup-compatibility/2006">
              <mc:Choice xmlns:v="urn:schemas-microsoft-com:vml" Requires="v">
                <p:oleObj spid="_x0000_s261406" name="Equation" r:id="rId10" imgW="888840" imgH="431640" progId="Equation.DSMT4">
                  <p:embed/>
                </p:oleObj>
              </mc:Choice>
              <mc:Fallback>
                <p:oleObj name="Equation" r:id="rId10" imgW="888840" imgH="4316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46625" y="4699000"/>
                        <a:ext cx="2416175" cy="1244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777945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Tuesday, June 19, 2018</a:t>
            </a:r>
            <a:endParaRPr lang="en-US"/>
          </a:p>
        </p:txBody>
      </p:sp>
      <p:sp>
        <p:nvSpPr>
          <p:cNvPr id="12" name="Footer Placeholder 4"/>
          <p:cNvSpPr>
            <a:spLocks noGrp="1"/>
          </p:cNvSpPr>
          <p:nvPr>
            <p:ph type="ftr" sz="quarter" idx="11"/>
          </p:nvPr>
        </p:nvSpPr>
        <p:spPr/>
        <p:txBody>
          <a:bodyPr/>
          <a:lstStyle/>
          <a:p>
            <a:r>
              <a:rPr lang="de-DE" smtClean="0"/>
              <a:t>PHYS 1444-001, Summer 2018               Dr. Jaehoon Yu</a:t>
            </a:r>
            <a:endParaRPr lang="en-US"/>
          </a:p>
        </p:txBody>
      </p:sp>
      <p:sp>
        <p:nvSpPr>
          <p:cNvPr id="13" name="Slide Number Placeholder 5"/>
          <p:cNvSpPr>
            <a:spLocks noGrp="1"/>
          </p:cNvSpPr>
          <p:nvPr>
            <p:ph type="sldNum" sz="quarter" idx="12"/>
          </p:nvPr>
        </p:nvSpPr>
        <p:spPr/>
        <p:txBody>
          <a:bodyPr/>
          <a:lstStyle/>
          <a:p>
            <a:fld id="{D9C380A8-9FE9-F24C-B5C6-2584842B6645}" type="slidenum">
              <a:rPr lang="en-US"/>
              <a:pPr/>
              <a:t>23</a:t>
            </a:fld>
            <a:endParaRPr lang="en-US"/>
          </a:p>
        </p:txBody>
      </p:sp>
      <p:pic>
        <p:nvPicPr>
          <p:cNvPr id="303106" name="Picture 2" descr="FG25_018"/>
          <p:cNvPicPr>
            <a:picLocks noChangeAspect="1" noChangeArrowheads="1"/>
          </p:cNvPicPr>
          <p:nvPr/>
        </p:nvPicPr>
        <p:blipFill>
          <a:blip r:embed="rId2"/>
          <a:srcRect/>
          <a:stretch>
            <a:fillRect/>
          </a:stretch>
        </p:blipFill>
        <p:spPr bwMode="auto">
          <a:xfrm>
            <a:off x="5638800" y="1390650"/>
            <a:ext cx="4038600" cy="2343150"/>
          </a:xfrm>
          <a:prstGeom prst="rect">
            <a:avLst/>
          </a:prstGeom>
          <a:noFill/>
        </p:spPr>
      </p:pic>
      <p:pic>
        <p:nvPicPr>
          <p:cNvPr id="303107" name="Picture 3" descr="FG25_017B"/>
          <p:cNvPicPr>
            <a:picLocks noChangeAspect="1" noChangeArrowheads="1"/>
          </p:cNvPicPr>
          <p:nvPr/>
        </p:nvPicPr>
        <p:blipFill>
          <a:blip r:embed="rId3"/>
          <a:srcRect/>
          <a:stretch>
            <a:fillRect/>
          </a:stretch>
        </p:blipFill>
        <p:spPr bwMode="auto">
          <a:xfrm>
            <a:off x="4114800" y="4038600"/>
            <a:ext cx="2438400" cy="2362200"/>
          </a:xfrm>
          <a:prstGeom prst="rect">
            <a:avLst/>
          </a:prstGeom>
          <a:noFill/>
        </p:spPr>
      </p:pic>
      <p:sp>
        <p:nvSpPr>
          <p:cNvPr id="303108" name="Rectangle 4"/>
          <p:cNvSpPr>
            <a:spLocks noGrp="1" noChangeArrowheads="1"/>
          </p:cNvSpPr>
          <p:nvPr>
            <p:ph type="title"/>
          </p:nvPr>
        </p:nvSpPr>
        <p:spPr>
          <a:xfrm>
            <a:off x="685800" y="0"/>
            <a:ext cx="7772400" cy="609600"/>
          </a:xfrm>
        </p:spPr>
        <p:txBody>
          <a:bodyPr/>
          <a:lstStyle/>
          <a:p>
            <a:r>
              <a:rPr lang="en-US" sz="4000"/>
              <a:t>Power in Household Circuits</a:t>
            </a:r>
          </a:p>
        </p:txBody>
      </p:sp>
      <p:sp>
        <p:nvSpPr>
          <p:cNvPr id="303109" name="Rectangle 5"/>
          <p:cNvSpPr>
            <a:spLocks noGrp="1" noChangeArrowheads="1"/>
          </p:cNvSpPr>
          <p:nvPr>
            <p:ph type="body" idx="1"/>
          </p:nvPr>
        </p:nvSpPr>
        <p:spPr>
          <a:xfrm>
            <a:off x="152400" y="457200"/>
            <a:ext cx="8686800" cy="4191000"/>
          </a:xfrm>
        </p:spPr>
        <p:txBody>
          <a:bodyPr/>
          <a:lstStyle/>
          <a:p>
            <a:pPr>
              <a:lnSpc>
                <a:spcPct val="90000"/>
              </a:lnSpc>
            </a:pPr>
            <a:r>
              <a:rPr lang="en-US"/>
              <a:t>Household devices usually have small resistance</a:t>
            </a:r>
          </a:p>
          <a:p>
            <a:pPr lvl="1">
              <a:lnSpc>
                <a:spcPct val="90000"/>
              </a:lnSpc>
            </a:pPr>
            <a:r>
              <a:rPr lang="en-US"/>
              <a:t>But since they draw current, if they become large enough, wires can heat up (overloaded)</a:t>
            </a:r>
          </a:p>
          <a:p>
            <a:pPr lvl="2">
              <a:lnSpc>
                <a:spcPct val="90000"/>
              </a:lnSpc>
            </a:pPr>
            <a:r>
              <a:rPr lang="en-US"/>
              <a:t>Why is using thicker wires safer?</a:t>
            </a:r>
          </a:p>
          <a:p>
            <a:pPr lvl="3">
              <a:lnSpc>
                <a:spcPct val="90000"/>
              </a:lnSpc>
            </a:pPr>
            <a:r>
              <a:rPr lang="en-US"/>
              <a:t>Thicker wires has less resistance, lower heat</a:t>
            </a:r>
          </a:p>
          <a:p>
            <a:pPr lvl="1">
              <a:lnSpc>
                <a:spcPct val="90000"/>
              </a:lnSpc>
            </a:pPr>
            <a:r>
              <a:rPr lang="en-US"/>
              <a:t>Overloaded wire can set off a fire at home</a:t>
            </a:r>
          </a:p>
          <a:p>
            <a:pPr>
              <a:lnSpc>
                <a:spcPct val="90000"/>
              </a:lnSpc>
            </a:pPr>
            <a:r>
              <a:rPr lang="en-US"/>
              <a:t>How do we prevent this?</a:t>
            </a:r>
          </a:p>
          <a:p>
            <a:pPr lvl="1">
              <a:lnSpc>
                <a:spcPct val="90000"/>
              </a:lnSpc>
            </a:pPr>
            <a:r>
              <a:rPr lang="en-US"/>
              <a:t>Put in a switch that would disconnect the circuit when overloaded</a:t>
            </a:r>
          </a:p>
        </p:txBody>
      </p:sp>
      <p:sp>
        <p:nvSpPr>
          <p:cNvPr id="303110" name="Rectangle 6"/>
          <p:cNvSpPr>
            <a:spLocks noChangeArrowheads="1"/>
          </p:cNvSpPr>
          <p:nvPr/>
        </p:nvSpPr>
        <p:spPr bwMode="auto">
          <a:xfrm>
            <a:off x="-304800" y="4495800"/>
            <a:ext cx="4724400" cy="1752600"/>
          </a:xfrm>
          <a:prstGeom prst="rect">
            <a:avLst/>
          </a:prstGeom>
          <a:noFill/>
          <a:ln w="9525">
            <a:noFill/>
            <a:miter lim="800000"/>
            <a:headEnd/>
            <a:tailEnd/>
          </a:ln>
          <a:effectLst/>
        </p:spPr>
        <p:txBody>
          <a:bodyPr>
            <a:prstTxWarp prst="textNoShape">
              <a:avLst/>
            </a:prstTxWarp>
          </a:bodyPr>
          <a:lstStyle/>
          <a:p>
            <a:pPr marL="1143000" lvl="2" indent="-228600">
              <a:spcBef>
                <a:spcPct val="20000"/>
              </a:spcBef>
              <a:buFontTx/>
              <a:buChar char="•"/>
            </a:pPr>
            <a:r>
              <a:rPr lang="en-US" dirty="0">
                <a:solidFill>
                  <a:srgbClr val="003300"/>
                </a:solidFill>
                <a:latin typeface="Arial Narrow" charset="0"/>
                <a:ea typeface="ＭＳ Ｐゴシック" charset="-128"/>
              </a:rPr>
              <a:t>Fuse or circuit breakers</a:t>
            </a:r>
          </a:p>
          <a:p>
            <a:pPr marL="1143000" lvl="2" indent="-228600">
              <a:spcBef>
                <a:spcPct val="20000"/>
              </a:spcBef>
              <a:buFontTx/>
              <a:buChar char="•"/>
            </a:pPr>
            <a:r>
              <a:rPr lang="en-US" dirty="0">
                <a:solidFill>
                  <a:srgbClr val="003300"/>
                </a:solidFill>
                <a:latin typeface="Arial Narrow" charset="0"/>
                <a:ea typeface="ＭＳ Ｐゴシック" charset="-128"/>
              </a:rPr>
              <a:t>They open up the circuit when the current is over certain value</a:t>
            </a:r>
          </a:p>
        </p:txBody>
      </p:sp>
      <p:pic>
        <p:nvPicPr>
          <p:cNvPr id="303111" name="Picture 7" descr="FG25_017C"/>
          <p:cNvPicPr>
            <a:picLocks noChangeAspect="1" noChangeArrowheads="1"/>
          </p:cNvPicPr>
          <p:nvPr/>
        </p:nvPicPr>
        <p:blipFill>
          <a:blip r:embed="rId4"/>
          <a:srcRect/>
          <a:stretch>
            <a:fillRect/>
          </a:stretch>
        </p:blipFill>
        <p:spPr bwMode="auto">
          <a:xfrm>
            <a:off x="7010400" y="4114800"/>
            <a:ext cx="2514600" cy="2343150"/>
          </a:xfrm>
          <a:prstGeom prst="rect">
            <a:avLst/>
          </a:prstGeom>
          <a:noFill/>
        </p:spPr>
      </p:pic>
      <p:sp>
        <p:nvSpPr>
          <p:cNvPr id="303112" name="AutoShape 8"/>
          <p:cNvSpPr>
            <a:spLocks noChangeArrowheads="1"/>
          </p:cNvSpPr>
          <p:nvPr/>
        </p:nvSpPr>
        <p:spPr bwMode="auto">
          <a:xfrm>
            <a:off x="6446838" y="5213350"/>
            <a:ext cx="1181100" cy="730250"/>
          </a:xfrm>
          <a:prstGeom prst="rightArrow">
            <a:avLst>
              <a:gd name="adj1" fmla="val 50000"/>
              <a:gd name="adj2" fmla="val 40435"/>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Overload</a:t>
            </a:r>
          </a:p>
        </p:txBody>
      </p:sp>
      <p:sp>
        <p:nvSpPr>
          <p:cNvPr id="303113" name="Oval 9"/>
          <p:cNvSpPr>
            <a:spLocks noChangeArrowheads="1"/>
          </p:cNvSpPr>
          <p:nvPr/>
        </p:nvSpPr>
        <p:spPr bwMode="auto">
          <a:xfrm>
            <a:off x="4953000" y="4343400"/>
            <a:ext cx="533400" cy="609600"/>
          </a:xfrm>
          <a:prstGeom prst="ellipse">
            <a:avLst/>
          </a:prstGeom>
          <a:noFill/>
          <a:ln w="28575">
            <a:solidFill>
              <a:srgbClr val="CC0000"/>
            </a:solidFill>
            <a:round/>
            <a:headEnd/>
            <a:tailEnd/>
          </a:ln>
          <a:effectLst/>
        </p:spPr>
        <p:txBody>
          <a:bodyPr wrap="none" anchor="ctr">
            <a:prstTxWarp prst="textNoShape">
              <a:avLst/>
            </a:prstTxWarp>
            <a:spAutoFit/>
          </a:bodyPr>
          <a:lstStyle/>
          <a:p>
            <a:endParaRPr lang="en-US"/>
          </a:p>
        </p:txBody>
      </p:sp>
      <p:sp>
        <p:nvSpPr>
          <p:cNvPr id="303114" name="Oval 10"/>
          <p:cNvSpPr>
            <a:spLocks noChangeArrowheads="1"/>
          </p:cNvSpPr>
          <p:nvPr/>
        </p:nvSpPr>
        <p:spPr bwMode="auto">
          <a:xfrm>
            <a:off x="7696200" y="4267200"/>
            <a:ext cx="609600" cy="609600"/>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Tree>
    <p:extLst>
      <p:ext uri="{BB962C8B-B14F-4D97-AF65-F5344CB8AC3E}">
        <p14:creationId xmlns:p14="http://schemas.microsoft.com/office/powerpoint/2010/main" val="4686578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3"/>
          <p:cNvSpPr>
            <a:spLocks noGrp="1"/>
          </p:cNvSpPr>
          <p:nvPr>
            <p:ph type="dt" sz="half" idx="10"/>
          </p:nvPr>
        </p:nvSpPr>
        <p:spPr/>
        <p:txBody>
          <a:bodyPr/>
          <a:lstStyle/>
          <a:p>
            <a:r>
              <a:rPr lang="en-US" smtClean="0"/>
              <a:t>Tuesday, June 19, 2018</a:t>
            </a:r>
            <a:endParaRPr lang="en-US"/>
          </a:p>
        </p:txBody>
      </p:sp>
      <p:sp>
        <p:nvSpPr>
          <p:cNvPr id="30" name="Footer Placeholder 4"/>
          <p:cNvSpPr>
            <a:spLocks noGrp="1"/>
          </p:cNvSpPr>
          <p:nvPr>
            <p:ph type="ftr" sz="quarter" idx="11"/>
          </p:nvPr>
        </p:nvSpPr>
        <p:spPr/>
        <p:txBody>
          <a:bodyPr/>
          <a:lstStyle/>
          <a:p>
            <a:r>
              <a:rPr lang="de-DE" smtClean="0"/>
              <a:t>PHYS 1444-001, Summer 2018               Dr. Jaehoon Yu</a:t>
            </a:r>
            <a:endParaRPr lang="en-US"/>
          </a:p>
        </p:txBody>
      </p:sp>
      <p:sp>
        <p:nvSpPr>
          <p:cNvPr id="31" name="Slide Number Placeholder 5"/>
          <p:cNvSpPr>
            <a:spLocks noGrp="1"/>
          </p:cNvSpPr>
          <p:nvPr>
            <p:ph type="sldNum" sz="quarter" idx="12"/>
          </p:nvPr>
        </p:nvSpPr>
        <p:spPr/>
        <p:txBody>
          <a:bodyPr/>
          <a:lstStyle/>
          <a:p>
            <a:fld id="{9F36B4C6-F311-0847-A377-074D26D5169A}" type="slidenum">
              <a:rPr lang="en-US"/>
              <a:pPr/>
              <a:t>24</a:t>
            </a:fld>
            <a:endParaRPr lang="en-US"/>
          </a:p>
        </p:txBody>
      </p:sp>
      <p:pic>
        <p:nvPicPr>
          <p:cNvPr id="304130" name="Picture 2" descr="FG25_018"/>
          <p:cNvPicPr>
            <a:picLocks noChangeAspect="1" noChangeArrowheads="1"/>
          </p:cNvPicPr>
          <p:nvPr/>
        </p:nvPicPr>
        <p:blipFill>
          <a:blip r:embed="rId3"/>
          <a:srcRect/>
          <a:stretch>
            <a:fillRect/>
          </a:stretch>
        </p:blipFill>
        <p:spPr bwMode="auto">
          <a:xfrm>
            <a:off x="4800600" y="381000"/>
            <a:ext cx="4724400" cy="3810000"/>
          </a:xfrm>
          <a:prstGeom prst="rect">
            <a:avLst/>
          </a:prstGeom>
          <a:noFill/>
        </p:spPr>
      </p:pic>
      <p:sp>
        <p:nvSpPr>
          <p:cNvPr id="304131" name="Rectangle 3"/>
          <p:cNvSpPr>
            <a:spLocks noGrp="1" noChangeArrowheads="1"/>
          </p:cNvSpPr>
          <p:nvPr>
            <p:ph type="title"/>
          </p:nvPr>
        </p:nvSpPr>
        <p:spPr>
          <a:xfrm>
            <a:off x="228600" y="0"/>
            <a:ext cx="8686800" cy="762000"/>
          </a:xfrm>
        </p:spPr>
        <p:txBody>
          <a:bodyPr/>
          <a:lstStyle/>
          <a:p>
            <a:r>
              <a:rPr lang="en-US" dirty="0"/>
              <a:t>Example 25 – </a:t>
            </a:r>
            <a:r>
              <a:rPr lang="en-US" dirty="0" smtClean="0"/>
              <a:t>11 </a:t>
            </a:r>
            <a:endParaRPr lang="en-US" dirty="0"/>
          </a:p>
        </p:txBody>
      </p:sp>
      <p:sp>
        <p:nvSpPr>
          <p:cNvPr id="304132" name="Text Box 4"/>
          <p:cNvSpPr txBox="1">
            <a:spLocks noChangeArrowheads="1"/>
          </p:cNvSpPr>
          <p:nvPr/>
        </p:nvSpPr>
        <p:spPr bwMode="auto">
          <a:xfrm>
            <a:off x="304800" y="654050"/>
            <a:ext cx="5181600" cy="1569660"/>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3200" b="1" dirty="0">
                <a:solidFill>
                  <a:schemeClr val="accent2"/>
                </a:solidFill>
                <a:latin typeface="Arial Narrow" charset="0"/>
              </a:rPr>
              <a:t>Will a fuse blow?:</a:t>
            </a:r>
            <a:r>
              <a:rPr lang="en-US" sz="3200" b="1" dirty="0" smtClean="0">
                <a:solidFill>
                  <a:schemeClr val="accent2"/>
                </a:solidFill>
                <a:latin typeface="Arial Narrow" charset="0"/>
              </a:rPr>
              <a:t> </a:t>
            </a:r>
            <a:r>
              <a:rPr lang="en-US" sz="3200" dirty="0" smtClean="0">
                <a:solidFill>
                  <a:schemeClr val="accent2"/>
                </a:solidFill>
                <a:latin typeface="Arial Narrow" charset="0"/>
              </a:rPr>
              <a:t>Determine </a:t>
            </a:r>
            <a:r>
              <a:rPr lang="en-US" sz="3200" dirty="0">
                <a:solidFill>
                  <a:schemeClr val="accent2"/>
                </a:solidFill>
                <a:latin typeface="Arial Narrow" charset="0"/>
              </a:rPr>
              <a:t>the total current drawn by all the devices in the circuit in the figure.</a:t>
            </a:r>
          </a:p>
        </p:txBody>
      </p:sp>
      <p:sp>
        <p:nvSpPr>
          <p:cNvPr id="304133" name="Text Box 5"/>
          <p:cNvSpPr txBox="1">
            <a:spLocks noChangeArrowheads="1"/>
          </p:cNvSpPr>
          <p:nvPr/>
        </p:nvSpPr>
        <p:spPr bwMode="auto">
          <a:xfrm>
            <a:off x="381000" y="2711450"/>
            <a:ext cx="55626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current is the sum of current drawn by individual device. </a:t>
            </a:r>
          </a:p>
        </p:txBody>
      </p:sp>
      <p:sp>
        <p:nvSpPr>
          <p:cNvPr id="304134" name="AutoShape 6"/>
          <p:cNvSpPr>
            <a:spLocks noChangeArrowheads="1"/>
          </p:cNvSpPr>
          <p:nvPr/>
        </p:nvSpPr>
        <p:spPr bwMode="auto">
          <a:xfrm>
            <a:off x="1905000" y="3505200"/>
            <a:ext cx="1503363" cy="850900"/>
          </a:xfrm>
          <a:prstGeom prst="rightArrow">
            <a:avLst>
              <a:gd name="adj1" fmla="val 50000"/>
              <a:gd name="adj2" fmla="val 4417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I</a:t>
            </a:r>
          </a:p>
        </p:txBody>
      </p:sp>
      <p:graphicFrame>
        <p:nvGraphicFramePr>
          <p:cNvPr id="304135" name="Object 7"/>
          <p:cNvGraphicFramePr>
            <a:graphicFrameLocks noChangeAspect="1"/>
          </p:cNvGraphicFramePr>
          <p:nvPr/>
        </p:nvGraphicFramePr>
        <p:xfrm>
          <a:off x="533400" y="3657600"/>
          <a:ext cx="1250950" cy="508000"/>
        </p:xfrm>
        <a:graphic>
          <a:graphicData uri="http://schemas.openxmlformats.org/presentationml/2006/ole">
            <mc:AlternateContent xmlns:mc="http://schemas.openxmlformats.org/markup-compatibility/2006">
              <mc:Choice xmlns:v="urn:schemas-microsoft-com:vml" Requires="v">
                <p:oleObj spid="_x0000_s343139" name="Equation" r:id="rId4" imgW="431640" imgH="164880" progId="Equation.DSMT4">
                  <p:embed/>
                </p:oleObj>
              </mc:Choice>
              <mc:Fallback>
                <p:oleObj name="Equation" r:id="rId4" imgW="431640" imgH="1648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3657600"/>
                        <a:ext cx="1250950" cy="5080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36" name="Text Box 8"/>
          <p:cNvSpPr txBox="1">
            <a:spLocks noChangeArrowheads="1"/>
          </p:cNvSpPr>
          <p:nvPr/>
        </p:nvSpPr>
        <p:spPr bwMode="auto">
          <a:xfrm>
            <a:off x="457200" y="4267200"/>
            <a:ext cx="838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Bulb  </a:t>
            </a:r>
          </a:p>
        </p:txBody>
      </p:sp>
      <p:graphicFrame>
        <p:nvGraphicFramePr>
          <p:cNvPr id="304137" name="Object 9"/>
          <p:cNvGraphicFramePr>
            <a:graphicFrameLocks noChangeAspect="1"/>
          </p:cNvGraphicFramePr>
          <p:nvPr/>
        </p:nvGraphicFramePr>
        <p:xfrm>
          <a:off x="3517900" y="3657600"/>
          <a:ext cx="1435100" cy="625475"/>
        </p:xfrm>
        <a:graphic>
          <a:graphicData uri="http://schemas.openxmlformats.org/presentationml/2006/ole">
            <mc:AlternateContent xmlns:mc="http://schemas.openxmlformats.org/markup-compatibility/2006">
              <mc:Choice xmlns:v="urn:schemas-microsoft-com:vml" Requires="v">
                <p:oleObj spid="_x0000_s343140" name="Equation" r:id="rId6" imgW="495000" imgH="203040" progId="Equation.DSMT4">
                  <p:embed/>
                </p:oleObj>
              </mc:Choice>
              <mc:Fallback>
                <p:oleObj name="Equation" r:id="rId6" imgW="4950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17900" y="3657600"/>
                        <a:ext cx="1435100" cy="6254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38" name="Object 10"/>
          <p:cNvGraphicFramePr>
            <a:graphicFrameLocks noChangeAspect="1"/>
          </p:cNvGraphicFramePr>
          <p:nvPr/>
        </p:nvGraphicFramePr>
        <p:xfrm>
          <a:off x="1371600" y="4384675"/>
          <a:ext cx="561975" cy="415925"/>
        </p:xfrm>
        <a:graphic>
          <a:graphicData uri="http://schemas.openxmlformats.org/presentationml/2006/ole">
            <mc:AlternateContent xmlns:mc="http://schemas.openxmlformats.org/markup-compatibility/2006">
              <mc:Choice xmlns:v="urn:schemas-microsoft-com:vml" Requires="v">
                <p:oleObj spid="_x0000_s343141" name="Equation" r:id="rId8" imgW="291960" imgH="203040" progId="Equation.DSMT4">
                  <p:embed/>
                </p:oleObj>
              </mc:Choice>
              <mc:Fallback>
                <p:oleObj name="Equation" r:id="rId8" imgW="29196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1600" y="4384675"/>
                        <a:ext cx="561975" cy="4159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39" name="Text Box 11"/>
          <p:cNvSpPr txBox="1">
            <a:spLocks noChangeArrowheads="1"/>
          </p:cNvSpPr>
          <p:nvPr/>
        </p:nvSpPr>
        <p:spPr bwMode="auto">
          <a:xfrm>
            <a:off x="4773613" y="4267200"/>
            <a:ext cx="1128712"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Heater  </a:t>
            </a:r>
          </a:p>
        </p:txBody>
      </p:sp>
      <p:graphicFrame>
        <p:nvGraphicFramePr>
          <p:cNvPr id="304140" name="Object 12"/>
          <p:cNvGraphicFramePr>
            <a:graphicFrameLocks noChangeAspect="1"/>
          </p:cNvGraphicFramePr>
          <p:nvPr/>
        </p:nvGraphicFramePr>
        <p:xfrm>
          <a:off x="5638800" y="4297363"/>
          <a:ext cx="628650" cy="427037"/>
        </p:xfrm>
        <a:graphic>
          <a:graphicData uri="http://schemas.openxmlformats.org/presentationml/2006/ole">
            <mc:AlternateContent xmlns:mc="http://schemas.openxmlformats.org/markup-compatibility/2006">
              <mc:Choice xmlns:v="urn:schemas-microsoft-com:vml" Requires="v">
                <p:oleObj spid="_x0000_s343142" name="Equation" r:id="rId10" imgW="317160" imgH="203040" progId="Equation.DSMT4">
                  <p:embed/>
                </p:oleObj>
              </mc:Choice>
              <mc:Fallback>
                <p:oleObj name="Equation" r:id="rId10" imgW="317160" imgH="2030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38800" y="4297363"/>
                        <a:ext cx="628650"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1" name="Text Box 13"/>
          <p:cNvSpPr txBox="1">
            <a:spLocks noChangeArrowheads="1"/>
          </p:cNvSpPr>
          <p:nvPr/>
        </p:nvSpPr>
        <p:spPr bwMode="auto">
          <a:xfrm>
            <a:off x="457200" y="4800600"/>
            <a:ext cx="1066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Stereo  </a:t>
            </a:r>
          </a:p>
        </p:txBody>
      </p:sp>
      <p:graphicFrame>
        <p:nvGraphicFramePr>
          <p:cNvPr id="304142" name="Object 14"/>
          <p:cNvGraphicFramePr>
            <a:graphicFrameLocks noChangeAspect="1"/>
          </p:cNvGraphicFramePr>
          <p:nvPr/>
        </p:nvGraphicFramePr>
        <p:xfrm>
          <a:off x="1373188" y="4876800"/>
          <a:ext cx="608012" cy="447675"/>
        </p:xfrm>
        <a:graphic>
          <a:graphicData uri="http://schemas.openxmlformats.org/presentationml/2006/ole">
            <mc:AlternateContent xmlns:mc="http://schemas.openxmlformats.org/markup-compatibility/2006">
              <mc:Choice xmlns:v="urn:schemas-microsoft-com:vml" Requires="v">
                <p:oleObj spid="_x0000_s343143" name="Equation" r:id="rId12" imgW="291960" imgH="203040" progId="Equation.DSMT4">
                  <p:embed/>
                </p:oleObj>
              </mc:Choice>
              <mc:Fallback>
                <p:oleObj name="Equation" r:id="rId12" imgW="291960" imgH="20304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373188" y="4876800"/>
                        <a:ext cx="608012"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3" name="Text Box 15"/>
          <p:cNvSpPr txBox="1">
            <a:spLocks noChangeArrowheads="1"/>
          </p:cNvSpPr>
          <p:nvPr/>
        </p:nvSpPr>
        <p:spPr bwMode="auto">
          <a:xfrm>
            <a:off x="4773613" y="4800600"/>
            <a:ext cx="1128712"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Dryer  </a:t>
            </a:r>
          </a:p>
        </p:txBody>
      </p:sp>
      <p:graphicFrame>
        <p:nvGraphicFramePr>
          <p:cNvPr id="304144" name="Object 16"/>
          <p:cNvGraphicFramePr>
            <a:graphicFrameLocks noChangeAspect="1"/>
          </p:cNvGraphicFramePr>
          <p:nvPr/>
        </p:nvGraphicFramePr>
        <p:xfrm>
          <a:off x="5646738" y="4830763"/>
          <a:ext cx="601662" cy="427037"/>
        </p:xfrm>
        <a:graphic>
          <a:graphicData uri="http://schemas.openxmlformats.org/presentationml/2006/ole">
            <mc:AlternateContent xmlns:mc="http://schemas.openxmlformats.org/markup-compatibility/2006">
              <mc:Choice xmlns:v="urn:schemas-microsoft-com:vml" Requires="v">
                <p:oleObj spid="_x0000_s343144" name="Equation" r:id="rId14" imgW="304560" imgH="203040" progId="Equation.DSMT4">
                  <p:embed/>
                </p:oleObj>
              </mc:Choice>
              <mc:Fallback>
                <p:oleObj name="Equation" r:id="rId14" imgW="304560" imgH="20304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46738" y="4830763"/>
                        <a:ext cx="601662"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5" name="Text Box 17"/>
          <p:cNvSpPr txBox="1">
            <a:spLocks noChangeArrowheads="1"/>
          </p:cNvSpPr>
          <p:nvPr/>
        </p:nvSpPr>
        <p:spPr bwMode="auto">
          <a:xfrm>
            <a:off x="457200" y="5334000"/>
            <a:ext cx="1752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Total current  </a:t>
            </a:r>
          </a:p>
        </p:txBody>
      </p:sp>
      <p:graphicFrame>
        <p:nvGraphicFramePr>
          <p:cNvPr id="304146" name="Object 18"/>
          <p:cNvGraphicFramePr>
            <a:graphicFrameLocks noChangeAspect="1"/>
          </p:cNvGraphicFramePr>
          <p:nvPr/>
        </p:nvGraphicFramePr>
        <p:xfrm>
          <a:off x="1600200" y="5724525"/>
          <a:ext cx="608013" cy="447675"/>
        </p:xfrm>
        <a:graphic>
          <a:graphicData uri="http://schemas.openxmlformats.org/presentationml/2006/ole">
            <mc:AlternateContent xmlns:mc="http://schemas.openxmlformats.org/markup-compatibility/2006">
              <mc:Choice xmlns:v="urn:schemas-microsoft-com:vml" Requires="v">
                <p:oleObj spid="_x0000_s343145" name="Equation" r:id="rId16" imgW="291960" imgH="203040" progId="Equation.DSMT4">
                  <p:embed/>
                </p:oleObj>
              </mc:Choice>
              <mc:Fallback>
                <p:oleObj name="Equation" r:id="rId16" imgW="291960" imgH="20304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00200" y="5724525"/>
                        <a:ext cx="608013"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7" name="Object 19"/>
          <p:cNvGraphicFramePr>
            <a:graphicFrameLocks noChangeAspect="1"/>
          </p:cNvGraphicFramePr>
          <p:nvPr/>
        </p:nvGraphicFramePr>
        <p:xfrm>
          <a:off x="2170113" y="5715000"/>
          <a:ext cx="2401887" cy="447675"/>
        </p:xfrm>
        <a:graphic>
          <a:graphicData uri="http://schemas.openxmlformats.org/presentationml/2006/ole">
            <mc:AlternateContent xmlns:mc="http://schemas.openxmlformats.org/markup-compatibility/2006">
              <mc:Choice xmlns:v="urn:schemas-microsoft-com:vml" Requires="v">
                <p:oleObj spid="_x0000_s343146" name="Equation" r:id="rId18" imgW="1155600" imgH="203040" progId="Equation.DSMT4">
                  <p:embed/>
                </p:oleObj>
              </mc:Choice>
              <mc:Fallback>
                <p:oleObj name="Equation" r:id="rId18" imgW="1155600" imgH="20304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70113" y="5715000"/>
                        <a:ext cx="2401887"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8" name="Object 20"/>
          <p:cNvGraphicFramePr>
            <a:graphicFrameLocks noChangeAspect="1"/>
          </p:cNvGraphicFramePr>
          <p:nvPr/>
        </p:nvGraphicFramePr>
        <p:xfrm>
          <a:off x="4556125" y="5732463"/>
          <a:ext cx="4435475" cy="363537"/>
        </p:xfrm>
        <a:graphic>
          <a:graphicData uri="http://schemas.openxmlformats.org/presentationml/2006/ole">
            <mc:AlternateContent xmlns:mc="http://schemas.openxmlformats.org/markup-compatibility/2006">
              <mc:Choice xmlns:v="urn:schemas-microsoft-com:vml" Requires="v">
                <p:oleObj spid="_x0000_s343147" name="Equation" r:id="rId20" imgW="2133360" imgH="164880" progId="Equation.DSMT4">
                  <p:embed/>
                </p:oleObj>
              </mc:Choice>
              <mc:Fallback>
                <p:oleObj name="Equation" r:id="rId20" imgW="2133360" imgH="16488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556125" y="5732463"/>
                        <a:ext cx="4435475" cy="3635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9" name="Object 21"/>
          <p:cNvGraphicFramePr>
            <a:graphicFrameLocks noChangeAspect="1"/>
          </p:cNvGraphicFramePr>
          <p:nvPr/>
        </p:nvGraphicFramePr>
        <p:xfrm>
          <a:off x="6251575" y="4830763"/>
          <a:ext cx="2511425" cy="427037"/>
        </p:xfrm>
        <a:graphic>
          <a:graphicData uri="http://schemas.openxmlformats.org/presentationml/2006/ole">
            <mc:AlternateContent xmlns:mc="http://schemas.openxmlformats.org/markup-compatibility/2006">
              <mc:Choice xmlns:v="urn:schemas-microsoft-com:vml" Requires="v">
                <p:oleObj spid="_x0000_s343148" name="Equation" r:id="rId22" imgW="1269720" imgH="203040" progId="Equation.DSMT4">
                  <p:embed/>
                </p:oleObj>
              </mc:Choice>
              <mc:Fallback>
                <p:oleObj name="Equation" r:id="rId22" imgW="1269720" imgH="20304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251575" y="4830763"/>
                        <a:ext cx="2511425"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0" name="Object 22"/>
          <p:cNvGraphicFramePr>
            <a:graphicFrameLocks noChangeAspect="1"/>
          </p:cNvGraphicFramePr>
          <p:nvPr/>
        </p:nvGraphicFramePr>
        <p:xfrm>
          <a:off x="6248400" y="4297363"/>
          <a:ext cx="2511425" cy="427037"/>
        </p:xfrm>
        <a:graphic>
          <a:graphicData uri="http://schemas.openxmlformats.org/presentationml/2006/ole">
            <mc:AlternateContent xmlns:mc="http://schemas.openxmlformats.org/markup-compatibility/2006">
              <mc:Choice xmlns:v="urn:schemas-microsoft-com:vml" Requires="v">
                <p:oleObj spid="_x0000_s343149" name="Equation" r:id="rId24" imgW="1269720" imgH="203040" progId="Equation.DSMT4">
                  <p:embed/>
                </p:oleObj>
              </mc:Choice>
              <mc:Fallback>
                <p:oleObj name="Equation" r:id="rId24" imgW="1269720" imgH="20304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248400" y="4297363"/>
                        <a:ext cx="2511425"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1" name="Object 23"/>
          <p:cNvGraphicFramePr>
            <a:graphicFrameLocks noChangeAspect="1"/>
          </p:cNvGraphicFramePr>
          <p:nvPr/>
        </p:nvGraphicFramePr>
        <p:xfrm>
          <a:off x="2043113" y="4876800"/>
          <a:ext cx="2376487" cy="447675"/>
        </p:xfrm>
        <a:graphic>
          <a:graphicData uri="http://schemas.openxmlformats.org/presentationml/2006/ole">
            <mc:AlternateContent xmlns:mc="http://schemas.openxmlformats.org/markup-compatibility/2006">
              <mc:Choice xmlns:v="urn:schemas-microsoft-com:vml" Requires="v">
                <p:oleObj spid="_x0000_s343150" name="Equation" r:id="rId26" imgW="1143000" imgH="203040" progId="Equation.DSMT4">
                  <p:embed/>
                </p:oleObj>
              </mc:Choice>
              <mc:Fallback>
                <p:oleObj name="Equation" r:id="rId26" imgW="1143000" imgH="203040" progId="Equation.DSMT4">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043113" y="4876800"/>
                        <a:ext cx="2376487"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2" name="Object 24"/>
          <p:cNvGraphicFramePr>
            <a:graphicFrameLocks noChangeAspect="1"/>
          </p:cNvGraphicFramePr>
          <p:nvPr/>
        </p:nvGraphicFramePr>
        <p:xfrm>
          <a:off x="1936750" y="4384675"/>
          <a:ext cx="2178050" cy="415925"/>
        </p:xfrm>
        <a:graphic>
          <a:graphicData uri="http://schemas.openxmlformats.org/presentationml/2006/ole">
            <mc:AlternateContent xmlns:mc="http://schemas.openxmlformats.org/markup-compatibility/2006">
              <mc:Choice xmlns:v="urn:schemas-microsoft-com:vml" Requires="v">
                <p:oleObj spid="_x0000_s343151" name="Equation" r:id="rId28" imgW="1130040" imgH="203040" progId="Equation.DSMT4">
                  <p:embed/>
                </p:oleObj>
              </mc:Choice>
              <mc:Fallback>
                <p:oleObj name="Equation" r:id="rId28" imgW="1130040" imgH="203040" progId="Equation.DSMT4">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936750" y="4384675"/>
                        <a:ext cx="2178050" cy="4159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53" name="Text Box 25"/>
          <p:cNvSpPr txBox="1">
            <a:spLocks noChangeArrowheads="1"/>
          </p:cNvSpPr>
          <p:nvPr/>
        </p:nvSpPr>
        <p:spPr bwMode="auto">
          <a:xfrm>
            <a:off x="533400" y="6172200"/>
            <a:ext cx="2971800" cy="457200"/>
          </a:xfrm>
          <a:prstGeom prst="rect">
            <a:avLst/>
          </a:prstGeom>
          <a:solidFill>
            <a:schemeClr val="bg1"/>
          </a:solid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is the total power?  </a:t>
            </a:r>
          </a:p>
        </p:txBody>
      </p:sp>
      <p:graphicFrame>
        <p:nvGraphicFramePr>
          <p:cNvPr id="304154" name="Object 26"/>
          <p:cNvGraphicFramePr>
            <a:graphicFrameLocks noChangeAspect="1"/>
          </p:cNvGraphicFramePr>
          <p:nvPr/>
        </p:nvGraphicFramePr>
        <p:xfrm>
          <a:off x="3276600" y="6261100"/>
          <a:ext cx="414338" cy="292100"/>
        </p:xfrm>
        <a:graphic>
          <a:graphicData uri="http://schemas.openxmlformats.org/presentationml/2006/ole">
            <mc:AlternateContent xmlns:mc="http://schemas.openxmlformats.org/markup-compatibility/2006">
              <mc:Choice xmlns:v="urn:schemas-microsoft-com:vml" Requires="v">
                <p:oleObj spid="_x0000_s343152" name="Equation" r:id="rId30" imgW="304560" imgH="203040" progId="Equation.DSMT4">
                  <p:embed/>
                </p:oleObj>
              </mc:Choice>
              <mc:Fallback>
                <p:oleObj name="Equation" r:id="rId30" imgW="304560" imgH="203040" progId="Equation.DSMT4">
                  <p:embed/>
                  <p:pic>
                    <p:nvPicPr>
                      <p:cNvPr id="0" name=""/>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276600" y="6261100"/>
                        <a:ext cx="414338" cy="292100"/>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5" name="Object 27"/>
          <p:cNvGraphicFramePr>
            <a:graphicFrameLocks noChangeAspect="1"/>
          </p:cNvGraphicFramePr>
          <p:nvPr/>
        </p:nvGraphicFramePr>
        <p:xfrm>
          <a:off x="3878263" y="6261100"/>
          <a:ext cx="1619250" cy="292100"/>
        </p:xfrm>
        <a:graphic>
          <a:graphicData uri="http://schemas.openxmlformats.org/presentationml/2006/ole">
            <mc:AlternateContent xmlns:mc="http://schemas.openxmlformats.org/markup-compatibility/2006">
              <mc:Choice xmlns:v="urn:schemas-microsoft-com:vml" Requires="v">
                <p:oleObj spid="_x0000_s343153" name="Equation" r:id="rId32" imgW="1193760" imgH="203040" progId="Equation.DSMT4">
                  <p:embed/>
                </p:oleObj>
              </mc:Choice>
              <mc:Fallback>
                <p:oleObj name="Equation" r:id="rId32" imgW="1193760" imgH="203040" progId="Equation.DSMT4">
                  <p:embed/>
                  <p:pic>
                    <p:nvPicPr>
                      <p:cNvPr id="0" name=""/>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878263" y="6261100"/>
                        <a:ext cx="1619250" cy="292100"/>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6" name="Object 28"/>
          <p:cNvGraphicFramePr>
            <a:graphicFrameLocks noChangeAspect="1"/>
          </p:cNvGraphicFramePr>
          <p:nvPr/>
        </p:nvGraphicFramePr>
        <p:xfrm>
          <a:off x="5684838" y="6289675"/>
          <a:ext cx="3306762" cy="236538"/>
        </p:xfrm>
        <a:graphic>
          <a:graphicData uri="http://schemas.openxmlformats.org/presentationml/2006/ole">
            <mc:AlternateContent xmlns:mc="http://schemas.openxmlformats.org/markup-compatibility/2006">
              <mc:Choice xmlns:v="urn:schemas-microsoft-com:vml" Requires="v">
                <p:oleObj spid="_x0000_s343154" name="Equation" r:id="rId34" imgW="2438280" imgH="164880" progId="Equation.DSMT4">
                  <p:embed/>
                </p:oleObj>
              </mc:Choice>
              <mc:Fallback>
                <p:oleObj name="Equation" r:id="rId34" imgW="2438280" imgH="164880" progId="Equation.DSMT4">
                  <p:embed/>
                  <p:pic>
                    <p:nvPicPr>
                      <p:cNvPr id="0" name=""/>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684838" y="6289675"/>
                        <a:ext cx="3306762" cy="236538"/>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10724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156F621-78C5-CD42-AEF9-C4574F17F98B}"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6200" y="0"/>
            <a:ext cx="8915400" cy="685800"/>
          </a:xfrm>
        </p:spPr>
        <p:txBody>
          <a:bodyPr/>
          <a:lstStyle/>
          <a:p>
            <a:r>
              <a:rPr lang="en-US">
                <a:latin typeface="Arial Narrow" charset="0"/>
                <a:ea typeface="ＭＳ Ｐゴシック" charset="0"/>
                <a:cs typeface="ＭＳ Ｐゴシック" charset="0"/>
              </a:rPr>
              <a:t>Electric Current and Resistance</a:t>
            </a:r>
          </a:p>
        </p:txBody>
      </p:sp>
      <p:sp>
        <p:nvSpPr>
          <p:cNvPr id="283651" name="Rectangle 3"/>
          <p:cNvSpPr>
            <a:spLocks noChangeArrowheads="1"/>
          </p:cNvSpPr>
          <p:nvPr/>
        </p:nvSpPr>
        <p:spPr bwMode="auto">
          <a:xfrm>
            <a:off x="304800" y="609600"/>
            <a:ext cx="8610600" cy="533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So far we have been studying static electricity</a:t>
            </a:r>
          </a:p>
          <a:p>
            <a:pPr marL="742950" lvl="1" indent="-285750">
              <a:spcBef>
                <a:spcPct val="20000"/>
              </a:spcBef>
              <a:buFontTx/>
              <a:buChar char="–"/>
            </a:pPr>
            <a:r>
              <a:rPr lang="en-US" dirty="0">
                <a:solidFill>
                  <a:srgbClr val="660066"/>
                </a:solidFill>
                <a:latin typeface="Arial Narrow" charset="0"/>
              </a:rPr>
              <a:t>What is the static electricity?</a:t>
            </a:r>
          </a:p>
          <a:p>
            <a:pPr marL="1143000" lvl="2" indent="-228600">
              <a:spcBef>
                <a:spcPct val="20000"/>
              </a:spcBef>
              <a:buFontTx/>
              <a:buChar char="•"/>
            </a:pPr>
            <a:r>
              <a:rPr lang="en-US" sz="2000" dirty="0">
                <a:solidFill>
                  <a:srgbClr val="003300"/>
                </a:solidFill>
                <a:latin typeface="Arial Narrow" charset="0"/>
              </a:rPr>
              <a:t>The charges so far has not been moving but staying put at the location they are placed.</a:t>
            </a:r>
          </a:p>
          <a:p>
            <a:pPr marL="342900" indent="-342900">
              <a:spcBef>
                <a:spcPct val="20000"/>
              </a:spcBef>
              <a:buFontTx/>
              <a:buChar char="•"/>
            </a:pPr>
            <a:r>
              <a:rPr lang="en-US" sz="2800" dirty="0">
                <a:solidFill>
                  <a:schemeClr val="accent2"/>
                </a:solidFill>
                <a:latin typeface="Arial Narrow" charset="0"/>
              </a:rPr>
              <a:t>Now we will learn dynamics of electricity</a:t>
            </a:r>
          </a:p>
          <a:p>
            <a:pPr marL="342900" indent="-342900">
              <a:spcBef>
                <a:spcPct val="20000"/>
              </a:spcBef>
              <a:buFontTx/>
              <a:buChar char="•"/>
            </a:pPr>
            <a:r>
              <a:rPr lang="en-US" sz="2800" dirty="0">
                <a:solidFill>
                  <a:schemeClr val="accent2"/>
                </a:solidFill>
                <a:latin typeface="Arial Narrow" charset="0"/>
              </a:rPr>
              <a:t>What is the electric current?</a:t>
            </a:r>
          </a:p>
          <a:p>
            <a:pPr marL="742950" lvl="1" indent="-285750">
              <a:spcBef>
                <a:spcPct val="20000"/>
              </a:spcBef>
              <a:buFontTx/>
              <a:buChar char="–"/>
            </a:pPr>
            <a:r>
              <a:rPr lang="en-US" dirty="0">
                <a:solidFill>
                  <a:srgbClr val="660066"/>
                </a:solidFill>
                <a:latin typeface="Arial Narrow" charset="0"/>
              </a:rPr>
              <a:t>A flow of electric charge</a:t>
            </a:r>
          </a:p>
          <a:p>
            <a:pPr marL="742950" lvl="1" indent="-285750">
              <a:spcBef>
                <a:spcPct val="20000"/>
              </a:spcBef>
              <a:buFontTx/>
              <a:buChar char="–"/>
            </a:pPr>
            <a:r>
              <a:rPr lang="en-US" dirty="0">
                <a:solidFill>
                  <a:srgbClr val="660066"/>
                </a:solidFill>
                <a:latin typeface="Arial Narrow" charset="0"/>
              </a:rPr>
              <a:t>A few examples of the things that use electric current in everyday lives?</a:t>
            </a:r>
          </a:p>
          <a:p>
            <a:pPr marL="342900" indent="-342900">
              <a:spcBef>
                <a:spcPct val="20000"/>
              </a:spcBef>
              <a:buFontTx/>
              <a:buChar char="•"/>
            </a:pPr>
            <a:r>
              <a:rPr lang="en-US" sz="2800" dirty="0">
                <a:solidFill>
                  <a:schemeClr val="accent2"/>
                </a:solidFill>
                <a:latin typeface="Arial Narrow" charset="0"/>
              </a:rPr>
              <a:t>In an electrostatic situation, there is no electric field inside a conductor but when there is current, there is field inside a </a:t>
            </a:r>
            <a:r>
              <a:rPr lang="en-US" sz="2800" dirty="0" smtClean="0">
                <a:solidFill>
                  <a:schemeClr val="accent2"/>
                </a:solidFill>
                <a:latin typeface="Arial Narrow" charset="0"/>
              </a:rPr>
              <a:t>conductor.  Why?</a:t>
            </a: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rPr>
              <a:t>Electric field is needed to keep charges moving</a:t>
            </a:r>
          </a:p>
        </p:txBody>
      </p:sp>
    </p:spTree>
    <p:extLst>
      <p:ext uri="{BB962C8B-B14F-4D97-AF65-F5344CB8AC3E}">
        <p14:creationId xmlns:p14="http://schemas.microsoft.com/office/powerpoint/2010/main" val="1219149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7"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E0569D4-CFEC-E34C-8E09-9DB44886F088}"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pic>
        <p:nvPicPr>
          <p:cNvPr id="284674" name="Picture 2" descr="FG25_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05400"/>
            <a:ext cx="2286000" cy="171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Rectangle 3"/>
          <p:cNvSpPr>
            <a:spLocks noGrp="1" noChangeArrowheads="1"/>
          </p:cNvSpPr>
          <p:nvPr>
            <p:ph type="title"/>
          </p:nvPr>
        </p:nvSpPr>
        <p:spPr>
          <a:xfrm>
            <a:off x="76200" y="76200"/>
            <a:ext cx="8915400" cy="685800"/>
          </a:xfrm>
        </p:spPr>
        <p:txBody>
          <a:bodyPr/>
          <a:lstStyle/>
          <a:p>
            <a:r>
              <a:rPr lang="en-US">
                <a:latin typeface="Arial Narrow" charset="0"/>
                <a:ea typeface="ＭＳ Ｐゴシック" charset="0"/>
                <a:cs typeface="ＭＳ Ｐゴシック" charset="0"/>
              </a:rPr>
              <a:t>The Electric Battery</a:t>
            </a:r>
          </a:p>
        </p:txBody>
      </p:sp>
      <p:sp>
        <p:nvSpPr>
          <p:cNvPr id="284676" name="Rectangle 4"/>
          <p:cNvSpPr>
            <a:spLocks noChangeArrowheads="1"/>
          </p:cNvSpPr>
          <p:nvPr/>
        </p:nvSpPr>
        <p:spPr bwMode="auto">
          <a:xfrm>
            <a:off x="228600" y="762000"/>
            <a:ext cx="82296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What is a battery?</a:t>
            </a:r>
          </a:p>
          <a:p>
            <a:pPr marL="742950" lvl="1" indent="-285750">
              <a:spcBef>
                <a:spcPct val="20000"/>
              </a:spcBef>
              <a:buFontTx/>
              <a:buChar char="–"/>
            </a:pPr>
            <a:r>
              <a:rPr lang="en-US" dirty="0">
                <a:solidFill>
                  <a:srgbClr val="660066"/>
                </a:solidFill>
                <a:latin typeface="Arial Narrow" charset="0"/>
              </a:rPr>
              <a:t>A device that produces electrical energy from the stored chemical energy and produces </a:t>
            </a:r>
            <a:r>
              <a:rPr lang="en-US" dirty="0" smtClean="0">
                <a:solidFill>
                  <a:srgbClr val="660066"/>
                </a:solidFill>
                <a:latin typeface="Arial Narrow" charset="0"/>
              </a:rPr>
              <a:t>electricity </a:t>
            </a:r>
            <a:r>
              <a:rPr lang="en-US" dirty="0" smtClean="0">
                <a:solidFill>
                  <a:srgbClr val="660066"/>
                </a:solidFill>
                <a:latin typeface="Arial Narrow" charset="0"/>
                <a:sym typeface="Wingdings"/>
              </a:rPr>
              <a:t> Maintains potential difference!</a:t>
            </a:r>
            <a:endParaRPr lang="en-US" dirty="0">
              <a:solidFill>
                <a:srgbClr val="660066"/>
              </a:solidFill>
              <a:latin typeface="Arial Narrow" charset="0"/>
            </a:endParaRPr>
          </a:p>
          <a:p>
            <a:pPr marL="342900" indent="-342900">
              <a:spcBef>
                <a:spcPct val="20000"/>
              </a:spcBef>
              <a:buFontTx/>
              <a:buChar char="•"/>
            </a:pPr>
            <a:r>
              <a:rPr lang="en-US" sz="2800" dirty="0">
                <a:solidFill>
                  <a:schemeClr val="accent2"/>
                </a:solidFill>
                <a:latin typeface="Arial Narrow" charset="0"/>
              </a:rPr>
              <a:t>Electric battery was invented by Volta in 1790s in Italy</a:t>
            </a:r>
          </a:p>
          <a:p>
            <a:pPr marL="742950" lvl="1" indent="-285750">
              <a:spcBef>
                <a:spcPct val="20000"/>
              </a:spcBef>
              <a:buFontTx/>
              <a:buChar char="–"/>
            </a:pPr>
            <a:r>
              <a:rPr lang="en-US" dirty="0">
                <a:solidFill>
                  <a:srgbClr val="660066"/>
                </a:solidFill>
                <a:latin typeface="Arial Narrow" charset="0"/>
              </a:rPr>
              <a:t>It was made of disks of zinc and silver based on his research that certain combinations of materials produce a greater electromotive force (</a:t>
            </a:r>
            <a:r>
              <a:rPr lang="en-US" dirty="0" err="1">
                <a:solidFill>
                  <a:srgbClr val="660066"/>
                </a:solidFill>
                <a:latin typeface="Arial Narrow" charset="0"/>
              </a:rPr>
              <a:t>emf</a:t>
            </a:r>
            <a:r>
              <a:rPr lang="en-US" dirty="0">
                <a:solidFill>
                  <a:srgbClr val="660066"/>
                </a:solidFill>
                <a:latin typeface="Arial Narrow" charset="0"/>
              </a:rPr>
              <a:t>), or potential, than others</a:t>
            </a:r>
          </a:p>
          <a:p>
            <a:pPr marL="342900" indent="-342900">
              <a:spcBef>
                <a:spcPct val="20000"/>
              </a:spcBef>
              <a:buFontTx/>
              <a:buChar char="•"/>
            </a:pPr>
            <a:r>
              <a:rPr lang="en-US" sz="2800" dirty="0">
                <a:solidFill>
                  <a:schemeClr val="accent2"/>
                </a:solidFill>
                <a:latin typeface="Arial Narrow" charset="0"/>
              </a:rPr>
              <a:t>Simplest batteries contain two plates made of dissimilar </a:t>
            </a:r>
            <a:r>
              <a:rPr lang="en-US" sz="2800" dirty="0" smtClean="0">
                <a:solidFill>
                  <a:schemeClr val="accent2"/>
                </a:solidFill>
                <a:latin typeface="Arial Narrow" charset="0"/>
              </a:rPr>
              <a:t>metals</a:t>
            </a:r>
            <a:r>
              <a:rPr lang="en-US" sz="2800" dirty="0">
                <a:solidFill>
                  <a:schemeClr val="accent2"/>
                </a:solidFill>
                <a:latin typeface="Arial Narrow" charset="0"/>
              </a:rPr>
              <a:t> </a:t>
            </a:r>
            <a:r>
              <a:rPr lang="en-US" sz="2800" dirty="0" smtClean="0">
                <a:solidFill>
                  <a:schemeClr val="accent2"/>
                </a:solidFill>
                <a:latin typeface="Arial Narrow" charset="0"/>
              </a:rPr>
              <a:t>called electrodes</a:t>
            </a: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rPr>
              <a:t>Electrodes are immersed in a solution, </a:t>
            </a:r>
            <a:r>
              <a:rPr lang="en-US" dirty="0" smtClean="0">
                <a:solidFill>
                  <a:srgbClr val="660066"/>
                </a:solidFill>
                <a:latin typeface="Arial Narrow" charset="0"/>
              </a:rPr>
              <a:t>the electrolyte</a:t>
            </a:r>
            <a:endParaRPr lang="en-US" dirty="0">
              <a:solidFill>
                <a:srgbClr val="660066"/>
              </a:solidFill>
              <a:latin typeface="Arial Narrow" charset="0"/>
            </a:endParaRPr>
          </a:p>
          <a:p>
            <a:pPr marL="742950" lvl="1" indent="-285750">
              <a:spcBef>
                <a:spcPct val="20000"/>
              </a:spcBef>
              <a:buFontTx/>
              <a:buChar char="–"/>
            </a:pPr>
            <a:r>
              <a:rPr lang="en-US" dirty="0">
                <a:solidFill>
                  <a:srgbClr val="660066"/>
                </a:solidFill>
                <a:latin typeface="Arial Narrow" charset="0"/>
              </a:rPr>
              <a:t>This unit is called a cell and many of these form a battery</a:t>
            </a:r>
          </a:p>
          <a:p>
            <a:pPr marL="342900" indent="-342900">
              <a:spcBef>
                <a:spcPct val="20000"/>
              </a:spcBef>
              <a:buFontTx/>
              <a:buChar char="•"/>
            </a:pPr>
            <a:r>
              <a:rPr lang="en-US" sz="2800" dirty="0">
                <a:solidFill>
                  <a:schemeClr val="accent2"/>
                </a:solidFill>
                <a:latin typeface="Arial Narrow" charset="0"/>
              </a:rPr>
              <a:t>Zinc and Iron in the figure are called terminals</a:t>
            </a:r>
          </a:p>
        </p:txBody>
      </p:sp>
    </p:spTree>
    <p:extLst>
      <p:ext uri="{BB962C8B-B14F-4D97-AF65-F5344CB8AC3E}">
        <p14:creationId xmlns:p14="http://schemas.microsoft.com/office/powerpoint/2010/main" val="1096170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8"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27B02CA-3A21-6842-96E1-A86F8BC05EB1}" type="slidenum">
              <a:rPr lang="en-US" sz="1400">
                <a:solidFill>
                  <a:srgbClr val="A50021"/>
                </a:solidFill>
                <a:latin typeface="Arial Narrow" charset="0"/>
              </a:rPr>
              <a:pPr eaLnBrk="1" hangingPunct="1"/>
              <a:t>5</a:t>
            </a:fld>
            <a:endParaRPr lang="en-US" sz="1400">
              <a:solidFill>
                <a:srgbClr val="A50021"/>
              </a:solidFill>
              <a:latin typeface="Arial Narrow" charset="0"/>
            </a:endParaRPr>
          </a:p>
        </p:txBody>
      </p:sp>
      <p:pic>
        <p:nvPicPr>
          <p:cNvPr id="285698" name="Picture 2" descr="FG25_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685800"/>
            <a:ext cx="2895600" cy="2171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510" name="Rectangle 3"/>
          <p:cNvSpPr>
            <a:spLocks noGrp="1" noChangeArrowheads="1"/>
          </p:cNvSpPr>
          <p:nvPr>
            <p:ph type="title"/>
          </p:nvPr>
        </p:nvSpPr>
        <p:spPr>
          <a:xfrm>
            <a:off x="76200" y="152400"/>
            <a:ext cx="8915400" cy="685800"/>
          </a:xfrm>
        </p:spPr>
        <p:txBody>
          <a:bodyPr/>
          <a:lstStyle/>
          <a:p>
            <a:r>
              <a:rPr lang="en-US" dirty="0">
                <a:latin typeface="Arial Narrow" charset="0"/>
                <a:ea typeface="ＭＳ Ｐゴシック" charset="0"/>
                <a:cs typeface="ＭＳ Ｐゴシック" charset="0"/>
              </a:rPr>
              <a:t>How does a battery </a:t>
            </a:r>
            <a:r>
              <a:rPr lang="en-US" dirty="0" smtClean="0">
                <a:latin typeface="Arial Narrow" charset="0"/>
                <a:ea typeface="ＭＳ Ｐゴシック" charset="0"/>
                <a:cs typeface="ＭＳ Ｐゴシック" charset="0"/>
              </a:rPr>
              <a:t>work </a:t>
            </a:r>
            <a:r>
              <a:rPr lang="mr-IN" dirty="0" smtClean="0">
                <a:latin typeface="Arial Narrow" charset="0"/>
                <a:ea typeface="ＭＳ Ｐゴシック" charset="0"/>
                <a:cs typeface="ＭＳ Ｐゴシック" charset="0"/>
              </a:rPr>
              <a:t>–</a:t>
            </a:r>
            <a:r>
              <a:rPr lang="en-US" dirty="0" smtClean="0">
                <a:latin typeface="Arial Narrow" charset="0"/>
                <a:ea typeface="ＭＳ Ｐゴシック" charset="0"/>
                <a:cs typeface="ＭＳ Ｐゴシック" charset="0"/>
              </a:rPr>
              <a:t> I?</a:t>
            </a:r>
            <a:endParaRPr lang="en-US" dirty="0">
              <a:latin typeface="Arial Narrow" charset="0"/>
              <a:ea typeface="ＭＳ Ｐゴシック" charset="0"/>
              <a:cs typeface="ＭＳ Ｐゴシック" charset="0"/>
            </a:endParaRPr>
          </a:p>
        </p:txBody>
      </p:sp>
      <p:sp>
        <p:nvSpPr>
          <p:cNvPr id="285700" name="Rectangle 4"/>
          <p:cNvSpPr>
            <a:spLocks noChangeArrowheads="1"/>
          </p:cNvSpPr>
          <p:nvPr/>
        </p:nvSpPr>
        <p:spPr bwMode="auto">
          <a:xfrm>
            <a:off x="533400" y="990600"/>
            <a:ext cx="63246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a:solidFill>
                  <a:schemeClr val="accent2"/>
                </a:solidFill>
                <a:latin typeface="Arial Narrow" charset="0"/>
              </a:rPr>
              <a:t>One of the electrodes in the figure is zinc and the other carbon</a:t>
            </a:r>
          </a:p>
          <a:p>
            <a:pPr marL="342900" indent="-342900">
              <a:spcBef>
                <a:spcPct val="20000"/>
              </a:spcBef>
              <a:buFontTx/>
              <a:buChar char="•"/>
            </a:pPr>
            <a:r>
              <a:rPr lang="en-US" sz="2800">
                <a:solidFill>
                  <a:schemeClr val="accent2"/>
                </a:solidFill>
                <a:latin typeface="Arial Narrow" charset="0"/>
              </a:rPr>
              <a:t>The acid electrolyte reacts with the zinc electrode and dissolves it.</a:t>
            </a:r>
          </a:p>
        </p:txBody>
      </p:sp>
      <p:sp>
        <p:nvSpPr>
          <p:cNvPr id="285701" name="Rectangle 5"/>
          <p:cNvSpPr>
            <a:spLocks noChangeArrowheads="1"/>
          </p:cNvSpPr>
          <p:nvPr/>
        </p:nvSpPr>
        <p:spPr bwMode="auto">
          <a:xfrm>
            <a:off x="533400" y="2895600"/>
            <a:ext cx="8458200" cy="3733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Each zinc atom leaves two electrons in the electrode and enters into the solution as a positive ion </a:t>
            </a:r>
            <a:r>
              <a:rPr lang="en-US" sz="2800" dirty="0">
                <a:solidFill>
                  <a:schemeClr val="accent2"/>
                </a:solidFill>
                <a:latin typeface="Arial Narrow" charset="0"/>
                <a:sym typeface="Wingdings" charset="0"/>
              </a:rPr>
              <a:t> zinc electrode acquires negative charge and the electrolyte </a:t>
            </a:r>
            <a:r>
              <a:rPr lang="en-US" sz="2800" dirty="0" smtClean="0">
                <a:solidFill>
                  <a:schemeClr val="accent2"/>
                </a:solidFill>
                <a:latin typeface="Arial Narrow" charset="0"/>
                <a:sym typeface="Wingdings" charset="0"/>
              </a:rPr>
              <a:t>(the solution) becomes </a:t>
            </a:r>
            <a:r>
              <a:rPr lang="en-US" sz="2800" dirty="0">
                <a:solidFill>
                  <a:schemeClr val="accent2"/>
                </a:solidFill>
                <a:latin typeface="Arial Narrow" charset="0"/>
                <a:sym typeface="Wingdings" charset="0"/>
              </a:rPr>
              <a:t>positively charged</a:t>
            </a:r>
          </a:p>
          <a:p>
            <a:pPr marL="342900" indent="-342900">
              <a:spcBef>
                <a:spcPct val="20000"/>
              </a:spcBef>
              <a:buFontTx/>
              <a:buChar char="•"/>
            </a:pPr>
            <a:r>
              <a:rPr lang="en-US" sz="2800" dirty="0">
                <a:solidFill>
                  <a:schemeClr val="accent2"/>
                </a:solidFill>
                <a:latin typeface="Arial Narrow" charset="0"/>
              </a:rPr>
              <a:t>The carbon electrode picks up the positive charge</a:t>
            </a:r>
          </a:p>
          <a:p>
            <a:pPr marL="342900" indent="-342900">
              <a:spcBef>
                <a:spcPct val="20000"/>
              </a:spcBef>
              <a:buFontTx/>
              <a:buChar char="•"/>
            </a:pPr>
            <a:r>
              <a:rPr lang="en-US" sz="2800" dirty="0">
                <a:solidFill>
                  <a:schemeClr val="accent2"/>
                </a:solidFill>
                <a:latin typeface="Arial Narrow" charset="0"/>
              </a:rPr>
              <a:t>Since the two terminals are oppositely charged, there is </a:t>
            </a:r>
            <a:r>
              <a:rPr lang="en-US" sz="2800" dirty="0" smtClean="0">
                <a:solidFill>
                  <a:schemeClr val="accent2"/>
                </a:solidFill>
                <a:latin typeface="Arial Narrow" charset="0"/>
              </a:rPr>
              <a:t>a potential </a:t>
            </a:r>
            <a:r>
              <a:rPr lang="en-US" sz="2800" dirty="0">
                <a:solidFill>
                  <a:schemeClr val="accent2"/>
                </a:solidFill>
                <a:latin typeface="Arial Narrow" charset="0"/>
              </a:rPr>
              <a:t>difference between them</a:t>
            </a:r>
          </a:p>
        </p:txBody>
      </p:sp>
    </p:spTree>
    <p:extLst>
      <p:ext uri="{BB962C8B-B14F-4D97-AF65-F5344CB8AC3E}">
        <p14:creationId xmlns:p14="http://schemas.microsoft.com/office/powerpoint/2010/main" val="178843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22531"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8B99295-B058-3542-9EAF-8AE0708F6BCF}" type="slidenum">
              <a:rPr lang="en-US" sz="1400">
                <a:solidFill>
                  <a:srgbClr val="A50021"/>
                </a:solidFill>
                <a:latin typeface="Arial Narrow" charset="0"/>
              </a:rPr>
              <a:pPr eaLnBrk="1" hangingPunct="1"/>
              <a:t>6</a:t>
            </a:fld>
            <a:endParaRPr lang="en-US" sz="1400">
              <a:solidFill>
                <a:srgbClr val="A50021"/>
              </a:solidFill>
              <a:latin typeface="Arial Narrow" charset="0"/>
            </a:endParaRPr>
          </a:p>
        </p:txBody>
      </p:sp>
      <p:sp>
        <p:nvSpPr>
          <p:cNvPr id="22533" name="Rectangle 2"/>
          <p:cNvSpPr>
            <a:spLocks noGrp="1" noChangeArrowheads="1"/>
          </p:cNvSpPr>
          <p:nvPr>
            <p:ph type="title"/>
          </p:nvPr>
        </p:nvSpPr>
        <p:spPr>
          <a:xfrm>
            <a:off x="76200" y="0"/>
            <a:ext cx="8915400" cy="685800"/>
          </a:xfrm>
        </p:spPr>
        <p:txBody>
          <a:bodyPr/>
          <a:lstStyle/>
          <a:p>
            <a:r>
              <a:rPr lang="en-US" dirty="0">
                <a:latin typeface="Arial Narrow" charset="0"/>
                <a:ea typeface="ＭＳ Ｐゴシック" charset="0"/>
                <a:cs typeface="ＭＳ Ｐゴシック" charset="0"/>
              </a:rPr>
              <a:t>How does a battery </a:t>
            </a:r>
            <a:r>
              <a:rPr lang="en-US" dirty="0" smtClean="0">
                <a:latin typeface="Arial Narrow" charset="0"/>
                <a:ea typeface="ＭＳ Ｐゴシック" charset="0"/>
                <a:cs typeface="ＭＳ Ｐゴシック" charset="0"/>
              </a:rPr>
              <a:t>work </a:t>
            </a:r>
            <a:r>
              <a:rPr lang="mr-IN" dirty="0" smtClean="0">
                <a:latin typeface="Arial Narrow" charset="0"/>
                <a:ea typeface="ＭＳ Ｐゴシック" charset="0"/>
                <a:cs typeface="ＭＳ Ｐゴシック" charset="0"/>
              </a:rPr>
              <a:t>–</a:t>
            </a:r>
            <a:r>
              <a:rPr lang="en-US" dirty="0" smtClean="0">
                <a:latin typeface="Arial Narrow" charset="0"/>
                <a:ea typeface="ＭＳ Ｐゴシック" charset="0"/>
                <a:cs typeface="ＭＳ Ｐゴシック" charset="0"/>
              </a:rPr>
              <a:t> II?</a:t>
            </a:r>
            <a:endParaRPr lang="en-US" dirty="0">
              <a:latin typeface="Arial Narrow" charset="0"/>
              <a:ea typeface="ＭＳ Ｐゴシック" charset="0"/>
              <a:cs typeface="ＭＳ Ｐゴシック" charset="0"/>
            </a:endParaRPr>
          </a:p>
        </p:txBody>
      </p:sp>
      <p:sp>
        <p:nvSpPr>
          <p:cNvPr id="286723" name="Rectangle 3"/>
          <p:cNvSpPr>
            <a:spLocks noChangeArrowheads="1"/>
          </p:cNvSpPr>
          <p:nvPr/>
        </p:nvSpPr>
        <p:spPr bwMode="auto">
          <a:xfrm>
            <a:off x="381000" y="609600"/>
            <a:ext cx="8458200"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When the terminals are not connected, only the necessary amount of zinc is dissolved into the solution.</a:t>
            </a:r>
          </a:p>
          <a:p>
            <a:pPr marL="342900" indent="-342900">
              <a:spcBef>
                <a:spcPct val="20000"/>
              </a:spcBef>
              <a:buFontTx/>
              <a:buChar char="•"/>
            </a:pPr>
            <a:r>
              <a:rPr lang="en-US" sz="2800" dirty="0">
                <a:solidFill>
                  <a:schemeClr val="accent2"/>
                </a:solidFill>
                <a:latin typeface="Arial Narrow" charset="0"/>
              </a:rPr>
              <a:t>How is a particular potential maintained?</a:t>
            </a:r>
          </a:p>
          <a:p>
            <a:pPr marL="742950" lvl="1" indent="-285750">
              <a:spcBef>
                <a:spcPct val="20000"/>
              </a:spcBef>
              <a:buFontTx/>
              <a:buChar char="–"/>
            </a:pPr>
            <a:r>
              <a:rPr lang="en-US" dirty="0" smtClean="0">
                <a:solidFill>
                  <a:srgbClr val="660066"/>
                </a:solidFill>
                <a:latin typeface="Arial Narrow" charset="0"/>
              </a:rPr>
              <a:t>If </a:t>
            </a:r>
            <a:r>
              <a:rPr lang="en-US" dirty="0">
                <a:solidFill>
                  <a:srgbClr val="660066"/>
                </a:solidFill>
                <a:latin typeface="Arial Narrow" charset="0"/>
              </a:rPr>
              <a:t>the terminals are not connected, </a:t>
            </a:r>
            <a:r>
              <a:rPr lang="en-US" dirty="0" smtClean="0">
                <a:solidFill>
                  <a:srgbClr val="660066"/>
                </a:solidFill>
                <a:latin typeface="Arial Narrow" charset="0"/>
              </a:rPr>
              <a:t>as </a:t>
            </a:r>
            <a:r>
              <a:rPr lang="en-US" dirty="0">
                <a:solidFill>
                  <a:srgbClr val="660066"/>
                </a:solidFill>
                <a:latin typeface="Arial Narrow" charset="0"/>
              </a:rPr>
              <a:t>too many </a:t>
            </a:r>
            <a:r>
              <a:rPr lang="en-US" dirty="0" smtClean="0">
                <a:solidFill>
                  <a:srgbClr val="660066"/>
                </a:solidFill>
                <a:latin typeface="Arial Narrow" charset="0"/>
              </a:rPr>
              <a:t>zinc ions get </a:t>
            </a:r>
            <a:r>
              <a:rPr lang="en-US" dirty="0">
                <a:solidFill>
                  <a:srgbClr val="660066"/>
                </a:solidFill>
                <a:latin typeface="Arial Narrow" charset="0"/>
              </a:rPr>
              <a:t>produced, </a:t>
            </a:r>
          </a:p>
          <a:p>
            <a:pPr marL="1143000" lvl="2" indent="-228600">
              <a:spcBef>
                <a:spcPct val="20000"/>
              </a:spcBef>
              <a:buFontTx/>
              <a:buChar char="•"/>
            </a:pPr>
            <a:r>
              <a:rPr lang="en-US" sz="2000" dirty="0">
                <a:solidFill>
                  <a:srgbClr val="003300"/>
                </a:solidFill>
                <a:latin typeface="Arial Narrow" charset="0"/>
              </a:rPr>
              <a:t>zinc electrode gets increasingly charged up negative</a:t>
            </a:r>
          </a:p>
          <a:p>
            <a:pPr marL="1143000" lvl="2" indent="-228600">
              <a:spcBef>
                <a:spcPct val="20000"/>
              </a:spcBef>
              <a:buFontTx/>
              <a:buChar char="•"/>
            </a:pPr>
            <a:r>
              <a:rPr lang="en-US" sz="2000" dirty="0">
                <a:solidFill>
                  <a:srgbClr val="003300"/>
                </a:solidFill>
                <a:latin typeface="Arial Narrow" charset="0"/>
              </a:rPr>
              <a:t>zinc ions get recombined with the electrons in zinc electrode</a:t>
            </a:r>
          </a:p>
          <a:p>
            <a:pPr marL="342900" indent="-342900">
              <a:spcBef>
                <a:spcPct val="20000"/>
              </a:spcBef>
              <a:buFontTx/>
              <a:buChar char="•"/>
            </a:pPr>
            <a:r>
              <a:rPr lang="en-US" sz="2800" dirty="0">
                <a:solidFill>
                  <a:schemeClr val="accent2"/>
                </a:solidFill>
                <a:latin typeface="Arial Narrow" charset="0"/>
              </a:rPr>
              <a:t>Why does battery go dead? </a:t>
            </a:r>
          </a:p>
          <a:p>
            <a:pPr marL="742950" lvl="1" indent="-285750">
              <a:spcBef>
                <a:spcPct val="20000"/>
              </a:spcBef>
              <a:buFontTx/>
              <a:buChar char="–"/>
            </a:pPr>
            <a:r>
              <a:rPr lang="en-US" dirty="0">
                <a:solidFill>
                  <a:srgbClr val="660066"/>
                </a:solidFill>
                <a:latin typeface="Arial Narrow" charset="0"/>
              </a:rPr>
              <a:t>When the terminals are </a:t>
            </a:r>
            <a:r>
              <a:rPr lang="en-US" dirty="0" smtClean="0">
                <a:solidFill>
                  <a:srgbClr val="660066"/>
                </a:solidFill>
                <a:latin typeface="Arial Narrow" charset="0"/>
              </a:rPr>
              <a:t>connected to a circuit, </a:t>
            </a:r>
            <a:r>
              <a:rPr lang="en-US" dirty="0">
                <a:solidFill>
                  <a:srgbClr val="660066"/>
                </a:solidFill>
                <a:latin typeface="Arial Narrow" charset="0"/>
              </a:rPr>
              <a:t>the negative charges will flow away from the zinc electrode</a:t>
            </a:r>
          </a:p>
          <a:p>
            <a:pPr marL="742950" lvl="1" indent="-285750">
              <a:spcBef>
                <a:spcPct val="20000"/>
              </a:spcBef>
              <a:buFontTx/>
              <a:buChar char="–"/>
            </a:pPr>
            <a:r>
              <a:rPr lang="en-US" dirty="0">
                <a:solidFill>
                  <a:srgbClr val="660066"/>
                </a:solidFill>
                <a:latin typeface="Arial Narrow" charset="0"/>
              </a:rPr>
              <a:t>More zinc atoms dissolve into the electrolyte to produce more </a:t>
            </a:r>
            <a:r>
              <a:rPr lang="en-US" dirty="0" smtClean="0">
                <a:solidFill>
                  <a:srgbClr val="660066"/>
                </a:solidFill>
                <a:latin typeface="Arial Narrow" charset="0"/>
              </a:rPr>
              <a:t>charge</a:t>
            </a:r>
            <a:endParaRPr lang="en-US" dirty="0">
              <a:solidFill>
                <a:srgbClr val="660066"/>
              </a:solidFill>
              <a:latin typeface="Arial Narrow" charset="0"/>
            </a:endParaRPr>
          </a:p>
          <a:p>
            <a:pPr marL="742950" lvl="1" indent="-285750">
              <a:spcBef>
                <a:spcPct val="20000"/>
              </a:spcBef>
              <a:buFontTx/>
              <a:buChar char="–"/>
            </a:pPr>
            <a:r>
              <a:rPr lang="en-US" dirty="0">
                <a:solidFill>
                  <a:srgbClr val="660066"/>
                </a:solidFill>
                <a:latin typeface="Arial Narrow" charset="0"/>
              </a:rPr>
              <a:t>One or more </a:t>
            </a:r>
            <a:r>
              <a:rPr lang="en-US" dirty="0" smtClean="0">
                <a:solidFill>
                  <a:srgbClr val="660066"/>
                </a:solidFill>
                <a:latin typeface="Arial Narrow" charset="0"/>
              </a:rPr>
              <a:t>electrode </a:t>
            </a:r>
            <a:r>
              <a:rPr lang="en-US" dirty="0">
                <a:solidFill>
                  <a:srgbClr val="660066"/>
                </a:solidFill>
                <a:latin typeface="Arial Narrow" charset="0"/>
              </a:rPr>
              <a:t>get used up not producing any more charge.</a:t>
            </a:r>
          </a:p>
        </p:txBody>
      </p:sp>
    </p:spTree>
    <p:extLst>
      <p:ext uri="{BB962C8B-B14F-4D97-AF65-F5344CB8AC3E}">
        <p14:creationId xmlns:p14="http://schemas.microsoft.com/office/powerpoint/2010/main" val="1485939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23557"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14"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D3A63DB-6750-DB49-B9CA-21BBAF6B1FB8}" type="slidenum">
              <a:rPr lang="en-US" sz="1400">
                <a:solidFill>
                  <a:srgbClr val="A50021"/>
                </a:solidFill>
                <a:latin typeface="Arial Narrow" charset="0"/>
              </a:rPr>
              <a:pPr eaLnBrk="1" hangingPunct="1"/>
              <a:t>7</a:t>
            </a:fld>
            <a:endParaRPr lang="en-US" sz="1400">
              <a:solidFill>
                <a:srgbClr val="A50021"/>
              </a:solidFill>
              <a:latin typeface="Arial Narrow" charset="0"/>
            </a:endParaRPr>
          </a:p>
        </p:txBody>
      </p:sp>
      <p:pic>
        <p:nvPicPr>
          <p:cNvPr id="287746" name="Picture 2" descr="FG25_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781050"/>
            <a:ext cx="190500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560" name="Rectangle 3"/>
          <p:cNvSpPr>
            <a:spLocks noGrp="1" noChangeArrowheads="1"/>
          </p:cNvSpPr>
          <p:nvPr>
            <p:ph type="title"/>
          </p:nvPr>
        </p:nvSpPr>
        <p:spPr>
          <a:xfrm>
            <a:off x="76200" y="0"/>
            <a:ext cx="8915400" cy="685800"/>
          </a:xfrm>
        </p:spPr>
        <p:txBody>
          <a:bodyPr/>
          <a:lstStyle/>
          <a:p>
            <a:r>
              <a:rPr lang="en-US">
                <a:latin typeface="Arial Narrow" charset="0"/>
                <a:ea typeface="ＭＳ Ｐゴシック" charset="0"/>
                <a:cs typeface="ＭＳ Ｐゴシック" charset="0"/>
              </a:rPr>
              <a:t>Electric Current</a:t>
            </a:r>
          </a:p>
        </p:txBody>
      </p:sp>
      <p:sp>
        <p:nvSpPr>
          <p:cNvPr id="287748" name="Rectangle 4"/>
          <p:cNvSpPr>
            <a:spLocks noChangeArrowheads="1"/>
          </p:cNvSpPr>
          <p:nvPr/>
        </p:nvSpPr>
        <p:spPr bwMode="auto">
          <a:xfrm>
            <a:off x="152400" y="457200"/>
            <a:ext cx="8610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When a circuit is powered by a battery (or a source of </a:t>
            </a:r>
            <a:r>
              <a:rPr lang="en-US" sz="2800" dirty="0" err="1">
                <a:solidFill>
                  <a:schemeClr val="accent2"/>
                </a:solidFill>
                <a:latin typeface="Arial Narrow" charset="0"/>
              </a:rPr>
              <a:t>emf</a:t>
            </a:r>
            <a:r>
              <a:rPr lang="en-US" sz="2800" dirty="0">
                <a:solidFill>
                  <a:schemeClr val="accent2"/>
                </a:solidFill>
                <a:latin typeface="Arial Narrow" charset="0"/>
              </a:rPr>
              <a:t>) the charge can flow through the circuit.</a:t>
            </a:r>
          </a:p>
          <a:p>
            <a:pPr marL="342900" indent="-342900">
              <a:spcBef>
                <a:spcPct val="20000"/>
              </a:spcBef>
              <a:buFontTx/>
              <a:buChar char="•"/>
            </a:pPr>
            <a:r>
              <a:rPr lang="en-US" sz="2800" dirty="0">
                <a:solidFill>
                  <a:schemeClr val="accent2"/>
                </a:solidFill>
                <a:latin typeface="Arial Narrow" charset="0"/>
              </a:rPr>
              <a:t>Electric Current: Any flow of charge</a:t>
            </a:r>
          </a:p>
          <a:p>
            <a:pPr marL="742950" lvl="1" indent="-285750">
              <a:spcBef>
                <a:spcPct val="20000"/>
              </a:spcBef>
              <a:buFontTx/>
              <a:buChar char="–"/>
            </a:pPr>
            <a:r>
              <a:rPr lang="en-US" dirty="0">
                <a:solidFill>
                  <a:srgbClr val="660066"/>
                </a:solidFill>
                <a:latin typeface="Arial Narrow" charset="0"/>
              </a:rPr>
              <a:t>Current can flow whenever there is </a:t>
            </a:r>
            <a:r>
              <a:rPr lang="en-US" dirty="0" smtClean="0">
                <a:solidFill>
                  <a:srgbClr val="660066"/>
                </a:solidFill>
                <a:latin typeface="Arial Narrow" charset="0"/>
              </a:rPr>
              <a:t>a potential </a:t>
            </a:r>
            <a:r>
              <a:rPr lang="en-US" dirty="0">
                <a:solidFill>
                  <a:srgbClr val="660066"/>
                </a:solidFill>
                <a:latin typeface="Arial Narrow" charset="0"/>
              </a:rPr>
              <a:t>difference between the ends of a conductor (or when the two ends have opposite charges)</a:t>
            </a:r>
          </a:p>
          <a:p>
            <a:pPr marL="1143000" lvl="2" indent="-228600">
              <a:spcBef>
                <a:spcPct val="20000"/>
              </a:spcBef>
              <a:buFontTx/>
              <a:buChar char="•"/>
            </a:pPr>
            <a:r>
              <a:rPr lang="en-US" sz="2000" dirty="0">
                <a:solidFill>
                  <a:srgbClr val="003300"/>
                </a:solidFill>
                <a:latin typeface="Arial Narrow" charset="0"/>
              </a:rPr>
              <a:t>The current </a:t>
            </a:r>
            <a:r>
              <a:rPr lang="en-US" sz="2000" dirty="0" smtClean="0">
                <a:solidFill>
                  <a:srgbClr val="003300"/>
                </a:solidFill>
                <a:latin typeface="Arial Narrow" charset="0"/>
              </a:rPr>
              <a:t>can </a:t>
            </a:r>
            <a:r>
              <a:rPr lang="en-US" sz="2000" dirty="0">
                <a:solidFill>
                  <a:srgbClr val="003300"/>
                </a:solidFill>
                <a:latin typeface="Arial Narrow" charset="0"/>
              </a:rPr>
              <a:t>flow even through the empty </a:t>
            </a:r>
            <a:r>
              <a:rPr lang="en-US" sz="2000" dirty="0" smtClean="0">
                <a:solidFill>
                  <a:srgbClr val="003300"/>
                </a:solidFill>
                <a:latin typeface="Arial Narrow" charset="0"/>
              </a:rPr>
              <a:t>space under certain conditions</a:t>
            </a:r>
            <a:endParaRPr lang="en-US" sz="2000" dirty="0">
              <a:solidFill>
                <a:srgbClr val="003300"/>
              </a:solidFill>
              <a:latin typeface="Arial Narrow" charset="0"/>
            </a:endParaRPr>
          </a:p>
          <a:p>
            <a:pPr marL="742950" lvl="1" indent="-285750">
              <a:spcBef>
                <a:spcPct val="20000"/>
              </a:spcBef>
              <a:buFontTx/>
              <a:buChar char="–"/>
            </a:pPr>
            <a:r>
              <a:rPr lang="en-US" dirty="0">
                <a:solidFill>
                  <a:srgbClr val="660066"/>
                </a:solidFill>
                <a:latin typeface="Arial Narrow" charset="0"/>
              </a:rPr>
              <a:t>Electric current in a wire can be defined as the net amount of charge that passes through the </a:t>
            </a:r>
            <a:r>
              <a:rPr lang="en-US" dirty="0" smtClean="0">
                <a:solidFill>
                  <a:srgbClr val="660066"/>
                </a:solidFill>
                <a:latin typeface="Arial Narrow" charset="0"/>
              </a:rPr>
              <a:t>wire’s </a:t>
            </a:r>
            <a:r>
              <a:rPr lang="en-US" dirty="0">
                <a:solidFill>
                  <a:srgbClr val="660066"/>
                </a:solidFill>
                <a:latin typeface="Arial Narrow" charset="0"/>
              </a:rPr>
              <a:t>full cross section at any point per unit time (just like the flow of water through a </a:t>
            </a:r>
            <a:r>
              <a:rPr lang="en-US" dirty="0" smtClean="0">
                <a:solidFill>
                  <a:srgbClr val="660066"/>
                </a:solidFill>
                <a:latin typeface="Arial Narrow" charset="0"/>
              </a:rPr>
              <a:t>conduit.)</a:t>
            </a:r>
            <a:endParaRPr lang="en-US" dirty="0">
              <a:solidFill>
                <a:srgbClr val="660066"/>
              </a:solidFill>
              <a:latin typeface="Arial Narrow" charset="0"/>
            </a:endParaRPr>
          </a:p>
          <a:p>
            <a:pPr marL="742950" lvl="1" indent="-285750">
              <a:spcBef>
                <a:spcPct val="20000"/>
              </a:spcBef>
              <a:buFontTx/>
              <a:buChar char="–"/>
            </a:pPr>
            <a:r>
              <a:rPr lang="en-US" dirty="0">
                <a:solidFill>
                  <a:srgbClr val="660066"/>
                </a:solidFill>
                <a:latin typeface="Arial Narrow" charset="0"/>
              </a:rPr>
              <a:t>Average current is defined as:</a:t>
            </a:r>
          </a:p>
          <a:p>
            <a:pPr marL="742950" lvl="1" indent="-285750">
              <a:spcBef>
                <a:spcPct val="20000"/>
              </a:spcBef>
              <a:buFontTx/>
              <a:buChar char="–"/>
            </a:pPr>
            <a:r>
              <a:rPr lang="en-US" dirty="0">
                <a:solidFill>
                  <a:srgbClr val="660066"/>
                </a:solidFill>
                <a:latin typeface="Arial Narrow" charset="0"/>
              </a:rPr>
              <a:t>The instantaneous current is:</a:t>
            </a:r>
          </a:p>
          <a:p>
            <a:pPr marL="742950" lvl="1" indent="-285750">
              <a:spcBef>
                <a:spcPct val="20000"/>
              </a:spcBef>
              <a:buFontTx/>
              <a:buChar char="–"/>
            </a:pPr>
            <a:r>
              <a:rPr lang="en-US" dirty="0">
                <a:solidFill>
                  <a:srgbClr val="660066"/>
                </a:solidFill>
                <a:latin typeface="Arial Narrow" charset="0"/>
              </a:rPr>
              <a:t>What kind of a quantity is the current?</a:t>
            </a:r>
          </a:p>
        </p:txBody>
      </p:sp>
      <p:graphicFrame>
        <p:nvGraphicFramePr>
          <p:cNvPr id="287749" name="Object 2"/>
          <p:cNvGraphicFramePr>
            <a:graphicFrameLocks noChangeAspect="1"/>
          </p:cNvGraphicFramePr>
          <p:nvPr>
            <p:extLst/>
          </p:nvPr>
        </p:nvGraphicFramePr>
        <p:xfrm>
          <a:off x="4419600" y="4648200"/>
          <a:ext cx="1075686" cy="373062"/>
        </p:xfrm>
        <a:graphic>
          <a:graphicData uri="http://schemas.openxmlformats.org/presentationml/2006/ole">
            <mc:AlternateContent xmlns:mc="http://schemas.openxmlformats.org/markup-compatibility/2006">
              <mc:Choice xmlns:v="urn:schemas-microsoft-com:vml" Requires="v">
                <p:oleObj spid="_x0000_s199037" name="Equation" r:id="rId4" imgW="660400" imgH="215900" progId="Equation.DSMT4">
                  <p:embed/>
                </p:oleObj>
              </mc:Choice>
              <mc:Fallback>
                <p:oleObj name="Equation" r:id="rId4" imgW="660400" imgH="215900" progId="Equation.DSMT4">
                  <p:embed/>
                  <p:pic>
                    <p:nvPicPr>
                      <p:cNvPr id="0" name=""/>
                      <p:cNvPicPr>
                        <a:picLocks noChangeAspect="1" noChangeArrowheads="1"/>
                      </p:cNvPicPr>
                      <p:nvPr/>
                    </p:nvPicPr>
                    <p:blipFill>
                      <a:blip r:embed="rId5"/>
                      <a:srcRect/>
                      <a:stretch>
                        <a:fillRect/>
                      </a:stretch>
                    </p:blipFill>
                    <p:spPr bwMode="auto">
                      <a:xfrm>
                        <a:off x="4419600" y="4648200"/>
                        <a:ext cx="1075686" cy="373062"/>
                      </a:xfrm>
                      <a:prstGeom prst="rect">
                        <a:avLst/>
                      </a:prstGeom>
                      <a:solidFill>
                        <a:srgbClr val="99FFCC"/>
                      </a:solidFill>
                      <a:ln w="28575">
                        <a:solidFill>
                          <a:srgbClr val="FF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287750" name="Object 3"/>
          <p:cNvGraphicFramePr>
            <a:graphicFrameLocks noChangeAspect="1"/>
          </p:cNvGraphicFramePr>
          <p:nvPr>
            <p:extLst/>
          </p:nvPr>
        </p:nvGraphicFramePr>
        <p:xfrm>
          <a:off x="4408488" y="5156199"/>
          <a:ext cx="949296" cy="350013"/>
        </p:xfrm>
        <a:graphic>
          <a:graphicData uri="http://schemas.openxmlformats.org/presentationml/2006/ole">
            <mc:AlternateContent xmlns:mc="http://schemas.openxmlformats.org/markup-compatibility/2006">
              <mc:Choice xmlns:v="urn:schemas-microsoft-com:vml" Requires="v">
                <p:oleObj spid="_x0000_s199038" name="Equation" r:id="rId6" imgW="622300" imgH="215900" progId="Equation.DSMT4">
                  <p:embed/>
                </p:oleObj>
              </mc:Choice>
              <mc:Fallback>
                <p:oleObj name="Equation" r:id="rId6" imgW="622300" imgH="215900" progId="Equation.DSMT4">
                  <p:embed/>
                  <p:pic>
                    <p:nvPicPr>
                      <p:cNvPr id="0" name=""/>
                      <p:cNvPicPr>
                        <a:picLocks noChangeAspect="1" noChangeArrowheads="1"/>
                      </p:cNvPicPr>
                      <p:nvPr/>
                    </p:nvPicPr>
                    <p:blipFill>
                      <a:blip r:embed="rId7"/>
                      <a:srcRect/>
                      <a:stretch>
                        <a:fillRect/>
                      </a:stretch>
                    </p:blipFill>
                    <p:spPr bwMode="auto">
                      <a:xfrm>
                        <a:off x="4408488" y="5156199"/>
                        <a:ext cx="949296" cy="350013"/>
                      </a:xfrm>
                      <a:prstGeom prst="rect">
                        <a:avLst/>
                      </a:prstGeom>
                      <a:solidFill>
                        <a:srgbClr val="99FFCC"/>
                      </a:solidFill>
                      <a:ln w="28575">
                        <a:solidFill>
                          <a:srgbClr val="FF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87751" name="Text Box 7"/>
          <p:cNvSpPr txBox="1">
            <a:spLocks noChangeArrowheads="1"/>
          </p:cNvSpPr>
          <p:nvPr/>
        </p:nvSpPr>
        <p:spPr bwMode="auto">
          <a:xfrm>
            <a:off x="6553200" y="4572000"/>
            <a:ext cx="1981200"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dirty="0">
                <a:solidFill>
                  <a:srgbClr val="FF0000"/>
                </a:solidFill>
                <a:latin typeface="Arial Narrow" charset="0"/>
              </a:rPr>
              <a:t>Unit of the current?</a:t>
            </a:r>
          </a:p>
        </p:txBody>
      </p:sp>
      <p:sp>
        <p:nvSpPr>
          <p:cNvPr id="287752" name="Text Box 8"/>
          <p:cNvSpPr txBox="1">
            <a:spLocks noChangeArrowheads="1"/>
          </p:cNvSpPr>
          <p:nvPr/>
        </p:nvSpPr>
        <p:spPr bwMode="auto">
          <a:xfrm>
            <a:off x="6637337" y="5137150"/>
            <a:ext cx="525463"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C/s</a:t>
            </a:r>
          </a:p>
        </p:txBody>
      </p:sp>
      <p:sp>
        <p:nvSpPr>
          <p:cNvPr id="287753" name="Text Box 9"/>
          <p:cNvSpPr txBox="1">
            <a:spLocks noChangeArrowheads="1"/>
          </p:cNvSpPr>
          <p:nvPr/>
        </p:nvSpPr>
        <p:spPr bwMode="auto">
          <a:xfrm>
            <a:off x="7331075" y="5137150"/>
            <a:ext cx="1019175"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1A=1C/s</a:t>
            </a:r>
          </a:p>
        </p:txBody>
      </p:sp>
      <p:sp>
        <p:nvSpPr>
          <p:cNvPr id="287754" name="Text Box 10"/>
          <p:cNvSpPr txBox="1">
            <a:spLocks noChangeArrowheads="1"/>
          </p:cNvSpPr>
          <p:nvPr/>
        </p:nvSpPr>
        <p:spPr bwMode="auto">
          <a:xfrm>
            <a:off x="685800" y="6051550"/>
            <a:ext cx="7848600" cy="730250"/>
          </a:xfrm>
          <a:prstGeom prst="rect">
            <a:avLst/>
          </a:prstGeom>
          <a:solidFill>
            <a:srgbClr val="FFFF66"/>
          </a:solidFill>
          <a:ln w="28575">
            <a:solidFill>
              <a:srgbClr val="FF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dirty="0">
                <a:solidFill>
                  <a:srgbClr val="FF0000"/>
                </a:solidFill>
                <a:latin typeface="Arial Narrow" charset="0"/>
              </a:rPr>
              <a:t>In a single circuit, conservation of electric charge guarantees </a:t>
            </a:r>
            <a:r>
              <a:rPr lang="en-US" sz="2000" b="1" dirty="0" smtClean="0">
                <a:solidFill>
                  <a:srgbClr val="FF0000"/>
                </a:solidFill>
                <a:latin typeface="Arial Narrow" charset="0"/>
              </a:rPr>
              <a:t>that </a:t>
            </a:r>
            <a:r>
              <a:rPr lang="en-US" sz="2000" b="1" dirty="0">
                <a:solidFill>
                  <a:srgbClr val="FF0000"/>
                </a:solidFill>
                <a:latin typeface="Arial Narrow" charset="0"/>
              </a:rPr>
              <a:t>the current at one point of the circuit is the same as any other points on the circuit.</a:t>
            </a:r>
          </a:p>
        </p:txBody>
      </p:sp>
      <p:sp>
        <p:nvSpPr>
          <p:cNvPr id="287755" name="Text Box 11"/>
          <p:cNvSpPr txBox="1">
            <a:spLocks noChangeArrowheads="1"/>
          </p:cNvSpPr>
          <p:nvPr/>
        </p:nvSpPr>
        <p:spPr bwMode="auto">
          <a:xfrm>
            <a:off x="5732463" y="5562600"/>
            <a:ext cx="744537" cy="395287"/>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Scalar</a:t>
            </a:r>
          </a:p>
        </p:txBody>
      </p:sp>
    </p:spTree>
    <p:extLst>
      <p:ext uri="{BB962C8B-B14F-4D97-AF65-F5344CB8AC3E}">
        <p14:creationId xmlns:p14="http://schemas.microsoft.com/office/powerpoint/2010/main" val="1095694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Tuesday, June 19, 2018</a:t>
            </a:r>
            <a:endParaRPr lang="en-US"/>
          </a:p>
        </p:txBody>
      </p:sp>
      <p:sp>
        <p:nvSpPr>
          <p:cNvPr id="13" name="Footer Placeholder 4"/>
          <p:cNvSpPr>
            <a:spLocks noGrp="1"/>
          </p:cNvSpPr>
          <p:nvPr>
            <p:ph type="ftr" sz="quarter" idx="11"/>
          </p:nvPr>
        </p:nvSpPr>
        <p:spPr/>
        <p:txBody>
          <a:bodyPr/>
          <a:lstStyle/>
          <a:p>
            <a:r>
              <a:rPr lang="de-DE" smtClean="0"/>
              <a:t>PHYS 1444-001, Summer 2018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8</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a:t>
            </a:r>
            <a:r>
              <a:rPr lang="en-US" sz="2800" b="1" dirty="0" smtClean="0">
                <a:solidFill>
                  <a:schemeClr val="accent2"/>
                </a:solidFill>
                <a:latin typeface="Arial Narrow" charset="0"/>
              </a:rPr>
              <a:t>is a </a:t>
            </a:r>
            <a:r>
              <a:rPr lang="en-US" sz="2800" b="1" dirty="0">
                <a:solidFill>
                  <a:schemeClr val="accent2"/>
                </a:solidFill>
                <a:latin typeface="Arial Narrow" charset="0"/>
              </a:rPr>
              <a:t>flow of charge: </a:t>
            </a:r>
            <a:r>
              <a:rPr lang="en-US" sz="2800" dirty="0">
                <a:solidFill>
                  <a:schemeClr val="accent2"/>
                </a:solidFill>
                <a:latin typeface="Arial Narrow" charset="0"/>
              </a:rPr>
              <a:t>A steady current of 2.5A flows in a wire for 4.0min.  (a) How much charge passed 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Current is total amount charge </a:t>
            </a:r>
            <a:r>
              <a:rPr lang="en-US" sz="2800" dirty="0" smtClean="0">
                <a:solidFill>
                  <a:srgbClr val="CC00CC"/>
                </a:solidFill>
                <a:latin typeface="Arial Narrow" charset="0"/>
              </a:rPr>
              <a:t>flown </a:t>
            </a:r>
            <a:r>
              <a:rPr lang="en-US" sz="2800" dirty="0">
                <a:solidFill>
                  <a:srgbClr val="CC00CC"/>
                </a:solidFill>
                <a:latin typeface="Arial Narrow" charset="0"/>
              </a:rPr>
              <a:t>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mc:AlternateContent xmlns:mc="http://schemas.openxmlformats.org/markup-compatibility/2006">
              <mc:Choice xmlns:v="urn:schemas-microsoft-com:vml" Requires="v">
                <p:oleObj spid="_x0000_s1133" name="Equation" r:id="rId3" imgW="571320" imgH="190440" progId="Equation.DSMT4">
                  <p:embed/>
                </p:oleObj>
              </mc:Choice>
              <mc:Fallback>
                <p:oleObj name="Equation" r:id="rId3" imgW="571320" imgH="1904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8225" y="2743200"/>
                        <a:ext cx="1450975"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mc:AlternateContent xmlns:mc="http://schemas.openxmlformats.org/markup-compatibility/2006">
              <mc:Choice xmlns:v="urn:schemas-microsoft-com:vml" Requires="v">
                <p:oleObj spid="_x0000_s1134" name="Equation" r:id="rId5" imgW="685800" imgH="190440" progId="Equation.DSMT4">
                  <p:embed/>
                </p:oleObj>
              </mc:Choice>
              <mc:Fallback>
                <p:oleObj name="Equation" r:id="rId5" imgW="685800" imgH="1904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3429000"/>
                        <a:ext cx="1741488"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mc:AlternateContent xmlns:mc="http://schemas.openxmlformats.org/markup-compatibility/2006">
              <mc:Choice xmlns:v="urn:schemas-microsoft-com:vml" Requires="v">
                <p:oleObj spid="_x0000_s1135" name="Equation" r:id="rId7" imgW="317160" imgH="203040" progId="Equation.DSMT4">
                  <p:embed/>
                </p:oleObj>
              </mc:Choice>
              <mc:Fallback>
                <p:oleObj name="Equation" r:id="rId7" imgW="317160" imgH="203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962525"/>
                        <a:ext cx="806450" cy="5461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mc:AlternateContent xmlns:mc="http://schemas.openxmlformats.org/markup-compatibility/2006">
              <mc:Choice xmlns:v="urn:schemas-microsoft-com:vml" Requires="v">
                <p:oleObj spid="_x0000_s1136" name="Equation" r:id="rId9" imgW="1231560" imgH="164880" progId="Equation.DSMT4">
                  <p:embed/>
                </p:oleObj>
              </mc:Choice>
              <mc:Fallback>
                <p:oleObj name="Equation" r:id="rId9" imgW="123156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3238" y="3429000"/>
                        <a:ext cx="3128962" cy="444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mc:AlternateContent xmlns:mc="http://schemas.openxmlformats.org/markup-compatibility/2006">
              <mc:Choice xmlns:v="urn:schemas-microsoft-com:vml" Requires="v">
                <p:oleObj spid="_x0000_s1137" name="Equation" r:id="rId11" imgW="368280" imgH="368280" progId="Equation.DSMT4">
                  <p:embed/>
                </p:oleObj>
              </mc:Choice>
              <mc:Fallback>
                <p:oleObj name="Equation" r:id="rId11" imgW="368280" imgH="368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2600" y="4724400"/>
                        <a:ext cx="935038" cy="9890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mc:AlternateContent xmlns:mc="http://schemas.openxmlformats.org/markup-compatibility/2006">
              <mc:Choice xmlns:v="urn:schemas-microsoft-com:vml" Requires="v">
                <p:oleObj spid="_x0000_s1138" name="Equation" r:id="rId13" imgW="1917360" imgH="380880" progId="Equation.DSMT4">
                  <p:embed/>
                </p:oleObj>
              </mc:Choice>
              <mc:Fallback>
                <p:oleObj name="Equation" r:id="rId13" imgW="1917360" imgH="3808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7000" y="4724400"/>
                        <a:ext cx="4870450" cy="10239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60835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Tuesday, June 19, 2018</a:t>
            </a:r>
            <a:endParaRPr lang="en-US"/>
          </a:p>
        </p:txBody>
      </p:sp>
      <p:sp>
        <p:nvSpPr>
          <p:cNvPr id="13" name="Footer Placeholder 4"/>
          <p:cNvSpPr>
            <a:spLocks noGrp="1"/>
          </p:cNvSpPr>
          <p:nvPr>
            <p:ph type="ftr" sz="quarter" idx="11"/>
          </p:nvPr>
        </p:nvSpPr>
        <p:spPr/>
        <p:txBody>
          <a:bodyPr/>
          <a:lstStyle/>
          <a:p>
            <a:r>
              <a:rPr lang="de-DE" smtClean="0"/>
              <a:t>PHYS 1444-001, Summer 2018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9</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a:t>
            </a:r>
            <a:r>
              <a:rPr lang="en-US" sz="2800" b="1" dirty="0" smtClean="0">
                <a:solidFill>
                  <a:schemeClr val="accent2"/>
                </a:solidFill>
                <a:latin typeface="Arial Narrow" charset="0"/>
              </a:rPr>
              <a:t>is a </a:t>
            </a:r>
            <a:r>
              <a:rPr lang="en-US" sz="2800" b="1" dirty="0">
                <a:solidFill>
                  <a:schemeClr val="accent2"/>
                </a:solidFill>
                <a:latin typeface="Arial Narrow" charset="0"/>
              </a:rPr>
              <a:t>flow of charge: </a:t>
            </a:r>
            <a:r>
              <a:rPr lang="en-US" sz="2800" dirty="0">
                <a:solidFill>
                  <a:schemeClr val="accent2"/>
                </a:solidFill>
                <a:latin typeface="Arial Narrow" charset="0"/>
              </a:rPr>
              <a:t>A steady current of 2.5A flows in a wire for 4.0min.  (a) How much charge passed 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Current is total amount charge </a:t>
            </a:r>
            <a:r>
              <a:rPr lang="en-US" sz="2800" dirty="0" smtClean="0">
                <a:solidFill>
                  <a:srgbClr val="CC00CC"/>
                </a:solidFill>
                <a:latin typeface="Arial Narrow" charset="0"/>
              </a:rPr>
              <a:t>flown </a:t>
            </a:r>
            <a:r>
              <a:rPr lang="en-US" sz="2800" dirty="0">
                <a:solidFill>
                  <a:srgbClr val="CC00CC"/>
                </a:solidFill>
                <a:latin typeface="Arial Narrow" charset="0"/>
              </a:rPr>
              <a:t>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mc:AlternateContent xmlns:mc="http://schemas.openxmlformats.org/markup-compatibility/2006">
              <mc:Choice xmlns:v="urn:schemas-microsoft-com:vml" Requires="v">
                <p:oleObj spid="_x0000_s342090" name="Equation" r:id="rId3" imgW="571320" imgH="190440" progId="Equation.DSMT4">
                  <p:embed/>
                </p:oleObj>
              </mc:Choice>
              <mc:Fallback>
                <p:oleObj name="Equation" r:id="rId3" imgW="571320" imgH="1904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8225" y="2743200"/>
                        <a:ext cx="1450975"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mc:AlternateContent xmlns:mc="http://schemas.openxmlformats.org/markup-compatibility/2006">
              <mc:Choice xmlns:v="urn:schemas-microsoft-com:vml" Requires="v">
                <p:oleObj spid="_x0000_s342091" name="Equation" r:id="rId5" imgW="685800" imgH="190440" progId="Equation.DSMT4">
                  <p:embed/>
                </p:oleObj>
              </mc:Choice>
              <mc:Fallback>
                <p:oleObj name="Equation" r:id="rId5" imgW="685800" imgH="1904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3429000"/>
                        <a:ext cx="1741488"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mc:AlternateContent xmlns:mc="http://schemas.openxmlformats.org/markup-compatibility/2006">
              <mc:Choice xmlns:v="urn:schemas-microsoft-com:vml" Requires="v">
                <p:oleObj spid="_x0000_s342092" name="Equation" r:id="rId7" imgW="317160" imgH="203040" progId="Equation.DSMT4">
                  <p:embed/>
                </p:oleObj>
              </mc:Choice>
              <mc:Fallback>
                <p:oleObj name="Equation" r:id="rId7" imgW="317160" imgH="203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962525"/>
                        <a:ext cx="806450" cy="5461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mc:AlternateContent xmlns:mc="http://schemas.openxmlformats.org/markup-compatibility/2006">
              <mc:Choice xmlns:v="urn:schemas-microsoft-com:vml" Requires="v">
                <p:oleObj spid="_x0000_s342093" name="Equation" r:id="rId9" imgW="1231560" imgH="164880" progId="Equation.DSMT4">
                  <p:embed/>
                </p:oleObj>
              </mc:Choice>
              <mc:Fallback>
                <p:oleObj name="Equation" r:id="rId9" imgW="123156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3238" y="3429000"/>
                        <a:ext cx="3128962" cy="444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mc:AlternateContent xmlns:mc="http://schemas.openxmlformats.org/markup-compatibility/2006">
              <mc:Choice xmlns:v="urn:schemas-microsoft-com:vml" Requires="v">
                <p:oleObj spid="_x0000_s342094" name="Equation" r:id="rId11" imgW="368280" imgH="368280" progId="Equation.DSMT4">
                  <p:embed/>
                </p:oleObj>
              </mc:Choice>
              <mc:Fallback>
                <p:oleObj name="Equation" r:id="rId11" imgW="368280" imgH="368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2600" y="4724400"/>
                        <a:ext cx="935038" cy="9890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mc:AlternateContent xmlns:mc="http://schemas.openxmlformats.org/markup-compatibility/2006">
              <mc:Choice xmlns:v="urn:schemas-microsoft-com:vml" Requires="v">
                <p:oleObj spid="_x0000_s342095" name="Equation" r:id="rId13" imgW="1917360" imgH="380880" progId="Equation.DSMT4">
                  <p:embed/>
                </p:oleObj>
              </mc:Choice>
              <mc:Fallback>
                <p:oleObj name="Equation" r:id="rId13" imgW="1917360" imgH="3808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7000" y="4724400"/>
                        <a:ext cx="4870450" cy="10239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08889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20323</TotalTime>
  <Words>2842</Words>
  <Application>Microsoft Macintosh PowerPoint</Application>
  <PresentationFormat>On-screen Show (4:3)</PresentationFormat>
  <Paragraphs>348</Paragraphs>
  <Slides>24</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Narrow</vt:lpstr>
      <vt:lpstr>Monotype Corsiva</vt:lpstr>
      <vt:lpstr>ＭＳ Ｐゴシック</vt:lpstr>
      <vt:lpstr>Symbol</vt:lpstr>
      <vt:lpstr>Times New Roman</vt:lpstr>
      <vt:lpstr>Wingdings</vt:lpstr>
      <vt:lpstr>Arial</vt:lpstr>
      <vt:lpstr>phys1443-spring02</vt:lpstr>
      <vt:lpstr>Equation</vt:lpstr>
      <vt:lpstr>PHYS 1441 – Section 001 Lecture #10</vt:lpstr>
      <vt:lpstr>Announcements</vt:lpstr>
      <vt:lpstr>Electric Current and Resistance</vt:lpstr>
      <vt:lpstr>The Electric Battery</vt:lpstr>
      <vt:lpstr>How does a battery work – I?</vt:lpstr>
      <vt:lpstr>How does a battery work – II?</vt:lpstr>
      <vt:lpstr>Electric Current</vt:lpstr>
      <vt:lpstr>Example 25 – 1 </vt:lpstr>
      <vt:lpstr>Example 25 – 1 </vt:lpstr>
      <vt:lpstr>Direction of the Electric Current</vt:lpstr>
      <vt:lpstr>Ohm’s Law: Resistance and Resistors</vt:lpstr>
      <vt:lpstr>Ohm’s Law: Resistance</vt:lpstr>
      <vt:lpstr>Example 25 – 4 </vt:lpstr>
      <vt:lpstr>Ohm’s Law: Resistors</vt:lpstr>
      <vt:lpstr>Ohm’s Law: Resistor Values</vt:lpstr>
      <vt:lpstr>Resistivity</vt:lpstr>
      <vt:lpstr>Example 25 – 5 </vt:lpstr>
      <vt:lpstr>Example 25 – 6 </vt:lpstr>
      <vt:lpstr>Temperature Dependence of Resistivity</vt:lpstr>
      <vt:lpstr>Electric Power</vt:lpstr>
      <vt:lpstr>Electric Power</vt:lpstr>
      <vt:lpstr>Example 25 – 8 </vt:lpstr>
      <vt:lpstr>Power in Household Circuits</vt:lpstr>
      <vt:lpstr>Example 25 – 11 </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Microsoft Office User</cp:lastModifiedBy>
  <cp:revision>587</cp:revision>
  <dcterms:created xsi:type="dcterms:W3CDTF">2012-01-19T04:21:20Z</dcterms:created>
  <dcterms:modified xsi:type="dcterms:W3CDTF">2018-06-19T18:29:20Z</dcterms:modified>
</cp:coreProperties>
</file>