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391" r:id="rId2"/>
    <p:sldId id="590" r:id="rId3"/>
    <p:sldId id="655" r:id="rId4"/>
    <p:sldId id="656" r:id="rId5"/>
    <p:sldId id="657" r:id="rId6"/>
    <p:sldId id="658" r:id="rId7"/>
    <p:sldId id="659" r:id="rId8"/>
    <p:sldId id="660" r:id="rId9"/>
    <p:sldId id="743" r:id="rId10"/>
    <p:sldId id="663" r:id="rId11"/>
    <p:sldId id="664" r:id="rId12"/>
    <p:sldId id="665" r:id="rId13"/>
    <p:sldId id="666" r:id="rId14"/>
    <p:sldId id="667" r:id="rId15"/>
    <p:sldId id="668" r:id="rId16"/>
    <p:sldId id="669" r:id="rId17"/>
    <p:sldId id="670" r:id="rId18"/>
    <p:sldId id="671" r:id="rId19"/>
    <p:sldId id="672" r:id="rId20"/>
    <p:sldId id="673" r:id="rId21"/>
    <p:sldId id="674" r:id="rId22"/>
    <p:sldId id="675" r:id="rId23"/>
    <p:sldId id="676" r:id="rId24"/>
    <p:sldId id="677" r:id="rId25"/>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CC"/>
    <a:srgbClr val="FFFFCC"/>
    <a:srgbClr val="CC6600"/>
    <a:srgbClr val="FF0066"/>
    <a:srgbClr val="CC00CC"/>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53"/>
    <p:restoredTop sz="94660"/>
  </p:normalViewPr>
  <p:slideViewPr>
    <p:cSldViewPr>
      <p:cViewPr varScale="1">
        <p:scale>
          <a:sx n="106" d="100"/>
          <a:sy n="106" d="100"/>
        </p:scale>
        <p:origin x="128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 Id="rId1" Type="http://schemas.openxmlformats.org/officeDocument/2006/relationships/image" Target="../media/image35.wmf"/><Relationship Id="rId2" Type="http://schemas.openxmlformats.org/officeDocument/2006/relationships/image" Target="../media/image3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8.wmf"/><Relationship Id="rId4" Type="http://schemas.openxmlformats.org/officeDocument/2006/relationships/image" Target="../media/image59.wmf"/><Relationship Id="rId5" Type="http://schemas.openxmlformats.org/officeDocument/2006/relationships/image" Target="../media/image60.wmf"/><Relationship Id="rId6" Type="http://schemas.openxmlformats.org/officeDocument/2006/relationships/image" Target="../media/image61.wmf"/><Relationship Id="rId1" Type="http://schemas.openxmlformats.org/officeDocument/2006/relationships/image" Target="../media/image56.wmf"/><Relationship Id="rId2" Type="http://schemas.openxmlformats.org/officeDocument/2006/relationships/image" Target="../media/image5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64.wmf"/><Relationship Id="rId4" Type="http://schemas.openxmlformats.org/officeDocument/2006/relationships/image" Target="../media/image65.wmf"/><Relationship Id="rId1" Type="http://schemas.openxmlformats.org/officeDocument/2006/relationships/image" Target="../media/image62.wmf"/><Relationship Id="rId2" Type="http://schemas.openxmlformats.org/officeDocument/2006/relationships/image" Target="../media/image63.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80.wmf"/><Relationship Id="rId12" Type="http://schemas.openxmlformats.org/officeDocument/2006/relationships/image" Target="../media/image81.wmf"/><Relationship Id="rId13" Type="http://schemas.openxmlformats.org/officeDocument/2006/relationships/image" Target="../media/image82.wmf"/><Relationship Id="rId14" Type="http://schemas.openxmlformats.org/officeDocument/2006/relationships/image" Target="../media/image83.wmf"/><Relationship Id="rId15" Type="http://schemas.openxmlformats.org/officeDocument/2006/relationships/image" Target="../media/image84.wmf"/><Relationship Id="rId16" Type="http://schemas.openxmlformats.org/officeDocument/2006/relationships/image" Target="../media/image85.wmf"/><Relationship Id="rId1" Type="http://schemas.openxmlformats.org/officeDocument/2006/relationships/image" Target="../media/image70.wmf"/><Relationship Id="rId2" Type="http://schemas.openxmlformats.org/officeDocument/2006/relationships/image" Target="../media/image71.wmf"/><Relationship Id="rId3" Type="http://schemas.openxmlformats.org/officeDocument/2006/relationships/image" Target="../media/image72.wmf"/><Relationship Id="rId4" Type="http://schemas.openxmlformats.org/officeDocument/2006/relationships/image" Target="../media/image73.wmf"/><Relationship Id="rId5" Type="http://schemas.openxmlformats.org/officeDocument/2006/relationships/image" Target="../media/image74.wmf"/><Relationship Id="rId6" Type="http://schemas.openxmlformats.org/officeDocument/2006/relationships/image" Target="../media/image75.wmf"/><Relationship Id="rId7" Type="http://schemas.openxmlformats.org/officeDocument/2006/relationships/image" Target="../media/image76.wmf"/><Relationship Id="rId8" Type="http://schemas.openxmlformats.org/officeDocument/2006/relationships/image" Target="../media/image77.wmf"/><Relationship Id="rId9" Type="http://schemas.openxmlformats.org/officeDocument/2006/relationships/image" Target="../media/image78.wmf"/><Relationship Id="rId10" Type="http://schemas.openxmlformats.org/officeDocument/2006/relationships/image" Target="../media/image7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1" Type="http://schemas.openxmlformats.org/officeDocument/2006/relationships/image" Target="../media/image13.wmf"/><Relationship Id="rId2"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1" Type="http://schemas.openxmlformats.org/officeDocument/2006/relationships/image" Target="../media/image17.wmf"/><Relationship Id="rId2"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8.wmf"/><Relationship Id="rId4" Type="http://schemas.openxmlformats.org/officeDocument/2006/relationships/image" Target="../media/image29.wmf"/><Relationship Id="rId1" Type="http://schemas.openxmlformats.org/officeDocument/2006/relationships/image" Target="../media/image26.wmf"/><Relationship Id="rId2" Type="http://schemas.openxmlformats.org/officeDocument/2006/relationships/image" Target="../media/image2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1.wmf"/><Relationship Id="rId2"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 Type="http://schemas.openxmlformats.org/officeDocument/2006/relationships/image" Target="../media/image33.wmf"/><Relationship Id="rId2" Type="http://schemas.openxmlformats.org/officeDocument/2006/relationships/image" Target="../media/image34.wmf"/><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1</a:t>
            </a:fld>
            <a:endParaRPr lang="en-US"/>
          </a:p>
        </p:txBody>
      </p:sp>
    </p:spTree>
    <p:extLst>
      <p:ext uri="{BB962C8B-B14F-4D97-AF65-F5344CB8AC3E}">
        <p14:creationId xmlns:p14="http://schemas.microsoft.com/office/powerpoint/2010/main" val="1469634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1106408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3</a:t>
            </a:fld>
            <a:endParaRPr lang="en-US"/>
          </a:p>
        </p:txBody>
      </p:sp>
    </p:spTree>
    <p:extLst>
      <p:ext uri="{BB962C8B-B14F-4D97-AF65-F5344CB8AC3E}">
        <p14:creationId xmlns:p14="http://schemas.microsoft.com/office/powerpoint/2010/main" val="17463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4</a:t>
            </a:fld>
            <a:endParaRPr lang="en-US"/>
          </a:p>
        </p:txBody>
      </p:sp>
    </p:spTree>
    <p:extLst>
      <p:ext uri="{BB962C8B-B14F-4D97-AF65-F5344CB8AC3E}">
        <p14:creationId xmlns:p14="http://schemas.microsoft.com/office/powerpoint/2010/main" val="72713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Tuesday, June 19, 2018</a:t>
            </a:r>
            <a:endParaRPr lang="en-US"/>
          </a:p>
        </p:txBody>
      </p:sp>
      <p:sp>
        <p:nvSpPr>
          <p:cNvPr id="6" name="Rectangle 5"/>
          <p:cNvSpPr>
            <a:spLocks noGrp="1" noChangeArrowheads="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5" name="Footer Placeholder 4"/>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8" name="Footer Placeholder 7"/>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4" name="Footer Placeholder 3"/>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3" name="Footer Placeholder 2"/>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smtClean="0"/>
              <a:t>Tuesday, June 19, 2018</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de-DE" smtClean="0"/>
              <a:t>PHYS 1444-001, Summer 2018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smtClean="0"/>
              <a:t>Tuesday, June 19, 2018</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smtClean="0"/>
              <a:t>PHYS 1444-001, Summer 2018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iming>
    <p:tnLst>
      <p:par>
        <p:cT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image" Target="../media/image12.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6.bin"/><Relationship Id="rId4" Type="http://schemas.openxmlformats.org/officeDocument/2006/relationships/image" Target="../media/image13.wmf"/><Relationship Id="rId5" Type="http://schemas.openxmlformats.org/officeDocument/2006/relationships/oleObject" Target="../embeddings/oleObject17.bin"/><Relationship Id="rId6" Type="http://schemas.openxmlformats.org/officeDocument/2006/relationships/image" Target="../media/image14.wmf"/><Relationship Id="rId7" Type="http://schemas.openxmlformats.org/officeDocument/2006/relationships/oleObject" Target="../embeddings/oleObject18.bin"/><Relationship Id="rId8" Type="http://schemas.openxmlformats.org/officeDocument/2006/relationships/image" Target="../media/image15.wmf"/><Relationship Id="rId9" Type="http://schemas.openxmlformats.org/officeDocument/2006/relationships/oleObject" Target="../embeddings/oleObject19.bin"/><Relationship Id="rId10" Type="http://schemas.openxmlformats.org/officeDocument/2006/relationships/image" Target="../media/image16.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1" Type="http://schemas.openxmlformats.org/officeDocument/2006/relationships/image" Target="../media/image20.wmf"/><Relationship Id="rId12" Type="http://schemas.openxmlformats.org/officeDocument/2006/relationships/oleObject" Target="../embeddings/oleObject24.bin"/><Relationship Id="rId13" Type="http://schemas.openxmlformats.org/officeDocument/2006/relationships/image" Target="../media/image21.wmf"/><Relationship Id="rId14" Type="http://schemas.openxmlformats.org/officeDocument/2006/relationships/oleObject" Target="../embeddings/oleObject25.bin"/><Relationship Id="rId15" Type="http://schemas.openxmlformats.org/officeDocument/2006/relationships/image" Target="../media/image22.wmf"/><Relationship Id="rId16" Type="http://schemas.openxmlformats.org/officeDocument/2006/relationships/oleObject" Target="../embeddings/oleObject26.bin"/><Relationship Id="rId17" Type="http://schemas.openxmlformats.org/officeDocument/2006/relationships/image" Target="../media/image23.wmf"/><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image" Target="../media/image24.jpeg"/><Relationship Id="rId4" Type="http://schemas.openxmlformats.org/officeDocument/2006/relationships/oleObject" Target="../embeddings/oleObject20.bin"/><Relationship Id="rId5" Type="http://schemas.openxmlformats.org/officeDocument/2006/relationships/image" Target="../media/image17.wmf"/><Relationship Id="rId6" Type="http://schemas.openxmlformats.org/officeDocument/2006/relationships/oleObject" Target="../embeddings/oleObject21.bin"/><Relationship Id="rId7" Type="http://schemas.openxmlformats.org/officeDocument/2006/relationships/image" Target="../media/image18.wmf"/><Relationship Id="rId8" Type="http://schemas.openxmlformats.org/officeDocument/2006/relationships/oleObject" Target="../embeddings/oleObject22.bin"/><Relationship Id="rId9" Type="http://schemas.openxmlformats.org/officeDocument/2006/relationships/image" Target="../media/image19.wmf"/><Relationship Id="rId10" Type="http://schemas.openxmlformats.org/officeDocument/2006/relationships/oleObject" Target="../embeddings/oleObject23.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jpeg"/></Relationships>
</file>

<file path=ppt/slides/_rels/slide15.xml.rels><?xml version="1.0" encoding="UTF-8" standalone="yes"?>
<Relationships xmlns="http://schemas.openxmlformats.org/package/2006/relationships"><Relationship Id="rId3" Type="http://schemas.openxmlformats.org/officeDocument/2006/relationships/image" Target="../media/image30.jpeg"/><Relationship Id="rId4" Type="http://schemas.openxmlformats.org/officeDocument/2006/relationships/oleObject" Target="../embeddings/oleObject27.bin"/><Relationship Id="rId5" Type="http://schemas.openxmlformats.org/officeDocument/2006/relationships/image" Target="../media/image26.wmf"/><Relationship Id="rId6" Type="http://schemas.openxmlformats.org/officeDocument/2006/relationships/oleObject" Target="../embeddings/oleObject28.bin"/><Relationship Id="rId7" Type="http://schemas.openxmlformats.org/officeDocument/2006/relationships/image" Target="../media/image27.wmf"/><Relationship Id="rId8" Type="http://schemas.openxmlformats.org/officeDocument/2006/relationships/oleObject" Target="../embeddings/oleObject29.bin"/><Relationship Id="rId9" Type="http://schemas.openxmlformats.org/officeDocument/2006/relationships/image" Target="../media/image28.wmf"/><Relationship Id="rId10" Type="http://schemas.openxmlformats.org/officeDocument/2006/relationships/oleObject" Target="../embeddings/oleObject30.bin"/><Relationship Id="rId11" Type="http://schemas.openxmlformats.org/officeDocument/2006/relationships/image" Target="../media/image29.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1.bin"/><Relationship Id="rId4" Type="http://schemas.openxmlformats.org/officeDocument/2006/relationships/image" Target="../media/image31.wmf"/><Relationship Id="rId5" Type="http://schemas.openxmlformats.org/officeDocument/2006/relationships/oleObject" Target="../embeddings/oleObject32.bin"/><Relationship Id="rId6" Type="http://schemas.openxmlformats.org/officeDocument/2006/relationships/image" Target="../media/image3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9" Type="http://schemas.openxmlformats.org/officeDocument/2006/relationships/image" Target="../media/image35.wmf"/><Relationship Id="rId20" Type="http://schemas.openxmlformats.org/officeDocument/2006/relationships/oleObject" Target="../embeddings/oleObject41.bin"/><Relationship Id="rId21" Type="http://schemas.openxmlformats.org/officeDocument/2006/relationships/image" Target="../media/image41.wmf"/><Relationship Id="rId22" Type="http://schemas.openxmlformats.org/officeDocument/2006/relationships/oleObject" Target="../embeddings/oleObject42.bin"/><Relationship Id="rId23" Type="http://schemas.openxmlformats.org/officeDocument/2006/relationships/image" Target="../media/image42.wmf"/><Relationship Id="rId24" Type="http://schemas.openxmlformats.org/officeDocument/2006/relationships/oleObject" Target="../embeddings/oleObject43.bin"/><Relationship Id="rId25" Type="http://schemas.openxmlformats.org/officeDocument/2006/relationships/image" Target="../media/image43.wmf"/><Relationship Id="rId26" Type="http://schemas.openxmlformats.org/officeDocument/2006/relationships/oleObject" Target="../embeddings/oleObject44.bin"/><Relationship Id="rId27" Type="http://schemas.openxmlformats.org/officeDocument/2006/relationships/image" Target="../media/image44.wmf"/><Relationship Id="rId28" Type="http://schemas.openxmlformats.org/officeDocument/2006/relationships/oleObject" Target="../embeddings/oleObject45.bin"/><Relationship Id="rId29" Type="http://schemas.openxmlformats.org/officeDocument/2006/relationships/image" Target="../media/image45.wmf"/><Relationship Id="rId10" Type="http://schemas.openxmlformats.org/officeDocument/2006/relationships/oleObject" Target="../embeddings/oleObject36.bin"/><Relationship Id="rId11" Type="http://schemas.openxmlformats.org/officeDocument/2006/relationships/image" Target="../media/image36.wmf"/><Relationship Id="rId12" Type="http://schemas.openxmlformats.org/officeDocument/2006/relationships/oleObject" Target="../embeddings/oleObject37.bin"/><Relationship Id="rId13" Type="http://schemas.openxmlformats.org/officeDocument/2006/relationships/image" Target="../media/image37.wmf"/><Relationship Id="rId14" Type="http://schemas.openxmlformats.org/officeDocument/2006/relationships/oleObject" Target="../embeddings/oleObject38.bin"/><Relationship Id="rId15" Type="http://schemas.openxmlformats.org/officeDocument/2006/relationships/image" Target="../media/image38.wmf"/><Relationship Id="rId16" Type="http://schemas.openxmlformats.org/officeDocument/2006/relationships/oleObject" Target="../embeddings/oleObject39.bin"/><Relationship Id="rId17" Type="http://schemas.openxmlformats.org/officeDocument/2006/relationships/image" Target="../media/image39.wmf"/><Relationship Id="rId18" Type="http://schemas.openxmlformats.org/officeDocument/2006/relationships/oleObject" Target="../embeddings/oleObject40.bin"/><Relationship Id="rId19" Type="http://schemas.openxmlformats.org/officeDocument/2006/relationships/image" Target="../media/image40.wmf"/><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33.bin"/><Relationship Id="rId5" Type="http://schemas.openxmlformats.org/officeDocument/2006/relationships/image" Target="../media/image33.wmf"/><Relationship Id="rId6" Type="http://schemas.openxmlformats.org/officeDocument/2006/relationships/oleObject" Target="../embeddings/oleObject34.bin"/><Relationship Id="rId7" Type="http://schemas.openxmlformats.org/officeDocument/2006/relationships/image" Target="../media/image34.wmf"/><Relationship Id="rId8" Type="http://schemas.openxmlformats.org/officeDocument/2006/relationships/oleObject" Target="../embeddings/oleObject35.bin"/></Relationships>
</file>

<file path=ppt/slides/_rels/slide18.xml.rels><?xml version="1.0" encoding="UTF-8" standalone="yes"?>
<Relationships xmlns="http://schemas.openxmlformats.org/package/2006/relationships"><Relationship Id="rId9" Type="http://schemas.openxmlformats.org/officeDocument/2006/relationships/oleObject" Target="../embeddings/oleObject49.bin"/><Relationship Id="rId20" Type="http://schemas.openxmlformats.org/officeDocument/2006/relationships/image" Target="../media/image53.wmf"/><Relationship Id="rId21" Type="http://schemas.openxmlformats.org/officeDocument/2006/relationships/oleObject" Target="../embeddings/oleObject55.bin"/><Relationship Id="rId22" Type="http://schemas.openxmlformats.org/officeDocument/2006/relationships/image" Target="../media/image54.wmf"/><Relationship Id="rId10" Type="http://schemas.openxmlformats.org/officeDocument/2006/relationships/image" Target="../media/image48.wmf"/><Relationship Id="rId11" Type="http://schemas.openxmlformats.org/officeDocument/2006/relationships/oleObject" Target="../embeddings/oleObject50.bin"/><Relationship Id="rId12" Type="http://schemas.openxmlformats.org/officeDocument/2006/relationships/image" Target="../media/image49.wmf"/><Relationship Id="rId13" Type="http://schemas.openxmlformats.org/officeDocument/2006/relationships/oleObject" Target="../embeddings/oleObject51.bin"/><Relationship Id="rId14" Type="http://schemas.openxmlformats.org/officeDocument/2006/relationships/image" Target="../media/image50.wmf"/><Relationship Id="rId15" Type="http://schemas.openxmlformats.org/officeDocument/2006/relationships/oleObject" Target="../embeddings/oleObject52.bin"/><Relationship Id="rId16" Type="http://schemas.openxmlformats.org/officeDocument/2006/relationships/image" Target="../media/image51.wmf"/><Relationship Id="rId17" Type="http://schemas.openxmlformats.org/officeDocument/2006/relationships/oleObject" Target="../embeddings/oleObject53.bin"/><Relationship Id="rId18" Type="http://schemas.openxmlformats.org/officeDocument/2006/relationships/image" Target="../media/image52.wmf"/><Relationship Id="rId19" Type="http://schemas.openxmlformats.org/officeDocument/2006/relationships/oleObject" Target="../embeddings/oleObject54.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46.bin"/><Relationship Id="rId4" Type="http://schemas.openxmlformats.org/officeDocument/2006/relationships/image" Target="../media/image35.wmf"/><Relationship Id="rId5" Type="http://schemas.openxmlformats.org/officeDocument/2006/relationships/oleObject" Target="../embeddings/oleObject47.bin"/><Relationship Id="rId6" Type="http://schemas.openxmlformats.org/officeDocument/2006/relationships/image" Target="../media/image38.wmf"/><Relationship Id="rId7" Type="http://schemas.openxmlformats.org/officeDocument/2006/relationships/oleObject" Target="../embeddings/oleObject48.bin"/><Relationship Id="rId8" Type="http://schemas.openxmlformats.org/officeDocument/2006/relationships/image" Target="../media/image4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6.bin"/><Relationship Id="rId4" Type="http://schemas.openxmlformats.org/officeDocument/2006/relationships/image" Target="../media/image55.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1" Type="http://schemas.openxmlformats.org/officeDocument/2006/relationships/oleObject" Target="../embeddings/oleObject61.bin"/><Relationship Id="rId12" Type="http://schemas.openxmlformats.org/officeDocument/2006/relationships/image" Target="../media/image60.wmf"/><Relationship Id="rId13" Type="http://schemas.openxmlformats.org/officeDocument/2006/relationships/oleObject" Target="../embeddings/oleObject62.bin"/><Relationship Id="rId14" Type="http://schemas.openxmlformats.org/officeDocument/2006/relationships/image" Target="../media/image61.wmf"/><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oleObject57.bin"/><Relationship Id="rId4" Type="http://schemas.openxmlformats.org/officeDocument/2006/relationships/image" Target="../media/image56.wmf"/><Relationship Id="rId5" Type="http://schemas.openxmlformats.org/officeDocument/2006/relationships/oleObject" Target="../embeddings/oleObject58.bin"/><Relationship Id="rId6" Type="http://schemas.openxmlformats.org/officeDocument/2006/relationships/image" Target="../media/image57.wmf"/><Relationship Id="rId7" Type="http://schemas.openxmlformats.org/officeDocument/2006/relationships/oleObject" Target="../embeddings/oleObject59.bin"/><Relationship Id="rId8" Type="http://schemas.openxmlformats.org/officeDocument/2006/relationships/image" Target="../media/image58.wmf"/><Relationship Id="rId9" Type="http://schemas.openxmlformats.org/officeDocument/2006/relationships/oleObject" Target="../embeddings/oleObject60.bin"/><Relationship Id="rId10" Type="http://schemas.openxmlformats.org/officeDocument/2006/relationships/image" Target="../media/image59.wmf"/></Relationships>
</file>

<file path=ppt/slides/_rels/slide22.xml.rels><?xml version="1.0" encoding="UTF-8" standalone="yes"?>
<Relationships xmlns="http://schemas.openxmlformats.org/package/2006/relationships"><Relationship Id="rId3" Type="http://schemas.openxmlformats.org/officeDocument/2006/relationships/image" Target="../media/image66.jpeg"/><Relationship Id="rId4" Type="http://schemas.openxmlformats.org/officeDocument/2006/relationships/oleObject" Target="../embeddings/oleObject63.bin"/><Relationship Id="rId5" Type="http://schemas.openxmlformats.org/officeDocument/2006/relationships/image" Target="../media/image62.wmf"/><Relationship Id="rId6" Type="http://schemas.openxmlformats.org/officeDocument/2006/relationships/oleObject" Target="../embeddings/oleObject64.bin"/><Relationship Id="rId7" Type="http://schemas.openxmlformats.org/officeDocument/2006/relationships/image" Target="../media/image63.wmf"/><Relationship Id="rId8" Type="http://schemas.openxmlformats.org/officeDocument/2006/relationships/oleObject" Target="../embeddings/oleObject65.bin"/><Relationship Id="rId9" Type="http://schemas.openxmlformats.org/officeDocument/2006/relationships/image" Target="../media/image64.wmf"/><Relationship Id="rId10" Type="http://schemas.openxmlformats.org/officeDocument/2006/relationships/oleObject" Target="../embeddings/oleObject66.bin"/><Relationship Id="rId11" Type="http://schemas.openxmlformats.org/officeDocument/2006/relationships/image" Target="../media/image65.wmf"/><Relationship Id="rId1" Type="http://schemas.openxmlformats.org/officeDocument/2006/relationships/vmlDrawing" Target="../drawings/vmlDrawing13.v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8.jpeg"/><Relationship Id="rId4" Type="http://schemas.openxmlformats.org/officeDocument/2006/relationships/image" Target="../media/image69.jpeg"/><Relationship Id="rId1" Type="http://schemas.openxmlformats.org/officeDocument/2006/relationships/slideLayout" Target="../slideLayouts/slideLayout2.xml"/><Relationship Id="rId2" Type="http://schemas.openxmlformats.org/officeDocument/2006/relationships/image" Target="../media/image67.jpeg"/></Relationships>
</file>

<file path=ppt/slides/_rels/slide24.xml.rels><?xml version="1.0" encoding="UTF-8" standalone="yes"?>
<Relationships xmlns="http://schemas.openxmlformats.org/package/2006/relationships"><Relationship Id="rId20" Type="http://schemas.openxmlformats.org/officeDocument/2006/relationships/oleObject" Target="../embeddings/oleObject75.bin"/><Relationship Id="rId21" Type="http://schemas.openxmlformats.org/officeDocument/2006/relationships/image" Target="../media/image78.wmf"/><Relationship Id="rId22" Type="http://schemas.openxmlformats.org/officeDocument/2006/relationships/oleObject" Target="../embeddings/oleObject76.bin"/><Relationship Id="rId23" Type="http://schemas.openxmlformats.org/officeDocument/2006/relationships/image" Target="../media/image79.wmf"/><Relationship Id="rId24" Type="http://schemas.openxmlformats.org/officeDocument/2006/relationships/oleObject" Target="../embeddings/oleObject77.bin"/><Relationship Id="rId25" Type="http://schemas.openxmlformats.org/officeDocument/2006/relationships/image" Target="../media/image80.wmf"/><Relationship Id="rId26" Type="http://schemas.openxmlformats.org/officeDocument/2006/relationships/oleObject" Target="../embeddings/oleObject78.bin"/><Relationship Id="rId27" Type="http://schemas.openxmlformats.org/officeDocument/2006/relationships/image" Target="../media/image81.wmf"/><Relationship Id="rId28" Type="http://schemas.openxmlformats.org/officeDocument/2006/relationships/oleObject" Target="../embeddings/oleObject79.bin"/><Relationship Id="rId29" Type="http://schemas.openxmlformats.org/officeDocument/2006/relationships/image" Target="../media/image82.wmf"/><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image" Target="../media/image67.jpeg"/><Relationship Id="rId4" Type="http://schemas.openxmlformats.org/officeDocument/2006/relationships/oleObject" Target="../embeddings/oleObject67.bin"/><Relationship Id="rId5" Type="http://schemas.openxmlformats.org/officeDocument/2006/relationships/image" Target="../media/image70.wmf"/><Relationship Id="rId30" Type="http://schemas.openxmlformats.org/officeDocument/2006/relationships/oleObject" Target="../embeddings/oleObject80.bin"/><Relationship Id="rId31" Type="http://schemas.openxmlformats.org/officeDocument/2006/relationships/image" Target="../media/image83.wmf"/><Relationship Id="rId32" Type="http://schemas.openxmlformats.org/officeDocument/2006/relationships/oleObject" Target="../embeddings/oleObject81.bin"/><Relationship Id="rId9" Type="http://schemas.openxmlformats.org/officeDocument/2006/relationships/image" Target="../media/image72.wmf"/><Relationship Id="rId6" Type="http://schemas.openxmlformats.org/officeDocument/2006/relationships/oleObject" Target="../embeddings/oleObject68.bin"/><Relationship Id="rId7" Type="http://schemas.openxmlformats.org/officeDocument/2006/relationships/image" Target="../media/image71.wmf"/><Relationship Id="rId8" Type="http://schemas.openxmlformats.org/officeDocument/2006/relationships/oleObject" Target="../embeddings/oleObject69.bin"/><Relationship Id="rId33" Type="http://schemas.openxmlformats.org/officeDocument/2006/relationships/image" Target="../media/image84.wmf"/><Relationship Id="rId34" Type="http://schemas.openxmlformats.org/officeDocument/2006/relationships/oleObject" Target="../embeddings/oleObject82.bin"/><Relationship Id="rId35" Type="http://schemas.openxmlformats.org/officeDocument/2006/relationships/image" Target="../media/image85.wmf"/><Relationship Id="rId10" Type="http://schemas.openxmlformats.org/officeDocument/2006/relationships/oleObject" Target="../embeddings/oleObject70.bin"/><Relationship Id="rId11" Type="http://schemas.openxmlformats.org/officeDocument/2006/relationships/image" Target="../media/image73.wmf"/><Relationship Id="rId12" Type="http://schemas.openxmlformats.org/officeDocument/2006/relationships/oleObject" Target="../embeddings/oleObject71.bin"/><Relationship Id="rId13" Type="http://schemas.openxmlformats.org/officeDocument/2006/relationships/image" Target="../media/image74.wmf"/><Relationship Id="rId14" Type="http://schemas.openxmlformats.org/officeDocument/2006/relationships/oleObject" Target="../embeddings/oleObject72.bin"/><Relationship Id="rId15" Type="http://schemas.openxmlformats.org/officeDocument/2006/relationships/image" Target="../media/image75.wmf"/><Relationship Id="rId16" Type="http://schemas.openxmlformats.org/officeDocument/2006/relationships/oleObject" Target="../embeddings/oleObject73.bin"/><Relationship Id="rId17" Type="http://schemas.openxmlformats.org/officeDocument/2006/relationships/image" Target="../media/image76.wmf"/><Relationship Id="rId18" Type="http://schemas.openxmlformats.org/officeDocument/2006/relationships/oleObject" Target="../embeddings/oleObject74.bin"/><Relationship Id="rId19" Type="http://schemas.openxmlformats.org/officeDocument/2006/relationships/image" Target="../media/image77.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7.bin"/><Relationship Id="rId12" Type="http://schemas.openxmlformats.org/officeDocument/2006/relationships/image" Target="../media/image10.wmf"/><Relationship Id="rId13" Type="http://schemas.openxmlformats.org/officeDocument/2006/relationships/oleObject" Target="../embeddings/oleObject8.bin"/><Relationship Id="rId14" Type="http://schemas.openxmlformats.org/officeDocument/2006/relationships/image" Target="../media/image11.w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3.bin"/><Relationship Id="rId4" Type="http://schemas.openxmlformats.org/officeDocument/2006/relationships/image" Target="../media/image6.wmf"/><Relationship Id="rId5" Type="http://schemas.openxmlformats.org/officeDocument/2006/relationships/oleObject" Target="../embeddings/oleObject4.bin"/><Relationship Id="rId6" Type="http://schemas.openxmlformats.org/officeDocument/2006/relationships/image" Target="../media/image7.wmf"/><Relationship Id="rId7" Type="http://schemas.openxmlformats.org/officeDocument/2006/relationships/oleObject" Target="../embeddings/oleObject5.bin"/><Relationship Id="rId8" Type="http://schemas.openxmlformats.org/officeDocument/2006/relationships/image" Target="../media/image8.wmf"/><Relationship Id="rId9" Type="http://schemas.openxmlformats.org/officeDocument/2006/relationships/oleObject" Target="../embeddings/oleObject6.bin"/><Relationship Id="rId10" Type="http://schemas.openxmlformats.org/officeDocument/2006/relationships/image" Target="../media/image9.wmf"/></Relationships>
</file>

<file path=ppt/slides/_rels/slide9.xml.rels><?xml version="1.0" encoding="UTF-8" standalone="yes"?>
<Relationships xmlns="http://schemas.openxmlformats.org/package/2006/relationships"><Relationship Id="rId11" Type="http://schemas.openxmlformats.org/officeDocument/2006/relationships/oleObject" Target="../embeddings/oleObject13.bin"/><Relationship Id="rId12" Type="http://schemas.openxmlformats.org/officeDocument/2006/relationships/image" Target="../media/image10.wmf"/><Relationship Id="rId13" Type="http://schemas.openxmlformats.org/officeDocument/2006/relationships/oleObject" Target="../embeddings/oleObject14.bin"/><Relationship Id="rId14" Type="http://schemas.openxmlformats.org/officeDocument/2006/relationships/image" Target="../media/image11.w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 Id="rId4" Type="http://schemas.openxmlformats.org/officeDocument/2006/relationships/image" Target="../media/image6.wmf"/><Relationship Id="rId5" Type="http://schemas.openxmlformats.org/officeDocument/2006/relationships/oleObject" Target="../embeddings/oleObject10.bin"/><Relationship Id="rId6" Type="http://schemas.openxmlformats.org/officeDocument/2006/relationships/image" Target="../media/image7.wmf"/><Relationship Id="rId7" Type="http://schemas.openxmlformats.org/officeDocument/2006/relationships/oleObject" Target="../embeddings/oleObject11.bin"/><Relationship Id="rId8" Type="http://schemas.openxmlformats.org/officeDocument/2006/relationships/image" Target="../media/image8.wmf"/><Relationship Id="rId9" Type="http://schemas.openxmlformats.org/officeDocument/2006/relationships/oleObject" Target="../embeddings/oleObject12.bin"/><Relationship Id="rId10"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Tuesday, June 19, 2018</a:t>
            </a:r>
            <a:endParaRPr lang="en-US"/>
          </a:p>
        </p:txBody>
      </p:sp>
      <p:sp>
        <p:nvSpPr>
          <p:cNvPr id="7" name="Rectangle 5"/>
          <p:cNvSpPr>
            <a:spLocks noGrp="1" noChangeArrowheads="1"/>
          </p:cNvSpPr>
          <p:nvPr>
            <p:ph type="ftr" sz="quarter" idx="11"/>
          </p:nvPr>
        </p:nvSpPr>
        <p:spPr/>
        <p:txBody>
          <a:bodyPr/>
          <a:lstStyle/>
          <a:p>
            <a:pPr>
              <a:defRPr/>
            </a:pPr>
            <a:r>
              <a:rPr lang="de-DE" smtClean="0"/>
              <a:t>PHYS 1444-001, Summer 2018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a:t>
            </a:r>
            <a:r>
              <a:rPr lang="en-US" dirty="0" smtClean="0">
                <a:ea typeface="ＭＳ Ｐゴシック" pitchFamily="-84" charset="-128"/>
                <a:cs typeface="ＭＳ Ｐゴシック" pitchFamily="-84" charset="-128"/>
              </a:rPr>
              <a:t>1441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#10</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56104" y="1447800"/>
            <a:ext cx="2723823"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Tuesday</a:t>
            </a:r>
            <a:r>
              <a:rPr lang="en-US" dirty="0">
                <a:solidFill>
                  <a:schemeClr val="accent2"/>
                </a:solidFill>
                <a:latin typeface="Monotype Corsiva" pitchFamily="-84" charset="0"/>
              </a:rPr>
              <a:t>, June </a:t>
            </a:r>
            <a:r>
              <a:rPr lang="en-US" dirty="0" smtClean="0">
                <a:solidFill>
                  <a:schemeClr val="accent2"/>
                </a:solidFill>
                <a:latin typeface="Monotype Corsiva" pitchFamily="-84" charset="0"/>
              </a:rPr>
              <a:t>19, 2018</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10" name="Content Placeholder 2"/>
          <p:cNvSpPr txBox="1">
            <a:spLocks/>
          </p:cNvSpPr>
          <p:nvPr/>
        </p:nvSpPr>
        <p:spPr bwMode="auto">
          <a:xfrm>
            <a:off x="952500" y="2129135"/>
            <a:ext cx="655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pPr marL="609600" indent="-609600" algn="l"/>
            <a:r>
              <a:rPr lang="en-US" sz="2800" dirty="0" smtClean="0">
                <a:latin typeface="Arial Narrow" charset="0"/>
              </a:rPr>
              <a:t>Chapter </a:t>
            </a:r>
            <a:r>
              <a:rPr lang="en-US" sz="2800" dirty="0">
                <a:latin typeface="Arial Narrow" charset="0"/>
              </a:rPr>
              <a:t>25 </a:t>
            </a:r>
          </a:p>
          <a:p>
            <a:pPr marL="969963" lvl="1" indent="-533400">
              <a:buFont typeface="Arial"/>
              <a:buChar char="•"/>
            </a:pPr>
            <a:r>
              <a:rPr lang="en-US" sz="2400" dirty="0">
                <a:latin typeface="Arial Narrow" charset="0"/>
              </a:rPr>
              <a:t>Electric Current and </a:t>
            </a:r>
            <a:r>
              <a:rPr lang="en-US" sz="2400" dirty="0" smtClean="0">
                <a:latin typeface="Arial Narrow" charset="0"/>
              </a:rPr>
              <a:t>Resistance</a:t>
            </a:r>
          </a:p>
          <a:p>
            <a:pPr marL="969963" lvl="1" indent="-533400">
              <a:buFont typeface="Arial"/>
              <a:buChar char="•"/>
            </a:pPr>
            <a:r>
              <a:rPr lang="en-US" sz="2400" dirty="0">
                <a:latin typeface="Arial Narrow" charset="0"/>
              </a:rPr>
              <a:t>The Battery</a:t>
            </a:r>
          </a:p>
          <a:p>
            <a:pPr marL="969963" lvl="1" indent="-533400">
              <a:buFont typeface="Arial"/>
              <a:buChar char="•"/>
            </a:pPr>
            <a:r>
              <a:rPr lang="en-US" sz="2400" dirty="0">
                <a:latin typeface="Arial Narrow" charset="0"/>
              </a:rPr>
              <a:t>Ohm’s Law: </a:t>
            </a:r>
            <a:r>
              <a:rPr lang="en-US" sz="2400" dirty="0" smtClean="0">
                <a:latin typeface="Arial Narrow" charset="0"/>
              </a:rPr>
              <a:t>Resistors</a:t>
            </a:r>
          </a:p>
          <a:p>
            <a:pPr marL="969963" lvl="1" indent="-533400">
              <a:buFont typeface="Arial"/>
              <a:buChar char="•"/>
            </a:pPr>
            <a:r>
              <a:rPr lang="en-US" sz="2400" dirty="0" smtClean="0">
                <a:latin typeface="Arial Narrow" charset="0"/>
              </a:rPr>
              <a:t>Resistivity</a:t>
            </a:r>
          </a:p>
          <a:p>
            <a:pPr marL="969963" lvl="1" indent="-533400">
              <a:buFont typeface="Arial"/>
              <a:buChar char="•"/>
            </a:pPr>
            <a:r>
              <a:rPr lang="en-US" sz="2400" dirty="0" smtClean="0">
                <a:latin typeface="Arial Narrow" charset="0"/>
              </a:rPr>
              <a:t>Electric Power</a:t>
            </a:r>
          </a:p>
          <a:p>
            <a:pPr marL="969963" lvl="1" indent="-533400">
              <a:buFont typeface="Arial"/>
              <a:buChar char="•"/>
            </a:pPr>
            <a:r>
              <a:rPr lang="en-US" sz="2400" dirty="0" smtClean="0">
                <a:latin typeface="Arial Narrow" charset="0"/>
              </a:rPr>
              <a:t>Alternating Current</a:t>
            </a:r>
            <a:endParaRPr lang="en-US" sz="2400" dirty="0">
              <a:latin typeface="Arial Narrow" charset="0"/>
            </a:endParaRPr>
          </a:p>
          <a:p>
            <a:pPr marL="969963" lvl="1" indent="-533400">
              <a:buFont typeface="Arial"/>
              <a:buChar char="•"/>
            </a:pPr>
            <a:endParaRPr lang="en-US" sz="2400" dirty="0">
              <a:latin typeface="Arial Narrow" charset="0"/>
            </a:endParaRPr>
          </a:p>
        </p:txBody>
      </p:sp>
    </p:spTree>
    <p:extLst>
      <p:ext uri="{BB962C8B-B14F-4D97-AF65-F5344CB8AC3E}">
        <p14:creationId xmlns:p14="http://schemas.microsoft.com/office/powerpoint/2010/main" val="260497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wipe(left)">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wipe(left)">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wipe(left)">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wipe(left)">
                                      <p:cBhvr>
                                        <p:cTn id="22" dur="500"/>
                                        <p:tgtEl>
                                          <p:spTgt spid="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0">
                                            <p:txEl>
                                              <p:pRg st="4" end="4"/>
                                            </p:txEl>
                                          </p:spTgt>
                                        </p:tgtEl>
                                        <p:attrNameLst>
                                          <p:attrName>style.visibility</p:attrName>
                                        </p:attrNameLst>
                                      </p:cBhvr>
                                      <p:to>
                                        <p:strVal val="visible"/>
                                      </p:to>
                                    </p:set>
                                    <p:animEffect transition="in" filter="wipe(left)">
                                      <p:cBhvr>
                                        <p:cTn id="27" dur="500"/>
                                        <p:tgtEl>
                                          <p:spTgt spid="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0">
                                            <p:txEl>
                                              <p:pRg st="5" end="5"/>
                                            </p:txEl>
                                          </p:spTgt>
                                        </p:tgtEl>
                                        <p:attrNameLst>
                                          <p:attrName>style.visibility</p:attrName>
                                        </p:attrNameLst>
                                      </p:cBhvr>
                                      <p:to>
                                        <p:strVal val="visible"/>
                                      </p:to>
                                    </p:set>
                                    <p:animEffect transition="in" filter="wipe(left)">
                                      <p:cBhvr>
                                        <p:cTn id="32" dur="500"/>
                                        <p:tgtEl>
                                          <p:spTgt spid="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0">
                                            <p:txEl>
                                              <p:pRg st="6" end="6"/>
                                            </p:txEl>
                                          </p:spTgt>
                                        </p:tgtEl>
                                        <p:attrNameLst>
                                          <p:attrName>style.visibility</p:attrName>
                                        </p:attrNameLst>
                                      </p:cBhvr>
                                      <p:to>
                                        <p:strVal val="visible"/>
                                      </p:to>
                                    </p:set>
                                    <p:animEffect transition="in" filter="wipe(left)">
                                      <p:cBhvr>
                                        <p:cTn id="37" dur="500"/>
                                        <p:tgtEl>
                                          <p:spTgt spid="1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June 19, 2018</a:t>
            </a:r>
            <a:endParaRPr lang="en-US"/>
          </a:p>
        </p:txBody>
      </p:sp>
      <p:sp>
        <p:nvSpPr>
          <p:cNvPr id="5" name="Footer Placeholder 4"/>
          <p:cNvSpPr>
            <a:spLocks noGrp="1"/>
          </p:cNvSpPr>
          <p:nvPr>
            <p:ph type="ftr" sz="quarter" idx="11"/>
          </p:nvPr>
        </p:nvSpPr>
        <p:spPr/>
        <p:txBody>
          <a:bodyPr/>
          <a:lstStyle/>
          <a:p>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10</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do conductors have in abundance?</a:t>
            </a:r>
          </a:p>
          <a:p>
            <a:pPr marL="742950" lvl="1" indent="-285750">
              <a:spcBef>
                <a:spcPct val="20000"/>
              </a:spcBef>
              <a:buFontTx/>
              <a:buChar char="–"/>
            </a:pPr>
            <a:r>
              <a:rPr lang="en-US" dirty="0">
                <a:solidFill>
                  <a:srgbClr val="660066"/>
                </a:solidFill>
                <a:latin typeface="Arial Narrow" charset="0"/>
                <a:ea typeface="ＭＳ Ｐゴシック" charset="-128"/>
              </a:rPr>
              <a:t>Free electrons</a:t>
            </a:r>
          </a:p>
          <a:p>
            <a:pPr marL="342900" indent="-342900">
              <a:spcBef>
                <a:spcPct val="20000"/>
              </a:spcBef>
              <a:buFontTx/>
              <a:buChar char="•"/>
            </a:pPr>
            <a:r>
              <a:rPr lang="en-US" sz="2800" dirty="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dirty="0">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dirty="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dirty="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dirty="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dirty="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dirty="0">
                <a:solidFill>
                  <a:srgbClr val="660066"/>
                </a:solidFill>
                <a:latin typeface="Arial Narrow" charset="0"/>
                <a:ea typeface="ＭＳ Ｐゴシック" charset="-128"/>
              </a:rPr>
              <a:t>Due to historical convention, the direction of the current is opposite to the direction of flow of electrons </a:t>
            </a:r>
            <a:r>
              <a:rPr lang="en-US" dirty="0">
                <a:solidFill>
                  <a:srgbClr val="660066"/>
                </a:solidFill>
                <a:latin typeface="Arial Narrow" charset="0"/>
                <a:ea typeface="ＭＳ Ｐゴシック" charset="-128"/>
                <a:sym typeface="Wingdings" charset="2"/>
              </a:rPr>
              <a:t> Conventional Current</a:t>
            </a:r>
          </a:p>
        </p:txBody>
      </p:sp>
    </p:spTree>
    <p:extLst>
      <p:ext uri="{BB962C8B-B14F-4D97-AF65-F5344CB8AC3E}">
        <p14:creationId xmlns:p14="http://schemas.microsoft.com/office/powerpoint/2010/main" val="14368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9795">
                                            <p:txEl>
                                              <p:pRg st="0" end="0"/>
                                            </p:txEl>
                                          </p:spTgt>
                                        </p:tgtEl>
                                        <p:attrNameLst>
                                          <p:attrName>style.visibility</p:attrName>
                                        </p:attrNameLst>
                                      </p:cBhvr>
                                      <p:to>
                                        <p:strVal val="visible"/>
                                      </p:to>
                                    </p:set>
                                    <p:animEffect transition="in" filter="wipe(left)">
                                      <p:cBhvr>
                                        <p:cTn id="7" dur="500"/>
                                        <p:tgtEl>
                                          <p:spTgt spid="289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9795">
                                            <p:txEl>
                                              <p:pRg st="1" end="1"/>
                                            </p:txEl>
                                          </p:spTgt>
                                        </p:tgtEl>
                                        <p:attrNameLst>
                                          <p:attrName>style.visibility</p:attrName>
                                        </p:attrNameLst>
                                      </p:cBhvr>
                                      <p:to>
                                        <p:strVal val="visible"/>
                                      </p:to>
                                    </p:set>
                                    <p:animEffect transition="in" filter="wipe(left)">
                                      <p:cBhvr>
                                        <p:cTn id="12" dur="500"/>
                                        <p:tgtEl>
                                          <p:spTgt spid="2897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9795">
                                            <p:txEl>
                                              <p:pRg st="2" end="2"/>
                                            </p:txEl>
                                          </p:spTgt>
                                        </p:tgtEl>
                                        <p:attrNameLst>
                                          <p:attrName>style.visibility</p:attrName>
                                        </p:attrNameLst>
                                      </p:cBhvr>
                                      <p:to>
                                        <p:strVal val="visible"/>
                                      </p:to>
                                    </p:set>
                                    <p:animEffect transition="in" filter="wipe(left)">
                                      <p:cBhvr>
                                        <p:cTn id="17" dur="500"/>
                                        <p:tgtEl>
                                          <p:spTgt spid="2897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9795">
                                            <p:txEl>
                                              <p:pRg st="3" end="3"/>
                                            </p:txEl>
                                          </p:spTgt>
                                        </p:tgtEl>
                                        <p:attrNameLst>
                                          <p:attrName>style.visibility</p:attrName>
                                        </p:attrNameLst>
                                      </p:cBhvr>
                                      <p:to>
                                        <p:strVal val="visible"/>
                                      </p:to>
                                    </p:set>
                                    <p:animEffect transition="in" filter="wipe(left)">
                                      <p:cBhvr>
                                        <p:cTn id="22" dur="500"/>
                                        <p:tgtEl>
                                          <p:spTgt spid="2897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9795">
                                            <p:txEl>
                                              <p:pRg st="4" end="4"/>
                                            </p:txEl>
                                          </p:spTgt>
                                        </p:tgtEl>
                                        <p:attrNameLst>
                                          <p:attrName>style.visibility</p:attrName>
                                        </p:attrNameLst>
                                      </p:cBhvr>
                                      <p:to>
                                        <p:strVal val="visible"/>
                                      </p:to>
                                    </p:set>
                                    <p:animEffect transition="in" filter="wipe(left)">
                                      <p:cBhvr>
                                        <p:cTn id="27" dur="500"/>
                                        <p:tgtEl>
                                          <p:spTgt spid="2897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9795">
                                            <p:txEl>
                                              <p:pRg st="5" end="5"/>
                                            </p:txEl>
                                          </p:spTgt>
                                        </p:tgtEl>
                                        <p:attrNameLst>
                                          <p:attrName>style.visibility</p:attrName>
                                        </p:attrNameLst>
                                      </p:cBhvr>
                                      <p:to>
                                        <p:strVal val="visible"/>
                                      </p:to>
                                    </p:set>
                                    <p:animEffect transition="in" filter="wipe(left)">
                                      <p:cBhvr>
                                        <p:cTn id="32" dur="500"/>
                                        <p:tgtEl>
                                          <p:spTgt spid="2897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9795">
                                            <p:txEl>
                                              <p:pRg st="6" end="6"/>
                                            </p:txEl>
                                          </p:spTgt>
                                        </p:tgtEl>
                                        <p:attrNameLst>
                                          <p:attrName>style.visibility</p:attrName>
                                        </p:attrNameLst>
                                      </p:cBhvr>
                                      <p:to>
                                        <p:strVal val="visible"/>
                                      </p:to>
                                    </p:set>
                                    <p:animEffect transition="in" filter="wipe(left)">
                                      <p:cBhvr>
                                        <p:cTn id="37" dur="500"/>
                                        <p:tgtEl>
                                          <p:spTgt spid="2897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9795">
                                            <p:txEl>
                                              <p:pRg st="7" end="7"/>
                                            </p:txEl>
                                          </p:spTgt>
                                        </p:tgtEl>
                                        <p:attrNameLst>
                                          <p:attrName>style.visibility</p:attrName>
                                        </p:attrNameLst>
                                      </p:cBhvr>
                                      <p:to>
                                        <p:strVal val="visible"/>
                                      </p:to>
                                    </p:set>
                                    <p:animEffect transition="in" filter="wipe(left)">
                                      <p:cBhvr>
                                        <p:cTn id="42" dur="500"/>
                                        <p:tgtEl>
                                          <p:spTgt spid="2897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9795">
                                            <p:txEl>
                                              <p:pRg st="8" end="8"/>
                                            </p:txEl>
                                          </p:spTgt>
                                        </p:tgtEl>
                                        <p:attrNameLst>
                                          <p:attrName>style.visibility</p:attrName>
                                        </p:attrNameLst>
                                      </p:cBhvr>
                                      <p:to>
                                        <p:strVal val="visible"/>
                                      </p:to>
                                    </p:set>
                                    <p:animEffect transition="in" filter="wipe(left)">
                                      <p:cBhvr>
                                        <p:cTn id="47" dur="500"/>
                                        <p:tgtEl>
                                          <p:spTgt spid="2897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7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June 19, 2018</a:t>
            </a:r>
            <a:endParaRPr lang="en-US"/>
          </a:p>
        </p:txBody>
      </p:sp>
      <p:sp>
        <p:nvSpPr>
          <p:cNvPr id="6" name="Footer Placeholder 4"/>
          <p:cNvSpPr>
            <a:spLocks noGrp="1"/>
          </p:cNvSpPr>
          <p:nvPr>
            <p:ph type="ftr" sz="quarter" idx="11"/>
          </p:nvPr>
        </p:nvSpPr>
        <p:spPr/>
        <p:txBody>
          <a:bodyPr/>
          <a:lstStyle/>
          <a:p>
            <a:r>
              <a:rPr lang="de-DE" smtClean="0"/>
              <a:t>PHYS 1444-001, Summer 2018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11</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mc:AlternateContent xmlns:mc="http://schemas.openxmlformats.org/markup-compatibility/2006">
              <mc:Choice xmlns:v="urn:schemas-microsoft-com:vml" Requires="v">
                <p:oleObj spid="_x0000_s251975" name="Equation" r:id="rId3" imgW="368280" imgH="164880" progId="Equation.DSMT4">
                  <p:embed/>
                </p:oleObj>
              </mc:Choice>
              <mc:Fallback>
                <p:oleObj name="Equation" r:id="rId3" imgW="36828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2286000"/>
                        <a:ext cx="935038" cy="4445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8684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0819">
                                            <p:txEl>
                                              <p:pRg st="0" end="0"/>
                                            </p:txEl>
                                          </p:spTgt>
                                        </p:tgtEl>
                                        <p:attrNameLst>
                                          <p:attrName>style.visibility</p:attrName>
                                        </p:attrNameLst>
                                      </p:cBhvr>
                                      <p:to>
                                        <p:strVal val="visible"/>
                                      </p:to>
                                    </p:set>
                                    <p:animEffect transition="in" filter="wipe(left)">
                                      <p:cBhvr>
                                        <p:cTn id="7" dur="500"/>
                                        <p:tgtEl>
                                          <p:spTgt spid="290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0819">
                                            <p:txEl>
                                              <p:pRg st="1" end="1"/>
                                            </p:txEl>
                                          </p:spTgt>
                                        </p:tgtEl>
                                        <p:attrNameLst>
                                          <p:attrName>style.visibility</p:attrName>
                                        </p:attrNameLst>
                                      </p:cBhvr>
                                      <p:to>
                                        <p:strVal val="visible"/>
                                      </p:to>
                                    </p:set>
                                    <p:animEffect transition="in" filter="wipe(left)">
                                      <p:cBhvr>
                                        <p:cTn id="12" dur="500"/>
                                        <p:tgtEl>
                                          <p:spTgt spid="290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0819">
                                            <p:txEl>
                                              <p:pRg st="2" end="2"/>
                                            </p:txEl>
                                          </p:spTgt>
                                        </p:tgtEl>
                                        <p:attrNameLst>
                                          <p:attrName>style.visibility</p:attrName>
                                        </p:attrNameLst>
                                      </p:cBhvr>
                                      <p:to>
                                        <p:strVal val="visible"/>
                                      </p:to>
                                    </p:set>
                                    <p:animEffect transition="in" filter="wipe(left)">
                                      <p:cBhvr>
                                        <p:cTn id="17" dur="500"/>
                                        <p:tgtEl>
                                          <p:spTgt spid="290819">
                                            <p:txEl>
                                              <p:pRg st="2" end="2"/>
                                            </p:txEl>
                                          </p:spTgt>
                                        </p:tgtEl>
                                      </p:cBhvr>
                                    </p:animEffect>
                                  </p:childTnLst>
                                </p:cTn>
                              </p:par>
                            </p:childTnLst>
                          </p:cTn>
                        </p:par>
                        <p:par>
                          <p:cTn id="18" fill="hold">
                            <p:stCondLst>
                              <p:cond delay="1300"/>
                            </p:stCondLst>
                            <p:childTnLst>
                              <p:par>
                                <p:cTn id="19" presetID="22" presetClass="entr" presetSubtype="8" fill="hold" nodeType="afterEffect">
                                  <p:stCondLst>
                                    <p:cond delay="0"/>
                                  </p:stCondLst>
                                  <p:childTnLst>
                                    <p:set>
                                      <p:cBhvr>
                                        <p:cTn id="20" dur="1" fill="hold">
                                          <p:stCondLst>
                                            <p:cond delay="0"/>
                                          </p:stCondLst>
                                        </p:cTn>
                                        <p:tgtEl>
                                          <p:spTgt spid="290820"/>
                                        </p:tgtEl>
                                        <p:attrNameLst>
                                          <p:attrName>style.visibility</p:attrName>
                                        </p:attrNameLst>
                                      </p:cBhvr>
                                      <p:to>
                                        <p:strVal val="visible"/>
                                      </p:to>
                                    </p:set>
                                    <p:animEffect transition="in" filter="wipe(left)">
                                      <p:cBhvr>
                                        <p:cTn id="21" dur="500"/>
                                        <p:tgtEl>
                                          <p:spTgt spid="290820"/>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290819">
                                            <p:txEl>
                                              <p:pRg st="3" end="3"/>
                                            </p:txEl>
                                          </p:spTgt>
                                        </p:tgtEl>
                                        <p:attrNameLst>
                                          <p:attrName>style.visibility</p:attrName>
                                        </p:attrNameLst>
                                      </p:cBhvr>
                                      <p:to>
                                        <p:strVal val="visible"/>
                                      </p:to>
                                    </p:set>
                                    <p:animEffect transition="in" filter="wipe(left)">
                                      <p:cBhvr>
                                        <p:cTn id="26" dur="500"/>
                                        <p:tgtEl>
                                          <p:spTgt spid="2908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0819">
                                            <p:txEl>
                                              <p:pRg st="4" end="4"/>
                                            </p:txEl>
                                          </p:spTgt>
                                        </p:tgtEl>
                                        <p:attrNameLst>
                                          <p:attrName>style.visibility</p:attrName>
                                        </p:attrNameLst>
                                      </p:cBhvr>
                                      <p:to>
                                        <p:strVal val="visible"/>
                                      </p:to>
                                    </p:set>
                                    <p:animEffect transition="in" filter="wipe(left)">
                                      <p:cBhvr>
                                        <p:cTn id="31" dur="500"/>
                                        <p:tgtEl>
                                          <p:spTgt spid="290819">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90819">
                                            <p:txEl>
                                              <p:pRg st="5" end="5"/>
                                            </p:txEl>
                                          </p:spTgt>
                                        </p:tgtEl>
                                        <p:attrNameLst>
                                          <p:attrName>style.visibility</p:attrName>
                                        </p:attrNameLst>
                                      </p:cBhvr>
                                      <p:to>
                                        <p:strVal val="visible"/>
                                      </p:to>
                                    </p:set>
                                    <p:animEffect transition="in" filter="wipe(left)">
                                      <p:cBhvr>
                                        <p:cTn id="36" dur="500"/>
                                        <p:tgtEl>
                                          <p:spTgt spid="290819">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90819">
                                            <p:txEl>
                                              <p:pRg st="6" end="6"/>
                                            </p:txEl>
                                          </p:spTgt>
                                        </p:tgtEl>
                                        <p:attrNameLst>
                                          <p:attrName>style.visibility</p:attrName>
                                        </p:attrNameLst>
                                      </p:cBhvr>
                                      <p:to>
                                        <p:strVal val="visible"/>
                                      </p:to>
                                    </p:set>
                                    <p:animEffect transition="in" filter="wipe(left)">
                                      <p:cBhvr>
                                        <p:cTn id="41" dur="500"/>
                                        <p:tgtEl>
                                          <p:spTgt spid="290819">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iterate type="wd">
                                    <p:tmPct val="10000"/>
                                  </p:iterate>
                                  <p:childTnLst>
                                    <p:set>
                                      <p:cBhvr>
                                        <p:cTn id="45" dur="1" fill="hold">
                                          <p:stCondLst>
                                            <p:cond delay="0"/>
                                          </p:stCondLst>
                                        </p:cTn>
                                        <p:tgtEl>
                                          <p:spTgt spid="290819">
                                            <p:txEl>
                                              <p:pRg st="7" end="7"/>
                                            </p:txEl>
                                          </p:spTgt>
                                        </p:tgtEl>
                                        <p:attrNameLst>
                                          <p:attrName>style.visibility</p:attrName>
                                        </p:attrNameLst>
                                      </p:cBhvr>
                                      <p:to>
                                        <p:strVal val="visible"/>
                                      </p:to>
                                    </p:set>
                                    <p:animEffect transition="in" filter="wipe(left)">
                                      <p:cBhvr>
                                        <p:cTn id="46" dur="500"/>
                                        <p:tgtEl>
                                          <p:spTgt spid="2908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12</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mc:AlternateContent xmlns:mc="http://schemas.openxmlformats.org/markup-compatibility/2006">
              <mc:Choice xmlns:v="urn:schemas-microsoft-com:vml" Requires="v">
                <p:oleObj spid="_x0000_s253203" name="Equation" r:id="rId3" imgW="393480" imgH="368280" progId="Equation.DSMT4">
                  <p:embed/>
                </p:oleObj>
              </mc:Choice>
              <mc:Fallback>
                <p:oleObj name="Equation" r:id="rId3" imgW="393480" imgH="368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96075" y="3733800"/>
                        <a:ext cx="1000125" cy="992188"/>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mc:AlternateContent xmlns:mc="http://schemas.openxmlformats.org/markup-compatibility/2006">
              <mc:Choice xmlns:v="urn:schemas-microsoft-com:vml" Requires="v">
                <p:oleObj spid="_x0000_s253204" name="Equation" r:id="rId5" imgW="419040" imgH="164880" progId="Equation.DSMT4">
                  <p:embed/>
                </p:oleObj>
              </mc:Choice>
              <mc:Fallback>
                <p:oleObj name="Equation" r:id="rId5" imgW="419040" imgH="164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343400"/>
                        <a:ext cx="1063625" cy="446088"/>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mc:AlternateContent xmlns:mc="http://schemas.openxmlformats.org/markup-compatibility/2006">
              <mc:Choice xmlns:v="urn:schemas-microsoft-com:vml" Requires="v">
                <p:oleObj spid="_x0000_s253205" name="Equation" r:id="rId7" imgW="152280" imgH="152280" progId="Equation.DSMT4">
                  <p:embed/>
                </p:oleObj>
              </mc:Choice>
              <mc:Fallback>
                <p:oleObj name="Equation" r:id="rId7" imgW="152280" imgH="1522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80450" y="4237038"/>
                        <a:ext cx="387350" cy="411162"/>
                      </a:xfrm>
                      <a:prstGeom prst="rect">
                        <a:avLst/>
                      </a:prstGeom>
                      <a:solidFill>
                        <a:srgbClr val="FFFF66"/>
                      </a:solidFill>
                      <a:ln w="28575">
                        <a:solidFill>
                          <a:srgbClr val="FF0000"/>
                        </a:solidFill>
                        <a:miter lim="800000"/>
                        <a:headEnd/>
                        <a:tailEnd/>
                      </a:ln>
                    </p:spPr>
                  </p:pic>
                </p:oleObj>
              </mc:Fallback>
            </mc:AlternateContent>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mc:AlternateContent xmlns:mc="http://schemas.openxmlformats.org/markup-compatibility/2006">
              <mc:Choice xmlns:v="urn:schemas-microsoft-com:vml" Requires="v">
                <p:oleObj spid="_x0000_s253206" name="Equation" r:id="rId9" imgW="888840" imgH="164880" progId="Equation.DSMT4">
                  <p:embed/>
                </p:oleObj>
              </mc:Choice>
              <mc:Fallback>
                <p:oleObj name="Equation" r:id="rId9" imgW="88884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543800" y="4876800"/>
                        <a:ext cx="1544638" cy="304800"/>
                      </a:xfrm>
                      <a:prstGeom prst="rect">
                        <a:avLst/>
                      </a:prstGeom>
                      <a:solidFill>
                        <a:srgbClr val="FFFF66"/>
                      </a:solidFill>
                      <a:ln w="28575">
                        <a:solidFill>
                          <a:srgbClr val="FF0000"/>
                        </a:solidFill>
                        <a:miter lim="800000"/>
                        <a:headEnd/>
                        <a:tailEnd/>
                      </a:ln>
                    </p:spPr>
                  </p:pic>
                </p:oleObj>
              </mc:Fallback>
            </mc:AlternateContent>
          </a:graphicData>
        </a:graphic>
      </p:graphicFrame>
    </p:spTree>
    <p:extLst>
      <p:ext uri="{BB962C8B-B14F-4D97-AF65-F5344CB8AC3E}">
        <p14:creationId xmlns:p14="http://schemas.microsoft.com/office/powerpoint/2010/main" val="143778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1843">
                                            <p:txEl>
                                              <p:pRg st="0" end="0"/>
                                            </p:txEl>
                                          </p:spTgt>
                                        </p:tgtEl>
                                        <p:attrNameLst>
                                          <p:attrName>style.visibility</p:attrName>
                                        </p:attrNameLst>
                                      </p:cBhvr>
                                      <p:to>
                                        <p:strVal val="visible"/>
                                      </p:to>
                                    </p:set>
                                    <p:animEffect transition="in" filter="wipe(left)">
                                      <p:cBhvr>
                                        <p:cTn id="7" dur="500"/>
                                        <p:tgtEl>
                                          <p:spTgt spid="29184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1843">
                                            <p:txEl>
                                              <p:pRg st="1" end="1"/>
                                            </p:txEl>
                                          </p:spTgt>
                                        </p:tgtEl>
                                        <p:attrNameLst>
                                          <p:attrName>style.visibility</p:attrName>
                                        </p:attrNameLst>
                                      </p:cBhvr>
                                      <p:to>
                                        <p:strVal val="visible"/>
                                      </p:to>
                                    </p:set>
                                    <p:animEffect transition="in" filter="wipe(left)">
                                      <p:cBhvr>
                                        <p:cTn id="12" dur="500"/>
                                        <p:tgtEl>
                                          <p:spTgt spid="29184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1843">
                                            <p:txEl>
                                              <p:pRg st="2" end="2"/>
                                            </p:txEl>
                                          </p:spTgt>
                                        </p:tgtEl>
                                        <p:attrNameLst>
                                          <p:attrName>style.visibility</p:attrName>
                                        </p:attrNameLst>
                                      </p:cBhvr>
                                      <p:to>
                                        <p:strVal val="visible"/>
                                      </p:to>
                                    </p:set>
                                    <p:animEffect transition="in" filter="wipe(left)">
                                      <p:cBhvr>
                                        <p:cTn id="17" dur="500"/>
                                        <p:tgtEl>
                                          <p:spTgt spid="29184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1843">
                                            <p:txEl>
                                              <p:pRg st="3" end="3"/>
                                            </p:txEl>
                                          </p:spTgt>
                                        </p:tgtEl>
                                        <p:attrNameLst>
                                          <p:attrName>style.visibility</p:attrName>
                                        </p:attrNameLst>
                                      </p:cBhvr>
                                      <p:to>
                                        <p:strVal val="visible"/>
                                      </p:to>
                                    </p:set>
                                    <p:animEffect transition="in" filter="wipe(left)">
                                      <p:cBhvr>
                                        <p:cTn id="22" dur="500"/>
                                        <p:tgtEl>
                                          <p:spTgt spid="29184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1843">
                                            <p:txEl>
                                              <p:pRg st="4" end="4"/>
                                            </p:txEl>
                                          </p:spTgt>
                                        </p:tgtEl>
                                        <p:attrNameLst>
                                          <p:attrName>style.visibility</p:attrName>
                                        </p:attrNameLst>
                                      </p:cBhvr>
                                      <p:to>
                                        <p:strVal val="visible"/>
                                      </p:to>
                                    </p:set>
                                    <p:animEffect transition="in" filter="wipe(left)">
                                      <p:cBhvr>
                                        <p:cTn id="27" dur="500"/>
                                        <p:tgtEl>
                                          <p:spTgt spid="29184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1843">
                                            <p:txEl>
                                              <p:pRg st="5" end="5"/>
                                            </p:txEl>
                                          </p:spTgt>
                                        </p:tgtEl>
                                        <p:attrNameLst>
                                          <p:attrName>style.visibility</p:attrName>
                                        </p:attrNameLst>
                                      </p:cBhvr>
                                      <p:to>
                                        <p:strVal val="visible"/>
                                      </p:to>
                                    </p:set>
                                    <p:animEffect transition="in" filter="wipe(left)">
                                      <p:cBhvr>
                                        <p:cTn id="32" dur="500"/>
                                        <p:tgtEl>
                                          <p:spTgt spid="29184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1843">
                                            <p:txEl>
                                              <p:pRg st="6" end="6"/>
                                            </p:txEl>
                                          </p:spTgt>
                                        </p:tgtEl>
                                        <p:attrNameLst>
                                          <p:attrName>style.visibility</p:attrName>
                                        </p:attrNameLst>
                                      </p:cBhvr>
                                      <p:to>
                                        <p:strVal val="visible"/>
                                      </p:to>
                                    </p:set>
                                    <p:animEffect transition="in" filter="wipe(left)">
                                      <p:cBhvr>
                                        <p:cTn id="37" dur="500"/>
                                        <p:tgtEl>
                                          <p:spTgt spid="29184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1843">
                                            <p:txEl>
                                              <p:pRg st="7" end="7"/>
                                            </p:txEl>
                                          </p:spTgt>
                                        </p:tgtEl>
                                        <p:attrNameLst>
                                          <p:attrName>style.visibility</p:attrName>
                                        </p:attrNameLst>
                                      </p:cBhvr>
                                      <p:to>
                                        <p:strVal val="visible"/>
                                      </p:to>
                                    </p:set>
                                    <p:animEffect transition="in" filter="wipe(left)">
                                      <p:cBhvr>
                                        <p:cTn id="42" dur="500"/>
                                        <p:tgtEl>
                                          <p:spTgt spid="29184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1844"/>
                                        </p:tgtEl>
                                        <p:attrNameLst>
                                          <p:attrName>style.visibility</p:attrName>
                                        </p:attrNameLst>
                                      </p:cBhvr>
                                      <p:to>
                                        <p:strVal val="visible"/>
                                      </p:to>
                                    </p:set>
                                    <p:animEffect transition="in" filter="wipe(left)">
                                      <p:cBhvr>
                                        <p:cTn id="47" dur="500"/>
                                        <p:tgtEl>
                                          <p:spTgt spid="291844"/>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291847"/>
                                        </p:tgtEl>
                                        <p:attrNameLst>
                                          <p:attrName>style.visibility</p:attrName>
                                        </p:attrNameLst>
                                      </p:cBhvr>
                                      <p:to>
                                        <p:strVal val="visible"/>
                                      </p:to>
                                    </p:set>
                                    <p:animEffect transition="in" filter="wipe(left)">
                                      <p:cBhvr>
                                        <p:cTn id="52" dur="500"/>
                                        <p:tgtEl>
                                          <p:spTgt spid="29184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91848"/>
                                        </p:tgtEl>
                                        <p:attrNameLst>
                                          <p:attrName>style.visibility</p:attrName>
                                        </p:attrNameLst>
                                      </p:cBhvr>
                                      <p:to>
                                        <p:strVal val="visible"/>
                                      </p:to>
                                    </p:set>
                                    <p:animEffect transition="in" filter="wipe(left)">
                                      <p:cBhvr>
                                        <p:cTn id="57" dur="500"/>
                                        <p:tgtEl>
                                          <p:spTgt spid="291848"/>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1849"/>
                                        </p:tgtEl>
                                        <p:attrNameLst>
                                          <p:attrName>style.visibility</p:attrName>
                                        </p:attrNameLst>
                                      </p:cBhvr>
                                      <p:to>
                                        <p:strVal val="visible"/>
                                      </p:to>
                                    </p:set>
                                    <p:animEffect transition="in" filter="wipe(left)">
                                      <p:cBhvr>
                                        <p:cTn id="62" dur="500"/>
                                        <p:tgtEl>
                                          <p:spTgt spid="29184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91850"/>
                                        </p:tgtEl>
                                        <p:attrNameLst>
                                          <p:attrName>style.visibility</p:attrName>
                                        </p:attrNameLst>
                                      </p:cBhvr>
                                      <p:to>
                                        <p:strVal val="visible"/>
                                      </p:to>
                                    </p:set>
                                    <p:animEffect transition="in" filter="wipe(left)">
                                      <p:cBhvr>
                                        <p:cTn id="67" dur="500"/>
                                        <p:tgtEl>
                                          <p:spTgt spid="291850"/>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1843">
                                            <p:txEl>
                                              <p:pRg st="8" end="8"/>
                                            </p:txEl>
                                          </p:spTgt>
                                        </p:tgtEl>
                                        <p:attrNameLst>
                                          <p:attrName>style.visibility</p:attrName>
                                        </p:attrNameLst>
                                      </p:cBhvr>
                                      <p:to>
                                        <p:strVal val="visible"/>
                                      </p:to>
                                    </p:set>
                                    <p:animEffect transition="in" filter="wipe(left)">
                                      <p:cBhvr>
                                        <p:cTn id="72" dur="500"/>
                                        <p:tgtEl>
                                          <p:spTgt spid="291843">
                                            <p:txEl>
                                              <p:pRg st="8" end="8"/>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1845"/>
                                        </p:tgtEl>
                                        <p:attrNameLst>
                                          <p:attrName>style.visibility</p:attrName>
                                        </p:attrNameLst>
                                      </p:cBhvr>
                                      <p:to>
                                        <p:strVal val="visible"/>
                                      </p:to>
                                    </p:set>
                                    <p:animEffect transition="in" filter="wipe(left)">
                                      <p:cBhvr>
                                        <p:cTn id="77" dur="500"/>
                                        <p:tgtEl>
                                          <p:spTgt spid="291845"/>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291846"/>
                                        </p:tgtEl>
                                        <p:attrNameLst>
                                          <p:attrName>style.visibility</p:attrName>
                                        </p:attrNameLst>
                                      </p:cBhvr>
                                      <p:to>
                                        <p:strVal val="visible"/>
                                      </p:to>
                                    </p:set>
                                    <p:animEffect transition="in" filter="wipe(left)">
                                      <p:cBhvr>
                                        <p:cTn id="82" dur="500"/>
                                        <p:tgtEl>
                                          <p:spTgt spid="29184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291843">
                                            <p:txEl>
                                              <p:pRg st="9" end="9"/>
                                            </p:txEl>
                                          </p:spTgt>
                                        </p:tgtEl>
                                        <p:attrNameLst>
                                          <p:attrName>style.visibility</p:attrName>
                                        </p:attrNameLst>
                                      </p:cBhvr>
                                      <p:to>
                                        <p:strVal val="visible"/>
                                      </p:to>
                                    </p:set>
                                    <p:animEffect transition="in" filter="wipe(left)">
                                      <p:cBhvr>
                                        <p:cTn id="87" dur="500"/>
                                        <p:tgtEl>
                                          <p:spTgt spid="291843">
                                            <p:txEl>
                                              <p:pRg st="9" end="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291843">
                                            <p:txEl>
                                              <p:pRg st="10" end="10"/>
                                            </p:txEl>
                                          </p:spTgt>
                                        </p:tgtEl>
                                        <p:attrNameLst>
                                          <p:attrName>style.visibility</p:attrName>
                                        </p:attrNameLst>
                                      </p:cBhvr>
                                      <p:to>
                                        <p:strVal val="visible"/>
                                      </p:to>
                                    </p:set>
                                    <p:animEffect transition="in" filter="wipe(left)">
                                      <p:cBhvr>
                                        <p:cTn id="92" dur="500"/>
                                        <p:tgtEl>
                                          <p:spTgt spid="291843">
                                            <p:txEl>
                                              <p:pRg st="10" end="1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1843">
                                            <p:txEl>
                                              <p:pRg st="11" end="11"/>
                                            </p:txEl>
                                          </p:spTgt>
                                        </p:tgtEl>
                                        <p:attrNameLst>
                                          <p:attrName>style.visibility</p:attrName>
                                        </p:attrNameLst>
                                      </p:cBhvr>
                                      <p:to>
                                        <p:strVal val="visible"/>
                                      </p:to>
                                    </p:set>
                                    <p:animEffect transition="in" filter="wipe(left)">
                                      <p:cBhvr>
                                        <p:cTn id="97" dur="500"/>
                                        <p:tgtEl>
                                          <p:spTgt spid="29184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3" grpId="0" build="p"/>
      <p:bldP spid="291846" grpId="0" animBg="1"/>
      <p:bldP spid="291847" grpId="0" animBg="1"/>
      <p:bldP spid="29184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Tuesday, June 19, 2018</a:t>
            </a:r>
            <a:endParaRPr lang="en-US"/>
          </a:p>
        </p:txBody>
      </p:sp>
      <p:sp>
        <p:nvSpPr>
          <p:cNvPr id="16" name="Footer Placeholder 4"/>
          <p:cNvSpPr>
            <a:spLocks noGrp="1"/>
          </p:cNvSpPr>
          <p:nvPr>
            <p:ph type="ftr" sz="quarter" idx="11"/>
          </p:nvPr>
        </p:nvSpPr>
        <p:spPr/>
        <p:txBody>
          <a:bodyPr/>
          <a:lstStyle/>
          <a:p>
            <a:r>
              <a:rPr lang="de-DE" smtClean="0"/>
              <a:t>PHYS 1444-001, Summer 2018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13</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mc:AlternateContent xmlns:mc="http://schemas.openxmlformats.org/markup-compatibility/2006">
              <mc:Choice xmlns:v="urn:schemas-microsoft-com:vml" Requires="v">
                <p:oleObj spid="_x0000_s254431" name="Equation" r:id="rId4" imgW="253800" imgH="152280" progId="Equation.DSMT4">
                  <p:embed/>
                </p:oleObj>
              </mc:Choice>
              <mc:Fallback>
                <p:oleObj name="Equation" r:id="rId4" imgW="253800" imgH="152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3186113"/>
                        <a:ext cx="644525" cy="4095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mc:AlternateContent xmlns:mc="http://schemas.openxmlformats.org/markup-compatibility/2006">
              <mc:Choice xmlns:v="urn:schemas-microsoft-com:vml" Requires="v">
                <p:oleObj spid="_x0000_s254432" name="Equation" r:id="rId6" imgW="228600" imgH="152280" progId="Equation.DSMT4">
                  <p:embed/>
                </p:oleObj>
              </mc:Choice>
              <mc:Fallback>
                <p:oleObj name="Equation" r:id="rId6" imgW="2286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5275263"/>
                        <a:ext cx="644525"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mc:AlternateContent xmlns:mc="http://schemas.openxmlformats.org/markup-compatibility/2006">
              <mc:Choice xmlns:v="urn:schemas-microsoft-com:vml" Requires="v">
                <p:oleObj spid="_x0000_s254433" name="Equation" r:id="rId8" imgW="279360" imgH="368280" progId="Equation.DSMT4">
                  <p:embed/>
                </p:oleObj>
              </mc:Choice>
              <mc:Fallback>
                <p:oleObj name="Equation" r:id="rId8" imgW="279360" imgH="368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600200" y="2895600"/>
                        <a:ext cx="709613"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mc:AlternateContent xmlns:mc="http://schemas.openxmlformats.org/markup-compatibility/2006">
              <mc:Choice xmlns:v="urn:schemas-microsoft-com:vml" Requires="v">
                <p:oleObj spid="_x0000_s254434" name="Equation" r:id="rId10" imgW="571320" imgH="368280" progId="Equation.DSMT4">
                  <p:embed/>
                </p:oleObj>
              </mc:Choice>
              <mc:Fallback>
                <p:oleObj name="Equation" r:id="rId10" imgW="571320" imgH="368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286000" y="2895600"/>
                        <a:ext cx="1449388"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mc:AlternateContent xmlns:mc="http://schemas.openxmlformats.org/markup-compatibility/2006">
              <mc:Choice xmlns:v="urn:schemas-microsoft-com:vml" Requires="v">
                <p:oleObj spid="_x0000_s254435" name="Equation" r:id="rId12" imgW="749160" imgH="368280" progId="Equation.DSMT4">
                  <p:embed/>
                </p:oleObj>
              </mc:Choice>
              <mc:Fallback>
                <p:oleObj name="Equation" r:id="rId12" imgW="749160" imgH="3682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662363" y="2895600"/>
                        <a:ext cx="1900237" cy="990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mc:AlternateContent xmlns:mc="http://schemas.openxmlformats.org/markup-compatibility/2006">
              <mc:Choice xmlns:v="urn:schemas-microsoft-com:vml" Requires="v">
                <p:oleObj spid="_x0000_s254436" name="Equation" r:id="rId14" imgW="279360" imgH="368280" progId="Equation.DSMT4">
                  <p:embed/>
                </p:oleObj>
              </mc:Choice>
              <mc:Fallback>
                <p:oleObj name="Equation" r:id="rId14" imgW="2793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74800" y="4953000"/>
                        <a:ext cx="78740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mc:AlternateContent xmlns:mc="http://schemas.openxmlformats.org/markup-compatibility/2006">
              <mc:Choice xmlns:v="urn:schemas-microsoft-com:vml" Requires="v">
                <p:oleObj spid="_x0000_s254437" name="Equation" r:id="rId16" imgW="1358640" imgH="368280" progId="Equation.DSMT4">
                  <p:embed/>
                </p:oleObj>
              </mc:Choice>
              <mc:Fallback>
                <p:oleObj name="Equation" r:id="rId16" imgW="1358640" imgH="368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266950" y="4953000"/>
                        <a:ext cx="3829050" cy="1100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7310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2868"/>
                                        </p:tgtEl>
                                        <p:attrNameLst>
                                          <p:attrName>style.visibility</p:attrName>
                                        </p:attrNameLst>
                                      </p:cBhvr>
                                      <p:to>
                                        <p:strVal val="visible"/>
                                      </p:to>
                                    </p:set>
                                    <p:animEffect transition="in" filter="wipe(left)">
                                      <p:cBhvr>
                                        <p:cTn id="7" dur="500"/>
                                        <p:tgtEl>
                                          <p:spTgt spid="29286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2866"/>
                                        </p:tgtEl>
                                        <p:attrNameLst>
                                          <p:attrName>style.visibility</p:attrName>
                                        </p:attrNameLst>
                                      </p:cBhvr>
                                      <p:to>
                                        <p:strVal val="visible"/>
                                      </p:to>
                                    </p:set>
                                    <p:anim calcmode="lin" valueType="num">
                                      <p:cBhvr>
                                        <p:cTn id="12" dur="500" fill="hold"/>
                                        <p:tgtEl>
                                          <p:spTgt spid="292866"/>
                                        </p:tgtEl>
                                        <p:attrNameLst>
                                          <p:attrName>ppt_w</p:attrName>
                                        </p:attrNameLst>
                                      </p:cBhvr>
                                      <p:tavLst>
                                        <p:tav tm="0">
                                          <p:val>
                                            <p:fltVal val="0"/>
                                          </p:val>
                                        </p:tav>
                                        <p:tav tm="100000">
                                          <p:val>
                                            <p:strVal val="#ppt_w"/>
                                          </p:val>
                                        </p:tav>
                                      </p:tavLst>
                                    </p:anim>
                                    <p:anim calcmode="lin" valueType="num">
                                      <p:cBhvr>
                                        <p:cTn id="13" dur="500" fill="hold"/>
                                        <p:tgtEl>
                                          <p:spTgt spid="292866"/>
                                        </p:tgtEl>
                                        <p:attrNameLst>
                                          <p:attrName>ppt_h</p:attrName>
                                        </p:attrNameLst>
                                      </p:cBhvr>
                                      <p:tavLst>
                                        <p:tav tm="0">
                                          <p:val>
                                            <p:fltVal val="0"/>
                                          </p:val>
                                        </p:tav>
                                        <p:tav tm="100000">
                                          <p:val>
                                            <p:strVal val="#ppt_h"/>
                                          </p:val>
                                        </p:tav>
                                      </p:tavLst>
                                    </p:anim>
                                    <p:animEffect transition="in" filter="fade">
                                      <p:cBhvr>
                                        <p:cTn id="14" dur="500"/>
                                        <p:tgtEl>
                                          <p:spTgt spid="292866"/>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2869"/>
                                        </p:tgtEl>
                                        <p:attrNameLst>
                                          <p:attrName>style.visibility</p:attrName>
                                        </p:attrNameLst>
                                      </p:cBhvr>
                                      <p:to>
                                        <p:strVal val="visible"/>
                                      </p:to>
                                    </p:set>
                                    <p:animEffect transition="in" filter="wipe(left)">
                                      <p:cBhvr>
                                        <p:cTn id="19" dur="500"/>
                                        <p:tgtEl>
                                          <p:spTgt spid="29286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2871"/>
                                        </p:tgtEl>
                                        <p:attrNameLst>
                                          <p:attrName>style.visibility</p:attrName>
                                        </p:attrNameLst>
                                      </p:cBhvr>
                                      <p:to>
                                        <p:strVal val="visible"/>
                                      </p:to>
                                    </p:set>
                                    <p:animEffect transition="in" filter="wipe(left)">
                                      <p:cBhvr>
                                        <p:cTn id="24" dur="500"/>
                                        <p:tgtEl>
                                          <p:spTgt spid="29287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2874"/>
                                        </p:tgtEl>
                                        <p:attrNameLst>
                                          <p:attrName>style.visibility</p:attrName>
                                        </p:attrNameLst>
                                      </p:cBhvr>
                                      <p:to>
                                        <p:strVal val="visible"/>
                                      </p:to>
                                    </p:set>
                                    <p:animEffect transition="in" filter="wipe(left)">
                                      <p:cBhvr>
                                        <p:cTn id="29" dur="500"/>
                                        <p:tgtEl>
                                          <p:spTgt spid="29287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92875"/>
                                        </p:tgtEl>
                                        <p:attrNameLst>
                                          <p:attrName>style.visibility</p:attrName>
                                        </p:attrNameLst>
                                      </p:cBhvr>
                                      <p:to>
                                        <p:strVal val="visible"/>
                                      </p:to>
                                    </p:set>
                                    <p:animEffect transition="in" filter="wipe(left)">
                                      <p:cBhvr>
                                        <p:cTn id="34" dur="500"/>
                                        <p:tgtEl>
                                          <p:spTgt spid="29287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92876"/>
                                        </p:tgtEl>
                                        <p:attrNameLst>
                                          <p:attrName>style.visibility</p:attrName>
                                        </p:attrNameLst>
                                      </p:cBhvr>
                                      <p:to>
                                        <p:strVal val="visible"/>
                                      </p:to>
                                    </p:set>
                                    <p:animEffect transition="in" filter="wipe(left)">
                                      <p:cBhvr>
                                        <p:cTn id="39" dur="500"/>
                                        <p:tgtEl>
                                          <p:spTgt spid="29287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292873"/>
                                        </p:tgtEl>
                                        <p:attrNameLst>
                                          <p:attrName>style.visibility</p:attrName>
                                        </p:attrNameLst>
                                      </p:cBhvr>
                                      <p:to>
                                        <p:strVal val="visible"/>
                                      </p:to>
                                    </p:set>
                                    <p:animEffect transition="in" filter="wipe(left)">
                                      <p:cBhvr>
                                        <p:cTn id="44" dur="500"/>
                                        <p:tgtEl>
                                          <p:spTgt spid="29287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92870"/>
                                        </p:tgtEl>
                                        <p:attrNameLst>
                                          <p:attrName>style.visibility</p:attrName>
                                        </p:attrNameLst>
                                      </p:cBhvr>
                                      <p:to>
                                        <p:strVal val="visible"/>
                                      </p:to>
                                    </p:set>
                                    <p:animEffect transition="in" filter="wipe(left)">
                                      <p:cBhvr>
                                        <p:cTn id="49" dur="500"/>
                                        <p:tgtEl>
                                          <p:spTgt spid="29287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92872"/>
                                        </p:tgtEl>
                                        <p:attrNameLst>
                                          <p:attrName>style.visibility</p:attrName>
                                        </p:attrNameLst>
                                      </p:cBhvr>
                                      <p:to>
                                        <p:strVal val="visible"/>
                                      </p:to>
                                    </p:set>
                                    <p:animEffect transition="in" filter="wipe(left)">
                                      <p:cBhvr>
                                        <p:cTn id="54" dur="500"/>
                                        <p:tgtEl>
                                          <p:spTgt spid="292872"/>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92877"/>
                                        </p:tgtEl>
                                        <p:attrNameLst>
                                          <p:attrName>style.visibility</p:attrName>
                                        </p:attrNameLst>
                                      </p:cBhvr>
                                      <p:to>
                                        <p:strVal val="visible"/>
                                      </p:to>
                                    </p:set>
                                    <p:animEffect transition="in" filter="wipe(left)">
                                      <p:cBhvr>
                                        <p:cTn id="59" dur="500"/>
                                        <p:tgtEl>
                                          <p:spTgt spid="292877"/>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92878"/>
                                        </p:tgtEl>
                                        <p:attrNameLst>
                                          <p:attrName>style.visibility</p:attrName>
                                        </p:attrNameLst>
                                      </p:cBhvr>
                                      <p:to>
                                        <p:strVal val="visible"/>
                                      </p:to>
                                    </p:set>
                                    <p:animEffect transition="in" filter="wipe(left)">
                                      <p:cBhvr>
                                        <p:cTn id="64" dur="500"/>
                                        <p:tgtEl>
                                          <p:spTgt spid="292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68" grpId="0"/>
      <p:bldP spid="292869" grpId="0"/>
      <p:bldP spid="292870" grpId="0"/>
      <p:bldP spid="29287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14</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All electric devices offer resistance to the flow of current.</a:t>
            </a:r>
          </a:p>
          <a:p>
            <a:pPr marL="742950" lvl="1" indent="-285750">
              <a:spcBef>
                <a:spcPct val="20000"/>
              </a:spcBef>
              <a:buFontTx/>
              <a:buChar char="–"/>
            </a:pPr>
            <a:r>
              <a:rPr lang="en-US" dirty="0">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dirty="0">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dirty="0">
                <a:solidFill>
                  <a:schemeClr val="accent2"/>
                </a:solidFill>
                <a:latin typeface="Arial Narrow" charset="0"/>
              </a:rPr>
              <a:t>In circuits, resistors are used to control the amount of current</a:t>
            </a:r>
          </a:p>
          <a:p>
            <a:pPr marL="742950" lvl="1" indent="-285750">
              <a:spcBef>
                <a:spcPct val="20000"/>
              </a:spcBef>
              <a:buFontTx/>
              <a:buChar char="–"/>
            </a:pPr>
            <a:r>
              <a:rPr lang="en-US" dirty="0">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dirty="0">
                <a:solidFill>
                  <a:srgbClr val="660066"/>
                </a:solidFill>
                <a:latin typeface="Arial Narrow" charset="0"/>
                <a:ea typeface="ＭＳ Ｐゴシック" charset="-128"/>
              </a:rPr>
              <a:t>Main types are</a:t>
            </a:r>
          </a:p>
          <a:p>
            <a:pPr marL="1143000" lvl="2" indent="-228600">
              <a:spcBef>
                <a:spcPct val="20000"/>
              </a:spcBef>
              <a:buFontTx/>
              <a:buChar char="•"/>
            </a:pPr>
            <a:r>
              <a:rPr lang="en-US" sz="2000" dirty="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dirty="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dirty="0">
                <a:solidFill>
                  <a:srgbClr val="003300"/>
                </a:solidFill>
                <a:latin typeface="Arial Narrow" charset="0"/>
                <a:ea typeface="ＭＳ Ｐゴシック" charset="-128"/>
              </a:rPr>
              <a:t>thin metal films</a:t>
            </a:r>
          </a:p>
          <a:p>
            <a:pPr marL="342900" indent="-342900">
              <a:spcBef>
                <a:spcPct val="20000"/>
              </a:spcBef>
              <a:buFontTx/>
              <a:buChar char="•"/>
            </a:pPr>
            <a:r>
              <a:rPr lang="en-US" sz="2800" dirty="0">
                <a:solidFill>
                  <a:schemeClr val="accent2"/>
                </a:solidFill>
                <a:latin typeface="Arial Narrow" charset="0"/>
              </a:rPr>
              <a:t>When drawn in the circuit, the symbol for a resistor is:</a:t>
            </a:r>
          </a:p>
          <a:p>
            <a:pPr marL="342900" indent="-342900">
              <a:spcBef>
                <a:spcPct val="20000"/>
              </a:spcBef>
              <a:buFontTx/>
              <a:buChar char="•"/>
            </a:pPr>
            <a:r>
              <a:rPr lang="en-US" sz="2800" dirty="0">
                <a:solidFill>
                  <a:schemeClr val="accent2"/>
                </a:solidFill>
                <a:latin typeface="Arial Narrow" charset="0"/>
              </a:rPr>
              <a:t>Wires are drawn simply as straight lines </a:t>
            </a:r>
          </a:p>
        </p:txBody>
      </p:sp>
    </p:spTree>
    <p:extLst>
      <p:ext uri="{BB962C8B-B14F-4D97-AF65-F5344CB8AC3E}">
        <p14:creationId xmlns:p14="http://schemas.microsoft.com/office/powerpoint/2010/main" val="70692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3898">
                                            <p:txEl>
                                              <p:pRg st="0" end="0"/>
                                            </p:txEl>
                                          </p:spTgt>
                                        </p:tgtEl>
                                        <p:attrNameLst>
                                          <p:attrName>style.visibility</p:attrName>
                                        </p:attrNameLst>
                                      </p:cBhvr>
                                      <p:to>
                                        <p:strVal val="visible"/>
                                      </p:to>
                                    </p:set>
                                    <p:animEffect transition="in" filter="wipe(left)">
                                      <p:cBhvr>
                                        <p:cTn id="7" dur="500"/>
                                        <p:tgtEl>
                                          <p:spTgt spid="2938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3898">
                                            <p:txEl>
                                              <p:pRg st="1" end="1"/>
                                            </p:txEl>
                                          </p:spTgt>
                                        </p:tgtEl>
                                        <p:attrNameLst>
                                          <p:attrName>style.visibility</p:attrName>
                                        </p:attrNameLst>
                                      </p:cBhvr>
                                      <p:to>
                                        <p:strVal val="visible"/>
                                      </p:to>
                                    </p:set>
                                    <p:animEffect transition="in" filter="wipe(left)">
                                      <p:cBhvr>
                                        <p:cTn id="12" dur="500"/>
                                        <p:tgtEl>
                                          <p:spTgt spid="2938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3898">
                                            <p:txEl>
                                              <p:pRg st="2" end="2"/>
                                            </p:txEl>
                                          </p:spTgt>
                                        </p:tgtEl>
                                        <p:attrNameLst>
                                          <p:attrName>style.visibility</p:attrName>
                                        </p:attrNameLst>
                                      </p:cBhvr>
                                      <p:to>
                                        <p:strVal val="visible"/>
                                      </p:to>
                                    </p:set>
                                    <p:animEffect transition="in" filter="wipe(left)">
                                      <p:cBhvr>
                                        <p:cTn id="17" dur="500"/>
                                        <p:tgtEl>
                                          <p:spTgt spid="2938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3898">
                                            <p:txEl>
                                              <p:pRg st="3" end="3"/>
                                            </p:txEl>
                                          </p:spTgt>
                                        </p:tgtEl>
                                        <p:attrNameLst>
                                          <p:attrName>style.visibility</p:attrName>
                                        </p:attrNameLst>
                                      </p:cBhvr>
                                      <p:to>
                                        <p:strVal val="visible"/>
                                      </p:to>
                                    </p:set>
                                    <p:animEffect transition="in" filter="wipe(left)">
                                      <p:cBhvr>
                                        <p:cTn id="22" dur="500"/>
                                        <p:tgtEl>
                                          <p:spTgt spid="2938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3898">
                                            <p:txEl>
                                              <p:pRg st="4" end="4"/>
                                            </p:txEl>
                                          </p:spTgt>
                                        </p:tgtEl>
                                        <p:attrNameLst>
                                          <p:attrName>style.visibility</p:attrName>
                                        </p:attrNameLst>
                                      </p:cBhvr>
                                      <p:to>
                                        <p:strVal val="visible"/>
                                      </p:to>
                                    </p:set>
                                    <p:animEffect transition="in" filter="wipe(left)">
                                      <p:cBhvr>
                                        <p:cTn id="27" dur="500"/>
                                        <p:tgtEl>
                                          <p:spTgt spid="2938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3898">
                                            <p:txEl>
                                              <p:pRg st="5" end="5"/>
                                            </p:txEl>
                                          </p:spTgt>
                                        </p:tgtEl>
                                        <p:attrNameLst>
                                          <p:attrName>style.visibility</p:attrName>
                                        </p:attrNameLst>
                                      </p:cBhvr>
                                      <p:to>
                                        <p:strVal val="visible"/>
                                      </p:to>
                                    </p:set>
                                    <p:animEffect transition="in" filter="wipe(left)">
                                      <p:cBhvr>
                                        <p:cTn id="32" dur="500"/>
                                        <p:tgtEl>
                                          <p:spTgt spid="29389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3898">
                                            <p:txEl>
                                              <p:pRg st="6" end="6"/>
                                            </p:txEl>
                                          </p:spTgt>
                                        </p:tgtEl>
                                        <p:attrNameLst>
                                          <p:attrName>style.visibility</p:attrName>
                                        </p:attrNameLst>
                                      </p:cBhvr>
                                      <p:to>
                                        <p:strVal val="visible"/>
                                      </p:to>
                                    </p:set>
                                    <p:animEffect transition="in" filter="wipe(left)">
                                      <p:cBhvr>
                                        <p:cTn id="37" dur="500"/>
                                        <p:tgtEl>
                                          <p:spTgt spid="29389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3898">
                                            <p:txEl>
                                              <p:pRg st="7" end="7"/>
                                            </p:txEl>
                                          </p:spTgt>
                                        </p:tgtEl>
                                        <p:attrNameLst>
                                          <p:attrName>style.visibility</p:attrName>
                                        </p:attrNameLst>
                                      </p:cBhvr>
                                      <p:to>
                                        <p:strVal val="visible"/>
                                      </p:to>
                                    </p:set>
                                    <p:animEffect transition="in" filter="wipe(left)">
                                      <p:cBhvr>
                                        <p:cTn id="42" dur="500"/>
                                        <p:tgtEl>
                                          <p:spTgt spid="29389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3898">
                                            <p:txEl>
                                              <p:pRg st="8" end="8"/>
                                            </p:txEl>
                                          </p:spTgt>
                                        </p:tgtEl>
                                        <p:attrNameLst>
                                          <p:attrName>style.visibility</p:attrName>
                                        </p:attrNameLst>
                                      </p:cBhvr>
                                      <p:to>
                                        <p:strVal val="visible"/>
                                      </p:to>
                                    </p:set>
                                    <p:animEffect transition="in" filter="wipe(left)">
                                      <p:cBhvr>
                                        <p:cTn id="47" dur="500"/>
                                        <p:tgtEl>
                                          <p:spTgt spid="293898">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3898">
                                            <p:txEl>
                                              <p:pRg st="9" end="9"/>
                                            </p:txEl>
                                          </p:spTgt>
                                        </p:tgtEl>
                                        <p:attrNameLst>
                                          <p:attrName>style.visibility</p:attrName>
                                        </p:attrNameLst>
                                      </p:cBhvr>
                                      <p:to>
                                        <p:strVal val="visible"/>
                                      </p:to>
                                    </p:set>
                                    <p:animEffect transition="in" filter="wipe(left)">
                                      <p:cBhvr>
                                        <p:cTn id="52" dur="500"/>
                                        <p:tgtEl>
                                          <p:spTgt spid="293898">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0" fill="hold"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500" fill="hold"/>
                                        <p:tgtEl>
                                          <p:spTgt spid="2"/>
                                        </p:tgtEl>
                                        <p:attrNameLst>
                                          <p:attrName>ppt_w</p:attrName>
                                        </p:attrNameLst>
                                      </p:cBhvr>
                                      <p:tavLst>
                                        <p:tav tm="0">
                                          <p:val>
                                            <p:fltVal val="0"/>
                                          </p:val>
                                        </p:tav>
                                        <p:tav tm="100000">
                                          <p:val>
                                            <p:strVal val="#ppt_w"/>
                                          </p:val>
                                        </p:tav>
                                      </p:tavLst>
                                    </p:anim>
                                    <p:anim calcmode="lin" valueType="num">
                                      <p:cBhvr>
                                        <p:cTn id="58" dur="500" fill="hold"/>
                                        <p:tgtEl>
                                          <p:spTgt spid="2"/>
                                        </p:tgtEl>
                                        <p:attrNameLst>
                                          <p:attrName>ppt_h</p:attrName>
                                        </p:attrNameLst>
                                      </p:cBhvr>
                                      <p:tavLst>
                                        <p:tav tm="0">
                                          <p:val>
                                            <p:fltVal val="0"/>
                                          </p:val>
                                        </p:tav>
                                        <p:tav tm="100000">
                                          <p:val>
                                            <p:strVal val="#ppt_h"/>
                                          </p:val>
                                        </p:tav>
                                      </p:tavLst>
                                    </p:anim>
                                    <p:animEffect transition="in" filter="fade">
                                      <p:cBhvr>
                                        <p:cTn id="59" dur="500"/>
                                        <p:tgtEl>
                                          <p:spTgt spid="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293898">
                                            <p:txEl>
                                              <p:pRg st="10" end="10"/>
                                            </p:txEl>
                                          </p:spTgt>
                                        </p:tgtEl>
                                        <p:attrNameLst>
                                          <p:attrName>style.visibility</p:attrName>
                                        </p:attrNameLst>
                                      </p:cBhvr>
                                      <p:to>
                                        <p:strVal val="visible"/>
                                      </p:to>
                                    </p:set>
                                    <p:animEffect transition="in" filter="wipe(left)">
                                      <p:cBhvr>
                                        <p:cTn id="64" dur="500"/>
                                        <p:tgtEl>
                                          <p:spTgt spid="29389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389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Tuesday, June 19, 2018</a:t>
            </a:r>
            <a:endParaRPr lang="en-US"/>
          </a:p>
        </p:txBody>
      </p:sp>
      <p:sp>
        <p:nvSpPr>
          <p:cNvPr id="88" name="Footer Placeholder 4"/>
          <p:cNvSpPr>
            <a:spLocks noGrp="1"/>
          </p:cNvSpPr>
          <p:nvPr>
            <p:ph type="ftr" sz="quarter" idx="11"/>
          </p:nvPr>
        </p:nvSpPr>
        <p:spPr/>
        <p:txBody>
          <a:bodyPr/>
          <a:lstStyle/>
          <a:p>
            <a:r>
              <a:rPr lang="de-DE" smtClean="0"/>
              <a:t>PHYS 1444-001, Summer 2018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15</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mc:AlternateContent xmlns:mc="http://schemas.openxmlformats.org/markup-compatibility/2006">
              <mc:Choice xmlns:v="urn:schemas-microsoft-com:vml" Requires="v">
                <p:oleObj spid="_x0000_s255251" name="Equation" r:id="rId4" imgW="114120" imgH="152280" progId="Equation.DSMT4">
                  <p:embed/>
                </p:oleObj>
              </mc:Choice>
              <mc:Fallback>
                <p:oleObj name="Equation" r:id="rId4" imgW="114120" imgH="1522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21338" y="5703888"/>
                        <a:ext cx="322262" cy="4556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mc:AlternateContent xmlns:mc="http://schemas.openxmlformats.org/markup-compatibility/2006">
              <mc:Choice xmlns:v="urn:schemas-microsoft-com:vml" Requires="v">
                <p:oleObj spid="_x0000_s255252" name="Equation" r:id="rId6" imgW="114120" imgH="164880" progId="Equation.DSMT4">
                  <p:embed/>
                </p:oleObj>
              </mc:Choice>
              <mc:Fallback>
                <p:oleObj name="Equation" r:id="rId6" imgW="114120" imgH="1648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49938" y="5697538"/>
                        <a:ext cx="322262"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mc:AlternateContent xmlns:mc="http://schemas.openxmlformats.org/markup-compatibility/2006">
              <mc:Choice xmlns:v="urn:schemas-microsoft-com:vml" Requires="v">
                <p:oleObj spid="_x0000_s255253" name="Equation" r:id="rId8" imgW="304560" imgH="203040" progId="Equation.DSMT4">
                  <p:embed/>
                </p:oleObj>
              </mc:Choice>
              <mc:Fallback>
                <p:oleObj name="Equation" r:id="rId8" imgW="3045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1563" y="5602288"/>
                        <a:ext cx="858837" cy="6080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mc:AlternateContent xmlns:mc="http://schemas.openxmlformats.org/markup-compatibility/2006">
              <mc:Choice xmlns:v="urn:schemas-microsoft-com:vml" Requires="v">
                <p:oleObj spid="_x0000_s255254" name="Equation" r:id="rId10" imgW="380880" imgH="164880" progId="Equation.DSMT4">
                  <p:embed/>
                </p:oleObj>
              </mc:Choice>
              <mc:Fallback>
                <p:oleObj name="Equation" r:id="rId10" imgW="380880" imgH="1648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934200" y="5678488"/>
                        <a:ext cx="1073150" cy="4937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971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4915">
                                            <p:txEl>
                                              <p:pRg st="0" end="0"/>
                                            </p:txEl>
                                          </p:spTgt>
                                        </p:tgtEl>
                                        <p:attrNameLst>
                                          <p:attrName>style.visibility</p:attrName>
                                        </p:attrNameLst>
                                      </p:cBhvr>
                                      <p:to>
                                        <p:strVal val="visible"/>
                                      </p:to>
                                    </p:set>
                                    <p:animEffect transition="in" filter="wipe(left)">
                                      <p:cBhvr>
                                        <p:cTn id="7" dur="500"/>
                                        <p:tgtEl>
                                          <p:spTgt spid="2949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4915">
                                            <p:txEl>
                                              <p:pRg st="1" end="1"/>
                                            </p:txEl>
                                          </p:spTgt>
                                        </p:tgtEl>
                                        <p:attrNameLst>
                                          <p:attrName>style.visibility</p:attrName>
                                        </p:attrNameLst>
                                      </p:cBhvr>
                                      <p:to>
                                        <p:strVal val="visible"/>
                                      </p:to>
                                    </p:set>
                                    <p:animEffect transition="in" filter="wipe(left)">
                                      <p:cBhvr>
                                        <p:cTn id="12" dur="500"/>
                                        <p:tgtEl>
                                          <p:spTgt spid="2949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294916"/>
                                        </p:tgtEl>
                                        <p:attrNameLst>
                                          <p:attrName>style.visibility</p:attrName>
                                        </p:attrNameLst>
                                      </p:cBhvr>
                                      <p:to>
                                        <p:strVal val="visible"/>
                                      </p:to>
                                    </p:set>
                                    <p:anim calcmode="lin" valueType="num">
                                      <p:cBhvr>
                                        <p:cTn id="17" dur="500" fill="hold"/>
                                        <p:tgtEl>
                                          <p:spTgt spid="294916"/>
                                        </p:tgtEl>
                                        <p:attrNameLst>
                                          <p:attrName>ppt_w</p:attrName>
                                        </p:attrNameLst>
                                      </p:cBhvr>
                                      <p:tavLst>
                                        <p:tav tm="0">
                                          <p:val>
                                            <p:fltVal val="0"/>
                                          </p:val>
                                        </p:tav>
                                        <p:tav tm="100000">
                                          <p:val>
                                            <p:strVal val="#ppt_w"/>
                                          </p:val>
                                        </p:tav>
                                      </p:tavLst>
                                    </p:anim>
                                    <p:anim calcmode="lin" valueType="num">
                                      <p:cBhvr>
                                        <p:cTn id="18" dur="500" fill="hold"/>
                                        <p:tgtEl>
                                          <p:spTgt spid="294916"/>
                                        </p:tgtEl>
                                        <p:attrNameLst>
                                          <p:attrName>ppt_h</p:attrName>
                                        </p:attrNameLst>
                                      </p:cBhvr>
                                      <p:tavLst>
                                        <p:tav tm="0">
                                          <p:val>
                                            <p:fltVal val="0"/>
                                          </p:val>
                                        </p:tav>
                                        <p:tav tm="100000">
                                          <p:val>
                                            <p:strVal val="#ppt_h"/>
                                          </p:val>
                                        </p:tav>
                                      </p:tavLst>
                                    </p:anim>
                                    <p:animEffect transition="in" filter="fade">
                                      <p:cBhvr>
                                        <p:cTn id="19" dur="500"/>
                                        <p:tgtEl>
                                          <p:spTgt spid="294916"/>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294917"/>
                                        </p:tgtEl>
                                        <p:attrNameLst>
                                          <p:attrName>style.visibility</p:attrName>
                                        </p:attrNameLst>
                                      </p:cBhvr>
                                      <p:to>
                                        <p:strVal val="visible"/>
                                      </p:to>
                                    </p:set>
                                    <p:anim calcmode="lin" valueType="num">
                                      <p:cBhvr>
                                        <p:cTn id="24" dur="500" fill="hold"/>
                                        <p:tgtEl>
                                          <p:spTgt spid="294917"/>
                                        </p:tgtEl>
                                        <p:attrNameLst>
                                          <p:attrName>ppt_w</p:attrName>
                                        </p:attrNameLst>
                                      </p:cBhvr>
                                      <p:tavLst>
                                        <p:tav tm="0">
                                          <p:val>
                                            <p:fltVal val="0"/>
                                          </p:val>
                                        </p:tav>
                                        <p:tav tm="100000">
                                          <p:val>
                                            <p:strVal val="#ppt_w"/>
                                          </p:val>
                                        </p:tav>
                                      </p:tavLst>
                                    </p:anim>
                                    <p:anim calcmode="lin" valueType="num">
                                      <p:cBhvr>
                                        <p:cTn id="25" dur="500" fill="hold"/>
                                        <p:tgtEl>
                                          <p:spTgt spid="294917"/>
                                        </p:tgtEl>
                                        <p:attrNameLst>
                                          <p:attrName>ppt_h</p:attrName>
                                        </p:attrNameLst>
                                      </p:cBhvr>
                                      <p:tavLst>
                                        <p:tav tm="0">
                                          <p:val>
                                            <p:fltVal val="0"/>
                                          </p:val>
                                        </p:tav>
                                        <p:tav tm="100000">
                                          <p:val>
                                            <p:strVal val="#ppt_h"/>
                                          </p:val>
                                        </p:tav>
                                      </p:tavLst>
                                    </p:anim>
                                    <p:animEffect transition="in" filter="fade">
                                      <p:cBhvr>
                                        <p:cTn id="26" dur="500"/>
                                        <p:tgtEl>
                                          <p:spTgt spid="29491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94994"/>
                                        </p:tgtEl>
                                        <p:attrNameLst>
                                          <p:attrName>style.visibility</p:attrName>
                                        </p:attrNameLst>
                                      </p:cBhvr>
                                      <p:to>
                                        <p:strVal val="visible"/>
                                      </p:to>
                                    </p:set>
                                    <p:animEffect transition="in" filter="wipe(left)">
                                      <p:cBhvr>
                                        <p:cTn id="31" dur="500"/>
                                        <p:tgtEl>
                                          <p:spTgt spid="29499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94995"/>
                                        </p:tgtEl>
                                        <p:attrNameLst>
                                          <p:attrName>style.visibility</p:attrName>
                                        </p:attrNameLst>
                                      </p:cBhvr>
                                      <p:to>
                                        <p:strVal val="visible"/>
                                      </p:to>
                                    </p:set>
                                    <p:animEffect transition="in" filter="wipe(left)">
                                      <p:cBhvr>
                                        <p:cTn id="36" dur="500"/>
                                        <p:tgtEl>
                                          <p:spTgt spid="29499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94996"/>
                                        </p:tgtEl>
                                        <p:attrNameLst>
                                          <p:attrName>style.visibility</p:attrName>
                                        </p:attrNameLst>
                                      </p:cBhvr>
                                      <p:to>
                                        <p:strVal val="visible"/>
                                      </p:to>
                                    </p:set>
                                    <p:animEffect transition="in" filter="wipe(left)">
                                      <p:cBhvr>
                                        <p:cTn id="41" dur="500"/>
                                        <p:tgtEl>
                                          <p:spTgt spid="294996"/>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94997"/>
                                        </p:tgtEl>
                                        <p:attrNameLst>
                                          <p:attrName>style.visibility</p:attrName>
                                        </p:attrNameLst>
                                      </p:cBhvr>
                                      <p:to>
                                        <p:strVal val="visible"/>
                                      </p:to>
                                    </p:set>
                                    <p:animEffect transition="in" filter="wipe(left)">
                                      <p:cBhvr>
                                        <p:cTn id="46" dur="500"/>
                                        <p:tgtEl>
                                          <p:spTgt spid="29499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294998"/>
                                        </p:tgtEl>
                                        <p:attrNameLst>
                                          <p:attrName>style.visibility</p:attrName>
                                        </p:attrNameLst>
                                      </p:cBhvr>
                                      <p:to>
                                        <p:strVal val="visible"/>
                                      </p:to>
                                    </p:set>
                                    <p:animEffect transition="in" filter="wipe(left)">
                                      <p:cBhvr>
                                        <p:cTn id="51" dur="500"/>
                                        <p:tgtEl>
                                          <p:spTgt spid="2949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build="p"/>
      <p:bldP spid="29499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16</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mc:AlternateContent xmlns:mc="http://schemas.openxmlformats.org/markup-compatibility/2006">
              <mc:Choice xmlns:v="urn:schemas-microsoft-com:vml" Requires="v">
                <p:oleObj spid="_x0000_s256139" name="Equation" r:id="rId3" imgW="507960" imgH="368280" progId="Equation.DSMT4">
                  <p:embed/>
                </p:oleObj>
              </mc:Choice>
              <mc:Fallback>
                <p:oleObj name="Equation" r:id="rId3" imgW="507960" imgH="368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0750" y="1698625"/>
                        <a:ext cx="1060450" cy="815975"/>
                      </a:xfrm>
                      <a:prstGeom prst="rect">
                        <a:avLst/>
                      </a:prstGeom>
                      <a:solidFill>
                        <a:srgbClr val="99FFCC"/>
                      </a:solidFill>
                      <a:ln w="28575">
                        <a:solidFill>
                          <a:srgbClr val="FF0000"/>
                        </a:solidFill>
                        <a:miter lim="800000"/>
                        <a:headEnd/>
                        <a:tailEnd/>
                      </a:ln>
                    </p:spPr>
                  </p:pic>
                </p:oleObj>
              </mc:Fallback>
            </mc:AlternateContent>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mc:AlternateContent xmlns:mc="http://schemas.openxmlformats.org/markup-compatibility/2006">
              <mc:Choice xmlns:v="urn:schemas-microsoft-com:vml" Requires="v">
                <p:oleObj spid="_x0000_s256140" name="Equation" r:id="rId5" imgW="406080" imgH="393480" progId="Equation.DSMT4">
                  <p:embed/>
                </p:oleObj>
              </mc:Choice>
              <mc:Fallback>
                <p:oleObj name="Equation" r:id="rId5" imgW="406080" imgH="393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5715000"/>
                        <a:ext cx="725487" cy="747713"/>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extLst>
      <p:ext uri="{BB962C8B-B14F-4D97-AF65-F5344CB8AC3E}">
        <p14:creationId xmlns:p14="http://schemas.microsoft.com/office/powerpoint/2010/main" val="187670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5939">
                                            <p:txEl>
                                              <p:pRg st="0" end="0"/>
                                            </p:txEl>
                                          </p:spTgt>
                                        </p:tgtEl>
                                        <p:attrNameLst>
                                          <p:attrName>style.visibility</p:attrName>
                                        </p:attrNameLst>
                                      </p:cBhvr>
                                      <p:to>
                                        <p:strVal val="visible"/>
                                      </p:to>
                                    </p:set>
                                    <p:animEffect transition="in" filter="wipe(left)">
                                      <p:cBhvr>
                                        <p:cTn id="7" dur="500"/>
                                        <p:tgtEl>
                                          <p:spTgt spid="295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0" presetClass="entr" presetSubtype="0" fill="hold" grpId="0" nodeType="clickEffect">
                                  <p:stCondLst>
                                    <p:cond delay="0"/>
                                  </p:stCondLst>
                                  <p:childTnLst>
                                    <p:set>
                                      <p:cBhvr>
                                        <p:cTn id="11" dur="1" fill="hold">
                                          <p:stCondLst>
                                            <p:cond delay="0"/>
                                          </p:stCondLst>
                                        </p:cTn>
                                        <p:tgtEl>
                                          <p:spTgt spid="295942"/>
                                        </p:tgtEl>
                                        <p:attrNameLst>
                                          <p:attrName>style.visibility</p:attrName>
                                        </p:attrNameLst>
                                      </p:cBhvr>
                                      <p:to>
                                        <p:strVal val="visible"/>
                                      </p:to>
                                    </p:set>
                                    <p:animEffect transition="in" filter="fade">
                                      <p:cBhvr>
                                        <p:cTn id="12" dur="800" decel="100000"/>
                                        <p:tgtEl>
                                          <p:spTgt spid="295942"/>
                                        </p:tgtEl>
                                      </p:cBhvr>
                                    </p:animEffect>
                                    <p:anim calcmode="lin" valueType="num">
                                      <p:cBhvr>
                                        <p:cTn id="13" dur="800" decel="100000" fill="hold"/>
                                        <p:tgtEl>
                                          <p:spTgt spid="295942"/>
                                        </p:tgtEl>
                                        <p:attrNameLst>
                                          <p:attrName>style.rotation</p:attrName>
                                        </p:attrNameLst>
                                      </p:cBhvr>
                                      <p:tavLst>
                                        <p:tav tm="0">
                                          <p:val>
                                            <p:fltVal val="-90"/>
                                          </p:val>
                                        </p:tav>
                                        <p:tav tm="100000">
                                          <p:val>
                                            <p:fltVal val="0"/>
                                          </p:val>
                                        </p:tav>
                                      </p:tavLst>
                                    </p:anim>
                                    <p:anim calcmode="lin" valueType="num">
                                      <p:cBhvr>
                                        <p:cTn id="14" dur="800" decel="100000" fill="hold"/>
                                        <p:tgtEl>
                                          <p:spTgt spid="295942"/>
                                        </p:tgtEl>
                                        <p:attrNameLst>
                                          <p:attrName>ppt_x</p:attrName>
                                        </p:attrNameLst>
                                      </p:cBhvr>
                                      <p:tavLst>
                                        <p:tav tm="0">
                                          <p:val>
                                            <p:strVal val="#ppt_x+0.4"/>
                                          </p:val>
                                        </p:tav>
                                        <p:tav tm="100000">
                                          <p:val>
                                            <p:strVal val="#ppt_x-0.05"/>
                                          </p:val>
                                        </p:tav>
                                      </p:tavLst>
                                    </p:anim>
                                    <p:anim calcmode="lin" valueType="num">
                                      <p:cBhvr>
                                        <p:cTn id="15" dur="800" decel="100000" fill="hold"/>
                                        <p:tgtEl>
                                          <p:spTgt spid="29594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29594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295942"/>
                                        </p:tgtEl>
                                        <p:attrNameLst>
                                          <p:attrName>ppt_y</p:attrName>
                                        </p:attrNameLst>
                                      </p:cBhvr>
                                      <p:tavLst>
                                        <p:tav tm="0">
                                          <p:val>
                                            <p:strVal val="#ppt_y+0.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out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95943"/>
                                        </p:tgtEl>
                                        <p:attrNameLst>
                                          <p:attrName>style.visibility</p:attrName>
                                        </p:attrNameLst>
                                      </p:cBhvr>
                                      <p:to>
                                        <p:strVal val="visible"/>
                                      </p:to>
                                    </p:set>
                                    <p:animEffect transition="in" filter="fade">
                                      <p:cBhvr>
                                        <p:cTn id="27" dur="800" decel="100000"/>
                                        <p:tgtEl>
                                          <p:spTgt spid="295943"/>
                                        </p:tgtEl>
                                      </p:cBhvr>
                                    </p:animEffect>
                                    <p:anim calcmode="lin" valueType="num">
                                      <p:cBhvr>
                                        <p:cTn id="28" dur="800" decel="100000" fill="hold"/>
                                        <p:tgtEl>
                                          <p:spTgt spid="295943"/>
                                        </p:tgtEl>
                                        <p:attrNameLst>
                                          <p:attrName>style.rotation</p:attrName>
                                        </p:attrNameLst>
                                      </p:cBhvr>
                                      <p:tavLst>
                                        <p:tav tm="0">
                                          <p:val>
                                            <p:fltVal val="-90"/>
                                          </p:val>
                                        </p:tav>
                                        <p:tav tm="100000">
                                          <p:val>
                                            <p:fltVal val="0"/>
                                          </p:val>
                                        </p:tav>
                                      </p:tavLst>
                                    </p:anim>
                                    <p:anim calcmode="lin" valueType="num">
                                      <p:cBhvr>
                                        <p:cTn id="29" dur="800" decel="100000" fill="hold"/>
                                        <p:tgtEl>
                                          <p:spTgt spid="295943"/>
                                        </p:tgtEl>
                                        <p:attrNameLst>
                                          <p:attrName>ppt_x</p:attrName>
                                        </p:attrNameLst>
                                      </p:cBhvr>
                                      <p:tavLst>
                                        <p:tav tm="0">
                                          <p:val>
                                            <p:strVal val="#ppt_x+0.4"/>
                                          </p:val>
                                        </p:tav>
                                        <p:tav tm="100000">
                                          <p:val>
                                            <p:strVal val="#ppt_x-0.05"/>
                                          </p:val>
                                        </p:tav>
                                      </p:tavLst>
                                    </p:anim>
                                    <p:anim calcmode="lin" valueType="num">
                                      <p:cBhvr>
                                        <p:cTn id="30" dur="800" decel="100000" fill="hold"/>
                                        <p:tgtEl>
                                          <p:spTgt spid="295943"/>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95943"/>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95943"/>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5939">
                                            <p:txEl>
                                              <p:pRg st="1" end="1"/>
                                            </p:txEl>
                                          </p:spTgt>
                                        </p:tgtEl>
                                        <p:attrNameLst>
                                          <p:attrName>style.visibility</p:attrName>
                                        </p:attrNameLst>
                                      </p:cBhvr>
                                      <p:to>
                                        <p:strVal val="visible"/>
                                      </p:to>
                                    </p:set>
                                    <p:animEffect transition="in" filter="wipe(left)">
                                      <p:cBhvr>
                                        <p:cTn id="37" dur="500"/>
                                        <p:tgtEl>
                                          <p:spTgt spid="295939">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95940"/>
                                        </p:tgtEl>
                                        <p:attrNameLst>
                                          <p:attrName>style.visibility</p:attrName>
                                        </p:attrNameLst>
                                      </p:cBhvr>
                                      <p:to>
                                        <p:strVal val="visible"/>
                                      </p:to>
                                    </p:set>
                                    <p:animEffect transition="in" filter="wipe(left)">
                                      <p:cBhvr>
                                        <p:cTn id="42" dur="500"/>
                                        <p:tgtEl>
                                          <p:spTgt spid="29594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5939">
                                            <p:txEl>
                                              <p:pRg st="2" end="2"/>
                                            </p:txEl>
                                          </p:spTgt>
                                        </p:tgtEl>
                                        <p:attrNameLst>
                                          <p:attrName>style.visibility</p:attrName>
                                        </p:attrNameLst>
                                      </p:cBhvr>
                                      <p:to>
                                        <p:strVal val="visible"/>
                                      </p:to>
                                    </p:set>
                                    <p:animEffect transition="in" filter="wipe(left)">
                                      <p:cBhvr>
                                        <p:cTn id="47" dur="500"/>
                                        <p:tgtEl>
                                          <p:spTgt spid="295939">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5939">
                                            <p:txEl>
                                              <p:pRg st="3" end="3"/>
                                            </p:txEl>
                                          </p:spTgt>
                                        </p:tgtEl>
                                        <p:attrNameLst>
                                          <p:attrName>style.visibility</p:attrName>
                                        </p:attrNameLst>
                                      </p:cBhvr>
                                      <p:to>
                                        <p:strVal val="visible"/>
                                      </p:to>
                                    </p:set>
                                    <p:animEffect transition="in" filter="wipe(left)">
                                      <p:cBhvr>
                                        <p:cTn id="52" dur="500"/>
                                        <p:tgtEl>
                                          <p:spTgt spid="295939">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5939">
                                            <p:txEl>
                                              <p:pRg st="4" end="4"/>
                                            </p:txEl>
                                          </p:spTgt>
                                        </p:tgtEl>
                                        <p:attrNameLst>
                                          <p:attrName>style.visibility</p:attrName>
                                        </p:attrNameLst>
                                      </p:cBhvr>
                                      <p:to>
                                        <p:strVal val="visible"/>
                                      </p:to>
                                    </p:set>
                                    <p:animEffect transition="in" filter="wipe(left)">
                                      <p:cBhvr>
                                        <p:cTn id="57" dur="500"/>
                                        <p:tgtEl>
                                          <p:spTgt spid="295939">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295939">
                                            <p:txEl>
                                              <p:pRg st="5" end="5"/>
                                            </p:txEl>
                                          </p:spTgt>
                                        </p:tgtEl>
                                        <p:attrNameLst>
                                          <p:attrName>style.visibility</p:attrName>
                                        </p:attrNameLst>
                                      </p:cBhvr>
                                      <p:to>
                                        <p:strVal val="visible"/>
                                      </p:to>
                                    </p:set>
                                    <p:animEffect transition="in" filter="wipe(left)">
                                      <p:cBhvr>
                                        <p:cTn id="62" dur="500"/>
                                        <p:tgtEl>
                                          <p:spTgt spid="295939">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5939">
                                            <p:txEl>
                                              <p:pRg st="6" end="6"/>
                                            </p:txEl>
                                          </p:spTgt>
                                        </p:tgtEl>
                                        <p:attrNameLst>
                                          <p:attrName>style.visibility</p:attrName>
                                        </p:attrNameLst>
                                      </p:cBhvr>
                                      <p:to>
                                        <p:strVal val="visible"/>
                                      </p:to>
                                    </p:set>
                                    <p:animEffect transition="in" filter="wipe(left)">
                                      <p:cBhvr>
                                        <p:cTn id="67" dur="500"/>
                                        <p:tgtEl>
                                          <p:spTgt spid="295939">
                                            <p:txEl>
                                              <p:pRg st="6" end="6"/>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295939">
                                            <p:txEl>
                                              <p:pRg st="7" end="7"/>
                                            </p:txEl>
                                          </p:spTgt>
                                        </p:tgtEl>
                                        <p:attrNameLst>
                                          <p:attrName>style.visibility</p:attrName>
                                        </p:attrNameLst>
                                      </p:cBhvr>
                                      <p:to>
                                        <p:strVal val="visible"/>
                                      </p:to>
                                    </p:set>
                                    <p:animEffect transition="in" filter="wipe(left)">
                                      <p:cBhvr>
                                        <p:cTn id="72" dur="500"/>
                                        <p:tgtEl>
                                          <p:spTgt spid="295939">
                                            <p:txEl>
                                              <p:pRg st="7" end="7"/>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295939">
                                            <p:txEl>
                                              <p:pRg st="8" end="8"/>
                                            </p:txEl>
                                          </p:spTgt>
                                        </p:tgtEl>
                                        <p:attrNameLst>
                                          <p:attrName>style.visibility</p:attrName>
                                        </p:attrNameLst>
                                      </p:cBhvr>
                                      <p:to>
                                        <p:strVal val="visible"/>
                                      </p:to>
                                    </p:set>
                                    <p:animEffect transition="in" filter="wipe(left)">
                                      <p:cBhvr>
                                        <p:cTn id="77" dur="500"/>
                                        <p:tgtEl>
                                          <p:spTgt spid="295939">
                                            <p:txEl>
                                              <p:pRg st="8" end="8"/>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295939">
                                            <p:txEl>
                                              <p:pRg st="9" end="9"/>
                                            </p:txEl>
                                          </p:spTgt>
                                        </p:tgtEl>
                                        <p:attrNameLst>
                                          <p:attrName>style.visibility</p:attrName>
                                        </p:attrNameLst>
                                      </p:cBhvr>
                                      <p:to>
                                        <p:strVal val="visible"/>
                                      </p:to>
                                    </p:set>
                                    <p:animEffect transition="in" filter="wipe(left)">
                                      <p:cBhvr>
                                        <p:cTn id="82" dur="500"/>
                                        <p:tgtEl>
                                          <p:spTgt spid="295939">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5941"/>
                                        </p:tgtEl>
                                        <p:attrNameLst>
                                          <p:attrName>style.visibility</p:attrName>
                                        </p:attrNameLst>
                                      </p:cBhvr>
                                      <p:to>
                                        <p:strVal val="visible"/>
                                      </p:to>
                                    </p:set>
                                    <p:animEffect transition="in" filter="wipe(left)">
                                      <p:cBhvr>
                                        <p:cTn id="87" dur="500"/>
                                        <p:tgtEl>
                                          <p:spTgt spid="295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p:bldP spid="295942" grpId="0" animBg="1"/>
      <p:bldP spid="29594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Tuesday, June 19, 2018</a:t>
            </a:r>
            <a:endParaRPr lang="en-US"/>
          </a:p>
        </p:txBody>
      </p:sp>
      <p:sp>
        <p:nvSpPr>
          <p:cNvPr id="25" name="Footer Placeholder 4"/>
          <p:cNvSpPr>
            <a:spLocks noGrp="1"/>
          </p:cNvSpPr>
          <p:nvPr>
            <p:ph type="ftr" sz="quarter" idx="11"/>
          </p:nvPr>
        </p:nvSpPr>
        <p:spPr/>
        <p:txBody>
          <a:bodyPr/>
          <a:lstStyle/>
          <a:p>
            <a:r>
              <a:rPr lang="de-DE" smtClean="0"/>
              <a:t>PHYS 1444-001, Summer 2018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17</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mc:AlternateContent xmlns:mc="http://schemas.openxmlformats.org/markup-compatibility/2006">
              <mc:Choice xmlns:v="urn:schemas-microsoft-com:vml" Requires="v">
                <p:oleObj spid="_x0000_s257911" name="Equation" r:id="rId4" imgW="253800" imgH="164880" progId="Equation.DSMT4">
                  <p:embed/>
                </p:oleObj>
              </mc:Choice>
              <mc:Fallback>
                <p:oleObj name="Equation" r:id="rId4" imgW="25380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5603875"/>
                        <a:ext cx="715963"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mc:AlternateContent xmlns:mc="http://schemas.openxmlformats.org/markup-compatibility/2006">
              <mc:Choice xmlns:v="urn:schemas-microsoft-com:vml" Requires="v">
                <p:oleObj spid="_x0000_s257912" name="Equation" r:id="rId6" imgW="1282680" imgH="228600" progId="Equation.DSMT4">
                  <p:embed/>
                </p:oleObj>
              </mc:Choice>
              <mc:Fallback>
                <p:oleObj name="Equation" r:id="rId6" imgW="128268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3413" y="2454275"/>
                        <a:ext cx="2338387" cy="4413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mc:AlternateContent xmlns:mc="http://schemas.openxmlformats.org/markup-compatibility/2006">
              <mc:Choice xmlns:v="urn:schemas-microsoft-com:vml" Requires="v">
                <p:oleObj spid="_x0000_s257913" name="Equation" r:id="rId8" imgW="253800" imgH="152280" progId="Equation.DSMT4">
                  <p:embed/>
                </p:oleObj>
              </mc:Choice>
              <mc:Fallback>
                <p:oleObj name="Equation" r:id="rId8" imgW="253800" imgH="1522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66800"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mc:AlternateContent xmlns:mc="http://schemas.openxmlformats.org/markup-compatibility/2006">
              <mc:Choice xmlns:v="urn:schemas-microsoft-com:vml" Requires="v">
                <p:oleObj spid="_x0000_s257914" name="Equation" r:id="rId10" imgW="253800" imgH="152280" progId="Equation.DSMT4">
                  <p:embed/>
                </p:oleObj>
              </mc:Choice>
              <mc:Fallback>
                <p:oleObj name="Equation" r:id="rId10" imgW="253800" imgH="15228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9375" y="3460750"/>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mc:AlternateContent xmlns:mc="http://schemas.openxmlformats.org/markup-compatibility/2006">
              <mc:Choice xmlns:v="urn:schemas-microsoft-com:vml" Requires="v">
                <p:oleObj spid="_x0000_s257915" name="Equation" r:id="rId12" imgW="241200" imgH="164880" progId="Equation.DSMT4">
                  <p:embed/>
                </p:oleObj>
              </mc:Choice>
              <mc:Fallback>
                <p:oleObj name="Equation" r:id="rId12" imgW="241200" imgH="16488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379913"/>
                        <a:ext cx="454025" cy="3302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mc:AlternateContent xmlns:mc="http://schemas.openxmlformats.org/markup-compatibility/2006">
              <mc:Choice xmlns:v="urn:schemas-microsoft-com:vml" Requires="v">
                <p:oleObj spid="_x0000_s257916" name="Equation" r:id="rId14" imgW="279360" imgH="368280" progId="Equation.DSMT4">
                  <p:embed/>
                </p:oleObj>
              </mc:Choice>
              <mc:Fallback>
                <p:oleObj name="Equation" r:id="rId14" imgW="279360" imgH="36828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49400" y="3200400"/>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mc:AlternateContent xmlns:mc="http://schemas.openxmlformats.org/markup-compatibility/2006">
              <mc:Choice xmlns:v="urn:schemas-microsoft-com:vml" Requires="v">
                <p:oleObj spid="_x0000_s257917" name="Equation" r:id="rId16" imgW="393480" imgH="368280" progId="Equation.DSMT4">
                  <p:embed/>
                </p:oleObj>
              </mc:Choice>
              <mc:Fallback>
                <p:oleObj name="Equation" r:id="rId16" imgW="393480" imgH="36828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35475" y="3222625"/>
                        <a:ext cx="822325"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mc:AlternateContent xmlns:mc="http://schemas.openxmlformats.org/markup-compatibility/2006">
              <mc:Choice xmlns:v="urn:schemas-microsoft-com:vml" Requires="v">
                <p:oleObj spid="_x0000_s257918" name="Equation" r:id="rId18" imgW="253800" imgH="203040" progId="Equation.DSMT4">
                  <p:embed/>
                </p:oleObj>
              </mc:Choice>
              <mc:Fallback>
                <p:oleObj name="Equation" r:id="rId18" imgW="253800" imgH="20304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184775" y="3359150"/>
                        <a:ext cx="530225" cy="4508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mc:AlternateContent xmlns:mc="http://schemas.openxmlformats.org/markup-compatibility/2006">
              <mc:Choice xmlns:v="urn:schemas-microsoft-com:vml" Requires="v">
                <p:oleObj spid="_x0000_s257919" name="Equation" r:id="rId20" imgW="291960" imgH="152280" progId="Equation.DSMT4">
                  <p:embed/>
                </p:oleObj>
              </mc:Choice>
              <mc:Fallback>
                <p:oleObj name="Equation" r:id="rId20" imgW="291960" imgH="1522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286000" y="4395788"/>
                        <a:ext cx="549275" cy="303212"/>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mc:AlternateContent xmlns:mc="http://schemas.openxmlformats.org/markup-compatibility/2006">
              <mc:Choice xmlns:v="urn:schemas-microsoft-com:vml" Requires="v">
                <p:oleObj spid="_x0000_s257920" name="Equation" r:id="rId22" imgW="2743200" imgH="431640" progId="Equation.DSMT4">
                  <p:embed/>
                </p:oleObj>
              </mc:Choice>
              <mc:Fallback>
                <p:oleObj name="Equation" r:id="rId22" imgW="2743200" imgH="43164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763963" y="4092575"/>
                        <a:ext cx="5151437" cy="8604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mc:AlternateContent xmlns:mc="http://schemas.openxmlformats.org/markup-compatibility/2006">
              <mc:Choice xmlns:v="urn:schemas-microsoft-com:vml" Requires="v">
                <p:oleObj spid="_x0000_s257921" name="Equation" r:id="rId24" imgW="545760" imgH="406080" progId="Equation.DSMT4">
                  <p:embed/>
                </p:oleObj>
              </mc:Choice>
              <mc:Fallback>
                <p:oleObj name="Equation" r:id="rId24" imgW="545760" imgH="40608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743200" y="4143375"/>
                        <a:ext cx="1027113" cy="8096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mc:AlternateContent xmlns:mc="http://schemas.openxmlformats.org/markup-compatibility/2006">
              <mc:Choice xmlns:v="urn:schemas-microsoft-com:vml" Requires="v">
                <p:oleObj spid="_x0000_s257922" name="Equation" r:id="rId26" imgW="291960" imgH="152280" progId="Equation.DSMT4">
                  <p:embed/>
                </p:oleObj>
              </mc:Choice>
              <mc:Fallback>
                <p:oleObj name="Equation" r:id="rId26" imgW="291960" imgH="15228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676400" y="5638800"/>
                        <a:ext cx="823913" cy="4556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mc:AlternateContent xmlns:mc="http://schemas.openxmlformats.org/markup-compatibility/2006">
              <mc:Choice xmlns:v="urn:schemas-microsoft-com:vml" Requires="v">
                <p:oleObj spid="_x0000_s257923" name="Equation" r:id="rId28" imgW="1079280" imgH="164880" progId="Equation.DSMT4">
                  <p:embed/>
                </p:oleObj>
              </mc:Choice>
              <mc:Fallback>
                <p:oleObj name="Equation" r:id="rId28" imgW="1079280" imgH="16488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443163" y="5638800"/>
                        <a:ext cx="3043237" cy="492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39251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6964"/>
                                        </p:tgtEl>
                                        <p:attrNameLst>
                                          <p:attrName>style.visibility</p:attrName>
                                        </p:attrNameLst>
                                      </p:cBhvr>
                                      <p:to>
                                        <p:strVal val="visible"/>
                                      </p:to>
                                    </p:set>
                                    <p:animEffect transition="in" filter="wipe(left)">
                                      <p:cBhvr>
                                        <p:cTn id="7" dur="500"/>
                                        <p:tgtEl>
                                          <p:spTgt spid="29696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296962"/>
                                        </p:tgtEl>
                                        <p:attrNameLst>
                                          <p:attrName>style.visibility</p:attrName>
                                        </p:attrNameLst>
                                      </p:cBhvr>
                                      <p:to>
                                        <p:strVal val="visible"/>
                                      </p:to>
                                    </p:set>
                                    <p:anim calcmode="lin" valueType="num">
                                      <p:cBhvr>
                                        <p:cTn id="12" dur="500" fill="hold"/>
                                        <p:tgtEl>
                                          <p:spTgt spid="296962"/>
                                        </p:tgtEl>
                                        <p:attrNameLst>
                                          <p:attrName>ppt_w</p:attrName>
                                        </p:attrNameLst>
                                      </p:cBhvr>
                                      <p:tavLst>
                                        <p:tav tm="0">
                                          <p:val>
                                            <p:fltVal val="0"/>
                                          </p:val>
                                        </p:tav>
                                        <p:tav tm="100000">
                                          <p:val>
                                            <p:strVal val="#ppt_w"/>
                                          </p:val>
                                        </p:tav>
                                      </p:tavLst>
                                    </p:anim>
                                    <p:anim calcmode="lin" valueType="num">
                                      <p:cBhvr>
                                        <p:cTn id="13" dur="500" fill="hold"/>
                                        <p:tgtEl>
                                          <p:spTgt spid="296962"/>
                                        </p:tgtEl>
                                        <p:attrNameLst>
                                          <p:attrName>ppt_h</p:attrName>
                                        </p:attrNameLst>
                                      </p:cBhvr>
                                      <p:tavLst>
                                        <p:tav tm="0">
                                          <p:val>
                                            <p:fltVal val="0"/>
                                          </p:val>
                                        </p:tav>
                                        <p:tav tm="100000">
                                          <p:val>
                                            <p:strVal val="#ppt_h"/>
                                          </p:val>
                                        </p:tav>
                                      </p:tavLst>
                                    </p:anim>
                                    <p:animEffect transition="in" filter="fade">
                                      <p:cBhvr>
                                        <p:cTn id="14" dur="500"/>
                                        <p:tgtEl>
                                          <p:spTgt spid="29696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96965"/>
                                        </p:tgtEl>
                                        <p:attrNameLst>
                                          <p:attrName>style.visibility</p:attrName>
                                        </p:attrNameLst>
                                      </p:cBhvr>
                                      <p:to>
                                        <p:strVal val="visible"/>
                                      </p:to>
                                    </p:set>
                                    <p:animEffect transition="in" filter="wipe(left)">
                                      <p:cBhvr>
                                        <p:cTn id="19" dur="500"/>
                                        <p:tgtEl>
                                          <p:spTgt spid="29696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296969"/>
                                        </p:tgtEl>
                                        <p:attrNameLst>
                                          <p:attrName>style.visibility</p:attrName>
                                        </p:attrNameLst>
                                      </p:cBhvr>
                                      <p:to>
                                        <p:strVal val="visible"/>
                                      </p:to>
                                    </p:set>
                                    <p:animEffect transition="in" filter="wipe(left)">
                                      <p:cBhvr>
                                        <p:cTn id="24" dur="500"/>
                                        <p:tgtEl>
                                          <p:spTgt spid="296969"/>
                                        </p:tgtEl>
                                      </p:cBhvr>
                                    </p:animEffect>
                                  </p:childTnLst>
                                </p:cTn>
                              </p:par>
                            </p:childTnLst>
                          </p:cTn>
                        </p:par>
                        <p:par>
                          <p:cTn id="25" fill="hold">
                            <p:stCondLst>
                              <p:cond delay="5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296980"/>
                                        </p:tgtEl>
                                        <p:attrNameLst>
                                          <p:attrName>style.visibility</p:attrName>
                                        </p:attrNameLst>
                                      </p:cBhvr>
                                      <p:to>
                                        <p:strVal val="visible"/>
                                      </p:to>
                                    </p:set>
                                    <p:animEffect transition="in" filter="wipe(left)">
                                      <p:cBhvr>
                                        <p:cTn id="28" dur="500"/>
                                        <p:tgtEl>
                                          <p:spTgt spid="296980"/>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296967"/>
                                        </p:tgtEl>
                                        <p:attrNameLst>
                                          <p:attrName>style.visibility</p:attrName>
                                        </p:attrNameLst>
                                      </p:cBhvr>
                                      <p:to>
                                        <p:strVal val="visible"/>
                                      </p:to>
                                    </p:set>
                                    <p:animEffect transition="in" filter="wipe(left)">
                                      <p:cBhvr>
                                        <p:cTn id="33" dur="500"/>
                                        <p:tgtEl>
                                          <p:spTgt spid="29696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96970"/>
                                        </p:tgtEl>
                                        <p:attrNameLst>
                                          <p:attrName>style.visibility</p:attrName>
                                        </p:attrNameLst>
                                      </p:cBhvr>
                                      <p:to>
                                        <p:strVal val="visible"/>
                                      </p:to>
                                    </p:set>
                                    <p:animEffect transition="in" filter="wipe(left)">
                                      <p:cBhvr>
                                        <p:cTn id="38" dur="500"/>
                                        <p:tgtEl>
                                          <p:spTgt spid="29697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296974"/>
                                        </p:tgtEl>
                                        <p:attrNameLst>
                                          <p:attrName>style.visibility</p:attrName>
                                        </p:attrNameLst>
                                      </p:cBhvr>
                                      <p:to>
                                        <p:strVal val="visible"/>
                                      </p:to>
                                    </p:set>
                                    <p:animEffect transition="in" filter="wipe(left)">
                                      <p:cBhvr>
                                        <p:cTn id="43" dur="500"/>
                                        <p:tgtEl>
                                          <p:spTgt spid="29697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96971"/>
                                        </p:tgtEl>
                                        <p:attrNameLst>
                                          <p:attrName>style.visibility</p:attrName>
                                        </p:attrNameLst>
                                      </p:cBhvr>
                                      <p:to>
                                        <p:strVal val="visible"/>
                                      </p:to>
                                    </p:set>
                                    <p:animEffect transition="in" filter="wipe(left)">
                                      <p:cBhvr>
                                        <p:cTn id="48" dur="500"/>
                                        <p:tgtEl>
                                          <p:spTgt spid="29697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96972"/>
                                        </p:tgtEl>
                                        <p:attrNameLst>
                                          <p:attrName>style.visibility</p:attrName>
                                        </p:attrNameLst>
                                      </p:cBhvr>
                                      <p:to>
                                        <p:strVal val="visible"/>
                                      </p:to>
                                    </p:set>
                                    <p:animEffect transition="in" filter="wipe(left)">
                                      <p:cBhvr>
                                        <p:cTn id="53" dur="500"/>
                                        <p:tgtEl>
                                          <p:spTgt spid="29697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296975"/>
                                        </p:tgtEl>
                                        <p:attrNameLst>
                                          <p:attrName>style.visibility</p:attrName>
                                        </p:attrNameLst>
                                      </p:cBhvr>
                                      <p:to>
                                        <p:strVal val="visible"/>
                                      </p:to>
                                    </p:set>
                                    <p:animEffect transition="in" filter="wipe(left)">
                                      <p:cBhvr>
                                        <p:cTn id="58" dur="500"/>
                                        <p:tgtEl>
                                          <p:spTgt spid="296975"/>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96976"/>
                                        </p:tgtEl>
                                        <p:attrNameLst>
                                          <p:attrName>style.visibility</p:attrName>
                                        </p:attrNameLst>
                                      </p:cBhvr>
                                      <p:to>
                                        <p:strVal val="visible"/>
                                      </p:to>
                                    </p:set>
                                    <p:animEffect transition="in" filter="wipe(left)">
                                      <p:cBhvr>
                                        <p:cTn id="63" dur="500"/>
                                        <p:tgtEl>
                                          <p:spTgt spid="2969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96979"/>
                                        </p:tgtEl>
                                        <p:attrNameLst>
                                          <p:attrName>style.visibility</p:attrName>
                                        </p:attrNameLst>
                                      </p:cBhvr>
                                      <p:to>
                                        <p:strVal val="visible"/>
                                      </p:to>
                                    </p:set>
                                    <p:animEffect transition="in" filter="wipe(left)">
                                      <p:cBhvr>
                                        <p:cTn id="68" dur="500"/>
                                        <p:tgtEl>
                                          <p:spTgt spid="296979"/>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296973"/>
                                        </p:tgtEl>
                                        <p:attrNameLst>
                                          <p:attrName>style.visibility</p:attrName>
                                        </p:attrNameLst>
                                      </p:cBhvr>
                                      <p:to>
                                        <p:strVal val="visible"/>
                                      </p:to>
                                    </p:set>
                                    <p:animEffect transition="in" filter="wipe(left)">
                                      <p:cBhvr>
                                        <p:cTn id="73" dur="500"/>
                                        <p:tgtEl>
                                          <p:spTgt spid="29697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96977"/>
                                        </p:tgtEl>
                                        <p:attrNameLst>
                                          <p:attrName>style.visibility</p:attrName>
                                        </p:attrNameLst>
                                      </p:cBhvr>
                                      <p:to>
                                        <p:strVal val="visible"/>
                                      </p:to>
                                    </p:set>
                                    <p:animEffect transition="in" filter="wipe(left)">
                                      <p:cBhvr>
                                        <p:cTn id="78" dur="500"/>
                                        <p:tgtEl>
                                          <p:spTgt spid="296977"/>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296981"/>
                                        </p:tgtEl>
                                        <p:attrNameLst>
                                          <p:attrName>style.visibility</p:attrName>
                                        </p:attrNameLst>
                                      </p:cBhvr>
                                      <p:to>
                                        <p:strVal val="visible"/>
                                      </p:to>
                                    </p:set>
                                    <p:animEffect transition="in" filter="wipe(left)">
                                      <p:cBhvr>
                                        <p:cTn id="83" dur="500"/>
                                        <p:tgtEl>
                                          <p:spTgt spid="29698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96978"/>
                                        </p:tgtEl>
                                        <p:attrNameLst>
                                          <p:attrName>style.visibility</p:attrName>
                                        </p:attrNameLst>
                                      </p:cBhvr>
                                      <p:to>
                                        <p:strVal val="visible"/>
                                      </p:to>
                                    </p:set>
                                    <p:animEffect transition="in" filter="wipe(left)">
                                      <p:cBhvr>
                                        <p:cTn id="88" dur="500"/>
                                        <p:tgtEl>
                                          <p:spTgt spid="296978"/>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296966"/>
                                        </p:tgtEl>
                                        <p:attrNameLst>
                                          <p:attrName>style.visibility</p:attrName>
                                        </p:attrNameLst>
                                      </p:cBhvr>
                                      <p:to>
                                        <p:strVal val="visible"/>
                                      </p:to>
                                    </p:set>
                                    <p:animEffect transition="in" filter="wipe(left)">
                                      <p:cBhvr>
                                        <p:cTn id="93" dur="500"/>
                                        <p:tgtEl>
                                          <p:spTgt spid="29696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96968"/>
                                        </p:tgtEl>
                                        <p:attrNameLst>
                                          <p:attrName>style.visibility</p:attrName>
                                        </p:attrNameLst>
                                      </p:cBhvr>
                                      <p:to>
                                        <p:strVal val="visible"/>
                                      </p:to>
                                    </p:set>
                                    <p:animEffect transition="in" filter="wipe(left)">
                                      <p:cBhvr>
                                        <p:cTn id="98" dur="500"/>
                                        <p:tgtEl>
                                          <p:spTgt spid="29696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96982"/>
                                        </p:tgtEl>
                                        <p:attrNameLst>
                                          <p:attrName>style.visibility</p:attrName>
                                        </p:attrNameLst>
                                      </p:cBhvr>
                                      <p:to>
                                        <p:strVal val="visible"/>
                                      </p:to>
                                    </p:set>
                                    <p:animEffect transition="in" filter="wipe(left)">
                                      <p:cBhvr>
                                        <p:cTn id="103" dur="500"/>
                                        <p:tgtEl>
                                          <p:spTgt spid="296982"/>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296983"/>
                                        </p:tgtEl>
                                        <p:attrNameLst>
                                          <p:attrName>style.visibility</p:attrName>
                                        </p:attrNameLst>
                                      </p:cBhvr>
                                      <p:to>
                                        <p:strVal val="visible"/>
                                      </p:to>
                                    </p:set>
                                    <p:animEffect transition="in" filter="wipe(left)">
                                      <p:cBhvr>
                                        <p:cTn id="108" dur="500"/>
                                        <p:tgtEl>
                                          <p:spTgt spid="296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64" grpId="0"/>
      <p:bldP spid="296965" grpId="0"/>
      <p:bldP spid="296966" grpId="0"/>
      <p:bldP spid="296967" grpId="0"/>
      <p:bldP spid="296971" grpId="0" animBg="1"/>
      <p:bldP spid="296979" grpId="0" animBg="1"/>
      <p:bldP spid="29698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Tuesday, June 19, 2018</a:t>
            </a:r>
            <a:endParaRPr lang="en-US"/>
          </a:p>
        </p:txBody>
      </p:sp>
      <p:sp>
        <p:nvSpPr>
          <p:cNvPr id="23" name="Footer Placeholder 4"/>
          <p:cNvSpPr>
            <a:spLocks noGrp="1"/>
          </p:cNvSpPr>
          <p:nvPr>
            <p:ph type="ftr" sz="quarter" idx="11"/>
          </p:nvPr>
        </p:nvSpPr>
        <p:spPr/>
        <p:txBody>
          <a:bodyPr/>
          <a:lstStyle/>
          <a:p>
            <a:r>
              <a:rPr lang="de-DE" smtClean="0"/>
              <a:t>PHYS 1444-001, Summer 2018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18</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mc:AlternateContent xmlns:mc="http://schemas.openxmlformats.org/markup-compatibility/2006">
              <mc:Choice xmlns:v="urn:schemas-microsoft-com:vml" Requires="v">
                <p:oleObj spid="_x0000_s258731" name="Equation" r:id="rId3" imgW="253800" imgH="152280" progId="Equation.DSMT4">
                  <p:embed/>
                </p:oleObj>
              </mc:Choice>
              <mc:Fallback>
                <p:oleObj name="Equation" r:id="rId3" imgW="2538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899025"/>
                        <a:ext cx="530225"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mc:AlternateContent xmlns:mc="http://schemas.openxmlformats.org/markup-compatibility/2006">
              <mc:Choice xmlns:v="urn:schemas-microsoft-com:vml" Requires="v">
                <p:oleObj spid="_x0000_s258732" name="Equation" r:id="rId5" imgW="279360" imgH="368280" progId="Equation.DSMT4">
                  <p:embed/>
                </p:oleObj>
              </mc:Choice>
              <mc:Fallback>
                <p:oleObj name="Equation" r:id="rId5" imgW="279360" imgH="3682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4670425"/>
                        <a:ext cx="584200" cy="8159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mc:AlternateContent xmlns:mc="http://schemas.openxmlformats.org/markup-compatibility/2006">
              <mc:Choice xmlns:v="urn:schemas-microsoft-com:vml" Requires="v">
                <p:oleObj spid="_x0000_s258733" name="Equation" r:id="rId7" imgW="253800" imgH="164880" progId="Equation.DSMT4">
                  <p:embed/>
                </p:oleObj>
              </mc:Choice>
              <mc:Fallback>
                <p:oleObj name="Equation" r:id="rId7" imgW="25380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4600" y="3159125"/>
                        <a:ext cx="609600" cy="4222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mc:AlternateContent xmlns:mc="http://schemas.openxmlformats.org/markup-compatibility/2006">
              <mc:Choice xmlns:v="urn:schemas-microsoft-com:vml" Requires="v">
                <p:oleObj spid="_x0000_s258734" name="Equation" r:id="rId9" imgW="291960" imgH="152280" progId="Equation.DSMT4">
                  <p:embed/>
                </p:oleObj>
              </mc:Choice>
              <mc:Fallback>
                <p:oleObj name="Equation" r:id="rId9" imgW="291960" imgH="1522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14800" y="5681663"/>
                        <a:ext cx="611188" cy="3381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mc:AlternateContent xmlns:mc="http://schemas.openxmlformats.org/markup-compatibility/2006">
              <mc:Choice xmlns:v="urn:schemas-microsoft-com:vml" Requires="v">
                <p:oleObj spid="_x0000_s258735" name="Equation" r:id="rId11" imgW="431640" imgH="368280" progId="Equation.DSMT4">
                  <p:embed/>
                </p:oleObj>
              </mc:Choice>
              <mc:Fallback>
                <p:oleObj name="Equation" r:id="rId11" imgW="43164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59313" y="5453063"/>
                        <a:ext cx="903287" cy="81438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mc:AlternateContent xmlns:mc="http://schemas.openxmlformats.org/markup-compatibility/2006">
              <mc:Choice xmlns:v="urn:schemas-microsoft-com:vml" Requires="v">
                <p:oleObj spid="_x0000_s258736" name="Equation" r:id="rId13" imgW="507960" imgH="406080" progId="Equation.DSMT4">
                  <p:embed/>
                </p:oleObj>
              </mc:Choice>
              <mc:Fallback>
                <p:oleObj name="Equation" r:id="rId13" imgW="507960" imgH="4060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7363" y="5410200"/>
                        <a:ext cx="1062037" cy="900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mc:AlternateContent xmlns:mc="http://schemas.openxmlformats.org/markup-compatibility/2006">
              <mc:Choice xmlns:v="urn:schemas-microsoft-com:vml" Requires="v">
                <p:oleObj spid="_x0000_s258737" name="Equation" r:id="rId15" imgW="457200" imgH="368280" progId="Equation.DSMT4">
                  <p:embed/>
                </p:oleObj>
              </mc:Choice>
              <mc:Fallback>
                <p:oleObj name="Equation" r:id="rId15" imgW="457200" imgH="3682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629400" y="5410200"/>
                        <a:ext cx="955675" cy="81438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mc:AlternateContent xmlns:mc="http://schemas.openxmlformats.org/markup-compatibility/2006">
              <mc:Choice xmlns:v="urn:schemas-microsoft-com:vml" Requires="v">
                <p:oleObj spid="_x0000_s258738" name="Equation" r:id="rId17" imgW="215640" imgH="152280" progId="Equation.DSMT4">
                  <p:embed/>
                </p:oleObj>
              </mc:Choice>
              <mc:Fallback>
                <p:oleObj name="Equation" r:id="rId17" imgW="215640" imgH="1522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543800" y="5638800"/>
                        <a:ext cx="450850" cy="338138"/>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mc:AlternateContent xmlns:mc="http://schemas.openxmlformats.org/markup-compatibility/2006">
              <mc:Choice xmlns:v="urn:schemas-microsoft-com:vml" Requires="v">
                <p:oleObj spid="_x0000_s258739" name="Equation" r:id="rId19" imgW="330120" imgH="152280" progId="Equation.DSMT4">
                  <p:embed/>
                </p:oleObj>
              </mc:Choice>
              <mc:Fallback>
                <p:oleObj name="Equation" r:id="rId19" imgW="330120" imgH="15228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048000" y="3192463"/>
                        <a:ext cx="792163" cy="3889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mc:AlternateContent xmlns:mc="http://schemas.openxmlformats.org/markup-compatibility/2006">
              <mc:Choice xmlns:v="urn:schemas-microsoft-com:vml" Requires="v">
                <p:oleObj spid="_x0000_s258740" name="Equation" r:id="rId21" imgW="342720" imgH="203040" progId="Equation.DSMT4">
                  <p:embed/>
                </p:oleObj>
              </mc:Choice>
              <mc:Fallback>
                <p:oleObj name="Equation" r:id="rId21" imgW="34272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825875" y="3048000"/>
                        <a:ext cx="822325" cy="51911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4187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7987"/>
                                        </p:tgtEl>
                                        <p:attrNameLst>
                                          <p:attrName>style.visibility</p:attrName>
                                        </p:attrNameLst>
                                      </p:cBhvr>
                                      <p:to>
                                        <p:strVal val="visible"/>
                                      </p:to>
                                    </p:set>
                                    <p:animEffect transition="in" filter="wipe(left)">
                                      <p:cBhvr>
                                        <p:cTn id="7" dur="500"/>
                                        <p:tgtEl>
                                          <p:spTgt spid="297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7988"/>
                                        </p:tgtEl>
                                        <p:attrNameLst>
                                          <p:attrName>style.visibility</p:attrName>
                                        </p:attrNameLst>
                                      </p:cBhvr>
                                      <p:to>
                                        <p:strVal val="visible"/>
                                      </p:to>
                                    </p:set>
                                    <p:animEffect transition="in" filter="wipe(left)">
                                      <p:cBhvr>
                                        <p:cTn id="12" dur="500"/>
                                        <p:tgtEl>
                                          <p:spTgt spid="29798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7993"/>
                                        </p:tgtEl>
                                        <p:attrNameLst>
                                          <p:attrName>style.visibility</p:attrName>
                                        </p:attrNameLst>
                                      </p:cBhvr>
                                      <p:to>
                                        <p:strVal val="visible"/>
                                      </p:to>
                                    </p:set>
                                    <p:animEffect transition="in" filter="wipe(left)">
                                      <p:cBhvr>
                                        <p:cTn id="17" dur="500"/>
                                        <p:tgtEl>
                                          <p:spTgt spid="2979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7989"/>
                                        </p:tgtEl>
                                        <p:attrNameLst>
                                          <p:attrName>style.visibility</p:attrName>
                                        </p:attrNameLst>
                                      </p:cBhvr>
                                      <p:to>
                                        <p:strVal val="visible"/>
                                      </p:to>
                                    </p:set>
                                    <p:animEffect transition="in" filter="wipe(left)">
                                      <p:cBhvr>
                                        <p:cTn id="22" dur="500"/>
                                        <p:tgtEl>
                                          <p:spTgt spid="29798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97992"/>
                                        </p:tgtEl>
                                        <p:attrNameLst>
                                          <p:attrName>style.visibility</p:attrName>
                                        </p:attrNameLst>
                                      </p:cBhvr>
                                      <p:to>
                                        <p:strVal val="visible"/>
                                      </p:to>
                                    </p:set>
                                    <p:animEffect transition="in" filter="wipe(left)">
                                      <p:cBhvr>
                                        <p:cTn id="27" dur="500"/>
                                        <p:tgtEl>
                                          <p:spTgt spid="29799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98004"/>
                                        </p:tgtEl>
                                        <p:attrNameLst>
                                          <p:attrName>style.visibility</p:attrName>
                                        </p:attrNameLst>
                                      </p:cBhvr>
                                      <p:to>
                                        <p:strVal val="visible"/>
                                      </p:to>
                                    </p:set>
                                    <p:animEffect transition="in" filter="wipe(left)">
                                      <p:cBhvr>
                                        <p:cTn id="32" dur="500"/>
                                        <p:tgtEl>
                                          <p:spTgt spid="29800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8005"/>
                                        </p:tgtEl>
                                        <p:attrNameLst>
                                          <p:attrName>style.visibility</p:attrName>
                                        </p:attrNameLst>
                                      </p:cBhvr>
                                      <p:to>
                                        <p:strVal val="visible"/>
                                      </p:to>
                                    </p:set>
                                    <p:animEffect transition="in" filter="wipe(left)">
                                      <p:cBhvr>
                                        <p:cTn id="37" dur="500"/>
                                        <p:tgtEl>
                                          <p:spTgt spid="29800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7994"/>
                                        </p:tgtEl>
                                        <p:attrNameLst>
                                          <p:attrName>style.visibility</p:attrName>
                                        </p:attrNameLst>
                                      </p:cBhvr>
                                      <p:to>
                                        <p:strVal val="visible"/>
                                      </p:to>
                                    </p:set>
                                    <p:animEffect transition="in" filter="wipe(left)">
                                      <p:cBhvr>
                                        <p:cTn id="42" dur="500"/>
                                        <p:tgtEl>
                                          <p:spTgt spid="2979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97995"/>
                                        </p:tgtEl>
                                        <p:attrNameLst>
                                          <p:attrName>style.visibility</p:attrName>
                                        </p:attrNameLst>
                                      </p:cBhvr>
                                      <p:to>
                                        <p:strVal val="visible"/>
                                      </p:to>
                                    </p:set>
                                    <p:animEffect transition="in" filter="wipe(left)">
                                      <p:cBhvr>
                                        <p:cTn id="47" dur="500"/>
                                        <p:tgtEl>
                                          <p:spTgt spid="29799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7996"/>
                                        </p:tgtEl>
                                        <p:attrNameLst>
                                          <p:attrName>style.visibility</p:attrName>
                                        </p:attrNameLst>
                                      </p:cBhvr>
                                      <p:to>
                                        <p:strVal val="visible"/>
                                      </p:to>
                                    </p:set>
                                    <p:animEffect transition="in" filter="wipe(left)">
                                      <p:cBhvr>
                                        <p:cTn id="52" dur="500"/>
                                        <p:tgtEl>
                                          <p:spTgt spid="29799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97990"/>
                                        </p:tgtEl>
                                        <p:attrNameLst>
                                          <p:attrName>style.visibility</p:attrName>
                                        </p:attrNameLst>
                                      </p:cBhvr>
                                      <p:to>
                                        <p:strVal val="visible"/>
                                      </p:to>
                                    </p:set>
                                    <p:animEffect transition="in" filter="wipe(left)">
                                      <p:cBhvr>
                                        <p:cTn id="57" dur="500"/>
                                        <p:tgtEl>
                                          <p:spTgt spid="29799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97991"/>
                                        </p:tgtEl>
                                        <p:attrNameLst>
                                          <p:attrName>style.visibility</p:attrName>
                                        </p:attrNameLst>
                                      </p:cBhvr>
                                      <p:to>
                                        <p:strVal val="visible"/>
                                      </p:to>
                                    </p:set>
                                    <p:animEffect transition="in" filter="wipe(left)">
                                      <p:cBhvr>
                                        <p:cTn id="62" dur="500"/>
                                        <p:tgtEl>
                                          <p:spTgt spid="2979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297997"/>
                                        </p:tgtEl>
                                        <p:attrNameLst>
                                          <p:attrName>style.visibility</p:attrName>
                                        </p:attrNameLst>
                                      </p:cBhvr>
                                      <p:to>
                                        <p:strVal val="visible"/>
                                      </p:to>
                                    </p:set>
                                    <p:animEffect transition="in" filter="wipe(left)">
                                      <p:cBhvr>
                                        <p:cTn id="67" dur="500"/>
                                        <p:tgtEl>
                                          <p:spTgt spid="297997"/>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297998"/>
                                        </p:tgtEl>
                                        <p:attrNameLst>
                                          <p:attrName>style.visibility</p:attrName>
                                        </p:attrNameLst>
                                      </p:cBhvr>
                                      <p:to>
                                        <p:strVal val="visible"/>
                                      </p:to>
                                    </p:set>
                                    <p:animEffect transition="in" filter="wipe(left)">
                                      <p:cBhvr>
                                        <p:cTn id="72" dur="500"/>
                                        <p:tgtEl>
                                          <p:spTgt spid="297998"/>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97999"/>
                                        </p:tgtEl>
                                        <p:attrNameLst>
                                          <p:attrName>style.visibility</p:attrName>
                                        </p:attrNameLst>
                                      </p:cBhvr>
                                      <p:to>
                                        <p:strVal val="visible"/>
                                      </p:to>
                                    </p:set>
                                    <p:animEffect transition="in" filter="wipe(left)">
                                      <p:cBhvr>
                                        <p:cTn id="77" dur="500"/>
                                        <p:tgtEl>
                                          <p:spTgt spid="29799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298000"/>
                                        </p:tgtEl>
                                        <p:attrNameLst>
                                          <p:attrName>style.visibility</p:attrName>
                                        </p:attrNameLst>
                                      </p:cBhvr>
                                      <p:to>
                                        <p:strVal val="visible"/>
                                      </p:to>
                                    </p:set>
                                    <p:animEffect transition="in" filter="wipe(left)">
                                      <p:cBhvr>
                                        <p:cTn id="82" dur="500"/>
                                        <p:tgtEl>
                                          <p:spTgt spid="2980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98001"/>
                                        </p:tgtEl>
                                        <p:attrNameLst>
                                          <p:attrName>style.visibility</p:attrName>
                                        </p:attrNameLst>
                                      </p:cBhvr>
                                      <p:to>
                                        <p:strVal val="visible"/>
                                      </p:to>
                                    </p:set>
                                    <p:animEffect transition="in" filter="wipe(left)">
                                      <p:cBhvr>
                                        <p:cTn id="87" dur="500"/>
                                        <p:tgtEl>
                                          <p:spTgt spid="29800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298002"/>
                                        </p:tgtEl>
                                        <p:attrNameLst>
                                          <p:attrName>style.visibility</p:attrName>
                                        </p:attrNameLst>
                                      </p:cBhvr>
                                      <p:to>
                                        <p:strVal val="visible"/>
                                      </p:to>
                                    </p:set>
                                    <p:animEffect transition="in" filter="wipe(left)">
                                      <p:cBhvr>
                                        <p:cTn id="92" dur="500"/>
                                        <p:tgtEl>
                                          <p:spTgt spid="29800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298003"/>
                                        </p:tgtEl>
                                        <p:attrNameLst>
                                          <p:attrName>style.visibility</p:attrName>
                                        </p:attrNameLst>
                                      </p:cBhvr>
                                      <p:to>
                                        <p:strVal val="visible"/>
                                      </p:to>
                                    </p:set>
                                    <p:animEffect transition="in" filter="wipe(left)">
                                      <p:cBhvr>
                                        <p:cTn id="97" dur="500"/>
                                        <p:tgtEl>
                                          <p:spTgt spid="2980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987" grpId="0"/>
      <p:bldP spid="297988" grpId="0"/>
      <p:bldP spid="297989" grpId="0"/>
      <p:bldP spid="297993" grpId="0"/>
      <p:bldP spid="297994" grpId="0"/>
      <p:bldP spid="297995" grpId="0"/>
      <p:bldP spid="297996" grpId="0"/>
      <p:bldP spid="297997" grpId="0"/>
      <p:bldP spid="29800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Tuesday, June 19, 2018</a:t>
            </a:r>
            <a:endParaRPr lang="en-US"/>
          </a:p>
        </p:txBody>
      </p:sp>
      <p:sp>
        <p:nvSpPr>
          <p:cNvPr id="6" name="Footer Placeholder 4"/>
          <p:cNvSpPr>
            <a:spLocks noGrp="1"/>
          </p:cNvSpPr>
          <p:nvPr>
            <p:ph type="ftr" sz="quarter" idx="11"/>
          </p:nvPr>
        </p:nvSpPr>
        <p:spPr/>
        <p:txBody>
          <a:bodyPr/>
          <a:lstStyle/>
          <a:p>
            <a:r>
              <a:rPr lang="de-DE" smtClean="0"/>
              <a:t>PHYS 1444-001, Summer 2018               Dr. Jaehoon Yu</a:t>
            </a:r>
            <a:endParaRPr lang="en-US"/>
          </a:p>
        </p:txBody>
      </p:sp>
      <p:sp>
        <p:nvSpPr>
          <p:cNvPr id="7" name="Slide Number Placeholder 5"/>
          <p:cNvSpPr>
            <a:spLocks noGrp="1"/>
          </p:cNvSpPr>
          <p:nvPr>
            <p:ph type="sldNum" sz="quarter" idx="12"/>
          </p:nvPr>
        </p:nvSpPr>
        <p:spPr/>
        <p:txBody>
          <a:bodyPr/>
          <a:lstStyle/>
          <a:p>
            <a:fld id="{0605EB87-F66E-EA42-B219-A83BC1565D25}" type="slidenum">
              <a:rPr lang="en-US"/>
              <a:pPr/>
              <a:t>19</a:t>
            </a:fld>
            <a:endParaRPr lang="en-US"/>
          </a:p>
        </p:txBody>
      </p:sp>
      <p:sp>
        <p:nvSpPr>
          <p:cNvPr id="299010" name="Rectangle 2"/>
          <p:cNvSpPr>
            <a:spLocks noChangeArrowheads="1"/>
          </p:cNvSpPr>
          <p:nvPr/>
        </p:nvSpPr>
        <p:spPr bwMode="auto">
          <a:xfrm>
            <a:off x="152400" y="533400"/>
            <a:ext cx="8763000" cy="6172200"/>
          </a:xfrm>
          <a:prstGeom prst="rect">
            <a:avLst/>
          </a:prstGeom>
          <a:solidFill>
            <a:schemeClr val="bg1"/>
          </a:solid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Do you think the resistivity depends on temperature?</a:t>
            </a:r>
          </a:p>
          <a:p>
            <a:pPr marL="742950" lvl="1" indent="-285750">
              <a:spcBef>
                <a:spcPct val="20000"/>
              </a:spcBef>
              <a:buFontTx/>
              <a:buChar char="–"/>
            </a:pPr>
            <a:r>
              <a:rPr lang="en-US" dirty="0">
                <a:solidFill>
                  <a:srgbClr val="660066"/>
                </a:solidFill>
                <a:latin typeface="Arial Narrow" charset="0"/>
                <a:ea typeface="ＭＳ Ｐゴシック" charset="-128"/>
              </a:rPr>
              <a:t>Yes</a:t>
            </a:r>
          </a:p>
          <a:p>
            <a:pPr marL="342900" indent="-342900">
              <a:spcBef>
                <a:spcPct val="20000"/>
              </a:spcBef>
              <a:buFontTx/>
              <a:buChar char="•"/>
            </a:pPr>
            <a:r>
              <a:rPr lang="en-US" sz="2800" dirty="0">
                <a:solidFill>
                  <a:schemeClr val="accent2"/>
                </a:solidFill>
                <a:latin typeface="Arial Narrow" charset="0"/>
              </a:rPr>
              <a:t>Would it increase or decrease with the temperature?</a:t>
            </a:r>
          </a:p>
          <a:p>
            <a:pPr marL="742950" lvl="1" indent="-285750">
              <a:spcBef>
                <a:spcPct val="20000"/>
              </a:spcBef>
              <a:buFontTx/>
              <a:buChar char="–"/>
            </a:pPr>
            <a:r>
              <a:rPr lang="en-US" dirty="0">
                <a:solidFill>
                  <a:srgbClr val="660066"/>
                </a:solidFill>
                <a:latin typeface="Arial Narrow" charset="0"/>
                <a:ea typeface="ＭＳ Ｐゴシック" charset="-128"/>
              </a:rPr>
              <a:t>Increase</a:t>
            </a:r>
          </a:p>
          <a:p>
            <a:pPr marL="742950" lvl="1" indent="-285750">
              <a:spcBef>
                <a:spcPct val="20000"/>
              </a:spcBef>
              <a:buFontTx/>
              <a:buChar char="–"/>
            </a:pPr>
            <a:r>
              <a:rPr lang="en-US" dirty="0">
                <a:solidFill>
                  <a:srgbClr val="660066"/>
                </a:solidFill>
                <a:latin typeface="Arial Narrow" charset="0"/>
                <a:ea typeface="ＭＳ Ｐゴシック" charset="-128"/>
              </a:rPr>
              <a:t>Why?</a:t>
            </a:r>
            <a:endParaRPr lang="en-US" dirty="0" smtClean="0">
              <a:solidFill>
                <a:srgbClr val="660066"/>
              </a:solidFill>
              <a:latin typeface="Arial Narrow" charset="0"/>
              <a:ea typeface="ＭＳ Ｐゴシック" charset="-128"/>
            </a:endParaRPr>
          </a:p>
          <a:p>
            <a:pPr marL="742950" lvl="1" indent="-285750">
              <a:spcBef>
                <a:spcPct val="20000"/>
              </a:spcBef>
              <a:buFontTx/>
              <a:buChar char="–"/>
            </a:pPr>
            <a:r>
              <a:rPr lang="en-US" dirty="0" smtClean="0">
                <a:solidFill>
                  <a:srgbClr val="660066"/>
                </a:solidFill>
                <a:latin typeface="Arial Narrow" charset="0"/>
                <a:ea typeface="ＭＳ Ｐゴシック" charset="-128"/>
              </a:rPr>
              <a:t>Because </a:t>
            </a:r>
            <a:r>
              <a:rPr lang="en-US" dirty="0">
                <a:solidFill>
                  <a:srgbClr val="660066"/>
                </a:solidFill>
                <a:latin typeface="Arial Narrow" charset="0"/>
                <a:ea typeface="ＭＳ Ｐゴシック" charset="-128"/>
              </a:rPr>
              <a:t>the atoms are vibrating more rapidly as temperature increases and are arranged in a less orderly fashion.  So?</a:t>
            </a:r>
          </a:p>
          <a:p>
            <a:pPr marL="1143000" lvl="2" indent="-228600">
              <a:spcBef>
                <a:spcPct val="20000"/>
              </a:spcBef>
              <a:buFontTx/>
              <a:buChar char="•"/>
            </a:pPr>
            <a:r>
              <a:rPr lang="en-US" sz="2000" dirty="0" smtClean="0">
                <a:solidFill>
                  <a:srgbClr val="003300"/>
                </a:solidFill>
                <a:latin typeface="Arial Narrow" charset="0"/>
                <a:ea typeface="ＭＳ Ｐゴシック" charset="-128"/>
              </a:rPr>
              <a:t>They </a:t>
            </a:r>
            <a:r>
              <a:rPr lang="en-US" sz="2000" dirty="0">
                <a:solidFill>
                  <a:srgbClr val="003300"/>
                </a:solidFill>
                <a:latin typeface="Arial Narrow" charset="0"/>
                <a:ea typeface="ＭＳ Ｐゴシック" charset="-128"/>
              </a:rPr>
              <a:t>interfere more with the flow of electrons.</a:t>
            </a:r>
          </a:p>
          <a:p>
            <a:pPr marL="342900" indent="-342900">
              <a:spcBef>
                <a:spcPct val="20000"/>
              </a:spcBef>
              <a:buFontTx/>
              <a:buChar char="•"/>
            </a:pPr>
            <a:r>
              <a:rPr lang="en-US" sz="2800" dirty="0">
                <a:solidFill>
                  <a:schemeClr val="accent2"/>
                </a:solidFill>
                <a:latin typeface="Arial Narrow" charset="0"/>
              </a:rPr>
              <a:t>If the temperature change is not too large, the resistivity of metals usually increase nearly linearly </a:t>
            </a:r>
            <a:r>
              <a:rPr lang="en-US" sz="2800" dirty="0" err="1">
                <a:solidFill>
                  <a:schemeClr val="accent2"/>
                </a:solidFill>
                <a:latin typeface="Arial Narrow" charset="0"/>
              </a:rPr>
              <a:t>w</a:t>
            </a:r>
            <a:r>
              <a:rPr lang="en-US" sz="2800" dirty="0">
                <a:solidFill>
                  <a:schemeClr val="accent2"/>
                </a:solidFill>
                <a:latin typeface="Arial Narrow" charset="0"/>
              </a:rPr>
              <a:t>/ temperature</a:t>
            </a:r>
          </a:p>
          <a:p>
            <a:pPr marL="342900" indent="-342900">
              <a:spcBef>
                <a:spcPct val="20000"/>
              </a:spcBef>
              <a:buFontTx/>
              <a:buChar char="•"/>
            </a:pPr>
            <a:endParaRPr lang="en-US" sz="2800" dirty="0">
              <a:solidFill>
                <a:schemeClr val="accent2"/>
              </a:solidFill>
              <a:latin typeface="Arial Narrow" charset="0"/>
            </a:endParaRP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the temperature coefficient of resistivity</a:t>
            </a:r>
          </a:p>
          <a:p>
            <a:pPr marL="742950" lvl="1" indent="-285750">
              <a:spcBef>
                <a:spcPct val="20000"/>
              </a:spcBef>
              <a:buFontTx/>
              <a:buChar char="–"/>
            </a:pP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α</a:t>
            </a:r>
            <a:r>
              <a:rPr lang="en-US" dirty="0" smtClean="0">
                <a:solidFill>
                  <a:srgbClr val="660066"/>
                </a:solidFill>
                <a:latin typeface="Symbol" charset="2"/>
                <a:ea typeface="ＭＳ Ｐゴシック" charset="-128"/>
              </a:rPr>
              <a:t> </a:t>
            </a:r>
            <a:r>
              <a:rPr lang="en-US" dirty="0">
                <a:solidFill>
                  <a:srgbClr val="660066"/>
                </a:solidFill>
                <a:latin typeface="Arial Narrow" charset="0"/>
                <a:ea typeface="ＭＳ Ｐゴシック" charset="-128"/>
              </a:rPr>
              <a:t>of some semiconductors can be negative due to increased number of freed electrons.</a:t>
            </a:r>
          </a:p>
        </p:txBody>
      </p:sp>
      <p:graphicFrame>
        <p:nvGraphicFramePr>
          <p:cNvPr id="299011" name="Object 3"/>
          <p:cNvGraphicFramePr>
            <a:graphicFrameLocks noChangeAspect="1"/>
          </p:cNvGraphicFramePr>
          <p:nvPr/>
        </p:nvGraphicFramePr>
        <p:xfrm>
          <a:off x="2646363" y="4953000"/>
          <a:ext cx="2916237" cy="561975"/>
        </p:xfrm>
        <a:graphic>
          <a:graphicData uri="http://schemas.openxmlformats.org/presentationml/2006/ole">
            <mc:AlternateContent xmlns:mc="http://schemas.openxmlformats.org/markup-compatibility/2006">
              <mc:Choice xmlns:v="urn:schemas-microsoft-com:vml" Requires="v">
                <p:oleObj spid="_x0000_s259143" name="Equation" r:id="rId3" imgW="1396800" imgH="253800" progId="Equation.DSMT4">
                  <p:embed/>
                </p:oleObj>
              </mc:Choice>
              <mc:Fallback>
                <p:oleObj name="Equation" r:id="rId3" imgW="1396800" imgH="253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6363" y="4953000"/>
                        <a:ext cx="2916237" cy="561975"/>
                      </a:xfrm>
                      <a:prstGeom prst="rect">
                        <a:avLst/>
                      </a:prstGeom>
                      <a:solidFill>
                        <a:srgbClr val="99FFCC"/>
                      </a:solidFill>
                      <a:ln w="28575">
                        <a:solidFill>
                          <a:srgbClr val="FF0000"/>
                        </a:solidFill>
                        <a:miter lim="800000"/>
                        <a:headEnd/>
                        <a:tailEnd/>
                      </a:ln>
                    </p:spPr>
                  </p:pic>
                </p:oleObj>
              </mc:Fallback>
            </mc:AlternateContent>
          </a:graphicData>
        </a:graphic>
      </p:graphicFrame>
      <p:sp>
        <p:nvSpPr>
          <p:cNvPr id="299012" name="Rectangle 4"/>
          <p:cNvSpPr>
            <a:spLocks noGrp="1" noChangeArrowheads="1"/>
          </p:cNvSpPr>
          <p:nvPr>
            <p:ph type="title"/>
          </p:nvPr>
        </p:nvSpPr>
        <p:spPr>
          <a:xfrm>
            <a:off x="76200" y="0"/>
            <a:ext cx="8915400" cy="685800"/>
          </a:xfrm>
        </p:spPr>
        <p:txBody>
          <a:bodyPr/>
          <a:lstStyle/>
          <a:p>
            <a:r>
              <a:rPr lang="en-US"/>
              <a:t>Temperature Dependence of Resistivity</a:t>
            </a:r>
          </a:p>
        </p:txBody>
      </p:sp>
    </p:spTree>
    <p:extLst>
      <p:ext uri="{BB962C8B-B14F-4D97-AF65-F5344CB8AC3E}">
        <p14:creationId xmlns:p14="http://schemas.microsoft.com/office/powerpoint/2010/main" val="177997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99010">
                                            <p:txEl>
                                              <p:pRg st="0" end="0"/>
                                            </p:txEl>
                                          </p:spTgt>
                                        </p:tgtEl>
                                        <p:attrNameLst>
                                          <p:attrName>style.visibility</p:attrName>
                                        </p:attrNameLst>
                                      </p:cBhvr>
                                      <p:to>
                                        <p:strVal val="visible"/>
                                      </p:to>
                                    </p:set>
                                    <p:animEffect transition="in" filter="wipe(left)">
                                      <p:cBhvr>
                                        <p:cTn id="7" dur="500"/>
                                        <p:tgtEl>
                                          <p:spTgt spid="2990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99010">
                                            <p:txEl>
                                              <p:pRg st="1" end="1"/>
                                            </p:txEl>
                                          </p:spTgt>
                                        </p:tgtEl>
                                        <p:attrNameLst>
                                          <p:attrName>style.visibility</p:attrName>
                                        </p:attrNameLst>
                                      </p:cBhvr>
                                      <p:to>
                                        <p:strVal val="visible"/>
                                      </p:to>
                                    </p:set>
                                    <p:animEffect transition="in" filter="wipe(left)">
                                      <p:cBhvr>
                                        <p:cTn id="12" dur="500"/>
                                        <p:tgtEl>
                                          <p:spTgt spid="2990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99010">
                                            <p:txEl>
                                              <p:pRg st="2" end="2"/>
                                            </p:txEl>
                                          </p:spTgt>
                                        </p:tgtEl>
                                        <p:attrNameLst>
                                          <p:attrName>style.visibility</p:attrName>
                                        </p:attrNameLst>
                                      </p:cBhvr>
                                      <p:to>
                                        <p:strVal val="visible"/>
                                      </p:to>
                                    </p:set>
                                    <p:animEffect transition="in" filter="wipe(left)">
                                      <p:cBhvr>
                                        <p:cTn id="17" dur="500"/>
                                        <p:tgtEl>
                                          <p:spTgt spid="2990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99010">
                                            <p:txEl>
                                              <p:pRg st="3" end="3"/>
                                            </p:txEl>
                                          </p:spTgt>
                                        </p:tgtEl>
                                        <p:attrNameLst>
                                          <p:attrName>style.visibility</p:attrName>
                                        </p:attrNameLst>
                                      </p:cBhvr>
                                      <p:to>
                                        <p:strVal val="visible"/>
                                      </p:to>
                                    </p:set>
                                    <p:animEffect transition="in" filter="wipe(left)">
                                      <p:cBhvr>
                                        <p:cTn id="22" dur="500"/>
                                        <p:tgtEl>
                                          <p:spTgt spid="29901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99010">
                                            <p:txEl>
                                              <p:pRg st="4" end="4"/>
                                            </p:txEl>
                                          </p:spTgt>
                                        </p:tgtEl>
                                        <p:attrNameLst>
                                          <p:attrName>style.visibility</p:attrName>
                                        </p:attrNameLst>
                                      </p:cBhvr>
                                      <p:to>
                                        <p:strVal val="visible"/>
                                      </p:to>
                                    </p:set>
                                    <p:animEffect transition="in" filter="wipe(left)">
                                      <p:cBhvr>
                                        <p:cTn id="27" dur="500"/>
                                        <p:tgtEl>
                                          <p:spTgt spid="29901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99010">
                                            <p:txEl>
                                              <p:pRg st="5" end="5"/>
                                            </p:txEl>
                                          </p:spTgt>
                                        </p:tgtEl>
                                        <p:attrNameLst>
                                          <p:attrName>style.visibility</p:attrName>
                                        </p:attrNameLst>
                                      </p:cBhvr>
                                      <p:to>
                                        <p:strVal val="visible"/>
                                      </p:to>
                                    </p:set>
                                    <p:animEffect transition="in" filter="wipe(left)">
                                      <p:cBhvr>
                                        <p:cTn id="32" dur="500"/>
                                        <p:tgtEl>
                                          <p:spTgt spid="29901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99010">
                                            <p:txEl>
                                              <p:pRg st="6" end="6"/>
                                            </p:txEl>
                                          </p:spTgt>
                                        </p:tgtEl>
                                        <p:attrNameLst>
                                          <p:attrName>style.visibility</p:attrName>
                                        </p:attrNameLst>
                                      </p:cBhvr>
                                      <p:to>
                                        <p:strVal val="visible"/>
                                      </p:to>
                                    </p:set>
                                    <p:animEffect transition="in" filter="wipe(left)">
                                      <p:cBhvr>
                                        <p:cTn id="37" dur="500"/>
                                        <p:tgtEl>
                                          <p:spTgt spid="29901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99010">
                                            <p:txEl>
                                              <p:pRg st="7" end="7"/>
                                            </p:txEl>
                                          </p:spTgt>
                                        </p:tgtEl>
                                        <p:attrNameLst>
                                          <p:attrName>style.visibility</p:attrName>
                                        </p:attrNameLst>
                                      </p:cBhvr>
                                      <p:to>
                                        <p:strVal val="visible"/>
                                      </p:to>
                                    </p:set>
                                    <p:animEffect transition="in" filter="wipe(left)">
                                      <p:cBhvr>
                                        <p:cTn id="42" dur="500"/>
                                        <p:tgtEl>
                                          <p:spTgt spid="29901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99011"/>
                                        </p:tgtEl>
                                        <p:attrNameLst>
                                          <p:attrName>style.visibility</p:attrName>
                                        </p:attrNameLst>
                                      </p:cBhvr>
                                      <p:to>
                                        <p:strVal val="visible"/>
                                      </p:to>
                                    </p:set>
                                    <p:animEffect transition="in" filter="wipe(left)">
                                      <p:cBhvr>
                                        <p:cTn id="47" dur="500"/>
                                        <p:tgtEl>
                                          <p:spTgt spid="29901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99010">
                                            <p:txEl>
                                              <p:pRg st="9" end="9"/>
                                            </p:txEl>
                                          </p:spTgt>
                                        </p:tgtEl>
                                        <p:attrNameLst>
                                          <p:attrName>style.visibility</p:attrName>
                                        </p:attrNameLst>
                                      </p:cBhvr>
                                      <p:to>
                                        <p:strVal val="visible"/>
                                      </p:to>
                                    </p:set>
                                    <p:animEffect transition="in" filter="wipe(left)">
                                      <p:cBhvr>
                                        <p:cTn id="52" dur="500"/>
                                        <p:tgtEl>
                                          <p:spTgt spid="299010">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99010">
                                            <p:txEl>
                                              <p:pRg st="10" end="10"/>
                                            </p:txEl>
                                          </p:spTgt>
                                        </p:tgtEl>
                                        <p:attrNameLst>
                                          <p:attrName>style.visibility</p:attrName>
                                        </p:attrNameLst>
                                      </p:cBhvr>
                                      <p:to>
                                        <p:strVal val="visible"/>
                                      </p:to>
                                    </p:set>
                                    <p:animEffect transition="in" filter="wipe(left)">
                                      <p:cBhvr>
                                        <p:cTn id="57" dur="500"/>
                                        <p:tgtEl>
                                          <p:spTgt spid="2990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90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0" y="76200"/>
            <a:ext cx="7772400" cy="838200"/>
          </a:xfrm>
        </p:spPr>
        <p:txBody>
          <a:bodyPr/>
          <a:lstStyle/>
          <a:p>
            <a:r>
              <a:rPr lang="en-US" sz="6000"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76200" y="838200"/>
            <a:ext cx="8991600" cy="5334000"/>
          </a:xfrm>
        </p:spPr>
        <p:txBody>
          <a:bodyPr/>
          <a:lstStyle/>
          <a:p>
            <a:r>
              <a:rPr lang="en-US" sz="2800" dirty="0" smtClean="0"/>
              <a:t>Reading Assignments: CH25.9 and 25.10</a:t>
            </a:r>
          </a:p>
          <a:p>
            <a:r>
              <a:rPr lang="en-US" sz="2800" dirty="0" smtClean="0"/>
              <a:t>Mid-term exam</a:t>
            </a:r>
          </a:p>
          <a:p>
            <a:pPr lvl="1"/>
            <a:r>
              <a:rPr lang="en-US" sz="2400" dirty="0" smtClean="0"/>
              <a:t>In </a:t>
            </a:r>
            <a:r>
              <a:rPr lang="en-US" sz="2400" dirty="0"/>
              <a:t>class </a:t>
            </a:r>
            <a:r>
              <a:rPr lang="en-US" sz="2400" dirty="0" smtClean="0"/>
              <a:t>tomorrow, Wednesday</a:t>
            </a:r>
            <a:r>
              <a:rPr lang="en-US" sz="2400" dirty="0"/>
              <a:t>, </a:t>
            </a:r>
            <a:r>
              <a:rPr lang="en-US" sz="2400" dirty="0" smtClean="0"/>
              <a:t>June 20</a:t>
            </a:r>
            <a:endParaRPr lang="en-US" sz="2400" dirty="0"/>
          </a:p>
          <a:p>
            <a:pPr lvl="1"/>
            <a:r>
              <a:rPr lang="en-US" sz="2400" dirty="0" smtClean="0"/>
              <a:t>Comprehensive exam which covers </a:t>
            </a:r>
            <a:r>
              <a:rPr lang="en-US" sz="2400" dirty="0"/>
              <a:t>CH21.1 through </a:t>
            </a:r>
            <a:r>
              <a:rPr lang="en-US" sz="2400" dirty="0" smtClean="0"/>
              <a:t>CH25.6+ appendices for math refresher</a:t>
            </a:r>
            <a:endParaRPr lang="en-US" sz="2000" dirty="0"/>
          </a:p>
          <a:p>
            <a:pPr lvl="1" eaLnBrk="1" hangingPunct="1"/>
            <a:r>
              <a:rPr lang="en-US" sz="2400" dirty="0"/>
              <a:t>Bring your calculator but DO NOT input formula into it!</a:t>
            </a:r>
          </a:p>
          <a:p>
            <a:pPr lvl="2" eaLnBrk="1" hangingPunct="1"/>
            <a:r>
              <a:rPr lang="en-US" sz="2000" dirty="0"/>
              <a:t>Cell phones or any types of computers cannot replace a calculator!</a:t>
            </a:r>
          </a:p>
          <a:p>
            <a:pPr lvl="1" eaLnBrk="1" hangingPunct="1"/>
            <a:r>
              <a:rPr lang="en-US" sz="2400" dirty="0"/>
              <a:t>BYOF: You may bring a one 8.5x11.5 sheet (front and back) of </a:t>
            </a:r>
            <a:r>
              <a:rPr lang="en-US" sz="2400" b="1" u="sng" dirty="0">
                <a:solidFill>
                  <a:srgbClr val="FF0000"/>
                </a:solidFill>
              </a:rPr>
              <a:t>handwritten</a:t>
            </a:r>
            <a:r>
              <a:rPr lang="en-US" sz="2400" dirty="0"/>
              <a:t> formulae and values of constants</a:t>
            </a:r>
          </a:p>
          <a:p>
            <a:pPr lvl="1" eaLnBrk="1" hangingPunct="1"/>
            <a:r>
              <a:rPr lang="en-US" sz="2400" dirty="0"/>
              <a:t>No derivations, word definitions or solutions of any kind!</a:t>
            </a:r>
          </a:p>
          <a:p>
            <a:pPr lvl="1" eaLnBrk="1" hangingPunct="1"/>
            <a:r>
              <a:rPr lang="en-US" sz="2400" dirty="0"/>
              <a:t>No additional formulae or values of constants will be provided! </a:t>
            </a:r>
            <a:endParaRPr lang="en-US" dirty="0"/>
          </a:p>
        </p:txBody>
      </p:sp>
    </p:spTree>
    <p:extLst>
      <p:ext uri="{BB962C8B-B14F-4D97-AF65-F5344CB8AC3E}">
        <p14:creationId xmlns:p14="http://schemas.microsoft.com/office/powerpoint/2010/main" val="88614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111619">
                                            <p:txEl>
                                              <p:pRg st="3" end="3"/>
                                            </p:txEl>
                                          </p:spTgt>
                                        </p:tgtEl>
                                        <p:attrNameLst>
                                          <p:attrName>style.visibility</p:attrName>
                                        </p:attrNameLst>
                                      </p:cBhvr>
                                      <p:to>
                                        <p:strVal val="visible"/>
                                      </p:to>
                                    </p:set>
                                    <p:animEffect transition="in" filter="wipe(left)">
                                      <p:cBhvr>
                                        <p:cTn id="21" dur="500"/>
                                        <p:tgtEl>
                                          <p:spTgt spid="111619">
                                            <p:txEl>
                                              <p:pRg st="3" end="3"/>
                                            </p:txEl>
                                          </p:spTgt>
                                        </p:tgtEl>
                                      </p:cBhvr>
                                    </p:animEffect>
                                  </p:childTnLst>
                                </p:cTn>
                              </p:par>
                            </p:childTnLst>
                          </p:cTn>
                        </p:par>
                        <p:par>
                          <p:cTn id="22" fill="hold">
                            <p:stCondLst>
                              <p:cond delay="1000"/>
                            </p:stCondLst>
                            <p:childTnLst>
                              <p:par>
                                <p:cTn id="23" presetID="22" presetClass="entr" presetSubtype="8" fill="hold" nodeType="afterEffect">
                                  <p:stCondLst>
                                    <p:cond delay="0"/>
                                  </p:stCondLst>
                                  <p:childTnLst>
                                    <p:set>
                                      <p:cBhvr>
                                        <p:cTn id="24" dur="1" fill="hold">
                                          <p:stCondLst>
                                            <p:cond delay="0"/>
                                          </p:stCondLst>
                                        </p:cTn>
                                        <p:tgtEl>
                                          <p:spTgt spid="111619">
                                            <p:txEl>
                                              <p:pRg st="4" end="4"/>
                                            </p:txEl>
                                          </p:spTgt>
                                        </p:tgtEl>
                                        <p:attrNameLst>
                                          <p:attrName>style.visibility</p:attrName>
                                        </p:attrNameLst>
                                      </p:cBhvr>
                                      <p:to>
                                        <p:strVal val="visible"/>
                                      </p:to>
                                    </p:set>
                                    <p:animEffect transition="in" filter="wipe(left)">
                                      <p:cBhvr>
                                        <p:cTn id="25" dur="500"/>
                                        <p:tgtEl>
                                          <p:spTgt spid="111619">
                                            <p:txEl>
                                              <p:pRg st="4" end="4"/>
                                            </p:txEl>
                                          </p:spTgt>
                                        </p:tgtEl>
                                      </p:cBhvr>
                                    </p:animEffect>
                                  </p:childTnLst>
                                </p:cTn>
                              </p:par>
                            </p:childTnLst>
                          </p:cTn>
                        </p:par>
                        <p:par>
                          <p:cTn id="26" fill="hold">
                            <p:stCondLst>
                              <p:cond delay="1500"/>
                            </p:stCondLst>
                            <p:childTnLst>
                              <p:par>
                                <p:cTn id="27" presetID="22" presetClass="entr" presetSubtype="8" fill="hold" nodeType="afterEffect">
                                  <p:stCondLst>
                                    <p:cond delay="0"/>
                                  </p:stCondLst>
                                  <p:childTnLst>
                                    <p:set>
                                      <p:cBhvr>
                                        <p:cTn id="28" dur="1" fill="hold">
                                          <p:stCondLst>
                                            <p:cond delay="0"/>
                                          </p:stCondLst>
                                        </p:cTn>
                                        <p:tgtEl>
                                          <p:spTgt spid="111619">
                                            <p:txEl>
                                              <p:pRg st="5" end="5"/>
                                            </p:txEl>
                                          </p:spTgt>
                                        </p:tgtEl>
                                        <p:attrNameLst>
                                          <p:attrName>style.visibility</p:attrName>
                                        </p:attrNameLst>
                                      </p:cBhvr>
                                      <p:to>
                                        <p:strVal val="visible"/>
                                      </p:to>
                                    </p:set>
                                    <p:animEffect transition="in" filter="wipe(left)">
                                      <p:cBhvr>
                                        <p:cTn id="29" dur="500"/>
                                        <p:tgtEl>
                                          <p:spTgt spid="111619">
                                            <p:txEl>
                                              <p:pRg st="5" end="5"/>
                                            </p:txEl>
                                          </p:spTgt>
                                        </p:tgtEl>
                                      </p:cBhvr>
                                    </p:animEffect>
                                  </p:childTnLst>
                                </p:cTn>
                              </p:par>
                            </p:childTnLst>
                          </p:cTn>
                        </p:par>
                        <p:par>
                          <p:cTn id="30" fill="hold">
                            <p:stCondLst>
                              <p:cond delay="2000"/>
                            </p:stCondLst>
                            <p:childTnLst>
                              <p:par>
                                <p:cTn id="31" presetID="22" presetClass="entr" presetSubtype="8" fill="hold" nodeType="afterEffect">
                                  <p:stCondLst>
                                    <p:cond delay="0"/>
                                  </p:stCondLst>
                                  <p:childTnLst>
                                    <p:set>
                                      <p:cBhvr>
                                        <p:cTn id="32" dur="1" fill="hold">
                                          <p:stCondLst>
                                            <p:cond delay="0"/>
                                          </p:stCondLst>
                                        </p:cTn>
                                        <p:tgtEl>
                                          <p:spTgt spid="111619">
                                            <p:txEl>
                                              <p:pRg st="6" end="6"/>
                                            </p:txEl>
                                          </p:spTgt>
                                        </p:tgtEl>
                                        <p:attrNameLst>
                                          <p:attrName>style.visibility</p:attrName>
                                        </p:attrNameLst>
                                      </p:cBhvr>
                                      <p:to>
                                        <p:strVal val="visible"/>
                                      </p:to>
                                    </p:set>
                                    <p:animEffect transition="in" filter="wipe(left)">
                                      <p:cBhvr>
                                        <p:cTn id="33" dur="500"/>
                                        <p:tgtEl>
                                          <p:spTgt spid="111619">
                                            <p:txEl>
                                              <p:pRg st="6" end="6"/>
                                            </p:txEl>
                                          </p:spTgt>
                                        </p:tgtEl>
                                      </p:cBhvr>
                                    </p:animEffect>
                                  </p:childTnLst>
                                </p:cTn>
                              </p:par>
                            </p:childTnLst>
                          </p:cTn>
                        </p:par>
                        <p:par>
                          <p:cTn id="34" fill="hold">
                            <p:stCondLst>
                              <p:cond delay="2500"/>
                            </p:stCondLst>
                            <p:childTnLst>
                              <p:par>
                                <p:cTn id="35" presetID="22" presetClass="entr" presetSubtype="8" fill="hold" nodeType="afterEffect">
                                  <p:stCondLst>
                                    <p:cond delay="0"/>
                                  </p:stCondLst>
                                  <p:childTnLst>
                                    <p:set>
                                      <p:cBhvr>
                                        <p:cTn id="36" dur="1" fill="hold">
                                          <p:stCondLst>
                                            <p:cond delay="0"/>
                                          </p:stCondLst>
                                        </p:cTn>
                                        <p:tgtEl>
                                          <p:spTgt spid="111619">
                                            <p:txEl>
                                              <p:pRg st="7" end="7"/>
                                            </p:txEl>
                                          </p:spTgt>
                                        </p:tgtEl>
                                        <p:attrNameLst>
                                          <p:attrName>style.visibility</p:attrName>
                                        </p:attrNameLst>
                                      </p:cBhvr>
                                      <p:to>
                                        <p:strVal val="visible"/>
                                      </p:to>
                                    </p:set>
                                    <p:animEffect transition="in" filter="wipe(left)">
                                      <p:cBhvr>
                                        <p:cTn id="37" dur="500"/>
                                        <p:tgtEl>
                                          <p:spTgt spid="111619">
                                            <p:txEl>
                                              <p:pRg st="7" end="7"/>
                                            </p:txEl>
                                          </p:spTgt>
                                        </p:tgtEl>
                                      </p:cBhvr>
                                    </p:animEffect>
                                  </p:childTnLst>
                                </p:cTn>
                              </p:par>
                            </p:childTnLst>
                          </p:cTn>
                        </p:par>
                        <p:par>
                          <p:cTn id="38" fill="hold">
                            <p:stCondLst>
                              <p:cond delay="3000"/>
                            </p:stCondLst>
                            <p:childTnLst>
                              <p:par>
                                <p:cTn id="39" presetID="22" presetClass="entr" presetSubtype="8" fill="hold" nodeType="afterEffect">
                                  <p:stCondLst>
                                    <p:cond delay="0"/>
                                  </p:stCondLst>
                                  <p:childTnLst>
                                    <p:set>
                                      <p:cBhvr>
                                        <p:cTn id="40" dur="1" fill="hold">
                                          <p:stCondLst>
                                            <p:cond delay="0"/>
                                          </p:stCondLst>
                                        </p:cTn>
                                        <p:tgtEl>
                                          <p:spTgt spid="111619">
                                            <p:txEl>
                                              <p:pRg st="8" end="8"/>
                                            </p:txEl>
                                          </p:spTgt>
                                        </p:tgtEl>
                                        <p:attrNameLst>
                                          <p:attrName>style.visibility</p:attrName>
                                        </p:attrNameLst>
                                      </p:cBhvr>
                                      <p:to>
                                        <p:strVal val="visible"/>
                                      </p:to>
                                    </p:set>
                                    <p:animEffect transition="in" filter="wipe(left)">
                                      <p:cBhvr>
                                        <p:cTn id="41" dur="500"/>
                                        <p:tgtEl>
                                          <p:spTgt spid="11161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Tuesday, June 19, 2018</a:t>
            </a:r>
            <a:endParaRPr lang="en-US"/>
          </a:p>
        </p:txBody>
      </p:sp>
      <p:sp>
        <p:nvSpPr>
          <p:cNvPr id="5" name="Footer Placeholder 4"/>
          <p:cNvSpPr>
            <a:spLocks noGrp="1"/>
          </p:cNvSpPr>
          <p:nvPr>
            <p:ph type="ftr" sz="quarter" idx="11"/>
          </p:nvPr>
        </p:nvSpPr>
        <p:spPr/>
        <p:txBody>
          <a:bodyPr/>
          <a:lstStyle/>
          <a:p>
            <a:r>
              <a:rPr lang="de-DE" smtClean="0"/>
              <a:t>PHYS 1444-001, Summer 2018               Dr. Jaehoon Yu</a:t>
            </a:r>
            <a:endParaRPr lang="en-US"/>
          </a:p>
        </p:txBody>
      </p:sp>
      <p:sp>
        <p:nvSpPr>
          <p:cNvPr id="6" name="Slide Number Placeholder 5"/>
          <p:cNvSpPr>
            <a:spLocks noGrp="1"/>
          </p:cNvSpPr>
          <p:nvPr>
            <p:ph type="sldNum" sz="quarter" idx="12"/>
          </p:nvPr>
        </p:nvSpPr>
        <p:spPr/>
        <p:txBody>
          <a:bodyPr/>
          <a:lstStyle/>
          <a:p>
            <a:fld id="{1DE429FC-E08B-B548-83E9-AB59EA872A63}" type="slidenum">
              <a:rPr lang="en-US"/>
              <a:pPr/>
              <a:t>20</a:t>
            </a:fld>
            <a:endParaRPr lang="en-US"/>
          </a:p>
        </p:txBody>
      </p:sp>
      <p:sp>
        <p:nvSpPr>
          <p:cNvPr id="300034" name="Rectangle 2"/>
          <p:cNvSpPr>
            <a:spLocks noGrp="1" noChangeArrowheads="1"/>
          </p:cNvSpPr>
          <p:nvPr>
            <p:ph type="title"/>
          </p:nvPr>
        </p:nvSpPr>
        <p:spPr>
          <a:xfrm>
            <a:off x="76200" y="0"/>
            <a:ext cx="8915400" cy="685800"/>
          </a:xfrm>
        </p:spPr>
        <p:txBody>
          <a:bodyPr/>
          <a:lstStyle/>
          <a:p>
            <a:r>
              <a:rPr lang="en-US"/>
              <a:t>Electric Power</a:t>
            </a:r>
          </a:p>
        </p:txBody>
      </p:sp>
      <p:sp>
        <p:nvSpPr>
          <p:cNvPr id="300035"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dirty="0">
                <a:solidFill>
                  <a:schemeClr val="accent2"/>
                </a:solidFill>
                <a:latin typeface="Arial Narrow" charset="0"/>
              </a:rPr>
              <a:t>Why is the electric energy useful?</a:t>
            </a:r>
          </a:p>
          <a:p>
            <a:pPr marL="742950" lvl="1" indent="-285750">
              <a:spcBef>
                <a:spcPct val="20000"/>
              </a:spcBef>
              <a:buFontTx/>
              <a:buChar char="–"/>
            </a:pPr>
            <a:r>
              <a:rPr lang="en-US" sz="2000" dirty="0">
                <a:solidFill>
                  <a:srgbClr val="660066"/>
                </a:solidFill>
                <a:latin typeface="Arial Narrow" charset="0"/>
                <a:ea typeface="ＭＳ Ｐゴシック" charset="-128"/>
              </a:rPr>
              <a:t>It can transform into different forms of energy easily.</a:t>
            </a:r>
          </a:p>
          <a:p>
            <a:pPr marL="1143000" lvl="2" indent="-228600">
              <a:spcBef>
                <a:spcPct val="20000"/>
              </a:spcBef>
              <a:buFontTx/>
              <a:buChar char="•"/>
            </a:pPr>
            <a:r>
              <a:rPr lang="en-US" sz="1800" dirty="0">
                <a:solidFill>
                  <a:srgbClr val="003300"/>
                </a:solidFill>
                <a:latin typeface="Arial Narrow" charset="0"/>
                <a:ea typeface="ＭＳ Ｐゴシック" charset="-128"/>
              </a:rPr>
              <a:t>Motors, pumps, etc,  transform electric energy to mechanical energy </a:t>
            </a:r>
          </a:p>
          <a:p>
            <a:pPr marL="1143000" lvl="2" indent="-228600">
              <a:spcBef>
                <a:spcPct val="20000"/>
              </a:spcBef>
              <a:buFontTx/>
              <a:buChar char="•"/>
            </a:pPr>
            <a:r>
              <a:rPr lang="en-US" sz="1800" dirty="0">
                <a:solidFill>
                  <a:srgbClr val="003300"/>
                </a:solidFill>
                <a:latin typeface="Arial Narrow" charset="0"/>
                <a:ea typeface="ＭＳ Ｐゴシック" charset="-128"/>
              </a:rPr>
              <a:t>Heaters, dryers, cook-tops, etc, transforms electricity to thermal energy</a:t>
            </a:r>
          </a:p>
          <a:p>
            <a:pPr marL="1143000" lvl="2" indent="-228600">
              <a:spcBef>
                <a:spcPct val="20000"/>
              </a:spcBef>
              <a:buFontTx/>
              <a:buChar char="•"/>
            </a:pPr>
            <a:r>
              <a:rPr lang="en-US" sz="1800" dirty="0" smtClean="0">
                <a:solidFill>
                  <a:srgbClr val="003300"/>
                </a:solidFill>
                <a:latin typeface="Arial Narrow" charset="0"/>
                <a:ea typeface="ＭＳ Ｐゴシック" charset="-128"/>
              </a:rPr>
              <a:t>Incandescent light </a:t>
            </a:r>
            <a:r>
              <a:rPr lang="en-US" sz="1800" dirty="0">
                <a:solidFill>
                  <a:srgbClr val="003300"/>
                </a:solidFill>
                <a:latin typeface="Arial Narrow" charset="0"/>
                <a:ea typeface="ＭＳ Ｐゴシック" charset="-128"/>
              </a:rPr>
              <a:t>bulb filament transforms electric energy to light energy</a:t>
            </a:r>
          </a:p>
          <a:p>
            <a:pPr marL="1600200" lvl="3" indent="-228600">
              <a:spcBef>
                <a:spcPct val="20000"/>
              </a:spcBef>
              <a:buFontTx/>
              <a:buChar char="–"/>
            </a:pPr>
            <a:r>
              <a:rPr lang="en-US" sz="1800" dirty="0">
                <a:solidFill>
                  <a:srgbClr val="CC00CC"/>
                </a:solidFill>
                <a:latin typeface="Arial Narrow" charset="0"/>
                <a:ea typeface="ＭＳ Ｐゴシック" charset="-128"/>
              </a:rPr>
              <a:t>Only about 10% of the energy turns to light and the 90% lost via heat</a:t>
            </a:r>
          </a:p>
          <a:p>
            <a:pPr marL="1600200" lvl="3" indent="-228600">
              <a:spcBef>
                <a:spcPct val="20000"/>
              </a:spcBef>
              <a:buFontTx/>
              <a:buChar char="–"/>
            </a:pPr>
            <a:r>
              <a:rPr lang="en-US" sz="1800" dirty="0">
                <a:solidFill>
                  <a:srgbClr val="CC00CC"/>
                </a:solidFill>
                <a:latin typeface="Arial Narrow" charset="0"/>
                <a:ea typeface="ＭＳ Ｐゴシック" charset="-128"/>
              </a:rPr>
              <a:t>Typical household light bulb and heating elements have resistance of order</a:t>
            </a:r>
            <a:r>
              <a:rPr lang="en-US" sz="1800" dirty="0" smtClean="0">
                <a:solidFill>
                  <a:srgbClr val="CC00CC"/>
                </a:solidFill>
                <a:latin typeface="Arial Narrow" charset="0"/>
                <a:ea typeface="ＭＳ Ｐゴシック" charset="-128"/>
              </a:rPr>
              <a:t> a few </a:t>
            </a:r>
            <a:r>
              <a:rPr lang="en-US" sz="1800" dirty="0">
                <a:solidFill>
                  <a:srgbClr val="CC00CC"/>
                </a:solidFill>
                <a:latin typeface="Arial Narrow" charset="0"/>
                <a:ea typeface="ＭＳ Ｐゴシック" charset="-128"/>
              </a:rPr>
              <a:t>ohms to</a:t>
            </a:r>
            <a:r>
              <a:rPr lang="en-US" sz="1800" dirty="0" smtClean="0">
                <a:solidFill>
                  <a:srgbClr val="CC00CC"/>
                </a:solidFill>
                <a:latin typeface="Arial Narrow" charset="0"/>
                <a:ea typeface="ＭＳ Ｐゴシック" charset="-128"/>
              </a:rPr>
              <a:t> a few </a:t>
            </a:r>
            <a:r>
              <a:rPr lang="en-US" sz="1800" dirty="0">
                <a:solidFill>
                  <a:srgbClr val="CC00CC"/>
                </a:solidFill>
                <a:latin typeface="Arial Narrow" charset="0"/>
                <a:ea typeface="ＭＳ Ｐゴシック" charset="-128"/>
              </a:rPr>
              <a:t>hundred</a:t>
            </a:r>
            <a:r>
              <a:rPr lang="en-US" sz="1800" dirty="0" smtClean="0">
                <a:solidFill>
                  <a:srgbClr val="CC00CC"/>
                </a:solidFill>
                <a:latin typeface="Arial Narrow" charset="0"/>
                <a:ea typeface="ＭＳ Ｐゴシック" charset="-128"/>
              </a:rPr>
              <a:t> ohms</a:t>
            </a:r>
            <a:endParaRPr lang="en-US" sz="1800" dirty="0">
              <a:solidFill>
                <a:srgbClr val="CC00CC"/>
              </a:solidFill>
              <a:latin typeface="Arial Narrow" charset="0"/>
              <a:ea typeface="ＭＳ Ｐゴシック" charset="-128"/>
            </a:endParaRPr>
          </a:p>
          <a:p>
            <a:pPr marL="342900" indent="-342900">
              <a:spcBef>
                <a:spcPct val="20000"/>
              </a:spcBef>
              <a:buFontTx/>
              <a:buChar char="•"/>
            </a:pPr>
            <a:r>
              <a:rPr lang="en-US" dirty="0">
                <a:solidFill>
                  <a:schemeClr val="accent2"/>
                </a:solidFill>
                <a:latin typeface="Arial Narrow" charset="0"/>
              </a:rPr>
              <a:t>How does electric energy transforms to thermal energy?</a:t>
            </a:r>
          </a:p>
          <a:p>
            <a:pPr marL="742950" lvl="1" indent="-285750">
              <a:spcBef>
                <a:spcPct val="20000"/>
              </a:spcBef>
              <a:buFontTx/>
              <a:buChar char="–"/>
            </a:pPr>
            <a:r>
              <a:rPr lang="en-US" sz="2000" dirty="0">
                <a:solidFill>
                  <a:srgbClr val="660066"/>
                </a:solidFill>
                <a:latin typeface="Arial Narrow" charset="0"/>
                <a:ea typeface="ＭＳ Ｐゴシック" charset="-128"/>
              </a:rPr>
              <a:t>Flowing electrons collide with the vibrating atoms of the wire.</a:t>
            </a:r>
          </a:p>
          <a:p>
            <a:pPr marL="742950" lvl="1" indent="-285750">
              <a:spcBef>
                <a:spcPct val="20000"/>
              </a:spcBef>
              <a:buFontTx/>
              <a:buChar char="–"/>
            </a:pPr>
            <a:r>
              <a:rPr lang="en-US" sz="2000" dirty="0">
                <a:solidFill>
                  <a:srgbClr val="660066"/>
                </a:solidFill>
                <a:latin typeface="Arial Narrow" charset="0"/>
                <a:ea typeface="ＭＳ Ｐゴシック" charset="-128"/>
              </a:rPr>
              <a:t>In each collision, part of electron’s kinetic energy is transferred to the atom it collides with.</a:t>
            </a:r>
          </a:p>
          <a:p>
            <a:pPr marL="742950" lvl="1" indent="-285750">
              <a:spcBef>
                <a:spcPct val="20000"/>
              </a:spcBef>
              <a:buFontTx/>
              <a:buChar char="–"/>
            </a:pPr>
            <a:r>
              <a:rPr lang="en-US" sz="2000" dirty="0">
                <a:solidFill>
                  <a:srgbClr val="660066"/>
                </a:solidFill>
                <a:latin typeface="Arial Narrow" charset="0"/>
                <a:ea typeface="ＭＳ Ｐゴシック" charset="-128"/>
              </a:rPr>
              <a:t>The kinetic energy of wire’s atoms increases, and thus the temperature of the wire increases.</a:t>
            </a:r>
          </a:p>
          <a:p>
            <a:pPr marL="742950" lvl="1" indent="-285750">
              <a:spcBef>
                <a:spcPct val="20000"/>
              </a:spcBef>
              <a:buFontTx/>
              <a:buChar char="–"/>
            </a:pPr>
            <a:r>
              <a:rPr lang="en-US" sz="2000" dirty="0">
                <a:solidFill>
                  <a:srgbClr val="660066"/>
                </a:solidFill>
                <a:latin typeface="Arial Narrow" charset="0"/>
                <a:ea typeface="ＭＳ Ｐゴシック" charset="-128"/>
              </a:rPr>
              <a:t>The increased thermal energy can be transferred as heat through conduction and convection to the air in a heater or to food on a pan, through radiation to bread in a toaster or radiated as light.</a:t>
            </a:r>
          </a:p>
        </p:txBody>
      </p:sp>
    </p:spTree>
    <p:extLst>
      <p:ext uri="{BB962C8B-B14F-4D97-AF65-F5344CB8AC3E}">
        <p14:creationId xmlns:p14="http://schemas.microsoft.com/office/powerpoint/2010/main" val="1598252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0035">
                                            <p:txEl>
                                              <p:pRg st="0" end="0"/>
                                            </p:txEl>
                                          </p:spTgt>
                                        </p:tgtEl>
                                        <p:attrNameLst>
                                          <p:attrName>style.visibility</p:attrName>
                                        </p:attrNameLst>
                                      </p:cBhvr>
                                      <p:to>
                                        <p:strVal val="visible"/>
                                      </p:to>
                                    </p:set>
                                    <p:animEffect transition="in" filter="wipe(left)">
                                      <p:cBhvr>
                                        <p:cTn id="7" dur="500"/>
                                        <p:tgtEl>
                                          <p:spTgt spid="3000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0035">
                                            <p:txEl>
                                              <p:pRg st="1" end="1"/>
                                            </p:txEl>
                                          </p:spTgt>
                                        </p:tgtEl>
                                        <p:attrNameLst>
                                          <p:attrName>style.visibility</p:attrName>
                                        </p:attrNameLst>
                                      </p:cBhvr>
                                      <p:to>
                                        <p:strVal val="visible"/>
                                      </p:to>
                                    </p:set>
                                    <p:animEffect transition="in" filter="wipe(left)">
                                      <p:cBhvr>
                                        <p:cTn id="12" dur="500"/>
                                        <p:tgtEl>
                                          <p:spTgt spid="3000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0035">
                                            <p:txEl>
                                              <p:pRg st="2" end="2"/>
                                            </p:txEl>
                                          </p:spTgt>
                                        </p:tgtEl>
                                        <p:attrNameLst>
                                          <p:attrName>style.visibility</p:attrName>
                                        </p:attrNameLst>
                                      </p:cBhvr>
                                      <p:to>
                                        <p:strVal val="visible"/>
                                      </p:to>
                                    </p:set>
                                    <p:animEffect transition="in" filter="wipe(left)">
                                      <p:cBhvr>
                                        <p:cTn id="17" dur="500"/>
                                        <p:tgtEl>
                                          <p:spTgt spid="3000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0035">
                                            <p:txEl>
                                              <p:pRg st="3" end="3"/>
                                            </p:txEl>
                                          </p:spTgt>
                                        </p:tgtEl>
                                        <p:attrNameLst>
                                          <p:attrName>style.visibility</p:attrName>
                                        </p:attrNameLst>
                                      </p:cBhvr>
                                      <p:to>
                                        <p:strVal val="visible"/>
                                      </p:to>
                                    </p:set>
                                    <p:animEffect transition="in" filter="wipe(left)">
                                      <p:cBhvr>
                                        <p:cTn id="22" dur="500"/>
                                        <p:tgtEl>
                                          <p:spTgt spid="3000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0035">
                                            <p:txEl>
                                              <p:pRg st="4" end="4"/>
                                            </p:txEl>
                                          </p:spTgt>
                                        </p:tgtEl>
                                        <p:attrNameLst>
                                          <p:attrName>style.visibility</p:attrName>
                                        </p:attrNameLst>
                                      </p:cBhvr>
                                      <p:to>
                                        <p:strVal val="visible"/>
                                      </p:to>
                                    </p:set>
                                    <p:animEffect transition="in" filter="wipe(left)">
                                      <p:cBhvr>
                                        <p:cTn id="27" dur="500"/>
                                        <p:tgtEl>
                                          <p:spTgt spid="3000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0035">
                                            <p:txEl>
                                              <p:pRg st="5" end="5"/>
                                            </p:txEl>
                                          </p:spTgt>
                                        </p:tgtEl>
                                        <p:attrNameLst>
                                          <p:attrName>style.visibility</p:attrName>
                                        </p:attrNameLst>
                                      </p:cBhvr>
                                      <p:to>
                                        <p:strVal val="visible"/>
                                      </p:to>
                                    </p:set>
                                    <p:animEffect transition="in" filter="wipe(left)">
                                      <p:cBhvr>
                                        <p:cTn id="32" dur="500"/>
                                        <p:tgtEl>
                                          <p:spTgt spid="3000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0035">
                                            <p:txEl>
                                              <p:pRg st="6" end="6"/>
                                            </p:txEl>
                                          </p:spTgt>
                                        </p:tgtEl>
                                        <p:attrNameLst>
                                          <p:attrName>style.visibility</p:attrName>
                                        </p:attrNameLst>
                                      </p:cBhvr>
                                      <p:to>
                                        <p:strVal val="visible"/>
                                      </p:to>
                                    </p:set>
                                    <p:animEffect transition="in" filter="wipe(left)">
                                      <p:cBhvr>
                                        <p:cTn id="37" dur="500"/>
                                        <p:tgtEl>
                                          <p:spTgt spid="3000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00035">
                                            <p:txEl>
                                              <p:pRg st="7" end="7"/>
                                            </p:txEl>
                                          </p:spTgt>
                                        </p:tgtEl>
                                        <p:attrNameLst>
                                          <p:attrName>style.visibility</p:attrName>
                                        </p:attrNameLst>
                                      </p:cBhvr>
                                      <p:to>
                                        <p:strVal val="visible"/>
                                      </p:to>
                                    </p:set>
                                    <p:animEffect transition="in" filter="wipe(left)">
                                      <p:cBhvr>
                                        <p:cTn id="42" dur="500"/>
                                        <p:tgtEl>
                                          <p:spTgt spid="30003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00035">
                                            <p:txEl>
                                              <p:pRg st="8" end="8"/>
                                            </p:txEl>
                                          </p:spTgt>
                                        </p:tgtEl>
                                        <p:attrNameLst>
                                          <p:attrName>style.visibility</p:attrName>
                                        </p:attrNameLst>
                                      </p:cBhvr>
                                      <p:to>
                                        <p:strVal val="visible"/>
                                      </p:to>
                                    </p:set>
                                    <p:animEffect transition="in" filter="wipe(left)">
                                      <p:cBhvr>
                                        <p:cTn id="47" dur="500"/>
                                        <p:tgtEl>
                                          <p:spTgt spid="30003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00035">
                                            <p:txEl>
                                              <p:pRg st="9" end="9"/>
                                            </p:txEl>
                                          </p:spTgt>
                                        </p:tgtEl>
                                        <p:attrNameLst>
                                          <p:attrName>style.visibility</p:attrName>
                                        </p:attrNameLst>
                                      </p:cBhvr>
                                      <p:to>
                                        <p:strVal val="visible"/>
                                      </p:to>
                                    </p:set>
                                    <p:animEffect transition="in" filter="wipe(left)">
                                      <p:cBhvr>
                                        <p:cTn id="52" dur="500"/>
                                        <p:tgtEl>
                                          <p:spTgt spid="30003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300035">
                                            <p:txEl>
                                              <p:pRg st="10" end="10"/>
                                            </p:txEl>
                                          </p:spTgt>
                                        </p:tgtEl>
                                        <p:attrNameLst>
                                          <p:attrName>style.visibility</p:attrName>
                                        </p:attrNameLst>
                                      </p:cBhvr>
                                      <p:to>
                                        <p:strVal val="visible"/>
                                      </p:to>
                                    </p:set>
                                    <p:animEffect transition="in" filter="wipe(left)">
                                      <p:cBhvr>
                                        <p:cTn id="57" dur="500"/>
                                        <p:tgtEl>
                                          <p:spTgt spid="30003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300035">
                                            <p:txEl>
                                              <p:pRg st="11" end="11"/>
                                            </p:txEl>
                                          </p:spTgt>
                                        </p:tgtEl>
                                        <p:attrNameLst>
                                          <p:attrName>style.visibility</p:attrName>
                                        </p:attrNameLst>
                                      </p:cBhvr>
                                      <p:to>
                                        <p:strVal val="visible"/>
                                      </p:to>
                                    </p:set>
                                    <p:animEffect transition="in" filter="wipe(left)">
                                      <p:cBhvr>
                                        <p:cTn id="62" dur="500"/>
                                        <p:tgtEl>
                                          <p:spTgt spid="30003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003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smtClean="0"/>
              <a:t>Tuesday, June 19, 2018</a:t>
            </a:r>
            <a:endParaRPr lang="en-US"/>
          </a:p>
        </p:txBody>
      </p:sp>
      <p:sp>
        <p:nvSpPr>
          <p:cNvPr id="17" name="Footer Placeholder 4"/>
          <p:cNvSpPr>
            <a:spLocks noGrp="1"/>
          </p:cNvSpPr>
          <p:nvPr>
            <p:ph type="ftr" sz="quarter" idx="11"/>
          </p:nvPr>
        </p:nvSpPr>
        <p:spPr/>
        <p:txBody>
          <a:bodyPr/>
          <a:lstStyle/>
          <a:p>
            <a:r>
              <a:rPr lang="de-DE" smtClean="0"/>
              <a:t>PHYS 1444-001, Summer 2018               Dr. Jaehoon Yu</a:t>
            </a:r>
            <a:endParaRPr lang="en-US"/>
          </a:p>
        </p:txBody>
      </p:sp>
      <p:sp>
        <p:nvSpPr>
          <p:cNvPr id="18" name="Slide Number Placeholder 5"/>
          <p:cNvSpPr>
            <a:spLocks noGrp="1"/>
          </p:cNvSpPr>
          <p:nvPr>
            <p:ph type="sldNum" sz="quarter" idx="12"/>
          </p:nvPr>
        </p:nvSpPr>
        <p:spPr/>
        <p:txBody>
          <a:bodyPr/>
          <a:lstStyle/>
          <a:p>
            <a:fld id="{EFFB50AE-1756-5A4F-8ABA-D2E7F7AA32F7}" type="slidenum">
              <a:rPr lang="en-US"/>
              <a:pPr/>
              <a:t>21</a:t>
            </a:fld>
            <a:endParaRPr lang="en-US"/>
          </a:p>
        </p:txBody>
      </p:sp>
      <p:sp>
        <p:nvSpPr>
          <p:cNvPr id="301058" name="Rectangle 2"/>
          <p:cNvSpPr>
            <a:spLocks noGrp="1" noChangeArrowheads="1"/>
          </p:cNvSpPr>
          <p:nvPr>
            <p:ph type="title"/>
          </p:nvPr>
        </p:nvSpPr>
        <p:spPr>
          <a:xfrm>
            <a:off x="685800" y="0"/>
            <a:ext cx="7772400" cy="609600"/>
          </a:xfrm>
        </p:spPr>
        <p:txBody>
          <a:bodyPr/>
          <a:lstStyle/>
          <a:p>
            <a:r>
              <a:rPr lang="en-US" sz="4000"/>
              <a:t>Electric Power</a:t>
            </a:r>
          </a:p>
        </p:txBody>
      </p:sp>
      <p:sp>
        <p:nvSpPr>
          <p:cNvPr id="301059" name="Rectangle 3"/>
          <p:cNvSpPr>
            <a:spLocks noGrp="1" noChangeArrowheads="1"/>
          </p:cNvSpPr>
          <p:nvPr>
            <p:ph type="body" idx="1"/>
          </p:nvPr>
        </p:nvSpPr>
        <p:spPr>
          <a:xfrm>
            <a:off x="152400" y="457200"/>
            <a:ext cx="8991600" cy="6324600"/>
          </a:xfrm>
        </p:spPr>
        <p:txBody>
          <a:bodyPr/>
          <a:lstStyle/>
          <a:p>
            <a:pPr>
              <a:lnSpc>
                <a:spcPct val="90000"/>
              </a:lnSpc>
            </a:pPr>
            <a:r>
              <a:rPr lang="en-US" sz="2800" dirty="0"/>
              <a:t>How do we find out the power transformed by an electric device?</a:t>
            </a:r>
          </a:p>
          <a:p>
            <a:pPr lvl="1">
              <a:lnSpc>
                <a:spcPct val="90000"/>
              </a:lnSpc>
            </a:pPr>
            <a:r>
              <a:rPr lang="en-US" sz="2400" dirty="0"/>
              <a:t>What is definition of the power?</a:t>
            </a:r>
          </a:p>
          <a:p>
            <a:pPr lvl="2">
              <a:lnSpc>
                <a:spcPct val="90000"/>
              </a:lnSpc>
            </a:pPr>
            <a:r>
              <a:rPr lang="en-US" sz="2000" dirty="0"/>
              <a:t>The rate at which work is done or the energy is transformed</a:t>
            </a:r>
          </a:p>
          <a:p>
            <a:pPr>
              <a:lnSpc>
                <a:spcPct val="90000"/>
              </a:lnSpc>
            </a:pPr>
            <a:r>
              <a:rPr lang="en-US" sz="2800" dirty="0"/>
              <a:t>What is the energy transformed when an infinitesimal charge </a:t>
            </a:r>
            <a:r>
              <a:rPr lang="en-US" sz="2800" dirty="0" err="1"/>
              <a:t>dq</a:t>
            </a:r>
            <a:r>
              <a:rPr lang="en-US" sz="2800" dirty="0"/>
              <a:t> moves through a potential difference V?</a:t>
            </a:r>
          </a:p>
          <a:p>
            <a:pPr lvl="1">
              <a:lnSpc>
                <a:spcPct val="90000"/>
              </a:lnSpc>
            </a:pPr>
            <a:r>
              <a:rPr lang="en-US" sz="2400" dirty="0" err="1"/>
              <a:t>dU</a:t>
            </a:r>
            <a:r>
              <a:rPr lang="en-US" sz="2400" dirty="0"/>
              <a:t>=</a:t>
            </a:r>
            <a:r>
              <a:rPr lang="en-US" sz="2400" dirty="0" err="1"/>
              <a:t>Vdq</a:t>
            </a:r>
            <a:endParaRPr lang="en-US" sz="2400" dirty="0"/>
          </a:p>
          <a:p>
            <a:pPr lvl="1">
              <a:lnSpc>
                <a:spcPct val="90000"/>
              </a:lnSpc>
            </a:pPr>
            <a:r>
              <a:rPr lang="en-US" sz="2400" dirty="0"/>
              <a:t>If </a:t>
            </a:r>
            <a:r>
              <a:rPr lang="en-US" sz="2400" dirty="0" err="1"/>
              <a:t>dt</a:t>
            </a:r>
            <a:r>
              <a:rPr lang="en-US" sz="2400" dirty="0"/>
              <a:t> is the time required for an amount of charge </a:t>
            </a:r>
            <a:r>
              <a:rPr lang="en-US" sz="2400" dirty="0" err="1"/>
              <a:t>dq</a:t>
            </a:r>
            <a:r>
              <a:rPr lang="en-US" sz="2400" dirty="0"/>
              <a:t> to move through the potential difference V, the power P is </a:t>
            </a:r>
          </a:p>
          <a:p>
            <a:pPr lvl="1">
              <a:lnSpc>
                <a:spcPct val="90000"/>
              </a:lnSpc>
            </a:pPr>
            <a:r>
              <a:rPr lang="en-US" sz="2400" dirty="0"/>
              <a:t> </a:t>
            </a:r>
          </a:p>
          <a:p>
            <a:pPr lvl="1">
              <a:lnSpc>
                <a:spcPct val="90000"/>
              </a:lnSpc>
            </a:pPr>
            <a:r>
              <a:rPr lang="en-US" sz="2400" dirty="0"/>
              <a:t>Thus, we obtain                  .  </a:t>
            </a:r>
          </a:p>
          <a:p>
            <a:pPr lvl="1">
              <a:lnSpc>
                <a:spcPct val="90000"/>
              </a:lnSpc>
            </a:pPr>
            <a:r>
              <a:rPr lang="en-US" sz="2400" dirty="0"/>
              <a:t>What is the unit?</a:t>
            </a:r>
          </a:p>
          <a:p>
            <a:pPr lvl="1">
              <a:lnSpc>
                <a:spcPct val="90000"/>
              </a:lnSpc>
            </a:pPr>
            <a:r>
              <a:rPr lang="en-US" sz="2400" dirty="0"/>
              <a:t>What kind of quantity is the electrical power? </a:t>
            </a:r>
          </a:p>
          <a:p>
            <a:pPr lvl="2">
              <a:lnSpc>
                <a:spcPct val="90000"/>
              </a:lnSpc>
            </a:pPr>
            <a:r>
              <a:rPr lang="en-US" sz="2000" dirty="0"/>
              <a:t>Scalar</a:t>
            </a:r>
          </a:p>
          <a:p>
            <a:pPr lvl="1">
              <a:lnSpc>
                <a:spcPct val="90000"/>
              </a:lnSpc>
            </a:pPr>
            <a:r>
              <a:rPr lang="en-US" sz="2400" u="sng" dirty="0">
                <a:solidFill>
                  <a:srgbClr val="CC0000"/>
                </a:solidFill>
              </a:rPr>
              <a:t>P=IV can apply to any devices while the formula with resistance can only apply to </a:t>
            </a:r>
            <a:r>
              <a:rPr lang="en-US" sz="2400" u="sng" dirty="0" smtClean="0">
                <a:solidFill>
                  <a:srgbClr val="CC0000"/>
                </a:solidFill>
              </a:rPr>
              <a:t>devices that has resistance.</a:t>
            </a:r>
            <a:endParaRPr lang="en-US" sz="2400" u="sng" dirty="0">
              <a:solidFill>
                <a:srgbClr val="CC0000"/>
              </a:solidFill>
            </a:endParaRPr>
          </a:p>
        </p:txBody>
      </p:sp>
      <p:graphicFrame>
        <p:nvGraphicFramePr>
          <p:cNvPr id="301060" name="Object 4"/>
          <p:cNvGraphicFramePr>
            <a:graphicFrameLocks noChangeAspect="1"/>
          </p:cNvGraphicFramePr>
          <p:nvPr/>
        </p:nvGraphicFramePr>
        <p:xfrm>
          <a:off x="1084263" y="3641725"/>
          <a:ext cx="530225" cy="336550"/>
        </p:xfrm>
        <a:graphic>
          <a:graphicData uri="http://schemas.openxmlformats.org/presentationml/2006/ole">
            <mc:AlternateContent xmlns:mc="http://schemas.openxmlformats.org/markup-compatibility/2006">
              <mc:Choice xmlns:v="urn:schemas-microsoft-com:vml" Requires="v">
                <p:oleObj spid="_x0000_s260507" name="Equation" r:id="rId3" imgW="253800" imgH="152280" progId="Equation.DSMT4">
                  <p:embed/>
                </p:oleObj>
              </mc:Choice>
              <mc:Fallback>
                <p:oleObj name="Equation" r:id="rId3" imgW="253800" imgH="1522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4263" y="3641725"/>
                        <a:ext cx="530225" cy="3365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pSp>
        <p:nvGrpSpPr>
          <p:cNvPr id="2" name="Group 5"/>
          <p:cNvGrpSpPr>
            <a:grpSpLocks/>
          </p:cNvGrpSpPr>
          <p:nvPr/>
        </p:nvGrpSpPr>
        <p:grpSpPr bwMode="auto">
          <a:xfrm>
            <a:off x="2836863" y="3505200"/>
            <a:ext cx="2954337" cy="533400"/>
            <a:chOff x="2651" y="2976"/>
            <a:chExt cx="1861" cy="336"/>
          </a:xfrm>
        </p:grpSpPr>
        <p:sp>
          <p:nvSpPr>
            <p:cNvPr id="301062" name="Oval 6"/>
            <p:cNvSpPr>
              <a:spLocks noChangeArrowheads="1"/>
            </p:cNvSpPr>
            <p:nvPr/>
          </p:nvSpPr>
          <p:spPr bwMode="auto">
            <a:xfrm>
              <a:off x="2651" y="2976"/>
              <a:ext cx="528" cy="336"/>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
          <p:nvSpPr>
            <p:cNvPr id="301063" name="Text Box 7"/>
            <p:cNvSpPr txBox="1">
              <a:spLocks noChangeArrowheads="1"/>
            </p:cNvSpPr>
            <p:nvPr/>
          </p:nvSpPr>
          <p:spPr bwMode="auto">
            <a:xfrm>
              <a:off x="3563" y="3010"/>
              <a:ext cx="949" cy="268"/>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2000" b="1">
                  <a:solidFill>
                    <a:srgbClr val="CC0000"/>
                  </a:solidFill>
                  <a:latin typeface="Arial Narrow" charset="0"/>
                </a:rPr>
                <a:t>What is this?</a:t>
              </a:r>
            </a:p>
          </p:txBody>
        </p:sp>
        <p:cxnSp>
          <p:nvCxnSpPr>
            <p:cNvPr id="301064" name="AutoShape 8"/>
            <p:cNvCxnSpPr>
              <a:cxnSpLocks noChangeShapeType="1"/>
              <a:stCxn id="301063" idx="1"/>
              <a:endCxn id="301062" idx="6"/>
            </p:cNvCxnSpPr>
            <p:nvPr/>
          </p:nvCxnSpPr>
          <p:spPr bwMode="auto">
            <a:xfrm rot="10800000">
              <a:off x="3188" y="3144"/>
              <a:ext cx="366" cy="0"/>
            </a:xfrm>
            <a:prstGeom prst="straightConnector1">
              <a:avLst/>
            </a:prstGeom>
            <a:noFill/>
            <a:ln w="28575">
              <a:solidFill>
                <a:srgbClr val="CC0000"/>
              </a:solidFill>
              <a:round/>
              <a:headEnd/>
              <a:tailEnd type="triangle" w="med" len="med"/>
            </a:ln>
            <a:effectLst/>
          </p:spPr>
        </p:cxnSp>
      </p:grpSp>
      <p:graphicFrame>
        <p:nvGraphicFramePr>
          <p:cNvPr id="301065" name="Object 9"/>
          <p:cNvGraphicFramePr>
            <a:graphicFrameLocks noChangeAspect="1"/>
          </p:cNvGraphicFramePr>
          <p:nvPr/>
        </p:nvGraphicFramePr>
        <p:xfrm>
          <a:off x="1598613" y="3584575"/>
          <a:ext cx="1085850" cy="449263"/>
        </p:xfrm>
        <a:graphic>
          <a:graphicData uri="http://schemas.openxmlformats.org/presentationml/2006/ole">
            <mc:AlternateContent xmlns:mc="http://schemas.openxmlformats.org/markup-compatibility/2006">
              <mc:Choice xmlns:v="urn:schemas-microsoft-com:vml" Requires="v">
                <p:oleObj spid="_x0000_s260508" name="Equation" r:id="rId5" imgW="520560" imgH="203040" progId="Equation.DSMT4">
                  <p:embed/>
                </p:oleObj>
              </mc:Choice>
              <mc:Fallback>
                <p:oleObj name="Equation" r:id="rId5" imgW="52056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98613" y="3584575"/>
                        <a:ext cx="10858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6" name="Object 10"/>
          <p:cNvGraphicFramePr>
            <a:graphicFrameLocks noChangeAspect="1"/>
          </p:cNvGraphicFramePr>
          <p:nvPr/>
        </p:nvGraphicFramePr>
        <p:xfrm>
          <a:off x="2620963" y="3627438"/>
          <a:ext cx="292100" cy="365125"/>
        </p:xfrm>
        <a:graphic>
          <a:graphicData uri="http://schemas.openxmlformats.org/presentationml/2006/ole">
            <mc:AlternateContent xmlns:mc="http://schemas.openxmlformats.org/markup-compatibility/2006">
              <mc:Choice xmlns:v="urn:schemas-microsoft-com:vml" Requires="v">
                <p:oleObj spid="_x0000_s260509" name="Equation" r:id="rId7" imgW="139680" imgH="164880" progId="Equation.DSMT4">
                  <p:embed/>
                </p:oleObj>
              </mc:Choice>
              <mc:Fallback>
                <p:oleObj name="Equation" r:id="rId7" imgW="139680" imgH="1648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20963" y="3627438"/>
                        <a:ext cx="292100" cy="3651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7" name="Object 11"/>
          <p:cNvGraphicFramePr>
            <a:graphicFrameLocks noChangeAspect="1"/>
          </p:cNvGraphicFramePr>
          <p:nvPr/>
        </p:nvGraphicFramePr>
        <p:xfrm>
          <a:off x="2830513" y="3581400"/>
          <a:ext cx="768350" cy="449263"/>
        </p:xfrm>
        <a:graphic>
          <a:graphicData uri="http://schemas.openxmlformats.org/presentationml/2006/ole">
            <mc:AlternateContent xmlns:mc="http://schemas.openxmlformats.org/markup-compatibility/2006">
              <mc:Choice xmlns:v="urn:schemas-microsoft-com:vml" Requires="v">
                <p:oleObj spid="_x0000_s260510" name="Equation" r:id="rId9" imgW="368280" imgH="203040" progId="Equation.DSMT4">
                  <p:embed/>
                </p:oleObj>
              </mc:Choice>
              <mc:Fallback>
                <p:oleObj name="Equation" r:id="rId9" imgW="368280" imgH="20304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30513" y="3581400"/>
                        <a:ext cx="768350" cy="4492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301068" name="Object 12"/>
          <p:cNvGraphicFramePr>
            <a:graphicFrameLocks noChangeAspect="1"/>
          </p:cNvGraphicFramePr>
          <p:nvPr/>
        </p:nvGraphicFramePr>
        <p:xfrm>
          <a:off x="3011488" y="4038600"/>
          <a:ext cx="874712" cy="365125"/>
        </p:xfrm>
        <a:graphic>
          <a:graphicData uri="http://schemas.openxmlformats.org/presentationml/2006/ole">
            <mc:AlternateContent xmlns:mc="http://schemas.openxmlformats.org/markup-compatibility/2006">
              <mc:Choice xmlns:v="urn:schemas-microsoft-com:vml" Requires="v">
                <p:oleObj spid="_x0000_s260511" name="Equation" r:id="rId11" imgW="419040" imgH="164880" progId="Equation.DSMT4">
                  <p:embed/>
                </p:oleObj>
              </mc:Choice>
              <mc:Fallback>
                <p:oleObj name="Equation" r:id="rId11" imgW="419040" imgH="1648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011488" y="4038600"/>
                        <a:ext cx="874712" cy="365125"/>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69" name="Text Box 13"/>
          <p:cNvSpPr txBox="1">
            <a:spLocks noChangeArrowheads="1"/>
          </p:cNvSpPr>
          <p:nvPr/>
        </p:nvSpPr>
        <p:spPr bwMode="auto">
          <a:xfrm>
            <a:off x="3048000" y="4495800"/>
            <a:ext cx="13716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Watts = J/s </a:t>
            </a:r>
          </a:p>
        </p:txBody>
      </p:sp>
      <p:graphicFrame>
        <p:nvGraphicFramePr>
          <p:cNvPr id="301070" name="Object 14"/>
          <p:cNvGraphicFramePr>
            <a:graphicFrameLocks noChangeAspect="1"/>
          </p:cNvGraphicFramePr>
          <p:nvPr/>
        </p:nvGraphicFramePr>
        <p:xfrm>
          <a:off x="6735763" y="3776663"/>
          <a:ext cx="1722437" cy="871537"/>
        </p:xfrm>
        <a:graphic>
          <a:graphicData uri="http://schemas.openxmlformats.org/presentationml/2006/ole">
            <mc:AlternateContent xmlns:mc="http://schemas.openxmlformats.org/markup-compatibility/2006">
              <mc:Choice xmlns:v="urn:schemas-microsoft-com:vml" Requires="v">
                <p:oleObj spid="_x0000_s260512" name="Equation" r:id="rId13" imgW="825480" imgH="393480" progId="Equation.DSMT4">
                  <p:embed/>
                </p:oleObj>
              </mc:Choice>
              <mc:Fallback>
                <p:oleObj name="Equation" r:id="rId13" imgW="825480" imgH="3934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735763" y="3776663"/>
                        <a:ext cx="1722437" cy="871537"/>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01071" name="Text Box 15"/>
          <p:cNvSpPr txBox="1">
            <a:spLocks noChangeArrowheads="1"/>
          </p:cNvSpPr>
          <p:nvPr/>
        </p:nvSpPr>
        <p:spPr bwMode="auto">
          <a:xfrm>
            <a:off x="4267200" y="4013200"/>
            <a:ext cx="2438400" cy="396875"/>
          </a:xfrm>
          <a:prstGeom prst="rect">
            <a:avLst/>
          </a:prstGeom>
          <a:noFill/>
          <a:ln w="28575">
            <a:noFill/>
            <a:miter lim="800000"/>
            <a:headEnd/>
            <a:tailEnd/>
          </a:ln>
          <a:effectLst/>
        </p:spPr>
        <p:txBody>
          <a:bodyPr>
            <a:prstTxWarp prst="textNoShape">
              <a:avLst/>
            </a:prstTxWarp>
            <a:spAutoFit/>
          </a:bodyPr>
          <a:lstStyle/>
          <a:p>
            <a:r>
              <a:rPr lang="en-US" sz="2000" b="1">
                <a:solidFill>
                  <a:srgbClr val="660066"/>
                </a:solidFill>
                <a:latin typeface="Arial Narrow" charset="0"/>
              </a:rPr>
              <a:t>In terms of resistance </a:t>
            </a:r>
          </a:p>
        </p:txBody>
      </p:sp>
    </p:spTree>
    <p:extLst>
      <p:ext uri="{BB962C8B-B14F-4D97-AF65-F5344CB8AC3E}">
        <p14:creationId xmlns:p14="http://schemas.microsoft.com/office/powerpoint/2010/main" val="110657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1059">
                                            <p:txEl>
                                              <p:pRg st="0" end="0"/>
                                            </p:txEl>
                                          </p:spTgt>
                                        </p:tgtEl>
                                        <p:attrNameLst>
                                          <p:attrName>style.visibility</p:attrName>
                                        </p:attrNameLst>
                                      </p:cBhvr>
                                      <p:to>
                                        <p:strVal val="visible"/>
                                      </p:to>
                                    </p:set>
                                    <p:animEffect transition="in" filter="wipe(left)">
                                      <p:cBhvr>
                                        <p:cTn id="7" dur="500"/>
                                        <p:tgtEl>
                                          <p:spTgt spid="3010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1059">
                                            <p:txEl>
                                              <p:pRg st="1" end="1"/>
                                            </p:txEl>
                                          </p:spTgt>
                                        </p:tgtEl>
                                        <p:attrNameLst>
                                          <p:attrName>style.visibility</p:attrName>
                                        </p:attrNameLst>
                                      </p:cBhvr>
                                      <p:to>
                                        <p:strVal val="visible"/>
                                      </p:to>
                                    </p:set>
                                    <p:animEffect transition="in" filter="wipe(left)">
                                      <p:cBhvr>
                                        <p:cTn id="12" dur="500"/>
                                        <p:tgtEl>
                                          <p:spTgt spid="3010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01059">
                                            <p:txEl>
                                              <p:pRg st="2" end="2"/>
                                            </p:txEl>
                                          </p:spTgt>
                                        </p:tgtEl>
                                        <p:attrNameLst>
                                          <p:attrName>style.visibility</p:attrName>
                                        </p:attrNameLst>
                                      </p:cBhvr>
                                      <p:to>
                                        <p:strVal val="visible"/>
                                      </p:to>
                                    </p:set>
                                    <p:animEffect transition="in" filter="wipe(left)">
                                      <p:cBhvr>
                                        <p:cTn id="17" dur="500"/>
                                        <p:tgtEl>
                                          <p:spTgt spid="3010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01059">
                                            <p:txEl>
                                              <p:pRg st="3" end="3"/>
                                            </p:txEl>
                                          </p:spTgt>
                                        </p:tgtEl>
                                        <p:attrNameLst>
                                          <p:attrName>style.visibility</p:attrName>
                                        </p:attrNameLst>
                                      </p:cBhvr>
                                      <p:to>
                                        <p:strVal val="visible"/>
                                      </p:to>
                                    </p:set>
                                    <p:animEffect transition="in" filter="wipe(left)">
                                      <p:cBhvr>
                                        <p:cTn id="22" dur="500"/>
                                        <p:tgtEl>
                                          <p:spTgt spid="3010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01059">
                                            <p:txEl>
                                              <p:pRg st="4" end="4"/>
                                            </p:txEl>
                                          </p:spTgt>
                                        </p:tgtEl>
                                        <p:attrNameLst>
                                          <p:attrName>style.visibility</p:attrName>
                                        </p:attrNameLst>
                                      </p:cBhvr>
                                      <p:to>
                                        <p:strVal val="visible"/>
                                      </p:to>
                                    </p:set>
                                    <p:animEffect transition="in" filter="wipe(left)">
                                      <p:cBhvr>
                                        <p:cTn id="27" dur="500"/>
                                        <p:tgtEl>
                                          <p:spTgt spid="3010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01059">
                                            <p:txEl>
                                              <p:pRg st="5" end="5"/>
                                            </p:txEl>
                                          </p:spTgt>
                                        </p:tgtEl>
                                        <p:attrNameLst>
                                          <p:attrName>style.visibility</p:attrName>
                                        </p:attrNameLst>
                                      </p:cBhvr>
                                      <p:to>
                                        <p:strVal val="visible"/>
                                      </p:to>
                                    </p:set>
                                    <p:animEffect transition="in" filter="wipe(left)">
                                      <p:cBhvr>
                                        <p:cTn id="32" dur="500"/>
                                        <p:tgtEl>
                                          <p:spTgt spid="30105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01059">
                                            <p:txEl>
                                              <p:pRg st="6" end="6"/>
                                            </p:txEl>
                                          </p:spTgt>
                                        </p:tgtEl>
                                        <p:attrNameLst>
                                          <p:attrName>style.visibility</p:attrName>
                                        </p:attrNameLst>
                                      </p:cBhvr>
                                      <p:to>
                                        <p:strVal val="visible"/>
                                      </p:to>
                                    </p:set>
                                    <p:animEffect transition="in" filter="wipe(left)">
                                      <p:cBhvr>
                                        <p:cTn id="37" dur="500"/>
                                        <p:tgtEl>
                                          <p:spTgt spid="301059">
                                            <p:txEl>
                                              <p:pRg st="6" end="6"/>
                                            </p:txEl>
                                          </p:spTgt>
                                        </p:tgtEl>
                                      </p:cBhvr>
                                    </p:animEffect>
                                  </p:childTnLst>
                                </p:cTn>
                              </p:par>
                              <p:par>
                                <p:cTn id="38" presetID="22" presetClass="entr" presetSubtype="8" fill="hold" nodeType="withEffect">
                                  <p:stCondLst>
                                    <p:cond delay="0"/>
                                  </p:stCondLst>
                                  <p:childTnLst>
                                    <p:set>
                                      <p:cBhvr>
                                        <p:cTn id="39" dur="1" fill="hold">
                                          <p:stCondLst>
                                            <p:cond delay="0"/>
                                          </p:stCondLst>
                                        </p:cTn>
                                        <p:tgtEl>
                                          <p:spTgt spid="301060"/>
                                        </p:tgtEl>
                                        <p:attrNameLst>
                                          <p:attrName>style.visibility</p:attrName>
                                        </p:attrNameLst>
                                      </p:cBhvr>
                                      <p:to>
                                        <p:strVal val="visible"/>
                                      </p:to>
                                    </p:set>
                                    <p:animEffect transition="in" filter="wipe(left)">
                                      <p:cBhvr>
                                        <p:cTn id="40" dur="500"/>
                                        <p:tgtEl>
                                          <p:spTgt spid="301060"/>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01065"/>
                                        </p:tgtEl>
                                        <p:attrNameLst>
                                          <p:attrName>style.visibility</p:attrName>
                                        </p:attrNameLst>
                                      </p:cBhvr>
                                      <p:to>
                                        <p:strVal val="visible"/>
                                      </p:to>
                                    </p:set>
                                    <p:animEffect transition="in" filter="wipe(left)">
                                      <p:cBhvr>
                                        <p:cTn id="45" dur="500"/>
                                        <p:tgtEl>
                                          <p:spTgt spid="301065"/>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01066"/>
                                        </p:tgtEl>
                                        <p:attrNameLst>
                                          <p:attrName>style.visibility</p:attrName>
                                        </p:attrNameLst>
                                      </p:cBhvr>
                                      <p:to>
                                        <p:strVal val="visible"/>
                                      </p:to>
                                    </p:set>
                                    <p:animEffect transition="in" filter="wipe(left)">
                                      <p:cBhvr>
                                        <p:cTn id="50" dur="500"/>
                                        <p:tgtEl>
                                          <p:spTgt spid="301066"/>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01067"/>
                                        </p:tgtEl>
                                        <p:attrNameLst>
                                          <p:attrName>style.visibility</p:attrName>
                                        </p:attrNameLst>
                                      </p:cBhvr>
                                      <p:to>
                                        <p:strVal val="visible"/>
                                      </p:to>
                                    </p:set>
                                    <p:animEffect transition="in" filter="wipe(left)">
                                      <p:cBhvr>
                                        <p:cTn id="55" dur="500"/>
                                        <p:tgtEl>
                                          <p:spTgt spid="30106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2" fill="hold" nodeType="click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wipe(right)">
                                      <p:cBhvr>
                                        <p:cTn id="60" dur="500"/>
                                        <p:tgtEl>
                                          <p:spTgt spid="2"/>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grpId="0" nodeType="clickEffect">
                                  <p:stCondLst>
                                    <p:cond delay="0"/>
                                  </p:stCondLst>
                                  <p:iterate type="wd">
                                    <p:tmPct val="10000"/>
                                  </p:iterate>
                                  <p:childTnLst>
                                    <p:set>
                                      <p:cBhvr>
                                        <p:cTn id="64" dur="1" fill="hold">
                                          <p:stCondLst>
                                            <p:cond delay="0"/>
                                          </p:stCondLst>
                                        </p:cTn>
                                        <p:tgtEl>
                                          <p:spTgt spid="301059">
                                            <p:txEl>
                                              <p:pRg st="7" end="7"/>
                                            </p:txEl>
                                          </p:spTgt>
                                        </p:tgtEl>
                                        <p:attrNameLst>
                                          <p:attrName>style.visibility</p:attrName>
                                        </p:attrNameLst>
                                      </p:cBhvr>
                                      <p:to>
                                        <p:strVal val="visible"/>
                                      </p:to>
                                    </p:set>
                                    <p:animEffect transition="in" filter="wipe(left)">
                                      <p:cBhvr>
                                        <p:cTn id="65" dur="500"/>
                                        <p:tgtEl>
                                          <p:spTgt spid="301059">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01068"/>
                                        </p:tgtEl>
                                        <p:attrNameLst>
                                          <p:attrName>style.visibility</p:attrName>
                                        </p:attrNameLst>
                                      </p:cBhvr>
                                      <p:to>
                                        <p:strVal val="visible"/>
                                      </p:to>
                                    </p:set>
                                    <p:animEffect transition="in" filter="wipe(left)">
                                      <p:cBhvr>
                                        <p:cTn id="70" dur="500"/>
                                        <p:tgtEl>
                                          <p:spTgt spid="301068"/>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grpId="0" nodeType="clickEffect">
                                  <p:stCondLst>
                                    <p:cond delay="0"/>
                                  </p:stCondLst>
                                  <p:iterate type="wd">
                                    <p:tmPct val="10000"/>
                                  </p:iterate>
                                  <p:childTnLst>
                                    <p:set>
                                      <p:cBhvr>
                                        <p:cTn id="74" dur="1" fill="hold">
                                          <p:stCondLst>
                                            <p:cond delay="0"/>
                                          </p:stCondLst>
                                        </p:cTn>
                                        <p:tgtEl>
                                          <p:spTgt spid="301071"/>
                                        </p:tgtEl>
                                        <p:attrNameLst>
                                          <p:attrName>style.visibility</p:attrName>
                                        </p:attrNameLst>
                                      </p:cBhvr>
                                      <p:to>
                                        <p:strVal val="visible"/>
                                      </p:to>
                                    </p:set>
                                    <p:animEffect transition="in" filter="wipe(left)">
                                      <p:cBhvr>
                                        <p:cTn id="75" dur="500"/>
                                        <p:tgtEl>
                                          <p:spTgt spid="301071"/>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nodeType="clickEffect">
                                  <p:stCondLst>
                                    <p:cond delay="0"/>
                                  </p:stCondLst>
                                  <p:childTnLst>
                                    <p:set>
                                      <p:cBhvr>
                                        <p:cTn id="79" dur="1" fill="hold">
                                          <p:stCondLst>
                                            <p:cond delay="0"/>
                                          </p:stCondLst>
                                        </p:cTn>
                                        <p:tgtEl>
                                          <p:spTgt spid="301070"/>
                                        </p:tgtEl>
                                        <p:attrNameLst>
                                          <p:attrName>style.visibility</p:attrName>
                                        </p:attrNameLst>
                                      </p:cBhvr>
                                      <p:to>
                                        <p:strVal val="visible"/>
                                      </p:to>
                                    </p:set>
                                    <p:animEffect transition="in" filter="wipe(left)">
                                      <p:cBhvr>
                                        <p:cTn id="80" dur="500"/>
                                        <p:tgtEl>
                                          <p:spTgt spid="301070"/>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iterate type="wd">
                                    <p:tmPct val="10000"/>
                                  </p:iterate>
                                  <p:childTnLst>
                                    <p:set>
                                      <p:cBhvr>
                                        <p:cTn id="84" dur="1" fill="hold">
                                          <p:stCondLst>
                                            <p:cond delay="0"/>
                                          </p:stCondLst>
                                        </p:cTn>
                                        <p:tgtEl>
                                          <p:spTgt spid="301059">
                                            <p:txEl>
                                              <p:pRg st="8" end="8"/>
                                            </p:txEl>
                                          </p:spTgt>
                                        </p:tgtEl>
                                        <p:attrNameLst>
                                          <p:attrName>style.visibility</p:attrName>
                                        </p:attrNameLst>
                                      </p:cBhvr>
                                      <p:to>
                                        <p:strVal val="visible"/>
                                      </p:to>
                                    </p:set>
                                    <p:animEffect transition="in" filter="wipe(left)">
                                      <p:cBhvr>
                                        <p:cTn id="85" dur="500"/>
                                        <p:tgtEl>
                                          <p:spTgt spid="301059">
                                            <p:txEl>
                                              <p:pRg st="8" end="8"/>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iterate type="wd">
                                    <p:tmPct val="10000"/>
                                  </p:iterate>
                                  <p:childTnLst>
                                    <p:set>
                                      <p:cBhvr>
                                        <p:cTn id="89" dur="1" fill="hold">
                                          <p:stCondLst>
                                            <p:cond delay="0"/>
                                          </p:stCondLst>
                                        </p:cTn>
                                        <p:tgtEl>
                                          <p:spTgt spid="301069"/>
                                        </p:tgtEl>
                                        <p:attrNameLst>
                                          <p:attrName>style.visibility</p:attrName>
                                        </p:attrNameLst>
                                      </p:cBhvr>
                                      <p:to>
                                        <p:strVal val="visible"/>
                                      </p:to>
                                    </p:set>
                                    <p:animEffect transition="in" filter="wipe(left)">
                                      <p:cBhvr>
                                        <p:cTn id="90" dur="500"/>
                                        <p:tgtEl>
                                          <p:spTgt spid="301069"/>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iterate type="wd">
                                    <p:tmPct val="10000"/>
                                  </p:iterate>
                                  <p:childTnLst>
                                    <p:set>
                                      <p:cBhvr>
                                        <p:cTn id="94" dur="1" fill="hold">
                                          <p:stCondLst>
                                            <p:cond delay="0"/>
                                          </p:stCondLst>
                                        </p:cTn>
                                        <p:tgtEl>
                                          <p:spTgt spid="301059">
                                            <p:txEl>
                                              <p:pRg st="9" end="9"/>
                                            </p:txEl>
                                          </p:spTgt>
                                        </p:tgtEl>
                                        <p:attrNameLst>
                                          <p:attrName>style.visibility</p:attrName>
                                        </p:attrNameLst>
                                      </p:cBhvr>
                                      <p:to>
                                        <p:strVal val="visible"/>
                                      </p:to>
                                    </p:set>
                                    <p:animEffect transition="in" filter="wipe(left)">
                                      <p:cBhvr>
                                        <p:cTn id="95" dur="500"/>
                                        <p:tgtEl>
                                          <p:spTgt spid="301059">
                                            <p:txEl>
                                              <p:pRg st="9" end="9"/>
                                            </p:tx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iterate type="wd">
                                    <p:tmPct val="10000"/>
                                  </p:iterate>
                                  <p:childTnLst>
                                    <p:set>
                                      <p:cBhvr>
                                        <p:cTn id="99" dur="1" fill="hold">
                                          <p:stCondLst>
                                            <p:cond delay="0"/>
                                          </p:stCondLst>
                                        </p:cTn>
                                        <p:tgtEl>
                                          <p:spTgt spid="301059">
                                            <p:txEl>
                                              <p:pRg st="10" end="10"/>
                                            </p:txEl>
                                          </p:spTgt>
                                        </p:tgtEl>
                                        <p:attrNameLst>
                                          <p:attrName>style.visibility</p:attrName>
                                        </p:attrNameLst>
                                      </p:cBhvr>
                                      <p:to>
                                        <p:strVal val="visible"/>
                                      </p:to>
                                    </p:set>
                                    <p:animEffect transition="in" filter="wipe(left)">
                                      <p:cBhvr>
                                        <p:cTn id="100" dur="500"/>
                                        <p:tgtEl>
                                          <p:spTgt spid="301059">
                                            <p:txEl>
                                              <p:pRg st="10" end="1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iterate type="wd">
                                    <p:tmPct val="10000"/>
                                  </p:iterate>
                                  <p:childTnLst>
                                    <p:set>
                                      <p:cBhvr>
                                        <p:cTn id="104" dur="1" fill="hold">
                                          <p:stCondLst>
                                            <p:cond delay="0"/>
                                          </p:stCondLst>
                                        </p:cTn>
                                        <p:tgtEl>
                                          <p:spTgt spid="301059">
                                            <p:txEl>
                                              <p:pRg st="11" end="11"/>
                                            </p:txEl>
                                          </p:spTgt>
                                        </p:tgtEl>
                                        <p:attrNameLst>
                                          <p:attrName>style.visibility</p:attrName>
                                        </p:attrNameLst>
                                      </p:cBhvr>
                                      <p:to>
                                        <p:strVal val="visible"/>
                                      </p:to>
                                    </p:set>
                                    <p:animEffect transition="in" filter="wipe(left)">
                                      <p:cBhvr>
                                        <p:cTn id="105" dur="500"/>
                                        <p:tgtEl>
                                          <p:spTgt spid="30105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1059" grpId="0" build="p"/>
      <p:bldP spid="301069" grpId="0" animBg="1"/>
      <p:bldP spid="30107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ACAF826D-C510-1F44-AE7E-092A3FCC1E85}" type="slidenum">
              <a:rPr lang="en-US"/>
              <a:pPr/>
              <a:t>22</a:t>
            </a:fld>
            <a:endParaRPr lang="en-US"/>
          </a:p>
        </p:txBody>
      </p:sp>
      <p:pic>
        <p:nvPicPr>
          <p:cNvPr id="302082" name="Picture 2" descr="FG25_015"/>
          <p:cNvPicPr>
            <a:picLocks noChangeAspect="1" noChangeArrowheads="1"/>
          </p:cNvPicPr>
          <p:nvPr/>
        </p:nvPicPr>
        <p:blipFill>
          <a:blip r:embed="rId3"/>
          <a:srcRect/>
          <a:stretch>
            <a:fillRect/>
          </a:stretch>
        </p:blipFill>
        <p:spPr bwMode="auto">
          <a:xfrm>
            <a:off x="5486400" y="247650"/>
            <a:ext cx="3352800" cy="3028950"/>
          </a:xfrm>
          <a:prstGeom prst="rect">
            <a:avLst/>
          </a:prstGeom>
          <a:noFill/>
        </p:spPr>
      </p:pic>
      <p:sp>
        <p:nvSpPr>
          <p:cNvPr id="302083" name="Rectangle 3"/>
          <p:cNvSpPr>
            <a:spLocks noGrp="1" noChangeArrowheads="1"/>
          </p:cNvSpPr>
          <p:nvPr>
            <p:ph type="title"/>
          </p:nvPr>
        </p:nvSpPr>
        <p:spPr>
          <a:xfrm>
            <a:off x="228600" y="0"/>
            <a:ext cx="8686800" cy="762000"/>
          </a:xfrm>
        </p:spPr>
        <p:txBody>
          <a:bodyPr/>
          <a:lstStyle/>
          <a:p>
            <a:r>
              <a:rPr lang="en-US" dirty="0"/>
              <a:t>Example 25 –</a:t>
            </a:r>
            <a:r>
              <a:rPr lang="en-US" dirty="0" smtClean="0"/>
              <a:t> 8 </a:t>
            </a:r>
            <a:endParaRPr lang="en-US" dirty="0"/>
          </a:p>
        </p:txBody>
      </p:sp>
      <p:sp>
        <p:nvSpPr>
          <p:cNvPr id="302084" name="Text Box 4"/>
          <p:cNvSpPr txBox="1">
            <a:spLocks noChangeArrowheads="1"/>
          </p:cNvSpPr>
          <p:nvPr/>
        </p:nvSpPr>
        <p:spPr bwMode="auto">
          <a:xfrm>
            <a:off x="304800" y="654050"/>
            <a:ext cx="5181600" cy="1554163"/>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Headlights: </a:t>
            </a:r>
            <a:r>
              <a:rPr lang="en-US" sz="3200" dirty="0">
                <a:solidFill>
                  <a:schemeClr val="accent2"/>
                </a:solidFill>
                <a:latin typeface="Arial Narrow" charset="0"/>
              </a:rPr>
              <a:t>Calculate the resistance of a 40-W automobile headlight designed for 12V. </a:t>
            </a:r>
          </a:p>
        </p:txBody>
      </p:sp>
      <p:sp>
        <p:nvSpPr>
          <p:cNvPr id="302085" name="Text Box 5"/>
          <p:cNvSpPr txBox="1">
            <a:spLocks noChangeArrowheads="1"/>
          </p:cNvSpPr>
          <p:nvPr/>
        </p:nvSpPr>
        <p:spPr bwMode="auto">
          <a:xfrm>
            <a:off x="381000" y="2635250"/>
            <a:ext cx="79248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Since the power is 40W and the voltage is 12V, we use the formula with V and R.  </a:t>
            </a:r>
          </a:p>
        </p:txBody>
      </p:sp>
      <p:sp>
        <p:nvSpPr>
          <p:cNvPr id="302086" name="AutoShape 6"/>
          <p:cNvSpPr>
            <a:spLocks noChangeArrowheads="1"/>
          </p:cNvSpPr>
          <p:nvPr/>
        </p:nvSpPr>
        <p:spPr bwMode="auto">
          <a:xfrm>
            <a:off x="2551113" y="3781425"/>
            <a:ext cx="1630362" cy="850900"/>
          </a:xfrm>
          <a:prstGeom prst="rightArrow">
            <a:avLst>
              <a:gd name="adj1" fmla="val 50000"/>
              <a:gd name="adj2" fmla="val 47901"/>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R</a:t>
            </a:r>
          </a:p>
        </p:txBody>
      </p:sp>
      <p:graphicFrame>
        <p:nvGraphicFramePr>
          <p:cNvPr id="302087" name="Object 7"/>
          <p:cNvGraphicFramePr>
            <a:graphicFrameLocks noChangeAspect="1"/>
          </p:cNvGraphicFramePr>
          <p:nvPr/>
        </p:nvGraphicFramePr>
        <p:xfrm>
          <a:off x="925513" y="3700463"/>
          <a:ext cx="1360487" cy="1211262"/>
        </p:xfrm>
        <a:graphic>
          <a:graphicData uri="http://schemas.openxmlformats.org/presentationml/2006/ole">
            <mc:AlternateContent xmlns:mc="http://schemas.openxmlformats.org/markup-compatibility/2006">
              <mc:Choice xmlns:v="urn:schemas-microsoft-com:vml" Requires="v">
                <p:oleObj spid="_x0000_s261395" name="Equation" r:id="rId4" imgW="469800" imgH="393480" progId="Equation.DSMT4">
                  <p:embed/>
                </p:oleObj>
              </mc:Choice>
              <mc:Fallback>
                <p:oleObj name="Equation" r:id="rId4" imgW="46980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5513" y="3700463"/>
                        <a:ext cx="1360487" cy="1211262"/>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02088" name="Object 8"/>
          <p:cNvGraphicFramePr>
            <a:graphicFrameLocks noChangeAspect="1"/>
          </p:cNvGraphicFramePr>
          <p:nvPr/>
        </p:nvGraphicFramePr>
        <p:xfrm>
          <a:off x="3200400" y="5181600"/>
          <a:ext cx="690563" cy="438150"/>
        </p:xfrm>
        <a:graphic>
          <a:graphicData uri="http://schemas.openxmlformats.org/presentationml/2006/ole">
            <mc:AlternateContent xmlns:mc="http://schemas.openxmlformats.org/markup-compatibility/2006">
              <mc:Choice xmlns:v="urn:schemas-microsoft-com:vml" Requires="v">
                <p:oleObj spid="_x0000_s261396" name="Equation" r:id="rId6" imgW="253800" imgH="152280" progId="Equation.DSMT4">
                  <p:embed/>
                </p:oleObj>
              </mc:Choice>
              <mc:Fallback>
                <p:oleObj name="Equation" r:id="rId6" imgW="253800" imgH="15228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400" y="5181600"/>
                        <a:ext cx="690563" cy="43815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89" name="Object 9"/>
          <p:cNvGraphicFramePr>
            <a:graphicFrameLocks noChangeAspect="1"/>
          </p:cNvGraphicFramePr>
          <p:nvPr/>
        </p:nvGraphicFramePr>
        <p:xfrm>
          <a:off x="3810000" y="4800600"/>
          <a:ext cx="931863" cy="1135063"/>
        </p:xfrm>
        <a:graphic>
          <a:graphicData uri="http://schemas.openxmlformats.org/presentationml/2006/ole">
            <mc:AlternateContent xmlns:mc="http://schemas.openxmlformats.org/markup-compatibility/2006">
              <mc:Choice xmlns:v="urn:schemas-microsoft-com:vml" Requires="v">
                <p:oleObj spid="_x0000_s261397" name="Equation" r:id="rId8" imgW="342720" imgH="393480" progId="Equation.DSMT4">
                  <p:embed/>
                </p:oleObj>
              </mc:Choice>
              <mc:Fallback>
                <p:oleObj name="Equation" r:id="rId8" imgW="342720" imgH="39348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0" y="4800600"/>
                        <a:ext cx="931863" cy="1135063"/>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2090" name="Object 10"/>
          <p:cNvGraphicFramePr>
            <a:graphicFrameLocks noChangeAspect="1"/>
          </p:cNvGraphicFramePr>
          <p:nvPr/>
        </p:nvGraphicFramePr>
        <p:xfrm>
          <a:off x="4746625" y="4699000"/>
          <a:ext cx="2416175" cy="1244600"/>
        </p:xfrm>
        <a:graphic>
          <a:graphicData uri="http://schemas.openxmlformats.org/presentationml/2006/ole">
            <mc:AlternateContent xmlns:mc="http://schemas.openxmlformats.org/markup-compatibility/2006">
              <mc:Choice xmlns:v="urn:schemas-microsoft-com:vml" Requires="v">
                <p:oleObj spid="_x0000_s261398" name="Equation" r:id="rId10" imgW="888840" imgH="431640" progId="Equation.DSMT4">
                  <p:embed/>
                </p:oleObj>
              </mc:Choice>
              <mc:Fallback>
                <p:oleObj name="Equation" r:id="rId10" imgW="888840" imgH="4316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46625" y="4699000"/>
                        <a:ext cx="2416175" cy="12446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7779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2084"/>
                                        </p:tgtEl>
                                        <p:attrNameLst>
                                          <p:attrName>style.visibility</p:attrName>
                                        </p:attrNameLst>
                                      </p:cBhvr>
                                      <p:to>
                                        <p:strVal val="visible"/>
                                      </p:to>
                                    </p:set>
                                    <p:animEffect transition="in" filter="wipe(left)">
                                      <p:cBhvr>
                                        <p:cTn id="7" dur="500"/>
                                        <p:tgtEl>
                                          <p:spTgt spid="30208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2082"/>
                                        </p:tgtEl>
                                        <p:attrNameLst>
                                          <p:attrName>style.visibility</p:attrName>
                                        </p:attrNameLst>
                                      </p:cBhvr>
                                      <p:to>
                                        <p:strVal val="visible"/>
                                      </p:to>
                                    </p:set>
                                    <p:anim calcmode="lin" valueType="num">
                                      <p:cBhvr>
                                        <p:cTn id="12" dur="500" fill="hold"/>
                                        <p:tgtEl>
                                          <p:spTgt spid="302082"/>
                                        </p:tgtEl>
                                        <p:attrNameLst>
                                          <p:attrName>ppt_w</p:attrName>
                                        </p:attrNameLst>
                                      </p:cBhvr>
                                      <p:tavLst>
                                        <p:tav tm="0">
                                          <p:val>
                                            <p:fltVal val="0"/>
                                          </p:val>
                                        </p:tav>
                                        <p:tav tm="100000">
                                          <p:val>
                                            <p:strVal val="#ppt_w"/>
                                          </p:val>
                                        </p:tav>
                                      </p:tavLst>
                                    </p:anim>
                                    <p:anim calcmode="lin" valueType="num">
                                      <p:cBhvr>
                                        <p:cTn id="13" dur="500" fill="hold"/>
                                        <p:tgtEl>
                                          <p:spTgt spid="302082"/>
                                        </p:tgtEl>
                                        <p:attrNameLst>
                                          <p:attrName>ppt_h</p:attrName>
                                        </p:attrNameLst>
                                      </p:cBhvr>
                                      <p:tavLst>
                                        <p:tav tm="0">
                                          <p:val>
                                            <p:fltVal val="0"/>
                                          </p:val>
                                        </p:tav>
                                        <p:tav tm="100000">
                                          <p:val>
                                            <p:strVal val="#ppt_h"/>
                                          </p:val>
                                        </p:tav>
                                      </p:tavLst>
                                    </p:anim>
                                    <p:animEffect transition="in" filter="fade">
                                      <p:cBhvr>
                                        <p:cTn id="14" dur="500"/>
                                        <p:tgtEl>
                                          <p:spTgt spid="30208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02085"/>
                                        </p:tgtEl>
                                        <p:attrNameLst>
                                          <p:attrName>style.visibility</p:attrName>
                                        </p:attrNameLst>
                                      </p:cBhvr>
                                      <p:to>
                                        <p:strVal val="visible"/>
                                      </p:to>
                                    </p:set>
                                    <p:animEffect transition="in" filter="wipe(left)">
                                      <p:cBhvr>
                                        <p:cTn id="19" dur="500"/>
                                        <p:tgtEl>
                                          <p:spTgt spid="302085"/>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02087"/>
                                        </p:tgtEl>
                                        <p:attrNameLst>
                                          <p:attrName>style.visibility</p:attrName>
                                        </p:attrNameLst>
                                      </p:cBhvr>
                                      <p:to>
                                        <p:strVal val="visible"/>
                                      </p:to>
                                    </p:set>
                                    <p:animEffect transition="in" filter="wipe(left)">
                                      <p:cBhvr>
                                        <p:cTn id="24" dur="500"/>
                                        <p:tgtEl>
                                          <p:spTgt spid="30208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2086"/>
                                        </p:tgtEl>
                                        <p:attrNameLst>
                                          <p:attrName>style.visibility</p:attrName>
                                        </p:attrNameLst>
                                      </p:cBhvr>
                                      <p:to>
                                        <p:strVal val="visible"/>
                                      </p:to>
                                    </p:set>
                                    <p:animEffect transition="in" filter="wipe(left)">
                                      <p:cBhvr>
                                        <p:cTn id="29" dur="500"/>
                                        <p:tgtEl>
                                          <p:spTgt spid="30208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02088"/>
                                        </p:tgtEl>
                                        <p:attrNameLst>
                                          <p:attrName>style.visibility</p:attrName>
                                        </p:attrNameLst>
                                      </p:cBhvr>
                                      <p:to>
                                        <p:strVal val="visible"/>
                                      </p:to>
                                    </p:set>
                                    <p:animEffect transition="in" filter="wipe(left)">
                                      <p:cBhvr>
                                        <p:cTn id="34" dur="500"/>
                                        <p:tgtEl>
                                          <p:spTgt spid="30208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02089"/>
                                        </p:tgtEl>
                                        <p:attrNameLst>
                                          <p:attrName>style.visibility</p:attrName>
                                        </p:attrNameLst>
                                      </p:cBhvr>
                                      <p:to>
                                        <p:strVal val="visible"/>
                                      </p:to>
                                    </p:set>
                                    <p:animEffect transition="in" filter="wipe(left)">
                                      <p:cBhvr>
                                        <p:cTn id="39" dur="500"/>
                                        <p:tgtEl>
                                          <p:spTgt spid="30208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02090"/>
                                        </p:tgtEl>
                                        <p:attrNameLst>
                                          <p:attrName>style.visibility</p:attrName>
                                        </p:attrNameLst>
                                      </p:cBhvr>
                                      <p:to>
                                        <p:strVal val="visible"/>
                                      </p:to>
                                    </p:set>
                                    <p:animEffect transition="in" filter="wipe(left)">
                                      <p:cBhvr>
                                        <p:cTn id="44" dur="500"/>
                                        <p:tgtEl>
                                          <p:spTgt spid="302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4" grpId="0"/>
      <p:bldP spid="302085" grpId="0"/>
      <p:bldP spid="30208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Tuesday, June 19, 2018</a:t>
            </a:r>
            <a:endParaRPr lang="en-US"/>
          </a:p>
        </p:txBody>
      </p:sp>
      <p:sp>
        <p:nvSpPr>
          <p:cNvPr id="12" name="Footer Placeholder 4"/>
          <p:cNvSpPr>
            <a:spLocks noGrp="1"/>
          </p:cNvSpPr>
          <p:nvPr>
            <p:ph type="ftr" sz="quarter" idx="11"/>
          </p:nvPr>
        </p:nvSpPr>
        <p:spPr/>
        <p:txBody>
          <a:bodyPr/>
          <a:lstStyle/>
          <a:p>
            <a:r>
              <a:rPr lang="de-DE" smtClean="0"/>
              <a:t>PHYS 1444-001, Summer 2018               Dr. Jaehoon Yu</a:t>
            </a:r>
            <a:endParaRPr lang="en-US"/>
          </a:p>
        </p:txBody>
      </p:sp>
      <p:sp>
        <p:nvSpPr>
          <p:cNvPr id="13" name="Slide Number Placeholder 5"/>
          <p:cNvSpPr>
            <a:spLocks noGrp="1"/>
          </p:cNvSpPr>
          <p:nvPr>
            <p:ph type="sldNum" sz="quarter" idx="12"/>
          </p:nvPr>
        </p:nvSpPr>
        <p:spPr/>
        <p:txBody>
          <a:bodyPr/>
          <a:lstStyle/>
          <a:p>
            <a:fld id="{D9C380A8-9FE9-F24C-B5C6-2584842B6645}" type="slidenum">
              <a:rPr lang="en-US"/>
              <a:pPr/>
              <a:t>23</a:t>
            </a:fld>
            <a:endParaRPr lang="en-US"/>
          </a:p>
        </p:txBody>
      </p:sp>
      <p:pic>
        <p:nvPicPr>
          <p:cNvPr id="303106" name="Picture 2" descr="FG25_018"/>
          <p:cNvPicPr>
            <a:picLocks noChangeAspect="1" noChangeArrowheads="1"/>
          </p:cNvPicPr>
          <p:nvPr/>
        </p:nvPicPr>
        <p:blipFill>
          <a:blip r:embed="rId2"/>
          <a:srcRect/>
          <a:stretch>
            <a:fillRect/>
          </a:stretch>
        </p:blipFill>
        <p:spPr bwMode="auto">
          <a:xfrm>
            <a:off x="5638800" y="1390650"/>
            <a:ext cx="4038600" cy="2343150"/>
          </a:xfrm>
          <a:prstGeom prst="rect">
            <a:avLst/>
          </a:prstGeom>
          <a:noFill/>
        </p:spPr>
      </p:pic>
      <p:pic>
        <p:nvPicPr>
          <p:cNvPr id="303107" name="Picture 3" descr="FG25_017B"/>
          <p:cNvPicPr>
            <a:picLocks noChangeAspect="1" noChangeArrowheads="1"/>
          </p:cNvPicPr>
          <p:nvPr/>
        </p:nvPicPr>
        <p:blipFill>
          <a:blip r:embed="rId3"/>
          <a:srcRect/>
          <a:stretch>
            <a:fillRect/>
          </a:stretch>
        </p:blipFill>
        <p:spPr bwMode="auto">
          <a:xfrm>
            <a:off x="4114800" y="4038600"/>
            <a:ext cx="2438400" cy="2362200"/>
          </a:xfrm>
          <a:prstGeom prst="rect">
            <a:avLst/>
          </a:prstGeom>
          <a:noFill/>
        </p:spPr>
      </p:pic>
      <p:sp>
        <p:nvSpPr>
          <p:cNvPr id="303108" name="Rectangle 4"/>
          <p:cNvSpPr>
            <a:spLocks noGrp="1" noChangeArrowheads="1"/>
          </p:cNvSpPr>
          <p:nvPr>
            <p:ph type="title"/>
          </p:nvPr>
        </p:nvSpPr>
        <p:spPr>
          <a:xfrm>
            <a:off x="685800" y="0"/>
            <a:ext cx="7772400" cy="609600"/>
          </a:xfrm>
        </p:spPr>
        <p:txBody>
          <a:bodyPr/>
          <a:lstStyle/>
          <a:p>
            <a:r>
              <a:rPr lang="en-US" sz="4000"/>
              <a:t>Power in Household Circuits</a:t>
            </a:r>
          </a:p>
        </p:txBody>
      </p:sp>
      <p:sp>
        <p:nvSpPr>
          <p:cNvPr id="303109" name="Rectangle 5"/>
          <p:cNvSpPr>
            <a:spLocks noGrp="1" noChangeArrowheads="1"/>
          </p:cNvSpPr>
          <p:nvPr>
            <p:ph type="body" idx="1"/>
          </p:nvPr>
        </p:nvSpPr>
        <p:spPr>
          <a:xfrm>
            <a:off x="152400" y="457200"/>
            <a:ext cx="8686800" cy="4191000"/>
          </a:xfrm>
        </p:spPr>
        <p:txBody>
          <a:bodyPr/>
          <a:lstStyle/>
          <a:p>
            <a:pPr>
              <a:lnSpc>
                <a:spcPct val="90000"/>
              </a:lnSpc>
            </a:pPr>
            <a:r>
              <a:rPr lang="en-US"/>
              <a:t>Household devices usually have small resistance</a:t>
            </a:r>
          </a:p>
          <a:p>
            <a:pPr lvl="1">
              <a:lnSpc>
                <a:spcPct val="90000"/>
              </a:lnSpc>
            </a:pPr>
            <a:r>
              <a:rPr lang="en-US"/>
              <a:t>But since they draw current, if they become large enough, wires can heat up (overloaded)</a:t>
            </a:r>
          </a:p>
          <a:p>
            <a:pPr lvl="2">
              <a:lnSpc>
                <a:spcPct val="90000"/>
              </a:lnSpc>
            </a:pPr>
            <a:r>
              <a:rPr lang="en-US"/>
              <a:t>Why is using thicker wires safer?</a:t>
            </a:r>
          </a:p>
          <a:p>
            <a:pPr lvl="3">
              <a:lnSpc>
                <a:spcPct val="90000"/>
              </a:lnSpc>
            </a:pPr>
            <a:r>
              <a:rPr lang="en-US"/>
              <a:t>Thicker wires has less resistance, lower heat</a:t>
            </a:r>
          </a:p>
          <a:p>
            <a:pPr lvl="1">
              <a:lnSpc>
                <a:spcPct val="90000"/>
              </a:lnSpc>
            </a:pPr>
            <a:r>
              <a:rPr lang="en-US"/>
              <a:t>Overloaded wire can set off a fire at home</a:t>
            </a:r>
          </a:p>
          <a:p>
            <a:pPr>
              <a:lnSpc>
                <a:spcPct val="90000"/>
              </a:lnSpc>
            </a:pPr>
            <a:r>
              <a:rPr lang="en-US"/>
              <a:t>How do we prevent this?</a:t>
            </a:r>
          </a:p>
          <a:p>
            <a:pPr lvl="1">
              <a:lnSpc>
                <a:spcPct val="90000"/>
              </a:lnSpc>
            </a:pPr>
            <a:r>
              <a:rPr lang="en-US"/>
              <a:t>Put in a switch that would disconnect the circuit when overloaded</a:t>
            </a:r>
          </a:p>
        </p:txBody>
      </p:sp>
      <p:sp>
        <p:nvSpPr>
          <p:cNvPr id="303110" name="Rectangle 6"/>
          <p:cNvSpPr>
            <a:spLocks noChangeArrowheads="1"/>
          </p:cNvSpPr>
          <p:nvPr/>
        </p:nvSpPr>
        <p:spPr bwMode="auto">
          <a:xfrm>
            <a:off x="-304800" y="4495800"/>
            <a:ext cx="4724400" cy="17526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dirty="0">
                <a:solidFill>
                  <a:srgbClr val="003300"/>
                </a:solidFill>
                <a:latin typeface="Arial Narrow" charset="0"/>
                <a:ea typeface="ＭＳ Ｐゴシック" charset="-128"/>
              </a:rPr>
              <a:t>Fuse or circuit breakers</a:t>
            </a:r>
          </a:p>
          <a:p>
            <a:pPr marL="1143000" lvl="2" indent="-228600">
              <a:spcBef>
                <a:spcPct val="20000"/>
              </a:spcBef>
              <a:buFontTx/>
              <a:buChar char="•"/>
            </a:pPr>
            <a:r>
              <a:rPr lang="en-US" dirty="0">
                <a:solidFill>
                  <a:srgbClr val="003300"/>
                </a:solidFill>
                <a:latin typeface="Arial Narrow" charset="0"/>
                <a:ea typeface="ＭＳ Ｐゴシック" charset="-128"/>
              </a:rPr>
              <a:t>They open up the circuit when the current is over certain value</a:t>
            </a:r>
          </a:p>
        </p:txBody>
      </p:sp>
      <p:pic>
        <p:nvPicPr>
          <p:cNvPr id="303111" name="Picture 7" descr="FG25_017C"/>
          <p:cNvPicPr>
            <a:picLocks noChangeAspect="1" noChangeArrowheads="1"/>
          </p:cNvPicPr>
          <p:nvPr/>
        </p:nvPicPr>
        <p:blipFill>
          <a:blip r:embed="rId4"/>
          <a:srcRect/>
          <a:stretch>
            <a:fillRect/>
          </a:stretch>
        </p:blipFill>
        <p:spPr bwMode="auto">
          <a:xfrm>
            <a:off x="7010400" y="4114800"/>
            <a:ext cx="2514600" cy="2343150"/>
          </a:xfrm>
          <a:prstGeom prst="rect">
            <a:avLst/>
          </a:prstGeom>
          <a:noFill/>
        </p:spPr>
      </p:pic>
      <p:sp>
        <p:nvSpPr>
          <p:cNvPr id="303112" name="AutoShape 8"/>
          <p:cNvSpPr>
            <a:spLocks noChangeArrowheads="1"/>
          </p:cNvSpPr>
          <p:nvPr/>
        </p:nvSpPr>
        <p:spPr bwMode="auto">
          <a:xfrm>
            <a:off x="6446838" y="5213350"/>
            <a:ext cx="1181100" cy="730250"/>
          </a:xfrm>
          <a:prstGeom prst="rightArrow">
            <a:avLst>
              <a:gd name="adj1" fmla="val 50000"/>
              <a:gd name="adj2" fmla="val 4043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Overload</a:t>
            </a:r>
          </a:p>
        </p:txBody>
      </p:sp>
      <p:sp>
        <p:nvSpPr>
          <p:cNvPr id="303113" name="Oval 9"/>
          <p:cNvSpPr>
            <a:spLocks noChangeArrowheads="1"/>
          </p:cNvSpPr>
          <p:nvPr/>
        </p:nvSpPr>
        <p:spPr bwMode="auto">
          <a:xfrm>
            <a:off x="4953000" y="4343400"/>
            <a:ext cx="533400" cy="6096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
        <p:nvSpPr>
          <p:cNvPr id="303114" name="Oval 10"/>
          <p:cNvSpPr>
            <a:spLocks noChangeArrowheads="1"/>
          </p:cNvSpPr>
          <p:nvPr/>
        </p:nvSpPr>
        <p:spPr bwMode="auto">
          <a:xfrm>
            <a:off x="7696200" y="4267200"/>
            <a:ext cx="609600" cy="609600"/>
          </a:xfrm>
          <a:prstGeom prst="ellipse">
            <a:avLst/>
          </a:prstGeom>
          <a:noFill/>
          <a:ln w="28575">
            <a:solidFill>
              <a:srgbClr val="CC0000"/>
            </a:solidFill>
            <a:round/>
            <a:headEnd/>
            <a:tailEnd/>
          </a:ln>
          <a:effectLst/>
        </p:spPr>
        <p:txBody>
          <a:bodyPr anchor="ctr">
            <a:prstTxWarp prst="textNoShape">
              <a:avLst/>
            </a:prstTxWarp>
            <a:spAutoFit/>
          </a:bodyPr>
          <a:lstStyle/>
          <a:p>
            <a:endParaRPr lang="en-US"/>
          </a:p>
        </p:txBody>
      </p:sp>
    </p:spTree>
    <p:extLst>
      <p:ext uri="{BB962C8B-B14F-4D97-AF65-F5344CB8AC3E}">
        <p14:creationId xmlns:p14="http://schemas.microsoft.com/office/powerpoint/2010/main" val="4686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3109">
                                            <p:txEl>
                                              <p:pRg st="0" end="0"/>
                                            </p:txEl>
                                          </p:spTgt>
                                        </p:tgtEl>
                                        <p:attrNameLst>
                                          <p:attrName>style.visibility</p:attrName>
                                        </p:attrNameLst>
                                      </p:cBhvr>
                                      <p:to>
                                        <p:strVal val="visible"/>
                                      </p:to>
                                    </p:set>
                                    <p:animEffect transition="in" filter="wipe(left)">
                                      <p:cBhvr>
                                        <p:cTn id="7" dur="500"/>
                                        <p:tgtEl>
                                          <p:spTgt spid="3031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03109">
                                            <p:txEl>
                                              <p:pRg st="1" end="1"/>
                                            </p:txEl>
                                          </p:spTgt>
                                        </p:tgtEl>
                                        <p:attrNameLst>
                                          <p:attrName>style.visibility</p:attrName>
                                        </p:attrNameLst>
                                      </p:cBhvr>
                                      <p:to>
                                        <p:strVal val="visible"/>
                                      </p:to>
                                    </p:set>
                                    <p:animEffect transition="in" filter="wipe(left)">
                                      <p:cBhvr>
                                        <p:cTn id="12" dur="500"/>
                                        <p:tgtEl>
                                          <p:spTgt spid="3031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0" fill="hold" nodeType="clickEffect">
                                  <p:stCondLst>
                                    <p:cond delay="0"/>
                                  </p:stCondLst>
                                  <p:childTnLst>
                                    <p:set>
                                      <p:cBhvr>
                                        <p:cTn id="16" dur="1" fill="hold">
                                          <p:stCondLst>
                                            <p:cond delay="0"/>
                                          </p:stCondLst>
                                        </p:cTn>
                                        <p:tgtEl>
                                          <p:spTgt spid="303106"/>
                                        </p:tgtEl>
                                        <p:attrNameLst>
                                          <p:attrName>style.visibility</p:attrName>
                                        </p:attrNameLst>
                                      </p:cBhvr>
                                      <p:to>
                                        <p:strVal val="visible"/>
                                      </p:to>
                                    </p:set>
                                    <p:anim calcmode="lin" valueType="num">
                                      <p:cBhvr>
                                        <p:cTn id="17" dur="500" fill="hold"/>
                                        <p:tgtEl>
                                          <p:spTgt spid="303106"/>
                                        </p:tgtEl>
                                        <p:attrNameLst>
                                          <p:attrName>ppt_w</p:attrName>
                                        </p:attrNameLst>
                                      </p:cBhvr>
                                      <p:tavLst>
                                        <p:tav tm="0">
                                          <p:val>
                                            <p:fltVal val="0"/>
                                          </p:val>
                                        </p:tav>
                                        <p:tav tm="100000">
                                          <p:val>
                                            <p:strVal val="#ppt_w"/>
                                          </p:val>
                                        </p:tav>
                                      </p:tavLst>
                                    </p:anim>
                                    <p:anim calcmode="lin" valueType="num">
                                      <p:cBhvr>
                                        <p:cTn id="18" dur="500" fill="hold"/>
                                        <p:tgtEl>
                                          <p:spTgt spid="303106"/>
                                        </p:tgtEl>
                                        <p:attrNameLst>
                                          <p:attrName>ppt_h</p:attrName>
                                        </p:attrNameLst>
                                      </p:cBhvr>
                                      <p:tavLst>
                                        <p:tav tm="0">
                                          <p:val>
                                            <p:fltVal val="0"/>
                                          </p:val>
                                        </p:tav>
                                        <p:tav tm="100000">
                                          <p:val>
                                            <p:strVal val="#ppt_h"/>
                                          </p:val>
                                        </p:tav>
                                      </p:tavLst>
                                    </p:anim>
                                    <p:animEffect transition="in" filter="fade">
                                      <p:cBhvr>
                                        <p:cTn id="19" dur="500"/>
                                        <p:tgtEl>
                                          <p:spTgt spid="30310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303109">
                                            <p:txEl>
                                              <p:pRg st="2" end="2"/>
                                            </p:txEl>
                                          </p:spTgt>
                                        </p:tgtEl>
                                        <p:attrNameLst>
                                          <p:attrName>style.visibility</p:attrName>
                                        </p:attrNameLst>
                                      </p:cBhvr>
                                      <p:to>
                                        <p:strVal val="visible"/>
                                      </p:to>
                                    </p:set>
                                    <p:animEffect transition="in" filter="wipe(left)">
                                      <p:cBhvr>
                                        <p:cTn id="24" dur="500"/>
                                        <p:tgtEl>
                                          <p:spTgt spid="303109">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3109">
                                            <p:txEl>
                                              <p:pRg st="3" end="3"/>
                                            </p:txEl>
                                          </p:spTgt>
                                        </p:tgtEl>
                                        <p:attrNameLst>
                                          <p:attrName>style.visibility</p:attrName>
                                        </p:attrNameLst>
                                      </p:cBhvr>
                                      <p:to>
                                        <p:strVal val="visible"/>
                                      </p:to>
                                    </p:set>
                                    <p:animEffect transition="in" filter="wipe(left)">
                                      <p:cBhvr>
                                        <p:cTn id="29" dur="500"/>
                                        <p:tgtEl>
                                          <p:spTgt spid="303109">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303109">
                                            <p:txEl>
                                              <p:pRg st="4" end="4"/>
                                            </p:txEl>
                                          </p:spTgt>
                                        </p:tgtEl>
                                        <p:attrNameLst>
                                          <p:attrName>style.visibility</p:attrName>
                                        </p:attrNameLst>
                                      </p:cBhvr>
                                      <p:to>
                                        <p:strVal val="visible"/>
                                      </p:to>
                                    </p:set>
                                    <p:animEffect transition="in" filter="wipe(left)">
                                      <p:cBhvr>
                                        <p:cTn id="34" dur="500"/>
                                        <p:tgtEl>
                                          <p:spTgt spid="303109">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03109">
                                            <p:txEl>
                                              <p:pRg st="5" end="5"/>
                                            </p:txEl>
                                          </p:spTgt>
                                        </p:tgtEl>
                                        <p:attrNameLst>
                                          <p:attrName>style.visibility</p:attrName>
                                        </p:attrNameLst>
                                      </p:cBhvr>
                                      <p:to>
                                        <p:strVal val="visible"/>
                                      </p:to>
                                    </p:set>
                                    <p:animEffect transition="in" filter="wipe(left)">
                                      <p:cBhvr>
                                        <p:cTn id="39" dur="500"/>
                                        <p:tgtEl>
                                          <p:spTgt spid="303109">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303109">
                                            <p:txEl>
                                              <p:pRg st="6" end="6"/>
                                            </p:txEl>
                                          </p:spTgt>
                                        </p:tgtEl>
                                        <p:attrNameLst>
                                          <p:attrName>style.visibility</p:attrName>
                                        </p:attrNameLst>
                                      </p:cBhvr>
                                      <p:to>
                                        <p:strVal val="visible"/>
                                      </p:to>
                                    </p:set>
                                    <p:animEffect transition="in" filter="wipe(left)">
                                      <p:cBhvr>
                                        <p:cTn id="44" dur="500"/>
                                        <p:tgtEl>
                                          <p:spTgt spid="303109">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303110">
                                            <p:txEl>
                                              <p:pRg st="0" end="0"/>
                                            </p:txEl>
                                          </p:spTgt>
                                        </p:tgtEl>
                                        <p:attrNameLst>
                                          <p:attrName>style.visibility</p:attrName>
                                        </p:attrNameLst>
                                      </p:cBhvr>
                                      <p:to>
                                        <p:strVal val="visible"/>
                                      </p:to>
                                    </p:set>
                                    <p:animEffect transition="in" filter="wipe(left)">
                                      <p:cBhvr>
                                        <p:cTn id="49" dur="500"/>
                                        <p:tgtEl>
                                          <p:spTgt spid="303110">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03110">
                                            <p:txEl>
                                              <p:pRg st="1" end="1"/>
                                            </p:txEl>
                                          </p:spTgt>
                                        </p:tgtEl>
                                        <p:attrNameLst>
                                          <p:attrName>style.visibility</p:attrName>
                                        </p:attrNameLst>
                                      </p:cBhvr>
                                      <p:to>
                                        <p:strVal val="visible"/>
                                      </p:to>
                                    </p:set>
                                    <p:animEffect transition="in" filter="wipe(left)">
                                      <p:cBhvr>
                                        <p:cTn id="54" dur="500"/>
                                        <p:tgtEl>
                                          <p:spTgt spid="303110">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0" fill="hold" nodeType="clickEffect">
                                  <p:stCondLst>
                                    <p:cond delay="0"/>
                                  </p:stCondLst>
                                  <p:childTnLst>
                                    <p:set>
                                      <p:cBhvr>
                                        <p:cTn id="58" dur="1" fill="hold">
                                          <p:stCondLst>
                                            <p:cond delay="0"/>
                                          </p:stCondLst>
                                        </p:cTn>
                                        <p:tgtEl>
                                          <p:spTgt spid="303107"/>
                                        </p:tgtEl>
                                        <p:attrNameLst>
                                          <p:attrName>style.visibility</p:attrName>
                                        </p:attrNameLst>
                                      </p:cBhvr>
                                      <p:to>
                                        <p:strVal val="visible"/>
                                      </p:to>
                                    </p:set>
                                    <p:anim calcmode="lin" valueType="num">
                                      <p:cBhvr>
                                        <p:cTn id="59" dur="500" fill="hold"/>
                                        <p:tgtEl>
                                          <p:spTgt spid="303107"/>
                                        </p:tgtEl>
                                        <p:attrNameLst>
                                          <p:attrName>ppt_w</p:attrName>
                                        </p:attrNameLst>
                                      </p:cBhvr>
                                      <p:tavLst>
                                        <p:tav tm="0">
                                          <p:val>
                                            <p:fltVal val="0"/>
                                          </p:val>
                                        </p:tav>
                                        <p:tav tm="100000">
                                          <p:val>
                                            <p:strVal val="#ppt_w"/>
                                          </p:val>
                                        </p:tav>
                                      </p:tavLst>
                                    </p:anim>
                                    <p:anim calcmode="lin" valueType="num">
                                      <p:cBhvr>
                                        <p:cTn id="60" dur="500" fill="hold"/>
                                        <p:tgtEl>
                                          <p:spTgt spid="303107"/>
                                        </p:tgtEl>
                                        <p:attrNameLst>
                                          <p:attrName>ppt_h</p:attrName>
                                        </p:attrNameLst>
                                      </p:cBhvr>
                                      <p:tavLst>
                                        <p:tav tm="0">
                                          <p:val>
                                            <p:fltVal val="0"/>
                                          </p:val>
                                        </p:tav>
                                        <p:tav tm="100000">
                                          <p:val>
                                            <p:strVal val="#ppt_h"/>
                                          </p:val>
                                        </p:tav>
                                      </p:tavLst>
                                    </p:anim>
                                    <p:animEffect transition="in" filter="fade">
                                      <p:cBhvr>
                                        <p:cTn id="61" dur="500"/>
                                        <p:tgtEl>
                                          <p:spTgt spid="303107"/>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grpId="0" nodeType="clickEffect">
                                  <p:stCondLst>
                                    <p:cond delay="0"/>
                                  </p:stCondLst>
                                  <p:childTnLst>
                                    <p:set>
                                      <p:cBhvr>
                                        <p:cTn id="65" dur="1" fill="hold">
                                          <p:stCondLst>
                                            <p:cond delay="0"/>
                                          </p:stCondLst>
                                        </p:cTn>
                                        <p:tgtEl>
                                          <p:spTgt spid="303113"/>
                                        </p:tgtEl>
                                        <p:attrNameLst>
                                          <p:attrName>style.visibility</p:attrName>
                                        </p:attrNameLst>
                                      </p:cBhvr>
                                      <p:to>
                                        <p:strVal val="visible"/>
                                      </p:to>
                                    </p:set>
                                    <p:anim calcmode="lin" valueType="num">
                                      <p:cBhvr>
                                        <p:cTn id="66" dur="500" fill="hold"/>
                                        <p:tgtEl>
                                          <p:spTgt spid="303113"/>
                                        </p:tgtEl>
                                        <p:attrNameLst>
                                          <p:attrName>ppt_w</p:attrName>
                                        </p:attrNameLst>
                                      </p:cBhvr>
                                      <p:tavLst>
                                        <p:tav tm="0">
                                          <p:val>
                                            <p:fltVal val="0"/>
                                          </p:val>
                                        </p:tav>
                                        <p:tav tm="100000">
                                          <p:val>
                                            <p:strVal val="#ppt_w"/>
                                          </p:val>
                                        </p:tav>
                                      </p:tavLst>
                                    </p:anim>
                                    <p:anim calcmode="lin" valueType="num">
                                      <p:cBhvr>
                                        <p:cTn id="67" dur="500" fill="hold"/>
                                        <p:tgtEl>
                                          <p:spTgt spid="303113"/>
                                        </p:tgtEl>
                                        <p:attrNameLst>
                                          <p:attrName>ppt_h</p:attrName>
                                        </p:attrNameLst>
                                      </p:cBhvr>
                                      <p:tavLst>
                                        <p:tav tm="0">
                                          <p:val>
                                            <p:fltVal val="0"/>
                                          </p:val>
                                        </p:tav>
                                        <p:tav tm="100000">
                                          <p:val>
                                            <p:strVal val="#ppt_h"/>
                                          </p:val>
                                        </p:tav>
                                      </p:tavLst>
                                    </p:anim>
                                    <p:animEffect transition="in" filter="fade">
                                      <p:cBhvr>
                                        <p:cTn id="68" dur="500"/>
                                        <p:tgtEl>
                                          <p:spTgt spid="3031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303112"/>
                                        </p:tgtEl>
                                        <p:attrNameLst>
                                          <p:attrName>style.visibility</p:attrName>
                                        </p:attrNameLst>
                                      </p:cBhvr>
                                      <p:to>
                                        <p:strVal val="visible"/>
                                      </p:to>
                                    </p:set>
                                    <p:animEffect transition="in" filter="wipe(left)">
                                      <p:cBhvr>
                                        <p:cTn id="73" dur="500"/>
                                        <p:tgtEl>
                                          <p:spTgt spid="303112"/>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nodeType="clickEffect">
                                  <p:stCondLst>
                                    <p:cond delay="0"/>
                                  </p:stCondLst>
                                  <p:childTnLst>
                                    <p:set>
                                      <p:cBhvr>
                                        <p:cTn id="77" dur="1" fill="hold">
                                          <p:stCondLst>
                                            <p:cond delay="0"/>
                                          </p:stCondLst>
                                        </p:cTn>
                                        <p:tgtEl>
                                          <p:spTgt spid="303111"/>
                                        </p:tgtEl>
                                        <p:attrNameLst>
                                          <p:attrName>style.visibility</p:attrName>
                                        </p:attrNameLst>
                                      </p:cBhvr>
                                      <p:to>
                                        <p:strVal val="visible"/>
                                      </p:to>
                                    </p:set>
                                    <p:anim calcmode="lin" valueType="num">
                                      <p:cBhvr>
                                        <p:cTn id="78" dur="500" fill="hold"/>
                                        <p:tgtEl>
                                          <p:spTgt spid="303111"/>
                                        </p:tgtEl>
                                        <p:attrNameLst>
                                          <p:attrName>ppt_w</p:attrName>
                                        </p:attrNameLst>
                                      </p:cBhvr>
                                      <p:tavLst>
                                        <p:tav tm="0">
                                          <p:val>
                                            <p:fltVal val="0"/>
                                          </p:val>
                                        </p:tav>
                                        <p:tav tm="100000">
                                          <p:val>
                                            <p:strVal val="#ppt_w"/>
                                          </p:val>
                                        </p:tav>
                                      </p:tavLst>
                                    </p:anim>
                                    <p:anim calcmode="lin" valueType="num">
                                      <p:cBhvr>
                                        <p:cTn id="79" dur="500" fill="hold"/>
                                        <p:tgtEl>
                                          <p:spTgt spid="303111"/>
                                        </p:tgtEl>
                                        <p:attrNameLst>
                                          <p:attrName>ppt_h</p:attrName>
                                        </p:attrNameLst>
                                      </p:cBhvr>
                                      <p:tavLst>
                                        <p:tav tm="0">
                                          <p:val>
                                            <p:fltVal val="0"/>
                                          </p:val>
                                        </p:tav>
                                        <p:tav tm="100000">
                                          <p:val>
                                            <p:strVal val="#ppt_h"/>
                                          </p:val>
                                        </p:tav>
                                      </p:tavLst>
                                    </p:anim>
                                    <p:animEffect transition="in" filter="fade">
                                      <p:cBhvr>
                                        <p:cTn id="80" dur="500"/>
                                        <p:tgtEl>
                                          <p:spTgt spid="303111"/>
                                        </p:tgtEl>
                                      </p:cBhvr>
                                    </p:animEffect>
                                  </p:childTnLst>
                                </p:cTn>
                              </p:par>
                            </p:childTnLst>
                          </p:cTn>
                        </p:par>
                      </p:childTnLst>
                    </p:cTn>
                  </p:par>
                  <p:par>
                    <p:cTn id="81" fill="hold">
                      <p:stCondLst>
                        <p:cond delay="indefinite"/>
                      </p:stCondLst>
                      <p:childTnLst>
                        <p:par>
                          <p:cTn id="82" fill="hold">
                            <p:stCondLst>
                              <p:cond delay="0"/>
                            </p:stCondLst>
                            <p:childTnLst>
                              <p:par>
                                <p:cTn id="83" presetID="53" presetClass="entr" presetSubtype="0" fill="hold" grpId="0" nodeType="clickEffect">
                                  <p:stCondLst>
                                    <p:cond delay="0"/>
                                  </p:stCondLst>
                                  <p:childTnLst>
                                    <p:set>
                                      <p:cBhvr>
                                        <p:cTn id="84" dur="1" fill="hold">
                                          <p:stCondLst>
                                            <p:cond delay="0"/>
                                          </p:stCondLst>
                                        </p:cTn>
                                        <p:tgtEl>
                                          <p:spTgt spid="303114"/>
                                        </p:tgtEl>
                                        <p:attrNameLst>
                                          <p:attrName>style.visibility</p:attrName>
                                        </p:attrNameLst>
                                      </p:cBhvr>
                                      <p:to>
                                        <p:strVal val="visible"/>
                                      </p:to>
                                    </p:set>
                                    <p:anim calcmode="lin" valueType="num">
                                      <p:cBhvr>
                                        <p:cTn id="85" dur="500" fill="hold"/>
                                        <p:tgtEl>
                                          <p:spTgt spid="303114"/>
                                        </p:tgtEl>
                                        <p:attrNameLst>
                                          <p:attrName>ppt_w</p:attrName>
                                        </p:attrNameLst>
                                      </p:cBhvr>
                                      <p:tavLst>
                                        <p:tav tm="0">
                                          <p:val>
                                            <p:fltVal val="0"/>
                                          </p:val>
                                        </p:tav>
                                        <p:tav tm="100000">
                                          <p:val>
                                            <p:strVal val="#ppt_w"/>
                                          </p:val>
                                        </p:tav>
                                      </p:tavLst>
                                    </p:anim>
                                    <p:anim calcmode="lin" valueType="num">
                                      <p:cBhvr>
                                        <p:cTn id="86" dur="500" fill="hold"/>
                                        <p:tgtEl>
                                          <p:spTgt spid="303114"/>
                                        </p:tgtEl>
                                        <p:attrNameLst>
                                          <p:attrName>ppt_h</p:attrName>
                                        </p:attrNameLst>
                                      </p:cBhvr>
                                      <p:tavLst>
                                        <p:tav tm="0">
                                          <p:val>
                                            <p:fltVal val="0"/>
                                          </p:val>
                                        </p:tav>
                                        <p:tav tm="100000">
                                          <p:val>
                                            <p:strVal val="#ppt_h"/>
                                          </p:val>
                                        </p:tav>
                                      </p:tavLst>
                                    </p:anim>
                                    <p:animEffect transition="in" filter="fade">
                                      <p:cBhvr>
                                        <p:cTn id="87" dur="500"/>
                                        <p:tgtEl>
                                          <p:spTgt spid="303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9" grpId="0" build="p"/>
      <p:bldP spid="303110" grpId="0" build="p"/>
      <p:bldP spid="303112" grpId="0" animBg="1"/>
      <p:bldP spid="303113" grpId="0" animBg="1"/>
      <p:bldP spid="30311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smtClean="0"/>
              <a:t>Tuesday, June 19, 2018</a:t>
            </a:r>
            <a:endParaRPr lang="en-US"/>
          </a:p>
        </p:txBody>
      </p:sp>
      <p:sp>
        <p:nvSpPr>
          <p:cNvPr id="30" name="Footer Placeholder 4"/>
          <p:cNvSpPr>
            <a:spLocks noGrp="1"/>
          </p:cNvSpPr>
          <p:nvPr>
            <p:ph type="ftr" sz="quarter" idx="11"/>
          </p:nvPr>
        </p:nvSpPr>
        <p:spPr/>
        <p:txBody>
          <a:bodyPr/>
          <a:lstStyle/>
          <a:p>
            <a:r>
              <a:rPr lang="de-DE" smtClean="0"/>
              <a:t>PHYS 1444-001, Summer 2018               Dr. Jaehoon Yu</a:t>
            </a:r>
            <a:endParaRPr lang="en-US"/>
          </a:p>
        </p:txBody>
      </p:sp>
      <p:sp>
        <p:nvSpPr>
          <p:cNvPr id="31" name="Slide Number Placeholder 5"/>
          <p:cNvSpPr>
            <a:spLocks noGrp="1"/>
          </p:cNvSpPr>
          <p:nvPr>
            <p:ph type="sldNum" sz="quarter" idx="12"/>
          </p:nvPr>
        </p:nvSpPr>
        <p:spPr/>
        <p:txBody>
          <a:bodyPr/>
          <a:lstStyle/>
          <a:p>
            <a:fld id="{9F36B4C6-F311-0847-A377-074D26D5169A}" type="slidenum">
              <a:rPr lang="en-US"/>
              <a:pPr/>
              <a:t>24</a:t>
            </a:fld>
            <a:endParaRPr lang="en-US"/>
          </a:p>
        </p:txBody>
      </p:sp>
      <p:pic>
        <p:nvPicPr>
          <p:cNvPr id="304130" name="Picture 2" descr="FG25_018"/>
          <p:cNvPicPr>
            <a:picLocks noChangeAspect="1" noChangeArrowheads="1"/>
          </p:cNvPicPr>
          <p:nvPr/>
        </p:nvPicPr>
        <p:blipFill>
          <a:blip r:embed="rId3"/>
          <a:srcRect/>
          <a:stretch>
            <a:fillRect/>
          </a:stretch>
        </p:blipFill>
        <p:spPr bwMode="auto">
          <a:xfrm>
            <a:off x="4800600" y="381000"/>
            <a:ext cx="4724400" cy="3810000"/>
          </a:xfrm>
          <a:prstGeom prst="rect">
            <a:avLst/>
          </a:prstGeom>
          <a:noFill/>
        </p:spPr>
      </p:pic>
      <p:sp>
        <p:nvSpPr>
          <p:cNvPr id="304131" name="Rectangle 3"/>
          <p:cNvSpPr>
            <a:spLocks noGrp="1" noChangeArrowheads="1"/>
          </p:cNvSpPr>
          <p:nvPr>
            <p:ph type="title"/>
          </p:nvPr>
        </p:nvSpPr>
        <p:spPr>
          <a:xfrm>
            <a:off x="228600" y="0"/>
            <a:ext cx="8686800" cy="762000"/>
          </a:xfrm>
        </p:spPr>
        <p:txBody>
          <a:bodyPr/>
          <a:lstStyle/>
          <a:p>
            <a:r>
              <a:rPr lang="en-US" dirty="0"/>
              <a:t>Example 25 – </a:t>
            </a:r>
            <a:r>
              <a:rPr lang="en-US" dirty="0" smtClean="0"/>
              <a:t>11 </a:t>
            </a:r>
            <a:endParaRPr lang="en-US" dirty="0"/>
          </a:p>
        </p:txBody>
      </p:sp>
      <p:sp>
        <p:nvSpPr>
          <p:cNvPr id="304132" name="Text Box 4"/>
          <p:cNvSpPr txBox="1">
            <a:spLocks noChangeArrowheads="1"/>
          </p:cNvSpPr>
          <p:nvPr/>
        </p:nvSpPr>
        <p:spPr bwMode="auto">
          <a:xfrm>
            <a:off x="304800" y="654050"/>
            <a:ext cx="5181600" cy="1569660"/>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3200" b="1" dirty="0">
                <a:solidFill>
                  <a:schemeClr val="accent2"/>
                </a:solidFill>
                <a:latin typeface="Arial Narrow" charset="0"/>
              </a:rPr>
              <a:t>Will a fuse blow?:</a:t>
            </a:r>
            <a:r>
              <a:rPr lang="en-US" sz="3200" b="1" dirty="0" smtClean="0">
                <a:solidFill>
                  <a:schemeClr val="accent2"/>
                </a:solidFill>
                <a:latin typeface="Arial Narrow" charset="0"/>
              </a:rPr>
              <a:t> </a:t>
            </a:r>
            <a:r>
              <a:rPr lang="en-US" sz="3200" dirty="0" smtClean="0">
                <a:solidFill>
                  <a:schemeClr val="accent2"/>
                </a:solidFill>
                <a:latin typeface="Arial Narrow" charset="0"/>
              </a:rPr>
              <a:t>Determine </a:t>
            </a:r>
            <a:r>
              <a:rPr lang="en-US" sz="3200" dirty="0">
                <a:solidFill>
                  <a:schemeClr val="accent2"/>
                </a:solidFill>
                <a:latin typeface="Arial Narrow" charset="0"/>
              </a:rPr>
              <a:t>the total current drawn by all the devices in the circuit in the figure.</a:t>
            </a:r>
          </a:p>
        </p:txBody>
      </p:sp>
      <p:sp>
        <p:nvSpPr>
          <p:cNvPr id="304133" name="Text Box 5"/>
          <p:cNvSpPr txBox="1">
            <a:spLocks noChangeArrowheads="1"/>
          </p:cNvSpPr>
          <p:nvPr/>
        </p:nvSpPr>
        <p:spPr bwMode="auto">
          <a:xfrm>
            <a:off x="381000" y="2711450"/>
            <a:ext cx="55626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current is the sum of current drawn by individual device. </a:t>
            </a:r>
          </a:p>
        </p:txBody>
      </p:sp>
      <p:sp>
        <p:nvSpPr>
          <p:cNvPr id="304134" name="AutoShape 6"/>
          <p:cNvSpPr>
            <a:spLocks noChangeArrowheads="1"/>
          </p:cNvSpPr>
          <p:nvPr/>
        </p:nvSpPr>
        <p:spPr bwMode="auto">
          <a:xfrm>
            <a:off x="1905000" y="3505200"/>
            <a:ext cx="1503363" cy="850900"/>
          </a:xfrm>
          <a:prstGeom prst="rightArrow">
            <a:avLst>
              <a:gd name="adj1" fmla="val 50000"/>
              <a:gd name="adj2" fmla="val 4417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a:solidFill>
                  <a:srgbClr val="CC0000"/>
                </a:solidFill>
                <a:latin typeface="Arial Narrow" charset="0"/>
              </a:rPr>
              <a:t>Solve for I</a:t>
            </a:r>
          </a:p>
        </p:txBody>
      </p:sp>
      <p:graphicFrame>
        <p:nvGraphicFramePr>
          <p:cNvPr id="304135" name="Object 7"/>
          <p:cNvGraphicFramePr>
            <a:graphicFrameLocks noChangeAspect="1"/>
          </p:cNvGraphicFramePr>
          <p:nvPr/>
        </p:nvGraphicFramePr>
        <p:xfrm>
          <a:off x="533400" y="3657600"/>
          <a:ext cx="1250950" cy="508000"/>
        </p:xfrm>
        <a:graphic>
          <a:graphicData uri="http://schemas.openxmlformats.org/presentationml/2006/ole">
            <mc:AlternateContent xmlns:mc="http://schemas.openxmlformats.org/markup-compatibility/2006">
              <mc:Choice xmlns:v="urn:schemas-microsoft-com:vml" Requires="v">
                <p:oleObj spid="_x0000_s343107" name="Equation" r:id="rId4" imgW="431640" imgH="164880" progId="Equation.DSMT4">
                  <p:embed/>
                </p:oleObj>
              </mc:Choice>
              <mc:Fallback>
                <p:oleObj name="Equation" r:id="rId4" imgW="431640" imgH="1648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3657600"/>
                        <a:ext cx="1250950" cy="508000"/>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6" name="Text Box 8"/>
          <p:cNvSpPr txBox="1">
            <a:spLocks noChangeArrowheads="1"/>
          </p:cNvSpPr>
          <p:nvPr/>
        </p:nvSpPr>
        <p:spPr bwMode="auto">
          <a:xfrm>
            <a:off x="457200" y="4267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Bulb  </a:t>
            </a:r>
          </a:p>
        </p:txBody>
      </p:sp>
      <p:graphicFrame>
        <p:nvGraphicFramePr>
          <p:cNvPr id="304137" name="Object 9"/>
          <p:cNvGraphicFramePr>
            <a:graphicFrameLocks noChangeAspect="1"/>
          </p:cNvGraphicFramePr>
          <p:nvPr/>
        </p:nvGraphicFramePr>
        <p:xfrm>
          <a:off x="3517900" y="3657600"/>
          <a:ext cx="1435100" cy="625475"/>
        </p:xfrm>
        <a:graphic>
          <a:graphicData uri="http://schemas.openxmlformats.org/presentationml/2006/ole">
            <mc:AlternateContent xmlns:mc="http://schemas.openxmlformats.org/markup-compatibility/2006">
              <mc:Choice xmlns:v="urn:schemas-microsoft-com:vml" Requires="v">
                <p:oleObj spid="_x0000_s343108" name="Equation" r:id="rId6" imgW="495000" imgH="203040" progId="Equation.DSMT4">
                  <p:embed/>
                </p:oleObj>
              </mc:Choice>
              <mc:Fallback>
                <p:oleObj name="Equation" r:id="rId6" imgW="495000" imgH="2030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17900" y="3657600"/>
                        <a:ext cx="1435100" cy="6254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38" name="Object 10"/>
          <p:cNvGraphicFramePr>
            <a:graphicFrameLocks noChangeAspect="1"/>
          </p:cNvGraphicFramePr>
          <p:nvPr/>
        </p:nvGraphicFramePr>
        <p:xfrm>
          <a:off x="1371600" y="4384675"/>
          <a:ext cx="561975" cy="415925"/>
        </p:xfrm>
        <a:graphic>
          <a:graphicData uri="http://schemas.openxmlformats.org/presentationml/2006/ole">
            <mc:AlternateContent xmlns:mc="http://schemas.openxmlformats.org/markup-compatibility/2006">
              <mc:Choice xmlns:v="urn:schemas-microsoft-com:vml" Requires="v">
                <p:oleObj spid="_x0000_s343109" name="Equation" r:id="rId8" imgW="291960" imgH="203040" progId="Equation.DSMT4">
                  <p:embed/>
                </p:oleObj>
              </mc:Choice>
              <mc:Fallback>
                <p:oleObj name="Equation" r:id="rId8" imgW="291960" imgH="20304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71600" y="4384675"/>
                        <a:ext cx="561975"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39" name="Text Box 11"/>
          <p:cNvSpPr txBox="1">
            <a:spLocks noChangeArrowheads="1"/>
          </p:cNvSpPr>
          <p:nvPr/>
        </p:nvSpPr>
        <p:spPr bwMode="auto">
          <a:xfrm>
            <a:off x="4773613" y="42672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Heater  </a:t>
            </a:r>
          </a:p>
        </p:txBody>
      </p:sp>
      <p:graphicFrame>
        <p:nvGraphicFramePr>
          <p:cNvPr id="304140" name="Object 12"/>
          <p:cNvGraphicFramePr>
            <a:graphicFrameLocks noChangeAspect="1"/>
          </p:cNvGraphicFramePr>
          <p:nvPr/>
        </p:nvGraphicFramePr>
        <p:xfrm>
          <a:off x="5638800" y="4297363"/>
          <a:ext cx="628650" cy="427037"/>
        </p:xfrm>
        <a:graphic>
          <a:graphicData uri="http://schemas.openxmlformats.org/presentationml/2006/ole">
            <mc:AlternateContent xmlns:mc="http://schemas.openxmlformats.org/markup-compatibility/2006">
              <mc:Choice xmlns:v="urn:schemas-microsoft-com:vml" Requires="v">
                <p:oleObj spid="_x0000_s343110" name="Equation" r:id="rId10" imgW="317160" imgH="203040" progId="Equation.DSMT4">
                  <p:embed/>
                </p:oleObj>
              </mc:Choice>
              <mc:Fallback>
                <p:oleObj name="Equation" r:id="rId10" imgW="317160" imgH="20304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38800" y="4297363"/>
                        <a:ext cx="628650"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1" name="Text Box 13"/>
          <p:cNvSpPr txBox="1">
            <a:spLocks noChangeArrowheads="1"/>
          </p:cNvSpPr>
          <p:nvPr/>
        </p:nvSpPr>
        <p:spPr bwMode="auto">
          <a:xfrm>
            <a:off x="457200" y="4800600"/>
            <a:ext cx="1066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Stereo  </a:t>
            </a:r>
          </a:p>
        </p:txBody>
      </p:sp>
      <p:graphicFrame>
        <p:nvGraphicFramePr>
          <p:cNvPr id="304142" name="Object 14"/>
          <p:cNvGraphicFramePr>
            <a:graphicFrameLocks noChangeAspect="1"/>
          </p:cNvGraphicFramePr>
          <p:nvPr/>
        </p:nvGraphicFramePr>
        <p:xfrm>
          <a:off x="1373188" y="4876800"/>
          <a:ext cx="608012" cy="447675"/>
        </p:xfrm>
        <a:graphic>
          <a:graphicData uri="http://schemas.openxmlformats.org/presentationml/2006/ole">
            <mc:AlternateContent xmlns:mc="http://schemas.openxmlformats.org/markup-compatibility/2006">
              <mc:Choice xmlns:v="urn:schemas-microsoft-com:vml" Requires="v">
                <p:oleObj spid="_x0000_s343111" name="Equation" r:id="rId12" imgW="291960" imgH="203040" progId="Equation.DSMT4">
                  <p:embed/>
                </p:oleObj>
              </mc:Choice>
              <mc:Fallback>
                <p:oleObj name="Equation" r:id="rId12" imgW="291960" imgH="20304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373188" y="4876800"/>
                        <a:ext cx="608012"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3" name="Text Box 15"/>
          <p:cNvSpPr txBox="1">
            <a:spLocks noChangeArrowheads="1"/>
          </p:cNvSpPr>
          <p:nvPr/>
        </p:nvSpPr>
        <p:spPr bwMode="auto">
          <a:xfrm>
            <a:off x="4773613" y="4800600"/>
            <a:ext cx="1128712"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Dryer  </a:t>
            </a:r>
          </a:p>
        </p:txBody>
      </p:sp>
      <p:graphicFrame>
        <p:nvGraphicFramePr>
          <p:cNvPr id="304144" name="Object 16"/>
          <p:cNvGraphicFramePr>
            <a:graphicFrameLocks noChangeAspect="1"/>
          </p:cNvGraphicFramePr>
          <p:nvPr/>
        </p:nvGraphicFramePr>
        <p:xfrm>
          <a:off x="5646738" y="4830763"/>
          <a:ext cx="601662" cy="427037"/>
        </p:xfrm>
        <a:graphic>
          <a:graphicData uri="http://schemas.openxmlformats.org/presentationml/2006/ole">
            <mc:AlternateContent xmlns:mc="http://schemas.openxmlformats.org/markup-compatibility/2006">
              <mc:Choice xmlns:v="urn:schemas-microsoft-com:vml" Requires="v">
                <p:oleObj spid="_x0000_s343112" name="Equation" r:id="rId14" imgW="304560" imgH="203040" progId="Equation.DSMT4">
                  <p:embed/>
                </p:oleObj>
              </mc:Choice>
              <mc:Fallback>
                <p:oleObj name="Equation" r:id="rId14" imgW="304560" imgH="20304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46738" y="4830763"/>
                        <a:ext cx="601662"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45" name="Text Box 17"/>
          <p:cNvSpPr txBox="1">
            <a:spLocks noChangeArrowheads="1"/>
          </p:cNvSpPr>
          <p:nvPr/>
        </p:nvSpPr>
        <p:spPr bwMode="auto">
          <a:xfrm>
            <a:off x="457200" y="5334000"/>
            <a:ext cx="1752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Total current  </a:t>
            </a:r>
          </a:p>
        </p:txBody>
      </p:sp>
      <p:graphicFrame>
        <p:nvGraphicFramePr>
          <p:cNvPr id="304146" name="Object 18"/>
          <p:cNvGraphicFramePr>
            <a:graphicFrameLocks noChangeAspect="1"/>
          </p:cNvGraphicFramePr>
          <p:nvPr/>
        </p:nvGraphicFramePr>
        <p:xfrm>
          <a:off x="1600200" y="5724525"/>
          <a:ext cx="608013" cy="447675"/>
        </p:xfrm>
        <a:graphic>
          <a:graphicData uri="http://schemas.openxmlformats.org/presentationml/2006/ole">
            <mc:AlternateContent xmlns:mc="http://schemas.openxmlformats.org/markup-compatibility/2006">
              <mc:Choice xmlns:v="urn:schemas-microsoft-com:vml" Requires="v">
                <p:oleObj spid="_x0000_s343113" name="Equation" r:id="rId16" imgW="291960" imgH="203040" progId="Equation.DSMT4">
                  <p:embed/>
                </p:oleObj>
              </mc:Choice>
              <mc:Fallback>
                <p:oleObj name="Equation" r:id="rId16" imgW="291960" imgH="20304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724525"/>
                        <a:ext cx="608013"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7" name="Object 19"/>
          <p:cNvGraphicFramePr>
            <a:graphicFrameLocks noChangeAspect="1"/>
          </p:cNvGraphicFramePr>
          <p:nvPr/>
        </p:nvGraphicFramePr>
        <p:xfrm>
          <a:off x="2170113" y="5715000"/>
          <a:ext cx="2401887" cy="447675"/>
        </p:xfrm>
        <a:graphic>
          <a:graphicData uri="http://schemas.openxmlformats.org/presentationml/2006/ole">
            <mc:AlternateContent xmlns:mc="http://schemas.openxmlformats.org/markup-compatibility/2006">
              <mc:Choice xmlns:v="urn:schemas-microsoft-com:vml" Requires="v">
                <p:oleObj spid="_x0000_s343114" name="Equation" r:id="rId18" imgW="1155600" imgH="203040" progId="Equation.DSMT4">
                  <p:embed/>
                </p:oleObj>
              </mc:Choice>
              <mc:Fallback>
                <p:oleObj name="Equation" r:id="rId18" imgW="1155600" imgH="20304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70113" y="5715000"/>
                        <a:ext cx="24018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8" name="Object 20"/>
          <p:cNvGraphicFramePr>
            <a:graphicFrameLocks noChangeAspect="1"/>
          </p:cNvGraphicFramePr>
          <p:nvPr/>
        </p:nvGraphicFramePr>
        <p:xfrm>
          <a:off x="4556125" y="5732463"/>
          <a:ext cx="4435475" cy="363537"/>
        </p:xfrm>
        <a:graphic>
          <a:graphicData uri="http://schemas.openxmlformats.org/presentationml/2006/ole">
            <mc:AlternateContent xmlns:mc="http://schemas.openxmlformats.org/markup-compatibility/2006">
              <mc:Choice xmlns:v="urn:schemas-microsoft-com:vml" Requires="v">
                <p:oleObj spid="_x0000_s343115" name="Equation" r:id="rId20" imgW="2133360" imgH="164880" progId="Equation.DSMT4">
                  <p:embed/>
                </p:oleObj>
              </mc:Choice>
              <mc:Fallback>
                <p:oleObj name="Equation" r:id="rId20" imgW="2133360" imgH="1648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56125" y="5732463"/>
                        <a:ext cx="4435475" cy="3635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49" name="Object 21"/>
          <p:cNvGraphicFramePr>
            <a:graphicFrameLocks noChangeAspect="1"/>
          </p:cNvGraphicFramePr>
          <p:nvPr/>
        </p:nvGraphicFramePr>
        <p:xfrm>
          <a:off x="6251575" y="4830763"/>
          <a:ext cx="2511425" cy="427037"/>
        </p:xfrm>
        <a:graphic>
          <a:graphicData uri="http://schemas.openxmlformats.org/presentationml/2006/ole">
            <mc:AlternateContent xmlns:mc="http://schemas.openxmlformats.org/markup-compatibility/2006">
              <mc:Choice xmlns:v="urn:schemas-microsoft-com:vml" Requires="v">
                <p:oleObj spid="_x0000_s343116" name="Equation" r:id="rId22" imgW="1269720" imgH="203040" progId="Equation.DSMT4">
                  <p:embed/>
                </p:oleObj>
              </mc:Choice>
              <mc:Fallback>
                <p:oleObj name="Equation" r:id="rId22" imgW="1269720" imgH="203040" progId="Equation.DSMT4">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251575" y="48307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0" name="Object 22"/>
          <p:cNvGraphicFramePr>
            <a:graphicFrameLocks noChangeAspect="1"/>
          </p:cNvGraphicFramePr>
          <p:nvPr/>
        </p:nvGraphicFramePr>
        <p:xfrm>
          <a:off x="6248400" y="4297363"/>
          <a:ext cx="2511425" cy="427037"/>
        </p:xfrm>
        <a:graphic>
          <a:graphicData uri="http://schemas.openxmlformats.org/presentationml/2006/ole">
            <mc:AlternateContent xmlns:mc="http://schemas.openxmlformats.org/markup-compatibility/2006">
              <mc:Choice xmlns:v="urn:schemas-microsoft-com:vml" Requires="v">
                <p:oleObj spid="_x0000_s343117" name="Equation" r:id="rId24" imgW="1269720" imgH="203040" progId="Equation.DSMT4">
                  <p:embed/>
                </p:oleObj>
              </mc:Choice>
              <mc:Fallback>
                <p:oleObj name="Equation" r:id="rId24" imgW="1269720" imgH="203040" progId="Equation.DSMT4">
                  <p:embed/>
                  <p:pic>
                    <p:nvPicPr>
                      <p:cNvPr id="0" name=""/>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6248400" y="4297363"/>
                        <a:ext cx="2511425" cy="427037"/>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1" name="Object 23"/>
          <p:cNvGraphicFramePr>
            <a:graphicFrameLocks noChangeAspect="1"/>
          </p:cNvGraphicFramePr>
          <p:nvPr/>
        </p:nvGraphicFramePr>
        <p:xfrm>
          <a:off x="2043113" y="4876800"/>
          <a:ext cx="2376487" cy="447675"/>
        </p:xfrm>
        <a:graphic>
          <a:graphicData uri="http://schemas.openxmlformats.org/presentationml/2006/ole">
            <mc:AlternateContent xmlns:mc="http://schemas.openxmlformats.org/markup-compatibility/2006">
              <mc:Choice xmlns:v="urn:schemas-microsoft-com:vml" Requires="v">
                <p:oleObj spid="_x0000_s343118" name="Equation" r:id="rId26" imgW="1143000" imgH="203040" progId="Equation.DSMT4">
                  <p:embed/>
                </p:oleObj>
              </mc:Choice>
              <mc:Fallback>
                <p:oleObj name="Equation" r:id="rId26" imgW="1143000" imgH="203040" progId="Equation.DSMT4">
                  <p:embed/>
                  <p:pic>
                    <p:nvPicPr>
                      <p:cNvPr id="0" name=""/>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043113" y="4876800"/>
                        <a:ext cx="2376487" cy="44767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2" name="Object 24"/>
          <p:cNvGraphicFramePr>
            <a:graphicFrameLocks noChangeAspect="1"/>
          </p:cNvGraphicFramePr>
          <p:nvPr/>
        </p:nvGraphicFramePr>
        <p:xfrm>
          <a:off x="1936750" y="4384675"/>
          <a:ext cx="2178050" cy="415925"/>
        </p:xfrm>
        <a:graphic>
          <a:graphicData uri="http://schemas.openxmlformats.org/presentationml/2006/ole">
            <mc:AlternateContent xmlns:mc="http://schemas.openxmlformats.org/markup-compatibility/2006">
              <mc:Choice xmlns:v="urn:schemas-microsoft-com:vml" Requires="v">
                <p:oleObj spid="_x0000_s343119" name="Equation" r:id="rId28" imgW="1130040" imgH="203040" progId="Equation.DSMT4">
                  <p:embed/>
                </p:oleObj>
              </mc:Choice>
              <mc:Fallback>
                <p:oleObj name="Equation" r:id="rId28" imgW="1130040" imgH="203040" progId="Equation.DSMT4">
                  <p:embed/>
                  <p:pic>
                    <p:nvPicPr>
                      <p:cNvPr id="0" name=""/>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936750" y="4384675"/>
                        <a:ext cx="2178050" cy="415925"/>
                      </a:xfrm>
                      <a:prstGeom prst="rect">
                        <a:avLst/>
                      </a:prstGeom>
                      <a:noFill/>
                      <a:ln>
                        <a:noFill/>
                      </a:ln>
                      <a:extLst>
                        <a:ext uri="{909E8E84-426E-40dd-AFC4-6F175D3DCCD1}">
                          <a14:hiddenFill xmlns="" xmlns:a14="http://schemas.microsoft.com/office/drawing/2010/main">
                            <a:solidFill>
                              <a:srgbClr val="99FFCC"/>
                            </a:solidFill>
                          </a14:hiddenFill>
                        </a:ex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
        <p:nvSpPr>
          <p:cNvPr id="304153" name="Text Box 25"/>
          <p:cNvSpPr txBox="1">
            <a:spLocks noChangeArrowheads="1"/>
          </p:cNvSpPr>
          <p:nvPr/>
        </p:nvSpPr>
        <p:spPr bwMode="auto">
          <a:xfrm>
            <a:off x="533400" y="6172200"/>
            <a:ext cx="2971800" cy="457200"/>
          </a:xfrm>
          <a:prstGeom prst="rect">
            <a:avLst/>
          </a:prstGeom>
          <a:solidFill>
            <a:schemeClr val="bg1"/>
          </a:solidFill>
          <a:ln w="9525">
            <a:noFill/>
            <a:miter lim="800000"/>
            <a:headEnd/>
            <a:tailEnd/>
          </a:ln>
          <a:effectLst/>
        </p:spPr>
        <p:txBody>
          <a:bodyPr>
            <a:prstTxWarp prst="textNoShape">
              <a:avLst/>
            </a:prstTxWarp>
            <a:spAutoFit/>
          </a:bodyPr>
          <a:lstStyle/>
          <a:p>
            <a:r>
              <a:rPr lang="en-US">
                <a:solidFill>
                  <a:srgbClr val="CC00CC"/>
                </a:solidFill>
                <a:latin typeface="Arial Narrow" charset="0"/>
              </a:rPr>
              <a:t>What is the total power?  </a:t>
            </a:r>
          </a:p>
        </p:txBody>
      </p:sp>
      <p:graphicFrame>
        <p:nvGraphicFramePr>
          <p:cNvPr id="304154" name="Object 26"/>
          <p:cNvGraphicFramePr>
            <a:graphicFrameLocks noChangeAspect="1"/>
          </p:cNvGraphicFramePr>
          <p:nvPr/>
        </p:nvGraphicFramePr>
        <p:xfrm>
          <a:off x="3276600" y="6261100"/>
          <a:ext cx="414338" cy="292100"/>
        </p:xfrm>
        <a:graphic>
          <a:graphicData uri="http://schemas.openxmlformats.org/presentationml/2006/ole">
            <mc:AlternateContent xmlns:mc="http://schemas.openxmlformats.org/markup-compatibility/2006">
              <mc:Choice xmlns:v="urn:schemas-microsoft-com:vml" Requires="v">
                <p:oleObj spid="_x0000_s343120" name="Equation" r:id="rId30" imgW="304560" imgH="203040" progId="Equation.DSMT4">
                  <p:embed/>
                </p:oleObj>
              </mc:Choice>
              <mc:Fallback>
                <p:oleObj name="Equation" r:id="rId30" imgW="304560" imgH="203040" progId="Equation.DSMT4">
                  <p:embed/>
                  <p:pic>
                    <p:nvPicPr>
                      <p:cNvPr id="0" name=""/>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276600" y="6261100"/>
                        <a:ext cx="414338"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5" name="Object 27"/>
          <p:cNvGraphicFramePr>
            <a:graphicFrameLocks noChangeAspect="1"/>
          </p:cNvGraphicFramePr>
          <p:nvPr/>
        </p:nvGraphicFramePr>
        <p:xfrm>
          <a:off x="3878263" y="6261100"/>
          <a:ext cx="1619250" cy="292100"/>
        </p:xfrm>
        <a:graphic>
          <a:graphicData uri="http://schemas.openxmlformats.org/presentationml/2006/ole">
            <mc:AlternateContent xmlns:mc="http://schemas.openxmlformats.org/markup-compatibility/2006">
              <mc:Choice xmlns:v="urn:schemas-microsoft-com:vml" Requires="v">
                <p:oleObj spid="_x0000_s343121" name="Equation" r:id="rId32" imgW="1193760" imgH="203040" progId="Equation.DSMT4">
                  <p:embed/>
                </p:oleObj>
              </mc:Choice>
              <mc:Fallback>
                <p:oleObj name="Equation" r:id="rId32" imgW="1193760" imgH="203040" progId="Equation.DSMT4">
                  <p:embed/>
                  <p:pic>
                    <p:nvPicPr>
                      <p:cNvPr id="0" name=""/>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878263" y="6261100"/>
                        <a:ext cx="1619250" cy="292100"/>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graphicFrame>
        <p:nvGraphicFramePr>
          <p:cNvPr id="304156" name="Object 28"/>
          <p:cNvGraphicFramePr>
            <a:graphicFrameLocks noChangeAspect="1"/>
          </p:cNvGraphicFramePr>
          <p:nvPr/>
        </p:nvGraphicFramePr>
        <p:xfrm>
          <a:off x="5684838" y="6289675"/>
          <a:ext cx="3306762" cy="236538"/>
        </p:xfrm>
        <a:graphic>
          <a:graphicData uri="http://schemas.openxmlformats.org/presentationml/2006/ole">
            <mc:AlternateContent xmlns:mc="http://schemas.openxmlformats.org/markup-compatibility/2006">
              <mc:Choice xmlns:v="urn:schemas-microsoft-com:vml" Requires="v">
                <p:oleObj spid="_x0000_s343122" name="Equation" r:id="rId34" imgW="2438280" imgH="164880" progId="Equation.DSMT4">
                  <p:embed/>
                </p:oleObj>
              </mc:Choice>
              <mc:Fallback>
                <p:oleObj name="Equation" r:id="rId34" imgW="2438280" imgH="164880" progId="Equation.DSMT4">
                  <p:embed/>
                  <p:pic>
                    <p:nvPicPr>
                      <p:cNvPr id="0" name=""/>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684838" y="6289675"/>
                        <a:ext cx="3306762" cy="236538"/>
                      </a:xfrm>
                      <a:prstGeom prst="rect">
                        <a:avLst/>
                      </a:prstGeom>
                      <a:solidFill>
                        <a:schemeClr val="bg1"/>
                      </a:solidFill>
                      <a:ln>
                        <a:noFill/>
                      </a:ln>
                      <a:extLst>
                        <a:ext uri="{91240B29-F687-4f45-9708-019B960494DF}">
                          <a14:hiddenLine xmlns="" xmlns:a14="http://schemas.microsoft.com/office/drawing/2010/main"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107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04132"/>
                                        </p:tgtEl>
                                        <p:attrNameLst>
                                          <p:attrName>style.visibility</p:attrName>
                                        </p:attrNameLst>
                                      </p:cBhvr>
                                      <p:to>
                                        <p:strVal val="visible"/>
                                      </p:to>
                                    </p:set>
                                    <p:animEffect transition="in" filter="wipe(left)">
                                      <p:cBhvr>
                                        <p:cTn id="7" dur="500"/>
                                        <p:tgtEl>
                                          <p:spTgt spid="30413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04130"/>
                                        </p:tgtEl>
                                        <p:attrNameLst>
                                          <p:attrName>style.visibility</p:attrName>
                                        </p:attrNameLst>
                                      </p:cBhvr>
                                      <p:to>
                                        <p:strVal val="visible"/>
                                      </p:to>
                                    </p:set>
                                    <p:anim calcmode="lin" valueType="num">
                                      <p:cBhvr>
                                        <p:cTn id="12" dur="500" fill="hold"/>
                                        <p:tgtEl>
                                          <p:spTgt spid="304130"/>
                                        </p:tgtEl>
                                        <p:attrNameLst>
                                          <p:attrName>ppt_w</p:attrName>
                                        </p:attrNameLst>
                                      </p:cBhvr>
                                      <p:tavLst>
                                        <p:tav tm="0">
                                          <p:val>
                                            <p:fltVal val="0"/>
                                          </p:val>
                                        </p:tav>
                                        <p:tav tm="100000">
                                          <p:val>
                                            <p:strVal val="#ppt_w"/>
                                          </p:val>
                                        </p:tav>
                                      </p:tavLst>
                                    </p:anim>
                                    <p:anim calcmode="lin" valueType="num">
                                      <p:cBhvr>
                                        <p:cTn id="13" dur="500" fill="hold"/>
                                        <p:tgtEl>
                                          <p:spTgt spid="304130"/>
                                        </p:tgtEl>
                                        <p:attrNameLst>
                                          <p:attrName>ppt_h</p:attrName>
                                        </p:attrNameLst>
                                      </p:cBhvr>
                                      <p:tavLst>
                                        <p:tav tm="0">
                                          <p:val>
                                            <p:fltVal val="0"/>
                                          </p:val>
                                        </p:tav>
                                        <p:tav tm="100000">
                                          <p:val>
                                            <p:strVal val="#ppt_h"/>
                                          </p:val>
                                        </p:tav>
                                      </p:tavLst>
                                    </p:anim>
                                    <p:animEffect transition="in" filter="fade">
                                      <p:cBhvr>
                                        <p:cTn id="14" dur="500"/>
                                        <p:tgtEl>
                                          <p:spTgt spid="304130"/>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304133"/>
                                        </p:tgtEl>
                                        <p:attrNameLst>
                                          <p:attrName>style.visibility</p:attrName>
                                        </p:attrNameLst>
                                      </p:cBhvr>
                                      <p:to>
                                        <p:strVal val="visible"/>
                                      </p:to>
                                    </p:set>
                                    <p:animEffect transition="in" filter="wipe(left)">
                                      <p:cBhvr>
                                        <p:cTn id="19" dur="500"/>
                                        <p:tgtEl>
                                          <p:spTgt spid="30413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304135"/>
                                        </p:tgtEl>
                                        <p:attrNameLst>
                                          <p:attrName>style.visibility</p:attrName>
                                        </p:attrNameLst>
                                      </p:cBhvr>
                                      <p:to>
                                        <p:strVal val="visible"/>
                                      </p:to>
                                    </p:set>
                                    <p:animEffect transition="in" filter="wipe(left)">
                                      <p:cBhvr>
                                        <p:cTn id="24" dur="500"/>
                                        <p:tgtEl>
                                          <p:spTgt spid="30413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304134"/>
                                        </p:tgtEl>
                                        <p:attrNameLst>
                                          <p:attrName>style.visibility</p:attrName>
                                        </p:attrNameLst>
                                      </p:cBhvr>
                                      <p:to>
                                        <p:strVal val="visible"/>
                                      </p:to>
                                    </p:set>
                                    <p:animEffect transition="in" filter="wipe(left)">
                                      <p:cBhvr>
                                        <p:cTn id="29" dur="500"/>
                                        <p:tgtEl>
                                          <p:spTgt spid="30413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04137"/>
                                        </p:tgtEl>
                                        <p:attrNameLst>
                                          <p:attrName>style.visibility</p:attrName>
                                        </p:attrNameLst>
                                      </p:cBhvr>
                                      <p:to>
                                        <p:strVal val="visible"/>
                                      </p:to>
                                    </p:set>
                                    <p:animEffect transition="in" filter="wipe(left)">
                                      <p:cBhvr>
                                        <p:cTn id="34" dur="500"/>
                                        <p:tgtEl>
                                          <p:spTgt spid="304137"/>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304136"/>
                                        </p:tgtEl>
                                        <p:attrNameLst>
                                          <p:attrName>style.visibility</p:attrName>
                                        </p:attrNameLst>
                                      </p:cBhvr>
                                      <p:to>
                                        <p:strVal val="visible"/>
                                      </p:to>
                                    </p:set>
                                    <p:animEffect transition="in" filter="wipe(left)">
                                      <p:cBhvr>
                                        <p:cTn id="39" dur="500"/>
                                        <p:tgtEl>
                                          <p:spTgt spid="30413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04138"/>
                                        </p:tgtEl>
                                        <p:attrNameLst>
                                          <p:attrName>style.visibility</p:attrName>
                                        </p:attrNameLst>
                                      </p:cBhvr>
                                      <p:to>
                                        <p:strVal val="visible"/>
                                      </p:to>
                                    </p:set>
                                    <p:animEffect transition="in" filter="wipe(left)">
                                      <p:cBhvr>
                                        <p:cTn id="44" dur="500"/>
                                        <p:tgtEl>
                                          <p:spTgt spid="30413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04152"/>
                                        </p:tgtEl>
                                        <p:attrNameLst>
                                          <p:attrName>style.visibility</p:attrName>
                                        </p:attrNameLst>
                                      </p:cBhvr>
                                      <p:to>
                                        <p:strVal val="visible"/>
                                      </p:to>
                                    </p:set>
                                    <p:animEffect transition="in" filter="wipe(left)">
                                      <p:cBhvr>
                                        <p:cTn id="49" dur="500"/>
                                        <p:tgtEl>
                                          <p:spTgt spid="30415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iterate type="wd">
                                    <p:tmPct val="10000"/>
                                  </p:iterate>
                                  <p:childTnLst>
                                    <p:set>
                                      <p:cBhvr>
                                        <p:cTn id="53" dur="1" fill="hold">
                                          <p:stCondLst>
                                            <p:cond delay="0"/>
                                          </p:stCondLst>
                                        </p:cTn>
                                        <p:tgtEl>
                                          <p:spTgt spid="304139"/>
                                        </p:tgtEl>
                                        <p:attrNameLst>
                                          <p:attrName>style.visibility</p:attrName>
                                        </p:attrNameLst>
                                      </p:cBhvr>
                                      <p:to>
                                        <p:strVal val="visible"/>
                                      </p:to>
                                    </p:set>
                                    <p:animEffect transition="in" filter="wipe(left)">
                                      <p:cBhvr>
                                        <p:cTn id="54" dur="500"/>
                                        <p:tgtEl>
                                          <p:spTgt spid="30413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304140"/>
                                        </p:tgtEl>
                                        <p:attrNameLst>
                                          <p:attrName>style.visibility</p:attrName>
                                        </p:attrNameLst>
                                      </p:cBhvr>
                                      <p:to>
                                        <p:strVal val="visible"/>
                                      </p:to>
                                    </p:set>
                                    <p:animEffect transition="in" filter="wipe(left)">
                                      <p:cBhvr>
                                        <p:cTn id="59" dur="500"/>
                                        <p:tgtEl>
                                          <p:spTgt spid="30414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304150"/>
                                        </p:tgtEl>
                                        <p:attrNameLst>
                                          <p:attrName>style.visibility</p:attrName>
                                        </p:attrNameLst>
                                      </p:cBhvr>
                                      <p:to>
                                        <p:strVal val="visible"/>
                                      </p:to>
                                    </p:set>
                                    <p:animEffect transition="in" filter="wipe(left)">
                                      <p:cBhvr>
                                        <p:cTn id="64" dur="500"/>
                                        <p:tgtEl>
                                          <p:spTgt spid="304150"/>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304141"/>
                                        </p:tgtEl>
                                        <p:attrNameLst>
                                          <p:attrName>style.visibility</p:attrName>
                                        </p:attrNameLst>
                                      </p:cBhvr>
                                      <p:to>
                                        <p:strVal val="visible"/>
                                      </p:to>
                                    </p:set>
                                    <p:animEffect transition="in" filter="wipe(left)">
                                      <p:cBhvr>
                                        <p:cTn id="69" dur="500"/>
                                        <p:tgtEl>
                                          <p:spTgt spid="304141"/>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childTnLst>
                                    <p:set>
                                      <p:cBhvr>
                                        <p:cTn id="73" dur="1" fill="hold">
                                          <p:stCondLst>
                                            <p:cond delay="0"/>
                                          </p:stCondLst>
                                        </p:cTn>
                                        <p:tgtEl>
                                          <p:spTgt spid="304142"/>
                                        </p:tgtEl>
                                        <p:attrNameLst>
                                          <p:attrName>style.visibility</p:attrName>
                                        </p:attrNameLst>
                                      </p:cBhvr>
                                      <p:to>
                                        <p:strVal val="visible"/>
                                      </p:to>
                                    </p:set>
                                    <p:animEffect transition="in" filter="wipe(left)">
                                      <p:cBhvr>
                                        <p:cTn id="74" dur="500"/>
                                        <p:tgtEl>
                                          <p:spTgt spid="30414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04151"/>
                                        </p:tgtEl>
                                        <p:attrNameLst>
                                          <p:attrName>style.visibility</p:attrName>
                                        </p:attrNameLst>
                                      </p:cBhvr>
                                      <p:to>
                                        <p:strVal val="visible"/>
                                      </p:to>
                                    </p:set>
                                    <p:animEffect transition="in" filter="wipe(left)">
                                      <p:cBhvr>
                                        <p:cTn id="79" dur="500"/>
                                        <p:tgtEl>
                                          <p:spTgt spid="30415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304143"/>
                                        </p:tgtEl>
                                        <p:attrNameLst>
                                          <p:attrName>style.visibility</p:attrName>
                                        </p:attrNameLst>
                                      </p:cBhvr>
                                      <p:to>
                                        <p:strVal val="visible"/>
                                      </p:to>
                                    </p:set>
                                    <p:animEffect transition="in" filter="wipe(left)">
                                      <p:cBhvr>
                                        <p:cTn id="84" dur="500"/>
                                        <p:tgtEl>
                                          <p:spTgt spid="304143"/>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childTnLst>
                                    <p:set>
                                      <p:cBhvr>
                                        <p:cTn id="88" dur="1" fill="hold">
                                          <p:stCondLst>
                                            <p:cond delay="0"/>
                                          </p:stCondLst>
                                        </p:cTn>
                                        <p:tgtEl>
                                          <p:spTgt spid="304144"/>
                                        </p:tgtEl>
                                        <p:attrNameLst>
                                          <p:attrName>style.visibility</p:attrName>
                                        </p:attrNameLst>
                                      </p:cBhvr>
                                      <p:to>
                                        <p:strVal val="visible"/>
                                      </p:to>
                                    </p:set>
                                    <p:animEffect transition="in" filter="wipe(left)">
                                      <p:cBhvr>
                                        <p:cTn id="89" dur="500"/>
                                        <p:tgtEl>
                                          <p:spTgt spid="304144"/>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nodeType="clickEffect">
                                  <p:stCondLst>
                                    <p:cond delay="0"/>
                                  </p:stCondLst>
                                  <p:childTnLst>
                                    <p:set>
                                      <p:cBhvr>
                                        <p:cTn id="93" dur="1" fill="hold">
                                          <p:stCondLst>
                                            <p:cond delay="0"/>
                                          </p:stCondLst>
                                        </p:cTn>
                                        <p:tgtEl>
                                          <p:spTgt spid="304149"/>
                                        </p:tgtEl>
                                        <p:attrNameLst>
                                          <p:attrName>style.visibility</p:attrName>
                                        </p:attrNameLst>
                                      </p:cBhvr>
                                      <p:to>
                                        <p:strVal val="visible"/>
                                      </p:to>
                                    </p:set>
                                    <p:animEffect transition="in" filter="wipe(left)">
                                      <p:cBhvr>
                                        <p:cTn id="94" dur="500"/>
                                        <p:tgtEl>
                                          <p:spTgt spid="304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iterate type="wd">
                                    <p:tmPct val="10000"/>
                                  </p:iterate>
                                  <p:childTnLst>
                                    <p:set>
                                      <p:cBhvr>
                                        <p:cTn id="98" dur="1" fill="hold">
                                          <p:stCondLst>
                                            <p:cond delay="0"/>
                                          </p:stCondLst>
                                        </p:cTn>
                                        <p:tgtEl>
                                          <p:spTgt spid="304145"/>
                                        </p:tgtEl>
                                        <p:attrNameLst>
                                          <p:attrName>style.visibility</p:attrName>
                                        </p:attrNameLst>
                                      </p:cBhvr>
                                      <p:to>
                                        <p:strVal val="visible"/>
                                      </p:to>
                                    </p:set>
                                    <p:animEffect transition="in" filter="wipe(left)">
                                      <p:cBhvr>
                                        <p:cTn id="99" dur="500"/>
                                        <p:tgtEl>
                                          <p:spTgt spid="30414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nodeType="clickEffect">
                                  <p:stCondLst>
                                    <p:cond delay="0"/>
                                  </p:stCondLst>
                                  <p:childTnLst>
                                    <p:set>
                                      <p:cBhvr>
                                        <p:cTn id="103" dur="1" fill="hold">
                                          <p:stCondLst>
                                            <p:cond delay="0"/>
                                          </p:stCondLst>
                                        </p:cTn>
                                        <p:tgtEl>
                                          <p:spTgt spid="304146"/>
                                        </p:tgtEl>
                                        <p:attrNameLst>
                                          <p:attrName>style.visibility</p:attrName>
                                        </p:attrNameLst>
                                      </p:cBhvr>
                                      <p:to>
                                        <p:strVal val="visible"/>
                                      </p:to>
                                    </p:set>
                                    <p:animEffect transition="in" filter="wipe(left)">
                                      <p:cBhvr>
                                        <p:cTn id="104" dur="500"/>
                                        <p:tgtEl>
                                          <p:spTgt spid="304146"/>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nodeType="clickEffect">
                                  <p:stCondLst>
                                    <p:cond delay="0"/>
                                  </p:stCondLst>
                                  <p:childTnLst>
                                    <p:set>
                                      <p:cBhvr>
                                        <p:cTn id="108" dur="1" fill="hold">
                                          <p:stCondLst>
                                            <p:cond delay="0"/>
                                          </p:stCondLst>
                                        </p:cTn>
                                        <p:tgtEl>
                                          <p:spTgt spid="304147"/>
                                        </p:tgtEl>
                                        <p:attrNameLst>
                                          <p:attrName>style.visibility</p:attrName>
                                        </p:attrNameLst>
                                      </p:cBhvr>
                                      <p:to>
                                        <p:strVal val="visible"/>
                                      </p:to>
                                    </p:set>
                                    <p:animEffect transition="in" filter="wipe(left)">
                                      <p:cBhvr>
                                        <p:cTn id="109" dur="500"/>
                                        <p:tgtEl>
                                          <p:spTgt spid="304147"/>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304148"/>
                                        </p:tgtEl>
                                        <p:attrNameLst>
                                          <p:attrName>style.visibility</p:attrName>
                                        </p:attrNameLst>
                                      </p:cBhvr>
                                      <p:to>
                                        <p:strVal val="visible"/>
                                      </p:to>
                                    </p:set>
                                    <p:animEffect transition="in" filter="wipe(left)">
                                      <p:cBhvr>
                                        <p:cTn id="114" dur="500"/>
                                        <p:tgtEl>
                                          <p:spTgt spid="304148"/>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iterate type="wd">
                                    <p:tmPct val="10000"/>
                                  </p:iterate>
                                  <p:childTnLst>
                                    <p:set>
                                      <p:cBhvr>
                                        <p:cTn id="118" dur="1" fill="hold">
                                          <p:stCondLst>
                                            <p:cond delay="0"/>
                                          </p:stCondLst>
                                        </p:cTn>
                                        <p:tgtEl>
                                          <p:spTgt spid="304153"/>
                                        </p:tgtEl>
                                        <p:attrNameLst>
                                          <p:attrName>style.visibility</p:attrName>
                                        </p:attrNameLst>
                                      </p:cBhvr>
                                      <p:to>
                                        <p:strVal val="visible"/>
                                      </p:to>
                                    </p:set>
                                    <p:animEffect transition="in" filter="wipe(left)">
                                      <p:cBhvr>
                                        <p:cTn id="119" dur="500"/>
                                        <p:tgtEl>
                                          <p:spTgt spid="304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nodeType="clickEffect">
                                  <p:stCondLst>
                                    <p:cond delay="0"/>
                                  </p:stCondLst>
                                  <p:childTnLst>
                                    <p:set>
                                      <p:cBhvr>
                                        <p:cTn id="123" dur="1" fill="hold">
                                          <p:stCondLst>
                                            <p:cond delay="0"/>
                                          </p:stCondLst>
                                        </p:cTn>
                                        <p:tgtEl>
                                          <p:spTgt spid="304154"/>
                                        </p:tgtEl>
                                        <p:attrNameLst>
                                          <p:attrName>style.visibility</p:attrName>
                                        </p:attrNameLst>
                                      </p:cBhvr>
                                      <p:to>
                                        <p:strVal val="visible"/>
                                      </p:to>
                                    </p:set>
                                    <p:animEffect transition="in" filter="wipe(left)">
                                      <p:cBhvr>
                                        <p:cTn id="124" dur="500"/>
                                        <p:tgtEl>
                                          <p:spTgt spid="304154"/>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304155"/>
                                        </p:tgtEl>
                                        <p:attrNameLst>
                                          <p:attrName>style.visibility</p:attrName>
                                        </p:attrNameLst>
                                      </p:cBhvr>
                                      <p:to>
                                        <p:strVal val="visible"/>
                                      </p:to>
                                    </p:set>
                                    <p:animEffect transition="in" filter="wipe(left)">
                                      <p:cBhvr>
                                        <p:cTn id="129" dur="500"/>
                                        <p:tgtEl>
                                          <p:spTgt spid="304155"/>
                                        </p:tgtEl>
                                      </p:cBhvr>
                                    </p:animEffect>
                                  </p:childTnLst>
                                </p:cTn>
                              </p:par>
                            </p:childTnLst>
                          </p:cTn>
                        </p:par>
                      </p:childTnLst>
                    </p:cTn>
                  </p:par>
                  <p:par>
                    <p:cTn id="130" fill="hold">
                      <p:stCondLst>
                        <p:cond delay="indefinite"/>
                      </p:stCondLst>
                      <p:childTnLst>
                        <p:par>
                          <p:cTn id="131" fill="hold">
                            <p:stCondLst>
                              <p:cond delay="0"/>
                            </p:stCondLst>
                            <p:childTnLst>
                              <p:par>
                                <p:cTn id="132" presetID="22" presetClass="entr" presetSubtype="8" fill="hold" nodeType="clickEffect">
                                  <p:stCondLst>
                                    <p:cond delay="0"/>
                                  </p:stCondLst>
                                  <p:childTnLst>
                                    <p:set>
                                      <p:cBhvr>
                                        <p:cTn id="133" dur="1" fill="hold">
                                          <p:stCondLst>
                                            <p:cond delay="0"/>
                                          </p:stCondLst>
                                        </p:cTn>
                                        <p:tgtEl>
                                          <p:spTgt spid="304156"/>
                                        </p:tgtEl>
                                        <p:attrNameLst>
                                          <p:attrName>style.visibility</p:attrName>
                                        </p:attrNameLst>
                                      </p:cBhvr>
                                      <p:to>
                                        <p:strVal val="visible"/>
                                      </p:to>
                                    </p:set>
                                    <p:animEffect transition="in" filter="wipe(left)">
                                      <p:cBhvr>
                                        <p:cTn id="134" dur="500"/>
                                        <p:tgtEl>
                                          <p:spTgt spid="3041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4132" grpId="0"/>
      <p:bldP spid="304133" grpId="0"/>
      <p:bldP spid="304134" grpId="0" animBg="1"/>
      <p:bldP spid="304136" grpId="0"/>
      <p:bldP spid="304139" grpId="0"/>
      <p:bldP spid="304141" grpId="0"/>
      <p:bldP spid="304143" grpId="0"/>
      <p:bldP spid="304145" grpId="0"/>
      <p:bldP spid="3041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156F621-78C5-CD42-AEF9-C4574F17F98B}"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 and Resistance</a:t>
            </a:r>
          </a:p>
        </p:txBody>
      </p:sp>
      <p:sp>
        <p:nvSpPr>
          <p:cNvPr id="283651" name="Rectangle 3"/>
          <p:cNvSpPr>
            <a:spLocks noChangeArrowheads="1"/>
          </p:cNvSpPr>
          <p:nvPr/>
        </p:nvSpPr>
        <p:spPr bwMode="auto">
          <a:xfrm>
            <a:off x="304800" y="609600"/>
            <a:ext cx="86106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So far we have been studying static electricity</a:t>
            </a:r>
          </a:p>
          <a:p>
            <a:pPr marL="742950" lvl="1" indent="-285750">
              <a:spcBef>
                <a:spcPct val="20000"/>
              </a:spcBef>
              <a:buFontTx/>
              <a:buChar char="–"/>
            </a:pPr>
            <a:r>
              <a:rPr lang="en-US" dirty="0">
                <a:solidFill>
                  <a:srgbClr val="660066"/>
                </a:solidFill>
                <a:latin typeface="Arial Narrow" charset="0"/>
              </a:rPr>
              <a:t>What is the static electricity?</a:t>
            </a:r>
          </a:p>
          <a:p>
            <a:pPr marL="1143000" lvl="2" indent="-228600">
              <a:spcBef>
                <a:spcPct val="20000"/>
              </a:spcBef>
              <a:buFontTx/>
              <a:buChar char="•"/>
            </a:pPr>
            <a:r>
              <a:rPr lang="en-US" sz="2000" dirty="0">
                <a:solidFill>
                  <a:srgbClr val="003300"/>
                </a:solidFill>
                <a:latin typeface="Arial Narrow" charset="0"/>
              </a:rPr>
              <a:t>The charges so far has not been moving but staying put at the location they are placed.</a:t>
            </a:r>
          </a:p>
          <a:p>
            <a:pPr marL="342900" indent="-342900">
              <a:spcBef>
                <a:spcPct val="20000"/>
              </a:spcBef>
              <a:buFontTx/>
              <a:buChar char="•"/>
            </a:pPr>
            <a:r>
              <a:rPr lang="en-US" sz="2800" dirty="0">
                <a:solidFill>
                  <a:schemeClr val="accent2"/>
                </a:solidFill>
                <a:latin typeface="Arial Narrow" charset="0"/>
              </a:rPr>
              <a:t>Now we will learn dynamics of electricity</a:t>
            </a:r>
          </a:p>
          <a:p>
            <a:pPr marL="342900" indent="-342900">
              <a:spcBef>
                <a:spcPct val="20000"/>
              </a:spcBef>
              <a:buFontTx/>
              <a:buChar char="•"/>
            </a:pPr>
            <a:r>
              <a:rPr lang="en-US" sz="2800" dirty="0">
                <a:solidFill>
                  <a:schemeClr val="accent2"/>
                </a:solidFill>
                <a:latin typeface="Arial Narrow" charset="0"/>
              </a:rPr>
              <a:t>What is the electric current?</a:t>
            </a:r>
          </a:p>
          <a:p>
            <a:pPr marL="742950" lvl="1" indent="-285750">
              <a:spcBef>
                <a:spcPct val="20000"/>
              </a:spcBef>
              <a:buFontTx/>
              <a:buChar char="–"/>
            </a:pPr>
            <a:r>
              <a:rPr lang="en-US" dirty="0">
                <a:solidFill>
                  <a:srgbClr val="660066"/>
                </a:solidFill>
                <a:latin typeface="Arial Narrow" charset="0"/>
              </a:rPr>
              <a:t>A flow of electric charge</a:t>
            </a:r>
          </a:p>
          <a:p>
            <a:pPr marL="742950" lvl="1" indent="-285750">
              <a:spcBef>
                <a:spcPct val="20000"/>
              </a:spcBef>
              <a:buFontTx/>
              <a:buChar char="–"/>
            </a:pPr>
            <a:r>
              <a:rPr lang="en-US" dirty="0">
                <a:solidFill>
                  <a:srgbClr val="660066"/>
                </a:solidFill>
                <a:latin typeface="Arial Narrow" charset="0"/>
              </a:rPr>
              <a:t>A few examples of the things that use electric current in everyday lives?</a:t>
            </a:r>
          </a:p>
          <a:p>
            <a:pPr marL="342900" indent="-342900">
              <a:spcBef>
                <a:spcPct val="20000"/>
              </a:spcBef>
              <a:buFontTx/>
              <a:buChar char="•"/>
            </a:pPr>
            <a:r>
              <a:rPr lang="en-US" sz="2800" dirty="0">
                <a:solidFill>
                  <a:schemeClr val="accent2"/>
                </a:solidFill>
                <a:latin typeface="Arial Narrow" charset="0"/>
              </a:rPr>
              <a:t>In an electrostatic situation, there is no electric field inside a conductor but when there is current, there is field inside a </a:t>
            </a:r>
            <a:r>
              <a:rPr lang="en-US" sz="2800" dirty="0" smtClean="0">
                <a:solidFill>
                  <a:schemeClr val="accent2"/>
                </a:solidFill>
                <a:latin typeface="Arial Narrow" charset="0"/>
              </a:rPr>
              <a:t>conductor.  Why?</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rPr>
              <a:t>Electric field is needed to keep charges moving</a:t>
            </a:r>
          </a:p>
        </p:txBody>
      </p:sp>
    </p:spTree>
    <p:extLst>
      <p:ext uri="{BB962C8B-B14F-4D97-AF65-F5344CB8AC3E}">
        <p14:creationId xmlns:p14="http://schemas.microsoft.com/office/powerpoint/2010/main" val="12191490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3651">
                                            <p:txEl>
                                              <p:pRg st="0" end="0"/>
                                            </p:txEl>
                                          </p:spTgt>
                                        </p:tgtEl>
                                        <p:attrNameLst>
                                          <p:attrName>style.visibility</p:attrName>
                                        </p:attrNameLst>
                                      </p:cBhvr>
                                      <p:to>
                                        <p:strVal val="visible"/>
                                      </p:to>
                                    </p:set>
                                    <p:animEffect transition="in" filter="wipe(left)">
                                      <p:cBhvr>
                                        <p:cTn id="7" dur="500"/>
                                        <p:tgtEl>
                                          <p:spTgt spid="283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3651">
                                            <p:txEl>
                                              <p:pRg st="1" end="1"/>
                                            </p:txEl>
                                          </p:spTgt>
                                        </p:tgtEl>
                                        <p:attrNameLst>
                                          <p:attrName>style.visibility</p:attrName>
                                        </p:attrNameLst>
                                      </p:cBhvr>
                                      <p:to>
                                        <p:strVal val="visible"/>
                                      </p:to>
                                    </p:set>
                                    <p:animEffect transition="in" filter="wipe(left)">
                                      <p:cBhvr>
                                        <p:cTn id="12" dur="500"/>
                                        <p:tgtEl>
                                          <p:spTgt spid="2836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3651">
                                            <p:txEl>
                                              <p:pRg st="2" end="2"/>
                                            </p:txEl>
                                          </p:spTgt>
                                        </p:tgtEl>
                                        <p:attrNameLst>
                                          <p:attrName>style.visibility</p:attrName>
                                        </p:attrNameLst>
                                      </p:cBhvr>
                                      <p:to>
                                        <p:strVal val="visible"/>
                                      </p:to>
                                    </p:set>
                                    <p:animEffect transition="in" filter="wipe(left)">
                                      <p:cBhvr>
                                        <p:cTn id="17" dur="500"/>
                                        <p:tgtEl>
                                          <p:spTgt spid="2836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3651">
                                            <p:txEl>
                                              <p:pRg st="3" end="3"/>
                                            </p:txEl>
                                          </p:spTgt>
                                        </p:tgtEl>
                                        <p:attrNameLst>
                                          <p:attrName>style.visibility</p:attrName>
                                        </p:attrNameLst>
                                      </p:cBhvr>
                                      <p:to>
                                        <p:strVal val="visible"/>
                                      </p:to>
                                    </p:set>
                                    <p:animEffect transition="in" filter="wipe(left)">
                                      <p:cBhvr>
                                        <p:cTn id="22" dur="500"/>
                                        <p:tgtEl>
                                          <p:spTgt spid="2836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3651">
                                            <p:txEl>
                                              <p:pRg st="4" end="4"/>
                                            </p:txEl>
                                          </p:spTgt>
                                        </p:tgtEl>
                                        <p:attrNameLst>
                                          <p:attrName>style.visibility</p:attrName>
                                        </p:attrNameLst>
                                      </p:cBhvr>
                                      <p:to>
                                        <p:strVal val="visible"/>
                                      </p:to>
                                    </p:set>
                                    <p:animEffect transition="in" filter="wipe(left)">
                                      <p:cBhvr>
                                        <p:cTn id="27" dur="500"/>
                                        <p:tgtEl>
                                          <p:spTgt spid="2836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3651">
                                            <p:txEl>
                                              <p:pRg st="5" end="5"/>
                                            </p:txEl>
                                          </p:spTgt>
                                        </p:tgtEl>
                                        <p:attrNameLst>
                                          <p:attrName>style.visibility</p:attrName>
                                        </p:attrNameLst>
                                      </p:cBhvr>
                                      <p:to>
                                        <p:strVal val="visible"/>
                                      </p:to>
                                    </p:set>
                                    <p:animEffect transition="in" filter="wipe(left)">
                                      <p:cBhvr>
                                        <p:cTn id="32" dur="500"/>
                                        <p:tgtEl>
                                          <p:spTgt spid="28365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3651">
                                            <p:txEl>
                                              <p:pRg st="6" end="6"/>
                                            </p:txEl>
                                          </p:spTgt>
                                        </p:tgtEl>
                                        <p:attrNameLst>
                                          <p:attrName>style.visibility</p:attrName>
                                        </p:attrNameLst>
                                      </p:cBhvr>
                                      <p:to>
                                        <p:strVal val="visible"/>
                                      </p:to>
                                    </p:set>
                                    <p:animEffect transition="in" filter="wipe(left)">
                                      <p:cBhvr>
                                        <p:cTn id="37" dur="500"/>
                                        <p:tgtEl>
                                          <p:spTgt spid="28365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3651">
                                            <p:txEl>
                                              <p:pRg st="7" end="7"/>
                                            </p:txEl>
                                          </p:spTgt>
                                        </p:tgtEl>
                                        <p:attrNameLst>
                                          <p:attrName>style.visibility</p:attrName>
                                        </p:attrNameLst>
                                      </p:cBhvr>
                                      <p:to>
                                        <p:strVal val="visible"/>
                                      </p:to>
                                    </p:set>
                                    <p:animEffect transition="in" filter="wipe(left)">
                                      <p:cBhvr>
                                        <p:cTn id="42" dur="500"/>
                                        <p:tgtEl>
                                          <p:spTgt spid="28365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3651">
                                            <p:txEl>
                                              <p:pRg st="8" end="8"/>
                                            </p:txEl>
                                          </p:spTgt>
                                        </p:tgtEl>
                                        <p:attrNameLst>
                                          <p:attrName>style.visibility</p:attrName>
                                        </p:attrNameLst>
                                      </p:cBhvr>
                                      <p:to>
                                        <p:strVal val="visible"/>
                                      </p:to>
                                    </p:set>
                                    <p:animEffect transition="in" filter="wipe(left)">
                                      <p:cBhvr>
                                        <p:cTn id="47" dur="500"/>
                                        <p:tgtEl>
                                          <p:spTgt spid="2836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365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7"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8E0569D4-CFEC-E34C-8E09-9DB44886F088}" type="slidenum">
              <a:rPr lang="en-US" sz="1400">
                <a:solidFill>
                  <a:srgbClr val="A50021"/>
                </a:solidFill>
                <a:latin typeface="Arial Narrow" charset="0"/>
              </a:rPr>
              <a:pPr eaLnBrk="1" hangingPunct="1"/>
              <a:t>4</a:t>
            </a:fld>
            <a:endParaRPr lang="en-US" sz="1400">
              <a:solidFill>
                <a:srgbClr val="A50021"/>
              </a:solidFill>
              <a:latin typeface="Arial Narrow" charset="0"/>
            </a:endParaRPr>
          </a:p>
        </p:txBody>
      </p:sp>
      <p:pic>
        <p:nvPicPr>
          <p:cNvPr id="284674" name="Picture 2" descr="FG25_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5105400"/>
            <a:ext cx="2286000" cy="171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Rectangle 3"/>
          <p:cNvSpPr>
            <a:spLocks noGrp="1" noChangeArrowheads="1"/>
          </p:cNvSpPr>
          <p:nvPr>
            <p:ph type="title"/>
          </p:nvPr>
        </p:nvSpPr>
        <p:spPr>
          <a:xfrm>
            <a:off x="76200" y="76200"/>
            <a:ext cx="8915400" cy="685800"/>
          </a:xfrm>
        </p:spPr>
        <p:txBody>
          <a:bodyPr/>
          <a:lstStyle/>
          <a:p>
            <a:r>
              <a:rPr lang="en-US">
                <a:latin typeface="Arial Narrow" charset="0"/>
                <a:ea typeface="ＭＳ Ｐゴシック" charset="0"/>
                <a:cs typeface="ＭＳ Ｐゴシック" charset="0"/>
              </a:rPr>
              <a:t>The Electric Battery</a:t>
            </a:r>
          </a:p>
        </p:txBody>
      </p:sp>
      <p:sp>
        <p:nvSpPr>
          <p:cNvPr id="284676" name="Rectangle 4"/>
          <p:cNvSpPr>
            <a:spLocks noChangeArrowheads="1"/>
          </p:cNvSpPr>
          <p:nvPr/>
        </p:nvSpPr>
        <p:spPr bwMode="auto">
          <a:xfrm>
            <a:off x="228600" y="762000"/>
            <a:ext cx="8229600"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rPr>
              <a:t>A device that produces electrical energy from the stored chemical energy and produces </a:t>
            </a:r>
            <a:r>
              <a:rPr lang="en-US" dirty="0" smtClean="0">
                <a:solidFill>
                  <a:srgbClr val="660066"/>
                </a:solidFill>
                <a:latin typeface="Arial Narrow" charset="0"/>
              </a:rPr>
              <a:t>electricity </a:t>
            </a:r>
            <a:r>
              <a:rPr lang="en-US" dirty="0" smtClean="0">
                <a:solidFill>
                  <a:srgbClr val="660066"/>
                </a:solidFill>
                <a:latin typeface="Arial Narrow" charset="0"/>
                <a:sym typeface="Wingdings"/>
              </a:rPr>
              <a:t> Maintains potential difference!</a:t>
            </a:r>
            <a:endParaRPr lang="en-US" dirty="0">
              <a:solidFill>
                <a:srgbClr val="660066"/>
              </a:solidFill>
              <a:latin typeface="Arial Narrow" charset="0"/>
            </a:endParaRP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rPr>
              <a:t>It was made of disks of zinc and silver based on his research that certain combinations of materials produce a greater electromotive force (</a:t>
            </a:r>
            <a:r>
              <a:rPr lang="en-US" dirty="0" err="1">
                <a:solidFill>
                  <a:srgbClr val="660066"/>
                </a:solidFill>
                <a:latin typeface="Arial Narrow" charset="0"/>
              </a:rPr>
              <a:t>emf</a:t>
            </a:r>
            <a:r>
              <a:rPr lang="en-US" dirty="0">
                <a:solidFill>
                  <a:srgbClr val="660066"/>
                </a:solidFill>
                <a:latin typeface="Arial Narrow" charset="0"/>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a:t>
            </a:r>
            <a:r>
              <a:rPr lang="en-US" sz="2800" dirty="0" smtClean="0">
                <a:solidFill>
                  <a:schemeClr val="accent2"/>
                </a:solidFill>
                <a:latin typeface="Arial Narrow" charset="0"/>
              </a:rPr>
              <a:t>metals</a:t>
            </a:r>
            <a:r>
              <a:rPr lang="en-US" sz="2800" dirty="0">
                <a:solidFill>
                  <a:schemeClr val="accent2"/>
                </a:solidFill>
                <a:latin typeface="Arial Narrow" charset="0"/>
              </a:rPr>
              <a:t> </a:t>
            </a:r>
            <a:r>
              <a:rPr lang="en-US" sz="2800" dirty="0" smtClean="0">
                <a:solidFill>
                  <a:schemeClr val="accent2"/>
                </a:solidFill>
                <a:latin typeface="Arial Narrow" charset="0"/>
              </a:rPr>
              <a:t>called electrodes</a:t>
            </a:r>
            <a:endParaRPr lang="en-US" sz="2800" dirty="0">
              <a:solidFill>
                <a:schemeClr val="accent2"/>
              </a:solidFill>
              <a:latin typeface="Arial Narrow" charset="0"/>
            </a:endParaRPr>
          </a:p>
          <a:p>
            <a:pPr marL="742950" lvl="1" indent="-285750">
              <a:spcBef>
                <a:spcPct val="20000"/>
              </a:spcBef>
              <a:buFontTx/>
              <a:buChar char="–"/>
            </a:pPr>
            <a:r>
              <a:rPr lang="en-US" dirty="0">
                <a:solidFill>
                  <a:srgbClr val="660066"/>
                </a:solidFill>
                <a:latin typeface="Arial Narrow" charset="0"/>
              </a:rPr>
              <a:t>Electrodes are immersed in a solution, </a:t>
            </a:r>
            <a:r>
              <a:rPr lang="en-US" dirty="0" smtClean="0">
                <a:solidFill>
                  <a:srgbClr val="660066"/>
                </a:solidFill>
                <a:latin typeface="Arial Narrow" charset="0"/>
              </a:rPr>
              <a:t>the electrolyte</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 called terminals</a:t>
            </a:r>
          </a:p>
        </p:txBody>
      </p:sp>
    </p:spTree>
    <p:extLst>
      <p:ext uri="{BB962C8B-B14F-4D97-AF65-F5344CB8AC3E}">
        <p14:creationId xmlns:p14="http://schemas.microsoft.com/office/powerpoint/2010/main" val="10961703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4676">
                                            <p:txEl>
                                              <p:pRg st="0" end="0"/>
                                            </p:txEl>
                                          </p:spTgt>
                                        </p:tgtEl>
                                        <p:attrNameLst>
                                          <p:attrName>style.visibility</p:attrName>
                                        </p:attrNameLst>
                                      </p:cBhvr>
                                      <p:to>
                                        <p:strVal val="visible"/>
                                      </p:to>
                                    </p:set>
                                    <p:animEffect transition="in" filter="wipe(left)">
                                      <p:cBhvr>
                                        <p:cTn id="7" dur="500"/>
                                        <p:tgtEl>
                                          <p:spTgt spid="2846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4676">
                                            <p:txEl>
                                              <p:pRg st="1" end="1"/>
                                            </p:txEl>
                                          </p:spTgt>
                                        </p:tgtEl>
                                        <p:attrNameLst>
                                          <p:attrName>style.visibility</p:attrName>
                                        </p:attrNameLst>
                                      </p:cBhvr>
                                      <p:to>
                                        <p:strVal val="visible"/>
                                      </p:to>
                                    </p:set>
                                    <p:animEffect transition="in" filter="wipe(left)">
                                      <p:cBhvr>
                                        <p:cTn id="12" dur="500"/>
                                        <p:tgtEl>
                                          <p:spTgt spid="2846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4676">
                                            <p:txEl>
                                              <p:pRg st="2" end="2"/>
                                            </p:txEl>
                                          </p:spTgt>
                                        </p:tgtEl>
                                        <p:attrNameLst>
                                          <p:attrName>style.visibility</p:attrName>
                                        </p:attrNameLst>
                                      </p:cBhvr>
                                      <p:to>
                                        <p:strVal val="visible"/>
                                      </p:to>
                                    </p:set>
                                    <p:animEffect transition="in" filter="wipe(left)">
                                      <p:cBhvr>
                                        <p:cTn id="17" dur="500"/>
                                        <p:tgtEl>
                                          <p:spTgt spid="28467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4676">
                                            <p:txEl>
                                              <p:pRg st="3" end="3"/>
                                            </p:txEl>
                                          </p:spTgt>
                                        </p:tgtEl>
                                        <p:attrNameLst>
                                          <p:attrName>style.visibility</p:attrName>
                                        </p:attrNameLst>
                                      </p:cBhvr>
                                      <p:to>
                                        <p:strVal val="visible"/>
                                      </p:to>
                                    </p:set>
                                    <p:animEffect transition="in" filter="wipe(left)">
                                      <p:cBhvr>
                                        <p:cTn id="22" dur="500"/>
                                        <p:tgtEl>
                                          <p:spTgt spid="28467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4676">
                                            <p:txEl>
                                              <p:pRg st="4" end="4"/>
                                            </p:txEl>
                                          </p:spTgt>
                                        </p:tgtEl>
                                        <p:attrNameLst>
                                          <p:attrName>style.visibility</p:attrName>
                                        </p:attrNameLst>
                                      </p:cBhvr>
                                      <p:to>
                                        <p:strVal val="visible"/>
                                      </p:to>
                                    </p:set>
                                    <p:animEffect transition="in" filter="wipe(left)">
                                      <p:cBhvr>
                                        <p:cTn id="27" dur="500"/>
                                        <p:tgtEl>
                                          <p:spTgt spid="28467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4676">
                                            <p:txEl>
                                              <p:pRg st="5" end="5"/>
                                            </p:txEl>
                                          </p:spTgt>
                                        </p:tgtEl>
                                        <p:attrNameLst>
                                          <p:attrName>style.visibility</p:attrName>
                                        </p:attrNameLst>
                                      </p:cBhvr>
                                      <p:to>
                                        <p:strVal val="visible"/>
                                      </p:to>
                                    </p:set>
                                    <p:animEffect transition="in" filter="wipe(left)">
                                      <p:cBhvr>
                                        <p:cTn id="32" dur="500"/>
                                        <p:tgtEl>
                                          <p:spTgt spid="28467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4676">
                                            <p:txEl>
                                              <p:pRg st="6" end="6"/>
                                            </p:txEl>
                                          </p:spTgt>
                                        </p:tgtEl>
                                        <p:attrNameLst>
                                          <p:attrName>style.visibility</p:attrName>
                                        </p:attrNameLst>
                                      </p:cBhvr>
                                      <p:to>
                                        <p:strVal val="visible"/>
                                      </p:to>
                                    </p:set>
                                    <p:animEffect transition="in" filter="wipe(left)">
                                      <p:cBhvr>
                                        <p:cTn id="37" dur="500"/>
                                        <p:tgtEl>
                                          <p:spTgt spid="28467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nodeType="clickEffect">
                                  <p:stCondLst>
                                    <p:cond delay="0"/>
                                  </p:stCondLst>
                                  <p:childTnLst>
                                    <p:set>
                                      <p:cBhvr>
                                        <p:cTn id="41" dur="1" fill="hold">
                                          <p:stCondLst>
                                            <p:cond delay="0"/>
                                          </p:stCondLst>
                                        </p:cTn>
                                        <p:tgtEl>
                                          <p:spTgt spid="284674"/>
                                        </p:tgtEl>
                                        <p:attrNameLst>
                                          <p:attrName>style.visibility</p:attrName>
                                        </p:attrNameLst>
                                      </p:cBhvr>
                                      <p:to>
                                        <p:strVal val="visible"/>
                                      </p:to>
                                    </p:set>
                                    <p:anim calcmode="lin" valueType="num">
                                      <p:cBhvr>
                                        <p:cTn id="42" dur="500" fill="hold"/>
                                        <p:tgtEl>
                                          <p:spTgt spid="284674"/>
                                        </p:tgtEl>
                                        <p:attrNameLst>
                                          <p:attrName>ppt_w</p:attrName>
                                        </p:attrNameLst>
                                      </p:cBhvr>
                                      <p:tavLst>
                                        <p:tav tm="0">
                                          <p:val>
                                            <p:fltVal val="0"/>
                                          </p:val>
                                        </p:tav>
                                        <p:tav tm="100000">
                                          <p:val>
                                            <p:strVal val="#ppt_w"/>
                                          </p:val>
                                        </p:tav>
                                      </p:tavLst>
                                    </p:anim>
                                    <p:anim calcmode="lin" valueType="num">
                                      <p:cBhvr>
                                        <p:cTn id="43" dur="500" fill="hold"/>
                                        <p:tgtEl>
                                          <p:spTgt spid="284674"/>
                                        </p:tgtEl>
                                        <p:attrNameLst>
                                          <p:attrName>ppt_h</p:attrName>
                                        </p:attrNameLst>
                                      </p:cBhvr>
                                      <p:tavLst>
                                        <p:tav tm="0">
                                          <p:val>
                                            <p:fltVal val="0"/>
                                          </p:val>
                                        </p:tav>
                                        <p:tav tm="100000">
                                          <p:val>
                                            <p:strVal val="#ppt_h"/>
                                          </p:val>
                                        </p:tav>
                                      </p:tavLst>
                                    </p:anim>
                                    <p:animEffect transition="in" filter="fade">
                                      <p:cBhvr>
                                        <p:cTn id="44" dur="500"/>
                                        <p:tgtEl>
                                          <p:spTgt spid="284674"/>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4676">
                                            <p:txEl>
                                              <p:pRg st="7" end="7"/>
                                            </p:txEl>
                                          </p:spTgt>
                                        </p:tgtEl>
                                        <p:attrNameLst>
                                          <p:attrName>style.visibility</p:attrName>
                                        </p:attrNameLst>
                                      </p:cBhvr>
                                      <p:to>
                                        <p:strVal val="visible"/>
                                      </p:to>
                                    </p:set>
                                    <p:animEffect transition="in" filter="wipe(left)">
                                      <p:cBhvr>
                                        <p:cTn id="49" dur="500"/>
                                        <p:tgtEl>
                                          <p:spTgt spid="28467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8"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27B02CA-3A21-6842-96E1-A86F8BC05EB1}" type="slidenum">
              <a:rPr lang="en-US" sz="1400">
                <a:solidFill>
                  <a:srgbClr val="A50021"/>
                </a:solidFill>
                <a:latin typeface="Arial Narrow" charset="0"/>
              </a:rPr>
              <a:pPr eaLnBrk="1" hangingPunct="1"/>
              <a:t>5</a:t>
            </a:fld>
            <a:endParaRPr lang="en-US" sz="1400">
              <a:solidFill>
                <a:srgbClr val="A50021"/>
              </a:solidFill>
              <a:latin typeface="Arial Narrow" charset="0"/>
            </a:endParaRPr>
          </a:p>
        </p:txBody>
      </p:sp>
      <p:pic>
        <p:nvPicPr>
          <p:cNvPr id="285698" name="Picture 2" descr="FG25_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685800"/>
            <a:ext cx="2895600" cy="2171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0" name="Rectangle 3"/>
          <p:cNvSpPr>
            <a:spLocks noGrp="1" noChangeArrowheads="1"/>
          </p:cNvSpPr>
          <p:nvPr>
            <p:ph type="title"/>
          </p:nvPr>
        </p:nvSpPr>
        <p:spPr>
          <a:xfrm>
            <a:off x="76200" y="152400"/>
            <a:ext cx="8915400" cy="685800"/>
          </a:xfrm>
        </p:spPr>
        <p:txBody>
          <a:bodyPr/>
          <a:lstStyle/>
          <a:p>
            <a:r>
              <a:rPr lang="en-US" dirty="0">
                <a:latin typeface="Arial Narrow" charset="0"/>
                <a:ea typeface="ＭＳ Ｐゴシック" charset="0"/>
                <a:cs typeface="ＭＳ Ｐゴシック" charset="0"/>
              </a:rPr>
              <a:t>How does a battery </a:t>
            </a:r>
            <a:r>
              <a:rPr lang="en-US" dirty="0" smtClean="0">
                <a:latin typeface="Arial Narrow" charset="0"/>
                <a:ea typeface="ＭＳ Ｐゴシック" charset="0"/>
                <a:cs typeface="ＭＳ Ｐゴシック" charset="0"/>
              </a:rPr>
              <a:t>work </a:t>
            </a:r>
            <a:r>
              <a:rPr lang="mr-IN" dirty="0" smtClean="0">
                <a:latin typeface="Arial Narrow" charset="0"/>
                <a:ea typeface="ＭＳ Ｐゴシック" charset="0"/>
                <a:cs typeface="ＭＳ Ｐゴシック" charset="0"/>
              </a:rPr>
              <a:t>–</a:t>
            </a:r>
            <a:r>
              <a:rPr lang="en-US" dirty="0" smtClean="0">
                <a:latin typeface="Arial Narrow" charset="0"/>
                <a:ea typeface="ＭＳ Ｐゴシック" charset="0"/>
                <a:cs typeface="ＭＳ Ｐゴシック" charset="0"/>
              </a:rPr>
              <a:t> I?</a:t>
            </a:r>
            <a:endParaRPr lang="en-US" dirty="0">
              <a:latin typeface="Arial Narrow" charset="0"/>
              <a:ea typeface="ＭＳ Ｐゴシック" charset="0"/>
              <a:cs typeface="ＭＳ Ｐゴシック" charset="0"/>
            </a:endParaRPr>
          </a:p>
        </p:txBody>
      </p:sp>
      <p:sp>
        <p:nvSpPr>
          <p:cNvPr id="285700" name="Rectangle 4"/>
          <p:cNvSpPr>
            <a:spLocks noChangeArrowheads="1"/>
          </p:cNvSpPr>
          <p:nvPr/>
        </p:nvSpPr>
        <p:spPr bwMode="auto">
          <a:xfrm>
            <a:off x="533400" y="990600"/>
            <a:ext cx="63246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a:solidFill>
                  <a:schemeClr val="accent2"/>
                </a:solidFill>
                <a:latin typeface="Arial Narrow" charset="0"/>
              </a:rPr>
              <a:t>The acid electrolyte reacts with the zinc electrode and dissolves it.</a:t>
            </a:r>
          </a:p>
        </p:txBody>
      </p:sp>
      <p:sp>
        <p:nvSpPr>
          <p:cNvPr id="285701" name="Rectangle 5"/>
          <p:cNvSpPr>
            <a:spLocks noChangeArrowheads="1"/>
          </p:cNvSpPr>
          <p:nvPr/>
        </p:nvSpPr>
        <p:spPr bwMode="auto">
          <a:xfrm>
            <a:off x="533400" y="2895600"/>
            <a:ext cx="84582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a:solidFill>
                  <a:schemeClr val="accent2"/>
                </a:solidFill>
                <a:latin typeface="Arial Narrow" charset="0"/>
                <a:sym typeface="Wingdings" charset="0"/>
              </a:rPr>
              <a:t> zinc electrode acquires negative charge and the electrolyte </a:t>
            </a:r>
            <a:r>
              <a:rPr lang="en-US" sz="2800" dirty="0" smtClean="0">
                <a:solidFill>
                  <a:schemeClr val="accent2"/>
                </a:solidFill>
                <a:latin typeface="Arial Narrow" charset="0"/>
                <a:sym typeface="Wingdings" charset="0"/>
              </a:rPr>
              <a:t>(the solution) becomes </a:t>
            </a:r>
            <a:r>
              <a:rPr lang="en-US" sz="2800" dirty="0">
                <a:solidFill>
                  <a:schemeClr val="accent2"/>
                </a:solidFill>
                <a:latin typeface="Arial Narrow" charset="0"/>
                <a:sym typeface="Wingdings" charset="0"/>
              </a:rPr>
              <a:t>positively charged</a:t>
            </a:r>
          </a:p>
          <a:p>
            <a:pPr marL="342900" indent="-342900">
              <a:spcBef>
                <a:spcPct val="20000"/>
              </a:spcBef>
              <a:buFontTx/>
              <a:buChar char="•"/>
            </a:pPr>
            <a:r>
              <a:rPr lang="en-US" sz="2800" dirty="0">
                <a:solidFill>
                  <a:schemeClr val="accent2"/>
                </a:solidFill>
                <a:latin typeface="Arial Narrow" charset="0"/>
              </a:rPr>
              <a:t>The carbon electrode picks up the positive charge</a:t>
            </a:r>
          </a:p>
          <a:p>
            <a:pPr marL="342900" indent="-342900">
              <a:spcBef>
                <a:spcPct val="20000"/>
              </a:spcBef>
              <a:buFontTx/>
              <a:buChar char="•"/>
            </a:pPr>
            <a:r>
              <a:rPr lang="en-US" sz="2800" dirty="0">
                <a:solidFill>
                  <a:schemeClr val="accent2"/>
                </a:solidFill>
                <a:latin typeface="Arial Narrow" charset="0"/>
              </a:rPr>
              <a:t>Since the two terminals are oppositely charged, there is </a:t>
            </a:r>
            <a:r>
              <a:rPr lang="en-US" sz="2800" dirty="0" smtClean="0">
                <a:solidFill>
                  <a:schemeClr val="accent2"/>
                </a:solidFill>
                <a:latin typeface="Arial Narrow" charset="0"/>
              </a:rPr>
              <a:t>a potential </a:t>
            </a:r>
            <a:r>
              <a:rPr lang="en-US" sz="2800" dirty="0">
                <a:solidFill>
                  <a:schemeClr val="accent2"/>
                </a:solidFill>
                <a:latin typeface="Arial Narrow" charset="0"/>
              </a:rPr>
              <a:t>difference between them</a:t>
            </a:r>
          </a:p>
        </p:txBody>
      </p:sp>
    </p:spTree>
    <p:extLst>
      <p:ext uri="{BB962C8B-B14F-4D97-AF65-F5344CB8AC3E}">
        <p14:creationId xmlns:p14="http://schemas.microsoft.com/office/powerpoint/2010/main" val="1788430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5700">
                                            <p:txEl>
                                              <p:pRg st="0" end="0"/>
                                            </p:txEl>
                                          </p:spTgt>
                                        </p:tgtEl>
                                        <p:attrNameLst>
                                          <p:attrName>style.visibility</p:attrName>
                                        </p:attrNameLst>
                                      </p:cBhvr>
                                      <p:to>
                                        <p:strVal val="visible"/>
                                      </p:to>
                                    </p:set>
                                    <p:animEffect transition="in" filter="wipe(left)">
                                      <p:cBhvr>
                                        <p:cTn id="7" dur="500"/>
                                        <p:tgtEl>
                                          <p:spTgt spid="2857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85698"/>
                                        </p:tgtEl>
                                        <p:attrNameLst>
                                          <p:attrName>style.visibility</p:attrName>
                                        </p:attrNameLst>
                                      </p:cBhvr>
                                      <p:to>
                                        <p:strVal val="visible"/>
                                      </p:to>
                                    </p:set>
                                    <p:anim calcmode="lin" valueType="num">
                                      <p:cBhvr>
                                        <p:cTn id="12" dur="500" fill="hold"/>
                                        <p:tgtEl>
                                          <p:spTgt spid="285698"/>
                                        </p:tgtEl>
                                        <p:attrNameLst>
                                          <p:attrName>ppt_w</p:attrName>
                                        </p:attrNameLst>
                                      </p:cBhvr>
                                      <p:tavLst>
                                        <p:tav tm="0">
                                          <p:val>
                                            <p:fltVal val="0"/>
                                          </p:val>
                                        </p:tav>
                                        <p:tav tm="100000">
                                          <p:val>
                                            <p:strVal val="#ppt_w"/>
                                          </p:val>
                                        </p:tav>
                                      </p:tavLst>
                                    </p:anim>
                                    <p:anim calcmode="lin" valueType="num">
                                      <p:cBhvr>
                                        <p:cTn id="13" dur="500" fill="hold"/>
                                        <p:tgtEl>
                                          <p:spTgt spid="285698"/>
                                        </p:tgtEl>
                                        <p:attrNameLst>
                                          <p:attrName>ppt_h</p:attrName>
                                        </p:attrNameLst>
                                      </p:cBhvr>
                                      <p:tavLst>
                                        <p:tav tm="0">
                                          <p:val>
                                            <p:fltVal val="0"/>
                                          </p:val>
                                        </p:tav>
                                        <p:tav tm="100000">
                                          <p:val>
                                            <p:strVal val="#ppt_h"/>
                                          </p:val>
                                        </p:tav>
                                      </p:tavLst>
                                    </p:anim>
                                    <p:animEffect transition="in" filter="fade">
                                      <p:cBhvr>
                                        <p:cTn id="14" dur="500"/>
                                        <p:tgtEl>
                                          <p:spTgt spid="28569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5700">
                                            <p:txEl>
                                              <p:pRg st="1" end="1"/>
                                            </p:txEl>
                                          </p:spTgt>
                                        </p:tgtEl>
                                        <p:attrNameLst>
                                          <p:attrName>style.visibility</p:attrName>
                                        </p:attrNameLst>
                                      </p:cBhvr>
                                      <p:to>
                                        <p:strVal val="visible"/>
                                      </p:to>
                                    </p:set>
                                    <p:animEffect transition="in" filter="wipe(left)">
                                      <p:cBhvr>
                                        <p:cTn id="19" dur="500"/>
                                        <p:tgtEl>
                                          <p:spTgt spid="285700">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5701">
                                            <p:txEl>
                                              <p:pRg st="0" end="0"/>
                                            </p:txEl>
                                          </p:spTgt>
                                        </p:tgtEl>
                                        <p:attrNameLst>
                                          <p:attrName>style.visibility</p:attrName>
                                        </p:attrNameLst>
                                      </p:cBhvr>
                                      <p:to>
                                        <p:strVal val="visible"/>
                                      </p:to>
                                    </p:set>
                                    <p:animEffect transition="in" filter="wipe(left)">
                                      <p:cBhvr>
                                        <p:cTn id="24" dur="500"/>
                                        <p:tgtEl>
                                          <p:spTgt spid="285701">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5701">
                                            <p:txEl>
                                              <p:pRg st="1" end="1"/>
                                            </p:txEl>
                                          </p:spTgt>
                                        </p:tgtEl>
                                        <p:attrNameLst>
                                          <p:attrName>style.visibility</p:attrName>
                                        </p:attrNameLst>
                                      </p:cBhvr>
                                      <p:to>
                                        <p:strVal val="visible"/>
                                      </p:to>
                                    </p:set>
                                    <p:animEffect transition="in" filter="wipe(left)">
                                      <p:cBhvr>
                                        <p:cTn id="29" dur="500"/>
                                        <p:tgtEl>
                                          <p:spTgt spid="285701">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5701">
                                            <p:txEl>
                                              <p:pRg st="2" end="2"/>
                                            </p:txEl>
                                          </p:spTgt>
                                        </p:tgtEl>
                                        <p:attrNameLst>
                                          <p:attrName>style.visibility</p:attrName>
                                        </p:attrNameLst>
                                      </p:cBhvr>
                                      <p:to>
                                        <p:strVal val="visible"/>
                                      </p:to>
                                    </p:set>
                                    <p:animEffect transition="in" filter="wipe(left)">
                                      <p:cBhvr>
                                        <p:cTn id="34" dur="500"/>
                                        <p:tgtEl>
                                          <p:spTgt spid="28570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0" grpId="0" build="p"/>
      <p:bldP spid="28570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8B99295-B058-3542-9EAF-8AE0708F6BCF}" type="slidenum">
              <a:rPr lang="en-US" sz="1400">
                <a:solidFill>
                  <a:srgbClr val="A50021"/>
                </a:solidFill>
                <a:latin typeface="Arial Narrow" charset="0"/>
              </a:rPr>
              <a:pPr eaLnBrk="1" hangingPunct="1"/>
              <a:t>6</a:t>
            </a:fld>
            <a:endParaRPr lang="en-US" sz="1400">
              <a:solidFill>
                <a:srgbClr val="A50021"/>
              </a:solidFill>
              <a:latin typeface="Arial Narrow" charset="0"/>
            </a:endParaRPr>
          </a:p>
        </p:txBody>
      </p:sp>
      <p:sp>
        <p:nvSpPr>
          <p:cNvPr id="22533" name="Rectangle 2"/>
          <p:cNvSpPr>
            <a:spLocks noGrp="1" noChangeArrowheads="1"/>
          </p:cNvSpPr>
          <p:nvPr>
            <p:ph type="title"/>
          </p:nvPr>
        </p:nvSpPr>
        <p:spPr>
          <a:xfrm>
            <a:off x="76200" y="0"/>
            <a:ext cx="8915400" cy="685800"/>
          </a:xfrm>
        </p:spPr>
        <p:txBody>
          <a:bodyPr/>
          <a:lstStyle/>
          <a:p>
            <a:r>
              <a:rPr lang="en-US" dirty="0">
                <a:latin typeface="Arial Narrow" charset="0"/>
                <a:ea typeface="ＭＳ Ｐゴシック" charset="0"/>
                <a:cs typeface="ＭＳ Ｐゴシック" charset="0"/>
              </a:rPr>
              <a:t>How does a battery </a:t>
            </a:r>
            <a:r>
              <a:rPr lang="en-US" dirty="0" smtClean="0">
                <a:latin typeface="Arial Narrow" charset="0"/>
                <a:ea typeface="ＭＳ Ｐゴシック" charset="0"/>
                <a:cs typeface="ＭＳ Ｐゴシック" charset="0"/>
              </a:rPr>
              <a:t>work </a:t>
            </a:r>
            <a:r>
              <a:rPr lang="mr-IN" dirty="0" smtClean="0">
                <a:latin typeface="Arial Narrow" charset="0"/>
                <a:ea typeface="ＭＳ Ｐゴシック" charset="0"/>
                <a:cs typeface="ＭＳ Ｐゴシック" charset="0"/>
              </a:rPr>
              <a:t>–</a:t>
            </a:r>
            <a:r>
              <a:rPr lang="en-US" dirty="0" smtClean="0">
                <a:latin typeface="Arial Narrow" charset="0"/>
                <a:ea typeface="ＭＳ Ｐゴシック" charset="0"/>
                <a:cs typeface="ＭＳ Ｐゴシック" charset="0"/>
              </a:rPr>
              <a:t> II?</a:t>
            </a:r>
            <a:endParaRPr lang="en-US" dirty="0">
              <a:latin typeface="Arial Narrow" charset="0"/>
              <a:ea typeface="ＭＳ Ｐゴシック" charset="0"/>
              <a:cs typeface="ＭＳ Ｐゴシック" charset="0"/>
            </a:endParaRPr>
          </a:p>
        </p:txBody>
      </p:sp>
      <p:sp>
        <p:nvSpPr>
          <p:cNvPr id="286723" name="Rectangle 3"/>
          <p:cNvSpPr>
            <a:spLocks noChangeArrowheads="1"/>
          </p:cNvSpPr>
          <p:nvPr/>
        </p:nvSpPr>
        <p:spPr bwMode="auto">
          <a:xfrm>
            <a:off x="381000" y="609600"/>
            <a:ext cx="84582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the terminals are not connected, only the necessary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p>
          <a:p>
            <a:pPr marL="742950" lvl="1" indent="-285750">
              <a:spcBef>
                <a:spcPct val="20000"/>
              </a:spcBef>
              <a:buFontTx/>
              <a:buChar char="–"/>
            </a:pPr>
            <a:r>
              <a:rPr lang="en-US" dirty="0" smtClean="0">
                <a:solidFill>
                  <a:srgbClr val="660066"/>
                </a:solidFill>
                <a:latin typeface="Arial Narrow" charset="0"/>
              </a:rPr>
              <a:t>If </a:t>
            </a:r>
            <a:r>
              <a:rPr lang="en-US" dirty="0">
                <a:solidFill>
                  <a:srgbClr val="660066"/>
                </a:solidFill>
                <a:latin typeface="Arial Narrow" charset="0"/>
              </a:rPr>
              <a:t>the terminals are not connected, </a:t>
            </a:r>
            <a:r>
              <a:rPr lang="en-US" dirty="0" smtClean="0">
                <a:solidFill>
                  <a:srgbClr val="660066"/>
                </a:solidFill>
                <a:latin typeface="Arial Narrow" charset="0"/>
              </a:rPr>
              <a:t>as </a:t>
            </a:r>
            <a:r>
              <a:rPr lang="en-US" dirty="0">
                <a:solidFill>
                  <a:srgbClr val="660066"/>
                </a:solidFill>
                <a:latin typeface="Arial Narrow" charset="0"/>
              </a:rPr>
              <a:t>too many </a:t>
            </a:r>
            <a:r>
              <a:rPr lang="en-US" dirty="0" smtClean="0">
                <a:solidFill>
                  <a:srgbClr val="660066"/>
                </a:solidFill>
                <a:latin typeface="Arial Narrow" charset="0"/>
              </a:rPr>
              <a:t>zinc ions get </a:t>
            </a:r>
            <a:r>
              <a:rPr lang="en-US" dirty="0">
                <a:solidFill>
                  <a:srgbClr val="660066"/>
                </a:solidFill>
                <a:latin typeface="Arial Narrow" charset="0"/>
              </a:rPr>
              <a:t>produced, </a:t>
            </a:r>
          </a:p>
          <a:p>
            <a:pPr marL="1143000" lvl="2" indent="-228600">
              <a:spcBef>
                <a:spcPct val="20000"/>
              </a:spcBef>
              <a:buFontTx/>
              <a:buChar char="•"/>
            </a:pPr>
            <a:r>
              <a:rPr lang="en-US" sz="2000" dirty="0">
                <a:solidFill>
                  <a:srgbClr val="003300"/>
                </a:solidFill>
                <a:latin typeface="Arial Narrow" charset="0"/>
              </a:rPr>
              <a:t>zinc electrode gets increasingly charged up negative</a:t>
            </a:r>
          </a:p>
          <a:p>
            <a:pPr marL="1143000" lvl="2" indent="-228600">
              <a:spcBef>
                <a:spcPct val="20000"/>
              </a:spcBef>
              <a:buFontTx/>
              <a:buChar char="•"/>
            </a:pPr>
            <a:r>
              <a:rPr lang="en-US" sz="2000" dirty="0">
                <a:solidFill>
                  <a:srgbClr val="003300"/>
                </a:solidFill>
                <a:latin typeface="Arial Narrow" charset="0"/>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rPr>
              <a:t>When the terminals are </a:t>
            </a:r>
            <a:r>
              <a:rPr lang="en-US" dirty="0" smtClean="0">
                <a:solidFill>
                  <a:srgbClr val="660066"/>
                </a:solidFill>
                <a:latin typeface="Arial Narrow" charset="0"/>
              </a:rPr>
              <a:t>connected to a circuit, </a:t>
            </a:r>
            <a:r>
              <a:rPr lang="en-US" dirty="0">
                <a:solidFill>
                  <a:srgbClr val="660066"/>
                </a:solidFill>
                <a:latin typeface="Arial Narrow" charset="0"/>
              </a:rPr>
              <a:t>the negative charges will flow away from the zinc electrode</a:t>
            </a:r>
          </a:p>
          <a:p>
            <a:pPr marL="742950" lvl="1" indent="-285750">
              <a:spcBef>
                <a:spcPct val="20000"/>
              </a:spcBef>
              <a:buFontTx/>
              <a:buChar char="–"/>
            </a:pPr>
            <a:r>
              <a:rPr lang="en-US" dirty="0">
                <a:solidFill>
                  <a:srgbClr val="660066"/>
                </a:solidFill>
                <a:latin typeface="Arial Narrow" charset="0"/>
              </a:rPr>
              <a:t>More zinc atoms dissolve into the electrolyte to produce more </a:t>
            </a:r>
            <a:r>
              <a:rPr lang="en-US" dirty="0" smtClean="0">
                <a:solidFill>
                  <a:srgbClr val="660066"/>
                </a:solidFill>
                <a:latin typeface="Arial Narrow" charset="0"/>
              </a:rPr>
              <a:t>charge</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One or more </a:t>
            </a:r>
            <a:r>
              <a:rPr lang="en-US" dirty="0" smtClean="0">
                <a:solidFill>
                  <a:srgbClr val="660066"/>
                </a:solidFill>
                <a:latin typeface="Arial Narrow" charset="0"/>
              </a:rPr>
              <a:t>electrode </a:t>
            </a:r>
            <a:r>
              <a:rPr lang="en-US" dirty="0">
                <a:solidFill>
                  <a:srgbClr val="660066"/>
                </a:solidFill>
                <a:latin typeface="Arial Narrow" charset="0"/>
              </a:rPr>
              <a:t>get used up not producing any more charge.</a:t>
            </a:r>
          </a:p>
        </p:txBody>
      </p:sp>
    </p:spTree>
    <p:extLst>
      <p:ext uri="{BB962C8B-B14F-4D97-AF65-F5344CB8AC3E}">
        <p14:creationId xmlns:p14="http://schemas.microsoft.com/office/powerpoint/2010/main" val="1485939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6723">
                                            <p:txEl>
                                              <p:pRg st="0" end="0"/>
                                            </p:txEl>
                                          </p:spTgt>
                                        </p:tgtEl>
                                        <p:attrNameLst>
                                          <p:attrName>style.visibility</p:attrName>
                                        </p:attrNameLst>
                                      </p:cBhvr>
                                      <p:to>
                                        <p:strVal val="visible"/>
                                      </p:to>
                                    </p:set>
                                    <p:animEffect transition="in" filter="wipe(left)">
                                      <p:cBhvr>
                                        <p:cTn id="7" dur="500"/>
                                        <p:tgtEl>
                                          <p:spTgt spid="286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6723">
                                            <p:txEl>
                                              <p:pRg st="1" end="1"/>
                                            </p:txEl>
                                          </p:spTgt>
                                        </p:tgtEl>
                                        <p:attrNameLst>
                                          <p:attrName>style.visibility</p:attrName>
                                        </p:attrNameLst>
                                      </p:cBhvr>
                                      <p:to>
                                        <p:strVal val="visible"/>
                                      </p:to>
                                    </p:set>
                                    <p:animEffect transition="in" filter="wipe(left)">
                                      <p:cBhvr>
                                        <p:cTn id="12" dur="500"/>
                                        <p:tgtEl>
                                          <p:spTgt spid="286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86723">
                                            <p:txEl>
                                              <p:pRg st="2" end="2"/>
                                            </p:txEl>
                                          </p:spTgt>
                                        </p:tgtEl>
                                        <p:attrNameLst>
                                          <p:attrName>style.visibility</p:attrName>
                                        </p:attrNameLst>
                                      </p:cBhvr>
                                      <p:to>
                                        <p:strVal val="visible"/>
                                      </p:to>
                                    </p:set>
                                    <p:animEffect transition="in" filter="wipe(left)">
                                      <p:cBhvr>
                                        <p:cTn id="17" dur="500"/>
                                        <p:tgtEl>
                                          <p:spTgt spid="286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86723">
                                            <p:txEl>
                                              <p:pRg st="3" end="3"/>
                                            </p:txEl>
                                          </p:spTgt>
                                        </p:tgtEl>
                                        <p:attrNameLst>
                                          <p:attrName>style.visibility</p:attrName>
                                        </p:attrNameLst>
                                      </p:cBhvr>
                                      <p:to>
                                        <p:strVal val="visible"/>
                                      </p:to>
                                    </p:set>
                                    <p:animEffect transition="in" filter="wipe(left)">
                                      <p:cBhvr>
                                        <p:cTn id="22" dur="500"/>
                                        <p:tgtEl>
                                          <p:spTgt spid="2867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86723">
                                            <p:txEl>
                                              <p:pRg st="4" end="4"/>
                                            </p:txEl>
                                          </p:spTgt>
                                        </p:tgtEl>
                                        <p:attrNameLst>
                                          <p:attrName>style.visibility</p:attrName>
                                        </p:attrNameLst>
                                      </p:cBhvr>
                                      <p:to>
                                        <p:strVal val="visible"/>
                                      </p:to>
                                    </p:set>
                                    <p:animEffect transition="in" filter="wipe(left)">
                                      <p:cBhvr>
                                        <p:cTn id="27" dur="500"/>
                                        <p:tgtEl>
                                          <p:spTgt spid="28672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86723">
                                            <p:txEl>
                                              <p:pRg st="5" end="5"/>
                                            </p:txEl>
                                          </p:spTgt>
                                        </p:tgtEl>
                                        <p:attrNameLst>
                                          <p:attrName>style.visibility</p:attrName>
                                        </p:attrNameLst>
                                      </p:cBhvr>
                                      <p:to>
                                        <p:strVal val="visible"/>
                                      </p:to>
                                    </p:set>
                                    <p:animEffect transition="in" filter="wipe(left)">
                                      <p:cBhvr>
                                        <p:cTn id="32" dur="500"/>
                                        <p:tgtEl>
                                          <p:spTgt spid="28672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86723">
                                            <p:txEl>
                                              <p:pRg st="6" end="6"/>
                                            </p:txEl>
                                          </p:spTgt>
                                        </p:tgtEl>
                                        <p:attrNameLst>
                                          <p:attrName>style.visibility</p:attrName>
                                        </p:attrNameLst>
                                      </p:cBhvr>
                                      <p:to>
                                        <p:strVal val="visible"/>
                                      </p:to>
                                    </p:set>
                                    <p:animEffect transition="in" filter="wipe(left)">
                                      <p:cBhvr>
                                        <p:cTn id="37" dur="500"/>
                                        <p:tgtEl>
                                          <p:spTgt spid="28672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86723">
                                            <p:txEl>
                                              <p:pRg st="7" end="7"/>
                                            </p:txEl>
                                          </p:spTgt>
                                        </p:tgtEl>
                                        <p:attrNameLst>
                                          <p:attrName>style.visibility</p:attrName>
                                        </p:attrNameLst>
                                      </p:cBhvr>
                                      <p:to>
                                        <p:strVal val="visible"/>
                                      </p:to>
                                    </p:set>
                                    <p:animEffect transition="in" filter="wipe(left)">
                                      <p:cBhvr>
                                        <p:cTn id="42" dur="500"/>
                                        <p:tgtEl>
                                          <p:spTgt spid="28672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86723">
                                            <p:txEl>
                                              <p:pRg st="8" end="8"/>
                                            </p:txEl>
                                          </p:spTgt>
                                        </p:tgtEl>
                                        <p:attrNameLst>
                                          <p:attrName>style.visibility</p:attrName>
                                        </p:attrNameLst>
                                      </p:cBhvr>
                                      <p:to>
                                        <p:strVal val="visible"/>
                                      </p:to>
                                    </p:set>
                                    <p:animEffect transition="in" filter="wipe(left)">
                                      <p:cBhvr>
                                        <p:cTn id="47" dur="500"/>
                                        <p:tgtEl>
                                          <p:spTgt spid="28672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smtClean="0">
                <a:solidFill>
                  <a:srgbClr val="FF0066"/>
                </a:solidFill>
                <a:latin typeface="Arial Narrow" charset="0"/>
              </a:rPr>
              <a:t>Tuesday, June 19, 2018</a:t>
            </a:r>
            <a:endParaRPr lang="en-US" sz="1400">
              <a:solidFill>
                <a:srgbClr val="FF0066"/>
              </a:solidFill>
              <a:latin typeface="Arial Narrow" charset="0"/>
            </a:endParaRP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smtClean="0">
                <a:solidFill>
                  <a:srgbClr val="003300"/>
                </a:solidFill>
                <a:latin typeface="Arial Narrow" charset="0"/>
              </a:rPr>
              <a:t>PHYS 1444-001, Summer 2018               Dr. Jaehoon Yu</a:t>
            </a:r>
            <a:endParaRPr lang="en-US" sz="1400">
              <a:solidFill>
                <a:srgbClr val="003300"/>
              </a:solidFill>
              <a:latin typeface="Arial Narrow" charset="0"/>
            </a:endParaRPr>
          </a:p>
        </p:txBody>
      </p:sp>
      <p:sp>
        <p:nvSpPr>
          <p:cNvPr id="14"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FD3A63DB-6750-DB49-B9CA-21BBAF6B1FB8}" type="slidenum">
              <a:rPr lang="en-US" sz="1400">
                <a:solidFill>
                  <a:srgbClr val="A50021"/>
                </a:solidFill>
                <a:latin typeface="Arial Narrow" charset="0"/>
              </a:rPr>
              <a:pPr eaLnBrk="1" hangingPunct="1"/>
              <a:t>7</a:t>
            </a:fld>
            <a:endParaRPr lang="en-US" sz="1400">
              <a:solidFill>
                <a:srgbClr val="A50021"/>
              </a:solidFill>
              <a:latin typeface="Arial Narrow" charset="0"/>
            </a:endParaRPr>
          </a:p>
        </p:txBody>
      </p:sp>
      <p:pic>
        <p:nvPicPr>
          <p:cNvPr id="287746" name="Picture 2" descr="FG25_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781050"/>
            <a:ext cx="1905000" cy="1428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60" name="Rectangle 3"/>
          <p:cNvSpPr>
            <a:spLocks noGrp="1" noChangeArrowheads="1"/>
          </p:cNvSpPr>
          <p:nvPr>
            <p:ph type="title"/>
          </p:nvPr>
        </p:nvSpPr>
        <p:spPr>
          <a:xfrm>
            <a:off x="76200" y="0"/>
            <a:ext cx="8915400" cy="685800"/>
          </a:xfrm>
        </p:spPr>
        <p:txBody>
          <a:bodyPr/>
          <a:lstStyle/>
          <a:p>
            <a:r>
              <a:rPr lang="en-US">
                <a:latin typeface="Arial Narrow" charset="0"/>
                <a:ea typeface="ＭＳ Ｐゴシック" charset="0"/>
                <a:cs typeface="ＭＳ Ｐゴシック" charset="0"/>
              </a:rPr>
              <a:t>Electric Current</a:t>
            </a:r>
          </a:p>
        </p:txBody>
      </p:sp>
      <p:sp>
        <p:nvSpPr>
          <p:cNvPr id="287748" name="Rectangle 4"/>
          <p:cNvSpPr>
            <a:spLocks noChangeArrowheads="1"/>
          </p:cNvSpPr>
          <p:nvPr/>
        </p:nvSpPr>
        <p:spPr bwMode="auto">
          <a:xfrm>
            <a:off x="152400" y="457200"/>
            <a:ext cx="8610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342900" indent="-342900">
              <a:spcBef>
                <a:spcPct val="20000"/>
              </a:spcBef>
              <a:buFontTx/>
              <a:buChar char="•"/>
            </a:pPr>
            <a:r>
              <a:rPr lang="en-US" sz="2800" dirty="0">
                <a:solidFill>
                  <a:schemeClr val="accent2"/>
                </a:solidFill>
                <a:latin typeface="Arial Narrow" charset="0"/>
              </a:rPr>
              <a:t>When a circuit is powered by a battery (or a source of </a:t>
            </a:r>
            <a:r>
              <a:rPr lang="en-US" sz="2800" dirty="0" err="1">
                <a:solidFill>
                  <a:schemeClr val="accent2"/>
                </a:solidFill>
                <a:latin typeface="Arial Narrow" charset="0"/>
              </a:rPr>
              <a:t>emf</a:t>
            </a:r>
            <a:r>
              <a:rPr lang="en-US" sz="2800" dirty="0">
                <a:solidFill>
                  <a:schemeClr val="accent2"/>
                </a:solidFill>
                <a:latin typeface="Arial Narrow" charset="0"/>
              </a:rPr>
              <a:t>) the charge can flow through the circuit.</a:t>
            </a:r>
          </a:p>
          <a:p>
            <a:pPr marL="342900" indent="-342900">
              <a:spcBef>
                <a:spcPct val="20000"/>
              </a:spcBef>
              <a:buFontTx/>
              <a:buChar char="•"/>
            </a:pPr>
            <a:r>
              <a:rPr lang="en-US" sz="2800" dirty="0">
                <a:solidFill>
                  <a:schemeClr val="accent2"/>
                </a:solidFill>
                <a:latin typeface="Arial Narrow" charset="0"/>
              </a:rPr>
              <a:t>Electric Current: Any flow of charge</a:t>
            </a:r>
          </a:p>
          <a:p>
            <a:pPr marL="742950" lvl="1" indent="-285750">
              <a:spcBef>
                <a:spcPct val="20000"/>
              </a:spcBef>
              <a:buFontTx/>
              <a:buChar char="–"/>
            </a:pPr>
            <a:r>
              <a:rPr lang="en-US" dirty="0">
                <a:solidFill>
                  <a:srgbClr val="660066"/>
                </a:solidFill>
                <a:latin typeface="Arial Narrow" charset="0"/>
              </a:rPr>
              <a:t>Current can flow whenever there is </a:t>
            </a:r>
            <a:r>
              <a:rPr lang="en-US" dirty="0" smtClean="0">
                <a:solidFill>
                  <a:srgbClr val="660066"/>
                </a:solidFill>
                <a:latin typeface="Arial Narrow" charset="0"/>
              </a:rPr>
              <a:t>a potential </a:t>
            </a:r>
            <a:r>
              <a:rPr lang="en-US" dirty="0">
                <a:solidFill>
                  <a:srgbClr val="660066"/>
                </a:solidFill>
                <a:latin typeface="Arial Narrow" charset="0"/>
              </a:rPr>
              <a:t>difference between the ends of a conductor (or when the two ends have opposite charges)</a:t>
            </a:r>
          </a:p>
          <a:p>
            <a:pPr marL="1143000" lvl="2" indent="-228600">
              <a:spcBef>
                <a:spcPct val="20000"/>
              </a:spcBef>
              <a:buFontTx/>
              <a:buChar char="•"/>
            </a:pPr>
            <a:r>
              <a:rPr lang="en-US" sz="2000" dirty="0">
                <a:solidFill>
                  <a:srgbClr val="003300"/>
                </a:solidFill>
                <a:latin typeface="Arial Narrow" charset="0"/>
              </a:rPr>
              <a:t>The current </a:t>
            </a:r>
            <a:r>
              <a:rPr lang="en-US" sz="2000" dirty="0" smtClean="0">
                <a:solidFill>
                  <a:srgbClr val="003300"/>
                </a:solidFill>
                <a:latin typeface="Arial Narrow" charset="0"/>
              </a:rPr>
              <a:t>can </a:t>
            </a:r>
            <a:r>
              <a:rPr lang="en-US" sz="2000" dirty="0">
                <a:solidFill>
                  <a:srgbClr val="003300"/>
                </a:solidFill>
                <a:latin typeface="Arial Narrow" charset="0"/>
              </a:rPr>
              <a:t>flow even through the empty </a:t>
            </a:r>
            <a:r>
              <a:rPr lang="en-US" sz="2000" dirty="0" smtClean="0">
                <a:solidFill>
                  <a:srgbClr val="003300"/>
                </a:solidFill>
                <a:latin typeface="Arial Narrow" charset="0"/>
              </a:rPr>
              <a:t>space under certain conditions</a:t>
            </a:r>
            <a:endParaRPr lang="en-US" sz="2000" dirty="0">
              <a:solidFill>
                <a:srgbClr val="003300"/>
              </a:solidFill>
              <a:latin typeface="Arial Narrow" charset="0"/>
            </a:endParaRPr>
          </a:p>
          <a:p>
            <a:pPr marL="742950" lvl="1" indent="-285750">
              <a:spcBef>
                <a:spcPct val="20000"/>
              </a:spcBef>
              <a:buFontTx/>
              <a:buChar char="–"/>
            </a:pPr>
            <a:r>
              <a:rPr lang="en-US" dirty="0">
                <a:solidFill>
                  <a:srgbClr val="660066"/>
                </a:solidFill>
                <a:latin typeface="Arial Narrow" charset="0"/>
              </a:rPr>
              <a:t>Electric current in a wire can be defined as the net amount of charge that passes through the </a:t>
            </a:r>
            <a:r>
              <a:rPr lang="en-US" dirty="0" smtClean="0">
                <a:solidFill>
                  <a:srgbClr val="660066"/>
                </a:solidFill>
                <a:latin typeface="Arial Narrow" charset="0"/>
              </a:rPr>
              <a:t>wire’s </a:t>
            </a:r>
            <a:r>
              <a:rPr lang="en-US" dirty="0">
                <a:solidFill>
                  <a:srgbClr val="660066"/>
                </a:solidFill>
                <a:latin typeface="Arial Narrow" charset="0"/>
              </a:rPr>
              <a:t>full cross section at any point per unit time (just like the flow of water through a </a:t>
            </a:r>
            <a:r>
              <a:rPr lang="en-US" dirty="0" smtClean="0">
                <a:solidFill>
                  <a:srgbClr val="660066"/>
                </a:solidFill>
                <a:latin typeface="Arial Narrow" charset="0"/>
              </a:rPr>
              <a:t>conduit.)</a:t>
            </a:r>
            <a:endParaRPr lang="en-US" dirty="0">
              <a:solidFill>
                <a:srgbClr val="660066"/>
              </a:solidFill>
              <a:latin typeface="Arial Narrow" charset="0"/>
            </a:endParaRPr>
          </a:p>
          <a:p>
            <a:pPr marL="742950" lvl="1" indent="-285750">
              <a:spcBef>
                <a:spcPct val="20000"/>
              </a:spcBef>
              <a:buFontTx/>
              <a:buChar char="–"/>
            </a:pPr>
            <a:r>
              <a:rPr lang="en-US" dirty="0">
                <a:solidFill>
                  <a:srgbClr val="660066"/>
                </a:solidFill>
                <a:latin typeface="Arial Narrow" charset="0"/>
              </a:rPr>
              <a:t>Average current is defined as:</a:t>
            </a:r>
          </a:p>
          <a:p>
            <a:pPr marL="742950" lvl="1" indent="-285750">
              <a:spcBef>
                <a:spcPct val="20000"/>
              </a:spcBef>
              <a:buFontTx/>
              <a:buChar char="–"/>
            </a:pPr>
            <a:r>
              <a:rPr lang="en-US" dirty="0">
                <a:solidFill>
                  <a:srgbClr val="660066"/>
                </a:solidFill>
                <a:latin typeface="Arial Narrow" charset="0"/>
              </a:rPr>
              <a:t>The instantaneous current is:</a:t>
            </a:r>
          </a:p>
          <a:p>
            <a:pPr marL="742950" lvl="1" indent="-285750">
              <a:spcBef>
                <a:spcPct val="20000"/>
              </a:spcBef>
              <a:buFontTx/>
              <a:buChar char="–"/>
            </a:pPr>
            <a:r>
              <a:rPr lang="en-US" dirty="0">
                <a:solidFill>
                  <a:srgbClr val="660066"/>
                </a:solidFill>
                <a:latin typeface="Arial Narrow" charset="0"/>
              </a:rPr>
              <a:t>What kind of a quantity is the current?</a:t>
            </a:r>
          </a:p>
        </p:txBody>
      </p:sp>
      <p:graphicFrame>
        <p:nvGraphicFramePr>
          <p:cNvPr id="287749" name="Object 2"/>
          <p:cNvGraphicFramePr>
            <a:graphicFrameLocks noChangeAspect="1"/>
          </p:cNvGraphicFramePr>
          <p:nvPr>
            <p:extLst/>
          </p:nvPr>
        </p:nvGraphicFramePr>
        <p:xfrm>
          <a:off x="4419600" y="4648200"/>
          <a:ext cx="1075686" cy="373062"/>
        </p:xfrm>
        <a:graphic>
          <a:graphicData uri="http://schemas.openxmlformats.org/presentationml/2006/ole">
            <mc:AlternateContent xmlns:mc="http://schemas.openxmlformats.org/markup-compatibility/2006">
              <mc:Choice xmlns:v="urn:schemas-microsoft-com:vml" Requires="v">
                <p:oleObj spid="_x0000_s199033" name="Equation" r:id="rId4" imgW="660400" imgH="215900" progId="Equation.DSMT4">
                  <p:embed/>
                </p:oleObj>
              </mc:Choice>
              <mc:Fallback>
                <p:oleObj name="Equation" r:id="rId4" imgW="660400" imgH="215900" progId="Equation.DSMT4">
                  <p:embed/>
                  <p:pic>
                    <p:nvPicPr>
                      <p:cNvPr id="0" name=""/>
                      <p:cNvPicPr>
                        <a:picLocks noChangeAspect="1" noChangeArrowheads="1"/>
                      </p:cNvPicPr>
                      <p:nvPr/>
                    </p:nvPicPr>
                    <p:blipFill>
                      <a:blip r:embed="rId5"/>
                      <a:srcRect/>
                      <a:stretch>
                        <a:fillRect/>
                      </a:stretch>
                    </p:blipFill>
                    <p:spPr bwMode="auto">
                      <a:xfrm>
                        <a:off x="4419600" y="4648200"/>
                        <a:ext cx="1075686" cy="373062"/>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287750" name="Object 3"/>
          <p:cNvGraphicFramePr>
            <a:graphicFrameLocks noChangeAspect="1"/>
          </p:cNvGraphicFramePr>
          <p:nvPr>
            <p:extLst/>
          </p:nvPr>
        </p:nvGraphicFramePr>
        <p:xfrm>
          <a:off x="4408488" y="5156199"/>
          <a:ext cx="949296" cy="350013"/>
        </p:xfrm>
        <a:graphic>
          <a:graphicData uri="http://schemas.openxmlformats.org/presentationml/2006/ole">
            <mc:AlternateContent xmlns:mc="http://schemas.openxmlformats.org/markup-compatibility/2006">
              <mc:Choice xmlns:v="urn:schemas-microsoft-com:vml" Requires="v">
                <p:oleObj spid="_x0000_s199034" name="Equation" r:id="rId6" imgW="622300" imgH="215900" progId="Equation.DSMT4">
                  <p:embed/>
                </p:oleObj>
              </mc:Choice>
              <mc:Fallback>
                <p:oleObj name="Equation" r:id="rId6" imgW="622300" imgH="215900" progId="Equation.DSMT4">
                  <p:embed/>
                  <p:pic>
                    <p:nvPicPr>
                      <p:cNvPr id="0" name=""/>
                      <p:cNvPicPr>
                        <a:picLocks noChangeAspect="1" noChangeArrowheads="1"/>
                      </p:cNvPicPr>
                      <p:nvPr/>
                    </p:nvPicPr>
                    <p:blipFill>
                      <a:blip r:embed="rId7"/>
                      <a:srcRect/>
                      <a:stretch>
                        <a:fillRect/>
                      </a:stretch>
                    </p:blipFill>
                    <p:spPr bwMode="auto">
                      <a:xfrm>
                        <a:off x="4408488" y="5156199"/>
                        <a:ext cx="949296" cy="350013"/>
                      </a:xfrm>
                      <a:prstGeom prst="rect">
                        <a:avLst/>
                      </a:prstGeom>
                      <a:solidFill>
                        <a:srgbClr val="99FFCC"/>
                      </a:solidFill>
                      <a:ln w="28575">
                        <a:solidFill>
                          <a:srgbClr val="FF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287751" name="Text Box 7"/>
          <p:cNvSpPr txBox="1">
            <a:spLocks noChangeArrowheads="1"/>
          </p:cNvSpPr>
          <p:nvPr/>
        </p:nvSpPr>
        <p:spPr bwMode="auto">
          <a:xfrm>
            <a:off x="6553200" y="4572000"/>
            <a:ext cx="1981200"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dirty="0">
                <a:solidFill>
                  <a:srgbClr val="FF0000"/>
                </a:solidFill>
                <a:latin typeface="Arial Narrow" charset="0"/>
              </a:rPr>
              <a:t>Unit of the current?</a:t>
            </a:r>
          </a:p>
        </p:txBody>
      </p:sp>
      <p:sp>
        <p:nvSpPr>
          <p:cNvPr id="287752" name="Text Box 8"/>
          <p:cNvSpPr txBox="1">
            <a:spLocks noChangeArrowheads="1"/>
          </p:cNvSpPr>
          <p:nvPr/>
        </p:nvSpPr>
        <p:spPr bwMode="auto">
          <a:xfrm>
            <a:off x="6637337" y="5137150"/>
            <a:ext cx="525463"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5137150"/>
            <a:ext cx="1019175" cy="425450"/>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6051550"/>
            <a:ext cx="7848600" cy="730250"/>
          </a:xfrm>
          <a:prstGeom prst="rect">
            <a:avLst/>
          </a:prstGeom>
          <a:solidFill>
            <a:srgbClr val="FFFF66"/>
          </a:solidFill>
          <a:ln w="28575">
            <a:solidFill>
              <a:srgbClr val="FF0000"/>
            </a:solidFill>
            <a:miter lim="800000"/>
            <a:headEnd/>
            <a:tailEnd/>
          </a:ln>
        </p:spPr>
        <p:txBody>
          <a:bodyPr wrap="squar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2000" b="1" dirty="0">
                <a:solidFill>
                  <a:srgbClr val="FF0000"/>
                </a:solidFill>
                <a:latin typeface="Arial Narrow" charset="0"/>
              </a:rPr>
              <a:t>In a single circuit, conservation of electric charge guarantees </a:t>
            </a:r>
            <a:r>
              <a:rPr lang="en-US" sz="2000" b="1" dirty="0" smtClean="0">
                <a:solidFill>
                  <a:srgbClr val="FF0000"/>
                </a:solidFill>
                <a:latin typeface="Arial Narrow" charset="0"/>
              </a:rPr>
              <a:t>that </a:t>
            </a:r>
            <a:r>
              <a:rPr lang="en-US" sz="2000" b="1" dirty="0">
                <a:solidFill>
                  <a:srgbClr val="FF0000"/>
                </a:solidFill>
                <a:latin typeface="Arial Narrow" charset="0"/>
              </a:rPr>
              <a:t>the current at one point of the circuit is the same as any other points on the circuit.</a:t>
            </a:r>
          </a:p>
        </p:txBody>
      </p:sp>
      <p:sp>
        <p:nvSpPr>
          <p:cNvPr id="287755" name="Text Box 11"/>
          <p:cNvSpPr txBox="1">
            <a:spLocks noChangeArrowheads="1"/>
          </p:cNvSpPr>
          <p:nvPr/>
        </p:nvSpPr>
        <p:spPr bwMode="auto">
          <a:xfrm>
            <a:off x="5732463" y="5562600"/>
            <a:ext cx="744537" cy="395287"/>
          </a:xfrm>
          <a:prstGeom prst="rect">
            <a:avLst/>
          </a:prstGeom>
          <a:solidFill>
            <a:srgbClr val="FFFF66"/>
          </a:solidFill>
          <a:ln w="28575">
            <a:solidFill>
              <a:srgbClr val="FF0000"/>
            </a:solidFill>
            <a:miter lim="800000"/>
            <a:headEnd/>
            <a:tailEnd/>
          </a:ln>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800">
                <a:solidFill>
                  <a:srgbClr val="FF0000"/>
                </a:solidFill>
                <a:latin typeface="Arial Narrow" charset="0"/>
              </a:rPr>
              <a:t>Scalar</a:t>
            </a:r>
          </a:p>
        </p:txBody>
      </p:sp>
    </p:spTree>
    <p:extLst>
      <p:ext uri="{BB962C8B-B14F-4D97-AF65-F5344CB8AC3E}">
        <p14:creationId xmlns:p14="http://schemas.microsoft.com/office/powerpoint/2010/main" val="1095694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7748">
                                            <p:txEl>
                                              <p:pRg st="0" end="0"/>
                                            </p:txEl>
                                          </p:spTgt>
                                        </p:tgtEl>
                                        <p:attrNameLst>
                                          <p:attrName>style.visibility</p:attrName>
                                        </p:attrNameLst>
                                      </p:cBhvr>
                                      <p:to>
                                        <p:strVal val="visible"/>
                                      </p:to>
                                    </p:set>
                                    <p:animEffect transition="in" filter="wipe(left)">
                                      <p:cBhvr>
                                        <p:cTn id="7" dur="500"/>
                                        <p:tgtEl>
                                          <p:spTgt spid="2877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87746"/>
                                        </p:tgtEl>
                                        <p:attrNameLst>
                                          <p:attrName>style.visibility</p:attrName>
                                        </p:attrNameLst>
                                      </p:cBhvr>
                                      <p:to>
                                        <p:strVal val="visible"/>
                                      </p:to>
                                    </p:set>
                                    <p:anim calcmode="lin" valueType="num">
                                      <p:cBhvr>
                                        <p:cTn id="12" dur="500" fill="hold"/>
                                        <p:tgtEl>
                                          <p:spTgt spid="287746"/>
                                        </p:tgtEl>
                                        <p:attrNameLst>
                                          <p:attrName>ppt_w</p:attrName>
                                        </p:attrNameLst>
                                      </p:cBhvr>
                                      <p:tavLst>
                                        <p:tav tm="0">
                                          <p:val>
                                            <p:fltVal val="0"/>
                                          </p:val>
                                        </p:tav>
                                        <p:tav tm="100000">
                                          <p:val>
                                            <p:strVal val="#ppt_w"/>
                                          </p:val>
                                        </p:tav>
                                      </p:tavLst>
                                    </p:anim>
                                    <p:anim calcmode="lin" valueType="num">
                                      <p:cBhvr>
                                        <p:cTn id="13" dur="500" fill="hold"/>
                                        <p:tgtEl>
                                          <p:spTgt spid="287746"/>
                                        </p:tgtEl>
                                        <p:attrNameLst>
                                          <p:attrName>ppt_h</p:attrName>
                                        </p:attrNameLst>
                                      </p:cBhvr>
                                      <p:tavLst>
                                        <p:tav tm="0">
                                          <p:val>
                                            <p:fltVal val="0"/>
                                          </p:val>
                                        </p:tav>
                                        <p:tav tm="100000">
                                          <p:val>
                                            <p:strVal val="#ppt_h"/>
                                          </p:val>
                                        </p:tav>
                                      </p:tavLst>
                                    </p:anim>
                                    <p:animEffect transition="in" filter="fade">
                                      <p:cBhvr>
                                        <p:cTn id="14" dur="500"/>
                                        <p:tgtEl>
                                          <p:spTgt spid="28774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287748">
                                            <p:txEl>
                                              <p:pRg st="1" end="1"/>
                                            </p:txEl>
                                          </p:spTgt>
                                        </p:tgtEl>
                                        <p:attrNameLst>
                                          <p:attrName>style.visibility</p:attrName>
                                        </p:attrNameLst>
                                      </p:cBhvr>
                                      <p:to>
                                        <p:strVal val="visible"/>
                                      </p:to>
                                    </p:set>
                                    <p:animEffect transition="in" filter="wipe(left)">
                                      <p:cBhvr>
                                        <p:cTn id="19" dur="500"/>
                                        <p:tgtEl>
                                          <p:spTgt spid="287748">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iterate type="wd">
                                    <p:tmPct val="10000"/>
                                  </p:iterate>
                                  <p:childTnLst>
                                    <p:set>
                                      <p:cBhvr>
                                        <p:cTn id="23" dur="1" fill="hold">
                                          <p:stCondLst>
                                            <p:cond delay="0"/>
                                          </p:stCondLst>
                                        </p:cTn>
                                        <p:tgtEl>
                                          <p:spTgt spid="287748">
                                            <p:txEl>
                                              <p:pRg st="2" end="2"/>
                                            </p:txEl>
                                          </p:spTgt>
                                        </p:tgtEl>
                                        <p:attrNameLst>
                                          <p:attrName>style.visibility</p:attrName>
                                        </p:attrNameLst>
                                      </p:cBhvr>
                                      <p:to>
                                        <p:strVal val="visible"/>
                                      </p:to>
                                    </p:set>
                                    <p:animEffect transition="in" filter="wipe(left)">
                                      <p:cBhvr>
                                        <p:cTn id="24" dur="500"/>
                                        <p:tgtEl>
                                          <p:spTgt spid="287748">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287748">
                                            <p:txEl>
                                              <p:pRg st="3" end="3"/>
                                            </p:txEl>
                                          </p:spTgt>
                                        </p:tgtEl>
                                        <p:attrNameLst>
                                          <p:attrName>style.visibility</p:attrName>
                                        </p:attrNameLst>
                                      </p:cBhvr>
                                      <p:to>
                                        <p:strVal val="visible"/>
                                      </p:to>
                                    </p:set>
                                    <p:animEffect transition="in" filter="wipe(left)">
                                      <p:cBhvr>
                                        <p:cTn id="29" dur="500"/>
                                        <p:tgtEl>
                                          <p:spTgt spid="287748">
                                            <p:txEl>
                                              <p:pRg st="3" end="3"/>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iterate type="wd">
                                    <p:tmPct val="10000"/>
                                  </p:iterate>
                                  <p:childTnLst>
                                    <p:set>
                                      <p:cBhvr>
                                        <p:cTn id="33" dur="1" fill="hold">
                                          <p:stCondLst>
                                            <p:cond delay="0"/>
                                          </p:stCondLst>
                                        </p:cTn>
                                        <p:tgtEl>
                                          <p:spTgt spid="287748">
                                            <p:txEl>
                                              <p:pRg st="4" end="4"/>
                                            </p:txEl>
                                          </p:spTgt>
                                        </p:tgtEl>
                                        <p:attrNameLst>
                                          <p:attrName>style.visibility</p:attrName>
                                        </p:attrNameLst>
                                      </p:cBhvr>
                                      <p:to>
                                        <p:strVal val="visible"/>
                                      </p:to>
                                    </p:set>
                                    <p:animEffect transition="in" filter="wipe(left)">
                                      <p:cBhvr>
                                        <p:cTn id="34" dur="500"/>
                                        <p:tgtEl>
                                          <p:spTgt spid="287748">
                                            <p:txEl>
                                              <p:pRg st="4" end="4"/>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287748">
                                            <p:txEl>
                                              <p:pRg st="5" end="5"/>
                                            </p:txEl>
                                          </p:spTgt>
                                        </p:tgtEl>
                                        <p:attrNameLst>
                                          <p:attrName>style.visibility</p:attrName>
                                        </p:attrNameLst>
                                      </p:cBhvr>
                                      <p:to>
                                        <p:strVal val="visible"/>
                                      </p:to>
                                    </p:set>
                                    <p:animEffect transition="in" filter="wipe(left)">
                                      <p:cBhvr>
                                        <p:cTn id="39" dur="500"/>
                                        <p:tgtEl>
                                          <p:spTgt spid="287748">
                                            <p:txEl>
                                              <p:pRg st="5" end="5"/>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287749"/>
                                        </p:tgtEl>
                                        <p:attrNameLst>
                                          <p:attrName>style.visibility</p:attrName>
                                        </p:attrNameLst>
                                      </p:cBhvr>
                                      <p:to>
                                        <p:strVal val="visible"/>
                                      </p:to>
                                    </p:set>
                                    <p:animEffect transition="in" filter="wipe(left)">
                                      <p:cBhvr>
                                        <p:cTn id="44" dur="500"/>
                                        <p:tgtEl>
                                          <p:spTgt spid="287749"/>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2" presetClass="entr" presetSubtype="8" fill="hold" grpId="0" nodeType="clickEffect">
                                  <p:stCondLst>
                                    <p:cond delay="0"/>
                                  </p:stCondLst>
                                  <p:iterate type="wd">
                                    <p:tmPct val="10000"/>
                                  </p:iterate>
                                  <p:childTnLst>
                                    <p:set>
                                      <p:cBhvr>
                                        <p:cTn id="48" dur="1" fill="hold">
                                          <p:stCondLst>
                                            <p:cond delay="0"/>
                                          </p:stCondLst>
                                        </p:cTn>
                                        <p:tgtEl>
                                          <p:spTgt spid="287748">
                                            <p:txEl>
                                              <p:pRg st="6" end="6"/>
                                            </p:txEl>
                                          </p:spTgt>
                                        </p:tgtEl>
                                        <p:attrNameLst>
                                          <p:attrName>style.visibility</p:attrName>
                                        </p:attrNameLst>
                                      </p:cBhvr>
                                      <p:to>
                                        <p:strVal val="visible"/>
                                      </p:to>
                                    </p:set>
                                    <p:animEffect transition="in" filter="wipe(left)">
                                      <p:cBhvr>
                                        <p:cTn id="49" dur="500"/>
                                        <p:tgtEl>
                                          <p:spTgt spid="287748">
                                            <p:txEl>
                                              <p:pRg st="6" end="6"/>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2" presetClass="entr" presetSubtype="8" fill="hold" nodeType="clickEffect">
                                  <p:stCondLst>
                                    <p:cond delay="0"/>
                                  </p:stCondLst>
                                  <p:childTnLst>
                                    <p:set>
                                      <p:cBhvr>
                                        <p:cTn id="53" dur="1" fill="hold">
                                          <p:stCondLst>
                                            <p:cond delay="0"/>
                                          </p:stCondLst>
                                        </p:cTn>
                                        <p:tgtEl>
                                          <p:spTgt spid="287750"/>
                                        </p:tgtEl>
                                        <p:attrNameLst>
                                          <p:attrName>style.visibility</p:attrName>
                                        </p:attrNameLst>
                                      </p:cBhvr>
                                      <p:to>
                                        <p:strVal val="visible"/>
                                      </p:to>
                                    </p:set>
                                    <p:animEffect transition="in" filter="wipe(left)">
                                      <p:cBhvr>
                                        <p:cTn id="54" dur="500"/>
                                        <p:tgtEl>
                                          <p:spTgt spid="287750"/>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87751"/>
                                        </p:tgtEl>
                                        <p:attrNameLst>
                                          <p:attrName>style.visibility</p:attrName>
                                        </p:attrNameLst>
                                      </p:cBhvr>
                                      <p:to>
                                        <p:strVal val="visible"/>
                                      </p:to>
                                    </p:set>
                                    <p:animEffect transition="in" filter="wipe(left)">
                                      <p:cBhvr>
                                        <p:cTn id="59" dur="500"/>
                                        <p:tgtEl>
                                          <p:spTgt spid="287751"/>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87752"/>
                                        </p:tgtEl>
                                        <p:attrNameLst>
                                          <p:attrName>style.visibility</p:attrName>
                                        </p:attrNameLst>
                                      </p:cBhvr>
                                      <p:to>
                                        <p:strVal val="visible"/>
                                      </p:to>
                                    </p:set>
                                    <p:animEffect transition="in" filter="wipe(left)">
                                      <p:cBhvr>
                                        <p:cTn id="64" dur="500"/>
                                        <p:tgtEl>
                                          <p:spTgt spid="287752"/>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87753"/>
                                        </p:tgtEl>
                                        <p:attrNameLst>
                                          <p:attrName>style.visibility</p:attrName>
                                        </p:attrNameLst>
                                      </p:cBhvr>
                                      <p:to>
                                        <p:strVal val="visible"/>
                                      </p:to>
                                    </p:set>
                                    <p:animEffect transition="in" filter="wipe(left)">
                                      <p:cBhvr>
                                        <p:cTn id="69" dur="500"/>
                                        <p:tgtEl>
                                          <p:spTgt spid="28775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8" fill="hold" grpId="0" nodeType="clickEffect">
                                  <p:stCondLst>
                                    <p:cond delay="0"/>
                                  </p:stCondLst>
                                  <p:iterate type="wd">
                                    <p:tmPct val="10000"/>
                                  </p:iterate>
                                  <p:childTnLst>
                                    <p:set>
                                      <p:cBhvr>
                                        <p:cTn id="73" dur="1" fill="hold">
                                          <p:stCondLst>
                                            <p:cond delay="0"/>
                                          </p:stCondLst>
                                        </p:cTn>
                                        <p:tgtEl>
                                          <p:spTgt spid="287748">
                                            <p:txEl>
                                              <p:pRg st="7" end="7"/>
                                            </p:txEl>
                                          </p:spTgt>
                                        </p:tgtEl>
                                        <p:attrNameLst>
                                          <p:attrName>style.visibility</p:attrName>
                                        </p:attrNameLst>
                                      </p:cBhvr>
                                      <p:to>
                                        <p:strVal val="visible"/>
                                      </p:to>
                                    </p:set>
                                    <p:animEffect transition="in" filter="wipe(left)">
                                      <p:cBhvr>
                                        <p:cTn id="74" dur="500"/>
                                        <p:tgtEl>
                                          <p:spTgt spid="287748">
                                            <p:txEl>
                                              <p:pRg st="7" end="7"/>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287755"/>
                                        </p:tgtEl>
                                        <p:attrNameLst>
                                          <p:attrName>style.visibility</p:attrName>
                                        </p:attrNameLst>
                                      </p:cBhvr>
                                      <p:to>
                                        <p:strVal val="visible"/>
                                      </p:to>
                                    </p:set>
                                    <p:animEffect transition="in" filter="wipe(left)">
                                      <p:cBhvr>
                                        <p:cTn id="79" dur="500"/>
                                        <p:tgtEl>
                                          <p:spTgt spid="287755"/>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287754"/>
                                        </p:tgtEl>
                                        <p:attrNameLst>
                                          <p:attrName>style.visibility</p:attrName>
                                        </p:attrNameLst>
                                      </p:cBhvr>
                                      <p:to>
                                        <p:strVal val="visible"/>
                                      </p:to>
                                    </p:set>
                                    <p:animEffect transition="in" filter="wipe(left)">
                                      <p:cBhvr>
                                        <p:cTn id="84" dur="500"/>
                                        <p:tgtEl>
                                          <p:spTgt spid="287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build="p"/>
      <p:bldP spid="287751" grpId="0" animBg="1"/>
      <p:bldP spid="287752" grpId="0" animBg="1"/>
      <p:bldP spid="287753" grpId="0" animBg="1"/>
      <p:bldP spid="287754" grpId="0" animBg="1"/>
      <p:bldP spid="28775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June 19, 2018</a:t>
            </a:r>
            <a:endParaRPr lang="en-US"/>
          </a:p>
        </p:txBody>
      </p:sp>
      <p:sp>
        <p:nvSpPr>
          <p:cNvPr id="13" name="Footer Placeholder 4"/>
          <p:cNvSpPr>
            <a:spLocks noGrp="1"/>
          </p:cNvSpPr>
          <p:nvPr>
            <p:ph type="ftr" sz="quarter" idx="11"/>
          </p:nvPr>
        </p:nvSpPr>
        <p:spPr/>
        <p:txBody>
          <a:bodyPr/>
          <a:lstStyle/>
          <a:p>
            <a:r>
              <a:rPr lang="de-DE" smtClean="0"/>
              <a:t>PHYS 1444-001, Summer 2018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8</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a:t>
            </a:r>
            <a:r>
              <a:rPr lang="en-US" sz="2800" dirty="0" smtClean="0">
                <a:solidFill>
                  <a:srgbClr val="CC00CC"/>
                </a:solidFill>
                <a:latin typeface="Arial Narrow" charset="0"/>
              </a:rPr>
              <a:t>flown </a:t>
            </a:r>
            <a:r>
              <a:rPr lang="en-US" sz="2800" dirty="0">
                <a:solidFill>
                  <a:srgbClr val="CC00CC"/>
                </a:solidFill>
                <a:latin typeface="Arial Narrow" charset="0"/>
              </a:rPr>
              <a:t>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1121" name="Equation" r:id="rId3" imgW="571320" imgH="190440" progId="Equation.DSMT4">
                  <p:embed/>
                </p:oleObj>
              </mc:Choice>
              <mc:Fallback>
                <p:oleObj name="Equation" r:id="rId3" imgW="571320" imgH="1904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1122" name="Equation" r:id="rId5" imgW="685800" imgH="190440" progId="Equation.DSMT4">
                  <p:embed/>
                </p:oleObj>
              </mc:Choice>
              <mc:Fallback>
                <p:oleObj name="Equation" r:id="rId5" imgW="685800" imgH="1904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1123" name="Equation" r:id="rId7" imgW="317160" imgH="203040" progId="Equation.DSMT4">
                  <p:embed/>
                </p:oleObj>
              </mc:Choice>
              <mc:Fallback>
                <p:oleObj name="Equation" r:id="rId7" imgW="31716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1124" name="Equation" r:id="rId9" imgW="1231560" imgH="164880" progId="Equation.DSMT4">
                  <p:embed/>
                </p:oleObj>
              </mc:Choice>
              <mc:Fallback>
                <p:oleObj name="Equation" r:id="rId9" imgW="12315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1125" name="Equation" r:id="rId11" imgW="368280" imgH="368280" progId="Equation.DSMT4">
                  <p:embed/>
                </p:oleObj>
              </mc:Choice>
              <mc:Fallback>
                <p:oleObj name="Equation" r:id="rId11" imgW="36828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1126" name="Equation" r:id="rId13" imgW="1917360" imgH="380880" progId="Equation.DSMT4">
                  <p:embed/>
                </p:oleObj>
              </mc:Choice>
              <mc:Fallback>
                <p:oleObj name="Equation" r:id="rId13" imgW="1917360" imgH="380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083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35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Tuesday, June 19, 2018</a:t>
            </a:r>
            <a:endParaRPr lang="en-US"/>
          </a:p>
        </p:txBody>
      </p:sp>
      <p:sp>
        <p:nvSpPr>
          <p:cNvPr id="13" name="Footer Placeholder 4"/>
          <p:cNvSpPr>
            <a:spLocks noGrp="1"/>
          </p:cNvSpPr>
          <p:nvPr>
            <p:ph type="ftr" sz="quarter" idx="11"/>
          </p:nvPr>
        </p:nvSpPr>
        <p:spPr/>
        <p:txBody>
          <a:bodyPr/>
          <a:lstStyle/>
          <a:p>
            <a:r>
              <a:rPr lang="de-DE" smtClean="0"/>
              <a:t>PHYS 1444-001, Summer 2018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9</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dirty="0">
                <a:solidFill>
                  <a:srgbClr val="CC00CC"/>
                </a:solidFill>
                <a:latin typeface="Arial Narrow" charset="0"/>
              </a:rPr>
              <a:t>Current is total amount charge </a:t>
            </a:r>
            <a:r>
              <a:rPr lang="en-US" sz="2800" dirty="0" smtClean="0">
                <a:solidFill>
                  <a:srgbClr val="CC00CC"/>
                </a:solidFill>
                <a:latin typeface="Arial Narrow" charset="0"/>
              </a:rPr>
              <a:t>flown </a:t>
            </a:r>
            <a:r>
              <a:rPr lang="en-US" sz="2800" dirty="0">
                <a:solidFill>
                  <a:srgbClr val="CC00CC"/>
                </a:solidFill>
                <a:latin typeface="Arial Narrow" charset="0"/>
              </a:rPr>
              <a:t>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mc:AlternateContent xmlns:mc="http://schemas.openxmlformats.org/markup-compatibility/2006">
              <mc:Choice xmlns:v="urn:schemas-microsoft-com:vml" Requires="v">
                <p:oleObj spid="_x0000_s342078" name="Equation" r:id="rId3" imgW="571320" imgH="190440" progId="Equation.DSMT4">
                  <p:embed/>
                </p:oleObj>
              </mc:Choice>
              <mc:Fallback>
                <p:oleObj name="Equation" r:id="rId3" imgW="571320" imgH="19044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8225" y="2743200"/>
                        <a:ext cx="1450975"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mc:AlternateContent xmlns:mc="http://schemas.openxmlformats.org/markup-compatibility/2006">
              <mc:Choice xmlns:v="urn:schemas-microsoft-com:vml" Requires="v">
                <p:oleObj spid="_x0000_s342079" name="Equation" r:id="rId5" imgW="685800" imgH="190440" progId="Equation.DSMT4">
                  <p:embed/>
                </p:oleObj>
              </mc:Choice>
              <mc:Fallback>
                <p:oleObj name="Equation" r:id="rId5" imgW="685800" imgH="1904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3429000"/>
                        <a:ext cx="1741488" cy="51276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mc:AlternateContent xmlns:mc="http://schemas.openxmlformats.org/markup-compatibility/2006">
              <mc:Choice xmlns:v="urn:schemas-microsoft-com:vml" Requires="v">
                <p:oleObj spid="_x0000_s342080" name="Equation" r:id="rId7" imgW="317160" imgH="203040" progId="Equation.DSMT4">
                  <p:embed/>
                </p:oleObj>
              </mc:Choice>
              <mc:Fallback>
                <p:oleObj name="Equation" r:id="rId7" imgW="31716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14400" y="4962525"/>
                        <a:ext cx="806450" cy="5461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mc:AlternateContent xmlns:mc="http://schemas.openxmlformats.org/markup-compatibility/2006">
              <mc:Choice xmlns:v="urn:schemas-microsoft-com:vml" Requires="v">
                <p:oleObj spid="_x0000_s342081" name="Equation" r:id="rId9" imgW="1231560" imgH="164880" progId="Equation.DSMT4">
                  <p:embed/>
                </p:oleObj>
              </mc:Choice>
              <mc:Fallback>
                <p:oleObj name="Equation" r:id="rId9" imgW="123156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3238" y="3429000"/>
                        <a:ext cx="3128962" cy="4445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mc:AlternateContent xmlns:mc="http://schemas.openxmlformats.org/markup-compatibility/2006">
              <mc:Choice xmlns:v="urn:schemas-microsoft-com:vml" Requires="v">
                <p:oleObj spid="_x0000_s342082" name="Equation" r:id="rId11" imgW="368280" imgH="368280" progId="Equation.DSMT4">
                  <p:embed/>
                </p:oleObj>
              </mc:Choice>
              <mc:Fallback>
                <p:oleObj name="Equation" r:id="rId11" imgW="368280" imgH="3682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52600" y="4724400"/>
                        <a:ext cx="935038" cy="9890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mc:AlternateContent xmlns:mc="http://schemas.openxmlformats.org/markup-compatibility/2006">
              <mc:Choice xmlns:v="urn:schemas-microsoft-com:vml" Requires="v">
                <p:oleObj spid="_x0000_s342083" name="Equation" r:id="rId13" imgW="1917360" imgH="380880" progId="Equation.DSMT4">
                  <p:embed/>
                </p:oleObj>
              </mc:Choice>
              <mc:Fallback>
                <p:oleObj name="Equation" r:id="rId13" imgW="1917360" imgH="38088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667000" y="4724400"/>
                        <a:ext cx="4870450" cy="10239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0888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88771"/>
                                        </p:tgtEl>
                                        <p:attrNameLst>
                                          <p:attrName>style.visibility</p:attrName>
                                        </p:attrNameLst>
                                      </p:cBhvr>
                                      <p:to>
                                        <p:strVal val="visible"/>
                                      </p:to>
                                    </p:set>
                                    <p:animEffect transition="in" filter="wipe(left)">
                                      <p:cBhvr>
                                        <p:cTn id="7" dur="500"/>
                                        <p:tgtEl>
                                          <p:spTgt spid="28877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88772"/>
                                        </p:tgtEl>
                                        <p:attrNameLst>
                                          <p:attrName>style.visibility</p:attrName>
                                        </p:attrNameLst>
                                      </p:cBhvr>
                                      <p:to>
                                        <p:strVal val="visible"/>
                                      </p:to>
                                    </p:set>
                                    <p:animEffect transition="in" filter="wipe(left)">
                                      <p:cBhvr>
                                        <p:cTn id="12" dur="500"/>
                                        <p:tgtEl>
                                          <p:spTgt spid="288772"/>
                                        </p:tgtEl>
                                      </p:cBhvr>
                                    </p:animEffect>
                                  </p:childTnLst>
                                </p:cTn>
                              </p:par>
                            </p:childTnLst>
                          </p:cTn>
                        </p:par>
                        <p:par>
                          <p:cTn id="13" fill="hold">
                            <p:stCondLst>
                              <p:cond delay="1350"/>
                            </p:stCondLst>
                            <p:childTnLst>
                              <p:par>
                                <p:cTn id="14" presetID="22" presetClass="entr" presetSubtype="8" fill="hold" nodeType="afterEffect">
                                  <p:stCondLst>
                                    <p:cond delay="0"/>
                                  </p:stCondLst>
                                  <p:childTnLst>
                                    <p:set>
                                      <p:cBhvr>
                                        <p:cTn id="15" dur="1" fill="hold">
                                          <p:stCondLst>
                                            <p:cond delay="0"/>
                                          </p:stCondLst>
                                        </p:cTn>
                                        <p:tgtEl>
                                          <p:spTgt spid="288774"/>
                                        </p:tgtEl>
                                        <p:attrNameLst>
                                          <p:attrName>style.visibility</p:attrName>
                                        </p:attrNameLst>
                                      </p:cBhvr>
                                      <p:to>
                                        <p:strVal val="visible"/>
                                      </p:to>
                                    </p:set>
                                    <p:animEffect transition="in" filter="wipe(left)">
                                      <p:cBhvr>
                                        <p:cTn id="16" dur="500"/>
                                        <p:tgtEl>
                                          <p:spTgt spid="28877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288775"/>
                                        </p:tgtEl>
                                        <p:attrNameLst>
                                          <p:attrName>style.visibility</p:attrName>
                                        </p:attrNameLst>
                                      </p:cBhvr>
                                      <p:to>
                                        <p:strVal val="visible"/>
                                      </p:to>
                                    </p:set>
                                    <p:animEffect transition="in" filter="wipe(left)">
                                      <p:cBhvr>
                                        <p:cTn id="21" dur="500"/>
                                        <p:tgtEl>
                                          <p:spTgt spid="28877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288777"/>
                                        </p:tgtEl>
                                        <p:attrNameLst>
                                          <p:attrName>style.visibility</p:attrName>
                                        </p:attrNameLst>
                                      </p:cBhvr>
                                      <p:to>
                                        <p:strVal val="visible"/>
                                      </p:to>
                                    </p:set>
                                    <p:animEffect transition="in" filter="wipe(left)">
                                      <p:cBhvr>
                                        <p:cTn id="26" dur="500"/>
                                        <p:tgtEl>
                                          <p:spTgt spid="288777"/>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288773"/>
                                        </p:tgtEl>
                                        <p:attrNameLst>
                                          <p:attrName>style.visibility</p:attrName>
                                        </p:attrNameLst>
                                      </p:cBhvr>
                                      <p:to>
                                        <p:strVal val="visible"/>
                                      </p:to>
                                    </p:set>
                                    <p:animEffect transition="in" filter="wipe(left)">
                                      <p:cBhvr>
                                        <p:cTn id="31" dur="500"/>
                                        <p:tgtEl>
                                          <p:spTgt spid="28877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p:cTn id="35" dur="1" fill="hold">
                                          <p:stCondLst>
                                            <p:cond delay="0"/>
                                          </p:stCondLst>
                                        </p:cTn>
                                        <p:tgtEl>
                                          <p:spTgt spid="288776"/>
                                        </p:tgtEl>
                                        <p:attrNameLst>
                                          <p:attrName>style.visibility</p:attrName>
                                        </p:attrNameLst>
                                      </p:cBhvr>
                                      <p:to>
                                        <p:strVal val="visible"/>
                                      </p:to>
                                    </p:set>
                                    <p:animEffect transition="in" filter="wipe(left)">
                                      <p:cBhvr>
                                        <p:cTn id="36" dur="500"/>
                                        <p:tgtEl>
                                          <p:spTgt spid="28877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nodeType="clickEffect">
                                  <p:stCondLst>
                                    <p:cond delay="0"/>
                                  </p:stCondLst>
                                  <p:childTnLst>
                                    <p:set>
                                      <p:cBhvr>
                                        <p:cTn id="40" dur="1" fill="hold">
                                          <p:stCondLst>
                                            <p:cond delay="0"/>
                                          </p:stCondLst>
                                        </p:cTn>
                                        <p:tgtEl>
                                          <p:spTgt spid="288778"/>
                                        </p:tgtEl>
                                        <p:attrNameLst>
                                          <p:attrName>style.visibility</p:attrName>
                                        </p:attrNameLst>
                                      </p:cBhvr>
                                      <p:to>
                                        <p:strVal val="visible"/>
                                      </p:to>
                                    </p:set>
                                    <p:animEffect transition="in" filter="wipe(left)">
                                      <p:cBhvr>
                                        <p:cTn id="41" dur="500"/>
                                        <p:tgtEl>
                                          <p:spTgt spid="288778"/>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288779"/>
                                        </p:tgtEl>
                                        <p:attrNameLst>
                                          <p:attrName>style.visibility</p:attrName>
                                        </p:attrNameLst>
                                      </p:cBhvr>
                                      <p:to>
                                        <p:strVal val="visible"/>
                                      </p:to>
                                    </p:set>
                                    <p:animEffect transition="in" filter="wipe(left)">
                                      <p:cBhvr>
                                        <p:cTn id="46" dur="500"/>
                                        <p:tgtEl>
                                          <p:spTgt spid="2887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1" grpId="0"/>
      <p:bldP spid="288772" grpId="0"/>
      <p:bldP spid="288773" grpId="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20321</TotalTime>
  <Words>2842</Words>
  <Application>Microsoft Macintosh PowerPoint</Application>
  <PresentationFormat>On-screen Show (4:3)</PresentationFormat>
  <Paragraphs>348</Paragraphs>
  <Slides>24</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Narrow</vt:lpstr>
      <vt:lpstr>Monotype Corsiva</vt:lpstr>
      <vt:lpstr>ＭＳ Ｐゴシック</vt:lpstr>
      <vt:lpstr>Symbol</vt:lpstr>
      <vt:lpstr>Times New Roman</vt:lpstr>
      <vt:lpstr>Wingdings</vt:lpstr>
      <vt:lpstr>Arial</vt:lpstr>
      <vt:lpstr>phys1443-spring02</vt:lpstr>
      <vt:lpstr>Equation</vt:lpstr>
      <vt:lpstr>PHYS 1441 – Section 001 Lecture #10</vt:lpstr>
      <vt:lpstr>Announcements</vt:lpstr>
      <vt:lpstr>Electric Current and Resistance</vt:lpstr>
      <vt:lpstr>The Electric Battery</vt:lpstr>
      <vt:lpstr>How does a battery work – I?</vt:lpstr>
      <vt:lpstr>How does a battery work – II?</vt:lpstr>
      <vt:lpstr>Electric Current</vt:lpstr>
      <vt:lpstr>Example 25 – 1 </vt:lpstr>
      <vt:lpstr>Example 25 – 1 </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lpstr>Temperature Dependence of Resistivity</vt:lpstr>
      <vt:lpstr>Electric Power</vt:lpstr>
      <vt:lpstr>Electric Power</vt:lpstr>
      <vt:lpstr>Example 25 – 8 </vt:lpstr>
      <vt:lpstr>Power in Household Circuits</vt:lpstr>
      <vt:lpstr>Example 25 – 11 </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Microsoft Office User</cp:lastModifiedBy>
  <cp:revision>586</cp:revision>
  <dcterms:created xsi:type="dcterms:W3CDTF">2012-01-19T04:21:20Z</dcterms:created>
  <dcterms:modified xsi:type="dcterms:W3CDTF">2018-06-19T18:27:27Z</dcterms:modified>
</cp:coreProperties>
</file>