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png" ContentType="image/png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91" r:id="rId2"/>
    <p:sldId id="590" r:id="rId3"/>
    <p:sldId id="678" r:id="rId4"/>
    <p:sldId id="679" r:id="rId5"/>
    <p:sldId id="680" r:id="rId6"/>
    <p:sldId id="681" r:id="rId7"/>
    <p:sldId id="682" r:id="rId8"/>
    <p:sldId id="683" r:id="rId9"/>
    <p:sldId id="685" r:id="rId10"/>
    <p:sldId id="686" r:id="rId11"/>
    <p:sldId id="687" r:id="rId12"/>
    <p:sldId id="688" r:id="rId13"/>
    <p:sldId id="691" r:id="rId14"/>
    <p:sldId id="692" r:id="rId15"/>
    <p:sldId id="693" r:id="rId16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FFCC"/>
    <a:srgbClr val="FFFFCC"/>
    <a:srgbClr val="CC6600"/>
    <a:srgbClr val="FF0066"/>
    <a:srgbClr val="CC00CC"/>
    <a:srgbClr val="0033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18"/>
    <p:restoredTop sz="94660"/>
  </p:normalViewPr>
  <p:slideViewPr>
    <p:cSldViewPr>
      <p:cViewPr varScale="1">
        <p:scale>
          <a:sx n="106" d="100"/>
          <a:sy n="106" d="100"/>
        </p:scale>
        <p:origin x="26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4.emf"/><Relationship Id="rId3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7.wmf"/><Relationship Id="rId3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5" Type="http://schemas.openxmlformats.org/officeDocument/2006/relationships/image" Target="../media/image13.emf"/><Relationship Id="rId6" Type="http://schemas.openxmlformats.org/officeDocument/2006/relationships/image" Target="../media/image14.wmf"/><Relationship Id="rId1" Type="http://schemas.openxmlformats.org/officeDocument/2006/relationships/image" Target="../media/image9.wmf"/><Relationship Id="rId2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4" Type="http://schemas.openxmlformats.org/officeDocument/2006/relationships/image" Target="../media/image19.wmf"/><Relationship Id="rId5" Type="http://schemas.openxmlformats.org/officeDocument/2006/relationships/image" Target="../media/image20.wmf"/><Relationship Id="rId6" Type="http://schemas.openxmlformats.org/officeDocument/2006/relationships/image" Target="../media/image21.wmf"/><Relationship Id="rId7" Type="http://schemas.openxmlformats.org/officeDocument/2006/relationships/image" Target="../media/image22.wmf"/><Relationship Id="rId8" Type="http://schemas.openxmlformats.org/officeDocument/2006/relationships/image" Target="../media/image23.wmf"/><Relationship Id="rId9" Type="http://schemas.openxmlformats.org/officeDocument/2006/relationships/image" Target="../media/image24.wmf"/><Relationship Id="rId1" Type="http://schemas.openxmlformats.org/officeDocument/2006/relationships/image" Target="../media/image16.wmf"/><Relationship Id="rId2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1" Type="http://schemas.openxmlformats.org/officeDocument/2006/relationships/image" Target="../media/image35.wmf"/><Relationship Id="rId12" Type="http://schemas.openxmlformats.org/officeDocument/2006/relationships/image" Target="../media/image36.wmf"/><Relationship Id="rId1" Type="http://schemas.openxmlformats.org/officeDocument/2006/relationships/image" Target="../media/image25.wmf"/><Relationship Id="rId2" Type="http://schemas.openxmlformats.org/officeDocument/2006/relationships/image" Target="../media/image26.wmf"/><Relationship Id="rId3" Type="http://schemas.openxmlformats.org/officeDocument/2006/relationships/image" Target="../media/image27.wmf"/><Relationship Id="rId4" Type="http://schemas.openxmlformats.org/officeDocument/2006/relationships/image" Target="../media/image28.wmf"/><Relationship Id="rId5" Type="http://schemas.openxmlformats.org/officeDocument/2006/relationships/image" Target="../media/image29.wmf"/><Relationship Id="rId6" Type="http://schemas.openxmlformats.org/officeDocument/2006/relationships/image" Target="../media/image30.wmf"/><Relationship Id="rId7" Type="http://schemas.openxmlformats.org/officeDocument/2006/relationships/image" Target="../media/image31.wmf"/><Relationship Id="rId8" Type="http://schemas.openxmlformats.org/officeDocument/2006/relationships/image" Target="../media/image32.wmf"/><Relationship Id="rId9" Type="http://schemas.openxmlformats.org/officeDocument/2006/relationships/image" Target="../media/image33.wmf"/><Relationship Id="rId10" Type="http://schemas.openxmlformats.org/officeDocument/2006/relationships/image" Target="../media/image3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4" Type="http://schemas.openxmlformats.org/officeDocument/2006/relationships/image" Target="../media/image44.wmf"/><Relationship Id="rId5" Type="http://schemas.openxmlformats.org/officeDocument/2006/relationships/image" Target="../media/image45.emf"/><Relationship Id="rId6" Type="http://schemas.openxmlformats.org/officeDocument/2006/relationships/image" Target="../media/image46.wmf"/><Relationship Id="rId7" Type="http://schemas.openxmlformats.org/officeDocument/2006/relationships/image" Target="../media/image47.wmf"/><Relationship Id="rId1" Type="http://schemas.openxmlformats.org/officeDocument/2006/relationships/image" Target="../media/image41.wmf"/><Relationship Id="rId2" Type="http://schemas.openxmlformats.org/officeDocument/2006/relationships/image" Target="../media/image4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Relationship Id="rId2" Type="http://schemas.openxmlformats.org/officeDocument/2006/relationships/image" Target="../media/image51.wmf"/><Relationship Id="rId3" Type="http://schemas.openxmlformats.org/officeDocument/2006/relationships/image" Target="../media/image5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34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408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2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1.bin"/><Relationship Id="rId12" Type="http://schemas.openxmlformats.org/officeDocument/2006/relationships/image" Target="../media/image45.emf"/><Relationship Id="rId13" Type="http://schemas.openxmlformats.org/officeDocument/2006/relationships/oleObject" Target="../embeddings/oleObject42.bin"/><Relationship Id="rId14" Type="http://schemas.openxmlformats.org/officeDocument/2006/relationships/image" Target="../media/image46.wmf"/><Relationship Id="rId15" Type="http://schemas.openxmlformats.org/officeDocument/2006/relationships/oleObject" Target="../embeddings/oleObject43.bin"/><Relationship Id="rId16" Type="http://schemas.openxmlformats.org/officeDocument/2006/relationships/image" Target="../media/image47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7.bin"/><Relationship Id="rId4" Type="http://schemas.openxmlformats.org/officeDocument/2006/relationships/image" Target="../media/image41.wmf"/><Relationship Id="rId5" Type="http://schemas.openxmlformats.org/officeDocument/2006/relationships/oleObject" Target="../embeddings/oleObject38.bin"/><Relationship Id="rId6" Type="http://schemas.openxmlformats.org/officeDocument/2006/relationships/image" Target="../media/image42.wmf"/><Relationship Id="rId7" Type="http://schemas.openxmlformats.org/officeDocument/2006/relationships/oleObject" Target="../embeddings/oleObject39.bin"/><Relationship Id="rId8" Type="http://schemas.openxmlformats.org/officeDocument/2006/relationships/image" Target="../media/image43.wmf"/><Relationship Id="rId9" Type="http://schemas.openxmlformats.org/officeDocument/2006/relationships/oleObject" Target="../embeddings/oleObject40.bin"/><Relationship Id="rId10" Type="http://schemas.openxmlformats.org/officeDocument/2006/relationships/image" Target="../media/image44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4" Type="http://schemas.openxmlformats.org/officeDocument/2006/relationships/image" Target="../media/image50.wmf"/><Relationship Id="rId5" Type="http://schemas.openxmlformats.org/officeDocument/2006/relationships/oleObject" Target="../embeddings/oleObject45.bin"/><Relationship Id="rId6" Type="http://schemas.openxmlformats.org/officeDocument/2006/relationships/image" Target="../media/image51.wmf"/><Relationship Id="rId7" Type="http://schemas.openxmlformats.org/officeDocument/2006/relationships/oleObject" Target="../embeddings/oleObject46.bin"/><Relationship Id="rId8" Type="http://schemas.openxmlformats.org/officeDocument/2006/relationships/image" Target="../media/image52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4.e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5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7.wmf"/><Relationship Id="rId7" Type="http://schemas.openxmlformats.org/officeDocument/2006/relationships/oleObject" Target="../embeddings/oleObject6.bin"/><Relationship Id="rId8" Type="http://schemas.openxmlformats.org/officeDocument/2006/relationships/image" Target="../media/image8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wmf"/><Relationship Id="rId12" Type="http://schemas.openxmlformats.org/officeDocument/2006/relationships/oleObject" Target="../embeddings/oleObject11.bin"/><Relationship Id="rId13" Type="http://schemas.openxmlformats.org/officeDocument/2006/relationships/image" Target="../media/image13.emf"/><Relationship Id="rId14" Type="http://schemas.openxmlformats.org/officeDocument/2006/relationships/oleObject" Target="../embeddings/oleObject12.bin"/><Relationship Id="rId15" Type="http://schemas.openxmlformats.org/officeDocument/2006/relationships/image" Target="../media/image14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5.jpeg"/><Relationship Id="rId4" Type="http://schemas.openxmlformats.org/officeDocument/2006/relationships/oleObject" Target="../embeddings/oleObject7.bin"/><Relationship Id="rId5" Type="http://schemas.openxmlformats.org/officeDocument/2006/relationships/image" Target="../media/image9.wmf"/><Relationship Id="rId6" Type="http://schemas.openxmlformats.org/officeDocument/2006/relationships/oleObject" Target="../embeddings/oleObject8.bin"/><Relationship Id="rId7" Type="http://schemas.openxmlformats.org/officeDocument/2006/relationships/image" Target="../media/image10.wmf"/><Relationship Id="rId8" Type="http://schemas.openxmlformats.org/officeDocument/2006/relationships/oleObject" Target="../embeddings/oleObject9.bin"/><Relationship Id="rId9" Type="http://schemas.openxmlformats.org/officeDocument/2006/relationships/image" Target="../media/image11.wmf"/><Relationship Id="rId10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6.bin"/><Relationship Id="rId20" Type="http://schemas.openxmlformats.org/officeDocument/2006/relationships/image" Target="../media/image23.wmf"/><Relationship Id="rId21" Type="http://schemas.openxmlformats.org/officeDocument/2006/relationships/oleObject" Target="../embeddings/oleObject23.bin"/><Relationship Id="rId22" Type="http://schemas.openxmlformats.org/officeDocument/2006/relationships/image" Target="../media/image24.wmf"/><Relationship Id="rId10" Type="http://schemas.openxmlformats.org/officeDocument/2006/relationships/image" Target="../media/image19.wmf"/><Relationship Id="rId11" Type="http://schemas.openxmlformats.org/officeDocument/2006/relationships/oleObject" Target="../embeddings/oleObject17.bin"/><Relationship Id="rId12" Type="http://schemas.openxmlformats.org/officeDocument/2006/relationships/image" Target="../media/image20.wmf"/><Relationship Id="rId13" Type="http://schemas.openxmlformats.org/officeDocument/2006/relationships/oleObject" Target="../embeddings/oleObject18.bin"/><Relationship Id="rId14" Type="http://schemas.openxmlformats.org/officeDocument/2006/relationships/image" Target="../media/image21.wmf"/><Relationship Id="rId15" Type="http://schemas.openxmlformats.org/officeDocument/2006/relationships/oleObject" Target="../embeddings/oleObject19.bin"/><Relationship Id="rId16" Type="http://schemas.openxmlformats.org/officeDocument/2006/relationships/image" Target="../media/image22.wmf"/><Relationship Id="rId17" Type="http://schemas.openxmlformats.org/officeDocument/2006/relationships/oleObject" Target="../embeddings/oleObject20.bin"/><Relationship Id="rId18" Type="http://schemas.openxmlformats.org/officeDocument/2006/relationships/oleObject" Target="../embeddings/oleObject21.bin"/><Relationship Id="rId19" Type="http://schemas.openxmlformats.org/officeDocument/2006/relationships/oleObject" Target="../embeddings/oleObject22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3.bin"/><Relationship Id="rId4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6" Type="http://schemas.openxmlformats.org/officeDocument/2006/relationships/image" Target="../media/image17.wmf"/><Relationship Id="rId7" Type="http://schemas.openxmlformats.org/officeDocument/2006/relationships/oleObject" Target="../embeddings/oleObject15.bin"/><Relationship Id="rId8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27.wmf"/><Relationship Id="rId20" Type="http://schemas.openxmlformats.org/officeDocument/2006/relationships/oleObject" Target="../embeddings/oleObject32.bin"/><Relationship Id="rId21" Type="http://schemas.openxmlformats.org/officeDocument/2006/relationships/image" Target="../media/image33.wmf"/><Relationship Id="rId22" Type="http://schemas.openxmlformats.org/officeDocument/2006/relationships/oleObject" Target="../embeddings/oleObject33.bin"/><Relationship Id="rId23" Type="http://schemas.openxmlformats.org/officeDocument/2006/relationships/image" Target="../media/image34.wmf"/><Relationship Id="rId24" Type="http://schemas.openxmlformats.org/officeDocument/2006/relationships/oleObject" Target="../embeddings/oleObject34.bin"/><Relationship Id="rId25" Type="http://schemas.openxmlformats.org/officeDocument/2006/relationships/image" Target="../media/image35.wmf"/><Relationship Id="rId26" Type="http://schemas.openxmlformats.org/officeDocument/2006/relationships/oleObject" Target="../embeddings/oleObject35.bin"/><Relationship Id="rId27" Type="http://schemas.openxmlformats.org/officeDocument/2006/relationships/image" Target="../media/image36.wmf"/><Relationship Id="rId10" Type="http://schemas.openxmlformats.org/officeDocument/2006/relationships/oleObject" Target="../embeddings/oleObject27.bin"/><Relationship Id="rId11" Type="http://schemas.openxmlformats.org/officeDocument/2006/relationships/image" Target="../media/image28.wmf"/><Relationship Id="rId12" Type="http://schemas.openxmlformats.org/officeDocument/2006/relationships/oleObject" Target="../embeddings/oleObject28.bin"/><Relationship Id="rId13" Type="http://schemas.openxmlformats.org/officeDocument/2006/relationships/image" Target="../media/image29.wmf"/><Relationship Id="rId14" Type="http://schemas.openxmlformats.org/officeDocument/2006/relationships/oleObject" Target="../embeddings/oleObject29.bin"/><Relationship Id="rId15" Type="http://schemas.openxmlformats.org/officeDocument/2006/relationships/image" Target="../media/image30.wmf"/><Relationship Id="rId16" Type="http://schemas.openxmlformats.org/officeDocument/2006/relationships/oleObject" Target="../embeddings/oleObject30.bin"/><Relationship Id="rId17" Type="http://schemas.openxmlformats.org/officeDocument/2006/relationships/image" Target="../media/image31.wmf"/><Relationship Id="rId18" Type="http://schemas.openxmlformats.org/officeDocument/2006/relationships/oleObject" Target="../embeddings/oleObject31.bin"/><Relationship Id="rId19" Type="http://schemas.openxmlformats.org/officeDocument/2006/relationships/image" Target="../media/image32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37.jpeg"/><Relationship Id="rId4" Type="http://schemas.openxmlformats.org/officeDocument/2006/relationships/oleObject" Target="../embeddings/oleObject24.bin"/><Relationship Id="rId5" Type="http://schemas.openxmlformats.org/officeDocument/2006/relationships/image" Target="../media/image25.wmf"/><Relationship Id="rId6" Type="http://schemas.openxmlformats.org/officeDocument/2006/relationships/oleObject" Target="../embeddings/oleObject25.bin"/><Relationship Id="rId7" Type="http://schemas.openxmlformats.org/officeDocument/2006/relationships/image" Target="../media/image26.wmf"/><Relationship Id="rId8" Type="http://schemas.openxmlformats.org/officeDocument/2006/relationships/oleObject" Target="../embeddings/oleObject2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4" Type="http://schemas.openxmlformats.org/officeDocument/2006/relationships/oleObject" Target="../embeddings/oleObject36.bin"/><Relationship Id="rId5" Type="http://schemas.openxmlformats.org/officeDocument/2006/relationships/image" Target="../media/image38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#11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878173" y="1447800"/>
            <a:ext cx="307969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Wednesday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 June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20, 2018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952500" y="2129135"/>
            <a:ext cx="655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sz="2800" dirty="0" smtClean="0">
                <a:latin typeface="Arial Narrow" charset="0"/>
              </a:rPr>
              <a:t>Chapter </a:t>
            </a:r>
            <a:r>
              <a:rPr lang="en-US" sz="2800" dirty="0">
                <a:latin typeface="Arial Narrow" charset="0"/>
              </a:rPr>
              <a:t>25 </a:t>
            </a:r>
          </a:p>
          <a:p>
            <a:pPr marL="969963" lvl="1" indent="-533400">
              <a:buFont typeface="Arial"/>
              <a:buChar char="•"/>
            </a:pPr>
            <a:r>
              <a:rPr lang="en-US" sz="2400" dirty="0" smtClean="0">
                <a:latin typeface="Arial Narrow" charset="0"/>
              </a:rPr>
              <a:t>Alternating Current</a:t>
            </a:r>
          </a:p>
          <a:p>
            <a:pPr marL="969963" lvl="1" indent="-533400">
              <a:buFont typeface="Arial"/>
              <a:buChar char="•"/>
            </a:pPr>
            <a:r>
              <a:rPr lang="en-US" sz="2400" dirty="0">
                <a:latin typeface="Arial Narrow" charset="0"/>
              </a:rPr>
              <a:t>Microscopic View of Electric Current</a:t>
            </a:r>
          </a:p>
          <a:p>
            <a:pPr marL="969963" lvl="1" indent="-533400">
              <a:buFont typeface="Arial"/>
              <a:buChar char="•"/>
            </a:pPr>
            <a:r>
              <a:rPr lang="en-US" sz="2400" dirty="0">
                <a:latin typeface="Arial Narrow" charset="0"/>
              </a:rPr>
              <a:t>Ohm’s Law in Microscopic View</a:t>
            </a:r>
          </a:p>
          <a:p>
            <a:pPr marL="969963" lvl="1" indent="-533400">
              <a:buFont typeface="Arial"/>
              <a:buChar char="•"/>
            </a:pPr>
            <a:r>
              <a:rPr lang="en-US" sz="2400" dirty="0">
                <a:latin typeface="Arial Narrow" charset="0"/>
              </a:rPr>
              <a:t>EMF and Terminal </a:t>
            </a:r>
            <a:r>
              <a:rPr lang="en-US" sz="2400" dirty="0" smtClean="0">
                <a:latin typeface="Arial Narrow" charset="0"/>
              </a:rPr>
              <a:t>Voltage</a:t>
            </a:r>
            <a:endParaRPr lang="en-US" sz="2400" dirty="0">
              <a:latin typeface="Arial Narrow" charset="0"/>
            </a:endParaRPr>
          </a:p>
          <a:p>
            <a:pPr marL="969963" lvl="1" indent="-533400">
              <a:buFont typeface="Arial"/>
              <a:buChar char="•"/>
            </a:pPr>
            <a:endParaRPr lang="en-US" sz="2400" dirty="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92ED-A407-6D4A-99D3-6C6210168C38}" type="slidenum">
              <a:rPr lang="en-US"/>
              <a:pPr/>
              <a:t>10</a:t>
            </a:fld>
            <a:endParaRPr lang="en-US"/>
          </a:p>
        </p:txBody>
      </p:sp>
      <p:pic>
        <p:nvPicPr>
          <p:cNvPr id="313346" name="Picture 2" descr="FG25_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5200650"/>
            <a:ext cx="2819400" cy="2114550"/>
          </a:xfrm>
          <a:prstGeom prst="rect">
            <a:avLst/>
          </a:prstGeom>
          <a:noFill/>
        </p:spPr>
      </p:pic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direction of j is the direction of a positive charge.  So in a conductor, since negatively charged electrons move, the direction is –</a:t>
            </a:r>
            <a:r>
              <a:rPr lang="en-US" b="1"/>
              <a:t>j</a:t>
            </a:r>
            <a:r>
              <a:rPr lang="en-US"/>
              <a:t>.</a:t>
            </a:r>
          </a:p>
          <a:p>
            <a:pPr>
              <a:lnSpc>
                <a:spcPct val="90000"/>
              </a:lnSpc>
            </a:pPr>
            <a:r>
              <a:rPr lang="en-US"/>
              <a:t>Let’s think about the current in a microscopic view again:</a:t>
            </a:r>
          </a:p>
          <a:p>
            <a:pPr lvl="1">
              <a:lnSpc>
                <a:spcPct val="90000"/>
              </a:lnSpc>
            </a:pPr>
            <a:r>
              <a:rPr lang="en-US"/>
              <a:t>When voltage is applied to the end of a wire</a:t>
            </a:r>
          </a:p>
          <a:p>
            <a:pPr lvl="1">
              <a:lnSpc>
                <a:spcPct val="90000"/>
              </a:lnSpc>
            </a:pPr>
            <a:r>
              <a:rPr lang="en-US"/>
              <a:t>Electric field is generated by the potential difference</a:t>
            </a:r>
          </a:p>
          <a:p>
            <a:pPr lvl="1">
              <a:lnSpc>
                <a:spcPct val="90000"/>
              </a:lnSpc>
            </a:pPr>
            <a:r>
              <a:rPr lang="en-US"/>
              <a:t>Electrons feel force and get accelerated  </a:t>
            </a:r>
          </a:p>
          <a:p>
            <a:pPr lvl="1">
              <a:lnSpc>
                <a:spcPct val="90000"/>
              </a:lnSpc>
            </a:pPr>
            <a:r>
              <a:rPr lang="en-US"/>
              <a:t>Electrons soon reach to a steady average speed due to collisions with atoms in the wire, called drift velocity, </a:t>
            </a:r>
            <a:r>
              <a:rPr lang="en-US" b="1"/>
              <a:t>v</a:t>
            </a:r>
            <a:r>
              <a:rPr lang="en-US" baseline="-25000"/>
              <a:t>d</a:t>
            </a:r>
          </a:p>
          <a:p>
            <a:pPr lvl="1">
              <a:lnSpc>
                <a:spcPct val="90000"/>
              </a:lnSpc>
            </a:pPr>
            <a:r>
              <a:rPr lang="en-US"/>
              <a:t>The drift velocity is normally much smaller than electrons’ average random speed. </a:t>
            </a:r>
          </a:p>
        </p:txBody>
      </p:sp>
      <p:sp>
        <p:nvSpPr>
          <p:cNvPr id="31334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/>
              <a:t>Microscopic View of Electric Current</a:t>
            </a:r>
          </a:p>
        </p:txBody>
      </p:sp>
    </p:spTree>
    <p:extLst>
      <p:ext uri="{BB962C8B-B14F-4D97-AF65-F5344CB8AC3E}">
        <p14:creationId xmlns:p14="http://schemas.microsoft.com/office/powerpoint/2010/main" val="3817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2DEB0-7440-2F4E-96C8-55B0546D84C6}" type="slidenum">
              <a:rPr lang="en-US"/>
              <a:pPr/>
              <a:t>11</a:t>
            </a:fld>
            <a:endParaRPr lang="en-US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85800"/>
            <a:ext cx="8915400" cy="5715000"/>
          </a:xfrm>
        </p:spPr>
        <p:txBody>
          <a:bodyPr/>
          <a:lstStyle/>
          <a:p>
            <a:r>
              <a:rPr lang="en-US" dirty="0"/>
              <a:t>The drift velocity of electrons in a wire is only about 0.05mm/s.  How could we get light turned on immediately then?</a:t>
            </a:r>
          </a:p>
          <a:p>
            <a:pPr lvl="1"/>
            <a:r>
              <a:rPr lang="en-US" dirty="0"/>
              <a:t>While the electrons in a wire travels slow, the electric field travels essentially at the speed of light.  Then what is all the talk about electrons flowing through?</a:t>
            </a:r>
          </a:p>
          <a:p>
            <a:pPr lvl="2"/>
            <a:r>
              <a:rPr lang="en-US" dirty="0"/>
              <a:t>It is just like water.  When you turn on the facet, water flows right off the facet despite the fact that the water travels slow.</a:t>
            </a:r>
          </a:p>
          <a:p>
            <a:pPr lvl="2"/>
            <a:r>
              <a:rPr lang="en-US" dirty="0"/>
              <a:t>Electricity is the same.  Electrons fill the conductor wire and when the switch is flipped on or a potential difference is applied, the electrons </a:t>
            </a:r>
            <a:r>
              <a:rPr lang="en-US" dirty="0" smtClean="0"/>
              <a:t>close </a:t>
            </a:r>
            <a:r>
              <a:rPr lang="en-US" dirty="0"/>
              <a:t>to the positive terminal flows into the bulb.</a:t>
            </a:r>
          </a:p>
          <a:p>
            <a:pPr lvl="2"/>
            <a:r>
              <a:rPr lang="en-US" dirty="0"/>
              <a:t>Interesting, isn’t it?  Why is the field travel at the speed of light then?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/>
              <a:t>Microscopic View of Electric Current</a:t>
            </a:r>
          </a:p>
        </p:txBody>
      </p:sp>
    </p:spTree>
    <p:extLst>
      <p:ext uri="{BB962C8B-B14F-4D97-AF65-F5344CB8AC3E}">
        <p14:creationId xmlns:p14="http://schemas.microsoft.com/office/powerpoint/2010/main" val="160637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BA2F0-CC2A-354F-988B-25F253124470}" type="slidenum">
              <a:rPr lang="en-US"/>
              <a:pPr/>
              <a:t>12</a:t>
            </a:fld>
            <a:endParaRPr lang="en-US"/>
          </a:p>
        </p:txBody>
      </p:sp>
      <p:sp>
        <p:nvSpPr>
          <p:cNvPr id="316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Ohm’s law can be written in microscopic quantities.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Resistance in terms of resistivity is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We can </a:t>
            </a:r>
            <a:r>
              <a:rPr lang="en-US" dirty="0" smtClean="0"/>
              <a:t>rewrite the potential V </a:t>
            </a:r>
            <a:r>
              <a:rPr lang="en-US" dirty="0"/>
              <a:t>and</a:t>
            </a:r>
            <a:r>
              <a:rPr lang="en-US" dirty="0" smtClean="0"/>
              <a:t> current </a:t>
            </a:r>
            <a:r>
              <a:rPr lang="en-US" dirty="0" smtClean="0">
                <a:latin typeface="Monotype Corsiva" charset="0"/>
              </a:rPr>
              <a:t>I</a:t>
            </a:r>
            <a:r>
              <a:rPr lang="en-US" dirty="0" smtClean="0"/>
              <a:t> </a:t>
            </a:r>
            <a:r>
              <a:rPr lang="en-US" dirty="0"/>
              <a:t>as: </a:t>
            </a:r>
            <a:r>
              <a:rPr lang="en-US" dirty="0">
                <a:latin typeface="Monotype Corsiva" charset="0"/>
              </a:rPr>
              <a:t>I</a:t>
            </a:r>
            <a:r>
              <a:rPr lang="en-US" dirty="0"/>
              <a:t>=</a:t>
            </a:r>
            <a:r>
              <a:rPr lang="en-US" dirty="0" err="1"/>
              <a:t>jA</a:t>
            </a:r>
            <a:r>
              <a:rPr lang="en-US" dirty="0"/>
              <a:t>, V=E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. 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electric field is uniform, from V=</a:t>
            </a:r>
            <a:r>
              <a:rPr lang="en-US" dirty="0">
                <a:latin typeface="Monotype Corsiva" charset="0"/>
              </a:rPr>
              <a:t>I</a:t>
            </a:r>
            <a:r>
              <a:rPr lang="en-US" dirty="0"/>
              <a:t>R, we obtain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So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 a metal conductor,</a:t>
            </a:r>
            <a:r>
              <a:rPr lang="en-US" dirty="0" smtClean="0"/>
              <a:t> </a:t>
            </a:r>
            <a:r>
              <a:rPr lang="en-US" dirty="0" err="1" smtClean="0">
                <a:latin typeface="Symbol" charset="2"/>
              </a:rPr>
              <a:t>ρ</a:t>
            </a:r>
            <a:r>
              <a:rPr lang="en-US" dirty="0" smtClean="0"/>
              <a:t> </a:t>
            </a:r>
            <a:r>
              <a:rPr lang="en-US" dirty="0"/>
              <a:t>or</a:t>
            </a:r>
            <a:r>
              <a:rPr lang="en-US" dirty="0" smtClean="0"/>
              <a:t> </a:t>
            </a:r>
            <a:r>
              <a:rPr lang="en-US" smtClean="0">
                <a:latin typeface="Symbol" charset="2"/>
              </a:rPr>
              <a:t>σ</a:t>
            </a:r>
            <a:r>
              <a:rPr lang="en-US" smtClean="0"/>
              <a:t> </a:t>
            </a:r>
            <a:r>
              <a:rPr lang="en-US" dirty="0"/>
              <a:t>does not depend on V, thus, the current density </a:t>
            </a:r>
            <a:r>
              <a:rPr lang="en-US" dirty="0" err="1"/>
              <a:t>j</a:t>
            </a:r>
            <a:r>
              <a:rPr lang="en-US" dirty="0"/>
              <a:t> is proportional to the electric field E </a:t>
            </a:r>
            <a:r>
              <a:rPr lang="en-US" dirty="0" err="1">
                <a:sym typeface="Wingdings" charset="2"/>
              </a:rPr>
              <a:t></a:t>
            </a:r>
            <a:r>
              <a:rPr lang="en-US" dirty="0">
                <a:sym typeface="Wingdings" charset="2"/>
              </a:rPr>
              <a:t> Microscopic statement of Ohm’s Law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In vector form, the density can be written as  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 sz="4000"/>
              <a:t> Ohm’s Law in Microscopic View</a:t>
            </a:r>
          </a:p>
        </p:txBody>
      </p:sp>
      <p:graphicFrame>
        <p:nvGraphicFramePr>
          <p:cNvPr id="316420" name="Object 4"/>
          <p:cNvGraphicFramePr>
            <a:graphicFrameLocks noChangeAspect="1"/>
          </p:cNvGraphicFramePr>
          <p:nvPr/>
        </p:nvGraphicFramePr>
        <p:xfrm>
          <a:off x="5715000" y="1082675"/>
          <a:ext cx="773113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934" name="Equation" r:id="rId3" imgW="507960" imgH="368280" progId="Equation.DSMT4">
                  <p:embed/>
                </p:oleObj>
              </mc:Choice>
              <mc:Fallback>
                <p:oleObj name="Equation" r:id="rId3" imgW="5079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1082675"/>
                        <a:ext cx="773113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421" name="Object 5"/>
          <p:cNvGraphicFramePr>
            <a:graphicFrameLocks noChangeAspect="1"/>
          </p:cNvGraphicFramePr>
          <p:nvPr/>
        </p:nvGraphicFramePr>
        <p:xfrm>
          <a:off x="1219200" y="3190875"/>
          <a:ext cx="44450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935" name="Equation" r:id="rId5" imgW="291960" imgH="164880" progId="Equation.DSMT4">
                  <p:embed/>
                </p:oleObj>
              </mc:Choice>
              <mc:Fallback>
                <p:oleObj name="Equation" r:id="rId5" imgW="2919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190875"/>
                        <a:ext cx="44450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422" name="Object 6"/>
          <p:cNvGraphicFramePr>
            <a:graphicFrameLocks noChangeAspect="1"/>
          </p:cNvGraphicFramePr>
          <p:nvPr/>
        </p:nvGraphicFramePr>
        <p:xfrm>
          <a:off x="1268413" y="2743200"/>
          <a:ext cx="636587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936" name="Equation" r:id="rId7" imgW="419040" imgH="164880" progId="Equation.DSMT4">
                  <p:embed/>
                </p:oleObj>
              </mc:Choice>
              <mc:Fallback>
                <p:oleObj name="Equation" r:id="rId7" imgW="4190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413" y="2743200"/>
                        <a:ext cx="636587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423" name="Object 7"/>
          <p:cNvGraphicFramePr>
            <a:graphicFrameLocks noChangeAspect="1"/>
          </p:cNvGraphicFramePr>
          <p:nvPr/>
        </p:nvGraphicFramePr>
        <p:xfrm>
          <a:off x="1738313" y="3779838"/>
          <a:ext cx="1081087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937" name="Equation" r:id="rId9" imgW="711000" imgH="393480" progId="Equation.DSMT4">
                  <p:embed/>
                </p:oleObj>
              </mc:Choice>
              <mc:Fallback>
                <p:oleObj name="Equation" r:id="rId9" imgW="711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8313" y="3779838"/>
                        <a:ext cx="1081087" cy="715962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424" name="Object 8"/>
          <p:cNvGraphicFramePr>
            <a:graphicFrameLocks noChangeAspect="1"/>
          </p:cNvGraphicFramePr>
          <p:nvPr>
            <p:extLst/>
          </p:nvPr>
        </p:nvGraphicFramePr>
        <p:xfrm>
          <a:off x="6858000" y="5649913"/>
          <a:ext cx="1100138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938" name="Equation" r:id="rId11" imgW="723900" imgH="406400" progId="Equation.DSMT4">
                  <p:embed/>
                </p:oleObj>
              </mc:Choice>
              <mc:Fallback>
                <p:oleObj name="Equation" r:id="rId11" imgW="723900" imgH="40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649913"/>
                        <a:ext cx="1100138" cy="73977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425" name="Object 9"/>
          <p:cNvGraphicFramePr>
            <a:graphicFrameLocks noChangeAspect="1"/>
          </p:cNvGraphicFramePr>
          <p:nvPr/>
        </p:nvGraphicFramePr>
        <p:xfrm>
          <a:off x="1676400" y="2971800"/>
          <a:ext cx="1217613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939" name="Equation" r:id="rId13" imgW="799920" imgH="406080" progId="Equation.DSMT4">
                  <p:embed/>
                </p:oleObj>
              </mc:Choice>
              <mc:Fallback>
                <p:oleObj name="Equation" r:id="rId13" imgW="7999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971800"/>
                        <a:ext cx="1217613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426" name="Object 10"/>
          <p:cNvGraphicFramePr>
            <a:graphicFrameLocks noChangeAspect="1"/>
          </p:cNvGraphicFramePr>
          <p:nvPr/>
        </p:nvGraphicFramePr>
        <p:xfrm>
          <a:off x="2895600" y="3160713"/>
          <a:ext cx="387350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940" name="Equation" r:id="rId15" imgW="253800" imgH="190440" progId="Equation.DSMT4">
                  <p:embed/>
                </p:oleObj>
              </mc:Choice>
              <mc:Fallback>
                <p:oleObj name="Equation" r:id="rId15" imgW="2538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160713"/>
                        <a:ext cx="387350" cy="34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093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0F46-4916-5A48-8E4E-D874313258D4}" type="slidenum">
              <a:rPr lang="en-US"/>
              <a:pPr/>
              <a:t>13</a:t>
            </a:fld>
            <a:endParaRPr lang="en-US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At the temperature near absolute 0K, resistivity of certain material becomes 0. 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This state is called the “superconducting” state.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Observed in 1911 by H. K. </a:t>
            </a:r>
            <a:r>
              <a:rPr lang="en-US" sz="2400" dirty="0" err="1"/>
              <a:t>Onnes</a:t>
            </a:r>
            <a:r>
              <a:rPr lang="en-US" sz="2400" dirty="0"/>
              <a:t> when he cooled mercury to 4.2K (-269</a:t>
            </a:r>
            <a:r>
              <a:rPr lang="en-US" sz="2400" baseline="30000" dirty="0"/>
              <a:t>o</a:t>
            </a:r>
            <a:r>
              <a:rPr lang="en-US" sz="2400" dirty="0"/>
              <a:t>C).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Resistance of mercury suddenly dropped to 0.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 general superconducting materials become </a:t>
            </a:r>
            <a:r>
              <a:rPr lang="en-US" sz="2400" dirty="0" smtClean="0"/>
              <a:t>superconducting    </a:t>
            </a:r>
            <a:r>
              <a:rPr lang="en-US" sz="2400" dirty="0"/>
              <a:t>below a transition </a:t>
            </a:r>
            <a:r>
              <a:rPr lang="en-US" sz="2400" dirty="0" smtClean="0"/>
              <a:t>temperature (T</a:t>
            </a:r>
            <a:r>
              <a:rPr lang="en-US" sz="2400" baseline="-25000" dirty="0" smtClean="0"/>
              <a:t>c</a:t>
            </a:r>
            <a:r>
              <a:rPr lang="en-US" sz="2400" dirty="0" smtClean="0"/>
              <a:t>).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The highest temperature superconductivity seen is </a:t>
            </a:r>
            <a:r>
              <a:rPr lang="en-US" sz="2400" dirty="0" smtClean="0"/>
              <a:t>160K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First observation above the boiling temperature of liquid nitrogen is in 1987 at 90k observed from a compound of yttrium, barium, copper and oxygen.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Since much smaller amount of material can carry just as much current more efficiently, superconductivity can make electric cars more practical, computers faster, and capacitors store higher energy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 sz="4000"/>
              <a:t> Superconductivity</a:t>
            </a:r>
          </a:p>
        </p:txBody>
      </p:sp>
      <p:pic>
        <p:nvPicPr>
          <p:cNvPr id="317444" name="Picture 4" descr="FG25_0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6146" y="2438400"/>
            <a:ext cx="1066800" cy="1219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9999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9990"/>
            <a:ext cx="8534400" cy="1143000"/>
          </a:xfrm>
        </p:spPr>
        <p:txBody>
          <a:bodyPr/>
          <a:lstStyle/>
          <a:p>
            <a:r>
              <a:rPr lang="en-US" sz="4000" b="1" dirty="0" smtClean="0"/>
              <a:t>Critical Temperature of Superconductors</a:t>
            </a:r>
            <a:endParaRPr lang="en-US" sz="4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7" name="Picture 6" descr="Screen Shot 2016-06-23 at 9.47.0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4400"/>
            <a:ext cx="9144000" cy="54864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auto">
          <a:xfrm>
            <a:off x="0" y="5867400"/>
            <a:ext cx="8991600" cy="381000"/>
          </a:xfrm>
          <a:prstGeom prst="rect">
            <a:avLst/>
          </a:prstGeom>
          <a:noFill/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02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744B-DD71-5A4B-9A06-54C775FF7F29}" type="slidenum">
              <a:rPr lang="en-US"/>
              <a:pPr/>
              <a:t>15</a:t>
            </a:fld>
            <a:endParaRPr lang="en-US"/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How does one feel shock by electricity? 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Electric current stimulates nerves and muscles, and we feel a shock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severity of the shock depends on the amount of current, how long it acts and through what part of the body it passes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Electric current heats </a:t>
            </a:r>
            <a:r>
              <a:rPr lang="en-US" sz="2400" dirty="0" smtClean="0"/>
              <a:t>the tissue </a:t>
            </a:r>
            <a:r>
              <a:rPr lang="en-US" sz="2400" dirty="0"/>
              <a:t>and can cause burns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Currents above 70mA on a torso for a second or more is fatal, causing heart to function irregularly, “ventricular fibrillation</a:t>
            </a:r>
            <a:r>
              <a:rPr lang="en-US" sz="2800" dirty="0" smtClean="0"/>
              <a:t>”.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A dry human body between two points on opposite side of the body is about 10</a:t>
            </a:r>
            <a:r>
              <a:rPr lang="en-US" sz="2800" baseline="30000" dirty="0"/>
              <a:t>4</a:t>
            </a:r>
            <a:r>
              <a:rPr lang="en-US" sz="2800" dirty="0"/>
              <a:t> to 10</a:t>
            </a:r>
            <a:r>
              <a:rPr lang="en-US" sz="2800" baseline="30000" dirty="0"/>
              <a:t>6</a:t>
            </a:r>
            <a:r>
              <a:rPr lang="en-US" sz="2800" dirty="0"/>
              <a:t> </a:t>
            </a:r>
            <a:r>
              <a:rPr lang="en-US" sz="2800" dirty="0" err="1" smtClean="0">
                <a:latin typeface="Symbol" charset="2"/>
              </a:rPr>
              <a:t>Ω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When wet, it could be </a:t>
            </a:r>
            <a:r>
              <a:rPr lang="en-US" sz="2800" dirty="0" smtClean="0"/>
              <a:t>10</a:t>
            </a:r>
            <a:r>
              <a:rPr lang="en-US" sz="2800" baseline="30000" dirty="0" smtClean="0"/>
              <a:t>3</a:t>
            </a:r>
            <a:r>
              <a:rPr lang="en-US" sz="2800" dirty="0" smtClean="0">
                <a:latin typeface="Symbol" charset="2"/>
              </a:rPr>
              <a:t>Ω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A person in good contact with the ground who touches 120V DC line with wet hands can get the current: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Could be lethal  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 sz="4000"/>
              <a:t> Electric Hazards: Leakage Currents</a:t>
            </a:r>
          </a:p>
        </p:txBody>
      </p:sp>
      <p:graphicFrame>
        <p:nvGraphicFramePr>
          <p:cNvPr id="318468" name="Object 4"/>
          <p:cNvGraphicFramePr>
            <a:graphicFrameLocks noChangeAspect="1"/>
          </p:cNvGraphicFramePr>
          <p:nvPr/>
        </p:nvGraphicFramePr>
        <p:xfrm>
          <a:off x="6248400" y="5562600"/>
          <a:ext cx="41751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639" name="Equation" r:id="rId3" imgW="228600" imgH="152280" progId="Equation.DSMT4">
                  <p:embed/>
                </p:oleObj>
              </mc:Choice>
              <mc:Fallback>
                <p:oleObj name="Equation" r:id="rId3" imgW="2286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562600"/>
                        <a:ext cx="417513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469" name="Object 5"/>
          <p:cNvGraphicFramePr>
            <a:graphicFrameLocks noChangeAspect="1"/>
          </p:cNvGraphicFramePr>
          <p:nvPr/>
        </p:nvGraphicFramePr>
        <p:xfrm>
          <a:off x="6705600" y="5334000"/>
          <a:ext cx="509588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640" name="Equation" r:id="rId5" imgW="279360" imgH="368280" progId="Equation.DSMT4">
                  <p:embed/>
                </p:oleObj>
              </mc:Choice>
              <mc:Fallback>
                <p:oleObj name="Equation" r:id="rId5" imgW="2793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334000"/>
                        <a:ext cx="509588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470" name="Object 6"/>
          <p:cNvGraphicFramePr>
            <a:graphicFrameLocks noChangeAspect="1"/>
          </p:cNvGraphicFramePr>
          <p:nvPr/>
        </p:nvGraphicFramePr>
        <p:xfrm>
          <a:off x="7158038" y="5334000"/>
          <a:ext cx="1757362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641" name="Equation" r:id="rId7" imgW="965160" imgH="368280" progId="Equation.DSMT4">
                  <p:embed/>
                </p:oleObj>
              </mc:Choice>
              <mc:Fallback>
                <p:oleObj name="Equation" r:id="rId7" imgW="9651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8038" y="5334000"/>
                        <a:ext cx="1757362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416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Tuesday, June 19, 2018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 smtClean="0">
                <a:solidFill>
                  <a:srgbClr val="003300"/>
                </a:solidFill>
                <a:latin typeface="Arial Narrow" charset="0"/>
              </a:rPr>
              <a:t>PHYS 1444-001, Summer 2018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838200"/>
          </a:xfrm>
        </p:spPr>
        <p:txBody>
          <a:bodyPr/>
          <a:lstStyle/>
          <a:p>
            <a:r>
              <a:rPr lang="en-US" sz="6000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991600" cy="5334000"/>
          </a:xfrm>
        </p:spPr>
        <p:txBody>
          <a:bodyPr/>
          <a:lstStyle/>
          <a:p>
            <a:r>
              <a:rPr lang="en-US" sz="2800" dirty="0" smtClean="0"/>
              <a:t>Reading Assignments: CH25.8 - 25.10</a:t>
            </a:r>
          </a:p>
          <a:p>
            <a:r>
              <a:rPr lang="en-US" sz="2800" dirty="0" smtClean="0"/>
              <a:t>We will have a mid-term grade discussion Tuesday coming week, June 24.  We will have a class for the first 30min followed by the discussion in my office. </a:t>
            </a:r>
            <a:r>
              <a:rPr lang="en-US" sz="2400" dirty="0" smtClean="0"/>
              <a:t> </a:t>
            </a:r>
          </a:p>
          <a:p>
            <a:r>
              <a:rPr lang="en-US" sz="2800" dirty="0" smtClean="0"/>
              <a:t>To allow the mid-term grade discussion, the date for term exam #2 will have to change to Thursday, June 28, from Wednesday, June 27.</a:t>
            </a:r>
          </a:p>
        </p:txBody>
      </p:sp>
    </p:spTree>
    <p:extLst>
      <p:ext uri="{BB962C8B-B14F-4D97-AF65-F5344CB8AC3E}">
        <p14:creationId xmlns:p14="http://schemas.microsoft.com/office/powerpoint/2010/main" val="88614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9F13-44D4-F44C-A33F-4E34EA14EF43}" type="slidenum">
              <a:rPr lang="en-US"/>
              <a:pPr/>
              <a:t>3</a:t>
            </a:fld>
            <a:endParaRPr lang="en-US"/>
          </a:p>
        </p:txBody>
      </p:sp>
      <p:pic>
        <p:nvPicPr>
          <p:cNvPr id="306178" name="Picture 2" descr="FG25_0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4419600"/>
            <a:ext cx="4876800" cy="2343150"/>
          </a:xfrm>
          <a:prstGeom prst="rect">
            <a:avLst/>
          </a:prstGeom>
          <a:noFill/>
        </p:spPr>
      </p:pic>
      <p:sp>
        <p:nvSpPr>
          <p:cNvPr id="306179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915400" cy="685800"/>
          </a:xfrm>
        </p:spPr>
        <p:txBody>
          <a:bodyPr/>
          <a:lstStyle/>
          <a:p>
            <a:r>
              <a:rPr lang="en-US"/>
              <a:t>Alternating Current</a:t>
            </a:r>
          </a:p>
        </p:txBody>
      </p:sp>
      <p:sp>
        <p:nvSpPr>
          <p:cNvPr id="306180" name="Rectangle 4"/>
          <p:cNvSpPr>
            <a:spLocks noChangeArrowheads="1"/>
          </p:cNvSpPr>
          <p:nvPr/>
        </p:nvSpPr>
        <p:spPr bwMode="auto">
          <a:xfrm>
            <a:off x="152400" y="4572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Does the direction of the flow of current change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while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a battery is connected to a circuit?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No.  Why?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Because its source of potential difference stays put.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This kind of current is called the Direct Current (DC), and it does not change its direction of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flow while the battery is connected.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How would DC look as a function of time?</a:t>
            </a:r>
          </a:p>
          <a:p>
            <a:pPr marL="1600200" lvl="3" indent="-228600">
              <a:spcBef>
                <a:spcPct val="20000"/>
              </a:spcBef>
              <a:buFontTx/>
              <a:buChar char="–"/>
            </a:pPr>
            <a:r>
              <a:rPr lang="en-US" sz="1800" dirty="0">
                <a:solidFill>
                  <a:srgbClr val="CC00CC"/>
                </a:solidFill>
                <a:latin typeface="Arial Narrow" charset="0"/>
                <a:ea typeface="ＭＳ Ｐゴシック" charset="-128"/>
              </a:rPr>
              <a:t>A straight line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Electric generators at electric power plant produce alternating current (AC)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AC reverses direction many times a second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AC is sinusoidal as a function of time</a:t>
            </a:r>
          </a:p>
        </p:txBody>
      </p:sp>
      <p:sp>
        <p:nvSpPr>
          <p:cNvPr id="306181" name="Rectangle 5"/>
          <p:cNvSpPr>
            <a:spLocks noChangeArrowheads="1"/>
          </p:cNvSpPr>
          <p:nvPr/>
        </p:nvSpPr>
        <p:spPr bwMode="auto">
          <a:xfrm>
            <a:off x="152400" y="5486400"/>
            <a:ext cx="6172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Most the currents supplied to homes and business are AC.</a:t>
            </a:r>
          </a:p>
        </p:txBody>
      </p:sp>
    </p:spTree>
    <p:extLst>
      <p:ext uri="{BB962C8B-B14F-4D97-AF65-F5344CB8AC3E}">
        <p14:creationId xmlns:p14="http://schemas.microsoft.com/office/powerpoint/2010/main" val="7660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A3EAA-959D-774D-B966-F3440687EEF1}" type="slidenum">
              <a:rPr lang="en-US"/>
              <a:pPr/>
              <a:t>4</a:t>
            </a:fld>
            <a:endParaRPr lang="en-US"/>
          </a:p>
        </p:txBody>
      </p:sp>
      <p:pic>
        <p:nvPicPr>
          <p:cNvPr id="307202" name="Picture 2" descr="FG25_0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1066800"/>
            <a:ext cx="3352800" cy="1841500"/>
          </a:xfrm>
          <a:prstGeom prst="rect">
            <a:avLst/>
          </a:prstGeom>
          <a:noFill/>
        </p:spPr>
      </p:pic>
      <p:sp>
        <p:nvSpPr>
          <p:cNvPr id="30720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 dirty="0" smtClean="0"/>
              <a:t>The Alternating </a:t>
            </a:r>
            <a:r>
              <a:rPr lang="en-US" sz="4000" dirty="0"/>
              <a:t>Current</a:t>
            </a:r>
          </a:p>
        </p:txBody>
      </p:sp>
      <p:sp>
        <p:nvSpPr>
          <p:cNvPr id="307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The voltage produced by an AC electric generator is sinusoidal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This is why the current is sinusoidal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Voltage produced can be written as 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What are the maximum and minimum voltages?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V</a:t>
            </a:r>
            <a:r>
              <a:rPr lang="en-US" sz="2400" baseline="-25000" dirty="0"/>
              <a:t>0</a:t>
            </a:r>
            <a:r>
              <a:rPr lang="en-US" sz="2400" dirty="0" smtClean="0"/>
              <a:t> (–V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and 0</a:t>
            </a:r>
            <a:endParaRPr lang="en-US" sz="2400" baseline="-25000" dirty="0" smtClean="0"/>
          </a:p>
          <a:p>
            <a:pPr lvl="1">
              <a:lnSpc>
                <a:spcPct val="80000"/>
              </a:lnSpc>
            </a:pPr>
            <a:r>
              <a:rPr lang="en-US" sz="2400" dirty="0"/>
              <a:t>The potential oscillates between +V</a:t>
            </a:r>
            <a:r>
              <a:rPr lang="en-US" sz="2400" baseline="-25000" dirty="0"/>
              <a:t>0</a:t>
            </a:r>
            <a:r>
              <a:rPr lang="en-US" sz="2400" dirty="0"/>
              <a:t> and –V</a:t>
            </a:r>
            <a:r>
              <a:rPr lang="en-US" sz="2400" baseline="-25000" dirty="0"/>
              <a:t>0</a:t>
            </a:r>
            <a:r>
              <a:rPr lang="en-US" sz="2400" dirty="0"/>
              <a:t>, the peak voltages or amplitude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What is </a:t>
            </a:r>
            <a:r>
              <a:rPr lang="en-US" sz="2400" dirty="0" err="1">
                <a:latin typeface="Monotype Corsiva" charset="0"/>
              </a:rPr>
              <a:t>f</a:t>
            </a:r>
            <a:r>
              <a:rPr lang="en-US" sz="2400" dirty="0"/>
              <a:t>?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The frequency, the number of complete oscillations made per second.  What is the unit of </a:t>
            </a:r>
            <a:r>
              <a:rPr lang="en-US" sz="2000" dirty="0" err="1">
                <a:latin typeface="Monotype Corsiva" charset="0"/>
              </a:rPr>
              <a:t>f</a:t>
            </a:r>
            <a:r>
              <a:rPr lang="en-US" sz="2000" dirty="0"/>
              <a:t>?  What is the normal size of </a:t>
            </a:r>
            <a:r>
              <a:rPr lang="en-US" sz="2000" dirty="0" err="1">
                <a:latin typeface="Monotype Corsiva" charset="0"/>
              </a:rPr>
              <a:t>f</a:t>
            </a:r>
            <a:r>
              <a:rPr lang="en-US" sz="2000" dirty="0">
                <a:latin typeface="Monotype Corsiva" charset="0"/>
              </a:rPr>
              <a:t> </a:t>
            </a:r>
            <a:r>
              <a:rPr lang="en-US" sz="2000" dirty="0"/>
              <a:t>in the US?</a:t>
            </a:r>
          </a:p>
          <a:p>
            <a:pPr lvl="3">
              <a:lnSpc>
                <a:spcPct val="80000"/>
              </a:lnSpc>
            </a:pPr>
            <a:r>
              <a:rPr lang="en-US" sz="1800" dirty="0" err="1">
                <a:latin typeface="Monotype Corsiva" charset="0"/>
              </a:rPr>
              <a:t>f</a:t>
            </a:r>
            <a:r>
              <a:rPr lang="en-US" sz="1800" dirty="0"/>
              <a:t>=60Hz in the US and Canada. </a:t>
            </a:r>
          </a:p>
          <a:p>
            <a:pPr lvl="3">
              <a:lnSpc>
                <a:spcPct val="80000"/>
              </a:lnSpc>
            </a:pPr>
            <a:r>
              <a:rPr lang="en-US" sz="1800" dirty="0"/>
              <a:t>Many European countries have </a:t>
            </a:r>
            <a:r>
              <a:rPr lang="en-US" sz="1800" dirty="0" err="1">
                <a:latin typeface="Monotype Corsiva" charset="0"/>
              </a:rPr>
              <a:t>f</a:t>
            </a:r>
            <a:r>
              <a:rPr lang="en-US" sz="1800" dirty="0"/>
              <a:t>=50Hz.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 </a:t>
            </a:r>
            <a:r>
              <a:rPr lang="en-US" sz="2400" dirty="0" err="1" smtClean="0">
                <a:latin typeface="Symbol" charset="2"/>
              </a:rPr>
              <a:t>ω</a:t>
            </a:r>
            <a:r>
              <a:rPr lang="en-US" sz="2400" dirty="0" smtClean="0">
                <a:latin typeface="Symbol" charset="2"/>
              </a:rPr>
              <a:t>=2π</a:t>
            </a:r>
            <a:r>
              <a:rPr lang="en-US" sz="2400" dirty="0" smtClean="0">
                <a:latin typeface="Monotype Corsiva" charset="0"/>
              </a:rPr>
              <a:t>f</a:t>
            </a:r>
            <a:endParaRPr lang="en-US" sz="2400" dirty="0">
              <a:latin typeface="Monotype Corsiva" charset="0"/>
            </a:endParaRPr>
          </a:p>
        </p:txBody>
      </p:sp>
      <p:graphicFrame>
        <p:nvGraphicFramePr>
          <p:cNvPr id="307205" name="Object 5"/>
          <p:cNvGraphicFramePr>
            <a:graphicFrameLocks noChangeAspect="1"/>
          </p:cNvGraphicFramePr>
          <p:nvPr/>
        </p:nvGraphicFramePr>
        <p:xfrm>
          <a:off x="1676400" y="2260600"/>
          <a:ext cx="6445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429" name="Equation" r:id="rId4" imgW="253800" imgH="164880" progId="Equation.DSMT4">
                  <p:embed/>
                </p:oleObj>
              </mc:Choice>
              <mc:Fallback>
                <p:oleObj name="Equation" r:id="rId4" imgW="2538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260600"/>
                        <a:ext cx="64452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06" name="Object 6"/>
          <p:cNvGraphicFramePr>
            <a:graphicFrameLocks noChangeAspect="1"/>
          </p:cNvGraphicFramePr>
          <p:nvPr/>
        </p:nvGraphicFramePr>
        <p:xfrm>
          <a:off x="2330450" y="2176463"/>
          <a:ext cx="2030413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430" name="Equation" r:id="rId6" imgW="800100" imgH="228600" progId="Equation.DSMT4">
                  <p:embed/>
                </p:oleObj>
              </mc:Choice>
              <mc:Fallback>
                <p:oleObj name="Equation" r:id="rId6" imgW="8001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0450" y="2176463"/>
                        <a:ext cx="2030413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07" name="Object 7"/>
          <p:cNvGraphicFramePr>
            <a:graphicFrameLocks noChangeAspect="1"/>
          </p:cNvGraphicFramePr>
          <p:nvPr/>
        </p:nvGraphicFramePr>
        <p:xfrm>
          <a:off x="4284663" y="2209800"/>
          <a:ext cx="1354137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431" name="Equation" r:id="rId8" imgW="533160" imgH="203040" progId="Equation.DSMT4">
                  <p:embed/>
                </p:oleObj>
              </mc:Choice>
              <mc:Fallback>
                <p:oleObj name="Equation" r:id="rId8" imgW="533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2209800"/>
                        <a:ext cx="1354137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732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131F-1AA1-0348-80DB-C84EFC36598E}" type="slidenum">
              <a:rPr lang="en-US"/>
              <a:pPr/>
              <a:t>5</a:t>
            </a:fld>
            <a:endParaRPr lang="en-US"/>
          </a:p>
        </p:txBody>
      </p:sp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/>
              <a:t>Alternating Current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r>
              <a:rPr lang="en-US" sz="2800" dirty="0"/>
              <a:t>Since V=IR, if a voltage V exists across a resistance R, the current I is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What are the maximum and minimum currents?</a:t>
            </a:r>
          </a:p>
          <a:p>
            <a:pPr lvl="1"/>
            <a:r>
              <a:rPr lang="en-US" sz="2400" dirty="0"/>
              <a:t>I</a:t>
            </a:r>
            <a:r>
              <a:rPr lang="en-US" sz="2400" baseline="-25000" dirty="0"/>
              <a:t>0</a:t>
            </a:r>
            <a:r>
              <a:rPr lang="en-US" sz="2400" dirty="0" smtClean="0"/>
              <a:t> (–I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and 0</a:t>
            </a:r>
            <a:r>
              <a:rPr lang="en-US" sz="2400" baseline="-25000" dirty="0" smtClean="0"/>
              <a:t>.</a:t>
            </a:r>
          </a:p>
          <a:p>
            <a:pPr lvl="1"/>
            <a:r>
              <a:rPr lang="en-US" sz="2400" dirty="0"/>
              <a:t>The current oscillates between +I</a:t>
            </a:r>
            <a:r>
              <a:rPr lang="en-US" sz="2400" baseline="-25000" dirty="0"/>
              <a:t>0</a:t>
            </a:r>
            <a:r>
              <a:rPr lang="en-US" sz="2400" dirty="0"/>
              <a:t> and –I</a:t>
            </a:r>
            <a:r>
              <a:rPr lang="en-US" sz="2400" baseline="-25000" dirty="0"/>
              <a:t>0</a:t>
            </a:r>
            <a:r>
              <a:rPr lang="en-US" sz="2400" dirty="0"/>
              <a:t>, the peak currents or amplitude.  The current is positive when electron flows to one direction and negative when they flow opposite.</a:t>
            </a:r>
          </a:p>
          <a:p>
            <a:pPr lvl="1"/>
            <a:r>
              <a:rPr lang="en-US" sz="2400" dirty="0"/>
              <a:t>AC is as many times positive as negative. What’s the average current?</a:t>
            </a:r>
          </a:p>
          <a:p>
            <a:pPr lvl="2"/>
            <a:r>
              <a:rPr lang="en-US" sz="2000" dirty="0"/>
              <a:t>Zero.  So there is no power and no heat is produced in a heater?</a:t>
            </a:r>
          </a:p>
          <a:p>
            <a:pPr lvl="3"/>
            <a:r>
              <a:rPr lang="en-US" sz="1800" dirty="0"/>
              <a:t>Yes there is! The electrons actually flow back and forth, so power is delivered.</a:t>
            </a:r>
          </a:p>
        </p:txBody>
      </p:sp>
      <p:graphicFrame>
        <p:nvGraphicFramePr>
          <p:cNvPr id="308228" name="Object 4"/>
          <p:cNvGraphicFramePr>
            <a:graphicFrameLocks noChangeAspect="1"/>
          </p:cNvGraphicFramePr>
          <p:nvPr/>
        </p:nvGraphicFramePr>
        <p:xfrm>
          <a:off x="1385888" y="1384300"/>
          <a:ext cx="1447800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453" name="Equation" r:id="rId3" imgW="482400" imgH="368280" progId="Equation.DSMT4">
                  <p:embed/>
                </p:oleObj>
              </mc:Choice>
              <mc:Fallback>
                <p:oleObj name="Equation" r:id="rId3" imgW="4824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888" y="1384300"/>
                        <a:ext cx="1447800" cy="1173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29" name="Object 5"/>
          <p:cNvGraphicFramePr>
            <a:graphicFrameLocks noChangeAspect="1"/>
          </p:cNvGraphicFramePr>
          <p:nvPr/>
        </p:nvGraphicFramePr>
        <p:xfrm>
          <a:off x="2859088" y="1417638"/>
          <a:ext cx="2398712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454" name="Equation" r:id="rId5" imgW="799920" imgH="368280" progId="Equation.DSMT4">
                  <p:embed/>
                </p:oleObj>
              </mc:Choice>
              <mc:Fallback>
                <p:oleObj name="Equation" r:id="rId5" imgW="7999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9088" y="1417638"/>
                        <a:ext cx="2398712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30" name="Object 6"/>
          <p:cNvGraphicFramePr>
            <a:graphicFrameLocks noChangeAspect="1"/>
          </p:cNvGraphicFramePr>
          <p:nvPr/>
        </p:nvGraphicFramePr>
        <p:xfrm>
          <a:off x="5257800" y="1716088"/>
          <a:ext cx="1600200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455" name="Equation" r:id="rId7" imgW="533160" imgH="203040" progId="Equation.DSMT4">
                  <p:embed/>
                </p:oleObj>
              </mc:Choice>
              <mc:Fallback>
                <p:oleObj name="Equation" r:id="rId7" imgW="533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716088"/>
                        <a:ext cx="1600200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31" name="Oval 7"/>
          <p:cNvSpPr>
            <a:spLocks noChangeArrowheads="1"/>
          </p:cNvSpPr>
          <p:nvPr/>
        </p:nvSpPr>
        <p:spPr bwMode="auto">
          <a:xfrm>
            <a:off x="2819400" y="1371600"/>
            <a:ext cx="685800" cy="1225550"/>
          </a:xfrm>
          <a:prstGeom prst="ellips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404236" y="1143000"/>
            <a:ext cx="2767963" cy="425450"/>
            <a:chOff x="2018" y="740"/>
            <a:chExt cx="1470" cy="266"/>
          </a:xfrm>
        </p:grpSpPr>
        <p:sp>
          <p:nvSpPr>
            <p:cNvPr id="308233" name="Text Box 9"/>
            <p:cNvSpPr txBox="1">
              <a:spLocks noChangeArrowheads="1"/>
            </p:cNvSpPr>
            <p:nvPr/>
          </p:nvSpPr>
          <p:spPr bwMode="auto">
            <a:xfrm>
              <a:off x="2688" y="740"/>
              <a:ext cx="800" cy="266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0000"/>
                  </a:solidFill>
                  <a:latin typeface="Arial Narrow" charset="0"/>
                </a:rPr>
                <a:t>What is this?</a:t>
              </a:r>
            </a:p>
          </p:txBody>
        </p:sp>
        <p:cxnSp>
          <p:nvCxnSpPr>
            <p:cNvPr id="308234" name="AutoShape 10"/>
            <p:cNvCxnSpPr>
              <a:cxnSpLocks noChangeShapeType="1"/>
              <a:stCxn id="308233" idx="1"/>
              <a:endCxn id="308231" idx="7"/>
            </p:cNvCxnSpPr>
            <p:nvPr/>
          </p:nvCxnSpPr>
          <p:spPr bwMode="auto">
            <a:xfrm rot="10800000" flipV="1">
              <a:off x="2018" y="873"/>
              <a:ext cx="670" cy="122"/>
            </a:xfrm>
            <a:prstGeom prst="curvedConnector2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77675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A78C-C381-4B4E-AF64-03259545A7BA}" type="slidenum">
              <a:rPr lang="en-US"/>
              <a:pPr/>
              <a:t>6</a:t>
            </a:fld>
            <a:endParaRPr lang="en-US"/>
          </a:p>
        </p:txBody>
      </p:sp>
      <p:pic>
        <p:nvPicPr>
          <p:cNvPr id="309250" name="Picture 2" descr="FG25_0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557213"/>
            <a:ext cx="2667000" cy="1500187"/>
          </a:xfrm>
          <a:prstGeom prst="rect">
            <a:avLst/>
          </a:prstGeom>
          <a:noFill/>
        </p:spPr>
      </p:pic>
      <p:sp>
        <p:nvSpPr>
          <p:cNvPr id="30925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/>
              <a:t>Power Delivered by Alternating Current</a:t>
            </a:r>
          </a:p>
        </p:txBody>
      </p:sp>
      <p:sp>
        <p:nvSpPr>
          <p:cNvPr id="3092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r>
              <a:rPr lang="en-US" dirty="0"/>
              <a:t>AC power delivered to a resistance is: </a:t>
            </a:r>
          </a:p>
          <a:p>
            <a:endParaRPr lang="en-US" dirty="0"/>
          </a:p>
          <a:p>
            <a:pPr lvl="1"/>
            <a:r>
              <a:rPr lang="en-US" dirty="0"/>
              <a:t>Since the current is squared, the power is always positive</a:t>
            </a:r>
          </a:p>
          <a:p>
            <a:r>
              <a:rPr lang="en-US" dirty="0"/>
              <a:t>The average power delivered is</a:t>
            </a:r>
          </a:p>
          <a:p>
            <a:r>
              <a:rPr lang="en-US" dirty="0"/>
              <a:t>Since the power is also P=V</a:t>
            </a:r>
            <a:r>
              <a:rPr lang="en-US" baseline="30000" dirty="0"/>
              <a:t>2</a:t>
            </a:r>
            <a:r>
              <a:rPr lang="en-US" dirty="0"/>
              <a:t>/R, we can obtain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average of the square of current and voltage are important in calculating power:</a:t>
            </a:r>
          </a:p>
          <a:p>
            <a:pPr>
              <a:buFontTx/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309253" name="Object 5"/>
          <p:cNvGraphicFramePr>
            <a:graphicFrameLocks noChangeAspect="1"/>
          </p:cNvGraphicFramePr>
          <p:nvPr/>
        </p:nvGraphicFramePr>
        <p:xfrm>
          <a:off x="2438400" y="1295400"/>
          <a:ext cx="27432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735" name="Equation" r:id="rId4" imgW="1282680" imgH="228600" progId="Equation.DSMT4">
                  <p:embed/>
                </p:oleObj>
              </mc:Choice>
              <mc:Fallback>
                <p:oleObj name="Equation" r:id="rId4" imgW="1282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295400"/>
                        <a:ext cx="2743200" cy="51911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54" name="Object 6"/>
          <p:cNvGraphicFramePr>
            <a:graphicFrameLocks noChangeAspect="1"/>
          </p:cNvGraphicFramePr>
          <p:nvPr/>
        </p:nvGraphicFramePr>
        <p:xfrm>
          <a:off x="5486400" y="2336800"/>
          <a:ext cx="114300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736" name="Equation" r:id="rId6" imgW="622080" imgH="368280" progId="Equation.DSMT4">
                  <p:embed/>
                </p:oleObj>
              </mc:Choice>
              <mc:Fallback>
                <p:oleObj name="Equation" r:id="rId6" imgW="6220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336800"/>
                        <a:ext cx="1143000" cy="7175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55" name="Object 7"/>
          <p:cNvGraphicFramePr>
            <a:graphicFrameLocks noChangeAspect="1"/>
          </p:cNvGraphicFramePr>
          <p:nvPr/>
        </p:nvGraphicFramePr>
        <p:xfrm>
          <a:off x="784225" y="3814763"/>
          <a:ext cx="241617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737" name="Equation" r:id="rId8" imgW="1130040" imgH="279360" progId="Equation.DSMT4">
                  <p:embed/>
                </p:oleObj>
              </mc:Choice>
              <mc:Fallback>
                <p:oleObj name="Equation" r:id="rId8" imgW="11300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225" y="3814763"/>
                        <a:ext cx="2416175" cy="6350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56" name="Object 8"/>
          <p:cNvGraphicFramePr>
            <a:graphicFrameLocks noChangeAspect="1"/>
          </p:cNvGraphicFramePr>
          <p:nvPr/>
        </p:nvGraphicFramePr>
        <p:xfrm>
          <a:off x="5943600" y="3567113"/>
          <a:ext cx="1676400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738" name="Equation" r:id="rId10" imgW="723600" imgH="469800" progId="Equation.DSMT4">
                  <p:embed/>
                </p:oleObj>
              </mc:Choice>
              <mc:Fallback>
                <p:oleObj name="Equation" r:id="rId10" imgW="72360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567113"/>
                        <a:ext cx="1676400" cy="1157287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257" name="AutoShape 9"/>
          <p:cNvSpPr>
            <a:spLocks noChangeArrowheads="1"/>
          </p:cNvSpPr>
          <p:nvPr/>
        </p:nvSpPr>
        <p:spPr bwMode="auto">
          <a:xfrm>
            <a:off x="3498850" y="3687763"/>
            <a:ext cx="2139950" cy="850900"/>
          </a:xfrm>
          <a:prstGeom prst="rightArrow">
            <a:avLst>
              <a:gd name="adj1" fmla="val 50000"/>
              <a:gd name="adj2" fmla="val 62873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CC0000"/>
                </a:solidFill>
                <a:latin typeface="Arial Narrow" charset="0"/>
              </a:rPr>
              <a:t>Average power</a:t>
            </a:r>
          </a:p>
        </p:txBody>
      </p:sp>
      <p:graphicFrame>
        <p:nvGraphicFramePr>
          <p:cNvPr id="309258" name="Object 10"/>
          <p:cNvGraphicFramePr>
            <a:graphicFrameLocks noChangeAspect="1"/>
          </p:cNvGraphicFramePr>
          <p:nvPr/>
        </p:nvGraphicFramePr>
        <p:xfrm>
          <a:off x="5510213" y="5313363"/>
          <a:ext cx="116681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739" name="Equation" r:id="rId12" imgW="546100" imgH="381000" progId="Equation.DSMT4">
                  <p:embed/>
                </p:oleObj>
              </mc:Choice>
              <mc:Fallback>
                <p:oleObj name="Equation" r:id="rId12" imgW="546100" imgH="38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0213" y="5313363"/>
                        <a:ext cx="1166812" cy="8636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59" name="Object 11"/>
          <p:cNvGraphicFramePr>
            <a:graphicFrameLocks noChangeAspect="1"/>
          </p:cNvGraphicFramePr>
          <p:nvPr/>
        </p:nvGraphicFramePr>
        <p:xfrm>
          <a:off x="7216775" y="5327650"/>
          <a:ext cx="1303338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740" name="Equation" r:id="rId14" imgW="609480" imgH="368280" progId="Equation.DSMT4">
                  <p:embed/>
                </p:oleObj>
              </mc:Choice>
              <mc:Fallback>
                <p:oleObj name="Equation" r:id="rId14" imgW="6094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6775" y="5327650"/>
                        <a:ext cx="1303338" cy="8350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677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7504-4B31-5346-B30A-B95FE668CE98}" type="slidenum">
              <a:rPr lang="en-US"/>
              <a:pPr/>
              <a:t>7</a:t>
            </a:fld>
            <a:endParaRPr lang="en-US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/>
              <a:t>Power Delivered by Alternating Current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The square root of each of these are called root-mean-square, or rms: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rms values are sometimes called effective values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These are useful quantities since they can substitute current and voltage directly in power, as if they are in DC </a:t>
            </a:r>
          </a:p>
          <a:p>
            <a:pPr lvl="1">
              <a:lnSpc>
                <a:spcPct val="80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r>
              <a:rPr lang="en-US" sz="2400"/>
              <a:t>In other words, an AC of peak voltage V</a:t>
            </a:r>
            <a:r>
              <a:rPr lang="en-US" sz="2400" baseline="-25000"/>
              <a:t>0</a:t>
            </a:r>
            <a:r>
              <a:rPr lang="en-US" sz="2400"/>
              <a:t> or peak current I</a:t>
            </a:r>
            <a:r>
              <a:rPr lang="en-US" sz="2400" baseline="-25000"/>
              <a:t>0</a:t>
            </a:r>
            <a:r>
              <a:rPr lang="en-US" sz="2400"/>
              <a:t> produces as much power as DC voltage of V</a:t>
            </a:r>
            <a:r>
              <a:rPr lang="en-US" sz="2400" baseline="-25000"/>
              <a:t>rms</a:t>
            </a:r>
            <a:r>
              <a:rPr lang="en-US" sz="2400"/>
              <a:t> or DC current I</a:t>
            </a:r>
            <a:r>
              <a:rPr lang="en-US" sz="2400" baseline="-25000"/>
              <a:t>rms</a:t>
            </a:r>
            <a:r>
              <a:rPr lang="en-US" sz="2400"/>
              <a:t>.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So normally, rms values in AC are specified or measured.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US uses 115V rms voltage.  What is the peak voltage?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 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 Europe uses 240V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 </a:t>
            </a:r>
          </a:p>
        </p:txBody>
      </p:sp>
      <p:graphicFrame>
        <p:nvGraphicFramePr>
          <p:cNvPr id="310276" name="Object 4"/>
          <p:cNvGraphicFramePr>
            <a:graphicFrameLocks noChangeAspect="1"/>
          </p:cNvGraphicFramePr>
          <p:nvPr/>
        </p:nvGraphicFramePr>
        <p:xfrm>
          <a:off x="2057400" y="1143000"/>
          <a:ext cx="2714625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89" name="Equation" r:id="rId3" imgW="1549080" imgH="393480" progId="Equation.DSMT4">
                  <p:embed/>
                </p:oleObj>
              </mc:Choice>
              <mc:Fallback>
                <p:oleObj name="Equation" r:id="rId3" imgW="1549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143000"/>
                        <a:ext cx="2714625" cy="731838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77" name="Object 5"/>
          <p:cNvGraphicFramePr>
            <a:graphicFrameLocks noChangeAspect="1"/>
          </p:cNvGraphicFramePr>
          <p:nvPr/>
        </p:nvGraphicFramePr>
        <p:xfrm>
          <a:off x="5038725" y="1143000"/>
          <a:ext cx="278130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90" name="Equation" r:id="rId5" imgW="1587240" imgH="393480" progId="Equation.DSMT4">
                  <p:embed/>
                </p:oleObj>
              </mc:Choice>
              <mc:Fallback>
                <p:oleObj name="Equation" r:id="rId5" imgW="15872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8725" y="1143000"/>
                        <a:ext cx="2781300" cy="7302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78" name="Object 6"/>
          <p:cNvGraphicFramePr>
            <a:graphicFrameLocks noChangeAspect="1"/>
          </p:cNvGraphicFramePr>
          <p:nvPr/>
        </p:nvGraphicFramePr>
        <p:xfrm>
          <a:off x="1676400" y="2971800"/>
          <a:ext cx="1935163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91" name="Equation" r:id="rId7" imgW="1054080" imgH="368280" progId="Equation.DSMT4">
                  <p:embed/>
                </p:oleObj>
              </mc:Choice>
              <mc:Fallback>
                <p:oleObj name="Equation" r:id="rId7" imgW="10540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971800"/>
                        <a:ext cx="1935163" cy="7175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79" name="Object 7"/>
          <p:cNvGraphicFramePr>
            <a:graphicFrameLocks noChangeAspect="1"/>
          </p:cNvGraphicFramePr>
          <p:nvPr/>
        </p:nvGraphicFramePr>
        <p:xfrm>
          <a:off x="3949700" y="2971800"/>
          <a:ext cx="179546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92" name="Equation" r:id="rId9" imgW="977760" imgH="393480" progId="Equation.DSMT4">
                  <p:embed/>
                </p:oleObj>
              </mc:Choice>
              <mc:Fallback>
                <p:oleObj name="Equation" r:id="rId9" imgW="977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9700" y="2971800"/>
                        <a:ext cx="1795463" cy="76676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0" name="Object 8"/>
          <p:cNvGraphicFramePr>
            <a:graphicFrameLocks noChangeAspect="1"/>
          </p:cNvGraphicFramePr>
          <p:nvPr/>
        </p:nvGraphicFramePr>
        <p:xfrm>
          <a:off x="1524000" y="5029200"/>
          <a:ext cx="4572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93" name="Equation" r:id="rId11" imgW="291960" imgH="203040" progId="Equation.DSMT4">
                  <p:embed/>
                </p:oleObj>
              </mc:Choice>
              <mc:Fallback>
                <p:oleObj name="Equation" r:id="rId11" imgW="2919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029200"/>
                        <a:ext cx="4572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1" name="Object 9"/>
          <p:cNvGraphicFramePr>
            <a:graphicFrameLocks noChangeAspect="1"/>
          </p:cNvGraphicFramePr>
          <p:nvPr/>
        </p:nvGraphicFramePr>
        <p:xfrm>
          <a:off x="1973263" y="5029200"/>
          <a:ext cx="85407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94" name="Equation" r:id="rId13" imgW="545760" imgH="228600" progId="Equation.DSMT4">
                  <p:embed/>
                </p:oleObj>
              </mc:Choice>
              <mc:Fallback>
                <p:oleObj name="Equation" r:id="rId13" imgW="545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5029200"/>
                        <a:ext cx="854075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2" name="Object 10"/>
          <p:cNvGraphicFramePr>
            <a:graphicFrameLocks noChangeAspect="1"/>
          </p:cNvGraphicFramePr>
          <p:nvPr/>
        </p:nvGraphicFramePr>
        <p:xfrm>
          <a:off x="2957513" y="5029200"/>
          <a:ext cx="1770062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95" name="Equation" r:id="rId15" imgW="1130040" imgH="203040" progId="Equation.DSMT4">
                  <p:embed/>
                </p:oleObj>
              </mc:Choice>
              <mc:Fallback>
                <p:oleObj name="Equation" r:id="rId15" imgW="11300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7513" y="5029200"/>
                        <a:ext cx="1770062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3" name="Object 11"/>
          <p:cNvGraphicFramePr>
            <a:graphicFrameLocks noChangeAspect="1"/>
          </p:cNvGraphicFramePr>
          <p:nvPr/>
        </p:nvGraphicFramePr>
        <p:xfrm>
          <a:off x="1527175" y="5640388"/>
          <a:ext cx="4572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96" name="Equation" r:id="rId17" imgW="291960" imgH="203040" progId="Equation.DSMT4">
                  <p:embed/>
                </p:oleObj>
              </mc:Choice>
              <mc:Fallback>
                <p:oleObj name="Equation" r:id="rId17" imgW="2919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7175" y="5640388"/>
                        <a:ext cx="4572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4" name="Object 12"/>
          <p:cNvGraphicFramePr>
            <a:graphicFrameLocks noChangeAspect="1"/>
          </p:cNvGraphicFramePr>
          <p:nvPr/>
        </p:nvGraphicFramePr>
        <p:xfrm>
          <a:off x="1976438" y="5640388"/>
          <a:ext cx="854075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97" name="Equation" r:id="rId18" imgW="545760" imgH="228600" progId="Equation.DSMT4">
                  <p:embed/>
                </p:oleObj>
              </mc:Choice>
              <mc:Fallback>
                <p:oleObj name="Equation" r:id="rId18" imgW="545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438" y="5640388"/>
                        <a:ext cx="854075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5" name="Object 13"/>
          <p:cNvGraphicFramePr>
            <a:graphicFrameLocks noChangeAspect="1"/>
          </p:cNvGraphicFramePr>
          <p:nvPr/>
        </p:nvGraphicFramePr>
        <p:xfrm>
          <a:off x="3019425" y="5640388"/>
          <a:ext cx="16510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98" name="Equation" r:id="rId19" imgW="1054080" imgH="203040" progId="Equation.DSMT4">
                  <p:embed/>
                </p:oleObj>
              </mc:Choice>
              <mc:Fallback>
                <p:oleObj name="Equation" r:id="rId19" imgW="1054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9425" y="5640388"/>
                        <a:ext cx="16510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6" name="Object 14"/>
          <p:cNvGraphicFramePr>
            <a:graphicFrameLocks noChangeAspect="1"/>
          </p:cNvGraphicFramePr>
          <p:nvPr/>
        </p:nvGraphicFramePr>
        <p:xfrm>
          <a:off x="6032500" y="3160713"/>
          <a:ext cx="1282700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99" name="Equation" r:id="rId21" imgW="698400" imgH="215640" progId="Equation.DSMT4">
                  <p:embed/>
                </p:oleObj>
              </mc:Choice>
              <mc:Fallback>
                <p:oleObj name="Equation" r:id="rId21" imgW="69840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3160713"/>
                        <a:ext cx="1282700" cy="420687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35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0644-6EC5-3745-BAD6-7FF00640ACD9}" type="slidenum">
              <a:rPr lang="en-US"/>
              <a:pPr/>
              <a:t>8</a:t>
            </a:fld>
            <a:endParaRPr lang="en-US"/>
          </a:p>
        </p:txBody>
      </p:sp>
      <p:pic>
        <p:nvPicPr>
          <p:cNvPr id="311298" name="Picture 2" descr="FG25_0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381000"/>
            <a:ext cx="2743200" cy="2057400"/>
          </a:xfrm>
          <a:prstGeom prst="rect">
            <a:avLst/>
          </a:prstGeom>
          <a:noFill/>
        </p:spPr>
      </p:pic>
      <p:sp>
        <p:nvSpPr>
          <p:cNvPr id="311299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 dirty="0"/>
              <a:t>Example 25 – </a:t>
            </a:r>
            <a:r>
              <a:rPr lang="en-US" dirty="0" smtClean="0"/>
              <a:t>13 </a:t>
            </a:r>
            <a:endParaRPr lang="en-US" dirty="0"/>
          </a:p>
        </p:txBody>
      </p:sp>
      <p:sp>
        <p:nvSpPr>
          <p:cNvPr id="311300" name="Text Box 4"/>
          <p:cNvSpPr txBox="1">
            <a:spLocks noChangeArrowheads="1"/>
          </p:cNvSpPr>
          <p:nvPr/>
        </p:nvSpPr>
        <p:spPr bwMode="auto">
          <a:xfrm>
            <a:off x="228600" y="869950"/>
            <a:ext cx="7086600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Hair Dryer.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(a) Calculate the resistance and the peak current in a 1000-W hair dryer connected to a 120-V AC line.  (b) What happens if it is connected to a 240-V line in Britain? </a:t>
            </a:r>
          </a:p>
        </p:txBody>
      </p:sp>
      <p:sp>
        <p:nvSpPr>
          <p:cNvPr id="311301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The rms current is:</a:t>
            </a:r>
          </a:p>
        </p:txBody>
      </p:sp>
      <p:sp>
        <p:nvSpPr>
          <p:cNvPr id="311302" name="Text Box 6"/>
          <p:cNvSpPr txBox="1">
            <a:spLocks noChangeArrowheads="1"/>
          </p:cNvSpPr>
          <p:nvPr/>
        </p:nvSpPr>
        <p:spPr bwMode="auto">
          <a:xfrm>
            <a:off x="457200" y="4038600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(b) If connected to 240V in Britain …      </a:t>
            </a:r>
          </a:p>
        </p:txBody>
      </p:sp>
      <p:graphicFrame>
        <p:nvGraphicFramePr>
          <p:cNvPr id="311303" name="Object 7"/>
          <p:cNvGraphicFramePr>
            <a:graphicFrameLocks noChangeAspect="1"/>
          </p:cNvGraphicFramePr>
          <p:nvPr/>
        </p:nvGraphicFramePr>
        <p:xfrm>
          <a:off x="2971800" y="2168525"/>
          <a:ext cx="66675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23" name="Equation" r:id="rId4" imgW="368280" imgH="203040" progId="Equation.DSMT4">
                  <p:embed/>
                </p:oleObj>
              </mc:Choice>
              <mc:Fallback>
                <p:oleObj name="Equation" r:id="rId4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168525"/>
                        <a:ext cx="666750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04" name="Object 8"/>
          <p:cNvGraphicFramePr>
            <a:graphicFrameLocks noChangeAspect="1"/>
          </p:cNvGraphicFramePr>
          <p:nvPr/>
        </p:nvGraphicFramePr>
        <p:xfrm>
          <a:off x="3606800" y="1981200"/>
          <a:ext cx="7366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24" name="Equation" r:id="rId6" imgW="406080" imgH="419040" progId="Equation.DSMT4">
                  <p:embed/>
                </p:oleObj>
              </mc:Choice>
              <mc:Fallback>
                <p:oleObj name="Equation" r:id="rId6" imgW="4060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6800" y="1981200"/>
                        <a:ext cx="73660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05" name="Object 9"/>
          <p:cNvGraphicFramePr>
            <a:graphicFrameLocks noChangeAspect="1"/>
          </p:cNvGraphicFramePr>
          <p:nvPr/>
        </p:nvGraphicFramePr>
        <p:xfrm>
          <a:off x="4340225" y="2039938"/>
          <a:ext cx="1679575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25" name="Equation" r:id="rId8" imgW="927000" imgH="368280" progId="Equation.DSMT4">
                  <p:embed/>
                </p:oleObj>
              </mc:Choice>
              <mc:Fallback>
                <p:oleObj name="Equation" r:id="rId8" imgW="9270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0225" y="2039938"/>
                        <a:ext cx="1679575" cy="62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306" name="Text Box 10"/>
          <p:cNvSpPr txBox="1">
            <a:spLocks noChangeArrowheads="1"/>
          </p:cNvSpPr>
          <p:nvPr/>
        </p:nvSpPr>
        <p:spPr bwMode="auto">
          <a:xfrm>
            <a:off x="381000" y="3355975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Thus the resistance is:</a:t>
            </a:r>
          </a:p>
        </p:txBody>
      </p:sp>
      <p:graphicFrame>
        <p:nvGraphicFramePr>
          <p:cNvPr id="311307" name="Object 11"/>
          <p:cNvGraphicFramePr>
            <a:graphicFrameLocks noChangeAspect="1"/>
          </p:cNvGraphicFramePr>
          <p:nvPr/>
        </p:nvGraphicFramePr>
        <p:xfrm>
          <a:off x="3581400" y="3544888"/>
          <a:ext cx="458788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26" name="Equation" r:id="rId10" imgW="253800" imgH="152280" progId="Equation.DSMT4">
                  <p:embed/>
                </p:oleObj>
              </mc:Choice>
              <mc:Fallback>
                <p:oleObj name="Equation" r:id="rId10" imgW="2538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544888"/>
                        <a:ext cx="458788" cy="258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08" name="Object 12"/>
          <p:cNvGraphicFramePr>
            <a:graphicFrameLocks noChangeAspect="1"/>
          </p:cNvGraphicFramePr>
          <p:nvPr/>
        </p:nvGraphicFramePr>
        <p:xfrm>
          <a:off x="4124325" y="3303588"/>
          <a:ext cx="712788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27" name="Equation" r:id="rId12" imgW="393480" imgH="431640" progId="Equation.DSMT4">
                  <p:embed/>
                </p:oleObj>
              </mc:Choice>
              <mc:Fallback>
                <p:oleObj name="Equation" r:id="rId12" imgW="3934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4325" y="3303588"/>
                        <a:ext cx="712788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09" name="Object 13"/>
          <p:cNvGraphicFramePr>
            <a:graphicFrameLocks noChangeAspect="1"/>
          </p:cNvGraphicFramePr>
          <p:nvPr/>
        </p:nvGraphicFramePr>
        <p:xfrm>
          <a:off x="4872038" y="3270250"/>
          <a:ext cx="1909762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28" name="Equation" r:id="rId14" imgW="1054080" imgH="444240" progId="Equation.DSMT4">
                  <p:embed/>
                </p:oleObj>
              </mc:Choice>
              <mc:Fallback>
                <p:oleObj name="Equation" r:id="rId14" imgW="10540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038" y="3270250"/>
                        <a:ext cx="1909762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310" name="Text Box 14"/>
          <p:cNvSpPr txBox="1">
            <a:spLocks noChangeArrowheads="1"/>
          </p:cNvSpPr>
          <p:nvPr/>
        </p:nvSpPr>
        <p:spPr bwMode="auto">
          <a:xfrm>
            <a:off x="457200" y="2716213"/>
            <a:ext cx="2819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The peak current is:</a:t>
            </a:r>
          </a:p>
        </p:txBody>
      </p:sp>
      <p:graphicFrame>
        <p:nvGraphicFramePr>
          <p:cNvPr id="311311" name="Object 15"/>
          <p:cNvGraphicFramePr>
            <a:graphicFrameLocks noChangeAspect="1"/>
          </p:cNvGraphicFramePr>
          <p:nvPr/>
        </p:nvGraphicFramePr>
        <p:xfrm>
          <a:off x="3581400" y="2827338"/>
          <a:ext cx="506413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29" name="Equation" r:id="rId16" imgW="279360" imgH="203040" progId="Equation.DSMT4">
                  <p:embed/>
                </p:oleObj>
              </mc:Choice>
              <mc:Fallback>
                <p:oleObj name="Equation" r:id="rId16" imgW="2793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827338"/>
                        <a:ext cx="506413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12" name="Object 16"/>
          <p:cNvGraphicFramePr>
            <a:graphicFrameLocks noChangeAspect="1"/>
          </p:cNvGraphicFramePr>
          <p:nvPr/>
        </p:nvGraphicFramePr>
        <p:xfrm>
          <a:off x="4038600" y="2801938"/>
          <a:ext cx="989013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30" name="Equation" r:id="rId18" imgW="545760" imgH="228600" progId="Equation.DSMT4">
                  <p:embed/>
                </p:oleObj>
              </mc:Choice>
              <mc:Fallback>
                <p:oleObj name="Equation" r:id="rId18" imgW="545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801938"/>
                        <a:ext cx="989013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13" name="Object 17"/>
          <p:cNvGraphicFramePr>
            <a:graphicFrameLocks noChangeAspect="1"/>
          </p:cNvGraphicFramePr>
          <p:nvPr/>
        </p:nvGraphicFramePr>
        <p:xfrm>
          <a:off x="4953000" y="2838450"/>
          <a:ext cx="197802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31" name="Equation" r:id="rId20" imgW="1091880" imgH="203040" progId="Equation.DSMT4">
                  <p:embed/>
                </p:oleObj>
              </mc:Choice>
              <mc:Fallback>
                <p:oleObj name="Equation" r:id="rId20" imgW="1091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838450"/>
                        <a:ext cx="1978025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314" name="Text Box 18"/>
          <p:cNvSpPr txBox="1">
            <a:spLocks noChangeArrowheads="1"/>
          </p:cNvSpPr>
          <p:nvPr/>
        </p:nvSpPr>
        <p:spPr bwMode="auto">
          <a:xfrm>
            <a:off x="533400" y="4510088"/>
            <a:ext cx="6400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The average power provide by the AC in UK is </a:t>
            </a:r>
          </a:p>
        </p:txBody>
      </p:sp>
      <p:graphicFrame>
        <p:nvGraphicFramePr>
          <p:cNvPr id="311315" name="Object 19"/>
          <p:cNvGraphicFramePr>
            <a:graphicFrameLocks noChangeAspect="1"/>
          </p:cNvGraphicFramePr>
          <p:nvPr/>
        </p:nvGraphicFramePr>
        <p:xfrm>
          <a:off x="1981200" y="5184775"/>
          <a:ext cx="460375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32" name="Equation" r:id="rId22" imgW="253800" imgH="177480" progId="Equation.DSMT4">
                  <p:embed/>
                </p:oleObj>
              </mc:Choice>
              <mc:Fallback>
                <p:oleObj name="Equation" r:id="rId22" imgW="2538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184775"/>
                        <a:ext cx="460375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316" name="Text Box 20"/>
          <p:cNvSpPr txBox="1">
            <a:spLocks noChangeArrowheads="1"/>
          </p:cNvSpPr>
          <p:nvPr/>
        </p:nvSpPr>
        <p:spPr bwMode="auto">
          <a:xfrm>
            <a:off x="533400" y="5729288"/>
            <a:ext cx="76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So? </a:t>
            </a:r>
          </a:p>
        </p:txBody>
      </p:sp>
      <p:sp>
        <p:nvSpPr>
          <p:cNvPr id="311317" name="Text Box 21"/>
          <p:cNvSpPr txBox="1">
            <a:spLocks noChangeArrowheads="1"/>
          </p:cNvSpPr>
          <p:nvPr/>
        </p:nvSpPr>
        <p:spPr bwMode="auto">
          <a:xfrm>
            <a:off x="1371600" y="5715000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The heating coils in the dryer will melt! </a:t>
            </a:r>
          </a:p>
        </p:txBody>
      </p:sp>
      <p:graphicFrame>
        <p:nvGraphicFramePr>
          <p:cNvPr id="311318" name="Object 22"/>
          <p:cNvGraphicFramePr>
            <a:graphicFrameLocks noChangeAspect="1"/>
          </p:cNvGraphicFramePr>
          <p:nvPr/>
        </p:nvGraphicFramePr>
        <p:xfrm>
          <a:off x="2389188" y="5029200"/>
          <a:ext cx="735012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33" name="Equation" r:id="rId24" imgW="406080" imgH="393480" progId="Equation.DSMT4">
                  <p:embed/>
                </p:oleObj>
              </mc:Choice>
              <mc:Fallback>
                <p:oleObj name="Equation" r:id="rId24" imgW="406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9188" y="5029200"/>
                        <a:ext cx="735012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1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7107497"/>
              </p:ext>
            </p:extLst>
          </p:nvPr>
        </p:nvGraphicFramePr>
        <p:xfrm>
          <a:off x="3098180" y="4994275"/>
          <a:ext cx="1998662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34" name="Equation" r:id="rId26" imgW="1104840" imgH="431640" progId="Equation.DSMT4">
                  <p:embed/>
                </p:oleObj>
              </mc:Choice>
              <mc:Fallback>
                <p:oleObj name="Equation" r:id="rId26" imgW="11048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180" y="4994275"/>
                        <a:ext cx="1998662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225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19, 2018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0914-183D-2C49-A8BF-1977239EBBF3}" type="slidenum">
              <a:rPr lang="en-US"/>
              <a:pPr/>
              <a:t>9</a:t>
            </a:fld>
            <a:endParaRPr lang="en-US"/>
          </a:p>
        </p:txBody>
      </p:sp>
      <p:pic>
        <p:nvPicPr>
          <p:cNvPr id="312322" name="Picture 2" descr="FG25_0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2819400"/>
            <a:ext cx="2743200" cy="2057400"/>
          </a:xfrm>
          <a:prstGeom prst="rect">
            <a:avLst/>
          </a:prstGeom>
          <a:noFill/>
        </p:spPr>
      </p:pic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r>
              <a:rPr lang="en-US" sz="2800" dirty="0"/>
              <a:t>When a potential difference is applied to the two ends of a wire </a:t>
            </a:r>
            <a:r>
              <a:rPr lang="en-US" sz="2800" dirty="0" err="1"/>
              <a:t>w</a:t>
            </a:r>
            <a:r>
              <a:rPr lang="en-US" sz="2800" dirty="0"/>
              <a:t>/ uniform cross-section, the direction of electric field is parallel to the walls of the wire, this is possible since the charges are </a:t>
            </a:r>
            <a:r>
              <a:rPr lang="en-US" sz="2800" dirty="0" smtClean="0"/>
              <a:t>moving</a:t>
            </a:r>
          </a:p>
          <a:p>
            <a:r>
              <a:rPr lang="en-US" sz="2800" dirty="0"/>
              <a:t>Let’s define a microscopic vector quantity, the current density,</a:t>
            </a:r>
            <a:r>
              <a:rPr lang="en-US" sz="2800" b="1" dirty="0"/>
              <a:t> </a:t>
            </a:r>
            <a:r>
              <a:rPr lang="en-US" sz="2800" b="1" dirty="0" err="1"/>
              <a:t>j</a:t>
            </a:r>
            <a:r>
              <a:rPr lang="en-US" sz="2800" dirty="0"/>
              <a:t>, the electric current per unit cross-sectional area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err="1"/>
              <a:t>j</a:t>
            </a:r>
            <a:r>
              <a:rPr lang="en-US" sz="2400" dirty="0"/>
              <a:t>=I/A or </a:t>
            </a:r>
            <a:r>
              <a:rPr lang="en-US" sz="2400" b="1" i="1" dirty="0">
                <a:latin typeface="Monotype Corsiva" charset="0"/>
              </a:rPr>
              <a:t>I</a:t>
            </a:r>
            <a:r>
              <a:rPr lang="en-US" sz="2400" dirty="0"/>
              <a:t> = </a:t>
            </a:r>
            <a:r>
              <a:rPr lang="en-US" sz="2400" dirty="0" err="1"/>
              <a:t>jA</a:t>
            </a:r>
            <a:r>
              <a:rPr lang="en-US" sz="2400" dirty="0"/>
              <a:t> if the current density is uniform</a:t>
            </a:r>
          </a:p>
          <a:p>
            <a:pPr lvl="1"/>
            <a:r>
              <a:rPr lang="en-US" sz="2400" dirty="0"/>
              <a:t>If not uniform </a:t>
            </a:r>
          </a:p>
          <a:p>
            <a:pPr lvl="1"/>
            <a:r>
              <a:rPr lang="en-US" sz="2400" dirty="0"/>
              <a:t>The direction of </a:t>
            </a:r>
            <a:r>
              <a:rPr lang="en-US" sz="2400" b="1" dirty="0" err="1"/>
              <a:t>j</a:t>
            </a:r>
            <a:r>
              <a:rPr lang="en-US" sz="2400" dirty="0"/>
              <a:t> is the direction the positive charge would move when placed at that position, generally the same as E</a:t>
            </a:r>
          </a:p>
          <a:p>
            <a:r>
              <a:rPr lang="en-US" sz="2800" dirty="0"/>
              <a:t>The current density exists on any point in space while the current </a:t>
            </a:r>
            <a:r>
              <a:rPr lang="en-US" sz="2800" b="1" i="1" dirty="0">
                <a:latin typeface="Monotype Corsiva" charset="0"/>
              </a:rPr>
              <a:t>I</a:t>
            </a:r>
            <a:r>
              <a:rPr lang="en-US" sz="2800" dirty="0"/>
              <a:t> refers to a conductor as a whole so a macroscopic </a:t>
            </a:r>
          </a:p>
        </p:txBody>
      </p:sp>
      <p:sp>
        <p:nvSpPr>
          <p:cNvPr id="31232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/>
              <a:t>Microscopic View of Electric Current</a:t>
            </a:r>
          </a:p>
        </p:txBody>
      </p:sp>
      <p:graphicFrame>
        <p:nvGraphicFramePr>
          <p:cNvPr id="312325" name="Object 5"/>
          <p:cNvGraphicFramePr>
            <a:graphicFrameLocks noChangeAspect="1"/>
          </p:cNvGraphicFramePr>
          <p:nvPr>
            <p:extLst/>
          </p:nvPr>
        </p:nvGraphicFramePr>
        <p:xfrm>
          <a:off x="2832100" y="3798888"/>
          <a:ext cx="1344613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401" name="Equation" r:id="rId4" imgW="647700" imgH="304800" progId="Equation.DSMT4">
                  <p:embed/>
                </p:oleObj>
              </mc:Choice>
              <mc:Fallback>
                <p:oleObj name="Equation" r:id="rId4" imgW="647700" imgH="304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2100" y="3798888"/>
                        <a:ext cx="1344613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665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21855</TotalTime>
  <Words>1666</Words>
  <Application>Microsoft Macintosh PowerPoint</Application>
  <PresentationFormat>On-screen Show (4:3)</PresentationFormat>
  <Paragraphs>180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 Narrow</vt:lpstr>
      <vt:lpstr>Monotype Corsiva</vt:lpstr>
      <vt:lpstr>ＭＳ Ｐゴシック</vt:lpstr>
      <vt:lpstr>Symbol</vt:lpstr>
      <vt:lpstr>Times New Roman</vt:lpstr>
      <vt:lpstr>Wingdings</vt:lpstr>
      <vt:lpstr>Arial</vt:lpstr>
      <vt:lpstr>phys1443-spring02</vt:lpstr>
      <vt:lpstr>Equation</vt:lpstr>
      <vt:lpstr>PHYS 1441 – Section 001 Lecture #11</vt:lpstr>
      <vt:lpstr>Announcements</vt:lpstr>
      <vt:lpstr>Alternating Current</vt:lpstr>
      <vt:lpstr>The Alternating Current</vt:lpstr>
      <vt:lpstr>Alternating Current</vt:lpstr>
      <vt:lpstr>Power Delivered by Alternating Current</vt:lpstr>
      <vt:lpstr>Power Delivered by Alternating Current</vt:lpstr>
      <vt:lpstr>Example 25 – 13 </vt:lpstr>
      <vt:lpstr>Microscopic View of Electric Current</vt:lpstr>
      <vt:lpstr>Microscopic View of Electric Current</vt:lpstr>
      <vt:lpstr>Microscopic View of Electric Current</vt:lpstr>
      <vt:lpstr> Ohm’s Law in Microscopic View</vt:lpstr>
      <vt:lpstr> Superconductivity</vt:lpstr>
      <vt:lpstr>Critical Temperature of Superconductors</vt:lpstr>
      <vt:lpstr> Electric Hazards: Leakage Currents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600</cp:revision>
  <cp:lastPrinted>2018-06-20T19:16:58Z</cp:lastPrinted>
  <dcterms:created xsi:type="dcterms:W3CDTF">2012-01-19T04:21:20Z</dcterms:created>
  <dcterms:modified xsi:type="dcterms:W3CDTF">2018-06-20T19:17:00Z</dcterms:modified>
</cp:coreProperties>
</file>