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1" r:id="rId2"/>
    <p:sldId id="590" r:id="rId3"/>
    <p:sldId id="745" r:id="rId4"/>
    <p:sldId id="746" r:id="rId5"/>
    <p:sldId id="691" r:id="rId6"/>
    <p:sldId id="692" r:id="rId7"/>
    <p:sldId id="693" r:id="rId8"/>
    <p:sldId id="694" r:id="rId9"/>
    <p:sldId id="695" r:id="rId10"/>
    <p:sldId id="696" r:id="rId11"/>
    <p:sldId id="697" r:id="rId12"/>
    <p:sldId id="698" r:id="rId13"/>
    <p:sldId id="699" r:id="rId14"/>
    <p:sldId id="700" r:id="rId15"/>
    <p:sldId id="701" r:id="rId16"/>
    <p:sldId id="702" r:id="rId17"/>
    <p:sldId id="703" r:id="rId18"/>
    <p:sldId id="704" r:id="rId19"/>
    <p:sldId id="705" r:id="rId20"/>
    <p:sldId id="706" r:id="rId21"/>
    <p:sldId id="707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29"/>
    <p:restoredTop sz="94660"/>
  </p:normalViewPr>
  <p:slideViewPr>
    <p:cSldViewPr>
      <p:cViewPr varScale="1">
        <p:scale>
          <a:sx n="106" d="100"/>
          <a:sy n="106" d="100"/>
        </p:scale>
        <p:origin x="4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wmf"/><Relationship Id="rId12" Type="http://schemas.openxmlformats.org/officeDocument/2006/relationships/image" Target="../media/image63.wmf"/><Relationship Id="rId13" Type="http://schemas.openxmlformats.org/officeDocument/2006/relationships/image" Target="../media/image64.wmf"/><Relationship Id="rId14" Type="http://schemas.openxmlformats.org/officeDocument/2006/relationships/image" Target="../media/image65.wmf"/><Relationship Id="rId15" Type="http://schemas.openxmlformats.org/officeDocument/2006/relationships/image" Target="../media/image66.wmf"/><Relationship Id="rId16" Type="http://schemas.openxmlformats.org/officeDocument/2006/relationships/image" Target="../media/image67.wmf"/><Relationship Id="rId17" Type="http://schemas.openxmlformats.org/officeDocument/2006/relationships/image" Target="../media/image68.wmf"/><Relationship Id="rId18" Type="http://schemas.openxmlformats.org/officeDocument/2006/relationships/image" Target="../media/image69.wmf"/><Relationship Id="rId1" Type="http://schemas.openxmlformats.org/officeDocument/2006/relationships/image" Target="../media/image52.wmf"/><Relationship Id="rId2" Type="http://schemas.openxmlformats.org/officeDocument/2006/relationships/image" Target="../media/image53.wmf"/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5" Type="http://schemas.openxmlformats.org/officeDocument/2006/relationships/image" Target="../media/image56.wmf"/><Relationship Id="rId6" Type="http://schemas.openxmlformats.org/officeDocument/2006/relationships/image" Target="../media/image57.wmf"/><Relationship Id="rId7" Type="http://schemas.openxmlformats.org/officeDocument/2006/relationships/image" Target="../media/image58.wmf"/><Relationship Id="rId8" Type="http://schemas.openxmlformats.org/officeDocument/2006/relationships/image" Target="../media/image59.wmf"/><Relationship Id="rId9" Type="http://schemas.openxmlformats.org/officeDocument/2006/relationships/image" Target="../media/image60.wmf"/><Relationship Id="rId10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3.wmf"/><Relationship Id="rId12" Type="http://schemas.openxmlformats.org/officeDocument/2006/relationships/image" Target="../media/image84.wmf"/><Relationship Id="rId13" Type="http://schemas.openxmlformats.org/officeDocument/2006/relationships/image" Target="../media/image85.emf"/><Relationship Id="rId1" Type="http://schemas.openxmlformats.org/officeDocument/2006/relationships/image" Target="../media/image73.wmf"/><Relationship Id="rId2" Type="http://schemas.openxmlformats.org/officeDocument/2006/relationships/image" Target="../media/image74.wmf"/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5" Type="http://schemas.openxmlformats.org/officeDocument/2006/relationships/image" Target="../media/image77.wmf"/><Relationship Id="rId6" Type="http://schemas.openxmlformats.org/officeDocument/2006/relationships/image" Target="../media/image78.wmf"/><Relationship Id="rId7" Type="http://schemas.openxmlformats.org/officeDocument/2006/relationships/image" Target="../media/image79.wmf"/><Relationship Id="rId8" Type="http://schemas.openxmlformats.org/officeDocument/2006/relationships/image" Target="../media/image80.wmf"/><Relationship Id="rId9" Type="http://schemas.openxmlformats.org/officeDocument/2006/relationships/image" Target="../media/image81.wmf"/><Relationship Id="rId10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73.wmf"/><Relationship Id="rId20" Type="http://schemas.openxmlformats.org/officeDocument/2006/relationships/image" Target="../media/image104.wmf"/><Relationship Id="rId10" Type="http://schemas.openxmlformats.org/officeDocument/2006/relationships/image" Target="../media/image94.wmf"/><Relationship Id="rId11" Type="http://schemas.openxmlformats.org/officeDocument/2006/relationships/image" Target="../media/image95.wmf"/><Relationship Id="rId12" Type="http://schemas.openxmlformats.org/officeDocument/2006/relationships/image" Target="../media/image96.wmf"/><Relationship Id="rId13" Type="http://schemas.openxmlformats.org/officeDocument/2006/relationships/image" Target="../media/image97.wmf"/><Relationship Id="rId14" Type="http://schemas.openxmlformats.org/officeDocument/2006/relationships/image" Target="../media/image98.emf"/><Relationship Id="rId15" Type="http://schemas.openxmlformats.org/officeDocument/2006/relationships/image" Target="../media/image99.emf"/><Relationship Id="rId16" Type="http://schemas.openxmlformats.org/officeDocument/2006/relationships/image" Target="../media/image100.wmf"/><Relationship Id="rId17" Type="http://schemas.openxmlformats.org/officeDocument/2006/relationships/image" Target="../media/image101.emf"/><Relationship Id="rId18" Type="http://schemas.openxmlformats.org/officeDocument/2006/relationships/image" Target="../media/image102.emf"/><Relationship Id="rId19" Type="http://schemas.openxmlformats.org/officeDocument/2006/relationships/image" Target="../media/image103.wmf"/><Relationship Id="rId1" Type="http://schemas.openxmlformats.org/officeDocument/2006/relationships/image" Target="../media/image86.wmf"/><Relationship Id="rId2" Type="http://schemas.openxmlformats.org/officeDocument/2006/relationships/image" Target="../media/image87.wmf"/><Relationship Id="rId3" Type="http://schemas.openxmlformats.org/officeDocument/2006/relationships/image" Target="../media/image88.wmf"/><Relationship Id="rId4" Type="http://schemas.openxmlformats.org/officeDocument/2006/relationships/image" Target="../media/image89.wmf"/><Relationship Id="rId5" Type="http://schemas.openxmlformats.org/officeDocument/2006/relationships/image" Target="../media/image90.wmf"/><Relationship Id="rId6" Type="http://schemas.openxmlformats.org/officeDocument/2006/relationships/image" Target="../media/image91.wmf"/><Relationship Id="rId7" Type="http://schemas.openxmlformats.org/officeDocument/2006/relationships/image" Target="../media/image92.wmf"/><Relationship Id="rId8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image" Target="../media/image24.wmf"/><Relationship Id="rId13" Type="http://schemas.openxmlformats.org/officeDocument/2006/relationships/image" Target="../media/image25.wmf"/><Relationship Id="rId14" Type="http://schemas.openxmlformats.org/officeDocument/2006/relationships/image" Target="../media/image26.wmf"/><Relationship Id="rId15" Type="http://schemas.openxmlformats.org/officeDocument/2006/relationships/image" Target="../media/image27.wmf"/><Relationship Id="rId16" Type="http://schemas.openxmlformats.org/officeDocument/2006/relationships/image" Target="../media/image28.wmf"/><Relationship Id="rId1" Type="http://schemas.openxmlformats.org/officeDocument/2006/relationships/image" Target="../media/image14.wmf"/><Relationship Id="rId2" Type="http://schemas.openxmlformats.org/officeDocument/2006/relationships/image" Target="../media/image9.wmf"/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9" Type="http://schemas.openxmlformats.org/officeDocument/2006/relationships/image" Target="../media/image21.wmf"/><Relationship Id="rId10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1" Type="http://schemas.openxmlformats.org/officeDocument/2006/relationships/image" Target="../media/image8.wmf"/><Relationship Id="rId2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wmf"/><Relationship Id="rId12" Type="http://schemas.openxmlformats.org/officeDocument/2006/relationships/image" Target="../media/image47.wmf"/><Relationship Id="rId13" Type="http://schemas.openxmlformats.org/officeDocument/2006/relationships/image" Target="../media/image48.wmf"/><Relationship Id="rId14" Type="http://schemas.openxmlformats.org/officeDocument/2006/relationships/image" Target="../media/image49.wmf"/><Relationship Id="rId15" Type="http://schemas.openxmlformats.org/officeDocument/2006/relationships/image" Target="../media/image50.wmf"/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7" Type="http://schemas.openxmlformats.org/officeDocument/2006/relationships/image" Target="../media/image42.wmf"/><Relationship Id="rId8" Type="http://schemas.openxmlformats.org/officeDocument/2006/relationships/image" Target="../media/image43.wmf"/><Relationship Id="rId9" Type="http://schemas.openxmlformats.org/officeDocument/2006/relationships/image" Target="../media/image44.wmf"/><Relationship Id="rId10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7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2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6" Type="http://schemas.openxmlformats.org/officeDocument/2006/relationships/image" Target="../media/image13.jpeg"/><Relationship Id="rId7" Type="http://schemas.openxmlformats.org/officeDocument/2006/relationships/oleObject" Target="../embeddings/oleObject8.bin"/><Relationship Id="rId8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8.bin"/><Relationship Id="rId21" Type="http://schemas.openxmlformats.org/officeDocument/2006/relationships/image" Target="../media/image21.wmf"/><Relationship Id="rId22" Type="http://schemas.openxmlformats.org/officeDocument/2006/relationships/oleObject" Target="../embeddings/oleObject19.bin"/><Relationship Id="rId23" Type="http://schemas.openxmlformats.org/officeDocument/2006/relationships/image" Target="../media/image22.wmf"/><Relationship Id="rId24" Type="http://schemas.openxmlformats.org/officeDocument/2006/relationships/oleObject" Target="../embeddings/oleObject20.bin"/><Relationship Id="rId25" Type="http://schemas.openxmlformats.org/officeDocument/2006/relationships/image" Target="../media/image23.wmf"/><Relationship Id="rId26" Type="http://schemas.openxmlformats.org/officeDocument/2006/relationships/oleObject" Target="../embeddings/oleObject21.bin"/><Relationship Id="rId27" Type="http://schemas.openxmlformats.org/officeDocument/2006/relationships/image" Target="../media/image24.wmf"/><Relationship Id="rId28" Type="http://schemas.openxmlformats.org/officeDocument/2006/relationships/oleObject" Target="../embeddings/oleObject22.bin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5" Type="http://schemas.openxmlformats.org/officeDocument/2006/relationships/image" Target="../media/image29.jpeg"/><Relationship Id="rId30" Type="http://schemas.openxmlformats.org/officeDocument/2006/relationships/oleObject" Target="../embeddings/oleObject23.bin"/><Relationship Id="rId31" Type="http://schemas.openxmlformats.org/officeDocument/2006/relationships/image" Target="../media/image26.wmf"/><Relationship Id="rId32" Type="http://schemas.openxmlformats.org/officeDocument/2006/relationships/oleObject" Target="../embeddings/oleObject24.bin"/><Relationship Id="rId9" Type="http://schemas.openxmlformats.org/officeDocument/2006/relationships/image" Target="../media/image15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12.bin"/><Relationship Id="rId33" Type="http://schemas.openxmlformats.org/officeDocument/2006/relationships/image" Target="../media/image27.wmf"/><Relationship Id="rId34" Type="http://schemas.openxmlformats.org/officeDocument/2006/relationships/oleObject" Target="../embeddings/oleObject25.bin"/><Relationship Id="rId35" Type="http://schemas.openxmlformats.org/officeDocument/2006/relationships/image" Target="../media/image28.w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17.w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18.wmf"/><Relationship Id="rId16" Type="http://schemas.openxmlformats.org/officeDocument/2006/relationships/oleObject" Target="../embeddings/oleObject16.bin"/><Relationship Id="rId17" Type="http://schemas.openxmlformats.org/officeDocument/2006/relationships/image" Target="../media/image19.wmf"/><Relationship Id="rId18" Type="http://schemas.openxmlformats.org/officeDocument/2006/relationships/oleObject" Target="../embeddings/oleObject17.bin"/><Relationship Id="rId1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0.wmf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41.bin"/><Relationship Id="rId21" Type="http://schemas.openxmlformats.org/officeDocument/2006/relationships/image" Target="../media/image44.wmf"/><Relationship Id="rId22" Type="http://schemas.openxmlformats.org/officeDocument/2006/relationships/oleObject" Target="../embeddings/oleObject42.bin"/><Relationship Id="rId23" Type="http://schemas.openxmlformats.org/officeDocument/2006/relationships/image" Target="../media/image45.wmf"/><Relationship Id="rId24" Type="http://schemas.openxmlformats.org/officeDocument/2006/relationships/oleObject" Target="../embeddings/oleObject43.bin"/><Relationship Id="rId25" Type="http://schemas.openxmlformats.org/officeDocument/2006/relationships/image" Target="../media/image46.wmf"/><Relationship Id="rId26" Type="http://schemas.openxmlformats.org/officeDocument/2006/relationships/oleObject" Target="../embeddings/oleObject44.bin"/><Relationship Id="rId27" Type="http://schemas.openxmlformats.org/officeDocument/2006/relationships/image" Target="../media/image47.wmf"/><Relationship Id="rId28" Type="http://schemas.openxmlformats.org/officeDocument/2006/relationships/oleObject" Target="../embeddings/oleObject45.bin"/><Relationship Id="rId29" Type="http://schemas.openxmlformats.org/officeDocument/2006/relationships/image" Target="../media/image4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4.bin"/><Relationship Id="rId30" Type="http://schemas.openxmlformats.org/officeDocument/2006/relationships/oleObject" Target="../embeddings/oleObject46.bin"/><Relationship Id="rId31" Type="http://schemas.openxmlformats.org/officeDocument/2006/relationships/image" Target="../media/image49.wmf"/><Relationship Id="rId32" Type="http://schemas.openxmlformats.org/officeDocument/2006/relationships/oleObject" Target="../embeddings/oleObject47.bin"/><Relationship Id="rId9" Type="http://schemas.openxmlformats.org/officeDocument/2006/relationships/image" Target="../media/image51.jpeg"/><Relationship Id="rId6" Type="http://schemas.openxmlformats.org/officeDocument/2006/relationships/image" Target="../media/image37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8.wmf"/><Relationship Id="rId33" Type="http://schemas.openxmlformats.org/officeDocument/2006/relationships/image" Target="../media/image50.wmf"/><Relationship Id="rId10" Type="http://schemas.openxmlformats.org/officeDocument/2006/relationships/oleObject" Target="../embeddings/oleObject36.bin"/><Relationship Id="rId11" Type="http://schemas.openxmlformats.org/officeDocument/2006/relationships/image" Target="../media/image39.wmf"/><Relationship Id="rId12" Type="http://schemas.openxmlformats.org/officeDocument/2006/relationships/oleObject" Target="../embeddings/oleObject37.bin"/><Relationship Id="rId13" Type="http://schemas.openxmlformats.org/officeDocument/2006/relationships/image" Target="../media/image40.wmf"/><Relationship Id="rId14" Type="http://schemas.openxmlformats.org/officeDocument/2006/relationships/oleObject" Target="../embeddings/oleObject38.bin"/><Relationship Id="rId15" Type="http://schemas.openxmlformats.org/officeDocument/2006/relationships/image" Target="../media/image41.wmf"/><Relationship Id="rId16" Type="http://schemas.openxmlformats.org/officeDocument/2006/relationships/oleObject" Target="../embeddings/oleObject39.bin"/><Relationship Id="rId17" Type="http://schemas.openxmlformats.org/officeDocument/2006/relationships/image" Target="../media/image42.wmf"/><Relationship Id="rId18" Type="http://schemas.openxmlformats.org/officeDocument/2006/relationships/oleObject" Target="../embeddings/oleObject40.bin"/><Relationship Id="rId19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9.wmf"/><Relationship Id="rId21" Type="http://schemas.openxmlformats.org/officeDocument/2006/relationships/oleObject" Target="../embeddings/oleObject56.bin"/><Relationship Id="rId22" Type="http://schemas.openxmlformats.org/officeDocument/2006/relationships/image" Target="../media/image60.wmf"/><Relationship Id="rId23" Type="http://schemas.openxmlformats.org/officeDocument/2006/relationships/oleObject" Target="../embeddings/oleObject57.bin"/><Relationship Id="rId24" Type="http://schemas.openxmlformats.org/officeDocument/2006/relationships/image" Target="../media/image61.wmf"/><Relationship Id="rId25" Type="http://schemas.openxmlformats.org/officeDocument/2006/relationships/oleObject" Target="../embeddings/oleObject58.bin"/><Relationship Id="rId26" Type="http://schemas.openxmlformats.org/officeDocument/2006/relationships/image" Target="../media/image62.wmf"/><Relationship Id="rId27" Type="http://schemas.openxmlformats.org/officeDocument/2006/relationships/oleObject" Target="../embeddings/oleObject59.bin"/><Relationship Id="rId28" Type="http://schemas.openxmlformats.org/officeDocument/2006/relationships/image" Target="../media/image63.wmf"/><Relationship Id="rId29" Type="http://schemas.openxmlformats.org/officeDocument/2006/relationships/oleObject" Target="../embeddings/oleObject6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0.jpeg"/><Relationship Id="rId5" Type="http://schemas.openxmlformats.org/officeDocument/2006/relationships/oleObject" Target="../embeddings/oleObject48.bin"/><Relationship Id="rId30" Type="http://schemas.openxmlformats.org/officeDocument/2006/relationships/image" Target="../media/image64.wmf"/><Relationship Id="rId31" Type="http://schemas.openxmlformats.org/officeDocument/2006/relationships/oleObject" Target="../embeddings/oleObject61.bin"/><Relationship Id="rId32" Type="http://schemas.openxmlformats.org/officeDocument/2006/relationships/image" Target="../media/image65.wmf"/><Relationship Id="rId9" Type="http://schemas.openxmlformats.org/officeDocument/2006/relationships/oleObject" Target="../embeddings/oleObject50.bin"/><Relationship Id="rId6" Type="http://schemas.openxmlformats.org/officeDocument/2006/relationships/image" Target="../media/image52.w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53.wmf"/><Relationship Id="rId33" Type="http://schemas.openxmlformats.org/officeDocument/2006/relationships/oleObject" Target="../embeddings/oleObject62.bin"/><Relationship Id="rId34" Type="http://schemas.openxmlformats.org/officeDocument/2006/relationships/image" Target="../media/image66.wmf"/><Relationship Id="rId35" Type="http://schemas.openxmlformats.org/officeDocument/2006/relationships/oleObject" Target="../embeddings/oleObject63.bin"/><Relationship Id="rId36" Type="http://schemas.openxmlformats.org/officeDocument/2006/relationships/image" Target="../media/image67.wmf"/><Relationship Id="rId10" Type="http://schemas.openxmlformats.org/officeDocument/2006/relationships/image" Target="../media/image54.wmf"/><Relationship Id="rId11" Type="http://schemas.openxmlformats.org/officeDocument/2006/relationships/oleObject" Target="../embeddings/oleObject51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56.wmf"/><Relationship Id="rId15" Type="http://schemas.openxmlformats.org/officeDocument/2006/relationships/oleObject" Target="../embeddings/oleObject53.bin"/><Relationship Id="rId16" Type="http://schemas.openxmlformats.org/officeDocument/2006/relationships/image" Target="../media/image57.wmf"/><Relationship Id="rId17" Type="http://schemas.openxmlformats.org/officeDocument/2006/relationships/oleObject" Target="../embeddings/oleObject54.bin"/><Relationship Id="rId18" Type="http://schemas.openxmlformats.org/officeDocument/2006/relationships/image" Target="../media/image58.wmf"/><Relationship Id="rId19" Type="http://schemas.openxmlformats.org/officeDocument/2006/relationships/oleObject" Target="../embeddings/oleObject55.bin"/><Relationship Id="rId37" Type="http://schemas.openxmlformats.org/officeDocument/2006/relationships/oleObject" Target="../embeddings/oleObject64.bin"/><Relationship Id="rId38" Type="http://schemas.openxmlformats.org/officeDocument/2006/relationships/image" Target="../media/image68.wmf"/><Relationship Id="rId39" Type="http://schemas.openxmlformats.org/officeDocument/2006/relationships/oleObject" Target="../embeddings/oleObject65.bin"/><Relationship Id="rId40" Type="http://schemas.openxmlformats.org/officeDocument/2006/relationships/image" Target="../media/image6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oleObject" Target="../embeddings/oleObject66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8.wmf"/><Relationship Id="rId5" Type="http://schemas.openxmlformats.org/officeDocument/2006/relationships/image" Target="../media/image72.jpe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wmf"/><Relationship Id="rId20" Type="http://schemas.openxmlformats.org/officeDocument/2006/relationships/oleObject" Target="../embeddings/oleObject77.bin"/><Relationship Id="rId21" Type="http://schemas.openxmlformats.org/officeDocument/2006/relationships/image" Target="../media/image81.wmf"/><Relationship Id="rId22" Type="http://schemas.openxmlformats.org/officeDocument/2006/relationships/oleObject" Target="../embeddings/oleObject78.bin"/><Relationship Id="rId23" Type="http://schemas.openxmlformats.org/officeDocument/2006/relationships/image" Target="../media/image82.wmf"/><Relationship Id="rId24" Type="http://schemas.openxmlformats.org/officeDocument/2006/relationships/oleObject" Target="../embeddings/oleObject79.bin"/><Relationship Id="rId25" Type="http://schemas.openxmlformats.org/officeDocument/2006/relationships/image" Target="../media/image83.wmf"/><Relationship Id="rId26" Type="http://schemas.openxmlformats.org/officeDocument/2006/relationships/oleObject" Target="../embeddings/oleObject80.bin"/><Relationship Id="rId27" Type="http://schemas.openxmlformats.org/officeDocument/2006/relationships/image" Target="../media/image84.wmf"/><Relationship Id="rId28" Type="http://schemas.openxmlformats.org/officeDocument/2006/relationships/oleObject" Target="../embeddings/oleObject81.bin"/><Relationship Id="rId29" Type="http://schemas.openxmlformats.org/officeDocument/2006/relationships/image" Target="../media/image85.emf"/><Relationship Id="rId10" Type="http://schemas.openxmlformats.org/officeDocument/2006/relationships/oleObject" Target="../embeddings/oleObject72.bin"/><Relationship Id="rId11" Type="http://schemas.openxmlformats.org/officeDocument/2006/relationships/image" Target="../media/image76.wmf"/><Relationship Id="rId12" Type="http://schemas.openxmlformats.org/officeDocument/2006/relationships/oleObject" Target="../embeddings/oleObject73.bin"/><Relationship Id="rId13" Type="http://schemas.openxmlformats.org/officeDocument/2006/relationships/image" Target="../media/image77.wmf"/><Relationship Id="rId14" Type="http://schemas.openxmlformats.org/officeDocument/2006/relationships/oleObject" Target="../embeddings/oleObject74.bin"/><Relationship Id="rId15" Type="http://schemas.openxmlformats.org/officeDocument/2006/relationships/image" Target="../media/image78.wmf"/><Relationship Id="rId16" Type="http://schemas.openxmlformats.org/officeDocument/2006/relationships/oleObject" Target="../embeddings/oleObject75.bin"/><Relationship Id="rId17" Type="http://schemas.openxmlformats.org/officeDocument/2006/relationships/image" Target="../media/image79.wmf"/><Relationship Id="rId18" Type="http://schemas.openxmlformats.org/officeDocument/2006/relationships/oleObject" Target="../embeddings/oleObject76.bin"/><Relationship Id="rId19" Type="http://schemas.openxmlformats.org/officeDocument/2006/relationships/image" Target="../media/image80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1.jpeg"/><Relationship Id="rId4" Type="http://schemas.openxmlformats.org/officeDocument/2006/relationships/oleObject" Target="../embeddings/oleObject69.bin"/><Relationship Id="rId5" Type="http://schemas.openxmlformats.org/officeDocument/2006/relationships/image" Target="../media/image73.w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74.wmf"/><Relationship Id="rId8" Type="http://schemas.openxmlformats.org/officeDocument/2006/relationships/oleObject" Target="../embeddings/oleObject71.bin"/></Relationships>
</file>

<file path=ppt/slides/_rels/slide2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90.bin"/><Relationship Id="rId21" Type="http://schemas.openxmlformats.org/officeDocument/2006/relationships/image" Target="../media/image73.wmf"/><Relationship Id="rId22" Type="http://schemas.openxmlformats.org/officeDocument/2006/relationships/oleObject" Target="../embeddings/oleObject91.bin"/><Relationship Id="rId23" Type="http://schemas.openxmlformats.org/officeDocument/2006/relationships/image" Target="../media/image94.wmf"/><Relationship Id="rId24" Type="http://schemas.openxmlformats.org/officeDocument/2006/relationships/oleObject" Target="../embeddings/oleObject92.bin"/><Relationship Id="rId25" Type="http://schemas.openxmlformats.org/officeDocument/2006/relationships/image" Target="../media/image95.wmf"/><Relationship Id="rId26" Type="http://schemas.openxmlformats.org/officeDocument/2006/relationships/oleObject" Target="../embeddings/oleObject93.bin"/><Relationship Id="rId27" Type="http://schemas.openxmlformats.org/officeDocument/2006/relationships/image" Target="../media/image96.wmf"/><Relationship Id="rId28" Type="http://schemas.openxmlformats.org/officeDocument/2006/relationships/oleObject" Target="../embeddings/oleObject94.bin"/><Relationship Id="rId29" Type="http://schemas.openxmlformats.org/officeDocument/2006/relationships/image" Target="../media/image97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2.bin"/><Relationship Id="rId4" Type="http://schemas.openxmlformats.org/officeDocument/2006/relationships/image" Target="../media/image86.wmf"/><Relationship Id="rId5" Type="http://schemas.openxmlformats.org/officeDocument/2006/relationships/image" Target="../media/image71.jpeg"/><Relationship Id="rId30" Type="http://schemas.openxmlformats.org/officeDocument/2006/relationships/oleObject" Target="../embeddings/oleObject95.bin"/><Relationship Id="rId31" Type="http://schemas.openxmlformats.org/officeDocument/2006/relationships/image" Target="../media/image98.emf"/><Relationship Id="rId32" Type="http://schemas.openxmlformats.org/officeDocument/2006/relationships/oleObject" Target="../embeddings/oleObject96.bin"/><Relationship Id="rId9" Type="http://schemas.openxmlformats.org/officeDocument/2006/relationships/image" Target="../media/image88.wmf"/><Relationship Id="rId6" Type="http://schemas.openxmlformats.org/officeDocument/2006/relationships/oleObject" Target="../embeddings/oleObject83.bin"/><Relationship Id="rId7" Type="http://schemas.openxmlformats.org/officeDocument/2006/relationships/image" Target="../media/image87.wmf"/><Relationship Id="rId8" Type="http://schemas.openxmlformats.org/officeDocument/2006/relationships/oleObject" Target="../embeddings/oleObject84.bin"/><Relationship Id="rId33" Type="http://schemas.openxmlformats.org/officeDocument/2006/relationships/image" Target="../media/image99.emf"/><Relationship Id="rId34" Type="http://schemas.openxmlformats.org/officeDocument/2006/relationships/oleObject" Target="../embeddings/oleObject97.bin"/><Relationship Id="rId35" Type="http://schemas.openxmlformats.org/officeDocument/2006/relationships/image" Target="../media/image100.wmf"/><Relationship Id="rId36" Type="http://schemas.openxmlformats.org/officeDocument/2006/relationships/oleObject" Target="../embeddings/oleObject98.bin"/><Relationship Id="rId10" Type="http://schemas.openxmlformats.org/officeDocument/2006/relationships/oleObject" Target="../embeddings/oleObject85.bin"/><Relationship Id="rId11" Type="http://schemas.openxmlformats.org/officeDocument/2006/relationships/image" Target="../media/image89.wmf"/><Relationship Id="rId12" Type="http://schemas.openxmlformats.org/officeDocument/2006/relationships/oleObject" Target="../embeddings/oleObject86.bin"/><Relationship Id="rId13" Type="http://schemas.openxmlformats.org/officeDocument/2006/relationships/image" Target="../media/image90.wmf"/><Relationship Id="rId14" Type="http://schemas.openxmlformats.org/officeDocument/2006/relationships/oleObject" Target="../embeddings/oleObject87.bin"/><Relationship Id="rId15" Type="http://schemas.openxmlformats.org/officeDocument/2006/relationships/image" Target="../media/image91.wmf"/><Relationship Id="rId16" Type="http://schemas.openxmlformats.org/officeDocument/2006/relationships/oleObject" Target="../embeddings/oleObject88.bin"/><Relationship Id="rId17" Type="http://schemas.openxmlformats.org/officeDocument/2006/relationships/image" Target="../media/image92.wmf"/><Relationship Id="rId18" Type="http://schemas.openxmlformats.org/officeDocument/2006/relationships/oleObject" Target="../embeddings/oleObject89.bin"/><Relationship Id="rId19" Type="http://schemas.openxmlformats.org/officeDocument/2006/relationships/image" Target="../media/image93.wmf"/><Relationship Id="rId37" Type="http://schemas.openxmlformats.org/officeDocument/2006/relationships/image" Target="../media/image101.emf"/><Relationship Id="rId38" Type="http://schemas.openxmlformats.org/officeDocument/2006/relationships/oleObject" Target="../embeddings/oleObject99.bin"/><Relationship Id="rId39" Type="http://schemas.openxmlformats.org/officeDocument/2006/relationships/image" Target="../media/image102.emf"/><Relationship Id="rId40" Type="http://schemas.openxmlformats.org/officeDocument/2006/relationships/oleObject" Target="../embeddings/oleObject100.bin"/><Relationship Id="rId41" Type="http://schemas.openxmlformats.org/officeDocument/2006/relationships/image" Target="../media/image103.wmf"/><Relationship Id="rId42" Type="http://schemas.openxmlformats.org/officeDocument/2006/relationships/oleObject" Target="../embeddings/oleObject101.bin"/><Relationship Id="rId43" Type="http://schemas.openxmlformats.org/officeDocument/2006/relationships/image" Target="../media/image10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4390" y="1447800"/>
            <a:ext cx="28472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21, 2018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52500" y="2129135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</a:t>
            </a:r>
            <a:r>
              <a:rPr lang="en-US" sz="2800" dirty="0">
                <a:latin typeface="Arial Narrow" charset="0"/>
              </a:rPr>
              <a:t>25 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 smtClean="0">
                <a:latin typeface="Arial Narrow" charset="0"/>
              </a:rPr>
              <a:t>Super-Conductivity</a:t>
            </a:r>
            <a:endParaRPr lang="en-US" sz="2400" dirty="0">
              <a:latin typeface="Arial Narrow" charset="0"/>
            </a:endParaRP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EMF and Terminal </a:t>
            </a:r>
            <a:r>
              <a:rPr lang="en-US" sz="2400" dirty="0" smtClean="0">
                <a:latin typeface="Arial Narrow" charset="0"/>
              </a:rPr>
              <a:t>Voltage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26</a:t>
            </a:r>
            <a:endParaRPr lang="en-US" dirty="0">
              <a:latin typeface="Arial Narrow" charset="0"/>
            </a:endParaRPr>
          </a:p>
          <a:p>
            <a:pPr marL="1352550" lvl="1" indent="-609600">
              <a:buFont typeface="Arial" charset="0"/>
              <a:buChar char="•"/>
            </a:pPr>
            <a:r>
              <a:rPr lang="en-US" sz="2400" dirty="0" smtClean="0">
                <a:latin typeface="Arial Narrow" charset="0"/>
              </a:rPr>
              <a:t>Resistors in Series and Parallel</a:t>
            </a:r>
          </a:p>
          <a:p>
            <a:pPr marL="1352550" lvl="1" indent="-609600">
              <a:buFont typeface="Arial" charset="0"/>
              <a:buChar char="•"/>
            </a:pPr>
            <a:r>
              <a:rPr lang="en-US" sz="2400" dirty="0" smtClean="0">
                <a:latin typeface="Arial Narrow" charset="0"/>
              </a:rPr>
              <a:t>Kirchhoff’s </a:t>
            </a:r>
            <a:r>
              <a:rPr lang="en-US" sz="2400" dirty="0">
                <a:latin typeface="Arial Narrow" charset="0"/>
              </a:rPr>
              <a:t>Rules</a:t>
            </a:r>
          </a:p>
          <a:p>
            <a:pPr marL="1352550" lvl="1" indent="-609600">
              <a:buFont typeface="Arial" charset="0"/>
              <a:buChar char="•"/>
            </a:pPr>
            <a:r>
              <a:rPr lang="en-US" sz="2400" dirty="0">
                <a:latin typeface="Arial Narrow" charset="0"/>
              </a:rPr>
              <a:t>EMFs in Series and Parallel</a:t>
            </a:r>
          </a:p>
          <a:p>
            <a:pPr marL="1352550" lvl="1" indent="-609600">
              <a:buFont typeface="Arial" charset="0"/>
              <a:buChar char="•"/>
            </a:pPr>
            <a:r>
              <a:rPr lang="en-US" sz="2400" dirty="0">
                <a:latin typeface="Arial Narrow" charset="0"/>
              </a:rPr>
              <a:t>RC </a:t>
            </a:r>
            <a:r>
              <a:rPr lang="en-US" sz="2400" dirty="0" smtClean="0">
                <a:latin typeface="Arial Narrow" charset="0"/>
              </a:rPr>
              <a:t>Circuits</a:t>
            </a:r>
            <a:endParaRPr lang="en-US" dirty="0">
              <a:latin typeface="Arial Narrow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9600" y="5715000"/>
            <a:ext cx="7577715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#6,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June 25!!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4D5-956F-8644-AA73-AAB531D7771B}" type="slidenum">
              <a:rPr lang="en-US"/>
              <a:pPr/>
              <a:t>10</a:t>
            </a:fld>
            <a:endParaRPr lang="en-US"/>
          </a:p>
        </p:txBody>
      </p:sp>
      <p:pic>
        <p:nvPicPr>
          <p:cNvPr id="322562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819" y="381000"/>
            <a:ext cx="3581400" cy="1752600"/>
          </a:xfrm>
          <a:prstGeom prst="rect">
            <a:avLst/>
          </a:prstGeom>
          <a:noFill/>
        </p:spPr>
      </p:pic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4864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Resisters are in series when two or more resisters are connected end to end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resisters represent simple resisters in circuit or electrical devices, such as light bulbs, heaters, dryers, etc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Resisters in Series</a:t>
            </a:r>
          </a:p>
        </p:txBody>
      </p:sp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5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304800" y="28956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common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for devices in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series circuit?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Current is the same through all the elements in series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difference across every element in the circuit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Since the total potential difference is V,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=I(R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pic>
        <p:nvPicPr>
          <p:cNvPr id="322567" name="Picture 7" descr="FG26_00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6900" y="1828800"/>
            <a:ext cx="3429000" cy="1143000"/>
          </a:xfrm>
          <a:prstGeom prst="rect">
            <a:avLst/>
          </a:prstGeom>
          <a:noFill/>
        </p:spPr>
      </p:pic>
      <p:graphicFrame>
        <p:nvGraphicFramePr>
          <p:cNvPr id="322568" name="Object 8"/>
          <p:cNvGraphicFramePr>
            <a:graphicFrameLocks noChangeAspect="1"/>
          </p:cNvGraphicFramePr>
          <p:nvPr/>
        </p:nvGraphicFramePr>
        <p:xfrm>
          <a:off x="5562600" y="5334000"/>
          <a:ext cx="1828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59" name="Equation" r:id="rId7" imgW="685800" imgH="342720" progId="Equation.DSMT4">
                  <p:embed/>
                </p:oleObj>
              </mc:Choice>
              <mc:Fallback>
                <p:oleObj name="Equation" r:id="rId7" imgW="685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1828800" cy="8699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7696200" y="5410200"/>
            <a:ext cx="10668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Resisters in series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76200" y="6310313"/>
            <a:ext cx="899160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When resisters are connected in series, the total resistance increases and the current decreases.</a:t>
            </a:r>
          </a:p>
        </p:txBody>
      </p:sp>
    </p:spTree>
    <p:extLst>
      <p:ext uri="{BB962C8B-B14F-4D97-AF65-F5344CB8AC3E}">
        <p14:creationId xmlns:p14="http://schemas.microsoft.com/office/powerpoint/2010/main" val="45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DE57-E9FB-F943-917D-D94610166AF5}" type="slidenum">
              <a:rPr lang="en-US"/>
              <a:pPr/>
              <a:t>11</a:t>
            </a:fld>
            <a:endParaRPr lang="en-US"/>
          </a:p>
        </p:txBody>
      </p:sp>
      <p:pic>
        <p:nvPicPr>
          <p:cNvPr id="323586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400800" cy="2514600"/>
          </a:xfrm>
          <a:prstGeom prst="rect">
            <a:avLst/>
          </a:prstGeom>
          <a:noFill/>
        </p:spPr>
      </p:pic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5486400" cy="685800"/>
          </a:xfrm>
        </p:spPr>
        <p:txBody>
          <a:bodyPr/>
          <a:lstStyle/>
          <a:p>
            <a:r>
              <a:rPr lang="en-US"/>
              <a:t>Why is it true that </a:t>
            </a:r>
            <a:r>
              <a:rPr lang="en-US" sz="2800"/>
              <a:t>V=V</a:t>
            </a:r>
            <a:r>
              <a:rPr lang="en-US" sz="2800" baseline="-25000"/>
              <a:t>1</a:t>
            </a:r>
            <a:r>
              <a:rPr lang="en-US" sz="2800"/>
              <a:t>+V</a:t>
            </a:r>
            <a:r>
              <a:rPr lang="en-US" sz="2800" baseline="-25000"/>
              <a:t>2</a:t>
            </a:r>
            <a:r>
              <a:rPr lang="en-US" sz="2800"/>
              <a:t>+V</a:t>
            </a:r>
            <a:r>
              <a:rPr lang="en-US" sz="2800" baseline="-25000"/>
              <a:t>3</a:t>
            </a:r>
            <a:r>
              <a:rPr lang="en-US"/>
              <a:t>?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09600"/>
          </a:xfrm>
        </p:spPr>
        <p:txBody>
          <a:bodyPr/>
          <a:lstStyle/>
          <a:p>
            <a:r>
              <a:rPr lang="en-US"/>
              <a:t> Energy Losses in Resisters</a:t>
            </a:r>
          </a:p>
        </p:txBody>
      </p:sp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9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609600" y="30480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potential energy loss when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passes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through resisters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energy loss should be the same as the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total energy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provided to the system,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=q(V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V=V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63A7-4BC8-D64D-9D39-A68EA0A25289}" type="slidenum">
              <a:rPr lang="en-US"/>
              <a:pPr/>
              <a:t>12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 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28600" y="536575"/>
            <a:ext cx="65532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Battery with internal resistance.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65.0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resistor is connected to the terminals of a battery whose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is 12.0V and whose internal resistance is 0.5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(a) the current in the circuit,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terminal voltage of the battery,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dissipated in the resistor R and in the battery’s internal resistor. 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04800" y="28336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21541" name="Object 5"/>
          <p:cNvGraphicFramePr>
            <a:graphicFrameLocks noChangeAspect="1"/>
          </p:cNvGraphicFramePr>
          <p:nvPr/>
        </p:nvGraphicFramePr>
        <p:xfrm>
          <a:off x="4495800" y="2930525"/>
          <a:ext cx="730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2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30525"/>
                        <a:ext cx="730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1542" name="Picture 6" descr="FG26_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2514600" cy="2362200"/>
          </a:xfrm>
          <a:prstGeom prst="rect">
            <a:avLst/>
          </a:prstGeom>
          <a:noFill/>
        </p:spPr>
      </p:pic>
      <p:graphicFrame>
        <p:nvGraphicFramePr>
          <p:cNvPr id="321543" name="Object 7"/>
          <p:cNvGraphicFramePr>
            <a:graphicFrameLocks noChangeAspect="1"/>
          </p:cNvGraphicFramePr>
          <p:nvPr/>
        </p:nvGraphicFramePr>
        <p:xfrm>
          <a:off x="1446213" y="2892425"/>
          <a:ext cx="12969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3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892425"/>
                        <a:ext cx="12969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30480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21545" name="Object 9"/>
          <p:cNvGraphicFramePr>
            <a:graphicFrameLocks noChangeAspect="1"/>
          </p:cNvGraphicFramePr>
          <p:nvPr/>
        </p:nvGraphicFramePr>
        <p:xfrm>
          <a:off x="2209800" y="3581400"/>
          <a:ext cx="5540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4"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5540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6" name="AutoShape 10"/>
          <p:cNvSpPr>
            <a:spLocks noChangeArrowheads="1"/>
          </p:cNvSpPr>
          <p:nvPr/>
        </p:nvSpPr>
        <p:spPr bwMode="auto">
          <a:xfrm>
            <a:off x="593725" y="3505200"/>
            <a:ext cx="1168400" cy="6096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Solve for 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381000" y="4495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terminal voltage V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ab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321548" name="Object 12"/>
          <p:cNvGraphicFramePr>
            <a:graphicFrameLocks noChangeAspect="1"/>
          </p:cNvGraphicFramePr>
          <p:nvPr/>
        </p:nvGraphicFramePr>
        <p:xfrm>
          <a:off x="3962400" y="4495800"/>
          <a:ext cx="6238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5"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95800"/>
                        <a:ext cx="6238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381000" y="512127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power dissipated in R and r are</a:t>
            </a:r>
          </a:p>
        </p:txBody>
      </p:sp>
      <p:graphicFrame>
        <p:nvGraphicFramePr>
          <p:cNvPr id="321550" name="Object 14"/>
          <p:cNvGraphicFramePr>
            <a:graphicFrameLocks noChangeAspect="1"/>
          </p:cNvGraphicFramePr>
          <p:nvPr/>
        </p:nvGraphicFramePr>
        <p:xfrm>
          <a:off x="3709988" y="5176838"/>
          <a:ext cx="4810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6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5176838"/>
                        <a:ext cx="4810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1" name="Object 15"/>
          <p:cNvGraphicFramePr>
            <a:graphicFrameLocks noChangeAspect="1"/>
          </p:cNvGraphicFramePr>
          <p:nvPr/>
        </p:nvGraphicFramePr>
        <p:xfrm>
          <a:off x="3786188" y="5711825"/>
          <a:ext cx="4810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7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5711825"/>
                        <a:ext cx="4810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2" name="Object 16"/>
          <p:cNvGraphicFramePr>
            <a:graphicFrameLocks noChangeAspect="1"/>
          </p:cNvGraphicFramePr>
          <p:nvPr/>
        </p:nvGraphicFramePr>
        <p:xfrm>
          <a:off x="5221288" y="2959100"/>
          <a:ext cx="6461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8" name="Equation" r:id="rId16" imgW="291960" imgH="152280" progId="Equation.DSMT4">
                  <p:embed/>
                </p:oleObj>
              </mc:Choice>
              <mc:Fallback>
                <p:oleObj name="Equation" r:id="rId16" imgW="291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2959100"/>
                        <a:ext cx="6461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3" name="Object 17"/>
          <p:cNvGraphicFramePr>
            <a:graphicFrameLocks noChangeAspect="1"/>
          </p:cNvGraphicFramePr>
          <p:nvPr/>
        </p:nvGraphicFramePr>
        <p:xfrm>
          <a:off x="5791200" y="2933700"/>
          <a:ext cx="8143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9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33700"/>
                        <a:ext cx="8143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4" name="Object 18"/>
          <p:cNvGraphicFramePr>
            <a:graphicFrameLocks noChangeAspect="1"/>
          </p:cNvGraphicFramePr>
          <p:nvPr/>
        </p:nvGraphicFramePr>
        <p:xfrm>
          <a:off x="2641600" y="33528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0" name="Equation" r:id="rId20" imgW="482400" imgH="368280" progId="Equation.DSMT4">
                  <p:embed/>
                </p:oleObj>
              </mc:Choice>
              <mc:Fallback>
                <p:oleObj name="Equation" r:id="rId20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352800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5" name="Object 19"/>
          <p:cNvGraphicFramePr>
            <a:graphicFrameLocks noChangeAspect="1"/>
          </p:cNvGraphicFramePr>
          <p:nvPr/>
        </p:nvGraphicFramePr>
        <p:xfrm>
          <a:off x="3733800" y="33528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1" name="Equation" r:id="rId22" imgW="1384200" imgH="368280" progId="Equation.DSMT4">
                  <p:embed/>
                </p:oleObj>
              </mc:Choice>
              <mc:Fallback>
                <p:oleObj name="Equation" r:id="rId22" imgW="1384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335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6" name="Object 20"/>
          <p:cNvGraphicFramePr>
            <a:graphicFrameLocks noChangeAspect="1"/>
          </p:cNvGraphicFramePr>
          <p:nvPr/>
        </p:nvGraphicFramePr>
        <p:xfrm>
          <a:off x="4648200" y="4495800"/>
          <a:ext cx="912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2" name="Equation" r:id="rId24" imgW="482400" imgH="164880" progId="Equation.DSMT4">
                  <p:embed/>
                </p:oleObj>
              </mc:Choice>
              <mc:Fallback>
                <p:oleObj name="Equation" r:id="rId24" imgW="482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9128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7" name="Object 21"/>
          <p:cNvGraphicFramePr>
            <a:graphicFrameLocks noChangeAspect="1"/>
          </p:cNvGraphicFramePr>
          <p:nvPr/>
        </p:nvGraphicFramePr>
        <p:xfrm>
          <a:off x="5486400" y="4495800"/>
          <a:ext cx="32908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3" name="Equation" r:id="rId26" imgW="1739880" imgH="164880" progId="Equation.DSMT4">
                  <p:embed/>
                </p:oleObj>
              </mc:Choice>
              <mc:Fallback>
                <p:oleObj name="Equation" r:id="rId26" imgW="1739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95800"/>
                        <a:ext cx="32908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8" name="Object 22"/>
          <p:cNvGraphicFramePr>
            <a:graphicFrameLocks noChangeAspect="1"/>
          </p:cNvGraphicFramePr>
          <p:nvPr/>
        </p:nvGraphicFramePr>
        <p:xfrm>
          <a:off x="4191000" y="5105400"/>
          <a:ext cx="719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4" name="Equation" r:id="rId28" imgW="380880" imgH="190440" progId="Equation.DSMT4">
                  <p:embed/>
                </p:oleObj>
              </mc:Choice>
              <mc:Fallback>
                <p:oleObj name="Equation" r:id="rId28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7191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9" name="Object 23"/>
          <p:cNvGraphicFramePr>
            <a:graphicFrameLocks noChangeAspect="1"/>
          </p:cNvGraphicFramePr>
          <p:nvPr/>
        </p:nvGraphicFramePr>
        <p:xfrm>
          <a:off x="4876800" y="5029200"/>
          <a:ext cx="29543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5" name="Equation" r:id="rId30" imgW="1562040" imgH="253800" progId="Equation.DSMT4">
                  <p:embed/>
                </p:oleObj>
              </mc:Choice>
              <mc:Fallback>
                <p:oleObj name="Equation" r:id="rId30" imgW="1562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29200"/>
                        <a:ext cx="29543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0" name="Object 24"/>
          <p:cNvGraphicFramePr>
            <a:graphicFrameLocks noChangeAspect="1"/>
          </p:cNvGraphicFramePr>
          <p:nvPr/>
        </p:nvGraphicFramePr>
        <p:xfrm>
          <a:off x="4227513" y="5638800"/>
          <a:ext cx="649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6" name="Equation" r:id="rId32" imgW="342720" imgH="190440" progId="Equation.DSMT4">
                  <p:embed/>
                </p:oleObj>
              </mc:Choice>
              <mc:Fallback>
                <p:oleObj name="Equation" r:id="rId32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5638800"/>
                        <a:ext cx="649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1" name="Object 25"/>
          <p:cNvGraphicFramePr>
            <a:graphicFrameLocks noChangeAspect="1"/>
          </p:cNvGraphicFramePr>
          <p:nvPr/>
        </p:nvGraphicFramePr>
        <p:xfrm>
          <a:off x="4876800" y="5597525"/>
          <a:ext cx="2833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7" name="Equation" r:id="rId34" imgW="1498320" imgH="253800" progId="Equation.DSMT4">
                  <p:embed/>
                </p:oleObj>
              </mc:Choice>
              <mc:Fallback>
                <p:oleObj name="Equation" r:id="rId34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597525"/>
                        <a:ext cx="28336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086600" y="1524000"/>
            <a:ext cx="1936750" cy="2085975"/>
            <a:chOff x="4464" y="960"/>
            <a:chExt cx="1220" cy="1314"/>
          </a:xfrm>
        </p:grpSpPr>
        <p:sp>
          <p:nvSpPr>
            <p:cNvPr id="321563" name="Rectangle 27"/>
            <p:cNvSpPr>
              <a:spLocks noChangeArrowheads="1"/>
            </p:cNvSpPr>
            <p:nvPr/>
          </p:nvSpPr>
          <p:spPr bwMode="auto">
            <a:xfrm>
              <a:off x="4464" y="960"/>
              <a:ext cx="1008" cy="864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1564" name="Text Box 28"/>
            <p:cNvSpPr txBox="1">
              <a:spLocks noChangeArrowheads="1"/>
            </p:cNvSpPr>
            <p:nvPr/>
          </p:nvSpPr>
          <p:spPr bwMode="auto">
            <a:xfrm>
              <a:off x="4800" y="2006"/>
              <a:ext cx="884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21565" name="AutoShape 29"/>
            <p:cNvCxnSpPr>
              <a:cxnSpLocks noChangeShapeType="1"/>
              <a:stCxn id="321564" idx="0"/>
              <a:endCxn id="321563" idx="2"/>
            </p:cNvCxnSpPr>
            <p:nvPr/>
          </p:nvCxnSpPr>
          <p:spPr bwMode="auto">
            <a:xfrm flipH="1" flipV="1">
              <a:off x="4968" y="1824"/>
              <a:ext cx="274" cy="173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7620000" y="3676650"/>
            <a:ext cx="1371600" cy="584776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A battery or a source of</a:t>
            </a:r>
            <a:r>
              <a:rPr lang="en-US" sz="1600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dirty="0" err="1" smtClean="0">
                <a:solidFill>
                  <a:srgbClr val="CC0000"/>
                </a:solidFill>
                <a:latin typeface="Arial Narrow" charset="0"/>
              </a:rPr>
              <a:t>emf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3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39FC-9124-7D46-8212-782585256EFF}" type="slidenum">
              <a:rPr lang="en-US"/>
              <a:pPr/>
              <a:t>13</a:t>
            </a:fld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Resisters in Parallel</a:t>
            </a:r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381000" y="2514600"/>
            <a:ext cx="876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common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for the devices in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parallel circuit?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voltage is the same across all the resisters.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total current that leaves the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is,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however, split.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current that passes through every element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current is I,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I=V/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1/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5876925" y="5353050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1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5353050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7696200" y="5410200"/>
            <a:ext cx="11430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Resisters in parallel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76200" y="6310313"/>
            <a:ext cx="906780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When resisters are connected in parallel, the total resistance decreases and the current increases.</a:t>
            </a:r>
          </a:p>
        </p:txBody>
      </p:sp>
      <p:pic>
        <p:nvPicPr>
          <p:cNvPr id="324617" name="Picture 9" descr="FG26_004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33400"/>
            <a:ext cx="2286000" cy="1905000"/>
          </a:xfrm>
          <a:prstGeom prst="rect">
            <a:avLst/>
          </a:prstGeom>
          <a:noFill/>
        </p:spPr>
      </p:pic>
      <p:pic>
        <p:nvPicPr>
          <p:cNvPr id="324618" name="Picture 10" descr="FG26_00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685800"/>
            <a:ext cx="2057400" cy="1828800"/>
          </a:xfrm>
          <a:prstGeom prst="rect">
            <a:avLst/>
          </a:prstGeom>
          <a:noFill/>
        </p:spPr>
      </p:pic>
      <p:sp>
        <p:nvSpPr>
          <p:cNvPr id="324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55626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Resisters are</a:t>
            </a:r>
            <a:r>
              <a:rPr lang="en-US" sz="2800" dirty="0" smtClean="0"/>
              <a:t> in </a:t>
            </a:r>
            <a:r>
              <a:rPr lang="en-US" sz="2800" dirty="0"/>
              <a:t>parallel when two or more resisters are connected in separate branches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house and building wirings are arranged this way.</a:t>
            </a:r>
          </a:p>
        </p:txBody>
      </p:sp>
    </p:spTree>
    <p:extLst>
      <p:ext uri="{BB962C8B-B14F-4D97-AF65-F5344CB8AC3E}">
        <p14:creationId xmlns:p14="http://schemas.microsoft.com/office/powerpoint/2010/main" val="13029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A746-06FD-B841-920E-6FBE1F3C2C4D}" type="slidenum">
              <a:rPr lang="en-US"/>
              <a:pPr/>
              <a:t>14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325" y="1066800"/>
            <a:ext cx="5562600" cy="685800"/>
          </a:xfrm>
        </p:spPr>
        <p:txBody>
          <a:bodyPr/>
          <a:lstStyle/>
          <a:p>
            <a:r>
              <a:rPr lang="en-US"/>
              <a:t>Parallel Capacitor arrangements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/>
              <a:t> Resister and Capacitor Arrangements</a:t>
            </a:r>
          </a:p>
        </p:txBody>
      </p:sp>
      <p:graphicFrame>
        <p:nvGraphicFramePr>
          <p:cNvPr id="3256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0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5"/>
          <p:cNvGraphicFramePr>
            <a:graphicFrameLocks noChangeAspect="1"/>
          </p:cNvGraphicFramePr>
          <p:nvPr/>
        </p:nvGraphicFramePr>
        <p:xfrm>
          <a:off x="6384925" y="1066800"/>
          <a:ext cx="14366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07" name="Equation" r:id="rId5" imgW="698400" imgH="342720" progId="Equation.DSMT4">
                  <p:embed/>
                </p:oleObj>
              </mc:Choice>
              <mc:Fallback>
                <p:oleObj name="Equation" r:id="rId5" imgW="6984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1066800"/>
                        <a:ext cx="1436688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8" name="Object 6"/>
          <p:cNvGraphicFramePr>
            <a:graphicFrameLocks noChangeAspect="1"/>
          </p:cNvGraphicFramePr>
          <p:nvPr/>
        </p:nvGraphicFramePr>
        <p:xfrm>
          <a:off x="6384925" y="2262188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08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262188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822325" y="23622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Parallel Resister arrangements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822325" y="36576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Capacitor arrangements</a:t>
            </a:r>
          </a:p>
        </p:txBody>
      </p:sp>
      <p:graphicFrame>
        <p:nvGraphicFramePr>
          <p:cNvPr id="325641" name="Object 9"/>
          <p:cNvGraphicFramePr>
            <a:graphicFrameLocks noChangeAspect="1"/>
          </p:cNvGraphicFramePr>
          <p:nvPr/>
        </p:nvGraphicFramePr>
        <p:xfrm>
          <a:off x="6384925" y="3606800"/>
          <a:ext cx="15398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09" name="Equation" r:id="rId9" imgW="749160" imgH="419040" progId="Equation.DSMT4">
                  <p:embed/>
                </p:oleObj>
              </mc:Choice>
              <mc:Fallback>
                <p:oleObj name="Equation" r:id="rId9" imgW="749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606800"/>
                        <a:ext cx="15398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822325" y="49530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Resister arrangements</a:t>
            </a:r>
          </a:p>
        </p:txBody>
      </p:sp>
      <p:graphicFrame>
        <p:nvGraphicFramePr>
          <p:cNvPr id="325643" name="Object 11"/>
          <p:cNvGraphicFramePr>
            <a:graphicFrameLocks noChangeAspect="1"/>
          </p:cNvGraphicFramePr>
          <p:nvPr/>
        </p:nvGraphicFramePr>
        <p:xfrm>
          <a:off x="6384925" y="4953000"/>
          <a:ext cx="14097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10" name="Equation" r:id="rId11" imgW="685800" imgH="342720" progId="Equation.DSMT4">
                  <p:embed/>
                </p:oleObj>
              </mc:Choice>
              <mc:Fallback>
                <p:oleObj name="Equation" r:id="rId11" imgW="685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4953000"/>
                        <a:ext cx="1409700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6DD-CAE9-DC44-8D5F-2650E4352A5F}" type="slidenum">
              <a:rPr lang="en-US"/>
              <a:pPr/>
              <a:t>15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2 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60960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Series or parallel?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The light bulbs in the figure are identical and have identical resistance R.  Which configuration produces more light? (b) Which way do you think the headlights of a car are wired? 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are the equivalent resistances for the two cases? </a:t>
            </a:r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817563" y="2971800"/>
            <a:ext cx="782637" cy="609600"/>
          </a:xfrm>
          <a:prstGeom prst="rightArrow">
            <a:avLst>
              <a:gd name="adj1" fmla="val 50000"/>
              <a:gd name="adj2" fmla="val 32096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Series</a:t>
            </a: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bulbs get brighter when the total power transformed is larger.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series</a:t>
            </a:r>
          </a:p>
        </p:txBody>
      </p:sp>
      <p:graphicFrame>
        <p:nvGraphicFramePr>
          <p:cNvPr id="326664" name="Object 8"/>
          <p:cNvGraphicFramePr>
            <a:graphicFrameLocks noChangeAspect="1"/>
          </p:cNvGraphicFramePr>
          <p:nvPr/>
        </p:nvGraphicFramePr>
        <p:xfrm>
          <a:off x="1447800" y="4210050"/>
          <a:ext cx="577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46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10050"/>
                        <a:ext cx="5778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5" name="Object 9"/>
          <p:cNvGraphicFramePr>
            <a:graphicFrameLocks noChangeAspect="1"/>
          </p:cNvGraphicFramePr>
          <p:nvPr/>
        </p:nvGraphicFramePr>
        <p:xfrm>
          <a:off x="1752600" y="3048000"/>
          <a:ext cx="8302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47" name="Equation" r:id="rId5" imgW="342720" imgH="228600" progId="Equation.DSMT4">
                  <p:embed/>
                </p:oleObj>
              </mc:Choice>
              <mc:Fallback>
                <p:oleObj name="Equation" r:id="rId5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8302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6" name="Object 10"/>
          <p:cNvGraphicFramePr>
            <a:graphicFrameLocks noChangeAspect="1"/>
          </p:cNvGraphicFramePr>
          <p:nvPr/>
        </p:nvGraphicFramePr>
        <p:xfrm>
          <a:off x="2057400" y="426720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48" name="Equation" r:id="rId7" imgW="317160" imgH="164880" progId="Equation.DSMT4">
                  <p:embed/>
                </p:oleObj>
              </mc:Choice>
              <mc:Fallback>
                <p:oleObj name="Equation" r:id="rId7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6720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667" name="Picture 11" descr="FG26_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533400"/>
            <a:ext cx="2895600" cy="1981200"/>
          </a:xfrm>
          <a:prstGeom prst="rect">
            <a:avLst/>
          </a:prstGeom>
          <a:noFill/>
        </p:spPr>
      </p:pic>
      <p:sp>
        <p:nvSpPr>
          <p:cNvPr id="326668" name="AutoShape 12"/>
          <p:cNvSpPr>
            <a:spLocks noChangeArrowheads="1"/>
          </p:cNvSpPr>
          <p:nvPr/>
        </p:nvSpPr>
        <p:spPr bwMode="auto">
          <a:xfrm>
            <a:off x="3962400" y="2895600"/>
            <a:ext cx="889000" cy="609600"/>
          </a:xfrm>
          <a:prstGeom prst="rightArrow">
            <a:avLst>
              <a:gd name="adj1" fmla="val 50000"/>
              <a:gd name="adj2" fmla="val 3645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69" name="Object 13"/>
          <p:cNvGraphicFramePr>
            <a:graphicFrameLocks noChangeAspect="1"/>
          </p:cNvGraphicFramePr>
          <p:nvPr/>
        </p:nvGraphicFramePr>
        <p:xfrm>
          <a:off x="5053013" y="2755900"/>
          <a:ext cx="8905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49" name="Equation" r:id="rId10" imgW="368280" imgH="419040" progId="Equation.DSMT4">
                  <p:embed/>
                </p:oleObj>
              </mc:Choice>
              <mc:Fallback>
                <p:oleObj name="Equation" r:id="rId10" imgW="368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2755900"/>
                        <a:ext cx="8905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0" name="Object 14"/>
          <p:cNvGraphicFramePr>
            <a:graphicFrameLocks noChangeAspect="1"/>
          </p:cNvGraphicFramePr>
          <p:nvPr/>
        </p:nvGraphicFramePr>
        <p:xfrm>
          <a:off x="7162800" y="3048000"/>
          <a:ext cx="8286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50" name="Equation" r:id="rId12" imgW="342720" imgH="228600" progId="Equation.DSMT4">
                  <p:embed/>
                </p:oleObj>
              </mc:Choice>
              <mc:Fallback>
                <p:oleObj name="Equation" r:id="rId12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048000"/>
                        <a:ext cx="8286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1" name="AutoShape 15"/>
          <p:cNvSpPr>
            <a:spLocks noChangeArrowheads="1"/>
          </p:cNvSpPr>
          <p:nvPr/>
        </p:nvSpPr>
        <p:spPr bwMode="auto">
          <a:xfrm>
            <a:off x="6613525" y="28956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graphicFrame>
        <p:nvGraphicFramePr>
          <p:cNvPr id="326672" name="Object 16"/>
          <p:cNvGraphicFramePr>
            <a:graphicFrameLocks noChangeAspect="1"/>
          </p:cNvGraphicFramePr>
          <p:nvPr/>
        </p:nvGraphicFramePr>
        <p:xfrm>
          <a:off x="5943600" y="419735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51" name="Equation" r:id="rId14" imgW="317160" imgH="164880" progId="Equation.DSMT4">
                  <p:embed/>
                </p:oleObj>
              </mc:Choice>
              <mc:Fallback>
                <p:oleObj name="Equation" r:id="rId14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9735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3" name="Object 17"/>
          <p:cNvGraphicFramePr>
            <a:graphicFrameLocks noChangeAspect="1"/>
          </p:cNvGraphicFramePr>
          <p:nvPr/>
        </p:nvGraphicFramePr>
        <p:xfrm>
          <a:off x="5334000" y="4186238"/>
          <a:ext cx="5778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52" name="Equation" r:id="rId16" imgW="304560" imgH="203040" progId="Equation.DSMT4">
                  <p:embed/>
                </p:oleObj>
              </mc:Choice>
              <mc:Fallback>
                <p:oleObj name="Equation" r:id="rId16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86238"/>
                        <a:ext cx="5778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4267200" y="4191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75" name="Object 19"/>
          <p:cNvGraphicFramePr>
            <a:graphicFrameLocks noChangeAspect="1"/>
          </p:cNvGraphicFramePr>
          <p:nvPr/>
        </p:nvGraphicFramePr>
        <p:xfrm>
          <a:off x="2590800" y="3962400"/>
          <a:ext cx="6953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53" name="Equation" r:id="rId18" imgW="368280" imgH="444240" progId="Equation.DSMT4">
                  <p:embed/>
                </p:oleObj>
              </mc:Choice>
              <mc:Fallback>
                <p:oleObj name="Equation" r:id="rId18" imgW="368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6953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6" name="Object 20"/>
          <p:cNvGraphicFramePr>
            <a:graphicFrameLocks noChangeAspect="1"/>
          </p:cNvGraphicFramePr>
          <p:nvPr/>
        </p:nvGraphicFramePr>
        <p:xfrm>
          <a:off x="3278188" y="3962400"/>
          <a:ext cx="4556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54" name="Equation" r:id="rId20" imgW="241200" imgH="393480" progId="Equation.DSMT4">
                  <p:embed/>
                </p:oleObj>
              </mc:Choice>
              <mc:Fallback>
                <p:oleObj name="Equation" r:id="rId20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3962400"/>
                        <a:ext cx="4556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7" name="Object 21"/>
          <p:cNvGraphicFramePr>
            <a:graphicFrameLocks noChangeAspect="1"/>
          </p:cNvGraphicFramePr>
          <p:nvPr/>
        </p:nvGraphicFramePr>
        <p:xfrm>
          <a:off x="6477000" y="3944938"/>
          <a:ext cx="6953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55" name="Equation" r:id="rId22" imgW="368280" imgH="444240" progId="Equation.DSMT4">
                  <p:embed/>
                </p:oleObj>
              </mc:Choice>
              <mc:Fallback>
                <p:oleObj name="Equation" r:id="rId22" imgW="368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944938"/>
                        <a:ext cx="6953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8" name="Object 22"/>
          <p:cNvGraphicFramePr>
            <a:graphicFrameLocks noChangeAspect="1"/>
          </p:cNvGraphicFramePr>
          <p:nvPr/>
        </p:nvGraphicFramePr>
        <p:xfrm>
          <a:off x="7162800" y="3962400"/>
          <a:ext cx="7921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56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62400"/>
                        <a:ext cx="7921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9" name="Object 23"/>
          <p:cNvGraphicFramePr>
            <a:graphicFrameLocks noChangeAspect="1"/>
          </p:cNvGraphicFramePr>
          <p:nvPr/>
        </p:nvGraphicFramePr>
        <p:xfrm>
          <a:off x="7926388" y="4191000"/>
          <a:ext cx="4556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57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88" y="4191000"/>
                        <a:ext cx="4556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457200" y="4876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parallel circuit provides brighter lighting.</a:t>
            </a: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381000" y="52578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Car’s headlights are in parallel to provide brighter lighting and also to prevent both lights going out at the same time when one burns out. </a:t>
            </a:r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4419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So what is bad about parallel circuits?</a:t>
            </a: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4876800" y="6172200"/>
            <a:ext cx="403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Uses more energy in a given time.</a:t>
            </a:r>
          </a:p>
        </p:txBody>
      </p:sp>
      <p:graphicFrame>
        <p:nvGraphicFramePr>
          <p:cNvPr id="326684" name="Object 28"/>
          <p:cNvGraphicFramePr>
            <a:graphicFrameLocks noChangeAspect="1"/>
          </p:cNvGraphicFramePr>
          <p:nvPr/>
        </p:nvGraphicFramePr>
        <p:xfrm>
          <a:off x="2600325" y="3082925"/>
          <a:ext cx="523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58" name="Equation" r:id="rId28" imgW="215640" imgH="152280" progId="Equation.DSMT4">
                  <p:embed/>
                </p:oleObj>
              </mc:Choice>
              <mc:Fallback>
                <p:oleObj name="Equation" r:id="rId28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3082925"/>
                        <a:ext cx="5238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5" name="Object 29"/>
          <p:cNvGraphicFramePr>
            <a:graphicFrameLocks noChangeAspect="1"/>
          </p:cNvGraphicFramePr>
          <p:nvPr/>
        </p:nvGraphicFramePr>
        <p:xfrm>
          <a:off x="5943600" y="2743200"/>
          <a:ext cx="4000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59" name="Equation" r:id="rId30" imgW="164880" imgH="368280" progId="Equation.DSMT4">
                  <p:embed/>
                </p:oleObj>
              </mc:Choice>
              <mc:Fallback>
                <p:oleObj name="Equation" r:id="rId30" imgW="164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4000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6" name="Object 30"/>
          <p:cNvGraphicFramePr>
            <a:graphicFrameLocks noChangeAspect="1"/>
          </p:cNvGraphicFramePr>
          <p:nvPr/>
        </p:nvGraphicFramePr>
        <p:xfrm>
          <a:off x="7981950" y="2820988"/>
          <a:ext cx="4000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60" name="Equation" r:id="rId32" imgW="164880" imgH="368280" progId="Equation.DSMT4">
                  <p:embed/>
                </p:oleObj>
              </mc:Choice>
              <mc:Fallback>
                <p:oleObj name="Equation" r:id="rId32" imgW="164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2820988"/>
                        <a:ext cx="4000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6477000" y="2314575"/>
            <a:ext cx="914400" cy="123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001000" y="2314575"/>
            <a:ext cx="914400" cy="123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764D-6CCF-CC49-AE57-F3B5A6E91CF5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228600"/>
            <a:ext cx="3581400" cy="4724400"/>
            <a:chOff x="3504" y="0"/>
            <a:chExt cx="1920" cy="1488"/>
          </a:xfrm>
        </p:grpSpPr>
        <p:pic>
          <p:nvPicPr>
            <p:cNvPr id="327683" name="Picture 3" descr="FG26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4" y="0"/>
              <a:ext cx="1920" cy="1440"/>
            </a:xfrm>
            <a:prstGeom prst="rect">
              <a:avLst/>
            </a:prstGeom>
            <a:noFill/>
          </p:spPr>
        </p:pic>
        <p:sp>
          <p:nvSpPr>
            <p:cNvPr id="327684" name="Rectangle 4"/>
            <p:cNvSpPr>
              <a:spLocks noChangeArrowheads="1"/>
            </p:cNvSpPr>
            <p:nvPr/>
          </p:nvSpPr>
          <p:spPr bwMode="auto">
            <a:xfrm>
              <a:off x="3792" y="672"/>
              <a:ext cx="1344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2768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5 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152400" y="609600"/>
            <a:ext cx="6858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Current in one branch.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current flowing through the 500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resister in the figure?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need to find first? </a:t>
            </a: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current in the circuit is</a:t>
            </a:r>
          </a:p>
        </p:txBody>
      </p:sp>
      <p:graphicFrame>
        <p:nvGraphicFramePr>
          <p:cNvPr id="327689" name="Object 9"/>
          <p:cNvGraphicFramePr>
            <a:graphicFrameLocks noChangeAspect="1"/>
          </p:cNvGraphicFramePr>
          <p:nvPr/>
        </p:nvGraphicFramePr>
        <p:xfrm>
          <a:off x="4710113" y="2449513"/>
          <a:ext cx="6238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26" name="Equation" r:id="rId5" imgW="342720" imgH="406080" progId="Equation.DSMT4">
                  <p:embed/>
                </p:oleObj>
              </mc:Choice>
              <mc:Fallback>
                <p:oleObj name="Equation" r:id="rId5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49513"/>
                        <a:ext cx="62388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/>
        </p:nvGraphicFramePr>
        <p:xfrm>
          <a:off x="4724400" y="3733800"/>
          <a:ext cx="3905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27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905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3810000" y="12954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need to find the total current.</a:t>
            </a:r>
          </a:p>
        </p:txBody>
      </p:sp>
      <p:sp>
        <p:nvSpPr>
          <p:cNvPr id="327692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To do that we need to compute the equivalent resistance. </a:t>
            </a:r>
          </a:p>
        </p:txBody>
      </p:sp>
      <p:sp>
        <p:nvSpPr>
          <p:cNvPr id="327693" name="Text Box 13"/>
          <p:cNvSpPr txBox="1">
            <a:spLocks noChangeArrowheads="1"/>
          </p:cNvSpPr>
          <p:nvPr/>
        </p:nvSpPr>
        <p:spPr bwMode="auto">
          <a:xfrm>
            <a:off x="457200" y="259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small parallel branch is: </a:t>
            </a:r>
          </a:p>
        </p:txBody>
      </p:sp>
      <p:graphicFrame>
        <p:nvGraphicFramePr>
          <p:cNvPr id="327694" name="Object 14"/>
          <p:cNvGraphicFramePr>
            <a:graphicFrameLocks noChangeAspect="1"/>
          </p:cNvGraphicFramePr>
          <p:nvPr/>
        </p:nvGraphicFramePr>
        <p:xfrm>
          <a:off x="7543800" y="2578100"/>
          <a:ext cx="5778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28" name="Equation" r:id="rId9" imgW="317160" imgH="203040" progId="Equation.DSMT4">
                  <p:embed/>
                </p:oleObj>
              </mc:Choice>
              <mc:Fallback>
                <p:oleObj name="Equation" r:id="rId9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578100"/>
                        <a:ext cx="5778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5" name="Text Box 15"/>
          <p:cNvSpPr txBox="1">
            <a:spLocks noChangeArrowheads="1"/>
          </p:cNvSpPr>
          <p:nvPr/>
        </p:nvSpPr>
        <p:spPr bwMode="auto">
          <a:xfrm>
            <a:off x="457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circuit is: </a:t>
            </a:r>
          </a:p>
        </p:txBody>
      </p:sp>
      <p:graphicFrame>
        <p:nvGraphicFramePr>
          <p:cNvPr id="327696" name="Object 16"/>
          <p:cNvGraphicFramePr>
            <a:graphicFrameLocks noChangeAspect="1"/>
          </p:cNvGraphicFramePr>
          <p:nvPr/>
        </p:nvGraphicFramePr>
        <p:xfrm>
          <a:off x="2971800" y="3133725"/>
          <a:ext cx="622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29" name="Equation" r:id="rId11" imgW="342720" imgH="228600" progId="Equation.DSMT4">
                  <p:embed/>
                </p:oleObj>
              </mc:Choice>
              <mc:Fallback>
                <p:oleObj name="Equation" r:id="rId11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33725"/>
                        <a:ext cx="6223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7" name="Text Box 17"/>
          <p:cNvSpPr txBox="1">
            <a:spLocks noChangeArrowheads="1"/>
          </p:cNvSpPr>
          <p:nvPr/>
        </p:nvSpPr>
        <p:spPr bwMode="auto">
          <a:xfrm>
            <a:off x="457200" y="4191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voltage drop across the parallel branch is</a:t>
            </a:r>
          </a:p>
        </p:txBody>
      </p:sp>
      <p:graphicFrame>
        <p:nvGraphicFramePr>
          <p:cNvPr id="327698" name="Object 18"/>
          <p:cNvGraphicFramePr>
            <a:graphicFrameLocks noChangeAspect="1"/>
          </p:cNvGraphicFramePr>
          <p:nvPr/>
        </p:nvGraphicFramePr>
        <p:xfrm>
          <a:off x="5737225" y="4278313"/>
          <a:ext cx="511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30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4278313"/>
                        <a:ext cx="5111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457200" y="4724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current flowing across 500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resister is therefore</a:t>
            </a:r>
          </a:p>
        </p:txBody>
      </p:sp>
      <p:graphicFrame>
        <p:nvGraphicFramePr>
          <p:cNvPr id="327700" name="Object 20"/>
          <p:cNvGraphicFramePr>
            <a:graphicFrameLocks noChangeAspect="1"/>
          </p:cNvGraphicFramePr>
          <p:nvPr/>
        </p:nvGraphicFramePr>
        <p:xfrm>
          <a:off x="2266950" y="5313363"/>
          <a:ext cx="857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31" name="Equation" r:id="rId15" imgW="533160" imgH="203040" progId="Equation.DSMT4">
                  <p:embed/>
                </p:oleObj>
              </mc:Choice>
              <mc:Fallback>
                <p:oleObj name="Equation" r:id="rId15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313363"/>
                        <a:ext cx="8572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1" name="Text Box 21"/>
          <p:cNvSpPr txBox="1">
            <a:spLocks noChangeArrowheads="1"/>
          </p:cNvSpPr>
          <p:nvPr/>
        </p:nvSpPr>
        <p:spPr bwMode="auto">
          <a:xfrm>
            <a:off x="457200" y="5881688"/>
            <a:ext cx="41910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is the current flowing 700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-</a:t>
            </a:r>
            <a:r>
              <a:rPr lang="en-US" sz="1800" b="1" dirty="0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resister?</a:t>
            </a:r>
          </a:p>
        </p:txBody>
      </p:sp>
      <p:graphicFrame>
        <p:nvGraphicFramePr>
          <p:cNvPr id="327702" name="Object 22"/>
          <p:cNvGraphicFramePr>
            <a:graphicFrameLocks noChangeAspect="1"/>
          </p:cNvGraphicFramePr>
          <p:nvPr/>
        </p:nvGraphicFramePr>
        <p:xfrm>
          <a:off x="4818063" y="5846763"/>
          <a:ext cx="5921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32"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5846763"/>
                        <a:ext cx="5921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3" name="Object 23"/>
          <p:cNvGraphicFramePr>
            <a:graphicFrameLocks noChangeAspect="1"/>
          </p:cNvGraphicFramePr>
          <p:nvPr/>
        </p:nvGraphicFramePr>
        <p:xfrm>
          <a:off x="3086100" y="5154613"/>
          <a:ext cx="571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33" name="Equation" r:id="rId19" imgW="355320" imgH="368280" progId="Equation.DSMT4">
                  <p:embed/>
                </p:oleObj>
              </mc:Choice>
              <mc:Fallback>
                <p:oleObj name="Equation" r:id="rId19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154613"/>
                        <a:ext cx="571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4" name="Object 24"/>
          <p:cNvGraphicFramePr>
            <a:graphicFrameLocks noChangeAspect="1"/>
          </p:cNvGraphicFramePr>
          <p:nvPr/>
        </p:nvGraphicFramePr>
        <p:xfrm>
          <a:off x="3657600" y="5154613"/>
          <a:ext cx="26146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34" name="Equation" r:id="rId21" imgW="1625400" imgH="368280" progId="Equation.DSMT4">
                  <p:embed/>
                </p:oleObj>
              </mc:Choice>
              <mc:Fallback>
                <p:oleObj name="Equation" r:id="rId21" imgW="1625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54613"/>
                        <a:ext cx="2614613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5" name="Object 25"/>
          <p:cNvGraphicFramePr>
            <a:graphicFrameLocks noChangeAspect="1"/>
          </p:cNvGraphicFramePr>
          <p:nvPr/>
        </p:nvGraphicFramePr>
        <p:xfrm>
          <a:off x="5410200" y="5854700"/>
          <a:ext cx="919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35" name="Equation" r:id="rId23" imgW="571320" imgH="203040" progId="Equation.DSMT4">
                  <p:embed/>
                </p:oleObj>
              </mc:Choice>
              <mc:Fallback>
                <p:oleObj name="Equation" r:id="rId23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854700"/>
                        <a:ext cx="9191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6" name="Object 26"/>
          <p:cNvGraphicFramePr>
            <a:graphicFrameLocks noChangeAspect="1"/>
          </p:cNvGraphicFramePr>
          <p:nvPr/>
        </p:nvGraphicFramePr>
        <p:xfrm>
          <a:off x="6354763" y="5867400"/>
          <a:ext cx="17986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36" name="Equation" r:id="rId25" imgW="1117440" imgH="164880" progId="Equation.DSMT4">
                  <p:embed/>
                </p:oleObj>
              </mc:Choice>
              <mc:Fallback>
                <p:oleObj name="Equation" r:id="rId25" imgW="1117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5867400"/>
                        <a:ext cx="17986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7" name="Oval 27"/>
          <p:cNvSpPr>
            <a:spLocks noChangeArrowheads="1"/>
          </p:cNvSpPr>
          <p:nvPr/>
        </p:nvSpPr>
        <p:spPr bwMode="auto">
          <a:xfrm>
            <a:off x="7848600" y="228600"/>
            <a:ext cx="990600" cy="685800"/>
          </a:xfrm>
          <a:prstGeom prst="ellips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708" name="Object 28"/>
          <p:cNvGraphicFramePr>
            <a:graphicFrameLocks noChangeAspect="1"/>
          </p:cNvGraphicFramePr>
          <p:nvPr/>
        </p:nvGraphicFramePr>
        <p:xfrm>
          <a:off x="5257800" y="2438400"/>
          <a:ext cx="19859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37" name="Equation" r:id="rId27" imgW="1091880" imgH="368280" progId="Equation.DSMT4">
                  <p:embed/>
                </p:oleObj>
              </mc:Choice>
              <mc:Fallback>
                <p:oleObj name="Equation" r:id="rId27" imgW="1091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38400"/>
                        <a:ext cx="19859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9" name="Object 29"/>
          <p:cNvGraphicFramePr>
            <a:graphicFrameLocks noChangeAspect="1"/>
          </p:cNvGraphicFramePr>
          <p:nvPr/>
        </p:nvGraphicFramePr>
        <p:xfrm>
          <a:off x="8062913" y="2438400"/>
          <a:ext cx="6238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38" name="Equation" r:id="rId29" imgW="342720" imgH="368280" progId="Equation.DSMT4">
                  <p:embed/>
                </p:oleObj>
              </mc:Choice>
              <mc:Fallback>
                <p:oleObj name="Equation" r:id="rId29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438400"/>
                        <a:ext cx="6238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0" name="Object 30"/>
          <p:cNvGraphicFramePr>
            <a:graphicFrameLocks noChangeAspect="1"/>
          </p:cNvGraphicFramePr>
          <p:nvPr/>
        </p:nvGraphicFramePr>
        <p:xfrm>
          <a:off x="3581400" y="3027363"/>
          <a:ext cx="334803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39" name="Equation" r:id="rId31" imgW="1841400" imgH="368280" progId="Equation.DSMT4">
                  <p:embed/>
                </p:oleObj>
              </mc:Choice>
              <mc:Fallback>
                <p:oleObj name="Equation" r:id="rId31" imgW="1841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27363"/>
                        <a:ext cx="334803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1" name="Object 31"/>
          <p:cNvGraphicFramePr>
            <a:graphicFrameLocks noChangeAspect="1"/>
          </p:cNvGraphicFramePr>
          <p:nvPr/>
        </p:nvGraphicFramePr>
        <p:xfrm>
          <a:off x="5105400" y="3505200"/>
          <a:ext cx="6302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40" name="Equation" r:id="rId33" imgW="368280" imgH="419040" progId="Equation.DSMT4">
                  <p:embed/>
                </p:oleObj>
              </mc:Choice>
              <mc:Fallback>
                <p:oleObj name="Equation" r:id="rId33" imgW="368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05200"/>
                        <a:ext cx="6302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2" name="Object 32"/>
          <p:cNvGraphicFramePr>
            <a:graphicFrameLocks noChangeAspect="1"/>
          </p:cNvGraphicFramePr>
          <p:nvPr/>
        </p:nvGraphicFramePr>
        <p:xfrm>
          <a:off x="5715000" y="3505200"/>
          <a:ext cx="12588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41" name="Equation" r:id="rId35" imgW="736560" imgH="368280" progId="Equation.DSMT4">
                  <p:embed/>
                </p:oleObj>
              </mc:Choice>
              <mc:Fallback>
                <p:oleObj name="Equation" r:id="rId35" imgW="736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12588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3" name="Object 33"/>
          <p:cNvGraphicFramePr>
            <a:graphicFrameLocks noChangeAspect="1"/>
          </p:cNvGraphicFramePr>
          <p:nvPr/>
        </p:nvGraphicFramePr>
        <p:xfrm>
          <a:off x="6288088" y="4278313"/>
          <a:ext cx="5699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42" name="Equation" r:id="rId37" imgW="368280" imgH="203040" progId="Equation.DSMT4">
                  <p:embed/>
                </p:oleObj>
              </mc:Choice>
              <mc:Fallback>
                <p:oleObj name="Equation" r:id="rId37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4278313"/>
                        <a:ext cx="5699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4" name="Object 34"/>
          <p:cNvGraphicFramePr>
            <a:graphicFrameLocks noChangeAspect="1"/>
          </p:cNvGraphicFramePr>
          <p:nvPr/>
        </p:nvGraphicFramePr>
        <p:xfrm>
          <a:off x="6892925" y="4203700"/>
          <a:ext cx="2022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43" name="Equation" r:id="rId39" imgW="1307880" imgH="203040" progId="Equation.DSMT4">
                  <p:embed/>
                </p:oleObj>
              </mc:Choice>
              <mc:Fallback>
                <p:oleObj name="Equation" r:id="rId39" imgW="1307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4203700"/>
                        <a:ext cx="20224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8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2534-CEB4-6140-93FE-0EA1FF9AFF86}" type="slidenum">
              <a:rPr lang="en-US"/>
              <a:pPr/>
              <a:t>17</a:t>
            </a:fld>
            <a:endParaRPr lang="en-US"/>
          </a:p>
        </p:txBody>
      </p:sp>
      <p:pic>
        <p:nvPicPr>
          <p:cNvPr id="328706" name="Picture 2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"/>
            <a:ext cx="3352800" cy="2171700"/>
          </a:xfrm>
          <a:prstGeom prst="rect">
            <a:avLst/>
          </a:prstGeom>
          <a:noFill/>
        </p:spPr>
      </p:pic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5715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Some circuits are very complicated to do the analysis using the simple combinations of resisters</a:t>
            </a:r>
          </a:p>
          <a:p>
            <a:pPr lvl="1">
              <a:lnSpc>
                <a:spcPct val="90000"/>
              </a:lnSpc>
            </a:pPr>
            <a:r>
              <a:rPr lang="en-US"/>
              <a:t>G. R. Kirchhoff devised two rules to deal with complicated circuits.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/>
              <a:t> Kirchhoff’s Rules – 1</a:t>
            </a:r>
            <a:r>
              <a:rPr lang="en-US" baseline="30000"/>
              <a:t>st</a:t>
            </a:r>
            <a:r>
              <a:rPr lang="en-US"/>
              <a:t> Rule</a:t>
            </a: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4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04800" y="2667000"/>
            <a:ext cx="868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Kirchhoff’s rules are based on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conservation of charge and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Kirchhoff’s 1</a:t>
            </a:r>
            <a:r>
              <a:rPr lang="en-US" sz="2800" baseline="30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st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rule: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 junction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rule, </a:t>
            </a:r>
            <a:r>
              <a:rPr lang="en-US" sz="2800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charge conservation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any junction point, the sum of all currents entering the junction must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 equal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to the sum of all currents leaving the junction.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 other words, what goes in must come out.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junction 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in the figure,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comes into the junction while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and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leaves: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=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+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endParaRPr lang="en-US" dirty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CFF-7D66-AA4A-8342-807F3767FDEC}" type="slidenum">
              <a:rPr lang="en-US"/>
              <a:pPr/>
              <a:t>18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Kirchhoff’s Rules – 2</a:t>
            </a:r>
            <a:r>
              <a:rPr lang="en-US" baseline="30000"/>
              <a:t>nd</a:t>
            </a:r>
            <a:r>
              <a:rPr lang="en-US"/>
              <a:t> Rule</a:t>
            </a:r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6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9732" name="Picture 4" descr="FG26_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685800"/>
            <a:ext cx="4419600" cy="2133600"/>
          </a:xfrm>
          <a:prstGeom prst="rect">
            <a:avLst/>
          </a:prstGeom>
          <a:noFill/>
        </p:spPr>
      </p:pic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5791200" cy="1752600"/>
          </a:xfrm>
        </p:spPr>
        <p:txBody>
          <a:bodyPr/>
          <a:lstStyle/>
          <a:p>
            <a:r>
              <a:rPr lang="en-US" sz="2800" dirty="0" err="1"/>
              <a:t>Kirchoff’s</a:t>
            </a:r>
            <a:r>
              <a:rPr lang="en-US" sz="2800" dirty="0"/>
              <a:t> 2</a:t>
            </a:r>
            <a:r>
              <a:rPr lang="en-US" sz="2800" baseline="30000" dirty="0"/>
              <a:t>nd</a:t>
            </a:r>
            <a:r>
              <a:rPr lang="en-US" sz="2800" dirty="0"/>
              <a:t> rule:</a:t>
            </a:r>
            <a:r>
              <a:rPr lang="en-US" sz="2800" dirty="0" smtClean="0"/>
              <a:t> The loop </a:t>
            </a:r>
            <a:r>
              <a:rPr lang="en-US" sz="2800" dirty="0"/>
              <a:t>rule, uses </a:t>
            </a:r>
            <a:r>
              <a:rPr lang="en-US" sz="2800" b="1" u="sng" dirty="0">
                <a:solidFill>
                  <a:srgbClr val="FF0000"/>
                </a:solidFill>
              </a:rPr>
              <a:t>conservation of energy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 sum of the changes in potential </a:t>
            </a:r>
            <a:r>
              <a:rPr lang="en-US" sz="2400" dirty="0" smtClean="0"/>
              <a:t>in </a:t>
            </a:r>
            <a:r>
              <a:rPr lang="en-US" sz="2400" dirty="0"/>
              <a:t>any closed path of a circuit must be zero.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304800" y="274320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current in the circuit in the figure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is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high potential point while point </a:t>
            </a:r>
            <a:r>
              <a:rPr lang="en-US" sz="2000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lowest potential.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test charge starts at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returns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total potential change is 0.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no potential change since there is no source of potential nor any resistance.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400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IR=0.017*400 =6.8V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290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IR=0.017*290 =5.2V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these are voltage drops, we use negative sign for these, -6.8V and -5.2V.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change 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while from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there is +12V change.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 the total change of the voltage through the loop is: -6.8V-5.2V+12V=0V.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9072" y="2738734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=12/690=0.017A.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04DF-547A-E245-A12B-6ACECAA20D22}" type="slidenum">
              <a:rPr lang="en-US"/>
              <a:pPr/>
              <a:t>19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534400" cy="5410200"/>
          </a:xfrm>
        </p:spPr>
        <p:txBody>
          <a:bodyPr/>
          <a:lstStyle/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Determine the flow of currents at the </a:t>
            </a:r>
            <a:r>
              <a:rPr lang="en-US" sz="2800" dirty="0" smtClean="0"/>
              <a:t>junctions and label each and everyone of the currents.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It does not matter which </a:t>
            </a:r>
            <a:r>
              <a:rPr lang="en-US" sz="2400" dirty="0" smtClean="0"/>
              <a:t>direction, </a:t>
            </a:r>
            <a:r>
              <a:rPr lang="en-US" sz="2400" dirty="0"/>
              <a:t>you </a:t>
            </a:r>
            <a:r>
              <a:rPr lang="en-US" sz="2400" dirty="0" smtClean="0"/>
              <a:t>decide but keep it!</a:t>
            </a:r>
          </a:p>
          <a:p>
            <a:pPr marL="1390650" lvl="2" indent="-533400">
              <a:spcBef>
                <a:spcPts val="72"/>
              </a:spcBef>
            </a:pPr>
            <a:r>
              <a:rPr lang="en-US" sz="2000" dirty="0" smtClean="0"/>
              <a:t>You cannot have all current coming in or going out of a junction, though!</a:t>
            </a:r>
            <a:endParaRPr lang="en-US" sz="2000" dirty="0"/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If the value of the current after completing the calculations are negative, you </a:t>
            </a:r>
            <a:r>
              <a:rPr lang="en-US" sz="2400" dirty="0" smtClean="0"/>
              <a:t>just need to </a:t>
            </a:r>
            <a:r>
              <a:rPr lang="en-US" sz="2400" dirty="0"/>
              <a:t>flip the direction of the current flow.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current equation based on Kirchhoff’s 1</a:t>
            </a:r>
            <a:r>
              <a:rPr lang="en-US" sz="2800" baseline="30000" dirty="0"/>
              <a:t>st</a:t>
            </a:r>
            <a:r>
              <a:rPr lang="en-US" sz="2800" dirty="0"/>
              <a:t> rule at various junctions.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Be sure to see if any of them are the same.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Choose </a:t>
            </a:r>
            <a:r>
              <a:rPr lang="en-US" sz="2800" dirty="0" smtClean="0"/>
              <a:t>closed </a:t>
            </a:r>
            <a:r>
              <a:rPr lang="en-US" sz="2800" dirty="0"/>
              <a:t>loops in the circuit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in each interval of the junctions, keeping the </a:t>
            </a:r>
            <a:r>
              <a:rPr lang="en-US" sz="2800" dirty="0" smtClean="0"/>
              <a:t>proper signs as you decided in step 1 above.</a:t>
            </a:r>
            <a:endParaRPr lang="en-US" sz="2800" dirty="0"/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equations for each loop.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Solve the equations for unknowns.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How to use </a:t>
            </a:r>
            <a:r>
              <a:rPr lang="en-US" dirty="0"/>
              <a:t>Kirchhoff’s </a:t>
            </a:r>
            <a:r>
              <a:rPr lang="en-US" dirty="0" smtClean="0"/>
              <a:t>Rules??</a:t>
            </a:r>
            <a:endParaRPr lang="en-US" dirty="0"/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9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2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21,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838200"/>
          </a:xfrm>
        </p:spPr>
        <p:txBody>
          <a:bodyPr/>
          <a:lstStyle/>
          <a:p>
            <a:r>
              <a:rPr lang="en-US" sz="48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991600" cy="5334000"/>
          </a:xfrm>
        </p:spPr>
        <p:txBody>
          <a:bodyPr/>
          <a:lstStyle/>
          <a:p>
            <a:r>
              <a:rPr lang="en-US" sz="2000" dirty="0" smtClean="0"/>
              <a:t>One-on-one mid-term grade discussion Tuesday, June 24.  </a:t>
            </a:r>
          </a:p>
          <a:p>
            <a:pPr lvl="1"/>
            <a:r>
              <a:rPr lang="en-US" sz="1800" dirty="0" smtClean="0"/>
              <a:t>Class for the first 30min </a:t>
            </a:r>
          </a:p>
          <a:p>
            <a:pPr lvl="1"/>
            <a:r>
              <a:rPr lang="en-US" sz="1800" dirty="0" smtClean="0"/>
              <a:t>In my office </a:t>
            </a:r>
            <a:r>
              <a:rPr lang="mr-IN" sz="1800" dirty="0" smtClean="0"/>
              <a:t>–</a:t>
            </a:r>
            <a:r>
              <a:rPr lang="en-US" sz="1800" dirty="0" smtClean="0"/>
              <a:t> CPB342. </a:t>
            </a:r>
            <a:endParaRPr lang="en-US" sz="1600" dirty="0"/>
          </a:p>
          <a:p>
            <a:pPr lvl="1"/>
            <a:r>
              <a:rPr lang="en-US" sz="1800" dirty="0" smtClean="0"/>
              <a:t>Last names begin with </a:t>
            </a:r>
          </a:p>
          <a:p>
            <a:pPr lvl="2"/>
            <a:r>
              <a:rPr lang="en-US" sz="1600" dirty="0" smtClean="0"/>
              <a:t>A </a:t>
            </a:r>
            <a:r>
              <a:rPr lang="mr-IN" sz="1600" dirty="0" smtClean="0"/>
              <a:t>–</a:t>
            </a:r>
            <a:r>
              <a:rPr lang="en-US" sz="1600" dirty="0" smtClean="0"/>
              <a:t> G: 11:05 </a:t>
            </a:r>
            <a:r>
              <a:rPr lang="mr-IN" sz="1600" dirty="0" smtClean="0"/>
              <a:t>–</a:t>
            </a:r>
            <a:r>
              <a:rPr lang="en-US" sz="1600" dirty="0" smtClean="0"/>
              <a:t> 11:35</a:t>
            </a:r>
          </a:p>
          <a:p>
            <a:pPr lvl="2"/>
            <a:r>
              <a:rPr lang="en-US" sz="1600" dirty="0" smtClean="0"/>
              <a:t>H </a:t>
            </a:r>
            <a:r>
              <a:rPr lang="mr-IN" sz="1600" dirty="0" smtClean="0"/>
              <a:t>–</a:t>
            </a:r>
            <a:r>
              <a:rPr lang="en-US" sz="1600" dirty="0" smtClean="0"/>
              <a:t> M: 11:35 </a:t>
            </a:r>
            <a:r>
              <a:rPr lang="mr-IN" sz="1600" dirty="0" smtClean="0"/>
              <a:t>–</a:t>
            </a:r>
            <a:r>
              <a:rPr lang="en-US" sz="1600" dirty="0" smtClean="0"/>
              <a:t> 12:00</a:t>
            </a:r>
          </a:p>
          <a:p>
            <a:pPr lvl="2"/>
            <a:r>
              <a:rPr lang="en-US" sz="1600" dirty="0" smtClean="0"/>
              <a:t>N </a:t>
            </a:r>
            <a:r>
              <a:rPr lang="mr-IN" sz="1600" dirty="0" smtClean="0"/>
              <a:t>–</a:t>
            </a:r>
            <a:r>
              <a:rPr lang="en-US" sz="1600" dirty="0" smtClean="0"/>
              <a:t> Z: 12 </a:t>
            </a:r>
            <a:r>
              <a:rPr lang="mr-IN" sz="1600" dirty="0" smtClean="0"/>
              <a:t>–</a:t>
            </a:r>
            <a:r>
              <a:rPr lang="en-US" sz="1600" dirty="0" smtClean="0"/>
              <a:t> 12:30</a:t>
            </a:r>
          </a:p>
          <a:p>
            <a:pPr lvl="2"/>
            <a:r>
              <a:rPr lang="en-US" sz="1600" dirty="0" smtClean="0"/>
              <a:t>If you have schedule issue, please be sure to come in early for the discussion</a:t>
            </a:r>
          </a:p>
          <a:p>
            <a:r>
              <a:rPr lang="en-US" sz="2000" dirty="0" smtClean="0"/>
              <a:t>The date for term exam #2 has been change to Thursday, June 28</a:t>
            </a:r>
          </a:p>
          <a:p>
            <a:r>
              <a:rPr lang="en-US" sz="2000" dirty="0" smtClean="0"/>
              <a:t>Grade scheme reminder</a:t>
            </a:r>
          </a:p>
          <a:p>
            <a:pPr lvl="1"/>
            <a:r>
              <a:rPr lang="en-US" sz="1600" dirty="0"/>
              <a:t>Homework: 25%</a:t>
            </a:r>
          </a:p>
          <a:p>
            <a:pPr lvl="1"/>
            <a:r>
              <a:rPr lang="en-US" sz="1600" dirty="0"/>
              <a:t>Final exam: 23%</a:t>
            </a:r>
          </a:p>
          <a:p>
            <a:pPr lvl="1"/>
            <a:r>
              <a:rPr lang="en-US" sz="1600" dirty="0"/>
              <a:t>Midterm exam: 20%</a:t>
            </a:r>
          </a:p>
          <a:p>
            <a:pPr lvl="1"/>
            <a:r>
              <a:rPr lang="en-US" sz="1600" dirty="0"/>
              <a:t>Better of the two term exams: 12%</a:t>
            </a:r>
          </a:p>
          <a:p>
            <a:pPr lvl="1"/>
            <a:r>
              <a:rPr lang="en-US" sz="1600" dirty="0"/>
              <a:t>Lab: 10%</a:t>
            </a:r>
          </a:p>
          <a:p>
            <a:pPr lvl="1"/>
            <a:r>
              <a:rPr lang="en-US" sz="1600" dirty="0"/>
              <a:t>Quizzes: 10%</a:t>
            </a:r>
          </a:p>
          <a:p>
            <a:pPr lvl="1"/>
            <a:r>
              <a:rPr lang="en-US" sz="1600" dirty="0"/>
              <a:t>Extra Credit: 10</a:t>
            </a:r>
            <a:r>
              <a:rPr lang="en-US" sz="1600" dirty="0" smtClean="0"/>
              <a:t>%</a:t>
            </a:r>
          </a:p>
          <a:p>
            <a:r>
              <a:rPr lang="en-US" sz="2000" dirty="0" smtClean="0"/>
              <a:t>Reading assignments: CH26.4 </a:t>
            </a:r>
            <a:r>
              <a:rPr lang="mr-IN" sz="2000" dirty="0" smtClean="0"/>
              <a:t>–</a:t>
            </a:r>
            <a:r>
              <a:rPr lang="en-US" sz="2000" dirty="0" smtClean="0"/>
              <a:t> CH26.7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61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20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"/>
            <a:ext cx="2514600" cy="1628775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directions of the current through the circuit is not known a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priori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but since the current tends to move away from the positive terminal of a battery, we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arbitrarily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choose the direction of the currents as shown.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This is the same for junction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as well, so no additional information.</a:t>
            </a:r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6324600" y="3048000"/>
          <a:ext cx="1828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74"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0"/>
                        <a:ext cx="1828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have three unknowns so we need three equations.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Kirchhoff’s junction rule at point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we obtain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1786" name="Object 10"/>
          <p:cNvGraphicFramePr>
            <a:graphicFrameLocks noChangeAspect="1"/>
          </p:cNvGraphicFramePr>
          <p:nvPr/>
        </p:nvGraphicFramePr>
        <p:xfrm>
          <a:off x="712788" y="4516438"/>
          <a:ext cx="6588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75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516438"/>
                        <a:ext cx="6588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8" name="Object 12"/>
          <p:cNvGraphicFramePr>
            <a:graphicFrameLocks noChangeAspect="1"/>
          </p:cNvGraphicFramePr>
          <p:nvPr/>
        </p:nvGraphicFramePr>
        <p:xfrm>
          <a:off x="1219200" y="5422900"/>
          <a:ext cx="1111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76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22900"/>
                        <a:ext cx="11112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9" name="Object 13"/>
          <p:cNvGraphicFramePr>
            <a:graphicFrameLocks noChangeAspect="1"/>
          </p:cNvGraphicFramePr>
          <p:nvPr/>
        </p:nvGraphicFramePr>
        <p:xfrm>
          <a:off x="2517775" y="4516438"/>
          <a:ext cx="682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77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516438"/>
                        <a:ext cx="6826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0" name="Object 14"/>
          <p:cNvGraphicFramePr>
            <a:graphicFrameLocks noChangeAspect="1"/>
          </p:cNvGraphicFramePr>
          <p:nvPr/>
        </p:nvGraphicFramePr>
        <p:xfrm>
          <a:off x="3746500" y="4516438"/>
          <a:ext cx="6588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78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516438"/>
                        <a:ext cx="6588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1" name="Object 15"/>
          <p:cNvGraphicFramePr>
            <a:graphicFrameLocks noChangeAspect="1"/>
          </p:cNvGraphicFramePr>
          <p:nvPr/>
        </p:nvGraphicFramePr>
        <p:xfrm>
          <a:off x="5257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79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2" name="Object 16"/>
          <p:cNvGraphicFramePr>
            <a:graphicFrameLocks noChangeAspect="1"/>
          </p:cNvGraphicFramePr>
          <p:nvPr/>
        </p:nvGraphicFramePr>
        <p:xfrm>
          <a:off x="6781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0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total voltage change in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the loop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1794" name="Object 18"/>
          <p:cNvGraphicFramePr>
            <a:graphicFrameLocks noChangeAspect="1"/>
          </p:cNvGraphicFramePr>
          <p:nvPr/>
        </p:nvGraphicFramePr>
        <p:xfrm>
          <a:off x="1374775" y="4516438"/>
          <a:ext cx="758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1" name="Equation" r:id="rId18" imgW="380880" imgH="203040" progId="Equation.DSMT4">
                  <p:embed/>
                </p:oleObj>
              </mc:Choice>
              <mc:Fallback>
                <p:oleObj name="Equation" r:id="rId18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516438"/>
                        <a:ext cx="7588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5" name="Object 19"/>
          <p:cNvGraphicFramePr>
            <a:graphicFrameLocks noChangeAspect="1"/>
          </p:cNvGraphicFramePr>
          <p:nvPr/>
        </p:nvGraphicFramePr>
        <p:xfrm>
          <a:off x="3200400" y="4560888"/>
          <a:ext cx="2270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2" name="Equation" r:id="rId20" imgW="114120" imgH="164880" progId="Equation.DSMT4">
                  <p:embed/>
                </p:oleObj>
              </mc:Choice>
              <mc:Fallback>
                <p:oleObj name="Equation" r:id="rId20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60888"/>
                        <a:ext cx="2270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6" name="Object 20"/>
          <p:cNvGraphicFramePr>
            <a:graphicFrameLocks noChangeAspect="1"/>
          </p:cNvGraphicFramePr>
          <p:nvPr/>
        </p:nvGraphicFramePr>
        <p:xfrm>
          <a:off x="4421188" y="4560888"/>
          <a:ext cx="5318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3"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4560888"/>
                        <a:ext cx="5318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7" name="Object 21"/>
          <p:cNvGraphicFramePr>
            <a:graphicFrameLocks noChangeAspect="1"/>
          </p:cNvGraphicFramePr>
          <p:nvPr/>
        </p:nvGraphicFramePr>
        <p:xfrm>
          <a:off x="5945188" y="4516438"/>
          <a:ext cx="4556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4" name="Equation" r:id="rId24" imgW="228600" imgH="203040" progId="Equation.DSMT4">
                  <p:embed/>
                </p:oleObj>
              </mc:Choice>
              <mc:Fallback>
                <p:oleObj name="Equation" r:id="rId24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4516438"/>
                        <a:ext cx="4556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8" name="Object 22"/>
          <p:cNvGraphicFramePr>
            <a:graphicFrameLocks noChangeAspect="1"/>
          </p:cNvGraphicFramePr>
          <p:nvPr/>
        </p:nvGraphicFramePr>
        <p:xfrm>
          <a:off x="7419975" y="4516438"/>
          <a:ext cx="7334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5" name="Equation" r:id="rId26" imgW="368280" imgH="203040" progId="Equation.DSMT4">
                  <p:embed/>
                </p:oleObj>
              </mc:Choice>
              <mc:Fallback>
                <p:oleObj name="Equation" r:id="rId2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4516438"/>
                        <a:ext cx="7334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553200" y="0"/>
            <a:ext cx="2438400" cy="990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00" name="Object 24"/>
          <p:cNvGraphicFramePr>
            <a:graphicFrameLocks noChangeAspect="1"/>
          </p:cNvGraphicFramePr>
          <p:nvPr/>
        </p:nvGraphicFramePr>
        <p:xfrm>
          <a:off x="2336800" y="5378450"/>
          <a:ext cx="56642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6" name="Equation" r:id="rId28" imgW="2590800" imgH="228600" progId="Equation.DSMT4">
                  <p:embed/>
                </p:oleObj>
              </mc:Choice>
              <mc:Fallback>
                <p:oleObj name="Equation" r:id="rId28" imgW="259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378450"/>
                        <a:ext cx="56642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2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A97-ED37-414A-95F2-FD58C3A3D77F}" type="slidenum">
              <a:rPr lang="en-US"/>
              <a:pPr/>
              <a:t>21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9, </a:t>
            </a:r>
            <a:r>
              <a:rPr lang="en-US" dirty="0" err="1"/>
              <a:t>cnt’d</a:t>
            </a:r>
            <a:endParaRPr lang="en-US" dirty="0"/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the three equations become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other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4543425" y="1295400"/>
          <a:ext cx="714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46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1295400"/>
                        <a:ext cx="714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2806" name="Picture 6" descr="FG26_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33400"/>
            <a:ext cx="2514600" cy="1828800"/>
          </a:xfrm>
          <a:prstGeom prst="rect">
            <a:avLst/>
          </a:prstGeom>
          <a:noFill/>
        </p:spPr>
      </p:pic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5362575" y="2408237"/>
          <a:ext cx="10382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47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408237"/>
                        <a:ext cx="10382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304800" y="1257300"/>
          <a:ext cx="712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48" name="Equation" r:id="rId8" imgW="342720" imgH="228600" progId="Equation.DSMT4">
                  <p:embed/>
                </p:oleObj>
              </mc:Choice>
              <mc:Fallback>
                <p:oleObj name="Equation" r:id="rId8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57300"/>
                        <a:ext cx="712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1546225" y="1257300"/>
          <a:ext cx="715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49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57300"/>
                        <a:ext cx="7159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2895600" y="1255713"/>
          <a:ext cx="68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0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55713"/>
                        <a:ext cx="685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/>
        </p:nvGraphicFramePr>
        <p:xfrm>
          <a:off x="3581400" y="1885950"/>
          <a:ext cx="660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1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85950"/>
                        <a:ext cx="660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2813" name="Object 13"/>
          <p:cNvGraphicFramePr>
            <a:graphicFrameLocks noChangeAspect="1"/>
          </p:cNvGraphicFramePr>
          <p:nvPr/>
        </p:nvGraphicFramePr>
        <p:xfrm>
          <a:off x="1960563" y="1851025"/>
          <a:ext cx="7064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2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851025"/>
                        <a:ext cx="7064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4" name="Object 14"/>
          <p:cNvGraphicFramePr>
            <a:graphicFrameLocks noChangeAspect="1"/>
          </p:cNvGraphicFramePr>
          <p:nvPr/>
        </p:nvGraphicFramePr>
        <p:xfrm>
          <a:off x="469900" y="1866900"/>
          <a:ext cx="690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3"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866900"/>
                        <a:ext cx="690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5" name="Object 15"/>
          <p:cNvGraphicFramePr>
            <a:graphicFrameLocks noChangeAspect="1"/>
          </p:cNvGraphicFramePr>
          <p:nvPr/>
        </p:nvGraphicFramePr>
        <p:xfrm>
          <a:off x="4129088" y="2921000"/>
          <a:ext cx="1357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4" name="Equation" r:id="rId20" imgW="660240" imgH="203040" progId="Equation.DSMT4">
                  <p:embed/>
                </p:oleObj>
              </mc:Choice>
              <mc:Fallback>
                <p:oleObj name="Equation" r:id="rId20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921000"/>
                        <a:ext cx="13573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6" name="Object 16"/>
          <p:cNvGraphicFramePr>
            <a:graphicFrameLocks noChangeAspect="1"/>
          </p:cNvGraphicFramePr>
          <p:nvPr/>
        </p:nvGraphicFramePr>
        <p:xfrm>
          <a:off x="4102100" y="3352800"/>
          <a:ext cx="2298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5" name="Equation" r:id="rId22" imgW="1155600" imgH="203040" progId="Equation.DSMT4">
                  <p:embed/>
                </p:oleObj>
              </mc:Choice>
              <mc:Fallback>
                <p:oleObj name="Equation" r:id="rId22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352800"/>
                        <a:ext cx="22987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7" name="Object 17"/>
          <p:cNvGraphicFramePr>
            <a:graphicFrameLocks noChangeAspect="1"/>
          </p:cNvGraphicFramePr>
          <p:nvPr/>
        </p:nvGraphicFramePr>
        <p:xfrm>
          <a:off x="4103688" y="3810000"/>
          <a:ext cx="2239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6" name="Equation" r:id="rId24" imgW="1231560" imgH="203040" progId="Equation.DSMT4">
                  <p:embed/>
                </p:oleObj>
              </mc:Choice>
              <mc:Fallback>
                <p:oleObj name="Equation" r:id="rId24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810000"/>
                        <a:ext cx="22399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We can obtain the three current by solving  these equations for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, 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3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53200" y="1219200"/>
            <a:ext cx="2590800" cy="11430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20" name="Object 20"/>
          <p:cNvGraphicFramePr>
            <a:graphicFrameLocks noChangeAspect="1"/>
          </p:cNvGraphicFramePr>
          <p:nvPr/>
        </p:nvGraphicFramePr>
        <p:xfrm>
          <a:off x="1057275" y="1295400"/>
          <a:ext cx="238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7" name="Equation" r:id="rId26" imgW="114120" imgH="164880" progId="Equation.DSMT4">
                  <p:embed/>
                </p:oleObj>
              </mc:Choice>
              <mc:Fallback>
                <p:oleObj name="Equation" r:id="rId2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95400"/>
                        <a:ext cx="238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1" name="Object 21"/>
          <p:cNvGraphicFramePr>
            <a:graphicFrameLocks noChangeAspect="1"/>
          </p:cNvGraphicFramePr>
          <p:nvPr/>
        </p:nvGraphicFramePr>
        <p:xfrm>
          <a:off x="2185988" y="1295400"/>
          <a:ext cx="5572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8" name="Equation" r:id="rId28" imgW="266400" imgH="164880" progId="Equation.DSMT4">
                  <p:embed/>
                </p:oleObj>
              </mc:Choice>
              <mc:Fallback>
                <p:oleObj name="Equation" r:id="rId28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295400"/>
                        <a:ext cx="5572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2" name="Object 22"/>
          <p:cNvGraphicFramePr>
            <a:graphicFrameLocks noChangeAspect="1"/>
          </p:cNvGraphicFramePr>
          <p:nvPr/>
        </p:nvGraphicFramePr>
        <p:xfrm>
          <a:off x="3578225" y="1225550"/>
          <a:ext cx="765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59" name="Equation" r:id="rId30" imgW="368300" imgH="228600" progId="Equation.DSMT4">
                  <p:embed/>
                </p:oleObj>
              </mc:Choice>
              <mc:Fallback>
                <p:oleObj name="Equation" r:id="rId30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225550"/>
                        <a:ext cx="765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3" name="Object 23"/>
          <p:cNvGraphicFramePr>
            <a:graphicFrameLocks noChangeAspect="1"/>
          </p:cNvGraphicFramePr>
          <p:nvPr/>
        </p:nvGraphicFramePr>
        <p:xfrm>
          <a:off x="5211763" y="1265238"/>
          <a:ext cx="950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60" name="Equation" r:id="rId32" imgW="457200" imgH="228600" progId="Equation.DSMT4">
                  <p:embed/>
                </p:oleObj>
              </mc:Choice>
              <mc:Fallback>
                <p:oleObj name="Equation" r:id="rId3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65238"/>
                        <a:ext cx="9509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4" name="Object 24"/>
          <p:cNvGraphicFramePr>
            <a:graphicFrameLocks noChangeAspect="1"/>
          </p:cNvGraphicFramePr>
          <p:nvPr/>
        </p:nvGraphicFramePr>
        <p:xfrm>
          <a:off x="1120775" y="1905000"/>
          <a:ext cx="555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61" name="Equation" r:id="rId34" imgW="266400" imgH="164880" progId="Equation.DSMT4">
                  <p:embed/>
                </p:oleObj>
              </mc:Choice>
              <mc:Fallback>
                <p:oleObj name="Equation" r:id="rId3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1905000"/>
                        <a:ext cx="555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5" name="Object 25"/>
          <p:cNvGraphicFramePr>
            <a:graphicFrameLocks noChangeAspect="1"/>
          </p:cNvGraphicFramePr>
          <p:nvPr/>
        </p:nvGraphicFramePr>
        <p:xfrm>
          <a:off x="2667000" y="1828800"/>
          <a:ext cx="762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62" name="Equation" r:id="rId36" imgW="355600" imgH="228600" progId="Equation.DSMT4">
                  <p:embed/>
                </p:oleObj>
              </mc:Choice>
              <mc:Fallback>
                <p:oleObj name="Equation" r:id="rId36" imgW="3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762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6" name="Object 26"/>
          <p:cNvGraphicFramePr>
            <a:graphicFrameLocks noChangeAspect="1"/>
          </p:cNvGraphicFramePr>
          <p:nvPr/>
        </p:nvGraphicFramePr>
        <p:xfrm>
          <a:off x="4318000" y="1874838"/>
          <a:ext cx="863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63" name="Equation" r:id="rId38" imgW="431800" imgH="228600" progId="Equation.DSMT4">
                  <p:embed/>
                </p:oleObj>
              </mc:Choice>
              <mc:Fallback>
                <p:oleObj name="Equation" r:id="rId38" imgW="431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874838"/>
                        <a:ext cx="863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7" name="Object 27"/>
          <p:cNvGraphicFramePr>
            <a:graphicFrameLocks noChangeAspect="1"/>
          </p:cNvGraphicFramePr>
          <p:nvPr/>
        </p:nvGraphicFramePr>
        <p:xfrm>
          <a:off x="6419850" y="2438400"/>
          <a:ext cx="2190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64" name="Equation" r:id="rId40" imgW="1206360" imgH="203040" progId="Equation.DSMT4">
                  <p:embed/>
                </p:oleObj>
              </mc:Choice>
              <mc:Fallback>
                <p:oleObj name="Equation" r:id="rId40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38400"/>
                        <a:ext cx="21907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8" name="Object 28"/>
          <p:cNvGraphicFramePr>
            <a:graphicFrameLocks noChangeAspect="1"/>
          </p:cNvGraphicFramePr>
          <p:nvPr/>
        </p:nvGraphicFramePr>
        <p:xfrm>
          <a:off x="8707438" y="2466975"/>
          <a:ext cx="207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65" name="Equation" r:id="rId42" imgW="114120" imgH="164880" progId="Equation.DSMT4">
                  <p:embed/>
                </p:oleObj>
              </mc:Choice>
              <mc:Fallback>
                <p:oleObj name="Equation" r:id="rId42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2466975"/>
                        <a:ext cx="207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124200" y="5029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Do this yourselves!!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 smtClean="0"/>
              <a:t>Special </a:t>
            </a:r>
            <a:r>
              <a:rPr lang="en-US" smtClean="0"/>
              <a:t>Project #4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486400"/>
          </a:xfrm>
        </p:spPr>
        <p:txBody>
          <a:bodyPr/>
          <a:lstStyle/>
          <a:p>
            <a:r>
              <a:rPr lang="en-US" sz="2800" dirty="0" smtClean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800" dirty="0" smtClean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800" dirty="0" smtClean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800" dirty="0" smtClean="0"/>
              <a:t>Due: Beginning of the class Tuesday, June 24 </a:t>
            </a:r>
          </a:p>
        </p:txBody>
      </p:sp>
    </p:spTree>
    <p:extLst>
      <p:ext uri="{BB962C8B-B14F-4D97-AF65-F5344CB8AC3E}">
        <p14:creationId xmlns:p14="http://schemas.microsoft.com/office/powerpoint/2010/main" val="14912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0F46-4916-5A48-8E4E-D874313258D4}" type="slidenum">
              <a:rPr lang="en-US"/>
              <a:pPr/>
              <a:t>5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At the temperature near absolute 0K, resistivity of certain material becomes 0.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state is called the “superconducting” state.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Observed in 1911 by H. K. </a:t>
            </a:r>
            <a:r>
              <a:rPr lang="en-US" sz="2400" dirty="0" err="1"/>
              <a:t>Onnes</a:t>
            </a:r>
            <a:r>
              <a:rPr lang="en-US" sz="2400" dirty="0"/>
              <a:t> when he cooled mercury to 4.2K (-269</a:t>
            </a:r>
            <a:r>
              <a:rPr lang="en-US" sz="2400" baseline="30000" dirty="0"/>
              <a:t>o</a:t>
            </a:r>
            <a:r>
              <a:rPr lang="en-US" sz="2400" dirty="0"/>
              <a:t>C).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Resistance of mercury suddenly dropped to 0.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general superconducting materials become </a:t>
            </a:r>
            <a:r>
              <a:rPr lang="en-US" sz="2400" dirty="0" smtClean="0"/>
              <a:t>superconducting    </a:t>
            </a:r>
            <a:r>
              <a:rPr lang="en-US" sz="2400" dirty="0"/>
              <a:t>below a transition </a:t>
            </a:r>
            <a:r>
              <a:rPr lang="en-US" sz="2400" dirty="0" smtClean="0"/>
              <a:t>temperature (T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).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highest temperature superconductivity seen is </a:t>
            </a:r>
            <a:r>
              <a:rPr lang="en-US" sz="2400" dirty="0" smtClean="0"/>
              <a:t>160K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First observation above the boiling temperature of liquid nitrogen is in 1987 at 90k observed from a compound of yttrium, barium, copper and oxygen.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Since much smaller amount of material can carry just as much current more efficiently, superconductivity can make electric cars more practical, computers faster, and capacitors store higher energy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4000"/>
              <a:t> Superconductivity</a:t>
            </a:r>
          </a:p>
        </p:txBody>
      </p:sp>
      <p:pic>
        <p:nvPicPr>
          <p:cNvPr id="317444" name="Picture 4" descr="FG25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146" y="2438400"/>
            <a:ext cx="10668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99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990"/>
            <a:ext cx="8534400" cy="1143000"/>
          </a:xfrm>
        </p:spPr>
        <p:txBody>
          <a:bodyPr/>
          <a:lstStyle/>
          <a:p>
            <a:r>
              <a:rPr lang="en-US" sz="4000" b="1" dirty="0" smtClean="0"/>
              <a:t>Critical Temperature of Superconductors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 descr="Screen Shot 2016-06-23 at 9.4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5867400"/>
            <a:ext cx="8991600" cy="3810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744B-DD71-5A4B-9A06-54C775FF7F29}" type="slidenum">
              <a:rPr lang="en-US"/>
              <a:pPr/>
              <a:t>7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does one feel shock by electricity?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stimulates nerves and muscles, and we feel a shock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severity of the shock depends on the amount of current, how long it acts and through what part of the body it passes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heats </a:t>
            </a:r>
            <a:r>
              <a:rPr lang="en-US" sz="2400" dirty="0" smtClean="0"/>
              <a:t>the tissue </a:t>
            </a:r>
            <a:r>
              <a:rPr lang="en-US" sz="2400" dirty="0"/>
              <a:t>and can cause burns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Currents above 70mA on a torso for a second or more is fatal, causing heart to function irregularly, “ventricular fibrillation</a:t>
            </a:r>
            <a:r>
              <a:rPr lang="en-US" sz="2800" dirty="0" smtClean="0"/>
              <a:t>”.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dry human body between two points on opposite side of the body is about 10</a:t>
            </a:r>
            <a:r>
              <a:rPr lang="en-US" sz="2800" baseline="30000" dirty="0"/>
              <a:t>4</a:t>
            </a:r>
            <a:r>
              <a:rPr lang="en-US" sz="2800" dirty="0"/>
              <a:t> to 10</a:t>
            </a:r>
            <a:r>
              <a:rPr lang="en-US" sz="2800" baseline="30000" dirty="0"/>
              <a:t>6</a:t>
            </a:r>
            <a:r>
              <a:rPr lang="en-US" sz="2800" dirty="0"/>
              <a:t> </a:t>
            </a:r>
            <a:r>
              <a:rPr lang="en-US" sz="2800" dirty="0" err="1" smtClean="0">
                <a:latin typeface="Symbol" charset="2"/>
              </a:rPr>
              <a:t>Ω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When wet, it could be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3</a:t>
            </a:r>
            <a:r>
              <a:rPr lang="en-US" sz="2800" dirty="0" smtClean="0">
                <a:latin typeface="Symbol" charset="2"/>
              </a:rPr>
              <a:t>Ω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person in good contact with the ground who touches 120V DC line with wet hands can get the current: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Could be lethal 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Electric Hazards: Leakage Currents</a:t>
            </a: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6248400" y="5562600"/>
          <a:ext cx="4175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71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4175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6705600" y="5334000"/>
          <a:ext cx="5095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72" name="Equation" r:id="rId5" imgW="279360" imgH="368280" progId="Equation.DSMT4">
                  <p:embed/>
                </p:oleObj>
              </mc:Choice>
              <mc:Fallback>
                <p:oleObj name="Equation" r:id="rId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34000"/>
                        <a:ext cx="50958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7158038" y="5334000"/>
          <a:ext cx="17573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73" name="Equation" r:id="rId7" imgW="965160" imgH="368280" progId="Equation.DSMT4">
                  <p:embed/>
                </p:oleObj>
              </mc:Choice>
              <mc:Fallback>
                <p:oleObj name="Equation" r:id="rId7" imgW="965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5334000"/>
                        <a:ext cx="17573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1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A68-0253-2A4C-8703-C081CD2D692B}" type="slidenum">
              <a:rPr lang="en-US"/>
              <a:pPr/>
              <a:t>8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we need to have current in an electric circuit?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device that provides a potential difference, such as</a:t>
            </a:r>
            <a:r>
              <a:rPr lang="en-US" sz="2400" dirty="0" smtClean="0"/>
              <a:t> a battery </a:t>
            </a:r>
            <a:r>
              <a:rPr lang="en-US" sz="2400" dirty="0"/>
              <a:t>or</a:t>
            </a:r>
            <a:r>
              <a:rPr lang="en-US" sz="2400" dirty="0" smtClean="0"/>
              <a:t> a generator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They normally convert some types of energy </a:t>
            </a:r>
            <a:r>
              <a:rPr lang="en-US" sz="2000" dirty="0" smtClean="0"/>
              <a:t>into the </a:t>
            </a:r>
            <a:r>
              <a:rPr lang="en-US" sz="2000" dirty="0"/>
              <a:t>electric energy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devices are called source of electromotive force (</a:t>
            </a:r>
            <a:r>
              <a:rPr lang="en-US" sz="2000" dirty="0" err="1"/>
              <a:t>emf</a:t>
            </a:r>
            <a:r>
              <a:rPr lang="en-US" sz="2000" dirty="0"/>
              <a:t>)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This is does NOT refer to a real “force”.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Potential difference between terminals of</a:t>
            </a:r>
            <a:r>
              <a:rPr lang="en-US" sz="2800" dirty="0" smtClean="0"/>
              <a:t> an </a:t>
            </a:r>
            <a:r>
              <a:rPr lang="en-US" sz="2800" dirty="0" err="1" smtClean="0"/>
              <a:t>emf</a:t>
            </a:r>
            <a:r>
              <a:rPr lang="en-US" sz="2800" dirty="0" smtClean="0"/>
              <a:t> </a:t>
            </a:r>
            <a:r>
              <a:rPr lang="en-US" sz="2800" dirty="0"/>
              <a:t>source, when no current flows to an external circuit, is called the </a:t>
            </a:r>
            <a:r>
              <a:rPr lang="en-US" sz="2800" dirty="0" err="1"/>
              <a:t>emf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dirty="0" smtClean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800" dirty="0" smtClean="0"/>
              <a:t>) </a:t>
            </a:r>
            <a:r>
              <a:rPr lang="en-US" sz="2800" dirty="0"/>
              <a:t>of the source.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battery </a:t>
            </a:r>
            <a:r>
              <a:rPr lang="en-US" sz="2800" dirty="0"/>
              <a:t>itself has some </a:t>
            </a:r>
            <a:r>
              <a:rPr lang="en-US" sz="2800" b="1" dirty="0">
                <a:solidFill>
                  <a:srgbClr val="CC0000"/>
                </a:solidFill>
              </a:rPr>
              <a:t>internal resistance</a:t>
            </a:r>
            <a:r>
              <a:rPr lang="en-US" sz="2800" dirty="0"/>
              <a:t> (</a:t>
            </a:r>
            <a:r>
              <a:rPr lang="en-US" sz="2800" dirty="0" err="1">
                <a:latin typeface="Monotype Corsiva" charset="0"/>
              </a:rPr>
              <a:t>r</a:t>
            </a:r>
            <a:r>
              <a:rPr lang="en-US" sz="2800" dirty="0"/>
              <a:t>) due to the flow of charges in the electrolyte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 does the headlight dim when you start the car?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starter needs a large amount of current but the battery cannot provide charge fast enough to supply current to both the starter and the headlight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EMF and Terminal Voltage</a:t>
            </a:r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3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2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21,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686-31C9-C04C-87A2-405875993AC9}" type="slidenum">
              <a:rPr lang="en-US"/>
              <a:pPr/>
              <a:t>9</a:t>
            </a:fld>
            <a:endParaRPr lang="en-US"/>
          </a:p>
        </p:txBody>
      </p:sp>
      <p:pic>
        <p:nvPicPr>
          <p:cNvPr id="320514" name="Picture 2" descr="FG26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905000" cy="1428750"/>
          </a:xfrm>
          <a:prstGeom prst="rect">
            <a:avLst/>
          </a:prstGeom>
          <a:noFill/>
        </p:spPr>
      </p:pic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705600" cy="1219200"/>
          </a:xfrm>
        </p:spPr>
        <p:txBody>
          <a:bodyPr/>
          <a:lstStyle/>
          <a:p>
            <a:r>
              <a:rPr lang="en-US"/>
              <a:t>Since the internal resistance is inside the battery, we can never separate them out.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7239000" cy="609600"/>
          </a:xfrm>
        </p:spPr>
        <p:txBody>
          <a:bodyPr/>
          <a:lstStyle/>
          <a:p>
            <a:r>
              <a:rPr lang="en-US"/>
              <a:t> EMF and Terminal Voltage</a:t>
            </a:r>
          </a:p>
        </p:txBody>
      </p:sp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9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304800" y="1981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terminal voltage difference is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-V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no current is drawn from the battery, the terminal voltage equals the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which is determined by the chemical reaction;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600" dirty="0" smtClean="0">
                <a:solidFill>
                  <a:schemeClr val="accent2"/>
                </a:solidFill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However when the current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flows naturally from the battery, there is an internal drop in voltage which is equal to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  Thus the actual </a:t>
            </a:r>
            <a:r>
              <a:rPr lang="en-US" sz="3200" b="1" dirty="0">
                <a:solidFill>
                  <a:srgbClr val="A50021"/>
                </a:solidFill>
                <a:latin typeface="Arial Narrow" charset="0"/>
              </a:rPr>
              <a:t>delivered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terminal voltage is </a:t>
            </a:r>
          </a:p>
        </p:txBody>
      </p:sp>
      <p:graphicFrame>
        <p:nvGraphicFramePr>
          <p:cNvPr id="320519" name="Object 7"/>
          <p:cNvGraphicFramePr>
            <a:graphicFrameLocks noChangeAspect="1"/>
          </p:cNvGraphicFramePr>
          <p:nvPr/>
        </p:nvGraphicFramePr>
        <p:xfrm>
          <a:off x="2286000" y="5702300"/>
          <a:ext cx="17541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92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02300"/>
                        <a:ext cx="1754188" cy="6223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5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23222</TotalTime>
  <Words>2420</Words>
  <Application>Microsoft Macintosh PowerPoint</Application>
  <PresentationFormat>On-screen Show (4:3)</PresentationFormat>
  <Paragraphs>256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 Narrow</vt:lpstr>
      <vt:lpstr>Edwardian Script ITC</vt:lpstr>
      <vt:lpstr>Lucida Grande</vt:lpstr>
      <vt:lpstr>Monotype Corsiva</vt:lpstr>
      <vt:lpstr>ＭＳ Ｐゴシック</vt:lpstr>
      <vt:lpstr>Symbol</vt:lpstr>
      <vt:lpstr>Times New Roman</vt:lpstr>
      <vt:lpstr>Arial</vt:lpstr>
      <vt:lpstr>phys1443-spring02</vt:lpstr>
      <vt:lpstr>Equation</vt:lpstr>
      <vt:lpstr>PHYS 1441 – Section 001 Lecture #12</vt:lpstr>
      <vt:lpstr>Announcements</vt:lpstr>
      <vt:lpstr>Special Project #4</vt:lpstr>
      <vt:lpstr>PowerPoint Presentation</vt:lpstr>
      <vt:lpstr> Superconductivity</vt:lpstr>
      <vt:lpstr>Critical Temperature of Superconductors</vt:lpstr>
      <vt:lpstr> Electric Hazards: Leakage Currents</vt:lpstr>
      <vt:lpstr> EMF and Terminal Voltage</vt:lpstr>
      <vt:lpstr> EMF and Terminal Voltage</vt:lpstr>
      <vt:lpstr> Resisters in Series</vt:lpstr>
      <vt:lpstr> Energy Losses in Resisters</vt:lpstr>
      <vt:lpstr>Example 26 – 1 </vt:lpstr>
      <vt:lpstr> Resisters in Parallel</vt:lpstr>
      <vt:lpstr> Resister and Capacitor Arrangements</vt:lpstr>
      <vt:lpstr>Example 26 – 2 </vt:lpstr>
      <vt:lpstr>Example 26 – 5 </vt:lpstr>
      <vt:lpstr> Kirchhoff’s Rules – 1st Rule</vt:lpstr>
      <vt:lpstr> Kirchhoff’s Rules – 2nd Rule</vt:lpstr>
      <vt:lpstr> How to use Kirchhoff’s Rules??</vt:lpstr>
      <vt:lpstr>Example 26 – 9</vt:lpstr>
      <vt:lpstr>Example 26 – 9, cnt’d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630</cp:revision>
  <dcterms:created xsi:type="dcterms:W3CDTF">2012-01-19T04:21:20Z</dcterms:created>
  <dcterms:modified xsi:type="dcterms:W3CDTF">2018-06-21T19:31:43Z</dcterms:modified>
</cp:coreProperties>
</file>