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90" r:id="rId3"/>
    <p:sldId id="745" r:id="rId4"/>
    <p:sldId id="746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3" r:id="rId18"/>
    <p:sldId id="704" r:id="rId19"/>
    <p:sldId id="705" r:id="rId20"/>
    <p:sldId id="706" r:id="rId21"/>
    <p:sldId id="70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/>
    <p:restoredTop sz="94660"/>
  </p:normalViewPr>
  <p:slideViewPr>
    <p:cSldViewPr>
      <p:cViewPr varScale="1">
        <p:scale>
          <a:sx n="106" d="100"/>
          <a:sy n="106" d="100"/>
        </p:scale>
        <p:origin x="1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wmf"/><Relationship Id="rId12" Type="http://schemas.openxmlformats.org/officeDocument/2006/relationships/image" Target="../media/image63.wmf"/><Relationship Id="rId13" Type="http://schemas.openxmlformats.org/officeDocument/2006/relationships/image" Target="../media/image64.wmf"/><Relationship Id="rId14" Type="http://schemas.openxmlformats.org/officeDocument/2006/relationships/image" Target="../media/image65.wmf"/><Relationship Id="rId15" Type="http://schemas.openxmlformats.org/officeDocument/2006/relationships/image" Target="../media/image66.wmf"/><Relationship Id="rId16" Type="http://schemas.openxmlformats.org/officeDocument/2006/relationships/image" Target="../media/image67.wmf"/><Relationship Id="rId17" Type="http://schemas.openxmlformats.org/officeDocument/2006/relationships/image" Target="../media/image68.wmf"/><Relationship Id="rId18" Type="http://schemas.openxmlformats.org/officeDocument/2006/relationships/image" Target="../media/image69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wmf"/><Relationship Id="rId10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emf"/><Relationship Id="rId1" Type="http://schemas.openxmlformats.org/officeDocument/2006/relationships/image" Target="../media/image73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20" Type="http://schemas.openxmlformats.org/officeDocument/2006/relationships/image" Target="../media/image104.wmf"/><Relationship Id="rId10" Type="http://schemas.openxmlformats.org/officeDocument/2006/relationships/image" Target="../media/image94.wmf"/><Relationship Id="rId11" Type="http://schemas.openxmlformats.org/officeDocument/2006/relationships/image" Target="../media/image95.wmf"/><Relationship Id="rId12" Type="http://schemas.openxmlformats.org/officeDocument/2006/relationships/image" Target="../media/image96.wmf"/><Relationship Id="rId13" Type="http://schemas.openxmlformats.org/officeDocument/2006/relationships/image" Target="../media/image97.wmf"/><Relationship Id="rId14" Type="http://schemas.openxmlformats.org/officeDocument/2006/relationships/image" Target="../media/image98.emf"/><Relationship Id="rId15" Type="http://schemas.openxmlformats.org/officeDocument/2006/relationships/image" Target="../media/image99.emf"/><Relationship Id="rId16" Type="http://schemas.openxmlformats.org/officeDocument/2006/relationships/image" Target="../media/image100.wmf"/><Relationship Id="rId17" Type="http://schemas.openxmlformats.org/officeDocument/2006/relationships/image" Target="../media/image101.emf"/><Relationship Id="rId18" Type="http://schemas.openxmlformats.org/officeDocument/2006/relationships/image" Target="../media/image102.emf"/><Relationship Id="rId19" Type="http://schemas.openxmlformats.org/officeDocument/2006/relationships/image" Target="../media/image103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wmf"/><Relationship Id="rId15" Type="http://schemas.openxmlformats.org/officeDocument/2006/relationships/image" Target="../media/image27.wmf"/><Relationship Id="rId16" Type="http://schemas.openxmlformats.org/officeDocument/2006/relationships/image" Target="../media/image28.wmf"/><Relationship Id="rId1" Type="http://schemas.openxmlformats.org/officeDocument/2006/relationships/image" Target="../media/image14.wmf"/><Relationship Id="rId2" Type="http://schemas.openxmlformats.org/officeDocument/2006/relationships/image" Target="../media/image9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image" Target="../media/image8.wmf"/><Relationship Id="rId2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5" Type="http://schemas.openxmlformats.org/officeDocument/2006/relationships/image" Target="../media/image50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image" Target="../media/image13.jpeg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8.bin"/><Relationship Id="rId21" Type="http://schemas.openxmlformats.org/officeDocument/2006/relationships/image" Target="../media/image21.wmf"/><Relationship Id="rId22" Type="http://schemas.openxmlformats.org/officeDocument/2006/relationships/oleObject" Target="../embeddings/oleObject19.bin"/><Relationship Id="rId23" Type="http://schemas.openxmlformats.org/officeDocument/2006/relationships/image" Target="../media/image22.wmf"/><Relationship Id="rId24" Type="http://schemas.openxmlformats.org/officeDocument/2006/relationships/oleObject" Target="../embeddings/oleObject20.bin"/><Relationship Id="rId25" Type="http://schemas.openxmlformats.org/officeDocument/2006/relationships/image" Target="../media/image23.wmf"/><Relationship Id="rId26" Type="http://schemas.openxmlformats.org/officeDocument/2006/relationships/oleObject" Target="../embeddings/oleObject21.bin"/><Relationship Id="rId27" Type="http://schemas.openxmlformats.org/officeDocument/2006/relationships/image" Target="../media/image24.wmf"/><Relationship Id="rId28" Type="http://schemas.openxmlformats.org/officeDocument/2006/relationships/oleObject" Target="../embeddings/oleObject22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image" Target="../media/image29.jpeg"/><Relationship Id="rId30" Type="http://schemas.openxmlformats.org/officeDocument/2006/relationships/oleObject" Target="../embeddings/oleObject23.bin"/><Relationship Id="rId31" Type="http://schemas.openxmlformats.org/officeDocument/2006/relationships/image" Target="../media/image26.wmf"/><Relationship Id="rId32" Type="http://schemas.openxmlformats.org/officeDocument/2006/relationships/oleObject" Target="../embeddings/oleObject24.bin"/><Relationship Id="rId9" Type="http://schemas.openxmlformats.org/officeDocument/2006/relationships/image" Target="../media/image15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12.bin"/><Relationship Id="rId33" Type="http://schemas.openxmlformats.org/officeDocument/2006/relationships/image" Target="../media/image27.wmf"/><Relationship Id="rId34" Type="http://schemas.openxmlformats.org/officeDocument/2006/relationships/oleObject" Target="../embeddings/oleObject25.bin"/><Relationship Id="rId3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8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wmf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1.bin"/><Relationship Id="rId21" Type="http://schemas.openxmlformats.org/officeDocument/2006/relationships/image" Target="../media/image44.wmf"/><Relationship Id="rId22" Type="http://schemas.openxmlformats.org/officeDocument/2006/relationships/oleObject" Target="../embeddings/oleObject42.bin"/><Relationship Id="rId23" Type="http://schemas.openxmlformats.org/officeDocument/2006/relationships/image" Target="../media/image45.wmf"/><Relationship Id="rId24" Type="http://schemas.openxmlformats.org/officeDocument/2006/relationships/oleObject" Target="../embeddings/oleObject43.bin"/><Relationship Id="rId25" Type="http://schemas.openxmlformats.org/officeDocument/2006/relationships/image" Target="../media/image46.wmf"/><Relationship Id="rId26" Type="http://schemas.openxmlformats.org/officeDocument/2006/relationships/oleObject" Target="../embeddings/oleObject44.bin"/><Relationship Id="rId27" Type="http://schemas.openxmlformats.org/officeDocument/2006/relationships/image" Target="../media/image47.wmf"/><Relationship Id="rId28" Type="http://schemas.openxmlformats.org/officeDocument/2006/relationships/oleObject" Target="../embeddings/oleObject45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30" Type="http://schemas.openxmlformats.org/officeDocument/2006/relationships/oleObject" Target="../embeddings/oleObject46.bin"/><Relationship Id="rId31" Type="http://schemas.openxmlformats.org/officeDocument/2006/relationships/image" Target="../media/image49.wmf"/><Relationship Id="rId32" Type="http://schemas.openxmlformats.org/officeDocument/2006/relationships/oleObject" Target="../embeddings/oleObject47.bin"/><Relationship Id="rId9" Type="http://schemas.openxmlformats.org/officeDocument/2006/relationships/image" Target="../media/image51.jpeg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8.wmf"/><Relationship Id="rId33" Type="http://schemas.openxmlformats.org/officeDocument/2006/relationships/image" Target="../media/image50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0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1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60.wmf"/><Relationship Id="rId23" Type="http://schemas.openxmlformats.org/officeDocument/2006/relationships/oleObject" Target="../embeddings/oleObject57.bin"/><Relationship Id="rId24" Type="http://schemas.openxmlformats.org/officeDocument/2006/relationships/image" Target="../media/image61.wmf"/><Relationship Id="rId25" Type="http://schemas.openxmlformats.org/officeDocument/2006/relationships/oleObject" Target="../embeddings/oleObject58.bin"/><Relationship Id="rId26" Type="http://schemas.openxmlformats.org/officeDocument/2006/relationships/image" Target="../media/image62.wmf"/><Relationship Id="rId27" Type="http://schemas.openxmlformats.org/officeDocument/2006/relationships/oleObject" Target="../embeddings/oleObject59.bin"/><Relationship Id="rId28" Type="http://schemas.openxmlformats.org/officeDocument/2006/relationships/image" Target="../media/image63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0.jpeg"/><Relationship Id="rId5" Type="http://schemas.openxmlformats.org/officeDocument/2006/relationships/oleObject" Target="../embeddings/oleObject48.bin"/><Relationship Id="rId30" Type="http://schemas.openxmlformats.org/officeDocument/2006/relationships/image" Target="../media/image64.wmf"/><Relationship Id="rId31" Type="http://schemas.openxmlformats.org/officeDocument/2006/relationships/oleObject" Target="../embeddings/oleObject61.bin"/><Relationship Id="rId32" Type="http://schemas.openxmlformats.org/officeDocument/2006/relationships/image" Target="../media/image65.wmf"/><Relationship Id="rId9" Type="http://schemas.openxmlformats.org/officeDocument/2006/relationships/oleObject" Target="../embeddings/oleObject50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3.wmf"/><Relationship Id="rId33" Type="http://schemas.openxmlformats.org/officeDocument/2006/relationships/oleObject" Target="../embeddings/oleObject62.bin"/><Relationship Id="rId34" Type="http://schemas.openxmlformats.org/officeDocument/2006/relationships/image" Target="../media/image66.wmf"/><Relationship Id="rId35" Type="http://schemas.openxmlformats.org/officeDocument/2006/relationships/oleObject" Target="../embeddings/oleObject63.bin"/><Relationship Id="rId36" Type="http://schemas.openxmlformats.org/officeDocument/2006/relationships/image" Target="../media/image67.w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55.bin"/><Relationship Id="rId37" Type="http://schemas.openxmlformats.org/officeDocument/2006/relationships/oleObject" Target="../embeddings/oleObject64.bin"/><Relationship Id="rId38" Type="http://schemas.openxmlformats.org/officeDocument/2006/relationships/image" Target="../media/image68.wmf"/><Relationship Id="rId39" Type="http://schemas.openxmlformats.org/officeDocument/2006/relationships/oleObject" Target="../embeddings/oleObject65.bin"/><Relationship Id="rId40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8.wmf"/><Relationship Id="rId5" Type="http://schemas.openxmlformats.org/officeDocument/2006/relationships/image" Target="../media/image72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20" Type="http://schemas.openxmlformats.org/officeDocument/2006/relationships/oleObject" Target="../embeddings/oleObject77.bin"/><Relationship Id="rId21" Type="http://schemas.openxmlformats.org/officeDocument/2006/relationships/image" Target="../media/image81.wmf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82.wmf"/><Relationship Id="rId24" Type="http://schemas.openxmlformats.org/officeDocument/2006/relationships/oleObject" Target="../embeddings/oleObject79.bin"/><Relationship Id="rId25" Type="http://schemas.openxmlformats.org/officeDocument/2006/relationships/image" Target="../media/image83.wmf"/><Relationship Id="rId26" Type="http://schemas.openxmlformats.org/officeDocument/2006/relationships/oleObject" Target="../embeddings/oleObject80.bin"/><Relationship Id="rId27" Type="http://schemas.openxmlformats.org/officeDocument/2006/relationships/image" Target="../media/image84.wmf"/><Relationship Id="rId28" Type="http://schemas.openxmlformats.org/officeDocument/2006/relationships/oleObject" Target="../embeddings/oleObject81.bin"/><Relationship Id="rId29" Type="http://schemas.openxmlformats.org/officeDocument/2006/relationships/image" Target="../media/image85.emf"/><Relationship Id="rId10" Type="http://schemas.openxmlformats.org/officeDocument/2006/relationships/oleObject" Target="../embeddings/oleObject72.bin"/><Relationship Id="rId11" Type="http://schemas.openxmlformats.org/officeDocument/2006/relationships/image" Target="../media/image76.w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7.w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8.w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9.w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1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3.w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4.wmf"/><Relationship Id="rId8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0.bin"/><Relationship Id="rId21" Type="http://schemas.openxmlformats.org/officeDocument/2006/relationships/image" Target="../media/image73.wmf"/><Relationship Id="rId22" Type="http://schemas.openxmlformats.org/officeDocument/2006/relationships/oleObject" Target="../embeddings/oleObject91.bin"/><Relationship Id="rId23" Type="http://schemas.openxmlformats.org/officeDocument/2006/relationships/image" Target="../media/image94.wmf"/><Relationship Id="rId24" Type="http://schemas.openxmlformats.org/officeDocument/2006/relationships/oleObject" Target="../embeddings/oleObject92.bin"/><Relationship Id="rId25" Type="http://schemas.openxmlformats.org/officeDocument/2006/relationships/image" Target="../media/image95.wmf"/><Relationship Id="rId26" Type="http://schemas.openxmlformats.org/officeDocument/2006/relationships/oleObject" Target="../embeddings/oleObject93.bin"/><Relationship Id="rId27" Type="http://schemas.openxmlformats.org/officeDocument/2006/relationships/image" Target="../media/image96.wmf"/><Relationship Id="rId28" Type="http://schemas.openxmlformats.org/officeDocument/2006/relationships/oleObject" Target="../embeddings/oleObject94.bin"/><Relationship Id="rId29" Type="http://schemas.openxmlformats.org/officeDocument/2006/relationships/image" Target="../media/image9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2.bin"/><Relationship Id="rId4" Type="http://schemas.openxmlformats.org/officeDocument/2006/relationships/image" Target="../media/image86.wmf"/><Relationship Id="rId5" Type="http://schemas.openxmlformats.org/officeDocument/2006/relationships/image" Target="../media/image71.jpeg"/><Relationship Id="rId30" Type="http://schemas.openxmlformats.org/officeDocument/2006/relationships/oleObject" Target="../embeddings/oleObject95.bin"/><Relationship Id="rId31" Type="http://schemas.openxmlformats.org/officeDocument/2006/relationships/image" Target="../media/image98.emf"/><Relationship Id="rId32" Type="http://schemas.openxmlformats.org/officeDocument/2006/relationships/oleObject" Target="../embeddings/oleObject96.bin"/><Relationship Id="rId9" Type="http://schemas.openxmlformats.org/officeDocument/2006/relationships/image" Target="../media/image88.w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87.wmf"/><Relationship Id="rId8" Type="http://schemas.openxmlformats.org/officeDocument/2006/relationships/oleObject" Target="../embeddings/oleObject84.bin"/><Relationship Id="rId33" Type="http://schemas.openxmlformats.org/officeDocument/2006/relationships/image" Target="../media/image99.emf"/><Relationship Id="rId34" Type="http://schemas.openxmlformats.org/officeDocument/2006/relationships/oleObject" Target="../embeddings/oleObject97.bin"/><Relationship Id="rId35" Type="http://schemas.openxmlformats.org/officeDocument/2006/relationships/image" Target="../media/image100.wmf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85.bin"/><Relationship Id="rId11" Type="http://schemas.openxmlformats.org/officeDocument/2006/relationships/image" Target="../media/image89.wmf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90.wmf"/><Relationship Id="rId14" Type="http://schemas.openxmlformats.org/officeDocument/2006/relationships/oleObject" Target="../embeddings/oleObject87.bin"/><Relationship Id="rId15" Type="http://schemas.openxmlformats.org/officeDocument/2006/relationships/image" Target="../media/image91.wmf"/><Relationship Id="rId16" Type="http://schemas.openxmlformats.org/officeDocument/2006/relationships/oleObject" Target="../embeddings/oleObject88.bin"/><Relationship Id="rId17" Type="http://schemas.openxmlformats.org/officeDocument/2006/relationships/image" Target="../media/image92.wmf"/><Relationship Id="rId18" Type="http://schemas.openxmlformats.org/officeDocument/2006/relationships/oleObject" Target="../embeddings/oleObject89.bin"/><Relationship Id="rId19" Type="http://schemas.openxmlformats.org/officeDocument/2006/relationships/image" Target="../media/image93.wmf"/><Relationship Id="rId37" Type="http://schemas.openxmlformats.org/officeDocument/2006/relationships/image" Target="../media/image101.emf"/><Relationship Id="rId38" Type="http://schemas.openxmlformats.org/officeDocument/2006/relationships/oleObject" Target="../embeddings/oleObject99.bin"/><Relationship Id="rId39" Type="http://schemas.openxmlformats.org/officeDocument/2006/relationships/image" Target="../media/image102.emf"/><Relationship Id="rId40" Type="http://schemas.openxmlformats.org/officeDocument/2006/relationships/oleObject" Target="../embeddings/oleObject100.bin"/><Relationship Id="rId41" Type="http://schemas.openxmlformats.org/officeDocument/2006/relationships/image" Target="../media/image103.wmf"/><Relationship Id="rId42" Type="http://schemas.openxmlformats.org/officeDocument/2006/relationships/oleObject" Target="../embeddings/oleObject101.bin"/><Relationship Id="rId43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90" y="1447800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21, 2018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 smtClean="0">
                <a:latin typeface="Arial Narrow" charset="0"/>
              </a:rPr>
              <a:t>Super-Conductivity</a:t>
            </a:r>
            <a:endParaRPr lang="en-US" sz="2400" dirty="0"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</a:t>
            </a:r>
            <a:r>
              <a:rPr lang="en-US" sz="2400" dirty="0" smtClean="0">
                <a:latin typeface="Arial Narrow" charset="0"/>
              </a:rPr>
              <a:t>Voltage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26</a:t>
            </a:r>
            <a:endParaRPr lang="en-US" dirty="0">
              <a:latin typeface="Arial Narrow" charset="0"/>
            </a:endParaRP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 smtClean="0">
                <a:latin typeface="Arial Narrow" charset="0"/>
              </a:rPr>
              <a:t>Resistors in Series and Parallel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 smtClean="0">
                <a:latin typeface="Arial Narrow" charset="0"/>
              </a:rPr>
              <a:t>Kirchhoff’s </a:t>
            </a:r>
            <a:r>
              <a:rPr lang="en-US" sz="2400" dirty="0">
                <a:latin typeface="Arial Narrow" charset="0"/>
              </a:rPr>
              <a:t>Rules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>
                <a:latin typeface="Arial Narrow" charset="0"/>
              </a:rPr>
              <a:t>EMFs in Series and Parallel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>
                <a:latin typeface="Arial Narrow" charset="0"/>
              </a:rPr>
              <a:t>RC </a:t>
            </a:r>
            <a:r>
              <a:rPr lang="en-US" sz="2400" dirty="0" smtClean="0">
                <a:latin typeface="Arial Narrow" charset="0"/>
              </a:rPr>
              <a:t>Circuits</a:t>
            </a:r>
            <a:endParaRPr lang="en-US" dirty="0">
              <a:latin typeface="Arial Narro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757771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June 25!!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10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819" y="3810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 in series when two or more resisters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resisters represent simple resisters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 devices in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series circuit?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0" y="1828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3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45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6" grpId="0" build="p"/>
      <p:bldP spid="322569" grpId="0" animBg="1"/>
      <p:bldP spid="3225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11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/>
              <a:t> Energy Losses in Resisters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passes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through resisters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total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12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4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5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6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7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8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9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0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1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2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3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4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5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6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7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8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9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3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4" grpId="0"/>
      <p:bldP spid="321546" grpId="0" animBg="1"/>
      <p:bldP spid="321547" grpId="0"/>
      <p:bldP spid="321549" grpId="0"/>
      <p:bldP spid="3215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13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81000" y="25146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 the devices in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parallel circuit?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resisters.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is,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5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</a:t>
            </a:r>
            <a:r>
              <a:rPr lang="en-US" sz="2800" dirty="0" smtClean="0"/>
              <a:t> in </a:t>
            </a:r>
            <a:r>
              <a:rPr lang="en-US" sz="2800" dirty="0"/>
              <a:t>parallel when two or more resisters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13029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5" grpId="0" animBg="1"/>
      <p:bldP spid="324616" grpId="0" animBg="1"/>
      <p:bldP spid="3246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14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2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3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4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5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15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1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2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3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4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5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6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7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8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9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0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1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2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3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4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5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477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001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 animBg="1"/>
      <p:bldP spid="326662" grpId="0"/>
      <p:bldP spid="326663" grpId="0"/>
      <p:bldP spid="326668" grpId="0" animBg="1"/>
      <p:bldP spid="326671" grpId="0" animBg="1"/>
      <p:bldP spid="326674" grpId="0"/>
      <p:bldP spid="326680" grpId="0"/>
      <p:bldP spid="326681" grpId="0"/>
      <p:bldP spid="326682" grpId="0" animBg="1"/>
      <p:bldP spid="326683" grpId="0" animBg="1"/>
      <p:bldP spid="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resister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2" name="Equation" r:id="rId5" imgW="342720" imgH="406080" progId="Equation.DSMT4">
                  <p:embed/>
                </p:oleObj>
              </mc:Choice>
              <mc:Fallback>
                <p:oleObj name="Equation" r:id="rId5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4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5" name="Equation" r:id="rId11" imgW="342720" imgH="228600" progId="Equation.DSMT4">
                  <p:embed/>
                </p:oleObj>
              </mc:Choice>
              <mc:Fallback>
                <p:oleObj name="Equation" r:id="rId11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6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resister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7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en-US" sz="1800" b="1" dirty="0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8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79" name="Equation" r:id="rId19" imgW="355320" imgH="368280" progId="Equation.DSMT4">
                  <p:embed/>
                </p:oleObj>
              </mc:Choice>
              <mc:Fallback>
                <p:oleObj name="Equation" r:id="rId1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0" name="Equation" r:id="rId21" imgW="1625400" imgH="368280" progId="Equation.DSMT4">
                  <p:embed/>
                </p:oleObj>
              </mc:Choice>
              <mc:Fallback>
                <p:oleObj name="Equation" r:id="rId21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1" name="Equation" r:id="rId23" imgW="571320" imgH="203040" progId="Equation.DSMT4">
                  <p:embed/>
                </p:oleObj>
              </mc:Choice>
              <mc:Fallback>
                <p:oleObj name="Equation" r:id="rId2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2" name="Equation" r:id="rId25" imgW="1117440" imgH="164880" progId="Equation.DSMT4">
                  <p:embed/>
                </p:oleObj>
              </mc:Choice>
              <mc:Fallback>
                <p:oleObj name="Equation" r:id="rId25" imgW="1117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3" name="Equation" r:id="rId27" imgW="1091880" imgH="368280" progId="Equation.DSMT4">
                  <p:embed/>
                </p:oleObj>
              </mc:Choice>
              <mc:Fallback>
                <p:oleObj name="Equation" r:id="rId27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4" name="Equation" r:id="rId29" imgW="342720" imgH="368280" progId="Equation.DSMT4">
                  <p:embed/>
                </p:oleObj>
              </mc:Choice>
              <mc:Fallback>
                <p:oleObj name="Equation" r:id="rId2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5" name="Equation" r:id="rId31" imgW="1841400" imgH="368280" progId="Equation.DSMT4">
                  <p:embed/>
                </p:oleObj>
              </mc:Choice>
              <mc:Fallback>
                <p:oleObj name="Equation" r:id="rId3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6" name="Equation" r:id="rId33" imgW="368280" imgH="419040" progId="Equation.DSMT4">
                  <p:embed/>
                </p:oleObj>
              </mc:Choice>
              <mc:Fallback>
                <p:oleObj name="Equation" r:id="rId33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7" name="Equation" r:id="rId35" imgW="736560" imgH="368280" progId="Equation.DSMT4">
                  <p:embed/>
                </p:oleObj>
              </mc:Choice>
              <mc:Fallback>
                <p:oleObj name="Equation" r:id="rId35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8" name="Equation" r:id="rId37" imgW="368280" imgH="203040" progId="Equation.DSMT4">
                  <p:embed/>
                </p:oleObj>
              </mc:Choice>
              <mc:Fallback>
                <p:oleObj name="Equation" r:id="rId3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89" name="Equation" r:id="rId39" imgW="1307880" imgH="203040" progId="Equation.DSMT4">
                  <p:embed/>
                </p:oleObj>
              </mc:Choice>
              <mc:Fallback>
                <p:oleObj name="Equation" r:id="rId39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8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  <p:bldP spid="327688" grpId="0"/>
      <p:bldP spid="327691" grpId="0"/>
      <p:bldP spid="327692" grpId="0"/>
      <p:bldP spid="327693" grpId="0"/>
      <p:bldP spid="327695" grpId="0"/>
      <p:bldP spid="327697" grpId="0"/>
      <p:bldP spid="327699" grpId="0"/>
      <p:bldP spid="327701" grpId="0" animBg="1"/>
      <p:bldP spid="3277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17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 equal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6096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1600200"/>
            <a:ext cx="2819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  <p:bldP spid="329734" grpId="0" build="p"/>
      <p:bldP spid="10" grpId="0" animBg="1"/>
      <p:bldP spid="1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19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 smtClean="0"/>
              <a:t>You cannot have all current coming in or going out of a junction, though!</a:t>
            </a:r>
            <a:endParaRPr lang="en-US" sz="20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</a:t>
            </a:r>
            <a:r>
              <a:rPr lang="en-US" sz="2800" dirty="0" smtClean="0"/>
              <a:t>proper signs as you decided in step 1 above.</a:t>
            </a:r>
            <a:endParaRPr lang="en-US" sz="2800" dirty="0"/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How to use </a:t>
            </a:r>
            <a:r>
              <a:rPr lang="en-US" dirty="0"/>
              <a:t>Kirchhoff’s </a:t>
            </a:r>
            <a:r>
              <a:rPr lang="en-US" dirty="0" smtClean="0"/>
              <a:t>Rules??</a:t>
            </a:r>
            <a:endParaRPr lang="en-US" dirty="0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2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21,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334000"/>
          </a:xfrm>
        </p:spPr>
        <p:txBody>
          <a:bodyPr/>
          <a:lstStyle/>
          <a:p>
            <a:r>
              <a:rPr lang="en-US" sz="2000" dirty="0" smtClean="0"/>
              <a:t>One-on-one mid-term grade discussion Tuesday, June 24.  </a:t>
            </a:r>
          </a:p>
          <a:p>
            <a:pPr lvl="1"/>
            <a:r>
              <a:rPr lang="en-US" sz="1800" dirty="0" smtClean="0"/>
              <a:t>Class for the first 30min </a:t>
            </a:r>
          </a:p>
          <a:p>
            <a:pPr lvl="1"/>
            <a:r>
              <a:rPr lang="en-US" sz="1800" dirty="0" smtClean="0"/>
              <a:t>In my office </a:t>
            </a:r>
            <a:r>
              <a:rPr lang="mr-IN" sz="1800" dirty="0" smtClean="0"/>
              <a:t>–</a:t>
            </a:r>
            <a:r>
              <a:rPr lang="en-US" sz="1800" dirty="0" smtClean="0"/>
              <a:t> CPB342. </a:t>
            </a:r>
            <a:endParaRPr lang="en-US" sz="1600" dirty="0"/>
          </a:p>
          <a:p>
            <a:pPr lvl="1"/>
            <a:r>
              <a:rPr lang="en-US" sz="1800" dirty="0" smtClean="0"/>
              <a:t>Last names begin with </a:t>
            </a:r>
          </a:p>
          <a:p>
            <a:pPr lvl="2"/>
            <a:r>
              <a:rPr lang="en-US" sz="1600" dirty="0" smtClean="0"/>
              <a:t>A </a:t>
            </a:r>
            <a:r>
              <a:rPr lang="mr-IN" sz="1600" dirty="0" smtClean="0"/>
              <a:t>–</a:t>
            </a:r>
            <a:r>
              <a:rPr lang="en-US" sz="1600" dirty="0" smtClean="0"/>
              <a:t> G: 11:05 </a:t>
            </a:r>
            <a:r>
              <a:rPr lang="mr-IN" sz="1600" dirty="0" smtClean="0"/>
              <a:t>–</a:t>
            </a:r>
            <a:r>
              <a:rPr lang="en-US" sz="1600" dirty="0" smtClean="0"/>
              <a:t> 11:35</a:t>
            </a:r>
          </a:p>
          <a:p>
            <a:pPr lvl="2"/>
            <a:r>
              <a:rPr lang="en-US" sz="1600" dirty="0" smtClean="0"/>
              <a:t>H </a:t>
            </a:r>
            <a:r>
              <a:rPr lang="mr-IN" sz="1600" dirty="0" smtClean="0"/>
              <a:t>–</a:t>
            </a:r>
            <a:r>
              <a:rPr lang="en-US" sz="1600" dirty="0" smtClean="0"/>
              <a:t> M: 11:35 </a:t>
            </a:r>
            <a:r>
              <a:rPr lang="mr-IN" sz="1600" dirty="0" smtClean="0"/>
              <a:t>–</a:t>
            </a:r>
            <a:r>
              <a:rPr lang="en-US" sz="1600" dirty="0" smtClean="0"/>
              <a:t> 12:00</a:t>
            </a:r>
          </a:p>
          <a:p>
            <a:pPr lvl="2"/>
            <a:r>
              <a:rPr lang="en-US" sz="1600" dirty="0" smtClean="0"/>
              <a:t>N </a:t>
            </a:r>
            <a:r>
              <a:rPr lang="mr-IN" sz="1600" dirty="0" smtClean="0"/>
              <a:t>–</a:t>
            </a:r>
            <a:r>
              <a:rPr lang="en-US" sz="1600" dirty="0" smtClean="0"/>
              <a:t> Z: 12 </a:t>
            </a:r>
            <a:r>
              <a:rPr lang="mr-IN" sz="1600" dirty="0" smtClean="0"/>
              <a:t>–</a:t>
            </a:r>
            <a:r>
              <a:rPr lang="en-US" sz="1600" dirty="0" smtClean="0"/>
              <a:t> 12:30</a:t>
            </a:r>
          </a:p>
          <a:p>
            <a:pPr lvl="2"/>
            <a:r>
              <a:rPr lang="en-US" sz="1600" dirty="0" smtClean="0"/>
              <a:t>If you have schedule issue, please be sure to come in early for the discussion</a:t>
            </a:r>
          </a:p>
          <a:p>
            <a:r>
              <a:rPr lang="en-US" sz="2000" dirty="0" smtClean="0"/>
              <a:t>The date for term exam #2 has been change to Thursday, June 28</a:t>
            </a:r>
          </a:p>
          <a:p>
            <a:r>
              <a:rPr lang="en-US" sz="2000" dirty="0" smtClean="0"/>
              <a:t>Grade scheme reminder</a:t>
            </a:r>
          </a:p>
          <a:p>
            <a:pPr lvl="1"/>
            <a:r>
              <a:rPr lang="en-US" sz="1600" dirty="0"/>
              <a:t>Homework: 25%</a:t>
            </a:r>
          </a:p>
          <a:p>
            <a:pPr lvl="1"/>
            <a:r>
              <a:rPr lang="en-US" sz="1600" dirty="0"/>
              <a:t>Final exam: 23%</a:t>
            </a:r>
          </a:p>
          <a:p>
            <a:pPr lvl="1"/>
            <a:r>
              <a:rPr lang="en-US" sz="1600" dirty="0"/>
              <a:t>Midterm exam: 20%</a:t>
            </a:r>
          </a:p>
          <a:p>
            <a:pPr lvl="1"/>
            <a:r>
              <a:rPr lang="en-US" sz="1600" dirty="0"/>
              <a:t>Better of the two term exams: 12%</a:t>
            </a:r>
          </a:p>
          <a:p>
            <a:pPr lvl="1"/>
            <a:r>
              <a:rPr lang="en-US" sz="1600" dirty="0"/>
              <a:t>Lab: 10%</a:t>
            </a:r>
          </a:p>
          <a:p>
            <a:pPr lvl="1"/>
            <a:r>
              <a:rPr lang="en-US" sz="1600" dirty="0"/>
              <a:t>Quizzes: 10%</a:t>
            </a:r>
          </a:p>
          <a:p>
            <a:pPr lvl="1"/>
            <a:r>
              <a:rPr lang="en-US" sz="1600" dirty="0"/>
              <a:t>Extra Credit: 10</a:t>
            </a:r>
            <a:r>
              <a:rPr lang="en-US" sz="1600" dirty="0" smtClean="0"/>
              <a:t>%</a:t>
            </a:r>
          </a:p>
          <a:p>
            <a:r>
              <a:rPr lang="en-US" sz="2000" dirty="0" smtClean="0"/>
              <a:t>Reading assignments: CH26.4 </a:t>
            </a:r>
            <a:r>
              <a:rPr lang="mr-IN" sz="2000" dirty="0" smtClean="0"/>
              <a:t>–</a:t>
            </a:r>
            <a:r>
              <a:rPr lang="en-US" sz="2000" dirty="0" smtClean="0"/>
              <a:t> CH26.7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16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20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5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6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7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8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9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0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1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2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3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4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5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6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7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2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21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86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87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88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89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0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1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2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3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4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5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6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7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8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99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0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1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2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3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4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5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smtClean="0"/>
              <a:t>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 smtClean="0"/>
              <a:t>Due: Beginning of the class Tuesday, June 24 </a:t>
            </a:r>
          </a:p>
        </p:txBody>
      </p:sp>
    </p:spTree>
    <p:extLst>
      <p:ext uri="{BB962C8B-B14F-4D97-AF65-F5344CB8AC3E}">
        <p14:creationId xmlns:p14="http://schemas.microsoft.com/office/powerpoint/2010/main" val="14912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5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</a:t>
            </a:r>
            <a:r>
              <a:rPr lang="en-US" sz="2400" dirty="0" smtClean="0"/>
              <a:t>superconducting    </a:t>
            </a:r>
            <a:r>
              <a:rPr lang="en-US" sz="2400" dirty="0"/>
              <a:t>below a transition </a:t>
            </a:r>
            <a:r>
              <a:rPr lang="en-US" sz="2400" dirty="0" smtClean="0"/>
              <a:t>temperature (T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</a:t>
            </a:r>
            <a:r>
              <a:rPr lang="en-US" sz="2400" dirty="0" smtClean="0"/>
              <a:t>160K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9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Critical Temperature of Superconductors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</a:t>
            </a:r>
            <a:r>
              <a:rPr lang="en-US" sz="2400" dirty="0" smtClean="0"/>
              <a:t>the tissue </a:t>
            </a:r>
            <a:r>
              <a:rPr lang="en-US" sz="2400" dirty="0"/>
              <a:t>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</a:t>
            </a:r>
            <a:r>
              <a:rPr lang="en-US" sz="2800" dirty="0" smtClean="0"/>
              <a:t>”.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2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3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4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1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8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</a:t>
            </a:r>
            <a:r>
              <a:rPr lang="en-US" sz="2400" dirty="0" smtClean="0"/>
              <a:t> a battery </a:t>
            </a:r>
            <a:r>
              <a:rPr lang="en-US" sz="2400" dirty="0"/>
              <a:t>or</a:t>
            </a:r>
            <a:r>
              <a:rPr lang="en-US" sz="2400" dirty="0" smtClean="0"/>
              <a:t> a generator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</a:t>
            </a:r>
            <a:r>
              <a:rPr lang="en-US" sz="2000" dirty="0" smtClean="0"/>
              <a:t>into the </a:t>
            </a:r>
            <a:r>
              <a:rPr lang="en-US" sz="2000" dirty="0"/>
              <a:t>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</a:t>
            </a:r>
            <a:r>
              <a:rPr lang="en-US" sz="2800" dirty="0" smtClean="0"/>
              <a:t> an </a:t>
            </a:r>
            <a:r>
              <a:rPr lang="en-US" sz="2800" dirty="0" err="1" smtClean="0"/>
              <a:t>emf</a:t>
            </a:r>
            <a:r>
              <a:rPr lang="en-US" sz="2800" dirty="0" smtClean="0"/>
              <a:t> </a:t>
            </a:r>
            <a:r>
              <a:rPr lang="en-US" sz="2800" dirty="0"/>
              <a:t>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 smtClean="0"/>
              <a:t>) </a:t>
            </a:r>
            <a:r>
              <a:rPr lang="en-US" sz="2800" dirty="0"/>
              <a:t>of the source.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battery </a:t>
            </a:r>
            <a:r>
              <a:rPr lang="en-US" sz="2800" dirty="0"/>
              <a:t>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2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9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2286000" y="570230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6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0230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5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23220</TotalTime>
  <Words>2420</Words>
  <Application>Microsoft Macintosh PowerPoint</Application>
  <PresentationFormat>On-screen Show (4:3)</PresentationFormat>
  <Paragraphs>256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Narrow</vt:lpstr>
      <vt:lpstr>Edwardian Script ITC</vt:lpstr>
      <vt:lpstr>Lucida Grande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1441 – Section 001 Lecture #12</vt:lpstr>
      <vt:lpstr>Announcements</vt:lpstr>
      <vt:lpstr>Special Project #4</vt:lpstr>
      <vt:lpstr>PowerPoint Presentation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Resisters in Series</vt:lpstr>
      <vt:lpstr> Energy Losses in Resisters</vt:lpstr>
      <vt:lpstr>Example 26 – 1 </vt:lpstr>
      <vt:lpstr> Resisters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 How to use Kirchhoff’s Rules??</vt:lpstr>
      <vt:lpstr>Example 26 – 9</vt:lpstr>
      <vt:lpstr>Example 26 – 9, cnt’d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628</cp:revision>
  <dcterms:created xsi:type="dcterms:W3CDTF">2012-01-19T04:21:20Z</dcterms:created>
  <dcterms:modified xsi:type="dcterms:W3CDTF">2018-06-21T19:29:35Z</dcterms:modified>
</cp:coreProperties>
</file>