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91" r:id="rId2"/>
    <p:sldId id="590" r:id="rId3"/>
    <p:sldId id="745" r:id="rId4"/>
    <p:sldId id="746" r:id="rId5"/>
    <p:sldId id="708" r:id="rId6"/>
    <p:sldId id="709" r:id="rId7"/>
    <p:sldId id="710" r:id="rId8"/>
    <p:sldId id="711" r:id="rId9"/>
    <p:sldId id="712" r:id="rId10"/>
    <p:sldId id="713" r:id="rId11"/>
    <p:sldId id="714" r:id="rId12"/>
    <p:sldId id="715" r:id="rId13"/>
    <p:sldId id="716" r:id="rId14"/>
    <p:sldId id="718" r:id="rId15"/>
    <p:sldId id="719" r:id="rId16"/>
    <p:sldId id="720" r:id="rId17"/>
    <p:sldId id="721" r:id="rId18"/>
    <p:sldId id="722" r:id="rId19"/>
    <p:sldId id="723" r:id="rId20"/>
    <p:sldId id="724" r:id="rId21"/>
    <p:sldId id="725" r:id="rId22"/>
    <p:sldId id="726" r:id="rId23"/>
    <p:sldId id="727" r:id="rId24"/>
    <p:sldId id="728" r:id="rId25"/>
    <p:sldId id="729"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p:restoredTop sz="94660"/>
  </p:normalViewPr>
  <p:slideViewPr>
    <p:cSldViewPr>
      <p:cViewPr varScale="1">
        <p:scale>
          <a:sx n="106" d="100"/>
          <a:sy n="106" d="100"/>
        </p:scale>
        <p:origin x="12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9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5.wmf"/><Relationship Id="rId4" Type="http://schemas.openxmlformats.org/officeDocument/2006/relationships/image" Target="../media/image96.wmf"/><Relationship Id="rId5" Type="http://schemas.openxmlformats.org/officeDocument/2006/relationships/image" Target="../media/image97.wmf"/><Relationship Id="rId6" Type="http://schemas.openxmlformats.org/officeDocument/2006/relationships/image" Target="../media/image98.wmf"/><Relationship Id="rId7" Type="http://schemas.openxmlformats.org/officeDocument/2006/relationships/image" Target="../media/image99.wmf"/><Relationship Id="rId1" Type="http://schemas.openxmlformats.org/officeDocument/2006/relationships/image" Target="../media/image3.wmf"/><Relationship Id="rId2" Type="http://schemas.openxmlformats.org/officeDocument/2006/relationships/image" Target="../media/image9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100.wmf"/><Relationship Id="rId3"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4.wmf"/><Relationship Id="rId4" Type="http://schemas.openxmlformats.org/officeDocument/2006/relationships/image" Target="../media/image105.wmf"/><Relationship Id="rId5" Type="http://schemas.openxmlformats.org/officeDocument/2006/relationships/image" Target="../media/image106.wmf"/><Relationship Id="rId6" Type="http://schemas.openxmlformats.org/officeDocument/2006/relationships/image" Target="../media/image107.wmf"/><Relationship Id="rId7" Type="http://schemas.openxmlformats.org/officeDocument/2006/relationships/image" Target="../media/image108.wmf"/><Relationship Id="rId1" Type="http://schemas.openxmlformats.org/officeDocument/2006/relationships/image" Target="../media/image102.wmf"/><Relationship Id="rId2" Type="http://schemas.openxmlformats.org/officeDocument/2006/relationships/image" Target="../media/image10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4.png"/><Relationship Id="rId6" Type="http://schemas.openxmlformats.org/officeDocument/2006/relationships/image" Target="../media/image115.png"/><Relationship Id="rId7" Type="http://schemas.openxmlformats.org/officeDocument/2006/relationships/image" Target="../media/image116.wmf"/><Relationship Id="rId8" Type="http://schemas.openxmlformats.org/officeDocument/2006/relationships/image" Target="../media/image117.png"/><Relationship Id="rId9" Type="http://schemas.openxmlformats.org/officeDocument/2006/relationships/image" Target="../media/image118.png"/><Relationship Id="rId10" Type="http://schemas.openxmlformats.org/officeDocument/2006/relationships/image" Target="../media/image119.png"/><Relationship Id="rId11" Type="http://schemas.openxmlformats.org/officeDocument/2006/relationships/image" Target="../media/image120.png"/><Relationship Id="rId1" Type="http://schemas.openxmlformats.org/officeDocument/2006/relationships/image" Target="../media/image110.wmf"/><Relationship Id="rId2" Type="http://schemas.openxmlformats.org/officeDocument/2006/relationships/image" Target="../media/image1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image" Target="../media/image3.wmf"/><Relationship Id="rId2"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0" Type="http://schemas.openxmlformats.org/officeDocument/2006/relationships/image" Target="../media/image32.wmf"/><Relationship Id="rId21" Type="http://schemas.openxmlformats.org/officeDocument/2006/relationships/image" Target="../media/image33.wmf"/><Relationship Id="rId22" Type="http://schemas.openxmlformats.org/officeDocument/2006/relationships/image" Target="../media/image34.wmf"/><Relationship Id="rId23" Type="http://schemas.openxmlformats.org/officeDocument/2006/relationships/image" Target="../media/image35.wmf"/><Relationship Id="rId24" Type="http://schemas.openxmlformats.org/officeDocument/2006/relationships/image" Target="../media/image36.wmf"/><Relationship Id="rId25" Type="http://schemas.openxmlformats.org/officeDocument/2006/relationships/image" Target="../media/image37.wmf"/><Relationship Id="rId26" Type="http://schemas.openxmlformats.org/officeDocument/2006/relationships/image" Target="../media/image38.wmf"/><Relationship Id="rId27" Type="http://schemas.openxmlformats.org/officeDocument/2006/relationships/image" Target="../media/image39.wmf"/><Relationship Id="rId28" Type="http://schemas.openxmlformats.org/officeDocument/2006/relationships/image" Target="../media/image40.wmf"/><Relationship Id="rId29" Type="http://schemas.openxmlformats.org/officeDocument/2006/relationships/image" Target="../media/image41.wmf"/><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30" Type="http://schemas.openxmlformats.org/officeDocument/2006/relationships/image" Target="../media/image42.wmf"/><Relationship Id="rId31" Type="http://schemas.openxmlformats.org/officeDocument/2006/relationships/image" Target="../media/image43.wmf"/><Relationship Id="rId32" Type="http://schemas.openxmlformats.org/officeDocument/2006/relationships/image" Target="../media/image44.wmf"/><Relationship Id="rId9" Type="http://schemas.openxmlformats.org/officeDocument/2006/relationships/image" Target="../media/image21.wmf"/><Relationship Id="rId6" Type="http://schemas.openxmlformats.org/officeDocument/2006/relationships/image" Target="../media/image18.wmf"/><Relationship Id="rId7" Type="http://schemas.openxmlformats.org/officeDocument/2006/relationships/image" Target="../media/image19.wmf"/><Relationship Id="rId8" Type="http://schemas.openxmlformats.org/officeDocument/2006/relationships/image" Target="../media/image20.wmf"/><Relationship Id="rId33" Type="http://schemas.openxmlformats.org/officeDocument/2006/relationships/image" Target="../media/image45.wmf"/><Relationship Id="rId34" Type="http://schemas.openxmlformats.org/officeDocument/2006/relationships/image" Target="../media/image46.wmf"/><Relationship Id="rId35" Type="http://schemas.openxmlformats.org/officeDocument/2006/relationships/image" Target="../media/image47.wmf"/><Relationship Id="rId36" Type="http://schemas.openxmlformats.org/officeDocument/2006/relationships/image" Target="../media/image48.wmf"/><Relationship Id="rId10" Type="http://schemas.openxmlformats.org/officeDocument/2006/relationships/image" Target="../media/image22.wmf"/><Relationship Id="rId11" Type="http://schemas.openxmlformats.org/officeDocument/2006/relationships/image" Target="../media/image23.wmf"/><Relationship Id="rId12" Type="http://schemas.openxmlformats.org/officeDocument/2006/relationships/image" Target="../media/image24.wmf"/><Relationship Id="rId13" Type="http://schemas.openxmlformats.org/officeDocument/2006/relationships/image" Target="../media/image25.wmf"/><Relationship Id="rId14" Type="http://schemas.openxmlformats.org/officeDocument/2006/relationships/image" Target="../media/image26.wmf"/><Relationship Id="rId15" Type="http://schemas.openxmlformats.org/officeDocument/2006/relationships/image" Target="../media/image27.wmf"/><Relationship Id="rId16" Type="http://schemas.openxmlformats.org/officeDocument/2006/relationships/image" Target="../media/image28.wmf"/><Relationship Id="rId17" Type="http://schemas.openxmlformats.org/officeDocument/2006/relationships/image" Target="../media/image29.wmf"/><Relationship Id="rId18" Type="http://schemas.openxmlformats.org/officeDocument/2006/relationships/image" Target="../media/image30.wmf"/><Relationship Id="rId19" Type="http://schemas.openxmlformats.org/officeDocument/2006/relationships/image" Target="../media/image31.wmf"/><Relationship Id="rId37"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image" Target="../media/image53.wmf"/><Relationship Id="rId1" Type="http://schemas.openxmlformats.org/officeDocument/2006/relationships/image" Target="../media/image3.wmf"/><Relationship Id="rId2"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wmf"/><Relationship Id="rId7" Type="http://schemas.openxmlformats.org/officeDocument/2006/relationships/image" Target="../media/image60.wmf"/><Relationship Id="rId8" Type="http://schemas.openxmlformats.org/officeDocument/2006/relationships/image" Target="../media/image61.wmf"/><Relationship Id="rId9" Type="http://schemas.openxmlformats.org/officeDocument/2006/relationships/image" Target="../media/image62.wmf"/><Relationship Id="rId10" Type="http://schemas.openxmlformats.org/officeDocument/2006/relationships/image" Target="../media/image63.wmf"/><Relationship Id="rId11" Type="http://schemas.openxmlformats.org/officeDocument/2006/relationships/image" Target="../media/image64.wmf"/><Relationship Id="rId1" Type="http://schemas.openxmlformats.org/officeDocument/2006/relationships/image" Target="../media/image3.wmf"/><Relationship Id="rId2"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74.wmf"/><Relationship Id="rId12" Type="http://schemas.openxmlformats.org/officeDocument/2006/relationships/image" Target="../media/image75.wmf"/><Relationship Id="rId13" Type="http://schemas.openxmlformats.org/officeDocument/2006/relationships/image" Target="../media/image76.wmf"/><Relationship Id="rId14" Type="http://schemas.openxmlformats.org/officeDocument/2006/relationships/image" Target="../media/image77.wmf"/><Relationship Id="rId15" Type="http://schemas.openxmlformats.org/officeDocument/2006/relationships/image" Target="../media/image78.wmf"/><Relationship Id="rId16" Type="http://schemas.openxmlformats.org/officeDocument/2006/relationships/image" Target="../media/image79.wmf"/><Relationship Id="rId1" Type="http://schemas.openxmlformats.org/officeDocument/2006/relationships/image" Target="../media/image65.wmf"/><Relationship Id="rId2" Type="http://schemas.openxmlformats.org/officeDocument/2006/relationships/image" Target="../media/image66.wmf"/><Relationship Id="rId3" Type="http://schemas.openxmlformats.org/officeDocument/2006/relationships/image" Target="../media/image59.wmf"/><Relationship Id="rId4" Type="http://schemas.openxmlformats.org/officeDocument/2006/relationships/image" Target="../media/image67.wmf"/><Relationship Id="rId5" Type="http://schemas.openxmlformats.org/officeDocument/2006/relationships/image" Target="../media/image68.wmf"/><Relationship Id="rId6" Type="http://schemas.openxmlformats.org/officeDocument/2006/relationships/image" Target="../media/image69.wmf"/><Relationship Id="rId7" Type="http://schemas.openxmlformats.org/officeDocument/2006/relationships/image" Target="../media/image70.wmf"/><Relationship Id="rId8" Type="http://schemas.openxmlformats.org/officeDocument/2006/relationships/image" Target="../media/image71.wmf"/><Relationship Id="rId9" Type="http://schemas.openxmlformats.org/officeDocument/2006/relationships/image" Target="../media/image72.wmf"/><Relationship Id="rId10"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46963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10640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49247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98788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203290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June 25,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de-DE" smtClean="0"/>
              <a:t>PHYS 1444-001, Summer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June 25,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smtClean="0"/>
              <a:t>PHYS 1444-001, Summer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51.wmf"/><Relationship Id="rId12" Type="http://schemas.openxmlformats.org/officeDocument/2006/relationships/oleObject" Target="../embeddings/oleObject56.bin"/><Relationship Id="rId13" Type="http://schemas.openxmlformats.org/officeDocument/2006/relationships/image" Target="../media/image52.wmf"/><Relationship Id="rId14" Type="http://schemas.openxmlformats.org/officeDocument/2006/relationships/oleObject" Target="../embeddings/oleObject57.bin"/><Relationship Id="rId15" Type="http://schemas.openxmlformats.org/officeDocument/2006/relationships/image" Target="../media/image53.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54.jpeg"/><Relationship Id="rId4" Type="http://schemas.openxmlformats.org/officeDocument/2006/relationships/oleObject" Target="../embeddings/oleObject51.bin"/><Relationship Id="rId5" Type="http://schemas.openxmlformats.org/officeDocument/2006/relationships/image" Target="../media/image3.wmf"/><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oleObject54.bin"/><Relationship Id="rId9" Type="http://schemas.openxmlformats.org/officeDocument/2006/relationships/image" Target="../media/image50.wmf"/><Relationship Id="rId10" Type="http://schemas.openxmlformats.org/officeDocument/2006/relationships/oleObject" Target="../embeddings/oleObject55.bin"/></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62.bin"/><Relationship Id="rId20" Type="http://schemas.openxmlformats.org/officeDocument/2006/relationships/image" Target="../media/image61.wmf"/><Relationship Id="rId21" Type="http://schemas.openxmlformats.org/officeDocument/2006/relationships/oleObject" Target="../embeddings/oleObject68.bin"/><Relationship Id="rId22" Type="http://schemas.openxmlformats.org/officeDocument/2006/relationships/image" Target="../media/image62.wmf"/><Relationship Id="rId23" Type="http://schemas.openxmlformats.org/officeDocument/2006/relationships/oleObject" Target="../embeddings/oleObject69.bin"/><Relationship Id="rId24" Type="http://schemas.openxmlformats.org/officeDocument/2006/relationships/image" Target="../media/image63.wmf"/><Relationship Id="rId25" Type="http://schemas.openxmlformats.org/officeDocument/2006/relationships/oleObject" Target="../embeddings/oleObject70.bin"/><Relationship Id="rId26" Type="http://schemas.openxmlformats.org/officeDocument/2006/relationships/image" Target="../media/image64.wmf"/><Relationship Id="rId10" Type="http://schemas.openxmlformats.org/officeDocument/2006/relationships/image" Target="../media/image56.wmf"/><Relationship Id="rId11" Type="http://schemas.openxmlformats.org/officeDocument/2006/relationships/oleObject" Target="../embeddings/oleObject63.bin"/><Relationship Id="rId12" Type="http://schemas.openxmlformats.org/officeDocument/2006/relationships/image" Target="../media/image57.wmf"/><Relationship Id="rId13" Type="http://schemas.openxmlformats.org/officeDocument/2006/relationships/oleObject" Target="../embeddings/oleObject64.bin"/><Relationship Id="rId14" Type="http://schemas.openxmlformats.org/officeDocument/2006/relationships/image" Target="../media/image58.wmf"/><Relationship Id="rId15" Type="http://schemas.openxmlformats.org/officeDocument/2006/relationships/oleObject" Target="../embeddings/oleObject65.bin"/><Relationship Id="rId16" Type="http://schemas.openxmlformats.org/officeDocument/2006/relationships/image" Target="../media/image59.wmf"/><Relationship Id="rId17" Type="http://schemas.openxmlformats.org/officeDocument/2006/relationships/oleObject" Target="../embeddings/oleObject66.bin"/><Relationship Id="rId18" Type="http://schemas.openxmlformats.org/officeDocument/2006/relationships/image" Target="../media/image60.wmf"/><Relationship Id="rId19" Type="http://schemas.openxmlformats.org/officeDocument/2006/relationships/oleObject" Target="../embeddings/oleObject67.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8.bin"/><Relationship Id="rId4" Type="http://schemas.openxmlformats.org/officeDocument/2006/relationships/image" Target="../media/image3.wmf"/><Relationship Id="rId5" Type="http://schemas.openxmlformats.org/officeDocument/2006/relationships/oleObject" Target="../embeddings/oleObject59.bin"/><Relationship Id="rId6" Type="http://schemas.openxmlformats.org/officeDocument/2006/relationships/oleObject" Target="../embeddings/oleObject60.bin"/><Relationship Id="rId7" Type="http://schemas.openxmlformats.org/officeDocument/2006/relationships/oleObject" Target="../embeddings/oleObject61.bin"/><Relationship Id="rId8" Type="http://schemas.openxmlformats.org/officeDocument/2006/relationships/image" Target="../media/image55.wmf"/></Relationships>
</file>

<file path=ppt/slides/_rels/slide12.xml.rels><?xml version="1.0" encoding="UTF-8" standalone="yes"?>
<Relationships xmlns="http://schemas.openxmlformats.org/package/2006/relationships"><Relationship Id="rId20" Type="http://schemas.openxmlformats.org/officeDocument/2006/relationships/oleObject" Target="../embeddings/oleObject79.bin"/><Relationship Id="rId21" Type="http://schemas.openxmlformats.org/officeDocument/2006/relationships/image" Target="../media/image72.wmf"/><Relationship Id="rId22" Type="http://schemas.openxmlformats.org/officeDocument/2006/relationships/oleObject" Target="../embeddings/oleObject80.bin"/><Relationship Id="rId23" Type="http://schemas.openxmlformats.org/officeDocument/2006/relationships/image" Target="../media/image73.wmf"/><Relationship Id="rId24" Type="http://schemas.openxmlformats.org/officeDocument/2006/relationships/oleObject" Target="../embeddings/oleObject81.bin"/><Relationship Id="rId25" Type="http://schemas.openxmlformats.org/officeDocument/2006/relationships/image" Target="../media/image74.wmf"/><Relationship Id="rId26" Type="http://schemas.openxmlformats.org/officeDocument/2006/relationships/oleObject" Target="../embeddings/oleObject82.bin"/><Relationship Id="rId27" Type="http://schemas.openxmlformats.org/officeDocument/2006/relationships/image" Target="../media/image75.wmf"/><Relationship Id="rId28" Type="http://schemas.openxmlformats.org/officeDocument/2006/relationships/oleObject" Target="../embeddings/oleObject83.bin"/><Relationship Id="rId29" Type="http://schemas.openxmlformats.org/officeDocument/2006/relationships/image" Target="../media/image76.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80.jpeg"/><Relationship Id="rId4" Type="http://schemas.openxmlformats.org/officeDocument/2006/relationships/oleObject" Target="../embeddings/oleObject71.bin"/><Relationship Id="rId5" Type="http://schemas.openxmlformats.org/officeDocument/2006/relationships/image" Target="../media/image65.wmf"/><Relationship Id="rId30" Type="http://schemas.openxmlformats.org/officeDocument/2006/relationships/oleObject" Target="../embeddings/oleObject84.bin"/><Relationship Id="rId31" Type="http://schemas.openxmlformats.org/officeDocument/2006/relationships/image" Target="../media/image77.wmf"/><Relationship Id="rId32" Type="http://schemas.openxmlformats.org/officeDocument/2006/relationships/oleObject" Target="../embeddings/oleObject85.bin"/><Relationship Id="rId9" Type="http://schemas.openxmlformats.org/officeDocument/2006/relationships/image" Target="../media/image59.wmf"/><Relationship Id="rId6" Type="http://schemas.openxmlformats.org/officeDocument/2006/relationships/oleObject" Target="../embeddings/oleObject72.bin"/><Relationship Id="rId7" Type="http://schemas.openxmlformats.org/officeDocument/2006/relationships/image" Target="../media/image66.wmf"/><Relationship Id="rId8" Type="http://schemas.openxmlformats.org/officeDocument/2006/relationships/oleObject" Target="../embeddings/oleObject73.bin"/><Relationship Id="rId33" Type="http://schemas.openxmlformats.org/officeDocument/2006/relationships/image" Target="../media/image78.wmf"/><Relationship Id="rId34" Type="http://schemas.openxmlformats.org/officeDocument/2006/relationships/oleObject" Target="../embeddings/oleObject86.bin"/><Relationship Id="rId35" Type="http://schemas.openxmlformats.org/officeDocument/2006/relationships/image" Target="../media/image79.wmf"/><Relationship Id="rId10" Type="http://schemas.openxmlformats.org/officeDocument/2006/relationships/oleObject" Target="../embeddings/oleObject74.bin"/><Relationship Id="rId11" Type="http://schemas.openxmlformats.org/officeDocument/2006/relationships/image" Target="../media/image67.wmf"/><Relationship Id="rId12" Type="http://schemas.openxmlformats.org/officeDocument/2006/relationships/oleObject" Target="../embeddings/oleObject75.bin"/><Relationship Id="rId13" Type="http://schemas.openxmlformats.org/officeDocument/2006/relationships/image" Target="../media/image68.wmf"/><Relationship Id="rId14" Type="http://schemas.openxmlformats.org/officeDocument/2006/relationships/oleObject" Target="../embeddings/oleObject76.bin"/><Relationship Id="rId15" Type="http://schemas.openxmlformats.org/officeDocument/2006/relationships/image" Target="../media/image69.wmf"/><Relationship Id="rId16" Type="http://schemas.openxmlformats.org/officeDocument/2006/relationships/oleObject" Target="../embeddings/oleObject77.bin"/><Relationship Id="rId17" Type="http://schemas.openxmlformats.org/officeDocument/2006/relationships/image" Target="../media/image70.wmf"/><Relationship Id="rId18" Type="http://schemas.openxmlformats.org/officeDocument/2006/relationships/oleObject" Target="../embeddings/oleObject78.bin"/><Relationship Id="rId19" Type="http://schemas.openxmlformats.org/officeDocument/2006/relationships/image" Target="../media/image7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1.jpeg"/><Relationship Id="rId5" Type="http://schemas.openxmlformats.org/officeDocument/2006/relationships/oleObject" Target="../embeddings/oleObject87.bin"/><Relationship Id="rId6" Type="http://schemas.openxmlformats.org/officeDocument/2006/relationships/image" Target="../media/image3.wmf"/><Relationship Id="rId7" Type="http://schemas.openxmlformats.org/officeDocument/2006/relationships/oleObject" Target="../embeddings/oleObject88.bin"/><Relationship Id="rId8" Type="http://schemas.openxmlformats.org/officeDocument/2006/relationships/oleObject" Target="../embeddings/oleObject89.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0.bin"/><Relationship Id="rId4" Type="http://schemas.openxmlformats.org/officeDocument/2006/relationships/image" Target="../media/image3.wmf"/><Relationship Id="rId5" Type="http://schemas.openxmlformats.org/officeDocument/2006/relationships/oleObject" Target="../embeddings/oleObject91.bin"/><Relationship Id="rId6" Type="http://schemas.openxmlformats.org/officeDocument/2006/relationships/oleObject" Target="../embeddings/oleObject92.bin"/><Relationship Id="rId7" Type="http://schemas.openxmlformats.org/officeDocument/2006/relationships/image" Target="../media/image82.jpe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oleObject" Target="../embeddings/oleObject93.bin"/><Relationship Id="rId5" Type="http://schemas.openxmlformats.org/officeDocument/2006/relationships/image" Target="../media/image3.wmf"/><Relationship Id="rId6" Type="http://schemas.openxmlformats.org/officeDocument/2006/relationships/oleObject" Target="../embeddings/oleObject94.bin"/><Relationship Id="rId7" Type="http://schemas.openxmlformats.org/officeDocument/2006/relationships/oleObject" Target="../embeddings/oleObject95.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oleObject" Target="../embeddings/oleObject96.bin"/><Relationship Id="rId5" Type="http://schemas.openxmlformats.org/officeDocument/2006/relationships/image" Target="../media/image3.wmf"/><Relationship Id="rId6" Type="http://schemas.openxmlformats.org/officeDocument/2006/relationships/oleObject" Target="../embeddings/oleObject97.bin"/><Relationship Id="rId7" Type="http://schemas.openxmlformats.org/officeDocument/2006/relationships/oleObject" Target="../embeddings/oleObject98.bin"/><Relationship Id="rId8" Type="http://schemas.openxmlformats.org/officeDocument/2006/relationships/image" Target="../media/image85.jpe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oleObject" Target="../embeddings/oleObject99.bin"/><Relationship Id="rId5" Type="http://schemas.openxmlformats.org/officeDocument/2006/relationships/image" Target="../media/image3.wmf"/><Relationship Id="rId6" Type="http://schemas.openxmlformats.org/officeDocument/2006/relationships/oleObject" Target="../embeddings/oleObject100.bin"/><Relationship Id="rId7" Type="http://schemas.openxmlformats.org/officeDocument/2006/relationships/oleObject" Target="../embeddings/oleObject101.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oleObject" Target="../embeddings/oleObject102.bin"/><Relationship Id="rId5" Type="http://schemas.openxmlformats.org/officeDocument/2006/relationships/image" Target="../media/image3.wmf"/><Relationship Id="rId6" Type="http://schemas.openxmlformats.org/officeDocument/2006/relationships/oleObject" Target="../embeddings/oleObject103.bin"/><Relationship Id="rId7" Type="http://schemas.openxmlformats.org/officeDocument/2006/relationships/oleObject" Target="../embeddings/oleObject104.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5" Type="http://schemas.openxmlformats.org/officeDocument/2006/relationships/oleObject" Target="../embeddings/oleObject105.bin"/><Relationship Id="rId6" Type="http://schemas.openxmlformats.org/officeDocument/2006/relationships/image" Target="../media/image3.wmf"/><Relationship Id="rId7" Type="http://schemas.openxmlformats.org/officeDocument/2006/relationships/oleObject" Target="../embeddings/oleObject106.bin"/><Relationship Id="rId8" Type="http://schemas.openxmlformats.org/officeDocument/2006/relationships/oleObject" Target="../embeddings/oleObject107.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oleObject" Target="../embeddings/oleObject108.bin"/><Relationship Id="rId5" Type="http://schemas.openxmlformats.org/officeDocument/2006/relationships/image" Target="../media/image3.wmf"/><Relationship Id="rId6" Type="http://schemas.openxmlformats.org/officeDocument/2006/relationships/oleObject" Target="../embeddings/oleObject109.bin"/><Relationship Id="rId7" Type="http://schemas.openxmlformats.org/officeDocument/2006/relationships/oleObject" Target="../embeddings/oleObject110.bin"/><Relationship Id="rId8" Type="http://schemas.openxmlformats.org/officeDocument/2006/relationships/image" Target="../media/image91.jpeg"/><Relationship Id="rId9" Type="http://schemas.openxmlformats.org/officeDocument/2006/relationships/image" Target="../media/image92.jpe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1.bin"/><Relationship Id="rId4" Type="http://schemas.openxmlformats.org/officeDocument/2006/relationships/image" Target="../media/image3.wmf"/><Relationship Id="rId5" Type="http://schemas.openxmlformats.org/officeDocument/2006/relationships/oleObject" Target="../embeddings/oleObject112.bin"/><Relationship Id="rId6" Type="http://schemas.openxmlformats.org/officeDocument/2006/relationships/oleObject" Target="../embeddings/oleObject113.bin"/><Relationship Id="rId7" Type="http://schemas.openxmlformats.org/officeDocument/2006/relationships/oleObject" Target="../embeddings/oleObject114.bin"/><Relationship Id="rId8" Type="http://schemas.openxmlformats.org/officeDocument/2006/relationships/image" Target="../media/image93.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20.bin"/><Relationship Id="rId12" Type="http://schemas.openxmlformats.org/officeDocument/2006/relationships/image" Target="../media/image96.wmf"/><Relationship Id="rId13" Type="http://schemas.openxmlformats.org/officeDocument/2006/relationships/oleObject" Target="../embeddings/oleObject121.bin"/><Relationship Id="rId14" Type="http://schemas.openxmlformats.org/officeDocument/2006/relationships/image" Target="../media/image97.wmf"/><Relationship Id="rId15" Type="http://schemas.openxmlformats.org/officeDocument/2006/relationships/oleObject" Target="../embeddings/oleObject122.bin"/><Relationship Id="rId16" Type="http://schemas.openxmlformats.org/officeDocument/2006/relationships/image" Target="../media/image98.wmf"/><Relationship Id="rId17" Type="http://schemas.openxmlformats.org/officeDocument/2006/relationships/oleObject" Target="../embeddings/oleObject123.bin"/><Relationship Id="rId18" Type="http://schemas.openxmlformats.org/officeDocument/2006/relationships/image" Target="../media/image99.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15.bin"/><Relationship Id="rId4" Type="http://schemas.openxmlformats.org/officeDocument/2006/relationships/image" Target="../media/image3.wmf"/><Relationship Id="rId5" Type="http://schemas.openxmlformats.org/officeDocument/2006/relationships/oleObject" Target="../embeddings/oleObject116.bin"/><Relationship Id="rId6" Type="http://schemas.openxmlformats.org/officeDocument/2006/relationships/oleObject" Target="../embeddings/oleObject117.bin"/><Relationship Id="rId7" Type="http://schemas.openxmlformats.org/officeDocument/2006/relationships/oleObject" Target="../embeddings/oleObject118.bin"/><Relationship Id="rId8" Type="http://schemas.openxmlformats.org/officeDocument/2006/relationships/image" Target="../media/image94.wmf"/><Relationship Id="rId9" Type="http://schemas.openxmlformats.org/officeDocument/2006/relationships/oleObject" Target="../embeddings/oleObject119.bin"/><Relationship Id="rId10" Type="http://schemas.openxmlformats.org/officeDocument/2006/relationships/image" Target="../media/image9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4.bin"/><Relationship Id="rId4" Type="http://schemas.openxmlformats.org/officeDocument/2006/relationships/image" Target="../media/image3.wmf"/><Relationship Id="rId5" Type="http://schemas.openxmlformats.org/officeDocument/2006/relationships/oleObject" Target="../embeddings/oleObject125.bin"/><Relationship Id="rId6" Type="http://schemas.openxmlformats.org/officeDocument/2006/relationships/oleObject" Target="../embeddings/oleObject126.bin"/><Relationship Id="rId7" Type="http://schemas.openxmlformats.org/officeDocument/2006/relationships/oleObject" Target="../embeddings/oleObject127.bin"/><Relationship Id="rId8" Type="http://schemas.openxmlformats.org/officeDocument/2006/relationships/image" Target="../media/image100.wmf"/><Relationship Id="rId9" Type="http://schemas.openxmlformats.org/officeDocument/2006/relationships/oleObject" Target="../embeddings/oleObject128.bin"/><Relationship Id="rId10" Type="http://schemas.openxmlformats.org/officeDocument/2006/relationships/image" Target="../media/image101.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 Type="http://schemas.openxmlformats.org/officeDocument/2006/relationships/image" Target="../media/image105.wmf"/><Relationship Id="rId12" Type="http://schemas.openxmlformats.org/officeDocument/2006/relationships/oleObject" Target="../embeddings/oleObject133.bin"/><Relationship Id="rId13" Type="http://schemas.openxmlformats.org/officeDocument/2006/relationships/image" Target="../media/image106.wmf"/><Relationship Id="rId14" Type="http://schemas.openxmlformats.org/officeDocument/2006/relationships/oleObject" Target="../embeddings/oleObject134.bin"/><Relationship Id="rId15" Type="http://schemas.openxmlformats.org/officeDocument/2006/relationships/image" Target="../media/image107.wmf"/><Relationship Id="rId16" Type="http://schemas.openxmlformats.org/officeDocument/2006/relationships/oleObject" Target="../embeddings/oleObject135.bin"/><Relationship Id="rId17" Type="http://schemas.openxmlformats.org/officeDocument/2006/relationships/image" Target="../media/image108.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image" Target="../media/image109.jpeg"/><Relationship Id="rId4" Type="http://schemas.openxmlformats.org/officeDocument/2006/relationships/oleObject" Target="../embeddings/oleObject129.bin"/><Relationship Id="rId5" Type="http://schemas.openxmlformats.org/officeDocument/2006/relationships/image" Target="../media/image102.wmf"/><Relationship Id="rId6" Type="http://schemas.openxmlformats.org/officeDocument/2006/relationships/oleObject" Target="../embeddings/oleObject130.bin"/><Relationship Id="rId7" Type="http://schemas.openxmlformats.org/officeDocument/2006/relationships/image" Target="../media/image103.wmf"/><Relationship Id="rId8" Type="http://schemas.openxmlformats.org/officeDocument/2006/relationships/oleObject" Target="../embeddings/oleObject131.bin"/><Relationship Id="rId9" Type="http://schemas.openxmlformats.org/officeDocument/2006/relationships/image" Target="../media/image104.wmf"/><Relationship Id="rId10" Type="http://schemas.openxmlformats.org/officeDocument/2006/relationships/oleObject" Target="../embeddings/oleObject132.bin"/></Relationships>
</file>

<file path=ppt/slides/_rels/slide25.xml.rels><?xml version="1.0" encoding="UTF-8" standalone="yes"?>
<Relationships xmlns="http://schemas.openxmlformats.org/package/2006/relationships"><Relationship Id="rId9" Type="http://schemas.openxmlformats.org/officeDocument/2006/relationships/image" Target="../media/image112.png"/><Relationship Id="rId20" Type="http://schemas.openxmlformats.org/officeDocument/2006/relationships/oleObject" Target="../embeddings/oleObject144.bin"/><Relationship Id="rId21" Type="http://schemas.openxmlformats.org/officeDocument/2006/relationships/image" Target="../media/image118.png"/><Relationship Id="rId22" Type="http://schemas.openxmlformats.org/officeDocument/2006/relationships/oleObject" Target="../embeddings/oleObject145.bin"/><Relationship Id="rId23" Type="http://schemas.openxmlformats.org/officeDocument/2006/relationships/image" Target="../media/image119.png"/><Relationship Id="rId24" Type="http://schemas.openxmlformats.org/officeDocument/2006/relationships/oleObject" Target="../embeddings/oleObject146.bin"/><Relationship Id="rId25" Type="http://schemas.openxmlformats.org/officeDocument/2006/relationships/image" Target="../media/image120.png"/><Relationship Id="rId10" Type="http://schemas.openxmlformats.org/officeDocument/2006/relationships/oleObject" Target="../embeddings/oleObject139.bin"/><Relationship Id="rId11" Type="http://schemas.openxmlformats.org/officeDocument/2006/relationships/image" Target="../media/image113.png"/><Relationship Id="rId12" Type="http://schemas.openxmlformats.org/officeDocument/2006/relationships/oleObject" Target="../embeddings/oleObject140.bin"/><Relationship Id="rId13" Type="http://schemas.openxmlformats.org/officeDocument/2006/relationships/image" Target="../media/image114.png"/><Relationship Id="rId14" Type="http://schemas.openxmlformats.org/officeDocument/2006/relationships/oleObject" Target="../embeddings/oleObject141.bin"/><Relationship Id="rId15" Type="http://schemas.openxmlformats.org/officeDocument/2006/relationships/image" Target="../media/image115.png"/><Relationship Id="rId16" Type="http://schemas.openxmlformats.org/officeDocument/2006/relationships/oleObject" Target="../embeddings/oleObject142.bin"/><Relationship Id="rId17" Type="http://schemas.openxmlformats.org/officeDocument/2006/relationships/image" Target="../media/image116.wmf"/><Relationship Id="rId18" Type="http://schemas.openxmlformats.org/officeDocument/2006/relationships/oleObject" Target="../embeddings/oleObject143.bin"/><Relationship Id="rId19" Type="http://schemas.openxmlformats.org/officeDocument/2006/relationships/image" Target="../media/image117.png"/><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image" Target="../media/image121.jpeg"/><Relationship Id="rId4" Type="http://schemas.openxmlformats.org/officeDocument/2006/relationships/oleObject" Target="../embeddings/oleObject136.bin"/><Relationship Id="rId5" Type="http://schemas.openxmlformats.org/officeDocument/2006/relationships/image" Target="../media/image110.wmf"/><Relationship Id="rId6" Type="http://schemas.openxmlformats.org/officeDocument/2006/relationships/oleObject" Target="../embeddings/oleObject137.bin"/><Relationship Id="rId7" Type="http://schemas.openxmlformats.org/officeDocument/2006/relationships/image" Target="../media/image111.png"/><Relationship Id="rId8" Type="http://schemas.openxmlformats.org/officeDocument/2006/relationships/oleObject" Target="../embeddings/oleObject13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2.bin"/><Relationship Id="rId5"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wmf"/><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oleObject" Target="../embeddings/oleObject4.bin"/><Relationship Id="rId8" Type="http://schemas.openxmlformats.org/officeDocument/2006/relationships/oleObject" Target="../embeddings/oleObject5.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0.wmf"/><Relationship Id="rId13" Type="http://schemas.openxmlformats.org/officeDocument/2006/relationships/oleObject" Target="../embeddings/oleObject12.bin"/><Relationship Id="rId14" Type="http://schemas.openxmlformats.org/officeDocument/2006/relationships/image" Target="../media/image11.wmf"/><Relationship Id="rId15" Type="http://schemas.openxmlformats.org/officeDocument/2006/relationships/oleObject" Target="../embeddings/oleObject13.bin"/><Relationship Id="rId16"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6.bin"/><Relationship Id="rId4" Type="http://schemas.openxmlformats.org/officeDocument/2006/relationships/image" Target="../media/image3.wmf"/><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image" Target="../media/image8.wmf"/><Relationship Id="rId9" Type="http://schemas.openxmlformats.org/officeDocument/2006/relationships/oleObject" Target="../embeddings/oleObject10.bin"/><Relationship Id="rId10" Type="http://schemas.openxmlformats.org/officeDocument/2006/relationships/image" Target="../media/image9.wmf"/></Relationships>
</file>

<file path=ppt/slides/_rels/slide9.xml.rels><?xml version="1.0" encoding="UTF-8" standalone="yes"?>
<Relationships xmlns="http://schemas.openxmlformats.org/package/2006/relationships"><Relationship Id="rId13" Type="http://schemas.openxmlformats.org/officeDocument/2006/relationships/image" Target="../media/image17.wmf"/><Relationship Id="rId14" Type="http://schemas.openxmlformats.org/officeDocument/2006/relationships/oleObject" Target="../embeddings/oleObject19.bin"/><Relationship Id="rId15" Type="http://schemas.openxmlformats.org/officeDocument/2006/relationships/image" Target="../media/image18.wmf"/><Relationship Id="rId16" Type="http://schemas.openxmlformats.org/officeDocument/2006/relationships/oleObject" Target="../embeddings/oleObject20.bin"/><Relationship Id="rId17" Type="http://schemas.openxmlformats.org/officeDocument/2006/relationships/image" Target="../media/image19.wmf"/><Relationship Id="rId18" Type="http://schemas.openxmlformats.org/officeDocument/2006/relationships/oleObject" Target="../embeddings/oleObject21.bin"/><Relationship Id="rId19" Type="http://schemas.openxmlformats.org/officeDocument/2006/relationships/image" Target="../media/image20.wmf"/><Relationship Id="rId63" Type="http://schemas.openxmlformats.org/officeDocument/2006/relationships/image" Target="../media/image42.wmf"/><Relationship Id="rId64" Type="http://schemas.openxmlformats.org/officeDocument/2006/relationships/oleObject" Target="../embeddings/oleObject44.bin"/><Relationship Id="rId65" Type="http://schemas.openxmlformats.org/officeDocument/2006/relationships/image" Target="../media/image43.wmf"/><Relationship Id="rId66" Type="http://schemas.openxmlformats.org/officeDocument/2006/relationships/oleObject" Target="../embeddings/oleObject45.bin"/><Relationship Id="rId67" Type="http://schemas.openxmlformats.org/officeDocument/2006/relationships/image" Target="../media/image44.wmf"/><Relationship Id="rId68" Type="http://schemas.openxmlformats.org/officeDocument/2006/relationships/oleObject" Target="../embeddings/oleObject46.bin"/><Relationship Id="rId69" Type="http://schemas.openxmlformats.org/officeDocument/2006/relationships/image" Target="../media/image45.wmf"/><Relationship Id="rId50" Type="http://schemas.openxmlformats.org/officeDocument/2006/relationships/oleObject" Target="../embeddings/oleObject37.bin"/><Relationship Id="rId51" Type="http://schemas.openxmlformats.org/officeDocument/2006/relationships/image" Target="../media/image36.wmf"/><Relationship Id="rId52" Type="http://schemas.openxmlformats.org/officeDocument/2006/relationships/oleObject" Target="../embeddings/oleObject38.bin"/><Relationship Id="rId53" Type="http://schemas.openxmlformats.org/officeDocument/2006/relationships/image" Target="../media/image37.wmf"/><Relationship Id="rId54" Type="http://schemas.openxmlformats.org/officeDocument/2006/relationships/oleObject" Target="../embeddings/oleObject39.bin"/><Relationship Id="rId55" Type="http://schemas.openxmlformats.org/officeDocument/2006/relationships/image" Target="../media/image38.wmf"/><Relationship Id="rId56" Type="http://schemas.openxmlformats.org/officeDocument/2006/relationships/oleObject" Target="../embeddings/oleObject40.bin"/><Relationship Id="rId57" Type="http://schemas.openxmlformats.org/officeDocument/2006/relationships/image" Target="../media/image39.wmf"/><Relationship Id="rId58" Type="http://schemas.openxmlformats.org/officeDocument/2006/relationships/oleObject" Target="../embeddings/oleObject41.bin"/><Relationship Id="rId59" Type="http://schemas.openxmlformats.org/officeDocument/2006/relationships/image" Target="../media/image40.wmf"/><Relationship Id="rId40" Type="http://schemas.openxmlformats.org/officeDocument/2006/relationships/oleObject" Target="../embeddings/oleObject32.bin"/><Relationship Id="rId41" Type="http://schemas.openxmlformats.org/officeDocument/2006/relationships/image" Target="../media/image31.wmf"/><Relationship Id="rId42" Type="http://schemas.openxmlformats.org/officeDocument/2006/relationships/oleObject" Target="../embeddings/oleObject33.bin"/><Relationship Id="rId43" Type="http://schemas.openxmlformats.org/officeDocument/2006/relationships/image" Target="../media/image32.wmf"/><Relationship Id="rId44" Type="http://schemas.openxmlformats.org/officeDocument/2006/relationships/oleObject" Target="../embeddings/oleObject34.bin"/><Relationship Id="rId45" Type="http://schemas.openxmlformats.org/officeDocument/2006/relationships/image" Target="../media/image33.wmf"/><Relationship Id="rId46" Type="http://schemas.openxmlformats.org/officeDocument/2006/relationships/oleObject" Target="../embeddings/oleObject35.bin"/><Relationship Id="rId47" Type="http://schemas.openxmlformats.org/officeDocument/2006/relationships/image" Target="../media/image34.wmf"/><Relationship Id="rId48" Type="http://schemas.openxmlformats.org/officeDocument/2006/relationships/oleObject" Target="../embeddings/oleObject36.bin"/><Relationship Id="rId49" Type="http://schemas.openxmlformats.org/officeDocument/2006/relationships/image" Target="../media/image35.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5.jpeg"/><Relationship Id="rId4" Type="http://schemas.openxmlformats.org/officeDocument/2006/relationships/oleObject" Target="../embeddings/oleObject14.bin"/><Relationship Id="rId5" Type="http://schemas.openxmlformats.org/officeDocument/2006/relationships/image" Target="../media/image13.wmf"/><Relationship Id="rId6" Type="http://schemas.openxmlformats.org/officeDocument/2006/relationships/oleObject" Target="../embeddings/oleObject15.bin"/><Relationship Id="rId7" Type="http://schemas.openxmlformats.org/officeDocument/2006/relationships/image" Target="../media/image14.wmf"/><Relationship Id="rId8" Type="http://schemas.openxmlformats.org/officeDocument/2006/relationships/oleObject" Target="../embeddings/oleObject16.bin"/><Relationship Id="rId9" Type="http://schemas.openxmlformats.org/officeDocument/2006/relationships/image" Target="../media/image15.wmf"/><Relationship Id="rId30" Type="http://schemas.openxmlformats.org/officeDocument/2006/relationships/oleObject" Target="../embeddings/oleObject27.bin"/><Relationship Id="rId31" Type="http://schemas.openxmlformats.org/officeDocument/2006/relationships/image" Target="../media/image26.wmf"/><Relationship Id="rId32" Type="http://schemas.openxmlformats.org/officeDocument/2006/relationships/oleObject" Target="../embeddings/oleObject28.bin"/><Relationship Id="rId33" Type="http://schemas.openxmlformats.org/officeDocument/2006/relationships/image" Target="../media/image27.wmf"/><Relationship Id="rId34" Type="http://schemas.openxmlformats.org/officeDocument/2006/relationships/oleObject" Target="../embeddings/oleObject29.bin"/><Relationship Id="rId35" Type="http://schemas.openxmlformats.org/officeDocument/2006/relationships/image" Target="../media/image28.wmf"/><Relationship Id="rId36" Type="http://schemas.openxmlformats.org/officeDocument/2006/relationships/oleObject" Target="../embeddings/oleObject30.bin"/><Relationship Id="rId37" Type="http://schemas.openxmlformats.org/officeDocument/2006/relationships/image" Target="../media/image29.wmf"/><Relationship Id="rId38" Type="http://schemas.openxmlformats.org/officeDocument/2006/relationships/oleObject" Target="../embeddings/oleObject31.bin"/><Relationship Id="rId39" Type="http://schemas.openxmlformats.org/officeDocument/2006/relationships/image" Target="../media/image30.wmf"/><Relationship Id="rId70" Type="http://schemas.openxmlformats.org/officeDocument/2006/relationships/oleObject" Target="../embeddings/oleObject47.bin"/><Relationship Id="rId71" Type="http://schemas.openxmlformats.org/officeDocument/2006/relationships/image" Target="../media/image46.wmf"/><Relationship Id="rId72" Type="http://schemas.openxmlformats.org/officeDocument/2006/relationships/oleObject" Target="../embeddings/oleObject48.bin"/><Relationship Id="rId20" Type="http://schemas.openxmlformats.org/officeDocument/2006/relationships/oleObject" Target="../embeddings/oleObject22.bin"/><Relationship Id="rId21" Type="http://schemas.openxmlformats.org/officeDocument/2006/relationships/image" Target="../media/image21.wmf"/><Relationship Id="rId22" Type="http://schemas.openxmlformats.org/officeDocument/2006/relationships/oleObject" Target="../embeddings/oleObject23.bin"/><Relationship Id="rId23" Type="http://schemas.openxmlformats.org/officeDocument/2006/relationships/image" Target="../media/image22.wmf"/><Relationship Id="rId24" Type="http://schemas.openxmlformats.org/officeDocument/2006/relationships/oleObject" Target="../embeddings/oleObject24.bin"/><Relationship Id="rId25" Type="http://schemas.openxmlformats.org/officeDocument/2006/relationships/image" Target="../media/image23.wmf"/><Relationship Id="rId26" Type="http://schemas.openxmlformats.org/officeDocument/2006/relationships/oleObject" Target="../embeddings/oleObject25.bin"/><Relationship Id="rId27" Type="http://schemas.openxmlformats.org/officeDocument/2006/relationships/image" Target="../media/image24.wmf"/><Relationship Id="rId28" Type="http://schemas.openxmlformats.org/officeDocument/2006/relationships/oleObject" Target="../embeddings/oleObject26.bin"/><Relationship Id="rId29" Type="http://schemas.openxmlformats.org/officeDocument/2006/relationships/image" Target="../media/image25.wmf"/><Relationship Id="rId73" Type="http://schemas.openxmlformats.org/officeDocument/2006/relationships/image" Target="../media/image47.wmf"/><Relationship Id="rId74" Type="http://schemas.openxmlformats.org/officeDocument/2006/relationships/oleObject" Target="../embeddings/oleObject49.bin"/><Relationship Id="rId75" Type="http://schemas.openxmlformats.org/officeDocument/2006/relationships/image" Target="../media/image48.wmf"/><Relationship Id="rId76" Type="http://schemas.openxmlformats.org/officeDocument/2006/relationships/oleObject" Target="../embeddings/oleObject50.bin"/><Relationship Id="rId77" Type="http://schemas.openxmlformats.org/officeDocument/2006/relationships/image" Target="../media/image49.wmf"/><Relationship Id="rId60" Type="http://schemas.openxmlformats.org/officeDocument/2006/relationships/oleObject" Target="../embeddings/oleObject42.bin"/><Relationship Id="rId61" Type="http://schemas.openxmlformats.org/officeDocument/2006/relationships/image" Target="../media/image41.wmf"/><Relationship Id="rId62" Type="http://schemas.openxmlformats.org/officeDocument/2006/relationships/oleObject" Target="../embeddings/oleObject43.bin"/><Relationship Id="rId10" Type="http://schemas.openxmlformats.org/officeDocument/2006/relationships/oleObject" Target="../embeddings/oleObject17.bin"/><Relationship Id="rId11" Type="http://schemas.openxmlformats.org/officeDocument/2006/relationships/image" Target="../media/image16.wmf"/><Relationship Id="rId12"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25, 2018</a:t>
            </a:r>
            <a:endParaRPr lang="en-US"/>
          </a:p>
        </p:txBody>
      </p:sp>
      <p:sp>
        <p:nvSpPr>
          <p:cNvPr id="7" name="Rectangle 5"/>
          <p:cNvSpPr>
            <a:spLocks noGrp="1" noChangeArrowheads="1"/>
          </p:cNvSpPr>
          <p:nvPr>
            <p:ph type="ftr" sz="quarter" idx="11"/>
          </p:nvPr>
        </p:nvSpPr>
        <p:spPr/>
        <p:txBody>
          <a:bodyPr/>
          <a:lstStyle/>
          <a:p>
            <a:pPr>
              <a:defRPr/>
            </a:pPr>
            <a:r>
              <a:rPr lang="de-DE" smtClean="0"/>
              <a:t>PHYS 1444-001, Summer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43282" y="1447800"/>
            <a:ext cx="27494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25, 2018</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Content Placeholder 2"/>
          <p:cNvSpPr txBox="1">
            <a:spLocks/>
          </p:cNvSpPr>
          <p:nvPr/>
        </p:nvSpPr>
        <p:spPr bwMode="auto">
          <a:xfrm>
            <a:off x="952500" y="2129135"/>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smtClean="0">
                <a:latin typeface="Arial Narrow" charset="0"/>
              </a:rPr>
              <a:t>Chapter26</a:t>
            </a:r>
          </a:p>
          <a:p>
            <a:pPr marL="1352550" lvl="1" indent="-609600">
              <a:buFont typeface="Arial" charset="0"/>
              <a:buChar char="•"/>
            </a:pPr>
            <a:r>
              <a:rPr lang="en-US" sz="2400" dirty="0">
                <a:latin typeface="Arial Narrow" charset="0"/>
              </a:rPr>
              <a:t>EMFs in Series and Parallel</a:t>
            </a:r>
          </a:p>
          <a:p>
            <a:pPr marL="1352550" lvl="1" indent="-609600">
              <a:buFont typeface="Arial" charset="0"/>
              <a:buChar char="•"/>
            </a:pPr>
            <a:r>
              <a:rPr lang="en-US" sz="2400" dirty="0">
                <a:latin typeface="Arial Narrow" charset="0"/>
              </a:rPr>
              <a:t>RC </a:t>
            </a:r>
            <a:r>
              <a:rPr lang="en-US" sz="2400" dirty="0" smtClean="0">
                <a:latin typeface="Arial Narrow" charset="0"/>
              </a:rPr>
              <a:t>Circuits</a:t>
            </a:r>
            <a:endParaRPr lang="en-US" sz="2800" dirty="0" smtClean="0">
              <a:latin typeface="Arial Narrow" charset="0"/>
            </a:endParaRPr>
          </a:p>
          <a:p>
            <a:pPr marL="609600" indent="-609600" algn="l"/>
            <a:r>
              <a:rPr lang="en-US" sz="2400" dirty="0">
                <a:latin typeface="Arial Narrow" charset="0"/>
              </a:rPr>
              <a:t>Chapter 27: Magnetism and Magnetic Field</a:t>
            </a:r>
          </a:p>
          <a:p>
            <a:pPr marL="1352550" lvl="1" indent="-609600"/>
            <a:r>
              <a:rPr lang="en-US" sz="2000" dirty="0">
                <a:latin typeface="Arial Narrow" charset="0"/>
              </a:rPr>
              <a:t>Electric Current and Magnetism</a:t>
            </a:r>
          </a:p>
          <a:p>
            <a:pPr marL="1352550" lvl="1" indent="-609600"/>
            <a:r>
              <a:rPr lang="en-US" sz="2000" dirty="0">
                <a:latin typeface="Arial Narrow" charset="0"/>
              </a:rPr>
              <a:t>Magnetic Forces on Electric Current</a:t>
            </a:r>
          </a:p>
          <a:p>
            <a:pPr marL="1352550" lvl="1" indent="-609600"/>
            <a:r>
              <a:rPr lang="en-US" sz="2000" dirty="0">
                <a:latin typeface="Arial Narrow" charset="0"/>
              </a:rPr>
              <a:t>About Magnetic Field</a:t>
            </a:r>
          </a:p>
        </p:txBody>
      </p:sp>
      <p:sp>
        <p:nvSpPr>
          <p:cNvPr id="11" name="Text Box 9"/>
          <p:cNvSpPr txBox="1">
            <a:spLocks noChangeArrowheads="1"/>
          </p:cNvSpPr>
          <p:nvPr/>
        </p:nvSpPr>
        <p:spPr bwMode="auto">
          <a:xfrm>
            <a:off x="906762" y="5562600"/>
            <a:ext cx="7322838"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#7, </a:t>
            </a:r>
            <a:r>
              <a:rPr lang="en-US" dirty="0">
                <a:solidFill>
                  <a:srgbClr val="003300"/>
                </a:solidFill>
                <a:latin typeface="Arial Narrow" charset="0"/>
              </a:rPr>
              <a:t>due</a:t>
            </a:r>
            <a:r>
              <a:rPr lang="en-US" dirty="0" smtClean="0">
                <a:solidFill>
                  <a:srgbClr val="003300"/>
                </a:solidFill>
                <a:latin typeface="Arial Narrow" charset="0"/>
              </a:rPr>
              <a:t> 11pm</a:t>
            </a:r>
            <a:r>
              <a:rPr lang="en-US">
                <a:solidFill>
                  <a:srgbClr val="003300"/>
                </a:solidFill>
                <a:latin typeface="Arial Narrow" charset="0"/>
              </a:rPr>
              <a:t>,</a:t>
            </a:r>
            <a:r>
              <a:rPr lang="en-US" smtClean="0">
                <a:solidFill>
                  <a:srgbClr val="003300"/>
                </a:solidFill>
                <a:latin typeface="Arial Narrow" charset="0"/>
              </a:rPr>
              <a:t> Friday</a:t>
            </a:r>
            <a:r>
              <a:rPr lang="en-US" dirty="0" smtClean="0">
                <a:solidFill>
                  <a:srgbClr val="003300"/>
                </a:solidFill>
                <a:latin typeface="Arial Narrow" charset="0"/>
              </a:rPr>
              <a:t>, </a:t>
            </a:r>
            <a:r>
              <a:rPr lang="en-US" smtClean="0">
                <a:solidFill>
                  <a:srgbClr val="003300"/>
                </a:solidFill>
                <a:latin typeface="Arial Narrow" charset="0"/>
              </a:rPr>
              <a:t>June 29!!</a:t>
            </a:r>
            <a:endParaRPr lang="en-US" dirty="0">
              <a:solidFill>
                <a:srgbClr val="003300"/>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500"/>
                                        <p:tgtEl>
                                          <p:spTgt spid="10">
                                            <p:txEl>
                                              <p:pRg st="1" end="1"/>
                                            </p:txEl>
                                          </p:spTgt>
                                        </p:tgtEl>
                                      </p:cBhvr>
                                    </p:animEffect>
                                  </p:childTnLst>
                                </p:cTn>
                              </p:par>
                              <p:par>
                                <p:cTn id="11" presetID="22" presetClass="entr" presetSubtype="8" fill="hold" grpId="0" nodeType="withEffect">
                                  <p:stCondLst>
                                    <p:cond delay="0"/>
                                  </p:stCondLst>
                                  <p:iterate type="wd">
                                    <p:tmPct val="10000"/>
                                  </p:iterate>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left)">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June 25, 2018</a:t>
            </a:r>
            <a:endParaRPr lang="en-US"/>
          </a:p>
        </p:txBody>
      </p:sp>
      <p:sp>
        <p:nvSpPr>
          <p:cNvPr id="17" name="Footer Placeholder 4"/>
          <p:cNvSpPr>
            <a:spLocks noGrp="1"/>
          </p:cNvSpPr>
          <p:nvPr>
            <p:ph type="ftr" sz="quarter" idx="11"/>
          </p:nvPr>
        </p:nvSpPr>
        <p:spPr/>
        <p:txBody>
          <a:bodyPr/>
          <a:lstStyle/>
          <a:p>
            <a:r>
              <a:rPr lang="de-DE" smtClean="0"/>
              <a:t>PHYS 1444-001, Summer 2018               Dr. Jaehoon Yu</a:t>
            </a:r>
            <a:endParaRPr lang="en-US"/>
          </a:p>
        </p:txBody>
      </p:sp>
      <p:sp>
        <p:nvSpPr>
          <p:cNvPr id="18" name="Slide Number Placeholder 5"/>
          <p:cNvSpPr>
            <a:spLocks noGrp="1"/>
          </p:cNvSpPr>
          <p:nvPr>
            <p:ph type="sldNum" sz="quarter" idx="12"/>
          </p:nvPr>
        </p:nvSpPr>
        <p:spPr/>
        <p:txBody>
          <a:bodyPr/>
          <a:lstStyle/>
          <a:p>
            <a:fld id="{E5C16F05-E739-D244-93FC-DE27C2B688DE}" type="slidenum">
              <a:rPr lang="en-US"/>
              <a:pPr/>
              <a:t>10</a:t>
            </a:fld>
            <a:endParaRPr lang="en-US"/>
          </a:p>
        </p:txBody>
      </p:sp>
      <p:grpSp>
        <p:nvGrpSpPr>
          <p:cNvPr id="2" name="Group 2"/>
          <p:cNvGrpSpPr>
            <a:grpSpLocks/>
          </p:cNvGrpSpPr>
          <p:nvPr/>
        </p:nvGrpSpPr>
        <p:grpSpPr bwMode="auto">
          <a:xfrm>
            <a:off x="7391400" y="-457200"/>
            <a:ext cx="5334000" cy="3657600"/>
            <a:chOff x="480" y="480"/>
            <a:chExt cx="5040" cy="3600"/>
          </a:xfrm>
        </p:grpSpPr>
        <p:pic>
          <p:nvPicPr>
            <p:cNvPr id="343043" name="Picture 3" descr="FG26_019"/>
            <p:cNvPicPr>
              <a:picLocks noChangeAspect="1" noChangeArrowheads="1"/>
            </p:cNvPicPr>
            <p:nvPr/>
          </p:nvPicPr>
          <p:blipFill>
            <a:blip r:embed="rId3"/>
            <a:srcRect/>
            <a:stretch>
              <a:fillRect/>
            </a:stretch>
          </p:blipFill>
          <p:spPr bwMode="auto">
            <a:xfrm>
              <a:off x="480" y="480"/>
              <a:ext cx="4800" cy="3600"/>
            </a:xfrm>
            <a:prstGeom prst="rect">
              <a:avLst/>
            </a:prstGeom>
            <a:noFill/>
          </p:spPr>
        </p:pic>
        <p:sp>
          <p:nvSpPr>
            <p:cNvPr id="343044" name="Rectangle 4"/>
            <p:cNvSpPr>
              <a:spLocks noChangeArrowheads="1"/>
            </p:cNvSpPr>
            <p:nvPr/>
          </p:nvSpPr>
          <p:spPr bwMode="auto">
            <a:xfrm>
              <a:off x="1968" y="816"/>
              <a:ext cx="3552" cy="28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3045" name="Rectangle 5"/>
          <p:cNvSpPr>
            <a:spLocks noGrp="1" noChangeArrowheads="1"/>
          </p:cNvSpPr>
          <p:nvPr>
            <p:ph type="body" idx="1"/>
          </p:nvPr>
        </p:nvSpPr>
        <p:spPr>
          <a:xfrm>
            <a:off x="228600" y="3048000"/>
            <a:ext cx="8458200" cy="3352800"/>
          </a:xfrm>
        </p:spPr>
        <p:txBody>
          <a:bodyPr/>
          <a:lstStyle/>
          <a:p>
            <a:pPr lvl="1"/>
            <a:r>
              <a:rPr lang="en-US" dirty="0"/>
              <a:t>The rate at which the charge leaves the capacitor equals the negative the current flows through the resistor</a:t>
            </a:r>
          </a:p>
          <a:p>
            <a:pPr lvl="2"/>
            <a:r>
              <a:rPr lang="en-US" dirty="0">
                <a:latin typeface="Monotype Corsiva" charset="0"/>
              </a:rPr>
              <a:t>I</a:t>
            </a:r>
            <a:r>
              <a:rPr lang="en-US" dirty="0"/>
              <a:t>= - </a:t>
            </a:r>
            <a:r>
              <a:rPr lang="en-US" dirty="0" err="1" smtClean="0"/>
              <a:t>dQ</a:t>
            </a:r>
            <a:r>
              <a:rPr lang="en-US" dirty="0" smtClean="0"/>
              <a:t>/</a:t>
            </a:r>
            <a:r>
              <a:rPr lang="en-US" dirty="0" err="1" smtClean="0"/>
              <a:t>dt</a:t>
            </a:r>
            <a:endParaRPr lang="en-US" dirty="0"/>
          </a:p>
          <a:p>
            <a:pPr lvl="2"/>
            <a:r>
              <a:rPr lang="en-US" dirty="0"/>
              <a:t>Since the current is leaving the capacitor </a:t>
            </a:r>
          </a:p>
          <a:p>
            <a:pPr lvl="1"/>
            <a:r>
              <a:rPr lang="en-US" dirty="0"/>
              <a:t>Thus the voltage equation becomes a differential equation</a:t>
            </a:r>
          </a:p>
        </p:txBody>
      </p:sp>
      <p:sp>
        <p:nvSpPr>
          <p:cNvPr id="343046" name="Rectangle 6"/>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3047" name="Object 7"/>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2089"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8" name="Object 8"/>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209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4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2091"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0" name="Rectangle 10"/>
          <p:cNvSpPr>
            <a:spLocks noChangeArrowheads="1"/>
          </p:cNvSpPr>
          <p:nvPr/>
        </p:nvSpPr>
        <p:spPr bwMode="auto">
          <a:xfrm>
            <a:off x="228600" y="685800"/>
            <a:ext cx="7391400" cy="243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When a capacitor is already charged, it is allowed to discharge through a resistance R.</a:t>
            </a:r>
          </a:p>
          <a:p>
            <a:pPr marL="742950" lvl="1" indent="-285750">
              <a:spcBef>
                <a:spcPct val="20000"/>
              </a:spcBef>
              <a:buFontTx/>
              <a:buChar char="–"/>
            </a:pPr>
            <a:r>
              <a:rPr lang="en-US" sz="2800">
                <a:solidFill>
                  <a:srgbClr val="660066"/>
                </a:solidFill>
                <a:latin typeface="Arial Narrow" charset="0"/>
                <a:ea typeface="ＭＳ Ｐゴシック" charset="-128"/>
              </a:rPr>
              <a:t>When the switch S is closed, the voltage across the resistor at any instant equals that across the capacitor. Thus IR=Q/C.</a:t>
            </a:r>
          </a:p>
        </p:txBody>
      </p:sp>
      <p:graphicFrame>
        <p:nvGraphicFramePr>
          <p:cNvPr id="343051" name="Object 11"/>
          <p:cNvGraphicFramePr>
            <a:graphicFrameLocks noChangeAspect="1"/>
          </p:cNvGraphicFramePr>
          <p:nvPr/>
        </p:nvGraphicFramePr>
        <p:xfrm>
          <a:off x="1114425" y="5338763"/>
          <a:ext cx="1171575" cy="757237"/>
        </p:xfrm>
        <a:graphic>
          <a:graphicData uri="http://schemas.openxmlformats.org/presentationml/2006/ole">
            <mc:AlternateContent xmlns:mc="http://schemas.openxmlformats.org/markup-compatibility/2006">
              <mc:Choice xmlns:v="urn:schemas-microsoft-com:vml" Requires="v">
                <p:oleObj spid="_x0000_s312092" name="Equation" r:id="rId8" imgW="571320" imgH="368280" progId="Equation.DSMT4">
                  <p:embed/>
                </p:oleObj>
              </mc:Choice>
              <mc:Fallback>
                <p:oleObj name="Equation" r:id="rId8" imgW="571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425" y="5338763"/>
                        <a:ext cx="1171575"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2" name="Object 12"/>
          <p:cNvGraphicFramePr>
            <a:graphicFrameLocks noChangeAspect="1"/>
          </p:cNvGraphicFramePr>
          <p:nvPr/>
        </p:nvGraphicFramePr>
        <p:xfrm>
          <a:off x="5181600" y="5334000"/>
          <a:ext cx="728663" cy="835025"/>
        </p:xfrm>
        <a:graphic>
          <a:graphicData uri="http://schemas.openxmlformats.org/presentationml/2006/ole">
            <mc:AlternateContent xmlns:mc="http://schemas.openxmlformats.org/markup-compatibility/2006">
              <mc:Choice xmlns:v="urn:schemas-microsoft-com:vml" Requires="v">
                <p:oleObj spid="_x0000_s312093" name="Equation" r:id="rId10" imgW="355320" imgH="406080" progId="Equation.DSMT4">
                  <p:embed/>
                </p:oleObj>
              </mc:Choice>
              <mc:Fallback>
                <p:oleObj name="Equation" r:id="rId10" imgW="35532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5334000"/>
                        <a:ext cx="728663"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3053" name="AutoShape 13"/>
          <p:cNvSpPr>
            <a:spLocks noChangeArrowheads="1"/>
          </p:cNvSpPr>
          <p:nvPr/>
        </p:nvSpPr>
        <p:spPr bwMode="auto">
          <a:xfrm>
            <a:off x="2998788" y="5426075"/>
            <a:ext cx="2105025" cy="730250"/>
          </a:xfrm>
          <a:prstGeom prst="rightArrow">
            <a:avLst>
              <a:gd name="adj1" fmla="val 50000"/>
              <a:gd name="adj2" fmla="val 7206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Rearrange terms</a:t>
            </a:r>
          </a:p>
        </p:txBody>
      </p:sp>
      <p:graphicFrame>
        <p:nvGraphicFramePr>
          <p:cNvPr id="343054" name="Object 14"/>
          <p:cNvGraphicFramePr>
            <a:graphicFrameLocks noChangeAspect="1"/>
          </p:cNvGraphicFramePr>
          <p:nvPr/>
        </p:nvGraphicFramePr>
        <p:xfrm>
          <a:off x="2301875" y="5334000"/>
          <a:ext cx="365125" cy="757238"/>
        </p:xfrm>
        <a:graphic>
          <a:graphicData uri="http://schemas.openxmlformats.org/presentationml/2006/ole">
            <mc:AlternateContent xmlns:mc="http://schemas.openxmlformats.org/markup-compatibility/2006">
              <mc:Choice xmlns:v="urn:schemas-microsoft-com:vml" Requires="v">
                <p:oleObj spid="_x0000_s312094" name="Equation" r:id="rId12" imgW="177480" imgH="368280" progId="Equation.DSMT4">
                  <p:embed/>
                </p:oleObj>
              </mc:Choice>
              <mc:Fallback>
                <p:oleObj name="Equation" r:id="rId12" imgW="1774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1875" y="5334000"/>
                        <a:ext cx="365125"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3055" name="Object 15"/>
          <p:cNvGraphicFramePr>
            <a:graphicFrameLocks noChangeAspect="1"/>
          </p:cNvGraphicFramePr>
          <p:nvPr/>
        </p:nvGraphicFramePr>
        <p:xfrm>
          <a:off x="5949950" y="5340350"/>
          <a:ext cx="755650" cy="755650"/>
        </p:xfrm>
        <a:graphic>
          <a:graphicData uri="http://schemas.openxmlformats.org/presentationml/2006/ole">
            <mc:AlternateContent xmlns:mc="http://schemas.openxmlformats.org/markup-compatibility/2006">
              <mc:Choice xmlns:v="urn:schemas-microsoft-com:vml" Requires="v">
                <p:oleObj spid="_x0000_s312095" name="Equation" r:id="rId14" imgW="368280" imgH="368280" progId="Equation.DSMT4">
                  <p:embed/>
                </p:oleObj>
              </mc:Choice>
              <mc:Fallback>
                <p:oleObj name="Equation" r:id="rId14" imgW="3682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9950" y="5340350"/>
                        <a:ext cx="755650" cy="755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649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3050">
                                            <p:txEl>
                                              <p:pRg st="0" end="0"/>
                                            </p:txEl>
                                          </p:spTgt>
                                        </p:tgtEl>
                                        <p:attrNameLst>
                                          <p:attrName>style.visibility</p:attrName>
                                        </p:attrNameLst>
                                      </p:cBhvr>
                                      <p:to>
                                        <p:strVal val="visible"/>
                                      </p:to>
                                    </p:set>
                                    <p:animEffect transition="in" filter="wipe(left)">
                                      <p:cBhvr>
                                        <p:cTn id="7" dur="500"/>
                                        <p:tgtEl>
                                          <p:spTgt spid="343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3050">
                                            <p:txEl>
                                              <p:pRg st="1" end="1"/>
                                            </p:txEl>
                                          </p:spTgt>
                                        </p:tgtEl>
                                        <p:attrNameLst>
                                          <p:attrName>style.visibility</p:attrName>
                                        </p:attrNameLst>
                                      </p:cBhvr>
                                      <p:to>
                                        <p:strVal val="visible"/>
                                      </p:to>
                                    </p:set>
                                    <p:animEffect transition="in" filter="wipe(left)">
                                      <p:cBhvr>
                                        <p:cTn id="19" dur="500"/>
                                        <p:tgtEl>
                                          <p:spTgt spid="34305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43045">
                                            <p:txEl>
                                              <p:pRg st="0" end="0"/>
                                            </p:txEl>
                                          </p:spTgt>
                                        </p:tgtEl>
                                        <p:attrNameLst>
                                          <p:attrName>style.visibility</p:attrName>
                                        </p:attrNameLst>
                                      </p:cBhvr>
                                      <p:to>
                                        <p:strVal val="visible"/>
                                      </p:to>
                                    </p:set>
                                    <p:animEffect transition="in" filter="wipe(left)">
                                      <p:cBhvr>
                                        <p:cTn id="24" dur="500"/>
                                        <p:tgtEl>
                                          <p:spTgt spid="34304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43045">
                                            <p:txEl>
                                              <p:pRg st="1" end="1"/>
                                            </p:txEl>
                                          </p:spTgt>
                                        </p:tgtEl>
                                        <p:attrNameLst>
                                          <p:attrName>style.visibility</p:attrName>
                                        </p:attrNameLst>
                                      </p:cBhvr>
                                      <p:to>
                                        <p:strVal val="visible"/>
                                      </p:to>
                                    </p:set>
                                    <p:animEffect transition="in" filter="wipe(left)">
                                      <p:cBhvr>
                                        <p:cTn id="29" dur="500"/>
                                        <p:tgtEl>
                                          <p:spTgt spid="34304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3045">
                                            <p:txEl>
                                              <p:pRg st="2" end="2"/>
                                            </p:txEl>
                                          </p:spTgt>
                                        </p:tgtEl>
                                        <p:attrNameLst>
                                          <p:attrName>style.visibility</p:attrName>
                                        </p:attrNameLst>
                                      </p:cBhvr>
                                      <p:to>
                                        <p:strVal val="visible"/>
                                      </p:to>
                                    </p:set>
                                    <p:animEffect transition="in" filter="wipe(left)">
                                      <p:cBhvr>
                                        <p:cTn id="34" dur="500"/>
                                        <p:tgtEl>
                                          <p:spTgt spid="34304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43045">
                                            <p:txEl>
                                              <p:pRg st="3" end="3"/>
                                            </p:txEl>
                                          </p:spTgt>
                                        </p:tgtEl>
                                        <p:attrNameLst>
                                          <p:attrName>style.visibility</p:attrName>
                                        </p:attrNameLst>
                                      </p:cBhvr>
                                      <p:to>
                                        <p:strVal val="visible"/>
                                      </p:to>
                                    </p:set>
                                    <p:animEffect transition="in" filter="wipe(left)">
                                      <p:cBhvr>
                                        <p:cTn id="39" dur="500"/>
                                        <p:tgtEl>
                                          <p:spTgt spid="34304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3051"/>
                                        </p:tgtEl>
                                        <p:attrNameLst>
                                          <p:attrName>style.visibility</p:attrName>
                                        </p:attrNameLst>
                                      </p:cBhvr>
                                      <p:to>
                                        <p:strVal val="visible"/>
                                      </p:to>
                                    </p:set>
                                    <p:animEffect transition="in" filter="wipe(left)">
                                      <p:cBhvr>
                                        <p:cTn id="44" dur="500"/>
                                        <p:tgtEl>
                                          <p:spTgt spid="3430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3054"/>
                                        </p:tgtEl>
                                        <p:attrNameLst>
                                          <p:attrName>style.visibility</p:attrName>
                                        </p:attrNameLst>
                                      </p:cBhvr>
                                      <p:to>
                                        <p:strVal val="visible"/>
                                      </p:to>
                                    </p:set>
                                    <p:animEffect transition="in" filter="wipe(left)">
                                      <p:cBhvr>
                                        <p:cTn id="49" dur="500"/>
                                        <p:tgtEl>
                                          <p:spTgt spid="3430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3053"/>
                                        </p:tgtEl>
                                        <p:attrNameLst>
                                          <p:attrName>style.visibility</p:attrName>
                                        </p:attrNameLst>
                                      </p:cBhvr>
                                      <p:to>
                                        <p:strVal val="visible"/>
                                      </p:to>
                                    </p:set>
                                    <p:animEffect transition="in" filter="wipe(left)">
                                      <p:cBhvr>
                                        <p:cTn id="54" dur="500"/>
                                        <p:tgtEl>
                                          <p:spTgt spid="34305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43052"/>
                                        </p:tgtEl>
                                        <p:attrNameLst>
                                          <p:attrName>style.visibility</p:attrName>
                                        </p:attrNameLst>
                                      </p:cBhvr>
                                      <p:to>
                                        <p:strVal val="visible"/>
                                      </p:to>
                                    </p:set>
                                    <p:animEffect transition="in" filter="wipe(left)">
                                      <p:cBhvr>
                                        <p:cTn id="59" dur="500"/>
                                        <p:tgtEl>
                                          <p:spTgt spid="3430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3055"/>
                                        </p:tgtEl>
                                        <p:attrNameLst>
                                          <p:attrName>style.visibility</p:attrName>
                                        </p:attrNameLst>
                                      </p:cBhvr>
                                      <p:to>
                                        <p:strVal val="visible"/>
                                      </p:to>
                                    </p:set>
                                    <p:animEffect transition="in" filter="wipe(left)">
                                      <p:cBhvr>
                                        <p:cTn id="64" dur="500"/>
                                        <p:tgtEl>
                                          <p:spTgt spid="343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build="p"/>
      <p:bldP spid="343050" grpId="0" build="p"/>
      <p:bldP spid="3430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Monday, June 25, 2018</a:t>
            </a:r>
            <a:endParaRPr lang="en-US"/>
          </a:p>
        </p:txBody>
      </p:sp>
      <p:sp>
        <p:nvSpPr>
          <p:cNvPr id="21" name="Footer Placeholder 4"/>
          <p:cNvSpPr>
            <a:spLocks noGrp="1"/>
          </p:cNvSpPr>
          <p:nvPr>
            <p:ph type="ftr" sz="quarter" idx="11"/>
          </p:nvPr>
        </p:nvSpPr>
        <p:spPr/>
        <p:txBody>
          <a:bodyPr/>
          <a:lstStyle/>
          <a:p>
            <a:r>
              <a:rPr lang="de-DE" smtClean="0"/>
              <a:t>PHYS 1444-001, Summer 2018               Dr. Jaehoon Yu</a:t>
            </a:r>
            <a:endParaRPr lang="en-US"/>
          </a:p>
        </p:txBody>
      </p:sp>
      <p:sp>
        <p:nvSpPr>
          <p:cNvPr id="22" name="Slide Number Placeholder 5"/>
          <p:cNvSpPr>
            <a:spLocks noGrp="1"/>
          </p:cNvSpPr>
          <p:nvPr>
            <p:ph type="sldNum" sz="quarter" idx="12"/>
          </p:nvPr>
        </p:nvSpPr>
        <p:spPr/>
        <p:txBody>
          <a:bodyPr/>
          <a:lstStyle/>
          <a:p>
            <a:fld id="{FEE9D4CA-406F-DC4C-B0CF-5F5D38D9E15A}" type="slidenum">
              <a:rPr lang="en-US"/>
              <a:pPr/>
              <a:t>11</a:t>
            </a:fld>
            <a:endParaRPr lang="en-US"/>
          </a:p>
        </p:txBody>
      </p:sp>
      <p:sp>
        <p:nvSpPr>
          <p:cNvPr id="344066" name="Rectangle 2"/>
          <p:cNvSpPr>
            <a:spLocks noGrp="1" noChangeArrowheads="1"/>
          </p:cNvSpPr>
          <p:nvPr>
            <p:ph type="body" idx="1"/>
          </p:nvPr>
        </p:nvSpPr>
        <p:spPr>
          <a:xfrm>
            <a:off x="152400" y="685800"/>
            <a:ext cx="8458200" cy="5715000"/>
          </a:xfrm>
        </p:spPr>
        <p:txBody>
          <a:bodyPr/>
          <a:lstStyle/>
          <a:p>
            <a:pPr lvl="1">
              <a:lnSpc>
                <a:spcPct val="90000"/>
              </a:lnSpc>
            </a:pPr>
            <a:r>
              <a:rPr lang="en-US" dirty="0"/>
              <a:t>Now, let’s integrate from </a:t>
            </a:r>
            <a:r>
              <a:rPr lang="en-US" dirty="0" err="1"/>
              <a:t>t</a:t>
            </a:r>
            <a:r>
              <a:rPr lang="en-US" dirty="0"/>
              <a:t>=0 when the charge is Q</a:t>
            </a:r>
            <a:r>
              <a:rPr lang="en-US" baseline="-25000" dirty="0"/>
              <a:t>0</a:t>
            </a:r>
            <a:r>
              <a:rPr lang="en-US" dirty="0"/>
              <a:t> to </a:t>
            </a:r>
            <a:r>
              <a:rPr lang="en-US" dirty="0" err="1"/>
              <a:t>t</a:t>
            </a:r>
            <a:r>
              <a:rPr lang="en-US" dirty="0"/>
              <a:t> when the charge is Q</a:t>
            </a:r>
          </a:p>
          <a:p>
            <a:pPr lvl="1">
              <a:lnSpc>
                <a:spcPct val="90000"/>
              </a:lnSpc>
            </a:pPr>
            <a:endParaRPr lang="en-US" dirty="0"/>
          </a:p>
          <a:p>
            <a:pPr lvl="1">
              <a:lnSpc>
                <a:spcPct val="90000"/>
              </a:lnSpc>
            </a:pPr>
            <a:r>
              <a:rPr lang="en-US" dirty="0"/>
              <a:t>The result is</a:t>
            </a:r>
          </a:p>
          <a:p>
            <a:pPr lvl="1">
              <a:lnSpc>
                <a:spcPct val="90000"/>
              </a:lnSpc>
            </a:pPr>
            <a:r>
              <a:rPr lang="en-US" dirty="0"/>
              <a:t>Thus, we obtain</a:t>
            </a:r>
          </a:p>
          <a:p>
            <a:pPr lvl="1">
              <a:lnSpc>
                <a:spcPct val="90000"/>
              </a:lnSpc>
            </a:pPr>
            <a:endParaRPr lang="en-US" dirty="0"/>
          </a:p>
          <a:p>
            <a:pPr lvl="1">
              <a:lnSpc>
                <a:spcPct val="90000"/>
              </a:lnSpc>
            </a:pPr>
            <a:r>
              <a:rPr lang="en-US" dirty="0"/>
              <a:t>What does this tell you about the charge on the capacitor?</a:t>
            </a:r>
          </a:p>
          <a:p>
            <a:pPr lvl="2">
              <a:lnSpc>
                <a:spcPct val="90000"/>
              </a:lnSpc>
            </a:pPr>
            <a:r>
              <a:rPr lang="en-US" dirty="0"/>
              <a:t>It decreases exponentially w/ time </a:t>
            </a:r>
            <a:r>
              <a:rPr lang="en-US" dirty="0" smtClean="0"/>
              <a:t>at the time </a:t>
            </a:r>
            <a:r>
              <a:rPr lang="en-US" dirty="0"/>
              <a:t>constant RC</a:t>
            </a:r>
          </a:p>
          <a:p>
            <a:pPr lvl="2">
              <a:lnSpc>
                <a:spcPct val="90000"/>
              </a:lnSpc>
            </a:pPr>
            <a:r>
              <a:rPr lang="en-US" dirty="0"/>
              <a:t>Just like the case of charging</a:t>
            </a:r>
          </a:p>
          <a:p>
            <a:pPr lvl="1">
              <a:lnSpc>
                <a:spcPct val="90000"/>
              </a:lnSpc>
            </a:pPr>
            <a:r>
              <a:rPr lang="en-US" dirty="0"/>
              <a:t>The current is:</a:t>
            </a:r>
          </a:p>
          <a:p>
            <a:pPr lvl="1">
              <a:lnSpc>
                <a:spcPct val="90000"/>
              </a:lnSpc>
            </a:pPr>
            <a:endParaRPr lang="en-US" dirty="0"/>
          </a:p>
          <a:p>
            <a:pPr lvl="2">
              <a:lnSpc>
                <a:spcPct val="90000"/>
              </a:lnSpc>
            </a:pPr>
            <a:r>
              <a:rPr lang="en-US" dirty="0"/>
              <a:t>The current also decreases exponentially w/ time w/</a:t>
            </a:r>
            <a:r>
              <a:rPr lang="en-US" dirty="0" smtClean="0"/>
              <a:t> the time constant </a:t>
            </a:r>
            <a:r>
              <a:rPr lang="en-US" dirty="0"/>
              <a:t>RC</a:t>
            </a:r>
          </a:p>
        </p:txBody>
      </p:sp>
      <p:sp>
        <p:nvSpPr>
          <p:cNvPr id="344067" name="Rectangle 3"/>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406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5577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6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5577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5577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1" name="Object 7"/>
          <p:cNvGraphicFramePr>
            <a:graphicFrameLocks noChangeAspect="1"/>
          </p:cNvGraphicFramePr>
          <p:nvPr/>
        </p:nvGraphicFramePr>
        <p:xfrm>
          <a:off x="4038600" y="990600"/>
          <a:ext cx="1271588" cy="969963"/>
        </p:xfrm>
        <a:graphic>
          <a:graphicData uri="http://schemas.openxmlformats.org/presentationml/2006/ole">
            <mc:AlternateContent xmlns:mc="http://schemas.openxmlformats.org/markup-compatibility/2006">
              <mc:Choice xmlns:v="urn:schemas-microsoft-com:vml" Requires="v">
                <p:oleObj spid="_x0000_s355778" name="Equation" r:id="rId7" imgW="533160" imgH="406080" progId="Equation.DSMT4">
                  <p:embed/>
                </p:oleObj>
              </mc:Choice>
              <mc:Fallback>
                <p:oleObj name="Equation" r:id="rId7" imgW="533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990600"/>
                        <a:ext cx="1271588" cy="969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2" name="Object 8"/>
          <p:cNvGraphicFramePr>
            <a:graphicFrameLocks noChangeAspect="1"/>
          </p:cNvGraphicFramePr>
          <p:nvPr/>
        </p:nvGraphicFramePr>
        <p:xfrm>
          <a:off x="2870200" y="1946275"/>
          <a:ext cx="1092200" cy="600075"/>
        </p:xfrm>
        <a:graphic>
          <a:graphicData uri="http://schemas.openxmlformats.org/presentationml/2006/ole">
            <mc:AlternateContent xmlns:mc="http://schemas.openxmlformats.org/markup-compatibility/2006">
              <mc:Choice xmlns:v="urn:schemas-microsoft-com:vml" Requires="v">
                <p:oleObj spid="_x0000_s355779" name="Equation" r:id="rId9" imgW="533160" imgH="291960" progId="Equation.DSMT4">
                  <p:embed/>
                </p:oleObj>
              </mc:Choice>
              <mc:Fallback>
                <p:oleObj name="Equation" r:id="rId9" imgW="533160" imgH="2919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200" y="1946275"/>
                        <a:ext cx="1092200"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3" name="Object 9"/>
          <p:cNvGraphicFramePr>
            <a:graphicFrameLocks noChangeAspect="1"/>
          </p:cNvGraphicFramePr>
          <p:nvPr/>
        </p:nvGraphicFramePr>
        <p:xfrm>
          <a:off x="3276600" y="2743200"/>
          <a:ext cx="2514600" cy="666750"/>
        </p:xfrm>
        <a:graphic>
          <a:graphicData uri="http://schemas.openxmlformats.org/presentationml/2006/ole">
            <mc:AlternateContent xmlns:mc="http://schemas.openxmlformats.org/markup-compatibility/2006">
              <mc:Choice xmlns:v="urn:schemas-microsoft-com:vml" Requires="v">
                <p:oleObj spid="_x0000_s355780" name="Equation" r:id="rId11" imgW="914400" imgH="241200" progId="Equation.DSMT4">
                  <p:embed/>
                </p:oleObj>
              </mc:Choice>
              <mc:Fallback>
                <p:oleObj name="Equation" r:id="rId11" imgW="91440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743200"/>
                        <a:ext cx="2514600" cy="6667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44074" name="Object 10"/>
          <p:cNvGraphicFramePr>
            <a:graphicFrameLocks noChangeAspect="1"/>
          </p:cNvGraphicFramePr>
          <p:nvPr/>
        </p:nvGraphicFramePr>
        <p:xfrm>
          <a:off x="2960688" y="4945063"/>
          <a:ext cx="468312" cy="314325"/>
        </p:xfrm>
        <a:graphic>
          <a:graphicData uri="http://schemas.openxmlformats.org/presentationml/2006/ole">
            <mc:AlternateContent xmlns:mc="http://schemas.openxmlformats.org/markup-compatibility/2006">
              <mc:Choice xmlns:v="urn:schemas-microsoft-com:vml" Requires="v">
                <p:oleObj spid="_x0000_s355781" name="Equation" r:id="rId13" imgW="228600" imgH="152280" progId="Equation.DSMT4">
                  <p:embed/>
                </p:oleObj>
              </mc:Choice>
              <mc:Fallback>
                <p:oleObj name="Equation" r:id="rId13" imgW="228600" imgH="152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0688" y="4945063"/>
                        <a:ext cx="468312" cy="314325"/>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75" name="Object 11"/>
          <p:cNvGraphicFramePr>
            <a:graphicFrameLocks noChangeAspect="1"/>
          </p:cNvGraphicFramePr>
          <p:nvPr/>
        </p:nvGraphicFramePr>
        <p:xfrm>
          <a:off x="5864225" y="4857750"/>
          <a:ext cx="1908175" cy="552450"/>
        </p:xfrm>
        <a:graphic>
          <a:graphicData uri="http://schemas.openxmlformats.org/presentationml/2006/ole">
            <mc:AlternateContent xmlns:mc="http://schemas.openxmlformats.org/markup-compatibility/2006">
              <mc:Choice xmlns:v="urn:schemas-microsoft-com:vml" Requires="v">
                <p:oleObj spid="_x0000_s355782" name="Equation" r:id="rId15" imgW="838080" imgH="241200" progId="Equation.DSMT4">
                  <p:embed/>
                </p:oleObj>
              </mc:Choice>
              <mc:Fallback>
                <p:oleObj name="Equation" r:id="rId15" imgW="83808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4225" y="4857750"/>
                        <a:ext cx="1908175" cy="5524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44076" name="Oval 12"/>
          <p:cNvSpPr>
            <a:spLocks noChangeArrowheads="1"/>
          </p:cNvSpPr>
          <p:nvPr/>
        </p:nvSpPr>
        <p:spPr bwMode="auto">
          <a:xfrm>
            <a:off x="4267200" y="4724400"/>
            <a:ext cx="533400" cy="838200"/>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graphicFrame>
        <p:nvGraphicFramePr>
          <p:cNvPr id="344077" name="Object 13"/>
          <p:cNvGraphicFramePr>
            <a:graphicFrameLocks noChangeAspect="1"/>
          </p:cNvGraphicFramePr>
          <p:nvPr/>
        </p:nvGraphicFramePr>
        <p:xfrm>
          <a:off x="3962400" y="1828800"/>
          <a:ext cx="962025" cy="835025"/>
        </p:xfrm>
        <a:graphic>
          <a:graphicData uri="http://schemas.openxmlformats.org/presentationml/2006/ole">
            <mc:AlternateContent xmlns:mc="http://schemas.openxmlformats.org/markup-compatibility/2006">
              <mc:Choice xmlns:v="urn:schemas-microsoft-com:vml" Requires="v">
                <p:oleObj spid="_x0000_s355783" name="Equation" r:id="rId17" imgW="469800" imgH="406080" progId="Equation.DSMT4">
                  <p:embed/>
                </p:oleObj>
              </mc:Choice>
              <mc:Fallback>
                <p:oleObj name="Equation" r:id="rId17" imgW="46980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1828800"/>
                        <a:ext cx="962025"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8" name="Object 14"/>
          <p:cNvGraphicFramePr>
            <a:graphicFrameLocks noChangeAspect="1"/>
          </p:cNvGraphicFramePr>
          <p:nvPr/>
        </p:nvGraphicFramePr>
        <p:xfrm>
          <a:off x="4884738" y="1833563"/>
          <a:ext cx="754062" cy="757237"/>
        </p:xfrm>
        <a:graphic>
          <a:graphicData uri="http://schemas.openxmlformats.org/presentationml/2006/ole">
            <mc:AlternateContent xmlns:mc="http://schemas.openxmlformats.org/markup-compatibility/2006">
              <mc:Choice xmlns:v="urn:schemas-microsoft-com:vml" Requires="v">
                <p:oleObj spid="_x0000_s355784" name="Equation" r:id="rId19" imgW="368280" imgH="368280" progId="Equation.DSMT4">
                  <p:embed/>
                </p:oleObj>
              </mc:Choice>
              <mc:Fallback>
                <p:oleObj name="Equation" r:id="rId19" imgW="368280" imgH="368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84738" y="1833563"/>
                        <a:ext cx="754062" cy="757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4079" name="Object 15"/>
          <p:cNvGraphicFramePr>
            <a:graphicFrameLocks noChangeAspect="1"/>
          </p:cNvGraphicFramePr>
          <p:nvPr/>
        </p:nvGraphicFramePr>
        <p:xfrm>
          <a:off x="3405188" y="4724400"/>
          <a:ext cx="938212" cy="757238"/>
        </p:xfrm>
        <a:graphic>
          <a:graphicData uri="http://schemas.openxmlformats.org/presentationml/2006/ole">
            <mc:AlternateContent xmlns:mc="http://schemas.openxmlformats.org/markup-compatibility/2006">
              <mc:Choice xmlns:v="urn:schemas-microsoft-com:vml" Requires="v">
                <p:oleObj spid="_x0000_s355785" name="Equation" r:id="rId21" imgW="457200" imgH="368280" progId="Equation.DSMT4">
                  <p:embed/>
                </p:oleObj>
              </mc:Choice>
              <mc:Fallback>
                <p:oleObj name="Equation" r:id="rId21" imgW="457200" imgH="3682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05188" y="4724400"/>
                        <a:ext cx="93821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4080" name="Object 16"/>
          <p:cNvGraphicFramePr>
            <a:graphicFrameLocks noChangeAspect="1"/>
          </p:cNvGraphicFramePr>
          <p:nvPr/>
        </p:nvGraphicFramePr>
        <p:xfrm>
          <a:off x="4287838" y="4724400"/>
          <a:ext cx="1198562" cy="757238"/>
        </p:xfrm>
        <a:graphic>
          <a:graphicData uri="http://schemas.openxmlformats.org/presentationml/2006/ole">
            <mc:AlternateContent xmlns:mc="http://schemas.openxmlformats.org/markup-compatibility/2006">
              <mc:Choice xmlns:v="urn:schemas-microsoft-com:vml" Requires="v">
                <p:oleObj spid="_x0000_s355786" name="Equation" r:id="rId23" imgW="583920" imgH="368280" progId="Equation.DSMT4">
                  <p:embed/>
                </p:oleObj>
              </mc:Choice>
              <mc:Fallback>
                <p:oleObj name="Equation" r:id="rId23" imgW="583920" imgH="3682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87838" y="4724400"/>
                        <a:ext cx="1198562" cy="7572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4081" name="Text Box 17"/>
          <p:cNvSpPr txBox="1">
            <a:spLocks noChangeArrowheads="1"/>
          </p:cNvSpPr>
          <p:nvPr/>
        </p:nvSpPr>
        <p:spPr bwMode="auto">
          <a:xfrm>
            <a:off x="5410200" y="4341813"/>
            <a:ext cx="1246188"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What is this?</a:t>
            </a:r>
          </a:p>
        </p:txBody>
      </p:sp>
      <p:cxnSp>
        <p:nvCxnSpPr>
          <p:cNvPr id="344082" name="AutoShape 18"/>
          <p:cNvCxnSpPr>
            <a:cxnSpLocks noChangeShapeType="1"/>
            <a:stCxn id="344081" idx="1"/>
            <a:endCxn id="344076" idx="0"/>
          </p:cNvCxnSpPr>
          <p:nvPr/>
        </p:nvCxnSpPr>
        <p:spPr bwMode="auto">
          <a:xfrm rot="10800000" flipV="1">
            <a:off x="4533900" y="4524376"/>
            <a:ext cx="876300" cy="200024"/>
          </a:xfrm>
          <a:prstGeom prst="curvedConnector2">
            <a:avLst/>
          </a:prstGeom>
          <a:noFill/>
          <a:ln w="28575">
            <a:solidFill>
              <a:srgbClr val="CC0000"/>
            </a:solidFill>
            <a:round/>
            <a:headEnd/>
            <a:tailEnd type="triangle" w="med" len="med"/>
          </a:ln>
          <a:effectLst/>
        </p:spPr>
      </p:cxnSp>
      <p:graphicFrame>
        <p:nvGraphicFramePr>
          <p:cNvPr id="344083" name="Object 19"/>
          <p:cNvGraphicFramePr>
            <a:graphicFrameLocks noChangeAspect="1"/>
          </p:cNvGraphicFramePr>
          <p:nvPr/>
        </p:nvGraphicFramePr>
        <p:xfrm>
          <a:off x="5205413" y="990600"/>
          <a:ext cx="1119187" cy="879475"/>
        </p:xfrm>
        <a:graphic>
          <a:graphicData uri="http://schemas.openxmlformats.org/presentationml/2006/ole">
            <mc:AlternateContent xmlns:mc="http://schemas.openxmlformats.org/markup-compatibility/2006">
              <mc:Choice xmlns:v="urn:schemas-microsoft-com:vml" Requires="v">
                <p:oleObj spid="_x0000_s355787" name="Equation" r:id="rId25" imgW="469800" imgH="368280" progId="Equation.DSMT4">
                  <p:embed/>
                </p:oleObj>
              </mc:Choice>
              <mc:Fallback>
                <p:oleObj name="Equation" r:id="rId25" imgW="46980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05413" y="990600"/>
                        <a:ext cx="1119187" cy="879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47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4066">
                                            <p:txEl>
                                              <p:pRg st="0" end="0"/>
                                            </p:txEl>
                                          </p:spTgt>
                                        </p:tgtEl>
                                        <p:attrNameLst>
                                          <p:attrName>style.visibility</p:attrName>
                                        </p:attrNameLst>
                                      </p:cBhvr>
                                      <p:to>
                                        <p:strVal val="visible"/>
                                      </p:to>
                                    </p:set>
                                    <p:animEffect transition="in" filter="wipe(left)">
                                      <p:cBhvr>
                                        <p:cTn id="7" dur="500"/>
                                        <p:tgtEl>
                                          <p:spTgt spid="344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4071"/>
                                        </p:tgtEl>
                                        <p:attrNameLst>
                                          <p:attrName>style.visibility</p:attrName>
                                        </p:attrNameLst>
                                      </p:cBhvr>
                                      <p:to>
                                        <p:strVal val="visible"/>
                                      </p:to>
                                    </p:set>
                                    <p:animEffect transition="in" filter="wipe(left)">
                                      <p:cBhvr>
                                        <p:cTn id="12" dur="500"/>
                                        <p:tgtEl>
                                          <p:spTgt spid="3440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4083"/>
                                        </p:tgtEl>
                                        <p:attrNameLst>
                                          <p:attrName>style.visibility</p:attrName>
                                        </p:attrNameLst>
                                      </p:cBhvr>
                                      <p:to>
                                        <p:strVal val="visible"/>
                                      </p:to>
                                    </p:set>
                                    <p:animEffect transition="in" filter="wipe(left)">
                                      <p:cBhvr>
                                        <p:cTn id="17" dur="500"/>
                                        <p:tgtEl>
                                          <p:spTgt spid="3440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4066">
                                            <p:txEl>
                                              <p:pRg st="2" end="2"/>
                                            </p:txEl>
                                          </p:spTgt>
                                        </p:tgtEl>
                                        <p:attrNameLst>
                                          <p:attrName>style.visibility</p:attrName>
                                        </p:attrNameLst>
                                      </p:cBhvr>
                                      <p:to>
                                        <p:strVal val="visible"/>
                                      </p:to>
                                    </p:set>
                                    <p:animEffect transition="in" filter="wipe(left)">
                                      <p:cBhvr>
                                        <p:cTn id="22" dur="500"/>
                                        <p:tgtEl>
                                          <p:spTgt spid="3440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4072"/>
                                        </p:tgtEl>
                                        <p:attrNameLst>
                                          <p:attrName>style.visibility</p:attrName>
                                        </p:attrNameLst>
                                      </p:cBhvr>
                                      <p:to>
                                        <p:strVal val="visible"/>
                                      </p:to>
                                    </p:set>
                                    <p:animEffect transition="in" filter="wipe(left)">
                                      <p:cBhvr>
                                        <p:cTn id="27" dur="500"/>
                                        <p:tgtEl>
                                          <p:spTgt spid="3440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4077"/>
                                        </p:tgtEl>
                                        <p:attrNameLst>
                                          <p:attrName>style.visibility</p:attrName>
                                        </p:attrNameLst>
                                      </p:cBhvr>
                                      <p:to>
                                        <p:strVal val="visible"/>
                                      </p:to>
                                    </p:set>
                                    <p:animEffect transition="in" filter="wipe(left)">
                                      <p:cBhvr>
                                        <p:cTn id="32" dur="500"/>
                                        <p:tgtEl>
                                          <p:spTgt spid="3440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4078"/>
                                        </p:tgtEl>
                                        <p:attrNameLst>
                                          <p:attrName>style.visibility</p:attrName>
                                        </p:attrNameLst>
                                      </p:cBhvr>
                                      <p:to>
                                        <p:strVal val="visible"/>
                                      </p:to>
                                    </p:set>
                                    <p:animEffect transition="in" filter="wipe(left)">
                                      <p:cBhvr>
                                        <p:cTn id="37" dur="500"/>
                                        <p:tgtEl>
                                          <p:spTgt spid="3440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4066">
                                            <p:txEl>
                                              <p:pRg st="3" end="3"/>
                                            </p:txEl>
                                          </p:spTgt>
                                        </p:tgtEl>
                                        <p:attrNameLst>
                                          <p:attrName>style.visibility</p:attrName>
                                        </p:attrNameLst>
                                      </p:cBhvr>
                                      <p:to>
                                        <p:strVal val="visible"/>
                                      </p:to>
                                    </p:set>
                                    <p:animEffect transition="in" filter="wipe(left)">
                                      <p:cBhvr>
                                        <p:cTn id="42" dur="500"/>
                                        <p:tgtEl>
                                          <p:spTgt spid="34406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4073"/>
                                        </p:tgtEl>
                                        <p:attrNameLst>
                                          <p:attrName>style.visibility</p:attrName>
                                        </p:attrNameLst>
                                      </p:cBhvr>
                                      <p:to>
                                        <p:strVal val="visible"/>
                                      </p:to>
                                    </p:set>
                                    <p:animEffect transition="in" filter="wipe(left)">
                                      <p:cBhvr>
                                        <p:cTn id="47" dur="500"/>
                                        <p:tgtEl>
                                          <p:spTgt spid="34407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4066">
                                            <p:txEl>
                                              <p:pRg st="5" end="5"/>
                                            </p:txEl>
                                          </p:spTgt>
                                        </p:tgtEl>
                                        <p:attrNameLst>
                                          <p:attrName>style.visibility</p:attrName>
                                        </p:attrNameLst>
                                      </p:cBhvr>
                                      <p:to>
                                        <p:strVal val="visible"/>
                                      </p:to>
                                    </p:set>
                                    <p:animEffect transition="in" filter="wipe(left)">
                                      <p:cBhvr>
                                        <p:cTn id="52" dur="500"/>
                                        <p:tgtEl>
                                          <p:spTgt spid="34406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44066">
                                            <p:txEl>
                                              <p:pRg st="6" end="6"/>
                                            </p:txEl>
                                          </p:spTgt>
                                        </p:tgtEl>
                                        <p:attrNameLst>
                                          <p:attrName>style.visibility</p:attrName>
                                        </p:attrNameLst>
                                      </p:cBhvr>
                                      <p:to>
                                        <p:strVal val="visible"/>
                                      </p:to>
                                    </p:set>
                                    <p:animEffect transition="in" filter="wipe(left)">
                                      <p:cBhvr>
                                        <p:cTn id="57" dur="500"/>
                                        <p:tgtEl>
                                          <p:spTgt spid="34406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44066">
                                            <p:txEl>
                                              <p:pRg st="7" end="7"/>
                                            </p:txEl>
                                          </p:spTgt>
                                        </p:tgtEl>
                                        <p:attrNameLst>
                                          <p:attrName>style.visibility</p:attrName>
                                        </p:attrNameLst>
                                      </p:cBhvr>
                                      <p:to>
                                        <p:strVal val="visible"/>
                                      </p:to>
                                    </p:set>
                                    <p:animEffect transition="in" filter="wipe(left)">
                                      <p:cBhvr>
                                        <p:cTn id="62" dur="500"/>
                                        <p:tgtEl>
                                          <p:spTgt spid="34406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44066">
                                            <p:txEl>
                                              <p:pRg st="8" end="8"/>
                                            </p:txEl>
                                          </p:spTgt>
                                        </p:tgtEl>
                                        <p:attrNameLst>
                                          <p:attrName>style.visibility</p:attrName>
                                        </p:attrNameLst>
                                      </p:cBhvr>
                                      <p:to>
                                        <p:strVal val="visible"/>
                                      </p:to>
                                    </p:set>
                                    <p:animEffect transition="in" filter="wipe(left)">
                                      <p:cBhvr>
                                        <p:cTn id="67" dur="500"/>
                                        <p:tgtEl>
                                          <p:spTgt spid="344066">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44074"/>
                                        </p:tgtEl>
                                        <p:attrNameLst>
                                          <p:attrName>style.visibility</p:attrName>
                                        </p:attrNameLst>
                                      </p:cBhvr>
                                      <p:to>
                                        <p:strVal val="visible"/>
                                      </p:to>
                                    </p:set>
                                    <p:animEffect transition="in" filter="wipe(left)">
                                      <p:cBhvr>
                                        <p:cTn id="72" dur="500"/>
                                        <p:tgtEl>
                                          <p:spTgt spid="34407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44079"/>
                                        </p:tgtEl>
                                        <p:attrNameLst>
                                          <p:attrName>style.visibility</p:attrName>
                                        </p:attrNameLst>
                                      </p:cBhvr>
                                      <p:to>
                                        <p:strVal val="visible"/>
                                      </p:to>
                                    </p:set>
                                    <p:animEffect transition="in" filter="wipe(left)">
                                      <p:cBhvr>
                                        <p:cTn id="77" dur="500"/>
                                        <p:tgtEl>
                                          <p:spTgt spid="34407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44080"/>
                                        </p:tgtEl>
                                        <p:attrNameLst>
                                          <p:attrName>style.visibility</p:attrName>
                                        </p:attrNameLst>
                                      </p:cBhvr>
                                      <p:to>
                                        <p:strVal val="visible"/>
                                      </p:to>
                                    </p:set>
                                    <p:animEffect transition="in" filter="wipe(left)">
                                      <p:cBhvr>
                                        <p:cTn id="82" dur="500"/>
                                        <p:tgtEl>
                                          <p:spTgt spid="34408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44081"/>
                                        </p:tgtEl>
                                        <p:attrNameLst>
                                          <p:attrName>style.visibility</p:attrName>
                                        </p:attrNameLst>
                                      </p:cBhvr>
                                      <p:to>
                                        <p:strVal val="visible"/>
                                      </p:to>
                                    </p:set>
                                    <p:animEffect transition="in" filter="wipe(left)">
                                      <p:cBhvr>
                                        <p:cTn id="87" dur="500"/>
                                        <p:tgtEl>
                                          <p:spTgt spid="344081"/>
                                        </p:tgtEl>
                                      </p:cBhvr>
                                    </p:animEffect>
                                  </p:childTnLst>
                                </p:cTn>
                              </p:par>
                            </p:childTnLst>
                          </p:cTn>
                        </p:par>
                        <p:par>
                          <p:cTn id="88" fill="hold">
                            <p:stCondLst>
                              <p:cond delay="650"/>
                            </p:stCondLst>
                            <p:childTnLst>
                              <p:par>
                                <p:cTn id="89" presetID="22" presetClass="entr" presetSubtype="2" fill="hold" nodeType="afterEffect">
                                  <p:stCondLst>
                                    <p:cond delay="0"/>
                                  </p:stCondLst>
                                  <p:childTnLst>
                                    <p:set>
                                      <p:cBhvr>
                                        <p:cTn id="90" dur="1" fill="hold">
                                          <p:stCondLst>
                                            <p:cond delay="0"/>
                                          </p:stCondLst>
                                        </p:cTn>
                                        <p:tgtEl>
                                          <p:spTgt spid="344082"/>
                                        </p:tgtEl>
                                        <p:attrNameLst>
                                          <p:attrName>style.visibility</p:attrName>
                                        </p:attrNameLst>
                                      </p:cBhvr>
                                      <p:to>
                                        <p:strVal val="visible"/>
                                      </p:to>
                                    </p:set>
                                    <p:animEffect transition="in" filter="wipe(right)">
                                      <p:cBhvr>
                                        <p:cTn id="91" dur="500"/>
                                        <p:tgtEl>
                                          <p:spTgt spid="344082"/>
                                        </p:tgtEl>
                                      </p:cBhvr>
                                    </p:animEffect>
                                  </p:childTnLst>
                                </p:cTn>
                              </p:par>
                            </p:childTnLst>
                          </p:cTn>
                        </p:par>
                        <p:par>
                          <p:cTn id="92" fill="hold">
                            <p:stCondLst>
                              <p:cond delay="1150"/>
                            </p:stCondLst>
                            <p:childTnLst>
                              <p:par>
                                <p:cTn id="93" presetID="53" presetClass="entr" presetSubtype="0" fill="hold" grpId="0" nodeType="afterEffect">
                                  <p:stCondLst>
                                    <p:cond delay="0"/>
                                  </p:stCondLst>
                                  <p:childTnLst>
                                    <p:set>
                                      <p:cBhvr>
                                        <p:cTn id="94" dur="1" fill="hold">
                                          <p:stCondLst>
                                            <p:cond delay="0"/>
                                          </p:stCondLst>
                                        </p:cTn>
                                        <p:tgtEl>
                                          <p:spTgt spid="344076"/>
                                        </p:tgtEl>
                                        <p:attrNameLst>
                                          <p:attrName>style.visibility</p:attrName>
                                        </p:attrNameLst>
                                      </p:cBhvr>
                                      <p:to>
                                        <p:strVal val="visible"/>
                                      </p:to>
                                    </p:set>
                                    <p:anim calcmode="lin" valueType="num">
                                      <p:cBhvr>
                                        <p:cTn id="95" dur="500" fill="hold"/>
                                        <p:tgtEl>
                                          <p:spTgt spid="344076"/>
                                        </p:tgtEl>
                                        <p:attrNameLst>
                                          <p:attrName>ppt_w</p:attrName>
                                        </p:attrNameLst>
                                      </p:cBhvr>
                                      <p:tavLst>
                                        <p:tav tm="0">
                                          <p:val>
                                            <p:fltVal val="0"/>
                                          </p:val>
                                        </p:tav>
                                        <p:tav tm="100000">
                                          <p:val>
                                            <p:strVal val="#ppt_w"/>
                                          </p:val>
                                        </p:tav>
                                      </p:tavLst>
                                    </p:anim>
                                    <p:anim calcmode="lin" valueType="num">
                                      <p:cBhvr>
                                        <p:cTn id="96" dur="500" fill="hold"/>
                                        <p:tgtEl>
                                          <p:spTgt spid="344076"/>
                                        </p:tgtEl>
                                        <p:attrNameLst>
                                          <p:attrName>ppt_h</p:attrName>
                                        </p:attrNameLst>
                                      </p:cBhvr>
                                      <p:tavLst>
                                        <p:tav tm="0">
                                          <p:val>
                                            <p:fltVal val="0"/>
                                          </p:val>
                                        </p:tav>
                                        <p:tav tm="100000">
                                          <p:val>
                                            <p:strVal val="#ppt_h"/>
                                          </p:val>
                                        </p:tav>
                                      </p:tavLst>
                                    </p:anim>
                                    <p:animEffect transition="in" filter="fade">
                                      <p:cBhvr>
                                        <p:cTn id="97" dur="500"/>
                                        <p:tgtEl>
                                          <p:spTgt spid="34407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44075"/>
                                        </p:tgtEl>
                                        <p:attrNameLst>
                                          <p:attrName>style.visibility</p:attrName>
                                        </p:attrNameLst>
                                      </p:cBhvr>
                                      <p:to>
                                        <p:strVal val="visible"/>
                                      </p:to>
                                    </p:set>
                                    <p:animEffect transition="in" filter="wipe(left)">
                                      <p:cBhvr>
                                        <p:cTn id="102" dur="500"/>
                                        <p:tgtEl>
                                          <p:spTgt spid="34407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44066">
                                            <p:txEl>
                                              <p:pRg st="10" end="10"/>
                                            </p:txEl>
                                          </p:spTgt>
                                        </p:tgtEl>
                                        <p:attrNameLst>
                                          <p:attrName>style.visibility</p:attrName>
                                        </p:attrNameLst>
                                      </p:cBhvr>
                                      <p:to>
                                        <p:strVal val="visible"/>
                                      </p:to>
                                    </p:set>
                                    <p:animEffect transition="in" filter="wipe(left)">
                                      <p:cBhvr>
                                        <p:cTn id="107" dur="500"/>
                                        <p:tgtEl>
                                          <p:spTgt spid="3440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build="p"/>
      <p:bldP spid="344076" grpId="0" animBg="1"/>
      <p:bldP spid="3440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Monday, June 25, 2018</a:t>
            </a:r>
            <a:endParaRPr lang="en-US"/>
          </a:p>
        </p:txBody>
      </p:sp>
      <p:sp>
        <p:nvSpPr>
          <p:cNvPr id="31" name="Footer Placeholder 4"/>
          <p:cNvSpPr>
            <a:spLocks noGrp="1"/>
          </p:cNvSpPr>
          <p:nvPr>
            <p:ph type="ftr" sz="quarter" idx="11"/>
          </p:nvPr>
        </p:nvSpPr>
        <p:spPr/>
        <p:txBody>
          <a:bodyPr/>
          <a:lstStyle/>
          <a:p>
            <a:r>
              <a:rPr lang="de-DE" smtClean="0"/>
              <a:t>PHYS 1444-001, Summer 2018               Dr. Jaehoon Yu</a:t>
            </a:r>
            <a:endParaRPr lang="en-US"/>
          </a:p>
        </p:txBody>
      </p:sp>
      <p:sp>
        <p:nvSpPr>
          <p:cNvPr id="32" name="Slide Number Placeholder 5"/>
          <p:cNvSpPr>
            <a:spLocks noGrp="1"/>
          </p:cNvSpPr>
          <p:nvPr>
            <p:ph type="sldNum" sz="quarter" idx="12"/>
          </p:nvPr>
        </p:nvSpPr>
        <p:spPr/>
        <p:txBody>
          <a:bodyPr/>
          <a:lstStyle/>
          <a:p>
            <a:fld id="{8594586E-D0B3-A344-B11D-9C94336125B6}" type="slidenum">
              <a:rPr lang="en-US"/>
              <a:pPr/>
              <a:t>12</a:t>
            </a:fld>
            <a:endParaRPr lang="en-US"/>
          </a:p>
        </p:txBody>
      </p:sp>
      <p:pic>
        <p:nvPicPr>
          <p:cNvPr id="345090" name="Picture 2" descr="FG26_020"/>
          <p:cNvPicPr>
            <a:picLocks noChangeAspect="1" noChangeArrowheads="1"/>
          </p:cNvPicPr>
          <p:nvPr/>
        </p:nvPicPr>
        <p:blipFill>
          <a:blip r:embed="rId3"/>
          <a:srcRect/>
          <a:stretch>
            <a:fillRect/>
          </a:stretch>
        </p:blipFill>
        <p:spPr bwMode="auto">
          <a:xfrm>
            <a:off x="6629400" y="-990600"/>
            <a:ext cx="2514600" cy="4038600"/>
          </a:xfrm>
          <a:prstGeom prst="rect">
            <a:avLst/>
          </a:prstGeom>
          <a:noFill/>
        </p:spPr>
      </p:pic>
      <p:sp>
        <p:nvSpPr>
          <p:cNvPr id="345091" name="Rectangle 3"/>
          <p:cNvSpPr>
            <a:spLocks noGrp="1" noChangeArrowheads="1"/>
          </p:cNvSpPr>
          <p:nvPr>
            <p:ph type="title"/>
          </p:nvPr>
        </p:nvSpPr>
        <p:spPr>
          <a:xfrm>
            <a:off x="228600" y="-76200"/>
            <a:ext cx="8686800" cy="762000"/>
          </a:xfrm>
        </p:spPr>
        <p:txBody>
          <a:bodyPr/>
          <a:lstStyle/>
          <a:p>
            <a:r>
              <a:rPr lang="en-US"/>
              <a:t>Example 26 – 13 </a:t>
            </a:r>
          </a:p>
        </p:txBody>
      </p:sp>
      <p:sp>
        <p:nvSpPr>
          <p:cNvPr id="345092" name="Text Box 4"/>
          <p:cNvSpPr txBox="1">
            <a:spLocks noChangeArrowheads="1"/>
          </p:cNvSpPr>
          <p:nvPr/>
        </p:nvSpPr>
        <p:spPr bwMode="auto">
          <a:xfrm>
            <a:off x="228600" y="536575"/>
            <a:ext cx="65532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Discharging RC circuit. </a:t>
            </a:r>
            <a:r>
              <a:rPr lang="en-US" sz="2000" dirty="0">
                <a:solidFill>
                  <a:schemeClr val="accent2"/>
                </a:solidFill>
                <a:latin typeface="Arial Narrow" charset="0"/>
              </a:rPr>
              <a:t>In the RC circuit shown in the figure the battery has fully charged the capacitor, so Q</a:t>
            </a:r>
            <a:r>
              <a:rPr lang="en-US" sz="2000" baseline="-25000" dirty="0">
                <a:solidFill>
                  <a:schemeClr val="accent2"/>
                </a:solidFill>
                <a:latin typeface="Arial Narrow" charset="0"/>
              </a:rPr>
              <a:t>0</a:t>
            </a:r>
            <a:r>
              <a:rPr lang="en-US" sz="2000" dirty="0">
                <a:solidFill>
                  <a:schemeClr val="accent2"/>
                </a:solidFill>
                <a:latin typeface="Arial Narrow" charset="0"/>
              </a:rPr>
              <a:t>=</a:t>
            </a:r>
            <a:r>
              <a:rPr lang="en-US" sz="2000" dirty="0" smtClean="0">
                <a:solidFill>
                  <a:schemeClr val="accent2"/>
                </a:solidFill>
                <a:latin typeface="Arial Narrow" charset="0"/>
              </a:rPr>
              <a:t>C</a:t>
            </a:r>
            <a:r>
              <a:rPr lang="en-US" dirty="0">
                <a:solidFill>
                  <a:schemeClr val="accent2"/>
                </a:solidFill>
                <a:latin typeface="Edwardian Script ITC"/>
                <a:cs typeface="Edwardian Script ITC"/>
              </a:rPr>
              <a:t>E</a:t>
            </a:r>
            <a:r>
              <a:rPr lang="en-US" sz="2000" dirty="0" smtClean="0">
                <a:solidFill>
                  <a:schemeClr val="accent2"/>
                </a:solidFill>
                <a:latin typeface="Arial Narrow" charset="0"/>
              </a:rPr>
              <a:t>.  </a:t>
            </a:r>
            <a:r>
              <a:rPr lang="en-US" sz="2000" dirty="0">
                <a:solidFill>
                  <a:schemeClr val="accent2"/>
                </a:solidFill>
                <a:latin typeface="Arial Narrow" charset="0"/>
              </a:rPr>
              <a:t>Then at </a:t>
            </a:r>
            <a:r>
              <a:rPr lang="en-US" sz="2000" dirty="0" err="1">
                <a:solidFill>
                  <a:schemeClr val="accent2"/>
                </a:solidFill>
                <a:latin typeface="Arial Narrow" charset="0"/>
              </a:rPr>
              <a:t>t</a:t>
            </a:r>
            <a:r>
              <a:rPr lang="en-US" sz="2000" dirty="0">
                <a:solidFill>
                  <a:schemeClr val="accent2"/>
                </a:solidFill>
                <a:latin typeface="Arial Narrow" charset="0"/>
              </a:rPr>
              <a:t>=0, the switch is thrown from position a to </a:t>
            </a:r>
            <a:r>
              <a:rPr lang="en-US" sz="2000" dirty="0" err="1">
                <a:solidFill>
                  <a:schemeClr val="accent2"/>
                </a:solidFill>
                <a:latin typeface="Arial Narrow" charset="0"/>
              </a:rPr>
              <a:t>b</a:t>
            </a:r>
            <a:r>
              <a:rPr lang="en-US" sz="2000" dirty="0">
                <a:solidFill>
                  <a:schemeClr val="accent2"/>
                </a:solidFill>
                <a:latin typeface="Arial Narrow" charset="0"/>
              </a:rPr>
              <a:t>.  The battery </a:t>
            </a:r>
            <a:r>
              <a:rPr lang="en-US" sz="2000" dirty="0" err="1">
                <a:solidFill>
                  <a:schemeClr val="accent2"/>
                </a:solidFill>
                <a:latin typeface="Arial Narrow" charset="0"/>
              </a:rPr>
              <a:t>emf</a:t>
            </a:r>
            <a:r>
              <a:rPr lang="en-US" sz="2000" dirty="0">
                <a:solidFill>
                  <a:schemeClr val="accent2"/>
                </a:solidFill>
                <a:latin typeface="Arial Narrow" charset="0"/>
              </a:rPr>
              <a:t> is 20.0V, and the capacitance C=</a:t>
            </a:r>
            <a:r>
              <a:rPr lang="en-US" sz="2000" dirty="0" smtClean="0">
                <a:solidFill>
                  <a:schemeClr val="accent2"/>
                </a:solidFill>
                <a:latin typeface="Arial Narrow" charset="0"/>
              </a:rPr>
              <a:t>1.02</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current </a:t>
            </a:r>
            <a:r>
              <a:rPr lang="en-US" sz="2000" dirty="0">
                <a:solidFill>
                  <a:schemeClr val="accent2"/>
                </a:solidFill>
                <a:latin typeface="Monotype Corsiva" charset="0"/>
              </a:rPr>
              <a:t>I</a:t>
            </a:r>
            <a:r>
              <a:rPr lang="en-US" sz="2000" dirty="0">
                <a:solidFill>
                  <a:schemeClr val="accent2"/>
                </a:solidFill>
                <a:latin typeface="Arial Narrow" charset="0"/>
              </a:rPr>
              <a:t> is observed to decrease to</a:t>
            </a:r>
          </a:p>
        </p:txBody>
      </p:sp>
      <p:sp>
        <p:nvSpPr>
          <p:cNvPr id="345093" name="Text Box 5"/>
          <p:cNvSpPr txBox="1">
            <a:spLocks noChangeArrowheads="1"/>
          </p:cNvSpPr>
          <p:nvPr/>
        </p:nvSpPr>
        <p:spPr bwMode="auto">
          <a:xfrm>
            <a:off x="228600" y="2514600"/>
            <a:ext cx="8839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Since the current reaches to 0.5 of its initial value in </a:t>
            </a:r>
            <a:r>
              <a:rPr lang="en-US" dirty="0" smtClean="0">
                <a:solidFill>
                  <a:srgbClr val="CC00CC"/>
                </a:solidFill>
                <a:latin typeface="Arial Narrow" charset="0"/>
              </a:rPr>
              <a:t>40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 we can obtain </a:t>
            </a:r>
          </a:p>
        </p:txBody>
      </p:sp>
      <p:graphicFrame>
        <p:nvGraphicFramePr>
          <p:cNvPr id="345094" name="Object 6"/>
          <p:cNvGraphicFramePr>
            <a:graphicFrameLocks noChangeAspect="1"/>
          </p:cNvGraphicFramePr>
          <p:nvPr/>
        </p:nvGraphicFramePr>
        <p:xfrm>
          <a:off x="2335213" y="5464175"/>
          <a:ext cx="484187" cy="287338"/>
        </p:xfrm>
        <a:graphic>
          <a:graphicData uri="http://schemas.openxmlformats.org/presentationml/2006/ole">
            <mc:AlternateContent xmlns:mc="http://schemas.openxmlformats.org/markup-compatibility/2006">
              <mc:Choice xmlns:v="urn:schemas-microsoft-com:vml" Requires="v">
                <p:oleObj spid="_x0000_s349970"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213" y="5464175"/>
                        <a:ext cx="484187"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095" name="Text Box 7"/>
          <p:cNvSpPr txBox="1">
            <a:spLocks noChangeArrowheads="1"/>
          </p:cNvSpPr>
          <p:nvPr/>
        </p:nvSpPr>
        <p:spPr bwMode="auto">
          <a:xfrm>
            <a:off x="304800" y="4114800"/>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The value of Q at t=0 is</a:t>
            </a:r>
          </a:p>
        </p:txBody>
      </p:sp>
      <p:graphicFrame>
        <p:nvGraphicFramePr>
          <p:cNvPr id="345096" name="Object 8"/>
          <p:cNvGraphicFramePr>
            <a:graphicFrameLocks noChangeAspect="1"/>
          </p:cNvGraphicFramePr>
          <p:nvPr/>
        </p:nvGraphicFramePr>
        <p:xfrm>
          <a:off x="1939925" y="4611688"/>
          <a:ext cx="650875" cy="417512"/>
        </p:xfrm>
        <a:graphic>
          <a:graphicData uri="http://schemas.openxmlformats.org/presentationml/2006/ole">
            <mc:AlternateContent xmlns:mc="http://schemas.openxmlformats.org/markup-compatibility/2006">
              <mc:Choice xmlns:v="urn:schemas-microsoft-com:vml" Requires="v">
                <p:oleObj spid="_x0000_s349971" name="Equation" r:id="rId6" imgW="317160" imgH="203040" progId="Equation.DSMT4">
                  <p:embed/>
                </p:oleObj>
              </mc:Choice>
              <mc:Fallback>
                <p:oleObj name="Equation" r:id="rId6" imgW="31716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925" y="4611688"/>
                        <a:ext cx="650875"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5097" name="Text Box 9"/>
          <p:cNvSpPr txBox="1">
            <a:spLocks noChangeArrowheads="1"/>
          </p:cNvSpPr>
          <p:nvPr/>
        </p:nvSpPr>
        <p:spPr bwMode="auto">
          <a:xfrm>
            <a:off x="228600" y="1828800"/>
            <a:ext cx="83058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smtClean="0">
                <a:solidFill>
                  <a:schemeClr val="accent2"/>
                </a:solidFill>
                <a:latin typeface="Arial Narrow" charset="0"/>
              </a:rPr>
              <a:t>0.50 </a:t>
            </a:r>
            <a:r>
              <a:rPr lang="en-US" sz="2000" dirty="0">
                <a:solidFill>
                  <a:schemeClr val="accent2"/>
                </a:solidFill>
                <a:latin typeface="Arial Narrow" charset="0"/>
              </a:rPr>
              <a:t>of its initial value in </a:t>
            </a:r>
            <a:r>
              <a:rPr lang="en-US" sz="2000" dirty="0" smtClean="0">
                <a:solidFill>
                  <a:schemeClr val="accent2"/>
                </a:solidFill>
                <a:latin typeface="Arial Narrow" charset="0"/>
              </a:rPr>
              <a:t>40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 what is the value of R? (</a:t>
            </a:r>
            <a:r>
              <a:rPr lang="en-US" sz="2000" dirty="0" err="1">
                <a:solidFill>
                  <a:schemeClr val="accent2"/>
                </a:solidFill>
                <a:latin typeface="Arial Narrow" charset="0"/>
              </a:rPr>
              <a:t>b</a:t>
            </a:r>
            <a:r>
              <a:rPr lang="en-US" sz="2000" dirty="0">
                <a:solidFill>
                  <a:schemeClr val="accent2"/>
                </a:solidFill>
                <a:latin typeface="Arial Narrow" charset="0"/>
              </a:rPr>
              <a:t>) What is the value of Q, the charge on the capacitor, at </a:t>
            </a:r>
            <a:r>
              <a:rPr lang="en-US" sz="2000" dirty="0" err="1">
                <a:solidFill>
                  <a:schemeClr val="accent2"/>
                </a:solidFill>
                <a:latin typeface="Arial Narrow" charset="0"/>
              </a:rPr>
              <a:t>t</a:t>
            </a:r>
            <a:r>
              <a:rPr lang="en-US" sz="2000" dirty="0">
                <a:solidFill>
                  <a:schemeClr val="accent2"/>
                </a:solidFill>
                <a:latin typeface="Arial Narrow" charset="0"/>
              </a:rPr>
              <a:t>=0? (</a:t>
            </a:r>
            <a:r>
              <a:rPr lang="en-US" sz="2000" dirty="0" err="1">
                <a:solidFill>
                  <a:schemeClr val="accent2"/>
                </a:solidFill>
                <a:latin typeface="Arial Narrow" charset="0"/>
              </a:rPr>
              <a:t>c</a:t>
            </a:r>
            <a:r>
              <a:rPr lang="en-US" sz="2000" dirty="0">
                <a:solidFill>
                  <a:schemeClr val="accent2"/>
                </a:solidFill>
                <a:latin typeface="Arial Narrow" charset="0"/>
              </a:rPr>
              <a:t>) What is Q at </a:t>
            </a:r>
            <a:r>
              <a:rPr lang="en-US" sz="2000" dirty="0" err="1">
                <a:solidFill>
                  <a:schemeClr val="accent2"/>
                </a:solidFill>
                <a:latin typeface="Arial Narrow" charset="0"/>
              </a:rPr>
              <a:t>t</a:t>
            </a:r>
            <a:r>
              <a:rPr lang="en-US" sz="2000" dirty="0">
                <a:solidFill>
                  <a:schemeClr val="accent2"/>
                </a:solidFill>
                <a:latin typeface="Arial Narrow" charset="0"/>
              </a:rPr>
              <a:t>=</a:t>
            </a:r>
            <a:r>
              <a:rPr lang="en-US" sz="2000" dirty="0" smtClean="0">
                <a:solidFill>
                  <a:schemeClr val="accent2"/>
                </a:solidFill>
                <a:latin typeface="Arial Narrow" charset="0"/>
              </a:rPr>
              <a:t>60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t>
            </a:r>
          </a:p>
        </p:txBody>
      </p:sp>
      <p:graphicFrame>
        <p:nvGraphicFramePr>
          <p:cNvPr id="345098" name="Object 10"/>
          <p:cNvGraphicFramePr>
            <a:graphicFrameLocks noChangeAspect="1"/>
          </p:cNvGraphicFramePr>
          <p:nvPr/>
        </p:nvGraphicFramePr>
        <p:xfrm>
          <a:off x="381000" y="3048000"/>
          <a:ext cx="1524000" cy="441325"/>
        </p:xfrm>
        <a:graphic>
          <a:graphicData uri="http://schemas.openxmlformats.org/presentationml/2006/ole">
            <mc:AlternateContent xmlns:mc="http://schemas.openxmlformats.org/markup-compatibility/2006">
              <mc:Choice xmlns:v="urn:schemas-microsoft-com:vml" Requires="v">
                <p:oleObj spid="_x0000_s349972" name="Equation" r:id="rId8" imgW="838080" imgH="241200" progId="Equation.DSMT4">
                  <p:embed/>
                </p:oleObj>
              </mc:Choice>
              <mc:Fallback>
                <p:oleObj name="Equation" r:id="rId8" imgW="83808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048000"/>
                        <a:ext cx="1524000" cy="4413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099" name="Object 11"/>
          <p:cNvGraphicFramePr>
            <a:graphicFrameLocks noChangeAspect="1"/>
          </p:cNvGraphicFramePr>
          <p:nvPr/>
        </p:nvGraphicFramePr>
        <p:xfrm>
          <a:off x="3236913" y="3011488"/>
          <a:ext cx="1639887" cy="417512"/>
        </p:xfrm>
        <a:graphic>
          <a:graphicData uri="http://schemas.openxmlformats.org/presentationml/2006/ole">
            <mc:AlternateContent xmlns:mc="http://schemas.openxmlformats.org/markup-compatibility/2006">
              <mc:Choice xmlns:v="urn:schemas-microsoft-com:vml" Requires="v">
                <p:oleObj spid="_x0000_s349973" name="Equation" r:id="rId10" imgW="901440" imgH="228600" progId="Equation.DSMT4">
                  <p:embed/>
                </p:oleObj>
              </mc:Choice>
              <mc:Fallback>
                <p:oleObj name="Equation" r:id="rId10" imgW="9014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6913" y="3011488"/>
                        <a:ext cx="1639887" cy="4175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0" name="Object 12"/>
          <p:cNvGraphicFramePr>
            <a:graphicFrameLocks noChangeAspect="1"/>
          </p:cNvGraphicFramePr>
          <p:nvPr/>
        </p:nvGraphicFramePr>
        <p:xfrm>
          <a:off x="6689725" y="3048000"/>
          <a:ext cx="2378075" cy="371475"/>
        </p:xfrm>
        <a:graphic>
          <a:graphicData uri="http://schemas.openxmlformats.org/presentationml/2006/ole">
            <mc:AlternateContent xmlns:mc="http://schemas.openxmlformats.org/markup-compatibility/2006">
              <mc:Choice xmlns:v="urn:schemas-microsoft-com:vml" Requires="v">
                <p:oleObj spid="_x0000_s349974" name="Equation" r:id="rId12" imgW="1307880" imgH="203040" progId="Equation.DSMT4">
                  <p:embed/>
                </p:oleObj>
              </mc:Choice>
              <mc:Fallback>
                <p:oleObj name="Equation" r:id="rId12" imgW="130788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9725" y="3048000"/>
                        <a:ext cx="2378075" cy="3714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1" name="Object 13"/>
          <p:cNvGraphicFramePr>
            <a:graphicFrameLocks noChangeAspect="1"/>
          </p:cNvGraphicFramePr>
          <p:nvPr/>
        </p:nvGraphicFramePr>
        <p:xfrm>
          <a:off x="2057400" y="3719513"/>
          <a:ext cx="461963" cy="279400"/>
        </p:xfrm>
        <a:graphic>
          <a:graphicData uri="http://schemas.openxmlformats.org/presentationml/2006/ole">
            <mc:AlternateContent xmlns:mc="http://schemas.openxmlformats.org/markup-compatibility/2006">
              <mc:Choice xmlns:v="urn:schemas-microsoft-com:vml" Requires="v">
                <p:oleObj spid="_x0000_s349975"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3719513"/>
                        <a:ext cx="461963" cy="2794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5102" name="AutoShape 14"/>
          <p:cNvSpPr>
            <a:spLocks noChangeArrowheads="1"/>
          </p:cNvSpPr>
          <p:nvPr/>
        </p:nvSpPr>
        <p:spPr bwMode="auto">
          <a:xfrm>
            <a:off x="2133600" y="2971800"/>
            <a:ext cx="996950" cy="609600"/>
          </a:xfrm>
          <a:prstGeom prst="rightArrow">
            <a:avLst>
              <a:gd name="adj1" fmla="val 50000"/>
              <a:gd name="adj2" fmla="val 4088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For 0.5</a:t>
            </a:r>
            <a:r>
              <a:rPr lang="en-US" sz="1600" b="1">
                <a:solidFill>
                  <a:srgbClr val="CC0000"/>
                </a:solidFill>
                <a:latin typeface="Monotype Corsiva" charset="0"/>
              </a:rPr>
              <a:t>I</a:t>
            </a:r>
            <a:r>
              <a:rPr lang="en-US" sz="1600" b="1" baseline="-25000">
                <a:solidFill>
                  <a:srgbClr val="CC0000"/>
                </a:solidFill>
                <a:latin typeface="Arial Narrow" charset="0"/>
              </a:rPr>
              <a:t>0</a:t>
            </a:r>
          </a:p>
        </p:txBody>
      </p:sp>
      <p:sp>
        <p:nvSpPr>
          <p:cNvPr id="345103" name="AutoShape 15"/>
          <p:cNvSpPr>
            <a:spLocks noChangeArrowheads="1"/>
          </p:cNvSpPr>
          <p:nvPr/>
        </p:nvSpPr>
        <p:spPr bwMode="auto">
          <a:xfrm>
            <a:off x="4906963" y="2971800"/>
            <a:ext cx="1722437" cy="609600"/>
          </a:xfrm>
          <a:prstGeom prst="rightArrow">
            <a:avLst>
              <a:gd name="adj1" fmla="val 50000"/>
              <a:gd name="adj2" fmla="val 7063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Rearrange terms</a:t>
            </a:r>
          </a:p>
        </p:txBody>
      </p:sp>
      <p:sp>
        <p:nvSpPr>
          <p:cNvPr id="345104" name="AutoShape 16"/>
          <p:cNvSpPr>
            <a:spLocks noChangeArrowheads="1"/>
          </p:cNvSpPr>
          <p:nvPr/>
        </p:nvSpPr>
        <p:spPr bwMode="auto">
          <a:xfrm>
            <a:off x="457200" y="3429000"/>
            <a:ext cx="1468438"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Solve for R</a:t>
            </a:r>
          </a:p>
        </p:txBody>
      </p:sp>
      <p:sp>
        <p:nvSpPr>
          <p:cNvPr id="345105" name="Text Box 17"/>
          <p:cNvSpPr txBox="1">
            <a:spLocks noChangeArrowheads="1"/>
          </p:cNvSpPr>
          <p:nvPr/>
        </p:nvSpPr>
        <p:spPr bwMode="auto">
          <a:xfrm>
            <a:off x="685800" y="5410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RC time</a:t>
            </a:r>
          </a:p>
        </p:txBody>
      </p:sp>
      <p:sp>
        <p:nvSpPr>
          <p:cNvPr id="345106" name="Text Box 18"/>
          <p:cNvSpPr txBox="1">
            <a:spLocks noChangeArrowheads="1"/>
          </p:cNvSpPr>
          <p:nvPr/>
        </p:nvSpPr>
        <p:spPr bwMode="auto">
          <a:xfrm>
            <a:off x="304800" y="4953000"/>
            <a:ext cx="7848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c</a:t>
            </a:r>
            <a:r>
              <a:rPr lang="en-US" dirty="0">
                <a:solidFill>
                  <a:srgbClr val="CC00CC"/>
                </a:solidFill>
                <a:latin typeface="Arial Narrow" charset="0"/>
              </a:rPr>
              <a:t>) What do we need to know first for the value of Q at </a:t>
            </a:r>
            <a:r>
              <a:rPr lang="en-US" dirty="0" err="1">
                <a:solidFill>
                  <a:srgbClr val="CC00CC"/>
                </a:solidFill>
                <a:latin typeface="Arial Narrow" charset="0"/>
              </a:rPr>
              <a:t>t</a:t>
            </a:r>
            <a:r>
              <a:rPr lang="en-US" dirty="0">
                <a:solidFill>
                  <a:srgbClr val="CC00CC"/>
                </a:solidFill>
                <a:latin typeface="Arial Narrow" charset="0"/>
              </a:rPr>
              <a:t>=</a:t>
            </a:r>
            <a:r>
              <a:rPr lang="en-US" dirty="0" smtClean="0">
                <a:solidFill>
                  <a:srgbClr val="CC00CC"/>
                </a:solidFill>
                <a:latin typeface="Arial Narrow" charset="0"/>
              </a:rPr>
              <a:t>60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a:t>
            </a:r>
          </a:p>
        </p:txBody>
      </p:sp>
      <p:sp>
        <p:nvSpPr>
          <p:cNvPr id="345107" name="Text Box 19"/>
          <p:cNvSpPr txBox="1">
            <a:spLocks noChangeArrowheads="1"/>
          </p:cNvSpPr>
          <p:nvPr/>
        </p:nvSpPr>
        <p:spPr bwMode="auto">
          <a:xfrm>
            <a:off x="685800" y="5791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a:t>
            </a:r>
          </a:p>
        </p:txBody>
      </p:sp>
      <p:graphicFrame>
        <p:nvGraphicFramePr>
          <p:cNvPr id="345108" name="Object 20"/>
          <p:cNvGraphicFramePr>
            <a:graphicFrameLocks noChangeAspect="1"/>
          </p:cNvGraphicFramePr>
          <p:nvPr/>
        </p:nvGraphicFramePr>
        <p:xfrm>
          <a:off x="1600200" y="5846763"/>
          <a:ext cx="1798638" cy="477837"/>
        </p:xfrm>
        <a:graphic>
          <a:graphicData uri="http://schemas.openxmlformats.org/presentationml/2006/ole">
            <mc:AlternateContent xmlns:mc="http://schemas.openxmlformats.org/markup-compatibility/2006">
              <mc:Choice xmlns:v="urn:schemas-microsoft-com:vml" Requires="v">
                <p:oleObj spid="_x0000_s349976" name="Equation" r:id="rId16" imgW="863280" imgH="228600" progId="Equation.DSMT4">
                  <p:embed/>
                </p:oleObj>
              </mc:Choice>
              <mc:Fallback>
                <p:oleObj name="Equation" r:id="rId16" imgW="86328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846763"/>
                        <a:ext cx="1798638" cy="477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09" name="Object 21"/>
          <p:cNvGraphicFramePr>
            <a:graphicFrameLocks noChangeAspect="1"/>
          </p:cNvGraphicFramePr>
          <p:nvPr/>
        </p:nvGraphicFramePr>
        <p:xfrm>
          <a:off x="2486025" y="3657600"/>
          <a:ext cx="1247775" cy="417513"/>
        </p:xfrm>
        <a:graphic>
          <a:graphicData uri="http://schemas.openxmlformats.org/presentationml/2006/ole">
            <mc:AlternateContent xmlns:mc="http://schemas.openxmlformats.org/markup-compatibility/2006">
              <mc:Choice xmlns:v="urn:schemas-microsoft-com:vml" Requires="v">
                <p:oleObj spid="_x0000_s349977" name="Equation" r:id="rId18" imgW="685800" imgH="228600" progId="Equation.DSMT4">
                  <p:embed/>
                </p:oleObj>
              </mc:Choice>
              <mc:Fallback>
                <p:oleObj name="Equation" r:id="rId18" imgW="6858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86025" y="3657600"/>
                        <a:ext cx="1247775" cy="417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0" name="Object 22"/>
          <p:cNvGraphicFramePr>
            <a:graphicFrameLocks noChangeAspect="1"/>
          </p:cNvGraphicFramePr>
          <p:nvPr/>
        </p:nvGraphicFramePr>
        <p:xfrm>
          <a:off x="3657600" y="3581400"/>
          <a:ext cx="3811588" cy="511175"/>
        </p:xfrm>
        <a:graphic>
          <a:graphicData uri="http://schemas.openxmlformats.org/presentationml/2006/ole">
            <mc:AlternateContent xmlns:mc="http://schemas.openxmlformats.org/markup-compatibility/2006">
              <mc:Choice xmlns:v="urn:schemas-microsoft-com:vml" Requires="v">
                <p:oleObj spid="_x0000_s349978" name="Equation" r:id="rId20" imgW="2095200" imgH="279360" progId="Equation.DSMT4">
                  <p:embed/>
                </p:oleObj>
              </mc:Choice>
              <mc:Fallback>
                <p:oleObj name="Equation" r:id="rId20" imgW="209520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3581400"/>
                        <a:ext cx="3811588" cy="511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1" name="Object 23"/>
          <p:cNvGraphicFramePr>
            <a:graphicFrameLocks noChangeAspect="1"/>
          </p:cNvGraphicFramePr>
          <p:nvPr/>
        </p:nvGraphicFramePr>
        <p:xfrm>
          <a:off x="2590800" y="4611688"/>
          <a:ext cx="858838" cy="417512"/>
        </p:xfrm>
        <a:graphic>
          <a:graphicData uri="http://schemas.openxmlformats.org/presentationml/2006/ole">
            <mc:AlternateContent xmlns:mc="http://schemas.openxmlformats.org/markup-compatibility/2006">
              <mc:Choice xmlns:v="urn:schemas-microsoft-com:vml" Requires="v">
                <p:oleObj spid="_x0000_s349979" name="Equation" r:id="rId22" imgW="419040" imgH="203040" progId="Equation.DSMT4">
                  <p:embed/>
                </p:oleObj>
              </mc:Choice>
              <mc:Fallback>
                <p:oleObj name="Equation" r:id="rId22" imgW="41904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90800" y="4611688"/>
                        <a:ext cx="85883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2" name="Object 24"/>
          <p:cNvGraphicFramePr>
            <a:graphicFrameLocks noChangeAspect="1"/>
          </p:cNvGraphicFramePr>
          <p:nvPr/>
        </p:nvGraphicFramePr>
        <p:xfrm>
          <a:off x="3413125" y="4648200"/>
          <a:ext cx="701675" cy="339725"/>
        </p:xfrm>
        <a:graphic>
          <a:graphicData uri="http://schemas.openxmlformats.org/presentationml/2006/ole">
            <mc:AlternateContent xmlns:mc="http://schemas.openxmlformats.org/markup-compatibility/2006">
              <mc:Choice xmlns:v="urn:schemas-microsoft-com:vml" Requires="v">
                <p:oleObj spid="_x0000_s349980" name="Equation" r:id="rId24" imgW="342720" imgH="164880" progId="Equation.DSMT4">
                  <p:embed/>
                </p:oleObj>
              </mc:Choice>
              <mc:Fallback>
                <p:oleObj name="Equation" r:id="rId24" imgW="342720" imgH="164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13125" y="4648200"/>
                        <a:ext cx="701675"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3" name="Object 25"/>
          <p:cNvGraphicFramePr>
            <a:graphicFrameLocks noChangeAspect="1"/>
          </p:cNvGraphicFramePr>
          <p:nvPr/>
        </p:nvGraphicFramePr>
        <p:xfrm>
          <a:off x="4059238" y="4559300"/>
          <a:ext cx="3255962" cy="469900"/>
        </p:xfrm>
        <a:graphic>
          <a:graphicData uri="http://schemas.openxmlformats.org/presentationml/2006/ole">
            <mc:AlternateContent xmlns:mc="http://schemas.openxmlformats.org/markup-compatibility/2006">
              <mc:Choice xmlns:v="urn:schemas-microsoft-com:vml" Requires="v">
                <p:oleObj spid="_x0000_s349981" name="Equation" r:id="rId26" imgW="1587240" imgH="228600" progId="Equation.DSMT4">
                  <p:embed/>
                </p:oleObj>
              </mc:Choice>
              <mc:Fallback>
                <p:oleObj name="Equation" r:id="rId26" imgW="158724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59238" y="4559300"/>
                        <a:ext cx="3255962"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5114" name="Object 26"/>
          <p:cNvGraphicFramePr>
            <a:graphicFrameLocks noChangeAspect="1"/>
          </p:cNvGraphicFramePr>
          <p:nvPr/>
        </p:nvGraphicFramePr>
        <p:xfrm>
          <a:off x="2743200" y="5410200"/>
          <a:ext cx="727075" cy="376238"/>
        </p:xfrm>
        <a:graphic>
          <a:graphicData uri="http://schemas.openxmlformats.org/presentationml/2006/ole">
            <mc:AlternateContent xmlns:mc="http://schemas.openxmlformats.org/markup-compatibility/2006">
              <mc:Choice xmlns:v="urn:schemas-microsoft-com:vml" Requires="v">
                <p:oleObj spid="_x0000_s349982" name="Equation" r:id="rId28" imgW="342720" imgH="164880" progId="Equation.DSMT4">
                  <p:embed/>
                </p:oleObj>
              </mc:Choice>
              <mc:Fallback>
                <p:oleObj name="Equation" r:id="rId28" imgW="34272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43200" y="5410200"/>
                        <a:ext cx="727075" cy="3762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5" name="Object 27"/>
          <p:cNvGraphicFramePr>
            <a:graphicFrameLocks noChangeAspect="1"/>
          </p:cNvGraphicFramePr>
          <p:nvPr/>
        </p:nvGraphicFramePr>
        <p:xfrm>
          <a:off x="3455988" y="5334000"/>
          <a:ext cx="3173412" cy="519113"/>
        </p:xfrm>
        <a:graphic>
          <a:graphicData uri="http://schemas.openxmlformats.org/presentationml/2006/ole">
            <mc:AlternateContent xmlns:mc="http://schemas.openxmlformats.org/markup-compatibility/2006">
              <mc:Choice xmlns:v="urn:schemas-microsoft-com:vml" Requires="v">
                <p:oleObj spid="_x0000_s349983" name="Equation" r:id="rId30" imgW="1498320" imgH="228600" progId="Equation.DSMT4">
                  <p:embed/>
                </p:oleObj>
              </mc:Choice>
              <mc:Fallback>
                <p:oleObj name="Equation" r:id="rId30" imgW="149832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55988" y="5334000"/>
                        <a:ext cx="3173412" cy="5191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6" name="Object 28"/>
          <p:cNvGraphicFramePr>
            <a:graphicFrameLocks noChangeAspect="1"/>
          </p:cNvGraphicFramePr>
          <p:nvPr/>
        </p:nvGraphicFramePr>
        <p:xfrm>
          <a:off x="3351213" y="5791200"/>
          <a:ext cx="1296987" cy="477838"/>
        </p:xfrm>
        <a:graphic>
          <a:graphicData uri="http://schemas.openxmlformats.org/presentationml/2006/ole">
            <mc:AlternateContent xmlns:mc="http://schemas.openxmlformats.org/markup-compatibility/2006">
              <mc:Choice xmlns:v="urn:schemas-microsoft-com:vml" Requires="v">
                <p:oleObj spid="_x0000_s349984" name="Equation" r:id="rId32" imgW="622080" imgH="228600" progId="Equation.DSMT4">
                  <p:embed/>
                </p:oleObj>
              </mc:Choice>
              <mc:Fallback>
                <p:oleObj name="Equation" r:id="rId32" imgW="622080" imgH="2286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51213" y="5791200"/>
                        <a:ext cx="1296987"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5117" name="Object 29"/>
          <p:cNvGraphicFramePr>
            <a:graphicFrameLocks noChangeAspect="1"/>
          </p:cNvGraphicFramePr>
          <p:nvPr/>
        </p:nvGraphicFramePr>
        <p:xfrm>
          <a:off x="4645025" y="5791200"/>
          <a:ext cx="3889375" cy="477838"/>
        </p:xfrm>
        <a:graphic>
          <a:graphicData uri="http://schemas.openxmlformats.org/presentationml/2006/ole">
            <mc:AlternateContent xmlns:mc="http://schemas.openxmlformats.org/markup-compatibility/2006">
              <mc:Choice xmlns:v="urn:schemas-microsoft-com:vml" Requires="v">
                <p:oleObj spid="_x0000_s349985" name="Equation" r:id="rId34" imgW="1866600" imgH="228600" progId="Equation.DSMT4">
                  <p:embed/>
                </p:oleObj>
              </mc:Choice>
              <mc:Fallback>
                <p:oleObj name="Equation" r:id="rId34" imgW="18666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45025" y="5791200"/>
                        <a:ext cx="3889375" cy="4778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568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5092"/>
                                        </p:tgtEl>
                                        <p:attrNameLst>
                                          <p:attrName>style.visibility</p:attrName>
                                        </p:attrNameLst>
                                      </p:cBhvr>
                                      <p:to>
                                        <p:strVal val="visible"/>
                                      </p:to>
                                    </p:set>
                                    <p:animEffect transition="in" filter="wipe(left)">
                                      <p:cBhvr>
                                        <p:cTn id="7" dur="500"/>
                                        <p:tgtEl>
                                          <p:spTgt spid="345092"/>
                                        </p:tgtEl>
                                      </p:cBhvr>
                                    </p:animEffect>
                                  </p:childTnLst>
                                </p:cTn>
                              </p:par>
                            </p:childTnLst>
                          </p:cTn>
                        </p:par>
                        <p:par>
                          <p:cTn id="8" fill="hold">
                            <p:stCondLst>
                              <p:cond delay="35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345097"/>
                                        </p:tgtEl>
                                        <p:attrNameLst>
                                          <p:attrName>style.visibility</p:attrName>
                                        </p:attrNameLst>
                                      </p:cBhvr>
                                      <p:to>
                                        <p:strVal val="visible"/>
                                      </p:to>
                                    </p:set>
                                    <p:animEffect transition="in" filter="wipe(left)">
                                      <p:cBhvr>
                                        <p:cTn id="11" dur="500"/>
                                        <p:tgtEl>
                                          <p:spTgt spid="34509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345090"/>
                                        </p:tgtEl>
                                        <p:attrNameLst>
                                          <p:attrName>style.visibility</p:attrName>
                                        </p:attrNameLst>
                                      </p:cBhvr>
                                      <p:to>
                                        <p:strVal val="visible"/>
                                      </p:to>
                                    </p:set>
                                    <p:anim calcmode="lin" valueType="num">
                                      <p:cBhvr>
                                        <p:cTn id="16" dur="500" fill="hold"/>
                                        <p:tgtEl>
                                          <p:spTgt spid="345090"/>
                                        </p:tgtEl>
                                        <p:attrNameLst>
                                          <p:attrName>ppt_w</p:attrName>
                                        </p:attrNameLst>
                                      </p:cBhvr>
                                      <p:tavLst>
                                        <p:tav tm="0">
                                          <p:val>
                                            <p:fltVal val="0"/>
                                          </p:val>
                                        </p:tav>
                                        <p:tav tm="100000">
                                          <p:val>
                                            <p:strVal val="#ppt_w"/>
                                          </p:val>
                                        </p:tav>
                                      </p:tavLst>
                                    </p:anim>
                                    <p:anim calcmode="lin" valueType="num">
                                      <p:cBhvr>
                                        <p:cTn id="17" dur="500" fill="hold"/>
                                        <p:tgtEl>
                                          <p:spTgt spid="345090"/>
                                        </p:tgtEl>
                                        <p:attrNameLst>
                                          <p:attrName>ppt_h</p:attrName>
                                        </p:attrNameLst>
                                      </p:cBhvr>
                                      <p:tavLst>
                                        <p:tav tm="0">
                                          <p:val>
                                            <p:fltVal val="0"/>
                                          </p:val>
                                        </p:tav>
                                        <p:tav tm="100000">
                                          <p:val>
                                            <p:strVal val="#ppt_h"/>
                                          </p:val>
                                        </p:tav>
                                      </p:tavLst>
                                    </p:anim>
                                    <p:animEffect transition="in" filter="fade">
                                      <p:cBhvr>
                                        <p:cTn id="18" dur="500"/>
                                        <p:tgtEl>
                                          <p:spTgt spid="3450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45093"/>
                                        </p:tgtEl>
                                        <p:attrNameLst>
                                          <p:attrName>style.visibility</p:attrName>
                                        </p:attrNameLst>
                                      </p:cBhvr>
                                      <p:to>
                                        <p:strVal val="visible"/>
                                      </p:to>
                                    </p:set>
                                    <p:animEffect transition="in" filter="wipe(left)">
                                      <p:cBhvr>
                                        <p:cTn id="23" dur="500"/>
                                        <p:tgtEl>
                                          <p:spTgt spid="3450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5098"/>
                                        </p:tgtEl>
                                        <p:attrNameLst>
                                          <p:attrName>style.visibility</p:attrName>
                                        </p:attrNameLst>
                                      </p:cBhvr>
                                      <p:to>
                                        <p:strVal val="visible"/>
                                      </p:to>
                                    </p:set>
                                    <p:animEffect transition="in" filter="wipe(left)">
                                      <p:cBhvr>
                                        <p:cTn id="28" dur="500"/>
                                        <p:tgtEl>
                                          <p:spTgt spid="3450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345102"/>
                                        </p:tgtEl>
                                        <p:attrNameLst>
                                          <p:attrName>style.visibility</p:attrName>
                                        </p:attrNameLst>
                                      </p:cBhvr>
                                      <p:to>
                                        <p:strVal val="visible"/>
                                      </p:to>
                                    </p:set>
                                    <p:animEffect transition="in" filter="wipe(left)">
                                      <p:cBhvr>
                                        <p:cTn id="33" dur="500"/>
                                        <p:tgtEl>
                                          <p:spTgt spid="34510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45099"/>
                                        </p:tgtEl>
                                        <p:attrNameLst>
                                          <p:attrName>style.visibility</p:attrName>
                                        </p:attrNameLst>
                                      </p:cBhvr>
                                      <p:to>
                                        <p:strVal val="visible"/>
                                      </p:to>
                                    </p:set>
                                    <p:animEffect transition="in" filter="wipe(left)">
                                      <p:cBhvr>
                                        <p:cTn id="38" dur="500"/>
                                        <p:tgtEl>
                                          <p:spTgt spid="34509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345103"/>
                                        </p:tgtEl>
                                        <p:attrNameLst>
                                          <p:attrName>style.visibility</p:attrName>
                                        </p:attrNameLst>
                                      </p:cBhvr>
                                      <p:to>
                                        <p:strVal val="visible"/>
                                      </p:to>
                                    </p:set>
                                    <p:animEffect transition="in" filter="wipe(left)">
                                      <p:cBhvr>
                                        <p:cTn id="43" dur="500"/>
                                        <p:tgtEl>
                                          <p:spTgt spid="34510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5100"/>
                                        </p:tgtEl>
                                        <p:attrNameLst>
                                          <p:attrName>style.visibility</p:attrName>
                                        </p:attrNameLst>
                                      </p:cBhvr>
                                      <p:to>
                                        <p:strVal val="visible"/>
                                      </p:to>
                                    </p:set>
                                    <p:animEffect transition="in" filter="wipe(left)">
                                      <p:cBhvr>
                                        <p:cTn id="48" dur="500"/>
                                        <p:tgtEl>
                                          <p:spTgt spid="34510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345104"/>
                                        </p:tgtEl>
                                        <p:attrNameLst>
                                          <p:attrName>style.visibility</p:attrName>
                                        </p:attrNameLst>
                                      </p:cBhvr>
                                      <p:to>
                                        <p:strVal val="visible"/>
                                      </p:to>
                                    </p:set>
                                    <p:animEffect transition="in" filter="wipe(left)">
                                      <p:cBhvr>
                                        <p:cTn id="53" dur="500"/>
                                        <p:tgtEl>
                                          <p:spTgt spid="34510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45101"/>
                                        </p:tgtEl>
                                        <p:attrNameLst>
                                          <p:attrName>style.visibility</p:attrName>
                                        </p:attrNameLst>
                                      </p:cBhvr>
                                      <p:to>
                                        <p:strVal val="visible"/>
                                      </p:to>
                                    </p:set>
                                    <p:animEffect transition="in" filter="wipe(left)">
                                      <p:cBhvr>
                                        <p:cTn id="58" dur="500"/>
                                        <p:tgtEl>
                                          <p:spTgt spid="3451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45109"/>
                                        </p:tgtEl>
                                        <p:attrNameLst>
                                          <p:attrName>style.visibility</p:attrName>
                                        </p:attrNameLst>
                                      </p:cBhvr>
                                      <p:to>
                                        <p:strVal val="visible"/>
                                      </p:to>
                                    </p:set>
                                    <p:animEffect transition="in" filter="wipe(left)">
                                      <p:cBhvr>
                                        <p:cTn id="63" dur="500"/>
                                        <p:tgtEl>
                                          <p:spTgt spid="34510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45110"/>
                                        </p:tgtEl>
                                        <p:attrNameLst>
                                          <p:attrName>style.visibility</p:attrName>
                                        </p:attrNameLst>
                                      </p:cBhvr>
                                      <p:to>
                                        <p:strVal val="visible"/>
                                      </p:to>
                                    </p:set>
                                    <p:animEffect transition="in" filter="wipe(left)">
                                      <p:cBhvr>
                                        <p:cTn id="68" dur="500"/>
                                        <p:tgtEl>
                                          <p:spTgt spid="3451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45095"/>
                                        </p:tgtEl>
                                        <p:attrNameLst>
                                          <p:attrName>style.visibility</p:attrName>
                                        </p:attrNameLst>
                                      </p:cBhvr>
                                      <p:to>
                                        <p:strVal val="visible"/>
                                      </p:to>
                                    </p:set>
                                    <p:animEffect transition="in" filter="wipe(left)">
                                      <p:cBhvr>
                                        <p:cTn id="73" dur="500"/>
                                        <p:tgtEl>
                                          <p:spTgt spid="34509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45096"/>
                                        </p:tgtEl>
                                        <p:attrNameLst>
                                          <p:attrName>style.visibility</p:attrName>
                                        </p:attrNameLst>
                                      </p:cBhvr>
                                      <p:to>
                                        <p:strVal val="visible"/>
                                      </p:to>
                                    </p:set>
                                    <p:animEffect transition="in" filter="wipe(left)">
                                      <p:cBhvr>
                                        <p:cTn id="78" dur="500"/>
                                        <p:tgtEl>
                                          <p:spTgt spid="34509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45111"/>
                                        </p:tgtEl>
                                        <p:attrNameLst>
                                          <p:attrName>style.visibility</p:attrName>
                                        </p:attrNameLst>
                                      </p:cBhvr>
                                      <p:to>
                                        <p:strVal val="visible"/>
                                      </p:to>
                                    </p:set>
                                    <p:animEffect transition="in" filter="wipe(left)">
                                      <p:cBhvr>
                                        <p:cTn id="83" dur="500"/>
                                        <p:tgtEl>
                                          <p:spTgt spid="34511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45112"/>
                                        </p:tgtEl>
                                        <p:attrNameLst>
                                          <p:attrName>style.visibility</p:attrName>
                                        </p:attrNameLst>
                                      </p:cBhvr>
                                      <p:to>
                                        <p:strVal val="visible"/>
                                      </p:to>
                                    </p:set>
                                    <p:animEffect transition="in" filter="wipe(left)">
                                      <p:cBhvr>
                                        <p:cTn id="88" dur="500"/>
                                        <p:tgtEl>
                                          <p:spTgt spid="3451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45113"/>
                                        </p:tgtEl>
                                        <p:attrNameLst>
                                          <p:attrName>style.visibility</p:attrName>
                                        </p:attrNameLst>
                                      </p:cBhvr>
                                      <p:to>
                                        <p:strVal val="visible"/>
                                      </p:to>
                                    </p:set>
                                    <p:animEffect transition="in" filter="wipe(left)">
                                      <p:cBhvr>
                                        <p:cTn id="93" dur="500"/>
                                        <p:tgtEl>
                                          <p:spTgt spid="34511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345106"/>
                                        </p:tgtEl>
                                        <p:attrNameLst>
                                          <p:attrName>style.visibility</p:attrName>
                                        </p:attrNameLst>
                                      </p:cBhvr>
                                      <p:to>
                                        <p:strVal val="visible"/>
                                      </p:to>
                                    </p:set>
                                    <p:animEffect transition="in" filter="wipe(left)">
                                      <p:cBhvr>
                                        <p:cTn id="98" dur="500"/>
                                        <p:tgtEl>
                                          <p:spTgt spid="34510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345105"/>
                                        </p:tgtEl>
                                        <p:attrNameLst>
                                          <p:attrName>style.visibility</p:attrName>
                                        </p:attrNameLst>
                                      </p:cBhvr>
                                      <p:to>
                                        <p:strVal val="visible"/>
                                      </p:to>
                                    </p:set>
                                    <p:animEffect transition="in" filter="wipe(left)">
                                      <p:cBhvr>
                                        <p:cTn id="103" dur="500"/>
                                        <p:tgtEl>
                                          <p:spTgt spid="34510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345094"/>
                                        </p:tgtEl>
                                        <p:attrNameLst>
                                          <p:attrName>style.visibility</p:attrName>
                                        </p:attrNameLst>
                                      </p:cBhvr>
                                      <p:to>
                                        <p:strVal val="visible"/>
                                      </p:to>
                                    </p:set>
                                    <p:animEffect transition="in" filter="wipe(left)">
                                      <p:cBhvr>
                                        <p:cTn id="108" dur="500"/>
                                        <p:tgtEl>
                                          <p:spTgt spid="34509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45114"/>
                                        </p:tgtEl>
                                        <p:attrNameLst>
                                          <p:attrName>style.visibility</p:attrName>
                                        </p:attrNameLst>
                                      </p:cBhvr>
                                      <p:to>
                                        <p:strVal val="visible"/>
                                      </p:to>
                                    </p:set>
                                    <p:animEffect transition="in" filter="wipe(left)">
                                      <p:cBhvr>
                                        <p:cTn id="113" dur="500"/>
                                        <p:tgtEl>
                                          <p:spTgt spid="34511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45115"/>
                                        </p:tgtEl>
                                        <p:attrNameLst>
                                          <p:attrName>style.visibility</p:attrName>
                                        </p:attrNameLst>
                                      </p:cBhvr>
                                      <p:to>
                                        <p:strVal val="visible"/>
                                      </p:to>
                                    </p:set>
                                    <p:animEffect transition="in" filter="wipe(left)">
                                      <p:cBhvr>
                                        <p:cTn id="118" dur="500"/>
                                        <p:tgtEl>
                                          <p:spTgt spid="34511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345107"/>
                                        </p:tgtEl>
                                        <p:attrNameLst>
                                          <p:attrName>style.visibility</p:attrName>
                                        </p:attrNameLst>
                                      </p:cBhvr>
                                      <p:to>
                                        <p:strVal val="visible"/>
                                      </p:to>
                                    </p:set>
                                    <p:animEffect transition="in" filter="wipe(left)">
                                      <p:cBhvr>
                                        <p:cTn id="123" dur="500"/>
                                        <p:tgtEl>
                                          <p:spTgt spid="34510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45108"/>
                                        </p:tgtEl>
                                        <p:attrNameLst>
                                          <p:attrName>style.visibility</p:attrName>
                                        </p:attrNameLst>
                                      </p:cBhvr>
                                      <p:to>
                                        <p:strVal val="visible"/>
                                      </p:to>
                                    </p:set>
                                    <p:animEffect transition="in" filter="wipe(left)">
                                      <p:cBhvr>
                                        <p:cTn id="128" dur="500"/>
                                        <p:tgtEl>
                                          <p:spTgt spid="34510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45116"/>
                                        </p:tgtEl>
                                        <p:attrNameLst>
                                          <p:attrName>style.visibility</p:attrName>
                                        </p:attrNameLst>
                                      </p:cBhvr>
                                      <p:to>
                                        <p:strVal val="visible"/>
                                      </p:to>
                                    </p:set>
                                    <p:animEffect transition="in" filter="wipe(left)">
                                      <p:cBhvr>
                                        <p:cTn id="133" dur="500"/>
                                        <p:tgtEl>
                                          <p:spTgt spid="34511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345117"/>
                                        </p:tgtEl>
                                        <p:attrNameLst>
                                          <p:attrName>style.visibility</p:attrName>
                                        </p:attrNameLst>
                                      </p:cBhvr>
                                      <p:to>
                                        <p:strVal val="visible"/>
                                      </p:to>
                                    </p:set>
                                    <p:animEffect transition="in" filter="wipe(left)">
                                      <p:cBhvr>
                                        <p:cTn id="138" dur="500"/>
                                        <p:tgtEl>
                                          <p:spTgt spid="34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p:bldP spid="345093" grpId="0"/>
      <p:bldP spid="345095" grpId="0"/>
      <p:bldP spid="345097" grpId="0"/>
      <p:bldP spid="345102" grpId="0" animBg="1"/>
      <p:bldP spid="345103" grpId="0" animBg="1"/>
      <p:bldP spid="345104" grpId="0" animBg="1"/>
      <p:bldP spid="345105" grpId="0"/>
      <p:bldP spid="345106" grpId="0"/>
      <p:bldP spid="345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June 25, 2018</a:t>
            </a:r>
            <a:endParaRPr lang="en-US"/>
          </a:p>
        </p:txBody>
      </p:sp>
      <p:sp>
        <p:nvSpPr>
          <p:cNvPr id="16" name="Footer Placeholder 4"/>
          <p:cNvSpPr>
            <a:spLocks noGrp="1"/>
          </p:cNvSpPr>
          <p:nvPr>
            <p:ph type="ftr" sz="quarter" idx="11"/>
          </p:nvPr>
        </p:nvSpPr>
        <p:spPr/>
        <p:txBody>
          <a:bodyPr/>
          <a:lstStyle/>
          <a:p>
            <a:r>
              <a:rPr lang="de-DE" smtClean="0"/>
              <a:t>PHYS 1444-001, Summer 2018               Dr. Jaehoon Yu</a:t>
            </a:r>
            <a:endParaRPr lang="en-US"/>
          </a:p>
        </p:txBody>
      </p:sp>
      <p:sp>
        <p:nvSpPr>
          <p:cNvPr id="17" name="Slide Number Placeholder 5"/>
          <p:cNvSpPr>
            <a:spLocks noGrp="1"/>
          </p:cNvSpPr>
          <p:nvPr>
            <p:ph type="sldNum" sz="quarter" idx="12"/>
          </p:nvPr>
        </p:nvSpPr>
        <p:spPr/>
        <p:txBody>
          <a:bodyPr/>
          <a:lstStyle/>
          <a:p>
            <a:fld id="{B82EEA1A-E26B-CA4E-9F51-E8BAD8AA4DBB}" type="slidenum">
              <a:rPr lang="en-US"/>
              <a:pPr/>
              <a:t>13</a:t>
            </a:fld>
            <a:endParaRPr lang="en-US"/>
          </a:p>
        </p:txBody>
      </p:sp>
      <p:grpSp>
        <p:nvGrpSpPr>
          <p:cNvPr id="2" name="Group 2"/>
          <p:cNvGrpSpPr>
            <a:grpSpLocks/>
          </p:cNvGrpSpPr>
          <p:nvPr/>
        </p:nvGrpSpPr>
        <p:grpSpPr bwMode="auto">
          <a:xfrm>
            <a:off x="6324600" y="3200400"/>
            <a:ext cx="3505200" cy="3200400"/>
            <a:chOff x="144" y="1248"/>
            <a:chExt cx="3888" cy="2928"/>
          </a:xfrm>
        </p:grpSpPr>
        <p:pic>
          <p:nvPicPr>
            <p:cNvPr id="346115" name="Picture 3" descr="FG26_021"/>
            <p:cNvPicPr>
              <a:picLocks noChangeAspect="1" noChangeArrowheads="1"/>
            </p:cNvPicPr>
            <p:nvPr/>
          </p:nvPicPr>
          <p:blipFill>
            <a:blip r:embed="rId4"/>
            <a:srcRect/>
            <a:stretch>
              <a:fillRect/>
            </a:stretch>
          </p:blipFill>
          <p:spPr bwMode="auto">
            <a:xfrm>
              <a:off x="144" y="1248"/>
              <a:ext cx="3888" cy="2916"/>
            </a:xfrm>
            <a:prstGeom prst="rect">
              <a:avLst/>
            </a:prstGeom>
            <a:noFill/>
          </p:spPr>
        </p:pic>
        <p:sp>
          <p:nvSpPr>
            <p:cNvPr id="346116" name="Rectangle 4"/>
            <p:cNvSpPr>
              <a:spLocks noChangeArrowheads="1"/>
            </p:cNvSpPr>
            <p:nvPr/>
          </p:nvSpPr>
          <p:spPr bwMode="auto">
            <a:xfrm>
              <a:off x="1056" y="1248"/>
              <a:ext cx="2064"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6117" name="Rectangle 5"/>
            <p:cNvSpPr>
              <a:spLocks noChangeArrowheads="1"/>
            </p:cNvSpPr>
            <p:nvPr/>
          </p:nvSpPr>
          <p:spPr bwMode="auto">
            <a:xfrm>
              <a:off x="1872" y="3984"/>
              <a:ext cx="48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05600" y="1371600"/>
            <a:ext cx="3124200" cy="3048000"/>
            <a:chOff x="480" y="1620"/>
            <a:chExt cx="3120" cy="2364"/>
          </a:xfrm>
        </p:grpSpPr>
        <p:pic>
          <p:nvPicPr>
            <p:cNvPr id="346119" name="Picture 7" descr="FG26_021"/>
            <p:cNvPicPr>
              <a:picLocks noChangeAspect="1" noChangeArrowheads="1"/>
            </p:cNvPicPr>
            <p:nvPr/>
          </p:nvPicPr>
          <p:blipFill>
            <a:blip r:embed="rId4"/>
            <a:srcRect/>
            <a:stretch>
              <a:fillRect/>
            </a:stretch>
          </p:blipFill>
          <p:spPr bwMode="auto">
            <a:xfrm>
              <a:off x="480" y="1620"/>
              <a:ext cx="3120" cy="2340"/>
            </a:xfrm>
            <a:prstGeom prst="rect">
              <a:avLst/>
            </a:prstGeom>
            <a:noFill/>
          </p:spPr>
        </p:pic>
        <p:sp>
          <p:nvSpPr>
            <p:cNvPr id="346120" name="Rectangle 8"/>
            <p:cNvSpPr>
              <a:spLocks noChangeArrowheads="1"/>
            </p:cNvSpPr>
            <p:nvPr/>
          </p:nvSpPr>
          <p:spPr bwMode="auto">
            <a:xfrm>
              <a:off x="1008" y="2640"/>
              <a:ext cx="22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6121" name="Rectangle 9"/>
          <p:cNvSpPr>
            <a:spLocks noGrp="1" noChangeArrowheads="1"/>
          </p:cNvSpPr>
          <p:nvPr>
            <p:ph type="body" idx="1"/>
          </p:nvPr>
        </p:nvSpPr>
        <p:spPr>
          <a:xfrm>
            <a:off x="228600" y="685800"/>
            <a:ext cx="8610600" cy="5715000"/>
          </a:xfrm>
        </p:spPr>
        <p:txBody>
          <a:bodyPr/>
          <a:lstStyle/>
          <a:p>
            <a:r>
              <a:rPr lang="en-US"/>
              <a:t>What do you think the charging and discharging characteristics of RC circuits can be used for?</a:t>
            </a:r>
          </a:p>
          <a:p>
            <a:pPr lvl="1"/>
            <a:r>
              <a:rPr lang="en-US"/>
              <a:t>To produce voltage pulses at a regular frequency</a:t>
            </a:r>
          </a:p>
          <a:p>
            <a:pPr lvl="1"/>
            <a:r>
              <a:rPr lang="en-US"/>
              <a:t> How?</a:t>
            </a:r>
          </a:p>
          <a:p>
            <a:pPr lvl="2"/>
            <a:r>
              <a:rPr lang="en-US"/>
              <a:t>The capacitor charges up to a particular voltage and discharges</a:t>
            </a:r>
          </a:p>
          <a:p>
            <a:pPr lvl="2"/>
            <a:r>
              <a:rPr lang="en-US"/>
              <a:t>A simple way of doing this is to use breakdown of voltage in a gas filled tube</a:t>
            </a:r>
          </a:p>
          <a:p>
            <a:pPr lvl="3"/>
            <a:r>
              <a:rPr lang="en-US"/>
              <a:t>The discharge occurs when the voltage breaks down at V</a:t>
            </a:r>
            <a:r>
              <a:rPr lang="en-US" baseline="-25000"/>
              <a:t>0</a:t>
            </a:r>
          </a:p>
          <a:p>
            <a:pPr lvl="3"/>
            <a:r>
              <a:rPr lang="en-US"/>
              <a:t>After the completion of discharge, the tube no longer conducts</a:t>
            </a:r>
          </a:p>
          <a:p>
            <a:pPr lvl="3"/>
            <a:r>
              <a:rPr lang="en-US"/>
              <a:t>Then the voltage is at V</a:t>
            </a:r>
            <a:r>
              <a:rPr lang="en-US" baseline="-25000"/>
              <a:t>0</a:t>
            </a:r>
            <a:r>
              <a:rPr lang="en-US"/>
              <a:t>’ and it starts charging up</a:t>
            </a:r>
          </a:p>
          <a:p>
            <a:pPr lvl="3"/>
            <a:r>
              <a:rPr lang="en-US"/>
              <a:t>How do you think the voltage as a function of time look?</a:t>
            </a:r>
          </a:p>
          <a:p>
            <a:pPr lvl="4"/>
            <a:r>
              <a:rPr lang="en-US"/>
              <a:t>A sawtooth shape</a:t>
            </a:r>
          </a:p>
          <a:p>
            <a:pPr lvl="2"/>
            <a:r>
              <a:rPr lang="en-US"/>
              <a:t>Pace maker, intermittent windshield wiper, etc</a:t>
            </a:r>
          </a:p>
        </p:txBody>
      </p:sp>
      <p:sp>
        <p:nvSpPr>
          <p:cNvPr id="346122" name="Rectangle 10"/>
          <p:cNvSpPr>
            <a:spLocks noGrp="1" noChangeArrowheads="1"/>
          </p:cNvSpPr>
          <p:nvPr>
            <p:ph type="title"/>
          </p:nvPr>
        </p:nvSpPr>
        <p:spPr>
          <a:xfrm>
            <a:off x="381000" y="76200"/>
            <a:ext cx="8534400" cy="609600"/>
          </a:xfrm>
        </p:spPr>
        <p:txBody>
          <a:bodyPr/>
          <a:lstStyle/>
          <a:p>
            <a:r>
              <a:rPr lang="en-US"/>
              <a:t> Application of RC Circuits</a:t>
            </a:r>
          </a:p>
        </p:txBody>
      </p:sp>
      <p:graphicFrame>
        <p:nvGraphicFramePr>
          <p:cNvPr id="346123" name="Object 11"/>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470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4" name="Object 12"/>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471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6125" name="Object 13"/>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4711"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6126" name="Oval 14"/>
          <p:cNvSpPr>
            <a:spLocks noChangeArrowheads="1"/>
          </p:cNvSpPr>
          <p:nvPr/>
        </p:nvSpPr>
        <p:spPr bwMode="auto">
          <a:xfrm>
            <a:off x="8534400" y="1905000"/>
            <a:ext cx="609600" cy="6858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5437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6121">
                                            <p:txEl>
                                              <p:pRg st="0" end="0"/>
                                            </p:txEl>
                                          </p:spTgt>
                                        </p:tgtEl>
                                        <p:attrNameLst>
                                          <p:attrName>style.visibility</p:attrName>
                                        </p:attrNameLst>
                                      </p:cBhvr>
                                      <p:to>
                                        <p:strVal val="visible"/>
                                      </p:to>
                                    </p:set>
                                    <p:animEffect transition="in" filter="wipe(left)">
                                      <p:cBhvr>
                                        <p:cTn id="7" dur="500"/>
                                        <p:tgtEl>
                                          <p:spTgt spid="346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6121">
                                            <p:txEl>
                                              <p:pRg st="1" end="1"/>
                                            </p:txEl>
                                          </p:spTgt>
                                        </p:tgtEl>
                                        <p:attrNameLst>
                                          <p:attrName>style.visibility</p:attrName>
                                        </p:attrNameLst>
                                      </p:cBhvr>
                                      <p:to>
                                        <p:strVal val="visible"/>
                                      </p:to>
                                    </p:set>
                                    <p:animEffect transition="in" filter="wipe(left)">
                                      <p:cBhvr>
                                        <p:cTn id="12" dur="500"/>
                                        <p:tgtEl>
                                          <p:spTgt spid="346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6121">
                                            <p:txEl>
                                              <p:pRg st="2" end="2"/>
                                            </p:txEl>
                                          </p:spTgt>
                                        </p:tgtEl>
                                        <p:attrNameLst>
                                          <p:attrName>style.visibility</p:attrName>
                                        </p:attrNameLst>
                                      </p:cBhvr>
                                      <p:to>
                                        <p:strVal val="visible"/>
                                      </p:to>
                                    </p:set>
                                    <p:animEffect transition="in" filter="wipe(left)">
                                      <p:cBhvr>
                                        <p:cTn id="17" dur="500"/>
                                        <p:tgtEl>
                                          <p:spTgt spid="346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6121">
                                            <p:txEl>
                                              <p:pRg st="3" end="3"/>
                                            </p:txEl>
                                          </p:spTgt>
                                        </p:tgtEl>
                                        <p:attrNameLst>
                                          <p:attrName>style.visibility</p:attrName>
                                        </p:attrNameLst>
                                      </p:cBhvr>
                                      <p:to>
                                        <p:strVal val="visible"/>
                                      </p:to>
                                    </p:set>
                                    <p:animEffect transition="in" filter="wipe(left)">
                                      <p:cBhvr>
                                        <p:cTn id="22" dur="500"/>
                                        <p:tgtEl>
                                          <p:spTgt spid="346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6121">
                                            <p:txEl>
                                              <p:pRg st="4" end="4"/>
                                            </p:txEl>
                                          </p:spTgt>
                                        </p:tgtEl>
                                        <p:attrNameLst>
                                          <p:attrName>style.visibility</p:attrName>
                                        </p:attrNameLst>
                                      </p:cBhvr>
                                      <p:to>
                                        <p:strVal val="visible"/>
                                      </p:to>
                                    </p:set>
                                    <p:animEffect transition="in" filter="wipe(left)">
                                      <p:cBhvr>
                                        <p:cTn id="27" dur="500"/>
                                        <p:tgtEl>
                                          <p:spTgt spid="3461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46126"/>
                                        </p:tgtEl>
                                        <p:attrNameLst>
                                          <p:attrName>style.visibility</p:attrName>
                                        </p:attrNameLst>
                                      </p:cBhvr>
                                      <p:to>
                                        <p:strVal val="visible"/>
                                      </p:to>
                                    </p:set>
                                    <p:anim calcmode="lin" valueType="num">
                                      <p:cBhvr>
                                        <p:cTn id="39" dur="500" fill="hold"/>
                                        <p:tgtEl>
                                          <p:spTgt spid="346126"/>
                                        </p:tgtEl>
                                        <p:attrNameLst>
                                          <p:attrName>ppt_w</p:attrName>
                                        </p:attrNameLst>
                                      </p:cBhvr>
                                      <p:tavLst>
                                        <p:tav tm="0">
                                          <p:val>
                                            <p:fltVal val="0"/>
                                          </p:val>
                                        </p:tav>
                                        <p:tav tm="100000">
                                          <p:val>
                                            <p:strVal val="#ppt_w"/>
                                          </p:val>
                                        </p:tav>
                                      </p:tavLst>
                                    </p:anim>
                                    <p:anim calcmode="lin" valueType="num">
                                      <p:cBhvr>
                                        <p:cTn id="40" dur="500" fill="hold"/>
                                        <p:tgtEl>
                                          <p:spTgt spid="346126"/>
                                        </p:tgtEl>
                                        <p:attrNameLst>
                                          <p:attrName>ppt_h</p:attrName>
                                        </p:attrNameLst>
                                      </p:cBhvr>
                                      <p:tavLst>
                                        <p:tav tm="0">
                                          <p:val>
                                            <p:fltVal val="0"/>
                                          </p:val>
                                        </p:tav>
                                        <p:tav tm="100000">
                                          <p:val>
                                            <p:strVal val="#ppt_h"/>
                                          </p:val>
                                        </p:tav>
                                      </p:tavLst>
                                    </p:anim>
                                    <p:animEffect transition="in" filter="fade">
                                      <p:cBhvr>
                                        <p:cTn id="41" dur="500"/>
                                        <p:tgtEl>
                                          <p:spTgt spid="3461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46121">
                                            <p:txEl>
                                              <p:pRg st="5" end="5"/>
                                            </p:txEl>
                                          </p:spTgt>
                                        </p:tgtEl>
                                        <p:attrNameLst>
                                          <p:attrName>style.visibility</p:attrName>
                                        </p:attrNameLst>
                                      </p:cBhvr>
                                      <p:to>
                                        <p:strVal val="visible"/>
                                      </p:to>
                                    </p:set>
                                    <p:animEffect transition="in" filter="wipe(left)">
                                      <p:cBhvr>
                                        <p:cTn id="46" dur="500"/>
                                        <p:tgtEl>
                                          <p:spTgt spid="34612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46121">
                                            <p:txEl>
                                              <p:pRg st="6" end="6"/>
                                            </p:txEl>
                                          </p:spTgt>
                                        </p:tgtEl>
                                        <p:attrNameLst>
                                          <p:attrName>style.visibility</p:attrName>
                                        </p:attrNameLst>
                                      </p:cBhvr>
                                      <p:to>
                                        <p:strVal val="visible"/>
                                      </p:to>
                                    </p:set>
                                    <p:animEffect transition="in" filter="wipe(left)">
                                      <p:cBhvr>
                                        <p:cTn id="51" dur="500"/>
                                        <p:tgtEl>
                                          <p:spTgt spid="34612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46121">
                                            <p:txEl>
                                              <p:pRg st="7" end="7"/>
                                            </p:txEl>
                                          </p:spTgt>
                                        </p:tgtEl>
                                        <p:attrNameLst>
                                          <p:attrName>style.visibility</p:attrName>
                                        </p:attrNameLst>
                                      </p:cBhvr>
                                      <p:to>
                                        <p:strVal val="visible"/>
                                      </p:to>
                                    </p:set>
                                    <p:animEffect transition="in" filter="wipe(left)">
                                      <p:cBhvr>
                                        <p:cTn id="56" dur="500"/>
                                        <p:tgtEl>
                                          <p:spTgt spid="346121">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46121">
                                            <p:txEl>
                                              <p:pRg st="8" end="8"/>
                                            </p:txEl>
                                          </p:spTgt>
                                        </p:tgtEl>
                                        <p:attrNameLst>
                                          <p:attrName>style.visibility</p:attrName>
                                        </p:attrNameLst>
                                      </p:cBhvr>
                                      <p:to>
                                        <p:strVal val="visible"/>
                                      </p:to>
                                    </p:set>
                                    <p:animEffect transition="in" filter="wipe(left)">
                                      <p:cBhvr>
                                        <p:cTn id="61" dur="500"/>
                                        <p:tgtEl>
                                          <p:spTgt spid="346121">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46121">
                                            <p:txEl>
                                              <p:pRg st="9" end="9"/>
                                            </p:txEl>
                                          </p:spTgt>
                                        </p:tgtEl>
                                        <p:attrNameLst>
                                          <p:attrName>style.visibility</p:attrName>
                                        </p:attrNameLst>
                                      </p:cBhvr>
                                      <p:to>
                                        <p:strVal val="visible"/>
                                      </p:to>
                                    </p:set>
                                    <p:animEffect transition="in" filter="wipe(left)">
                                      <p:cBhvr>
                                        <p:cTn id="66" dur="500"/>
                                        <p:tgtEl>
                                          <p:spTgt spid="346121">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6121">
                                            <p:txEl>
                                              <p:pRg st="10" end="10"/>
                                            </p:txEl>
                                          </p:spTgt>
                                        </p:tgtEl>
                                        <p:attrNameLst>
                                          <p:attrName>style.visibility</p:attrName>
                                        </p:attrNameLst>
                                      </p:cBhvr>
                                      <p:to>
                                        <p:strVal val="visible"/>
                                      </p:to>
                                    </p:set>
                                    <p:animEffect transition="in" filter="wipe(left)">
                                      <p:cBhvr>
                                        <p:cTn id="76" dur="500"/>
                                        <p:tgtEl>
                                          <p:spTgt spid="3461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1" grpId="0" build="p"/>
      <p:bldP spid="3461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June 25, 2018</a:t>
            </a:r>
            <a:endParaRPr lang="en-US"/>
          </a:p>
        </p:txBody>
      </p:sp>
      <p:sp>
        <p:nvSpPr>
          <p:cNvPr id="13" name="Footer Placeholder 4"/>
          <p:cNvSpPr>
            <a:spLocks noGrp="1"/>
          </p:cNvSpPr>
          <p:nvPr>
            <p:ph type="ftr" sz="quarter" idx="11"/>
          </p:nvPr>
        </p:nvSpPr>
        <p:spPr/>
        <p:txBody>
          <a:bodyPr/>
          <a:lstStyle/>
          <a:p>
            <a:r>
              <a:rPr lang="de-DE" smtClean="0"/>
              <a:t>PHYS 1444-001, Summer 2018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14</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675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675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675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a:t>
            </a:r>
            <a:r>
              <a:rPr lang="en-US" sz="2400" dirty="0" smtClean="0"/>
              <a:t>North </a:t>
            </a:r>
            <a:r>
              <a:rPr lang="en-US" sz="2400" dirty="0"/>
              <a:t>and </a:t>
            </a:r>
            <a:r>
              <a:rPr lang="en-US" sz="2400" dirty="0" smtClean="0"/>
              <a:t>South </a:t>
            </a:r>
            <a:r>
              <a:rPr lang="en-US" sz="2400" dirty="0"/>
              <a:t>poles</a:t>
            </a:r>
          </a:p>
          <a:p>
            <a:pPr lvl="2">
              <a:lnSpc>
                <a:spcPct val="90000"/>
              </a:lnSpc>
            </a:pPr>
            <a:r>
              <a:rPr lang="en-US" sz="2000" dirty="0"/>
              <a:t>The pole that points to </a:t>
            </a:r>
            <a:r>
              <a:rPr lang="en-US" sz="2000" dirty="0" smtClean="0"/>
              <a:t>the geographical </a:t>
            </a:r>
            <a:r>
              <a:rPr lang="en-US" sz="2000" dirty="0"/>
              <a:t>N</a:t>
            </a:r>
            <a:r>
              <a:rPr lang="en-US" sz="2000" dirty="0" smtClean="0"/>
              <a:t>orth </a:t>
            </a:r>
            <a:r>
              <a:rPr lang="en-US" sz="2000" dirty="0"/>
              <a:t>is the </a:t>
            </a:r>
            <a:r>
              <a:rPr lang="en-US" sz="2000" dirty="0" smtClean="0"/>
              <a:t>North </a:t>
            </a:r>
            <a:r>
              <a:rPr lang="en-US" sz="2000" dirty="0"/>
              <a:t>pole and the other is the </a:t>
            </a:r>
            <a:r>
              <a:rPr lang="en-US" sz="2000" dirty="0" smtClean="0"/>
              <a:t>South </a:t>
            </a:r>
            <a:r>
              <a:rPr lang="en-US" sz="2000" dirty="0"/>
              <a:t>pole</a:t>
            </a:r>
          </a:p>
          <a:p>
            <a:pPr lvl="3">
              <a:lnSpc>
                <a:spcPct val="90000"/>
              </a:lnSpc>
            </a:pPr>
            <a:r>
              <a:rPr lang="en-US" sz="1800" dirty="0"/>
              <a:t>Principle of compass</a:t>
            </a:r>
          </a:p>
          <a:p>
            <a:pPr lvl="1">
              <a:lnSpc>
                <a:spcPct val="90000"/>
              </a:lnSpc>
            </a:pPr>
            <a:r>
              <a:rPr lang="en-US" sz="2400" dirty="0"/>
              <a:t>These are called </a:t>
            </a:r>
            <a:r>
              <a:rPr lang="en-US" sz="2400" dirty="0" smtClean="0"/>
              <a:t>the magnet </a:t>
            </a:r>
            <a:r>
              <a:rPr lang="en-US" sz="2400" dirty="0"/>
              <a:t>due to the name of the region, Magnesia, where </a:t>
            </a:r>
            <a:r>
              <a:rPr lang="en-US" sz="2400" dirty="0" smtClean="0"/>
              <a:t>the rocks </a:t>
            </a:r>
            <a:r>
              <a:rPr lang="en-US" sz="2400" dirty="0"/>
              <a:t>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
        <p:nvSpPr>
          <p:cNvPr id="347145" name="Rectangle 9"/>
          <p:cNvSpPr>
            <a:spLocks noChangeArrowheads="1"/>
          </p:cNvSpPr>
          <p:nvPr/>
        </p:nvSpPr>
        <p:spPr bwMode="auto">
          <a:xfrm>
            <a:off x="6858000" y="42672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6" name="Rectangle 10"/>
          <p:cNvSpPr>
            <a:spLocks noChangeArrowheads="1"/>
          </p:cNvSpPr>
          <p:nvPr/>
        </p:nvSpPr>
        <p:spPr bwMode="auto">
          <a:xfrm>
            <a:off x="6934200" y="52578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7" name="Rectangle 11"/>
          <p:cNvSpPr>
            <a:spLocks noChangeArrowheads="1"/>
          </p:cNvSpPr>
          <p:nvPr/>
        </p:nvSpPr>
        <p:spPr bwMode="auto">
          <a:xfrm>
            <a:off x="6934200" y="63246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9507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7142">
                                            <p:txEl>
                                              <p:pRg st="0" end="0"/>
                                            </p:txEl>
                                          </p:spTgt>
                                        </p:tgtEl>
                                        <p:attrNameLst>
                                          <p:attrName>style.visibility</p:attrName>
                                        </p:attrNameLst>
                                      </p:cBhvr>
                                      <p:to>
                                        <p:strVal val="visible"/>
                                      </p:to>
                                    </p:set>
                                    <p:animEffect transition="in" filter="wipe(left)">
                                      <p:cBhvr>
                                        <p:cTn id="7" dur="500"/>
                                        <p:tgtEl>
                                          <p:spTgt spid="347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7142">
                                            <p:txEl>
                                              <p:pRg st="1" end="1"/>
                                            </p:txEl>
                                          </p:spTgt>
                                        </p:tgtEl>
                                        <p:attrNameLst>
                                          <p:attrName>style.visibility</p:attrName>
                                        </p:attrNameLst>
                                      </p:cBhvr>
                                      <p:to>
                                        <p:strVal val="visible"/>
                                      </p:to>
                                    </p:set>
                                    <p:animEffect transition="in" filter="wipe(left)">
                                      <p:cBhvr>
                                        <p:cTn id="12" dur="500"/>
                                        <p:tgtEl>
                                          <p:spTgt spid="347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7142">
                                            <p:txEl>
                                              <p:pRg st="2" end="2"/>
                                            </p:txEl>
                                          </p:spTgt>
                                        </p:tgtEl>
                                        <p:attrNameLst>
                                          <p:attrName>style.visibility</p:attrName>
                                        </p:attrNameLst>
                                      </p:cBhvr>
                                      <p:to>
                                        <p:strVal val="visible"/>
                                      </p:to>
                                    </p:set>
                                    <p:animEffect transition="in" filter="wipe(left)">
                                      <p:cBhvr>
                                        <p:cTn id="17" dur="500"/>
                                        <p:tgtEl>
                                          <p:spTgt spid="347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7142">
                                            <p:txEl>
                                              <p:pRg st="3" end="3"/>
                                            </p:txEl>
                                          </p:spTgt>
                                        </p:tgtEl>
                                        <p:attrNameLst>
                                          <p:attrName>style.visibility</p:attrName>
                                        </p:attrNameLst>
                                      </p:cBhvr>
                                      <p:to>
                                        <p:strVal val="visible"/>
                                      </p:to>
                                    </p:set>
                                    <p:animEffect transition="in" filter="wipe(left)">
                                      <p:cBhvr>
                                        <p:cTn id="22" dur="500"/>
                                        <p:tgtEl>
                                          <p:spTgt spid="347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7142">
                                            <p:txEl>
                                              <p:pRg st="4" end="4"/>
                                            </p:txEl>
                                          </p:spTgt>
                                        </p:tgtEl>
                                        <p:attrNameLst>
                                          <p:attrName>style.visibility</p:attrName>
                                        </p:attrNameLst>
                                      </p:cBhvr>
                                      <p:to>
                                        <p:strVal val="visible"/>
                                      </p:to>
                                    </p:set>
                                    <p:animEffect transition="in" filter="wipe(left)">
                                      <p:cBhvr>
                                        <p:cTn id="27" dur="500"/>
                                        <p:tgtEl>
                                          <p:spTgt spid="347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7142">
                                            <p:txEl>
                                              <p:pRg st="5" end="5"/>
                                            </p:txEl>
                                          </p:spTgt>
                                        </p:tgtEl>
                                        <p:attrNameLst>
                                          <p:attrName>style.visibility</p:attrName>
                                        </p:attrNameLst>
                                      </p:cBhvr>
                                      <p:to>
                                        <p:strVal val="visible"/>
                                      </p:to>
                                    </p:set>
                                    <p:animEffect transition="in" filter="wipe(left)">
                                      <p:cBhvr>
                                        <p:cTn id="32" dur="500"/>
                                        <p:tgtEl>
                                          <p:spTgt spid="3471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7143">
                                            <p:txEl>
                                              <p:pRg st="0" end="0"/>
                                            </p:txEl>
                                          </p:spTgt>
                                        </p:tgtEl>
                                        <p:attrNameLst>
                                          <p:attrName>style.visibility</p:attrName>
                                        </p:attrNameLst>
                                      </p:cBhvr>
                                      <p:to>
                                        <p:strVal val="visible"/>
                                      </p:to>
                                    </p:set>
                                    <p:animEffect transition="in" filter="wipe(left)">
                                      <p:cBhvr>
                                        <p:cTn id="37" dur="500"/>
                                        <p:tgtEl>
                                          <p:spTgt spid="34714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7143">
                                            <p:txEl>
                                              <p:pRg st="1" end="1"/>
                                            </p:txEl>
                                          </p:spTgt>
                                        </p:tgtEl>
                                        <p:attrNameLst>
                                          <p:attrName>style.visibility</p:attrName>
                                        </p:attrNameLst>
                                      </p:cBhvr>
                                      <p:to>
                                        <p:strVal val="visible"/>
                                      </p:to>
                                    </p:set>
                                    <p:animEffect transition="in" filter="wipe(left)">
                                      <p:cBhvr>
                                        <p:cTn id="42" dur="500"/>
                                        <p:tgtEl>
                                          <p:spTgt spid="34714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47143">
                                            <p:txEl>
                                              <p:pRg st="2" end="2"/>
                                            </p:txEl>
                                          </p:spTgt>
                                        </p:tgtEl>
                                        <p:attrNameLst>
                                          <p:attrName>style.visibility</p:attrName>
                                        </p:attrNameLst>
                                      </p:cBhvr>
                                      <p:to>
                                        <p:strVal val="visible"/>
                                      </p:to>
                                    </p:set>
                                    <p:animEffect transition="in" filter="wipe(left)">
                                      <p:cBhvr>
                                        <p:cTn id="47" dur="500"/>
                                        <p:tgtEl>
                                          <p:spTgt spid="34714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7143">
                                            <p:txEl>
                                              <p:pRg st="3" end="3"/>
                                            </p:txEl>
                                          </p:spTgt>
                                        </p:tgtEl>
                                        <p:attrNameLst>
                                          <p:attrName>style.visibility</p:attrName>
                                        </p:attrNameLst>
                                      </p:cBhvr>
                                      <p:to>
                                        <p:strVal val="visible"/>
                                      </p:to>
                                    </p:set>
                                    <p:animEffect transition="in" filter="wipe(left)">
                                      <p:cBhvr>
                                        <p:cTn id="52" dur="500"/>
                                        <p:tgtEl>
                                          <p:spTgt spid="34714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47144"/>
                                        </p:tgtEl>
                                        <p:attrNameLst>
                                          <p:attrName>style.visibility</p:attrName>
                                        </p:attrNameLst>
                                      </p:cBhvr>
                                      <p:to>
                                        <p:strVal val="visible"/>
                                      </p:to>
                                    </p:set>
                                    <p:anim calcmode="lin" valueType="num">
                                      <p:cBhvr>
                                        <p:cTn id="57" dur="500" fill="hold"/>
                                        <p:tgtEl>
                                          <p:spTgt spid="347144"/>
                                        </p:tgtEl>
                                        <p:attrNameLst>
                                          <p:attrName>ppt_w</p:attrName>
                                        </p:attrNameLst>
                                      </p:cBhvr>
                                      <p:tavLst>
                                        <p:tav tm="0">
                                          <p:val>
                                            <p:fltVal val="0"/>
                                          </p:val>
                                        </p:tav>
                                        <p:tav tm="100000">
                                          <p:val>
                                            <p:strVal val="#ppt_w"/>
                                          </p:val>
                                        </p:tav>
                                      </p:tavLst>
                                    </p:anim>
                                    <p:anim calcmode="lin" valueType="num">
                                      <p:cBhvr>
                                        <p:cTn id="58" dur="500" fill="hold"/>
                                        <p:tgtEl>
                                          <p:spTgt spid="347144"/>
                                        </p:tgtEl>
                                        <p:attrNameLst>
                                          <p:attrName>ppt_h</p:attrName>
                                        </p:attrNameLst>
                                      </p:cBhvr>
                                      <p:tavLst>
                                        <p:tav tm="0">
                                          <p:val>
                                            <p:fltVal val="0"/>
                                          </p:val>
                                        </p:tav>
                                        <p:tav tm="100000">
                                          <p:val>
                                            <p:strVal val="#ppt_h"/>
                                          </p:val>
                                        </p:tav>
                                      </p:tavLst>
                                    </p:anim>
                                    <p:animEffect transition="in" filter="fade">
                                      <p:cBhvr>
                                        <p:cTn id="59" dur="500"/>
                                        <p:tgtEl>
                                          <p:spTgt spid="34714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7145"/>
                                        </p:tgtEl>
                                        <p:attrNameLst>
                                          <p:attrName>style.visibility</p:attrName>
                                        </p:attrNameLst>
                                      </p:cBhvr>
                                      <p:to>
                                        <p:strVal val="visible"/>
                                      </p:to>
                                    </p:set>
                                    <p:animEffect transition="in" filter="wipe(down)">
                                      <p:cBhvr>
                                        <p:cTn id="62" dur="500"/>
                                        <p:tgtEl>
                                          <p:spTgt spid="3471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47146"/>
                                        </p:tgtEl>
                                        <p:attrNameLst>
                                          <p:attrName>style.visibility</p:attrName>
                                        </p:attrNameLst>
                                      </p:cBhvr>
                                      <p:to>
                                        <p:strVal val="visible"/>
                                      </p:to>
                                    </p:set>
                                    <p:animEffect transition="in" filter="wipe(down)">
                                      <p:cBhvr>
                                        <p:cTn id="65" dur="500"/>
                                        <p:tgtEl>
                                          <p:spTgt spid="34714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47147"/>
                                        </p:tgtEl>
                                        <p:attrNameLst>
                                          <p:attrName>style.visibility</p:attrName>
                                        </p:attrNameLst>
                                      </p:cBhvr>
                                      <p:to>
                                        <p:strVal val="visible"/>
                                      </p:to>
                                    </p:set>
                                    <p:animEffect transition="in" filter="wipe(down)">
                                      <p:cBhvr>
                                        <p:cTn id="68" dur="500"/>
                                        <p:tgtEl>
                                          <p:spTgt spid="34714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347145"/>
                                        </p:tgtEl>
                                      </p:cBhvr>
                                    </p:animEffect>
                                    <p:set>
                                      <p:cBhvr>
                                        <p:cTn id="73" dur="1" fill="hold">
                                          <p:stCondLst>
                                            <p:cond delay="499"/>
                                          </p:stCondLst>
                                        </p:cTn>
                                        <p:tgtEl>
                                          <p:spTgt spid="34714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 presetClass="exit" presetSubtype="10" fill="hold" grpId="1" nodeType="clickEffect">
                                  <p:stCondLst>
                                    <p:cond delay="0"/>
                                  </p:stCondLst>
                                  <p:childTnLst>
                                    <p:animEffect transition="out" filter="checkerboard(across)">
                                      <p:cBhvr>
                                        <p:cTn id="77" dur="500"/>
                                        <p:tgtEl>
                                          <p:spTgt spid="347146"/>
                                        </p:tgtEl>
                                      </p:cBhvr>
                                    </p:animEffect>
                                    <p:set>
                                      <p:cBhvr>
                                        <p:cTn id="78" dur="1" fill="hold">
                                          <p:stCondLst>
                                            <p:cond delay="499"/>
                                          </p:stCondLst>
                                        </p:cTn>
                                        <p:tgtEl>
                                          <p:spTgt spid="34714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347147"/>
                                        </p:tgtEl>
                                      </p:cBhvr>
                                    </p:animEffect>
                                    <p:set>
                                      <p:cBhvr>
                                        <p:cTn id="83" dur="1" fill="hold">
                                          <p:stCondLst>
                                            <p:cond delay="499"/>
                                          </p:stCondLst>
                                        </p:cTn>
                                        <p:tgtEl>
                                          <p:spTgt spid="347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2" grpId="0" build="p"/>
      <p:bldP spid="347143" grpId="0" build="p"/>
      <p:bldP spid="347145" grpId="0" animBg="1"/>
      <p:bldP spid="347145" grpId="1" animBg="1"/>
      <p:bldP spid="347146" grpId="0" animBg="1"/>
      <p:bldP spid="347146" grpId="1" animBg="1"/>
      <p:bldP spid="347147" grpId="0" animBg="1"/>
      <p:bldP spid="34714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June 25,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15</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777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777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778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a:t>
            </a:r>
            <a:r>
              <a:rPr lang="en-US" sz="2800" dirty="0" smtClean="0"/>
              <a:t>magnetic </a:t>
            </a:r>
            <a:r>
              <a:rPr lang="en-US" sz="2800" dirty="0"/>
              <a:t>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a:t>
            </a:r>
            <a:r>
              <a:rPr lang="en-US" sz="2400" dirty="0" smtClean="0"/>
              <a:t>isolated, </a:t>
            </a:r>
            <a:r>
              <a:rPr lang="en-US" sz="2400" dirty="0"/>
              <a:t>the </a:t>
            </a:r>
            <a:r>
              <a:rPr lang="en-US" sz="2400" dirty="0" smtClean="0"/>
              <a:t>magnetic </a:t>
            </a:r>
            <a:r>
              <a:rPr lang="en-US" sz="2400" dirty="0"/>
              <a:t>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1429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67">
                                            <p:txEl>
                                              <p:pRg st="0" end="0"/>
                                            </p:txEl>
                                          </p:spTgt>
                                        </p:tgtEl>
                                        <p:attrNameLst>
                                          <p:attrName>style.visibility</p:attrName>
                                        </p:attrNameLst>
                                      </p:cBhvr>
                                      <p:to>
                                        <p:strVal val="visible"/>
                                      </p:to>
                                    </p:set>
                                    <p:animEffect transition="in" filter="wipe(left)">
                                      <p:cBhvr>
                                        <p:cTn id="7" dur="500"/>
                                        <p:tgtEl>
                                          <p:spTgt spid="348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67">
                                            <p:txEl>
                                              <p:pRg st="1" end="1"/>
                                            </p:txEl>
                                          </p:spTgt>
                                        </p:tgtEl>
                                        <p:attrNameLst>
                                          <p:attrName>style.visibility</p:attrName>
                                        </p:attrNameLst>
                                      </p:cBhvr>
                                      <p:to>
                                        <p:strVal val="visible"/>
                                      </p:to>
                                    </p:set>
                                    <p:animEffect transition="in" filter="wipe(left)">
                                      <p:cBhvr>
                                        <p:cTn id="12" dur="500"/>
                                        <p:tgtEl>
                                          <p:spTgt spid="348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67">
                                            <p:txEl>
                                              <p:pRg st="2" end="2"/>
                                            </p:txEl>
                                          </p:spTgt>
                                        </p:tgtEl>
                                        <p:attrNameLst>
                                          <p:attrName>style.visibility</p:attrName>
                                        </p:attrNameLst>
                                      </p:cBhvr>
                                      <p:to>
                                        <p:strVal val="visible"/>
                                      </p:to>
                                    </p:set>
                                    <p:animEffect transition="in" filter="wipe(left)">
                                      <p:cBhvr>
                                        <p:cTn id="17" dur="500"/>
                                        <p:tgtEl>
                                          <p:spTgt spid="348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8167">
                                            <p:txEl>
                                              <p:pRg st="3" end="3"/>
                                            </p:txEl>
                                          </p:spTgt>
                                        </p:tgtEl>
                                        <p:attrNameLst>
                                          <p:attrName>style.visibility</p:attrName>
                                        </p:attrNameLst>
                                      </p:cBhvr>
                                      <p:to>
                                        <p:strVal val="visible"/>
                                      </p:to>
                                    </p:set>
                                    <p:animEffect transition="in" filter="wipe(left)">
                                      <p:cBhvr>
                                        <p:cTn id="22" dur="500"/>
                                        <p:tgtEl>
                                          <p:spTgt spid="348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67">
                                            <p:txEl>
                                              <p:pRg st="4" end="4"/>
                                            </p:txEl>
                                          </p:spTgt>
                                        </p:tgtEl>
                                        <p:attrNameLst>
                                          <p:attrName>style.visibility</p:attrName>
                                        </p:attrNameLst>
                                      </p:cBhvr>
                                      <p:to>
                                        <p:strVal val="visible"/>
                                      </p:to>
                                    </p:set>
                                    <p:animEffect transition="in" filter="wipe(left)">
                                      <p:cBhvr>
                                        <p:cTn id="27" dur="500"/>
                                        <p:tgtEl>
                                          <p:spTgt spid="348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8167">
                                            <p:txEl>
                                              <p:pRg st="5" end="5"/>
                                            </p:txEl>
                                          </p:spTgt>
                                        </p:tgtEl>
                                        <p:attrNameLst>
                                          <p:attrName>style.visibility</p:attrName>
                                        </p:attrNameLst>
                                      </p:cBhvr>
                                      <p:to>
                                        <p:strVal val="visible"/>
                                      </p:to>
                                    </p:set>
                                    <p:animEffect transition="in" filter="wipe(left)">
                                      <p:cBhvr>
                                        <p:cTn id="32" dur="500"/>
                                        <p:tgtEl>
                                          <p:spTgt spid="348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48162"/>
                                        </p:tgtEl>
                                        <p:attrNameLst>
                                          <p:attrName>style.visibility</p:attrName>
                                        </p:attrNameLst>
                                      </p:cBhvr>
                                      <p:to>
                                        <p:strVal val="visible"/>
                                      </p:to>
                                    </p:set>
                                    <p:anim calcmode="lin" valueType="num">
                                      <p:cBhvr>
                                        <p:cTn id="37" dur="500" fill="hold"/>
                                        <p:tgtEl>
                                          <p:spTgt spid="348162"/>
                                        </p:tgtEl>
                                        <p:attrNameLst>
                                          <p:attrName>ppt_w</p:attrName>
                                        </p:attrNameLst>
                                      </p:cBhvr>
                                      <p:tavLst>
                                        <p:tav tm="0">
                                          <p:val>
                                            <p:fltVal val="0"/>
                                          </p:val>
                                        </p:tav>
                                        <p:tav tm="100000">
                                          <p:val>
                                            <p:strVal val="#ppt_w"/>
                                          </p:val>
                                        </p:tav>
                                      </p:tavLst>
                                    </p:anim>
                                    <p:anim calcmode="lin" valueType="num">
                                      <p:cBhvr>
                                        <p:cTn id="38" dur="500" fill="hold"/>
                                        <p:tgtEl>
                                          <p:spTgt spid="348162"/>
                                        </p:tgtEl>
                                        <p:attrNameLst>
                                          <p:attrName>ppt_h</p:attrName>
                                        </p:attrNameLst>
                                      </p:cBhvr>
                                      <p:tavLst>
                                        <p:tav tm="0">
                                          <p:val>
                                            <p:fltVal val="0"/>
                                          </p:val>
                                        </p:tav>
                                        <p:tav tm="100000">
                                          <p:val>
                                            <p:strVal val="#ppt_h"/>
                                          </p:val>
                                        </p:tav>
                                      </p:tavLst>
                                    </p:anim>
                                    <p:animEffect transition="in" filter="fade">
                                      <p:cBhvr>
                                        <p:cTn id="39" dur="500"/>
                                        <p:tgtEl>
                                          <p:spTgt spid="3481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48167">
                                            <p:txEl>
                                              <p:pRg st="6" end="6"/>
                                            </p:txEl>
                                          </p:spTgt>
                                        </p:tgtEl>
                                        <p:attrNameLst>
                                          <p:attrName>style.visibility</p:attrName>
                                        </p:attrNameLst>
                                      </p:cBhvr>
                                      <p:to>
                                        <p:strVal val="visible"/>
                                      </p:to>
                                    </p:set>
                                    <p:animEffect transition="in" filter="wipe(left)">
                                      <p:cBhvr>
                                        <p:cTn id="44" dur="500"/>
                                        <p:tgtEl>
                                          <p:spTgt spid="34816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48167">
                                            <p:txEl>
                                              <p:pRg st="7" end="7"/>
                                            </p:txEl>
                                          </p:spTgt>
                                        </p:tgtEl>
                                        <p:attrNameLst>
                                          <p:attrName>style.visibility</p:attrName>
                                        </p:attrNameLst>
                                      </p:cBhvr>
                                      <p:to>
                                        <p:strVal val="visible"/>
                                      </p:to>
                                    </p:set>
                                    <p:animEffect transition="in" filter="wipe(left)">
                                      <p:cBhvr>
                                        <p:cTn id="49" dur="500"/>
                                        <p:tgtEl>
                                          <p:spTgt spid="34816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8167">
                                            <p:txEl>
                                              <p:pRg st="8" end="8"/>
                                            </p:txEl>
                                          </p:spTgt>
                                        </p:tgtEl>
                                        <p:attrNameLst>
                                          <p:attrName>style.visibility</p:attrName>
                                        </p:attrNameLst>
                                      </p:cBhvr>
                                      <p:to>
                                        <p:strVal val="visible"/>
                                      </p:to>
                                    </p:set>
                                    <p:animEffect transition="in" filter="wipe(left)">
                                      <p:cBhvr>
                                        <p:cTn id="54" dur="500"/>
                                        <p:tgtEl>
                                          <p:spTgt spid="34816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8167">
                                            <p:txEl>
                                              <p:pRg st="9" end="9"/>
                                            </p:txEl>
                                          </p:spTgt>
                                        </p:tgtEl>
                                        <p:attrNameLst>
                                          <p:attrName>style.visibility</p:attrName>
                                        </p:attrNameLst>
                                      </p:cBhvr>
                                      <p:to>
                                        <p:strVal val="visible"/>
                                      </p:to>
                                    </p:set>
                                    <p:animEffect transition="in" filter="wipe(left)">
                                      <p:cBhvr>
                                        <p:cTn id="59" dur="500"/>
                                        <p:tgtEl>
                                          <p:spTgt spid="3481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June 25, 2018</a:t>
            </a:r>
            <a:endParaRPr lang="en-US"/>
          </a:p>
        </p:txBody>
      </p:sp>
      <p:sp>
        <p:nvSpPr>
          <p:cNvPr id="12" name="Footer Placeholder 4"/>
          <p:cNvSpPr>
            <a:spLocks noGrp="1"/>
          </p:cNvSpPr>
          <p:nvPr>
            <p:ph type="ftr" sz="quarter" idx="11"/>
          </p:nvPr>
        </p:nvSpPr>
        <p:spPr/>
        <p:txBody>
          <a:bodyPr/>
          <a:lstStyle/>
          <a:p>
            <a:r>
              <a:rPr lang="de-DE" smtClean="0"/>
              <a:t>PHYS 1444-001, Summer 2018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16</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a:t>
            </a:r>
            <a:r>
              <a:rPr lang="en-US" sz="2000" dirty="0" smtClean="0">
                <a:solidFill>
                  <a:srgbClr val="660066"/>
                </a:solidFill>
                <a:latin typeface="Arial Narrow" charset="0"/>
                <a:ea typeface="ＭＳ Ｐゴシック" charset="-128"/>
              </a:rPr>
              <a:t>tangential </a:t>
            </a:r>
            <a:r>
              <a:rPr lang="en-US" sz="2000" dirty="0">
                <a:solidFill>
                  <a:srgbClr val="660066"/>
                </a:solidFill>
                <a:latin typeface="Arial Narrow" charset="0"/>
                <a:ea typeface="ＭＳ Ｐゴシック" charset="-128"/>
              </a:rPr>
              <a:t>to </a:t>
            </a:r>
            <a:r>
              <a:rPr lang="en-US" sz="2000" dirty="0" smtClean="0">
                <a:solidFill>
                  <a:srgbClr val="660066"/>
                </a:solidFill>
                <a:latin typeface="Arial Narrow" charset="0"/>
                <a:ea typeface="ＭＳ Ｐゴシック" charset="-128"/>
              </a:rPr>
              <a:t>the field line </a:t>
            </a:r>
            <a:r>
              <a:rPr lang="en-US" sz="2000" dirty="0">
                <a:solidFill>
                  <a:srgbClr val="660066"/>
                </a:solidFill>
                <a:latin typeface="Arial Narrow" charset="0"/>
                <a:ea typeface="ＭＳ Ｐゴシック" charset="-128"/>
              </a:rPr>
              <a:t>at any </a:t>
            </a:r>
            <a:r>
              <a:rPr lang="en-US" sz="2000" dirty="0" smtClean="0">
                <a:solidFill>
                  <a:srgbClr val="660066"/>
                </a:solidFill>
                <a:latin typeface="Arial Narrow" charset="0"/>
                <a:ea typeface="ＭＳ Ｐゴシック" charset="-128"/>
              </a:rPr>
              <a:t>point</a:t>
            </a:r>
            <a:endParaRPr lang="en-US" sz="2000" dirty="0">
              <a:solidFill>
                <a:srgbClr val="660066"/>
              </a:solidFill>
              <a:latin typeface="Arial Narrow" charset="0"/>
              <a:ea typeface="ＭＳ Ｐゴシック" charset="-128"/>
            </a:endParaRP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880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880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880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3048000"/>
          </a:xfrm>
        </p:spPr>
        <p:txBody>
          <a:bodyPr/>
          <a:lstStyle/>
          <a:p>
            <a:pPr>
              <a:lnSpc>
                <a:spcPct val="90000"/>
              </a:lnSpc>
            </a:pPr>
            <a:r>
              <a:rPr lang="en-US" sz="2400" dirty="0"/>
              <a:t>Just like the electric field that surrounds electric charge, a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989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92">
                                            <p:txEl>
                                              <p:pRg st="0" end="0"/>
                                            </p:txEl>
                                          </p:spTgt>
                                        </p:tgtEl>
                                        <p:attrNameLst>
                                          <p:attrName>style.visibility</p:attrName>
                                        </p:attrNameLst>
                                      </p:cBhvr>
                                      <p:to>
                                        <p:strVal val="visible"/>
                                      </p:to>
                                    </p:set>
                                    <p:animEffect transition="in" filter="wipe(left)">
                                      <p:cBhvr>
                                        <p:cTn id="7" dur="500"/>
                                        <p:tgtEl>
                                          <p:spTgt spid="349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9192">
                                            <p:txEl>
                                              <p:pRg st="1" end="1"/>
                                            </p:txEl>
                                          </p:spTgt>
                                        </p:tgtEl>
                                        <p:attrNameLst>
                                          <p:attrName>style.visibility</p:attrName>
                                        </p:attrNameLst>
                                      </p:cBhvr>
                                      <p:to>
                                        <p:strVal val="visible"/>
                                      </p:to>
                                    </p:set>
                                    <p:animEffect transition="in" filter="wipe(left)">
                                      <p:cBhvr>
                                        <p:cTn id="12" dur="500"/>
                                        <p:tgtEl>
                                          <p:spTgt spid="349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9192">
                                            <p:txEl>
                                              <p:pRg st="2" end="2"/>
                                            </p:txEl>
                                          </p:spTgt>
                                        </p:tgtEl>
                                        <p:attrNameLst>
                                          <p:attrName>style.visibility</p:attrName>
                                        </p:attrNameLst>
                                      </p:cBhvr>
                                      <p:to>
                                        <p:strVal val="visible"/>
                                      </p:to>
                                    </p:set>
                                    <p:animEffect transition="in" filter="wipe(left)">
                                      <p:cBhvr>
                                        <p:cTn id="17" dur="500"/>
                                        <p:tgtEl>
                                          <p:spTgt spid="349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9192">
                                            <p:txEl>
                                              <p:pRg st="3" end="3"/>
                                            </p:txEl>
                                          </p:spTgt>
                                        </p:tgtEl>
                                        <p:attrNameLst>
                                          <p:attrName>style.visibility</p:attrName>
                                        </p:attrNameLst>
                                      </p:cBhvr>
                                      <p:to>
                                        <p:strVal val="visible"/>
                                      </p:to>
                                    </p:set>
                                    <p:animEffect transition="in" filter="wipe(left)">
                                      <p:cBhvr>
                                        <p:cTn id="22" dur="500"/>
                                        <p:tgtEl>
                                          <p:spTgt spid="349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9192">
                                            <p:txEl>
                                              <p:pRg st="4" end="4"/>
                                            </p:txEl>
                                          </p:spTgt>
                                        </p:tgtEl>
                                        <p:attrNameLst>
                                          <p:attrName>style.visibility</p:attrName>
                                        </p:attrNameLst>
                                      </p:cBhvr>
                                      <p:to>
                                        <p:strVal val="visible"/>
                                      </p:to>
                                    </p:set>
                                    <p:animEffect transition="in" filter="wipe(left)">
                                      <p:cBhvr>
                                        <p:cTn id="27" dur="500"/>
                                        <p:tgtEl>
                                          <p:spTgt spid="349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9193"/>
                                        </p:tgtEl>
                                        <p:attrNameLst>
                                          <p:attrName>style.visibility</p:attrName>
                                        </p:attrNameLst>
                                      </p:cBhvr>
                                      <p:to>
                                        <p:strVal val="visible"/>
                                      </p:to>
                                    </p:set>
                                    <p:animEffect transition="in" filter="wipe(left)">
                                      <p:cBhvr>
                                        <p:cTn id="32" dur="500"/>
                                        <p:tgtEl>
                                          <p:spTgt spid="3491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9192">
                                            <p:txEl>
                                              <p:pRg st="5" end="5"/>
                                            </p:txEl>
                                          </p:spTgt>
                                        </p:tgtEl>
                                        <p:attrNameLst>
                                          <p:attrName>style.visibility</p:attrName>
                                        </p:attrNameLst>
                                      </p:cBhvr>
                                      <p:to>
                                        <p:strVal val="visible"/>
                                      </p:to>
                                    </p:set>
                                    <p:animEffect transition="in" filter="wipe(left)">
                                      <p:cBhvr>
                                        <p:cTn id="37" dur="500"/>
                                        <p:tgtEl>
                                          <p:spTgt spid="34919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9186">
                                            <p:txEl>
                                              <p:pRg st="0" end="0"/>
                                            </p:txEl>
                                          </p:spTgt>
                                        </p:tgtEl>
                                        <p:attrNameLst>
                                          <p:attrName>style.visibility</p:attrName>
                                        </p:attrNameLst>
                                      </p:cBhvr>
                                      <p:to>
                                        <p:strVal val="visible"/>
                                      </p:to>
                                    </p:set>
                                    <p:animEffect transition="in" filter="wipe(left)">
                                      <p:cBhvr>
                                        <p:cTn id="42" dur="500"/>
                                        <p:tgtEl>
                                          <p:spTgt spid="34918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49187"/>
                                        </p:tgtEl>
                                        <p:attrNameLst>
                                          <p:attrName>style.visibility</p:attrName>
                                        </p:attrNameLst>
                                      </p:cBhvr>
                                      <p:to>
                                        <p:strVal val="visible"/>
                                      </p:to>
                                    </p:set>
                                    <p:anim calcmode="lin" valueType="num">
                                      <p:cBhvr>
                                        <p:cTn id="47" dur="500" fill="hold"/>
                                        <p:tgtEl>
                                          <p:spTgt spid="349187"/>
                                        </p:tgtEl>
                                        <p:attrNameLst>
                                          <p:attrName>ppt_w</p:attrName>
                                        </p:attrNameLst>
                                      </p:cBhvr>
                                      <p:tavLst>
                                        <p:tav tm="0">
                                          <p:val>
                                            <p:fltVal val="0"/>
                                          </p:val>
                                        </p:tav>
                                        <p:tav tm="100000">
                                          <p:val>
                                            <p:strVal val="#ppt_w"/>
                                          </p:val>
                                        </p:tav>
                                      </p:tavLst>
                                    </p:anim>
                                    <p:anim calcmode="lin" valueType="num">
                                      <p:cBhvr>
                                        <p:cTn id="48" dur="500" fill="hold"/>
                                        <p:tgtEl>
                                          <p:spTgt spid="349187"/>
                                        </p:tgtEl>
                                        <p:attrNameLst>
                                          <p:attrName>ppt_h</p:attrName>
                                        </p:attrNameLst>
                                      </p:cBhvr>
                                      <p:tavLst>
                                        <p:tav tm="0">
                                          <p:val>
                                            <p:fltVal val="0"/>
                                          </p:val>
                                        </p:tav>
                                        <p:tav tm="100000">
                                          <p:val>
                                            <p:strVal val="#ppt_h"/>
                                          </p:val>
                                        </p:tav>
                                      </p:tavLst>
                                    </p:anim>
                                    <p:animEffect transition="in" filter="fade">
                                      <p:cBhvr>
                                        <p:cTn id="49" dur="500"/>
                                        <p:tgtEl>
                                          <p:spTgt spid="3491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9186">
                                            <p:txEl>
                                              <p:pRg st="1" end="1"/>
                                            </p:txEl>
                                          </p:spTgt>
                                        </p:tgtEl>
                                        <p:attrNameLst>
                                          <p:attrName>style.visibility</p:attrName>
                                        </p:attrNameLst>
                                      </p:cBhvr>
                                      <p:to>
                                        <p:strVal val="visible"/>
                                      </p:to>
                                    </p:set>
                                    <p:animEffect transition="in" filter="wipe(left)">
                                      <p:cBhvr>
                                        <p:cTn id="54" dur="500"/>
                                        <p:tgtEl>
                                          <p:spTgt spid="34918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9186">
                                            <p:txEl>
                                              <p:pRg st="2" end="2"/>
                                            </p:txEl>
                                          </p:spTgt>
                                        </p:tgtEl>
                                        <p:attrNameLst>
                                          <p:attrName>style.visibility</p:attrName>
                                        </p:attrNameLst>
                                      </p:cBhvr>
                                      <p:to>
                                        <p:strVal val="visible"/>
                                      </p:to>
                                    </p:set>
                                    <p:animEffect transition="in" filter="wipe(left)">
                                      <p:cBhvr>
                                        <p:cTn id="59" dur="500"/>
                                        <p:tgtEl>
                                          <p:spTgt spid="34918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49194"/>
                                        </p:tgtEl>
                                        <p:attrNameLst>
                                          <p:attrName>style.visibility</p:attrName>
                                        </p:attrNameLst>
                                      </p:cBhvr>
                                      <p:to>
                                        <p:strVal val="visible"/>
                                      </p:to>
                                    </p:set>
                                    <p:anim calcmode="lin" valueType="num">
                                      <p:cBhvr>
                                        <p:cTn id="64" dur="500" fill="hold"/>
                                        <p:tgtEl>
                                          <p:spTgt spid="349194"/>
                                        </p:tgtEl>
                                        <p:attrNameLst>
                                          <p:attrName>ppt_w</p:attrName>
                                        </p:attrNameLst>
                                      </p:cBhvr>
                                      <p:tavLst>
                                        <p:tav tm="0">
                                          <p:val>
                                            <p:fltVal val="0"/>
                                          </p:val>
                                        </p:tav>
                                        <p:tav tm="100000">
                                          <p:val>
                                            <p:strVal val="#ppt_w"/>
                                          </p:val>
                                        </p:tav>
                                      </p:tavLst>
                                    </p:anim>
                                    <p:anim calcmode="lin" valueType="num">
                                      <p:cBhvr>
                                        <p:cTn id="65" dur="500" fill="hold"/>
                                        <p:tgtEl>
                                          <p:spTgt spid="349194"/>
                                        </p:tgtEl>
                                        <p:attrNameLst>
                                          <p:attrName>ppt_h</p:attrName>
                                        </p:attrNameLst>
                                      </p:cBhvr>
                                      <p:tavLst>
                                        <p:tav tm="0">
                                          <p:val>
                                            <p:fltVal val="0"/>
                                          </p:val>
                                        </p:tav>
                                        <p:tav tm="100000">
                                          <p:val>
                                            <p:strVal val="#ppt_h"/>
                                          </p:val>
                                        </p:tav>
                                      </p:tavLst>
                                    </p:anim>
                                    <p:animEffect transition="in" filter="fade">
                                      <p:cBhvr>
                                        <p:cTn id="66" dur="500"/>
                                        <p:tgtEl>
                                          <p:spTgt spid="34919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49186">
                                            <p:txEl>
                                              <p:pRg st="3" end="3"/>
                                            </p:txEl>
                                          </p:spTgt>
                                        </p:tgtEl>
                                        <p:attrNameLst>
                                          <p:attrName>style.visibility</p:attrName>
                                        </p:attrNameLst>
                                      </p:cBhvr>
                                      <p:to>
                                        <p:strVal val="visible"/>
                                      </p:to>
                                    </p:set>
                                    <p:animEffect transition="in" filter="wipe(left)">
                                      <p:cBhvr>
                                        <p:cTn id="71" dur="500"/>
                                        <p:tgtEl>
                                          <p:spTgt spid="349186">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9186">
                                            <p:txEl>
                                              <p:pRg st="4" end="4"/>
                                            </p:txEl>
                                          </p:spTgt>
                                        </p:tgtEl>
                                        <p:attrNameLst>
                                          <p:attrName>style.visibility</p:attrName>
                                        </p:attrNameLst>
                                      </p:cBhvr>
                                      <p:to>
                                        <p:strVal val="visible"/>
                                      </p:to>
                                    </p:set>
                                    <p:animEffect transition="in" filter="wipe(left)">
                                      <p:cBhvr>
                                        <p:cTn id="76" dur="500"/>
                                        <p:tgtEl>
                                          <p:spTgt spid="349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p:bldP spid="349192" grpId="0" build="p"/>
      <p:bldP spid="3491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17</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982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982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982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a:t>
            </a:r>
            <a:r>
              <a:rPr lang="en-US" sz="2800" dirty="0" smtClean="0"/>
              <a:t>North </a:t>
            </a:r>
            <a:r>
              <a:rPr lang="en-US" sz="2800" dirty="0"/>
              <a:t>pole has to have?</a:t>
            </a:r>
          </a:p>
          <a:p>
            <a:pPr lvl="1">
              <a:lnSpc>
                <a:spcPct val="80000"/>
              </a:lnSpc>
            </a:pPr>
            <a:r>
              <a:rPr lang="en-US" sz="2400" dirty="0"/>
              <a:t>Magnetic </a:t>
            </a:r>
            <a:r>
              <a:rPr lang="en-US" sz="2400" dirty="0" smtClean="0"/>
              <a:t>South </a:t>
            </a:r>
            <a:r>
              <a:rPr lang="en-US" sz="2400" dirty="0"/>
              <a:t>pole.  What?  How do you know that?</a:t>
            </a:r>
          </a:p>
          <a:p>
            <a:pPr lvl="1">
              <a:lnSpc>
                <a:spcPct val="80000"/>
              </a:lnSpc>
            </a:pPr>
            <a:r>
              <a:rPr lang="en-US" sz="2400" dirty="0"/>
              <a:t>Since the magnetic </a:t>
            </a:r>
            <a:r>
              <a:rPr lang="en-US" sz="2400" dirty="0" smtClean="0"/>
              <a:t>North </a:t>
            </a:r>
            <a:r>
              <a:rPr lang="en-US" sz="2400" dirty="0"/>
              <a:t>pole points to the geographic </a:t>
            </a:r>
            <a:r>
              <a:rPr lang="en-US" sz="2400" dirty="0" smtClean="0"/>
              <a:t>North</a:t>
            </a:r>
            <a:r>
              <a:rPr lang="en-US" sz="2400" dirty="0"/>
              <a:t>, the geographic north must have magnetic south pole</a:t>
            </a:r>
          </a:p>
          <a:p>
            <a:pPr lvl="2">
              <a:lnSpc>
                <a:spcPct val="80000"/>
              </a:lnSpc>
            </a:pPr>
            <a:r>
              <a:rPr lang="en-US" sz="2000" dirty="0"/>
              <a:t>The pole in the </a:t>
            </a:r>
            <a:r>
              <a:rPr lang="en-US" sz="2000" dirty="0" smtClean="0"/>
              <a:t>North </a:t>
            </a:r>
            <a:r>
              <a:rPr lang="en-US" sz="2000" dirty="0"/>
              <a:t>is still called geomagnetic </a:t>
            </a:r>
            <a:r>
              <a:rPr lang="en-US" sz="2000" dirty="0" smtClean="0"/>
              <a:t>North </a:t>
            </a:r>
            <a:r>
              <a:rPr lang="en-US" sz="2000" dirty="0"/>
              <a:t>pole just because it is in the </a:t>
            </a:r>
            <a:r>
              <a:rPr lang="en-US" sz="2000" dirty="0" smtClean="0"/>
              <a:t>North</a:t>
            </a:r>
            <a:endParaRPr lang="en-US" sz="2000" dirty="0"/>
          </a:p>
          <a:p>
            <a:pPr lvl="1">
              <a:lnSpc>
                <a:spcPct val="80000"/>
              </a:lnSpc>
            </a:pPr>
            <a:r>
              <a:rPr lang="en-US" sz="2400" dirty="0"/>
              <a:t>Similarly, </a:t>
            </a:r>
            <a:r>
              <a:rPr lang="en-US" sz="2400" dirty="0" smtClean="0"/>
              <a:t>South </a:t>
            </a:r>
            <a:r>
              <a:rPr lang="en-US" sz="2400" dirty="0"/>
              <a:t>pole has magnetic </a:t>
            </a:r>
            <a:r>
              <a:rPr lang="en-US" sz="2400" dirty="0" smtClean="0"/>
              <a:t>North </a:t>
            </a:r>
            <a:r>
              <a:rPr lang="en-US" sz="2400" dirty="0"/>
              <a:t>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 is in </a:t>
            </a:r>
            <a:r>
              <a:rPr lang="en-US" dirty="0" smtClean="0">
                <a:solidFill>
                  <a:srgbClr val="660066"/>
                </a:solidFill>
                <a:latin typeface="Arial Narrow" charset="0"/>
                <a:ea typeface="ＭＳ Ｐゴシック" charset="-128"/>
              </a:rPr>
              <a:t>Northern </a:t>
            </a:r>
            <a:r>
              <a:rPr lang="en-US" dirty="0">
                <a:solidFill>
                  <a:srgbClr val="660066"/>
                </a:solidFill>
                <a:latin typeface="Arial Narrow" charset="0"/>
                <a:ea typeface="ＭＳ Ｐゴシック" charset="-128"/>
              </a:rPr>
              <a:t>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the true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13954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wipe(left)">
                                      <p:cBhvr>
                                        <p:cTn id="7" dur="500"/>
                                        <p:tgtEl>
                                          <p:spTgt spid="350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wipe(left)">
                                      <p:cBhvr>
                                        <p:cTn id="12" dur="500"/>
                                        <p:tgtEl>
                                          <p:spTgt spid="350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15">
                                            <p:txEl>
                                              <p:pRg st="2" end="2"/>
                                            </p:txEl>
                                          </p:spTgt>
                                        </p:tgtEl>
                                        <p:attrNameLst>
                                          <p:attrName>style.visibility</p:attrName>
                                        </p:attrNameLst>
                                      </p:cBhvr>
                                      <p:to>
                                        <p:strVal val="visible"/>
                                      </p:to>
                                    </p:set>
                                    <p:animEffect transition="in" filter="wipe(left)">
                                      <p:cBhvr>
                                        <p:cTn id="17" dur="500"/>
                                        <p:tgtEl>
                                          <p:spTgt spid="350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wipe(left)">
                                      <p:cBhvr>
                                        <p:cTn id="22" dur="500"/>
                                        <p:tgtEl>
                                          <p:spTgt spid="350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5">
                                            <p:txEl>
                                              <p:pRg st="4" end="4"/>
                                            </p:txEl>
                                          </p:spTgt>
                                        </p:tgtEl>
                                        <p:attrNameLst>
                                          <p:attrName>style.visibility</p:attrName>
                                        </p:attrNameLst>
                                      </p:cBhvr>
                                      <p:to>
                                        <p:strVal val="visible"/>
                                      </p:to>
                                    </p:set>
                                    <p:animEffect transition="in" filter="wipe(left)">
                                      <p:cBhvr>
                                        <p:cTn id="27" dur="500"/>
                                        <p:tgtEl>
                                          <p:spTgt spid="350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0216">
                                            <p:txEl>
                                              <p:pRg st="0" end="0"/>
                                            </p:txEl>
                                          </p:spTgt>
                                        </p:tgtEl>
                                        <p:attrNameLst>
                                          <p:attrName>style.visibility</p:attrName>
                                        </p:attrNameLst>
                                      </p:cBhvr>
                                      <p:to>
                                        <p:strVal val="visible"/>
                                      </p:to>
                                    </p:set>
                                    <p:animEffect transition="in" filter="wipe(left)">
                                      <p:cBhvr>
                                        <p:cTn id="32" dur="500"/>
                                        <p:tgtEl>
                                          <p:spTgt spid="3502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50210"/>
                                        </p:tgtEl>
                                        <p:attrNameLst>
                                          <p:attrName>style.visibility</p:attrName>
                                        </p:attrNameLst>
                                      </p:cBhvr>
                                      <p:to>
                                        <p:strVal val="visible"/>
                                      </p:to>
                                    </p:set>
                                    <p:anim calcmode="lin" valueType="num">
                                      <p:cBhvr>
                                        <p:cTn id="37" dur="500" fill="hold"/>
                                        <p:tgtEl>
                                          <p:spTgt spid="350210"/>
                                        </p:tgtEl>
                                        <p:attrNameLst>
                                          <p:attrName>ppt_w</p:attrName>
                                        </p:attrNameLst>
                                      </p:cBhvr>
                                      <p:tavLst>
                                        <p:tav tm="0">
                                          <p:val>
                                            <p:fltVal val="0"/>
                                          </p:val>
                                        </p:tav>
                                        <p:tav tm="100000">
                                          <p:val>
                                            <p:strVal val="#ppt_w"/>
                                          </p:val>
                                        </p:tav>
                                      </p:tavLst>
                                    </p:anim>
                                    <p:anim calcmode="lin" valueType="num">
                                      <p:cBhvr>
                                        <p:cTn id="38" dur="500" fill="hold"/>
                                        <p:tgtEl>
                                          <p:spTgt spid="350210"/>
                                        </p:tgtEl>
                                        <p:attrNameLst>
                                          <p:attrName>ppt_h</p:attrName>
                                        </p:attrNameLst>
                                      </p:cBhvr>
                                      <p:tavLst>
                                        <p:tav tm="0">
                                          <p:val>
                                            <p:fltVal val="0"/>
                                          </p:val>
                                        </p:tav>
                                        <p:tav tm="100000">
                                          <p:val>
                                            <p:strVal val="#ppt_h"/>
                                          </p:val>
                                        </p:tav>
                                      </p:tavLst>
                                    </p:anim>
                                    <p:animEffect transition="in" filter="fade">
                                      <p:cBhvr>
                                        <p:cTn id="39" dur="500"/>
                                        <p:tgtEl>
                                          <p:spTgt spid="3502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50216">
                                            <p:txEl>
                                              <p:pRg st="1" end="1"/>
                                            </p:txEl>
                                          </p:spTgt>
                                        </p:tgtEl>
                                        <p:attrNameLst>
                                          <p:attrName>style.visibility</p:attrName>
                                        </p:attrNameLst>
                                      </p:cBhvr>
                                      <p:to>
                                        <p:strVal val="visible"/>
                                      </p:to>
                                    </p:set>
                                    <p:animEffect transition="in" filter="wipe(left)">
                                      <p:cBhvr>
                                        <p:cTn id="44" dur="500"/>
                                        <p:tgtEl>
                                          <p:spTgt spid="35021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0216">
                                            <p:txEl>
                                              <p:pRg st="2" end="2"/>
                                            </p:txEl>
                                          </p:spTgt>
                                        </p:tgtEl>
                                        <p:attrNameLst>
                                          <p:attrName>style.visibility</p:attrName>
                                        </p:attrNameLst>
                                      </p:cBhvr>
                                      <p:to>
                                        <p:strVal val="visible"/>
                                      </p:to>
                                    </p:set>
                                    <p:animEffect transition="in" filter="wipe(left)">
                                      <p:cBhvr>
                                        <p:cTn id="49" dur="500"/>
                                        <p:tgtEl>
                                          <p:spTgt spid="3502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50216">
                                            <p:txEl>
                                              <p:pRg st="3" end="3"/>
                                            </p:txEl>
                                          </p:spTgt>
                                        </p:tgtEl>
                                        <p:attrNameLst>
                                          <p:attrName>style.visibility</p:attrName>
                                        </p:attrNameLst>
                                      </p:cBhvr>
                                      <p:to>
                                        <p:strVal val="visible"/>
                                      </p:to>
                                    </p:set>
                                    <p:animEffect transition="in" filter="wipe(left)">
                                      <p:cBhvr>
                                        <p:cTn id="54" dur="500"/>
                                        <p:tgtEl>
                                          <p:spTgt spid="350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build="p"/>
      <p:bldP spid="3502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18</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085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085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085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extLst>
      <p:ext uri="{BB962C8B-B14F-4D97-AF65-F5344CB8AC3E}">
        <p14:creationId xmlns:p14="http://schemas.microsoft.com/office/powerpoint/2010/main" val="108035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1234"/>
                                        </p:tgtEl>
                                        <p:attrNameLst>
                                          <p:attrName>style.visibility</p:attrName>
                                        </p:attrNameLst>
                                      </p:cBhvr>
                                      <p:to>
                                        <p:strVal val="visible"/>
                                      </p:to>
                                    </p:set>
                                    <p:anim calcmode="lin" valueType="num">
                                      <p:cBhvr>
                                        <p:cTn id="42" dur="500" fill="hold"/>
                                        <p:tgtEl>
                                          <p:spTgt spid="351234"/>
                                        </p:tgtEl>
                                        <p:attrNameLst>
                                          <p:attrName>ppt_w</p:attrName>
                                        </p:attrNameLst>
                                      </p:cBhvr>
                                      <p:tavLst>
                                        <p:tav tm="0">
                                          <p:val>
                                            <p:fltVal val="0"/>
                                          </p:val>
                                        </p:tav>
                                        <p:tav tm="100000">
                                          <p:val>
                                            <p:strVal val="#ppt_w"/>
                                          </p:val>
                                        </p:tav>
                                      </p:tavLst>
                                    </p:anim>
                                    <p:anim calcmode="lin" valueType="num">
                                      <p:cBhvr>
                                        <p:cTn id="43" dur="500" fill="hold"/>
                                        <p:tgtEl>
                                          <p:spTgt spid="351234"/>
                                        </p:tgtEl>
                                        <p:attrNameLst>
                                          <p:attrName>ppt_h</p:attrName>
                                        </p:attrNameLst>
                                      </p:cBhvr>
                                      <p:tavLst>
                                        <p:tav tm="0">
                                          <p:val>
                                            <p:fltVal val="0"/>
                                          </p:val>
                                        </p:tav>
                                        <p:tav tm="100000">
                                          <p:val>
                                            <p:strVal val="#ppt_h"/>
                                          </p:val>
                                        </p:tav>
                                      </p:tavLst>
                                    </p:anim>
                                    <p:animEffect transition="in" filter="fade">
                                      <p:cBhvr>
                                        <p:cTn id="44"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19</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1874"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1875"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1876"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a:t>
            </a:r>
            <a:r>
              <a:rPr lang="en-US" dirty="0" smtClean="0"/>
              <a:t> is </a:t>
            </a:r>
            <a:r>
              <a:rPr lang="en-US" dirty="0"/>
              <a:t>the </a:t>
            </a:r>
            <a:r>
              <a:rPr lang="en-US" dirty="0" smtClean="0"/>
              <a:t>direction </a:t>
            </a:r>
            <a:r>
              <a:rPr lang="en-US" dirty="0"/>
              <a:t>of the magnetic </a:t>
            </a:r>
            <a:r>
              <a:rPr lang="en-US" dirty="0" smtClean="0"/>
              <a:t>field </a:t>
            </a:r>
            <a:r>
              <a:rPr lang="en-US" dirty="0"/>
              <a:t>generated by the current flowing </a:t>
            </a:r>
            <a:r>
              <a:rPr lang="en-US" dirty="0" smtClean="0"/>
              <a:t>through a </a:t>
            </a:r>
            <a:r>
              <a:rPr lang="en-US" dirty="0"/>
              <a:t>circular </a:t>
            </a:r>
            <a:r>
              <a:rPr lang="en-US" dirty="0" smtClean="0"/>
              <a:t>loop?</a:t>
            </a:r>
            <a:endParaRPr lang="en-US" dirty="0"/>
          </a:p>
        </p:txBody>
      </p:sp>
    </p:spTree>
    <p:extLst>
      <p:ext uri="{BB962C8B-B14F-4D97-AF65-F5344CB8AC3E}">
        <p14:creationId xmlns:p14="http://schemas.microsoft.com/office/powerpoint/2010/main" val="5909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2258"/>
                                        </p:tgtEl>
                                        <p:attrNameLst>
                                          <p:attrName>style.visibility</p:attrName>
                                        </p:attrNameLst>
                                      </p:cBhvr>
                                      <p:to>
                                        <p:strVal val="visible"/>
                                      </p:to>
                                    </p:set>
                                    <p:anim calcmode="lin" valueType="num">
                                      <p:cBhvr>
                                        <p:cTn id="19" dur="500" fill="hold"/>
                                        <p:tgtEl>
                                          <p:spTgt spid="352258"/>
                                        </p:tgtEl>
                                        <p:attrNameLst>
                                          <p:attrName>ppt_w</p:attrName>
                                        </p:attrNameLst>
                                      </p:cBhvr>
                                      <p:tavLst>
                                        <p:tav tm="0">
                                          <p:val>
                                            <p:fltVal val="0"/>
                                          </p:val>
                                        </p:tav>
                                        <p:tav tm="100000">
                                          <p:val>
                                            <p:strVal val="#ppt_w"/>
                                          </p:val>
                                        </p:tav>
                                      </p:tavLst>
                                    </p:anim>
                                    <p:anim calcmode="lin" valueType="num">
                                      <p:cBhvr>
                                        <p:cTn id="20" dur="500" fill="hold"/>
                                        <p:tgtEl>
                                          <p:spTgt spid="352258"/>
                                        </p:tgtEl>
                                        <p:attrNameLst>
                                          <p:attrName>ppt_h</p:attrName>
                                        </p:attrNameLst>
                                      </p:cBhvr>
                                      <p:tavLst>
                                        <p:tav tm="0">
                                          <p:val>
                                            <p:fltVal val="0"/>
                                          </p:val>
                                        </p:tav>
                                        <p:tav tm="100000">
                                          <p:val>
                                            <p:strVal val="#ppt_h"/>
                                          </p:val>
                                        </p:tav>
                                      </p:tavLst>
                                    </p:anim>
                                    <p:animEffect transition="in" filter="fade">
                                      <p:cBhvr>
                                        <p:cTn id="21"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25,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smtClean="0">
                <a:solidFill>
                  <a:srgbClr val="003300"/>
                </a:solidFill>
                <a:latin typeface="Arial Narrow" charset="0"/>
              </a:rPr>
              <a:t>PHYS 1444-001, Summer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838200"/>
          </a:xfrm>
        </p:spPr>
        <p:txBody>
          <a:bodyPr/>
          <a:lstStyle/>
          <a:p>
            <a:r>
              <a:rPr lang="en-US" sz="4800"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609600"/>
            <a:ext cx="8991600" cy="5334000"/>
          </a:xfrm>
        </p:spPr>
        <p:txBody>
          <a:bodyPr/>
          <a:lstStyle/>
          <a:p>
            <a:r>
              <a:rPr lang="en-US" sz="2000" dirty="0" smtClean="0"/>
              <a:t>One-on-one mid-term grade discussion tomorrow Tuesday, June 24.  </a:t>
            </a:r>
          </a:p>
          <a:p>
            <a:pPr lvl="1"/>
            <a:r>
              <a:rPr lang="en-US" sz="1800" dirty="0" smtClean="0"/>
              <a:t>Class for the first 30min </a:t>
            </a:r>
            <a:r>
              <a:rPr lang="en-US" sz="1800" dirty="0" smtClean="0">
                <a:sym typeface="Wingdings"/>
              </a:rPr>
              <a:t> Quiz 3</a:t>
            </a:r>
            <a:endParaRPr lang="en-US" sz="1800" dirty="0" smtClean="0"/>
          </a:p>
          <a:p>
            <a:pPr lvl="1"/>
            <a:r>
              <a:rPr lang="en-US" sz="1800" dirty="0" smtClean="0"/>
              <a:t>In my office </a:t>
            </a:r>
            <a:r>
              <a:rPr lang="mr-IN" sz="1800" dirty="0" smtClean="0"/>
              <a:t>–</a:t>
            </a:r>
            <a:r>
              <a:rPr lang="en-US" sz="1800" dirty="0" smtClean="0"/>
              <a:t> CPB342. </a:t>
            </a:r>
            <a:endParaRPr lang="en-US" sz="1600" dirty="0"/>
          </a:p>
          <a:p>
            <a:pPr lvl="1"/>
            <a:r>
              <a:rPr lang="en-US" sz="1800" dirty="0" smtClean="0"/>
              <a:t>Last names begin with </a:t>
            </a:r>
          </a:p>
          <a:p>
            <a:pPr lvl="2"/>
            <a:r>
              <a:rPr lang="en-US" sz="1600" dirty="0" smtClean="0"/>
              <a:t>A </a:t>
            </a:r>
            <a:r>
              <a:rPr lang="mr-IN" sz="1600" dirty="0" smtClean="0"/>
              <a:t>–</a:t>
            </a:r>
            <a:r>
              <a:rPr lang="en-US" sz="1600" dirty="0" smtClean="0"/>
              <a:t> G: 11:05 </a:t>
            </a:r>
            <a:r>
              <a:rPr lang="mr-IN" sz="1600" dirty="0" smtClean="0"/>
              <a:t>–</a:t>
            </a:r>
            <a:r>
              <a:rPr lang="en-US" sz="1600" dirty="0" smtClean="0"/>
              <a:t> 11:35</a:t>
            </a:r>
          </a:p>
          <a:p>
            <a:pPr lvl="2"/>
            <a:r>
              <a:rPr lang="en-US" sz="1600" dirty="0" smtClean="0"/>
              <a:t>H </a:t>
            </a:r>
            <a:r>
              <a:rPr lang="mr-IN" sz="1600" dirty="0" smtClean="0"/>
              <a:t>–</a:t>
            </a:r>
            <a:r>
              <a:rPr lang="en-US" sz="1600" dirty="0" smtClean="0"/>
              <a:t> M: 11:35 </a:t>
            </a:r>
            <a:r>
              <a:rPr lang="mr-IN" sz="1600" dirty="0" smtClean="0"/>
              <a:t>–</a:t>
            </a:r>
            <a:r>
              <a:rPr lang="en-US" sz="1600" dirty="0" smtClean="0"/>
              <a:t> 12:00</a:t>
            </a:r>
          </a:p>
          <a:p>
            <a:pPr lvl="2"/>
            <a:r>
              <a:rPr lang="en-US" sz="1600" dirty="0" smtClean="0"/>
              <a:t>N </a:t>
            </a:r>
            <a:r>
              <a:rPr lang="mr-IN" sz="1600" dirty="0" smtClean="0"/>
              <a:t>–</a:t>
            </a:r>
            <a:r>
              <a:rPr lang="en-US" sz="1600" dirty="0" smtClean="0"/>
              <a:t> Z: 12 </a:t>
            </a:r>
            <a:r>
              <a:rPr lang="mr-IN" sz="1600" dirty="0" smtClean="0"/>
              <a:t>–</a:t>
            </a:r>
            <a:r>
              <a:rPr lang="en-US" sz="1600" dirty="0" smtClean="0"/>
              <a:t> 12:30</a:t>
            </a:r>
          </a:p>
          <a:p>
            <a:pPr lvl="2"/>
            <a:r>
              <a:rPr lang="en-US" sz="1600" dirty="0" smtClean="0"/>
              <a:t>If you have schedule issue, please be sure to come in early for the discussion</a:t>
            </a:r>
          </a:p>
          <a:p>
            <a:r>
              <a:rPr lang="en-US" sz="2000" dirty="0" smtClean="0"/>
              <a:t>Quiz 3 tomorrow, Tuesday, June 26 in class</a:t>
            </a:r>
          </a:p>
          <a:p>
            <a:pPr lvl="1" eaLnBrk="1" hangingPunct="1"/>
            <a:r>
              <a:rPr lang="en-US" sz="1800" dirty="0" smtClean="0"/>
              <a:t>Covers CH25.6 </a:t>
            </a:r>
            <a:r>
              <a:rPr lang="mr-IN" sz="1800" dirty="0" smtClean="0"/>
              <a:t>–</a:t>
            </a:r>
            <a:r>
              <a:rPr lang="en-US" sz="1800" dirty="0" smtClean="0"/>
              <a:t> what we finish today</a:t>
            </a:r>
          </a:p>
          <a:p>
            <a:pPr lvl="1" eaLnBrk="1" hangingPunct="1"/>
            <a:r>
              <a:rPr lang="en-US" sz="1800" dirty="0" smtClean="0"/>
              <a:t>Bring your calculator but DO NOT input formula into it!</a:t>
            </a:r>
          </a:p>
          <a:p>
            <a:pPr lvl="2" eaLnBrk="1" hangingPunct="1"/>
            <a:r>
              <a:rPr lang="en-US" sz="1600" dirty="0" smtClean="0"/>
              <a:t>Cell phones or any types of computers cannot replace a calculator!</a:t>
            </a:r>
          </a:p>
          <a:p>
            <a:pPr lvl="1" eaLnBrk="1" hangingPunct="1"/>
            <a:r>
              <a:rPr lang="en-US" sz="1800" dirty="0" smtClean="0"/>
              <a:t>BYOF: You may bring a one 8.5x11.5 sheet (front and back) of </a:t>
            </a:r>
            <a:r>
              <a:rPr lang="en-US" sz="1800" b="1" u="sng" dirty="0" smtClean="0">
                <a:solidFill>
                  <a:srgbClr val="FF0000"/>
                </a:solidFill>
              </a:rPr>
              <a:t>handwritten</a:t>
            </a:r>
            <a:r>
              <a:rPr lang="en-US" sz="1800" dirty="0" smtClean="0"/>
              <a:t> formulae and values of constants</a:t>
            </a:r>
          </a:p>
          <a:p>
            <a:pPr lvl="1" eaLnBrk="1" hangingPunct="1"/>
            <a:r>
              <a:rPr lang="en-US" sz="1800" dirty="0" smtClean="0"/>
              <a:t>No derivations, word definitions or solutions of any kind!</a:t>
            </a:r>
          </a:p>
          <a:p>
            <a:pPr lvl="1" eaLnBrk="1" hangingPunct="1"/>
            <a:r>
              <a:rPr lang="en-US" sz="1800" dirty="0" smtClean="0"/>
              <a:t>No additional formulae or values of constants will be provided! </a:t>
            </a:r>
            <a:endParaRPr lang="en-US" sz="1400" dirty="0" smtClean="0"/>
          </a:p>
          <a:p>
            <a:r>
              <a:rPr lang="en-US" sz="2000" dirty="0" smtClean="0"/>
              <a:t>Reading assignments: CH27.6 </a:t>
            </a:r>
            <a:r>
              <a:rPr lang="mr-IN" sz="2000" dirty="0" smtClean="0"/>
              <a:t>–</a:t>
            </a:r>
            <a:r>
              <a:rPr lang="en-US" sz="2000" dirty="0" smtClean="0"/>
              <a:t> CH27.9</a:t>
            </a:r>
            <a:endParaRPr lang="en-US" sz="2000" dirty="0"/>
          </a:p>
        </p:txBody>
      </p:sp>
    </p:spTree>
    <p:extLst>
      <p:ext uri="{BB962C8B-B14F-4D97-AF65-F5344CB8AC3E}">
        <p14:creationId xmlns:p14="http://schemas.microsoft.com/office/powerpoint/2010/main" val="88614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1619">
                                            <p:txEl>
                                              <p:pRg st="5" end="5"/>
                                            </p:txEl>
                                          </p:spTgt>
                                        </p:tgtEl>
                                        <p:attrNameLst>
                                          <p:attrName>style.visibility</p:attrName>
                                        </p:attrNameLst>
                                      </p:cBhvr>
                                      <p:to>
                                        <p:strVal val="visible"/>
                                      </p:to>
                                    </p:set>
                                    <p:animEffect transition="in" filter="wipe(left)">
                                      <p:cBhvr>
                                        <p:cTn id="31" dur="500"/>
                                        <p:tgtEl>
                                          <p:spTgt spid="111619">
                                            <p:txEl>
                                              <p:pRg st="5" end="5"/>
                                            </p:txEl>
                                          </p:spTgt>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1619">
                                            <p:txEl>
                                              <p:pRg st="7" end="7"/>
                                            </p:txEl>
                                          </p:spTgt>
                                        </p:tgtEl>
                                        <p:attrNameLst>
                                          <p:attrName>style.visibility</p:attrName>
                                        </p:attrNameLst>
                                      </p:cBhvr>
                                      <p:to>
                                        <p:strVal val="visible"/>
                                      </p:to>
                                    </p:set>
                                    <p:animEffect transition="in" filter="wipe(left)">
                                      <p:cBhvr>
                                        <p:cTn id="40" dur="500"/>
                                        <p:tgtEl>
                                          <p:spTgt spid="111619">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1619">
                                            <p:txEl>
                                              <p:pRg st="8" end="8"/>
                                            </p:txEl>
                                          </p:spTgt>
                                        </p:tgtEl>
                                        <p:attrNameLst>
                                          <p:attrName>style.visibility</p:attrName>
                                        </p:attrNameLst>
                                      </p:cBhvr>
                                      <p:to>
                                        <p:strVal val="visible"/>
                                      </p:to>
                                    </p:set>
                                    <p:animEffect transition="in" filter="wipe(left)">
                                      <p:cBhvr>
                                        <p:cTn id="45" dur="500"/>
                                        <p:tgtEl>
                                          <p:spTgt spid="11161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1619">
                                            <p:txEl>
                                              <p:pRg st="9" end="9"/>
                                            </p:txEl>
                                          </p:spTgt>
                                        </p:tgtEl>
                                        <p:attrNameLst>
                                          <p:attrName>style.visibility</p:attrName>
                                        </p:attrNameLst>
                                      </p:cBhvr>
                                      <p:to>
                                        <p:strVal val="visible"/>
                                      </p:to>
                                    </p:set>
                                    <p:animEffect transition="in" filter="wipe(left)">
                                      <p:cBhvr>
                                        <p:cTn id="50" dur="500"/>
                                        <p:tgtEl>
                                          <p:spTgt spid="111619">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11619">
                                            <p:txEl>
                                              <p:pRg st="10" end="10"/>
                                            </p:txEl>
                                          </p:spTgt>
                                        </p:tgtEl>
                                        <p:attrNameLst>
                                          <p:attrName>style.visibility</p:attrName>
                                        </p:attrNameLst>
                                      </p:cBhvr>
                                      <p:to>
                                        <p:strVal val="visible"/>
                                      </p:to>
                                    </p:set>
                                    <p:animEffect transition="in" filter="wipe(left)">
                                      <p:cBhvr>
                                        <p:cTn id="55" dur="500"/>
                                        <p:tgtEl>
                                          <p:spTgt spid="111619">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11619">
                                            <p:txEl>
                                              <p:pRg st="11" end="11"/>
                                            </p:txEl>
                                          </p:spTgt>
                                        </p:tgtEl>
                                        <p:attrNameLst>
                                          <p:attrName>style.visibility</p:attrName>
                                        </p:attrNameLst>
                                      </p:cBhvr>
                                      <p:to>
                                        <p:strVal val="visible"/>
                                      </p:to>
                                    </p:set>
                                    <p:animEffect transition="in" filter="wipe(left)">
                                      <p:cBhvr>
                                        <p:cTn id="60" dur="500"/>
                                        <p:tgtEl>
                                          <p:spTgt spid="111619">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11619">
                                            <p:txEl>
                                              <p:pRg st="12" end="12"/>
                                            </p:txEl>
                                          </p:spTgt>
                                        </p:tgtEl>
                                        <p:attrNameLst>
                                          <p:attrName>style.visibility</p:attrName>
                                        </p:attrNameLst>
                                      </p:cBhvr>
                                      <p:to>
                                        <p:strVal val="visible"/>
                                      </p:to>
                                    </p:set>
                                    <p:animEffect transition="in" filter="wipe(left)">
                                      <p:cBhvr>
                                        <p:cTn id="65" dur="500"/>
                                        <p:tgtEl>
                                          <p:spTgt spid="111619">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11619">
                                            <p:txEl>
                                              <p:pRg st="13" end="13"/>
                                            </p:txEl>
                                          </p:spTgt>
                                        </p:tgtEl>
                                        <p:attrNameLst>
                                          <p:attrName>style.visibility</p:attrName>
                                        </p:attrNameLst>
                                      </p:cBhvr>
                                      <p:to>
                                        <p:strVal val="visible"/>
                                      </p:to>
                                    </p:set>
                                    <p:animEffect transition="in" filter="wipe(left)">
                                      <p:cBhvr>
                                        <p:cTn id="70" dur="500"/>
                                        <p:tgtEl>
                                          <p:spTgt spid="111619">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11619">
                                            <p:txEl>
                                              <p:pRg st="14" end="14"/>
                                            </p:txEl>
                                          </p:spTgt>
                                        </p:tgtEl>
                                        <p:attrNameLst>
                                          <p:attrName>style.visibility</p:attrName>
                                        </p:attrNameLst>
                                      </p:cBhvr>
                                      <p:to>
                                        <p:strVal val="visible"/>
                                      </p:to>
                                    </p:set>
                                    <p:animEffect transition="in" filter="wipe(left)">
                                      <p:cBhvr>
                                        <p:cTn id="75" dur="500"/>
                                        <p:tgtEl>
                                          <p:spTgt spid="111619">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11619">
                                            <p:txEl>
                                              <p:pRg st="15" end="15"/>
                                            </p:txEl>
                                          </p:spTgt>
                                        </p:tgtEl>
                                        <p:attrNameLst>
                                          <p:attrName>style.visibility</p:attrName>
                                        </p:attrNameLst>
                                      </p:cBhvr>
                                      <p:to>
                                        <p:strVal val="visible"/>
                                      </p:to>
                                    </p:set>
                                    <p:animEffect transition="in" filter="wipe(left)">
                                      <p:cBhvr>
                                        <p:cTn id="80" dur="500"/>
                                        <p:tgtEl>
                                          <p:spTgt spid="11161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June 25, 2018</a:t>
            </a:r>
            <a:endParaRPr lang="en-US"/>
          </a:p>
        </p:txBody>
      </p:sp>
      <p:sp>
        <p:nvSpPr>
          <p:cNvPr id="11" name="Footer Placeholder 4"/>
          <p:cNvSpPr>
            <a:spLocks noGrp="1"/>
          </p:cNvSpPr>
          <p:nvPr>
            <p:ph type="ftr" sz="quarter" idx="11"/>
          </p:nvPr>
        </p:nvSpPr>
        <p:spPr/>
        <p:txBody>
          <a:bodyPr/>
          <a:lstStyle/>
          <a:p>
            <a:r>
              <a:rPr lang="de-DE" smtClean="0"/>
              <a:t>PHYS 1444-001, Summer 2018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20</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289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2899"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2900"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a:t>
            </a:r>
            <a:r>
              <a:rPr lang="en-US" sz="2000" dirty="0" smtClean="0"/>
              <a:t>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6528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3288">
                                            <p:txEl>
                                              <p:pRg st="6" end="6"/>
                                            </p:txEl>
                                          </p:spTgt>
                                        </p:tgtEl>
                                        <p:attrNameLst>
                                          <p:attrName>style.visibility</p:attrName>
                                        </p:attrNameLst>
                                      </p:cBhvr>
                                      <p:to>
                                        <p:strVal val="visible"/>
                                      </p:to>
                                    </p:set>
                                    <p:animEffect transition="in" filter="wipe(left)">
                                      <p:cBhvr>
                                        <p:cTn id="37" dur="500"/>
                                        <p:tgtEl>
                                          <p:spTgt spid="353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3288">
                                            <p:txEl>
                                              <p:pRg st="7" end="7"/>
                                            </p:txEl>
                                          </p:spTgt>
                                        </p:tgtEl>
                                        <p:attrNameLst>
                                          <p:attrName>style.visibility</p:attrName>
                                        </p:attrNameLst>
                                      </p:cBhvr>
                                      <p:to>
                                        <p:strVal val="visible"/>
                                      </p:to>
                                    </p:set>
                                    <p:animEffect transition="in" filter="wipe(left)">
                                      <p:cBhvr>
                                        <p:cTn id="42" dur="500"/>
                                        <p:tgtEl>
                                          <p:spTgt spid="353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53289"/>
                                        </p:tgtEl>
                                        <p:attrNameLst>
                                          <p:attrName>style.visibility</p:attrName>
                                        </p:attrNameLst>
                                      </p:cBhvr>
                                      <p:to>
                                        <p:strVal val="visible"/>
                                      </p:to>
                                    </p:set>
                                    <p:anim calcmode="lin" valueType="num">
                                      <p:cBhvr>
                                        <p:cTn id="47" dur="500" fill="hold"/>
                                        <p:tgtEl>
                                          <p:spTgt spid="353289"/>
                                        </p:tgtEl>
                                        <p:attrNameLst>
                                          <p:attrName>ppt_w</p:attrName>
                                        </p:attrNameLst>
                                      </p:cBhvr>
                                      <p:tavLst>
                                        <p:tav tm="0">
                                          <p:val>
                                            <p:fltVal val="0"/>
                                          </p:val>
                                        </p:tav>
                                        <p:tav tm="100000">
                                          <p:val>
                                            <p:strVal val="#ppt_w"/>
                                          </p:val>
                                        </p:tav>
                                      </p:tavLst>
                                    </p:anim>
                                    <p:anim calcmode="lin" valueType="num">
                                      <p:cBhvr>
                                        <p:cTn id="48" dur="500" fill="hold"/>
                                        <p:tgtEl>
                                          <p:spTgt spid="353289"/>
                                        </p:tgtEl>
                                        <p:attrNameLst>
                                          <p:attrName>ppt_h</p:attrName>
                                        </p:attrNameLst>
                                      </p:cBhvr>
                                      <p:tavLst>
                                        <p:tav tm="0">
                                          <p:val>
                                            <p:fltVal val="0"/>
                                          </p:val>
                                        </p:tav>
                                        <p:tav tm="100000">
                                          <p:val>
                                            <p:strVal val="#ppt_h"/>
                                          </p:val>
                                        </p:tav>
                                      </p:tavLst>
                                    </p:anim>
                                    <p:animEffect transition="in" filter="fade">
                                      <p:cBhvr>
                                        <p:cTn id="49" dur="500"/>
                                        <p:tgtEl>
                                          <p:spTgt spid="35328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53283"/>
                                        </p:tgtEl>
                                        <p:attrNameLst>
                                          <p:attrName>style.visibility</p:attrName>
                                        </p:attrNameLst>
                                      </p:cBhvr>
                                      <p:to>
                                        <p:strVal val="visible"/>
                                      </p:to>
                                    </p:set>
                                    <p:anim calcmode="lin" valueType="num">
                                      <p:cBhvr>
                                        <p:cTn id="61" dur="500" fill="hold"/>
                                        <p:tgtEl>
                                          <p:spTgt spid="353283"/>
                                        </p:tgtEl>
                                        <p:attrNameLst>
                                          <p:attrName>ppt_w</p:attrName>
                                        </p:attrNameLst>
                                      </p:cBhvr>
                                      <p:tavLst>
                                        <p:tav tm="0">
                                          <p:val>
                                            <p:fltVal val="0"/>
                                          </p:val>
                                        </p:tav>
                                        <p:tav tm="100000">
                                          <p:val>
                                            <p:strVal val="#ppt_w"/>
                                          </p:val>
                                        </p:tav>
                                      </p:tavLst>
                                    </p:anim>
                                    <p:anim calcmode="lin" valueType="num">
                                      <p:cBhvr>
                                        <p:cTn id="62" dur="500" fill="hold"/>
                                        <p:tgtEl>
                                          <p:spTgt spid="353283"/>
                                        </p:tgtEl>
                                        <p:attrNameLst>
                                          <p:attrName>ppt_h</p:attrName>
                                        </p:attrNameLst>
                                      </p:cBhvr>
                                      <p:tavLst>
                                        <p:tav tm="0">
                                          <p:val>
                                            <p:fltVal val="0"/>
                                          </p:val>
                                        </p:tav>
                                        <p:tav tm="100000">
                                          <p:val>
                                            <p:strVal val="#ppt_h"/>
                                          </p:val>
                                        </p:tav>
                                      </p:tavLst>
                                    </p:anim>
                                    <p:animEffect transition="in" filter="fade">
                                      <p:cBhvr>
                                        <p:cTn id="63"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June 25,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21</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403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403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403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a:t>
            </a:r>
            <a:r>
              <a:rPr lang="en-US" sz="2400" dirty="0"/>
              <a:t>current 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324037" name="Equation" r:id="rId7" imgW="774360" imgH="164880" progId="Equation.DSMT4">
                  <p:embed/>
                </p:oleObj>
              </mc:Choice>
              <mc:Fallback>
                <p:oleObj name="Equation" r:id="rId7" imgW="774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1387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June 25,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22</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561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561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562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325621" name="Equation" r:id="rId7" imgW="749160" imgH="164880" progId="Equation.DSMT4">
                  <p:embed/>
                </p:oleObj>
              </mc:Choice>
              <mc:Fallback>
                <p:oleObj name="Equation" r:id="rId7" imgW="7491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325622" name="Equation" r:id="rId9" imgW="622080" imgH="203040" progId="Equation.DSMT4">
                  <p:embed/>
                </p:oleObj>
              </mc:Choice>
              <mc:Fallback>
                <p:oleObj name="Equation" r:id="rId9" imgW="6220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325623" name="Equation" r:id="rId11" imgW="495000" imgH="203040" progId="Equation.DSMT4">
                  <p:embed/>
                </p:oleObj>
              </mc:Choice>
              <mc:Fallback>
                <p:oleObj name="Equation" r:id="rId11" imgW="4950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325624" name="Equation" r:id="rId13" imgW="698400" imgH="203040" progId="Equation.DSMT4">
                  <p:embed/>
                </p:oleObj>
              </mc:Choice>
              <mc:Fallback>
                <p:oleObj name="Equation" r:id="rId13" imgW="698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mc:AlternateContent xmlns:mc="http://schemas.openxmlformats.org/markup-compatibility/2006">
              <mc:Choice xmlns:v="urn:schemas-microsoft-com:vml" Requires="v">
                <p:oleObj spid="_x0000_s325625" name="Equation" r:id="rId15" imgW="634680" imgH="203040" progId="Equation.DSMT4">
                  <p:embed/>
                </p:oleObj>
              </mc:Choice>
              <mc:Fallback>
                <p:oleObj name="Equation" r:id="rId15" imgW="63468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1838" y="36830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325626" name="Equation" r:id="rId17" imgW="761760" imgH="203040" progId="Equation.DSMT4">
                  <p:embed/>
                </p:oleObj>
              </mc:Choice>
              <mc:Fallback>
                <p:oleObj name="Equation" r:id="rId17" imgW="7617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99366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5334">
                                            <p:txEl>
                                              <p:pRg st="0" end="0"/>
                                            </p:txEl>
                                          </p:spTgt>
                                        </p:tgtEl>
                                        <p:attrNameLst>
                                          <p:attrName>style.visibility</p:attrName>
                                        </p:attrNameLst>
                                      </p:cBhvr>
                                      <p:to>
                                        <p:strVal val="visible"/>
                                      </p:to>
                                    </p:set>
                                    <p:animEffect transition="in" filter="wipe(left)">
                                      <p:cBhvr>
                                        <p:cTn id="7" dur="500"/>
                                        <p:tgtEl>
                                          <p:spTgt spid="355334">
                                            <p:txEl>
                                              <p:pRg st="0" end="0"/>
                                            </p:txEl>
                                          </p:spTgt>
                                        </p:tgtEl>
                                      </p:cBhvr>
                                    </p:animEffect>
                                  </p:childTnLst>
                                </p:cTn>
                              </p:par>
                            </p:childTnLst>
                          </p:cTn>
                        </p:par>
                        <p:par>
                          <p:cTn id="8" fill="hold">
                            <p:stCondLst>
                              <p:cond delay="1350"/>
                            </p:stCondLst>
                            <p:childTnLst>
                              <p:par>
                                <p:cTn id="9" presetID="22" presetClass="entr" presetSubtype="8"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wipe(left)">
                                      <p:cBhvr>
                                        <p:cTn id="11" dur="500"/>
                                        <p:tgtEl>
                                          <p:spTgt spid="35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5334">
                                            <p:txEl>
                                              <p:pRg st="1" end="1"/>
                                            </p:txEl>
                                          </p:spTgt>
                                        </p:tgtEl>
                                        <p:attrNameLst>
                                          <p:attrName>style.visibility</p:attrName>
                                        </p:attrNameLst>
                                      </p:cBhvr>
                                      <p:to>
                                        <p:strVal val="visible"/>
                                      </p:to>
                                    </p:set>
                                    <p:animEffect transition="in" filter="wipe(left)">
                                      <p:cBhvr>
                                        <p:cTn id="16" dur="500"/>
                                        <p:tgtEl>
                                          <p:spTgt spid="3553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5336"/>
                                        </p:tgtEl>
                                        <p:attrNameLst>
                                          <p:attrName>style.visibility</p:attrName>
                                        </p:attrNameLst>
                                      </p:cBhvr>
                                      <p:to>
                                        <p:strVal val="visible"/>
                                      </p:to>
                                    </p:set>
                                    <p:animEffect transition="in" filter="wipe(left)">
                                      <p:cBhvr>
                                        <p:cTn id="21" dur="500"/>
                                        <p:tgtEl>
                                          <p:spTgt spid="3553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5337"/>
                                        </p:tgtEl>
                                        <p:attrNameLst>
                                          <p:attrName>style.visibility</p:attrName>
                                        </p:attrNameLst>
                                      </p:cBhvr>
                                      <p:to>
                                        <p:strVal val="visible"/>
                                      </p:to>
                                    </p:set>
                                    <p:animEffect transition="in" filter="wipe(left)">
                                      <p:cBhvr>
                                        <p:cTn id="26" dur="500"/>
                                        <p:tgtEl>
                                          <p:spTgt spid="3553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5334">
                                            <p:txEl>
                                              <p:pRg st="2" end="2"/>
                                            </p:txEl>
                                          </p:spTgt>
                                        </p:tgtEl>
                                        <p:attrNameLst>
                                          <p:attrName>style.visibility</p:attrName>
                                        </p:attrNameLst>
                                      </p:cBhvr>
                                      <p:to>
                                        <p:strVal val="visible"/>
                                      </p:to>
                                    </p:set>
                                    <p:animEffect transition="in" filter="wipe(left)">
                                      <p:cBhvr>
                                        <p:cTn id="31" dur="500"/>
                                        <p:tgtEl>
                                          <p:spTgt spid="35533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5338"/>
                                        </p:tgtEl>
                                        <p:attrNameLst>
                                          <p:attrName>style.visibility</p:attrName>
                                        </p:attrNameLst>
                                      </p:cBhvr>
                                      <p:to>
                                        <p:strVal val="visible"/>
                                      </p:to>
                                    </p:set>
                                    <p:animEffect transition="in" filter="wipe(left)">
                                      <p:cBhvr>
                                        <p:cTn id="36" dur="500"/>
                                        <p:tgtEl>
                                          <p:spTgt spid="355338"/>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55334">
                                            <p:txEl>
                                              <p:pRg st="3" end="3"/>
                                            </p:txEl>
                                          </p:spTgt>
                                        </p:tgtEl>
                                        <p:attrNameLst>
                                          <p:attrName>style.visibility</p:attrName>
                                        </p:attrNameLst>
                                      </p:cBhvr>
                                      <p:to>
                                        <p:strVal val="visible"/>
                                      </p:to>
                                    </p:set>
                                    <p:animEffect transition="in" filter="wipe(left)">
                                      <p:cBhvr>
                                        <p:cTn id="40" dur="500"/>
                                        <p:tgtEl>
                                          <p:spTgt spid="35533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5334">
                                            <p:txEl>
                                              <p:pRg st="4" end="4"/>
                                            </p:txEl>
                                          </p:spTgt>
                                        </p:tgtEl>
                                        <p:attrNameLst>
                                          <p:attrName>style.visibility</p:attrName>
                                        </p:attrNameLst>
                                      </p:cBhvr>
                                      <p:to>
                                        <p:strVal val="visible"/>
                                      </p:to>
                                    </p:set>
                                    <p:animEffect transition="in" filter="wipe(left)">
                                      <p:cBhvr>
                                        <p:cTn id="45" dur="500"/>
                                        <p:tgtEl>
                                          <p:spTgt spid="35533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5339"/>
                                        </p:tgtEl>
                                        <p:attrNameLst>
                                          <p:attrName>style.visibility</p:attrName>
                                        </p:attrNameLst>
                                      </p:cBhvr>
                                      <p:to>
                                        <p:strVal val="visible"/>
                                      </p:to>
                                    </p:set>
                                    <p:animEffect transition="in" filter="wipe(left)">
                                      <p:cBhvr>
                                        <p:cTn id="50" dur="500"/>
                                        <p:tgtEl>
                                          <p:spTgt spid="3553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5334">
                                            <p:txEl>
                                              <p:pRg st="5" end="5"/>
                                            </p:txEl>
                                          </p:spTgt>
                                        </p:tgtEl>
                                        <p:attrNameLst>
                                          <p:attrName>style.visibility</p:attrName>
                                        </p:attrNameLst>
                                      </p:cBhvr>
                                      <p:to>
                                        <p:strVal val="visible"/>
                                      </p:to>
                                    </p:set>
                                    <p:animEffect transition="in" filter="wipe(left)">
                                      <p:cBhvr>
                                        <p:cTn id="55" dur="500"/>
                                        <p:tgtEl>
                                          <p:spTgt spid="35533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5334">
                                            <p:txEl>
                                              <p:pRg st="6" end="6"/>
                                            </p:txEl>
                                          </p:spTgt>
                                        </p:tgtEl>
                                        <p:attrNameLst>
                                          <p:attrName>style.visibility</p:attrName>
                                        </p:attrNameLst>
                                      </p:cBhvr>
                                      <p:to>
                                        <p:strVal val="visible"/>
                                      </p:to>
                                    </p:set>
                                    <p:animEffect transition="in" filter="wipe(left)">
                                      <p:cBhvr>
                                        <p:cTn id="60" dur="500"/>
                                        <p:tgtEl>
                                          <p:spTgt spid="35533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5334">
                                            <p:txEl>
                                              <p:pRg st="7" end="7"/>
                                            </p:txEl>
                                          </p:spTgt>
                                        </p:tgtEl>
                                        <p:attrNameLst>
                                          <p:attrName>style.visibility</p:attrName>
                                        </p:attrNameLst>
                                      </p:cBhvr>
                                      <p:to>
                                        <p:strVal val="visible"/>
                                      </p:to>
                                    </p:set>
                                    <p:animEffect transition="in" filter="wipe(left)">
                                      <p:cBhvr>
                                        <p:cTn id="65" dur="500"/>
                                        <p:tgtEl>
                                          <p:spTgt spid="35533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55340"/>
                                        </p:tgtEl>
                                        <p:attrNameLst>
                                          <p:attrName>style.visibility</p:attrName>
                                        </p:attrNameLst>
                                      </p:cBhvr>
                                      <p:to>
                                        <p:strVal val="visible"/>
                                      </p:to>
                                    </p:set>
                                    <p:animEffect transition="in" filter="wipe(left)">
                                      <p:cBhvr>
                                        <p:cTn id="70" dur="500"/>
                                        <p:tgtEl>
                                          <p:spTgt spid="3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23</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2619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2619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2619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a:t>The magnetic field is a vector quantity</a:t>
            </a:r>
          </a:p>
          <a:p>
            <a:r>
              <a:rPr lang="en-US" sz="2800"/>
              <a:t>The SI unit for B is tesla (T)</a:t>
            </a:r>
          </a:p>
          <a:p>
            <a:pPr lvl="1"/>
            <a:r>
              <a:rPr lang="en-US" sz="2400"/>
              <a:t>What is the definition of 1 Tesla in terms of other known units?</a:t>
            </a:r>
          </a:p>
          <a:p>
            <a:pPr lvl="1"/>
            <a:r>
              <a:rPr lang="en-US" sz="2400"/>
              <a:t>1T=1N/Am</a:t>
            </a:r>
          </a:p>
          <a:p>
            <a:pPr lvl="1"/>
            <a:r>
              <a:rPr lang="en-US" sz="2400"/>
              <a:t>In older names, tesla is the same as weber per meter-squared</a:t>
            </a:r>
          </a:p>
          <a:p>
            <a:pPr lvl="2"/>
            <a:r>
              <a:rPr lang="en-US" sz="2000"/>
              <a:t>1Wb/m</a:t>
            </a:r>
            <a:r>
              <a:rPr lang="en-US" sz="2000" baseline="30000"/>
              <a:t>2</a:t>
            </a:r>
            <a:r>
              <a:rPr lang="en-US" sz="2000"/>
              <a:t>=1T</a:t>
            </a:r>
          </a:p>
          <a:p>
            <a:r>
              <a:rPr lang="en-US" sz="2800"/>
              <a:t>The cgs unit for B is gauss (G)</a:t>
            </a:r>
          </a:p>
          <a:p>
            <a:pPr lvl="1"/>
            <a:r>
              <a:rPr lang="en-US" sz="2400"/>
              <a:t>How many T is one G?</a:t>
            </a:r>
          </a:p>
          <a:p>
            <a:pPr lvl="2"/>
            <a:r>
              <a:rPr lang="en-US" sz="2000"/>
              <a:t>1G=10</a:t>
            </a:r>
            <a:r>
              <a:rPr lang="en-US" sz="2000" baseline="30000"/>
              <a:t>-4</a:t>
            </a:r>
            <a:r>
              <a:rPr lang="en-US" sz="2000"/>
              <a:t> T</a:t>
            </a:r>
          </a:p>
          <a:p>
            <a:pPr lvl="1"/>
            <a:r>
              <a:rPr lang="en-US" sz="2400"/>
              <a:t>For computation, one MUST convert G to T at all times</a:t>
            </a:r>
          </a:p>
          <a:p>
            <a:r>
              <a:rPr lang="en-US" sz="2800"/>
              <a:t>Magnetic field on the Earth’s surface is about 0.5G=0.5x10</a:t>
            </a:r>
            <a:r>
              <a:rPr lang="en-US" sz="2800" baseline="30000"/>
              <a:t>-4</a:t>
            </a:r>
            <a:r>
              <a:rPr lang="en-US" sz="2800"/>
              <a:t>T</a:t>
            </a:r>
          </a:p>
          <a:p>
            <a:r>
              <a:rPr lang="en-US" sz="280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mc:AlternateContent xmlns:mc="http://schemas.openxmlformats.org/markup-compatibility/2006">
              <mc:Choice xmlns:v="urn:schemas-microsoft-com:vml" Requires="v">
                <p:oleObj spid="_x0000_s326197" name="Equation" r:id="rId7" imgW="152280" imgH="164880" progId="Equation.DSMT4">
                  <p:embed/>
                </p:oleObj>
              </mc:Choice>
              <mc:Fallback>
                <p:oleObj name="Equation" r:id="rId7" imgW="1522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684838"/>
                        <a:ext cx="433388"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326198" name="Equation" r:id="rId9" imgW="152280" imgH="164880" progId="Equation.DSMT4">
                  <p:embed/>
                </p:oleObj>
              </mc:Choice>
              <mc:Fallback>
                <p:oleObj name="Equation" r:id="rId9" imgW="15228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42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6358">
                                            <p:txEl>
                                              <p:pRg st="0" end="0"/>
                                            </p:txEl>
                                          </p:spTgt>
                                        </p:tgtEl>
                                        <p:attrNameLst>
                                          <p:attrName>style.visibility</p:attrName>
                                        </p:attrNameLst>
                                      </p:cBhvr>
                                      <p:to>
                                        <p:strVal val="visible"/>
                                      </p:to>
                                    </p:set>
                                    <p:animEffect transition="in" filter="wipe(left)">
                                      <p:cBhvr>
                                        <p:cTn id="7" dur="500"/>
                                        <p:tgtEl>
                                          <p:spTgt spid="356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6358">
                                            <p:txEl>
                                              <p:pRg st="1" end="1"/>
                                            </p:txEl>
                                          </p:spTgt>
                                        </p:tgtEl>
                                        <p:attrNameLst>
                                          <p:attrName>style.visibility</p:attrName>
                                        </p:attrNameLst>
                                      </p:cBhvr>
                                      <p:to>
                                        <p:strVal val="visible"/>
                                      </p:to>
                                    </p:set>
                                    <p:animEffect transition="in" filter="wipe(left)">
                                      <p:cBhvr>
                                        <p:cTn id="12" dur="500"/>
                                        <p:tgtEl>
                                          <p:spTgt spid="356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6358">
                                            <p:txEl>
                                              <p:pRg st="2" end="2"/>
                                            </p:txEl>
                                          </p:spTgt>
                                        </p:tgtEl>
                                        <p:attrNameLst>
                                          <p:attrName>style.visibility</p:attrName>
                                        </p:attrNameLst>
                                      </p:cBhvr>
                                      <p:to>
                                        <p:strVal val="visible"/>
                                      </p:to>
                                    </p:set>
                                    <p:animEffect transition="in" filter="wipe(left)">
                                      <p:cBhvr>
                                        <p:cTn id="17" dur="500"/>
                                        <p:tgtEl>
                                          <p:spTgt spid="356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6358">
                                            <p:txEl>
                                              <p:pRg st="3" end="3"/>
                                            </p:txEl>
                                          </p:spTgt>
                                        </p:tgtEl>
                                        <p:attrNameLst>
                                          <p:attrName>style.visibility</p:attrName>
                                        </p:attrNameLst>
                                      </p:cBhvr>
                                      <p:to>
                                        <p:strVal val="visible"/>
                                      </p:to>
                                    </p:set>
                                    <p:animEffect transition="in" filter="wipe(left)">
                                      <p:cBhvr>
                                        <p:cTn id="22" dur="500"/>
                                        <p:tgtEl>
                                          <p:spTgt spid="356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6358">
                                            <p:txEl>
                                              <p:pRg st="4" end="4"/>
                                            </p:txEl>
                                          </p:spTgt>
                                        </p:tgtEl>
                                        <p:attrNameLst>
                                          <p:attrName>style.visibility</p:attrName>
                                        </p:attrNameLst>
                                      </p:cBhvr>
                                      <p:to>
                                        <p:strVal val="visible"/>
                                      </p:to>
                                    </p:set>
                                    <p:animEffect transition="in" filter="wipe(left)">
                                      <p:cBhvr>
                                        <p:cTn id="27" dur="500"/>
                                        <p:tgtEl>
                                          <p:spTgt spid="3563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6358">
                                            <p:txEl>
                                              <p:pRg st="5" end="5"/>
                                            </p:txEl>
                                          </p:spTgt>
                                        </p:tgtEl>
                                        <p:attrNameLst>
                                          <p:attrName>style.visibility</p:attrName>
                                        </p:attrNameLst>
                                      </p:cBhvr>
                                      <p:to>
                                        <p:strVal val="visible"/>
                                      </p:to>
                                    </p:set>
                                    <p:animEffect transition="in" filter="wipe(left)">
                                      <p:cBhvr>
                                        <p:cTn id="32" dur="500"/>
                                        <p:tgtEl>
                                          <p:spTgt spid="3563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6358">
                                            <p:txEl>
                                              <p:pRg st="6" end="6"/>
                                            </p:txEl>
                                          </p:spTgt>
                                        </p:tgtEl>
                                        <p:attrNameLst>
                                          <p:attrName>style.visibility</p:attrName>
                                        </p:attrNameLst>
                                      </p:cBhvr>
                                      <p:to>
                                        <p:strVal val="visible"/>
                                      </p:to>
                                    </p:set>
                                    <p:animEffect transition="in" filter="wipe(left)">
                                      <p:cBhvr>
                                        <p:cTn id="37" dur="500"/>
                                        <p:tgtEl>
                                          <p:spTgt spid="3563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6358">
                                            <p:txEl>
                                              <p:pRg st="7" end="7"/>
                                            </p:txEl>
                                          </p:spTgt>
                                        </p:tgtEl>
                                        <p:attrNameLst>
                                          <p:attrName>style.visibility</p:attrName>
                                        </p:attrNameLst>
                                      </p:cBhvr>
                                      <p:to>
                                        <p:strVal val="visible"/>
                                      </p:to>
                                    </p:set>
                                    <p:animEffect transition="in" filter="wipe(left)">
                                      <p:cBhvr>
                                        <p:cTn id="42" dur="500"/>
                                        <p:tgtEl>
                                          <p:spTgt spid="356358">
                                            <p:txEl>
                                              <p:pRg st="7" end="7"/>
                                            </p:txEl>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356358">
                                            <p:txEl>
                                              <p:pRg st="8" end="8"/>
                                            </p:txEl>
                                          </p:spTgt>
                                        </p:tgtEl>
                                        <p:attrNameLst>
                                          <p:attrName>style.visibility</p:attrName>
                                        </p:attrNameLst>
                                      </p:cBhvr>
                                      <p:to>
                                        <p:strVal val="visible"/>
                                      </p:to>
                                    </p:set>
                                    <p:animEffect transition="in" filter="wipe(left)">
                                      <p:cBhvr>
                                        <p:cTn id="45" dur="500"/>
                                        <p:tgtEl>
                                          <p:spTgt spid="35635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56358">
                                            <p:txEl>
                                              <p:pRg st="9" end="9"/>
                                            </p:txEl>
                                          </p:spTgt>
                                        </p:tgtEl>
                                        <p:attrNameLst>
                                          <p:attrName>style.visibility</p:attrName>
                                        </p:attrNameLst>
                                      </p:cBhvr>
                                      <p:to>
                                        <p:strVal val="visible"/>
                                      </p:to>
                                    </p:set>
                                    <p:animEffect transition="in" filter="wipe(left)">
                                      <p:cBhvr>
                                        <p:cTn id="50" dur="500"/>
                                        <p:tgtEl>
                                          <p:spTgt spid="35635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6358">
                                            <p:txEl>
                                              <p:pRg st="10" end="10"/>
                                            </p:txEl>
                                          </p:spTgt>
                                        </p:tgtEl>
                                        <p:attrNameLst>
                                          <p:attrName>style.visibility</p:attrName>
                                        </p:attrNameLst>
                                      </p:cBhvr>
                                      <p:to>
                                        <p:strVal val="visible"/>
                                      </p:to>
                                    </p:set>
                                    <p:animEffect transition="in" filter="wipe(left)">
                                      <p:cBhvr>
                                        <p:cTn id="55" dur="500"/>
                                        <p:tgtEl>
                                          <p:spTgt spid="356358">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6358">
                                            <p:txEl>
                                              <p:pRg st="11" end="11"/>
                                            </p:txEl>
                                          </p:spTgt>
                                        </p:tgtEl>
                                        <p:attrNameLst>
                                          <p:attrName>style.visibility</p:attrName>
                                        </p:attrNameLst>
                                      </p:cBhvr>
                                      <p:to>
                                        <p:strVal val="visible"/>
                                      </p:to>
                                    </p:set>
                                    <p:animEffect transition="in" filter="wipe(left)">
                                      <p:cBhvr>
                                        <p:cTn id="60" dur="500"/>
                                        <p:tgtEl>
                                          <p:spTgt spid="356358">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56359"/>
                                        </p:tgtEl>
                                        <p:attrNameLst>
                                          <p:attrName>style.visibility</p:attrName>
                                        </p:attrNameLst>
                                      </p:cBhvr>
                                      <p:to>
                                        <p:strVal val="visible"/>
                                      </p:to>
                                    </p:set>
                                    <p:anim calcmode="lin" valueType="num">
                                      <p:cBhvr>
                                        <p:cTn id="65" dur="500" fill="hold"/>
                                        <p:tgtEl>
                                          <p:spTgt spid="356359"/>
                                        </p:tgtEl>
                                        <p:attrNameLst>
                                          <p:attrName>ppt_w</p:attrName>
                                        </p:attrNameLst>
                                      </p:cBhvr>
                                      <p:tavLst>
                                        <p:tav tm="0">
                                          <p:val>
                                            <p:fltVal val="0"/>
                                          </p:val>
                                        </p:tav>
                                        <p:tav tm="100000">
                                          <p:val>
                                            <p:strVal val="#ppt_w"/>
                                          </p:val>
                                        </p:tav>
                                      </p:tavLst>
                                    </p:anim>
                                    <p:anim calcmode="lin" valueType="num">
                                      <p:cBhvr>
                                        <p:cTn id="66" dur="500" fill="hold"/>
                                        <p:tgtEl>
                                          <p:spTgt spid="356359"/>
                                        </p:tgtEl>
                                        <p:attrNameLst>
                                          <p:attrName>ppt_h</p:attrName>
                                        </p:attrNameLst>
                                      </p:cBhvr>
                                      <p:tavLst>
                                        <p:tav tm="0">
                                          <p:val>
                                            <p:fltVal val="0"/>
                                          </p:val>
                                        </p:tav>
                                        <p:tav tm="100000">
                                          <p:val>
                                            <p:strVal val="#ppt_h"/>
                                          </p:val>
                                        </p:tav>
                                      </p:tavLst>
                                    </p:anim>
                                    <p:animEffect transition="in" filter="fade">
                                      <p:cBhvr>
                                        <p:cTn id="67" dur="500"/>
                                        <p:tgtEl>
                                          <p:spTgt spid="35635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356360"/>
                                        </p:tgtEl>
                                        <p:attrNameLst>
                                          <p:attrName>style.visibility</p:attrName>
                                        </p:attrNameLst>
                                      </p:cBhvr>
                                      <p:to>
                                        <p:strVal val="visible"/>
                                      </p:to>
                                    </p:set>
                                    <p:anim calcmode="lin" valueType="num">
                                      <p:cBhvr>
                                        <p:cTn id="72" dur="500" fill="hold"/>
                                        <p:tgtEl>
                                          <p:spTgt spid="356360"/>
                                        </p:tgtEl>
                                        <p:attrNameLst>
                                          <p:attrName>ppt_w</p:attrName>
                                        </p:attrNameLst>
                                      </p:cBhvr>
                                      <p:tavLst>
                                        <p:tav tm="0">
                                          <p:val>
                                            <p:fltVal val="0"/>
                                          </p:val>
                                        </p:tav>
                                        <p:tav tm="100000">
                                          <p:val>
                                            <p:strVal val="#ppt_w"/>
                                          </p:val>
                                        </p:tav>
                                      </p:tavLst>
                                    </p:anim>
                                    <p:anim calcmode="lin" valueType="num">
                                      <p:cBhvr>
                                        <p:cTn id="73" dur="500" fill="hold"/>
                                        <p:tgtEl>
                                          <p:spTgt spid="356360"/>
                                        </p:tgtEl>
                                        <p:attrNameLst>
                                          <p:attrName>ppt_h</p:attrName>
                                        </p:attrNameLst>
                                      </p:cBhvr>
                                      <p:tavLst>
                                        <p:tav tm="0">
                                          <p:val>
                                            <p:fltVal val="0"/>
                                          </p:val>
                                        </p:tav>
                                        <p:tav tm="100000">
                                          <p:val>
                                            <p:strVal val="#ppt_h"/>
                                          </p:val>
                                        </p:tav>
                                      </p:tavLst>
                                    </p:anim>
                                    <p:animEffect transition="in" filter="fade">
                                      <p:cBhvr>
                                        <p:cTn id="74" dur="500"/>
                                        <p:tgtEl>
                                          <p:spTgt spid="356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June 25, 2018</a:t>
            </a:r>
            <a:endParaRPr lang="en-US"/>
          </a:p>
        </p:txBody>
      </p:sp>
      <p:sp>
        <p:nvSpPr>
          <p:cNvPr id="23" name="Footer Placeholder 4"/>
          <p:cNvSpPr>
            <a:spLocks noGrp="1"/>
          </p:cNvSpPr>
          <p:nvPr>
            <p:ph type="ftr" sz="quarter" idx="11"/>
          </p:nvPr>
        </p:nvSpPr>
        <p:spPr/>
        <p:txBody>
          <a:bodyPr/>
          <a:lstStyle/>
          <a:p>
            <a:r>
              <a:rPr lang="de-DE" smtClean="0"/>
              <a:t>PHYS 1444-001, Summer 2018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24</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327442" name="Equation" r:id="rId4" imgW="355320" imgH="203040" progId="Equation.DSMT4">
                  <p:embed/>
                </p:oleObj>
              </mc:Choice>
              <mc:Fallback>
                <p:oleObj name="Equation" r:id="rId4" imgW="35532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327443" name="Equation" r:id="rId6" imgW="634680" imgH="203040" progId="Equation.DSMT4">
                  <p:embed/>
                </p:oleObj>
              </mc:Choice>
              <mc:Fallback>
                <p:oleObj name="Equation" r:id="rId6" imgW="63468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327444" name="Equation" r:id="rId8" imgW="469800" imgH="164880" progId="Equation.DSMT4">
                  <p:embed/>
                </p:oleObj>
              </mc:Choice>
              <mc:Fallback>
                <p:oleObj name="Equation" r:id="rId8" imgW="469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327445"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327446" name="Equation" r:id="rId12" imgW="291960" imgH="368280" progId="Equation.DSMT4">
                  <p:embed/>
                </p:oleObj>
              </mc:Choice>
              <mc:Fallback>
                <p:oleObj name="Equation" r:id="rId12" imgW="2919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327447" name="Equation" r:id="rId14" imgW="1015920" imgH="393480" progId="Equation.DSMT4">
                  <p:embed/>
                </p:oleObj>
              </mc:Choice>
              <mc:Fallback>
                <p:oleObj name="Equation" r:id="rId14" imgW="101592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327448"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extLst>
      <p:ext uri="{BB962C8B-B14F-4D97-AF65-F5344CB8AC3E}">
        <p14:creationId xmlns:p14="http://schemas.microsoft.com/office/powerpoint/2010/main" val="95865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80"/>
                                        </p:tgtEl>
                                        <p:attrNameLst>
                                          <p:attrName>style.visibility</p:attrName>
                                        </p:attrNameLst>
                                      </p:cBhvr>
                                      <p:to>
                                        <p:strVal val="visible"/>
                                      </p:to>
                                    </p:set>
                                    <p:animEffect transition="in" filter="wipe(left)">
                                      <p:cBhvr>
                                        <p:cTn id="7" dur="500"/>
                                        <p:tgtEl>
                                          <p:spTgt spid="357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7378"/>
                                        </p:tgtEl>
                                        <p:attrNameLst>
                                          <p:attrName>style.visibility</p:attrName>
                                        </p:attrNameLst>
                                      </p:cBhvr>
                                      <p:to>
                                        <p:strVal val="visible"/>
                                      </p:to>
                                    </p:set>
                                    <p:anim calcmode="lin" valueType="num">
                                      <p:cBhvr>
                                        <p:cTn id="12" dur="500" fill="hold"/>
                                        <p:tgtEl>
                                          <p:spTgt spid="357378"/>
                                        </p:tgtEl>
                                        <p:attrNameLst>
                                          <p:attrName>ppt_w</p:attrName>
                                        </p:attrNameLst>
                                      </p:cBhvr>
                                      <p:tavLst>
                                        <p:tav tm="0">
                                          <p:val>
                                            <p:fltVal val="0"/>
                                          </p:val>
                                        </p:tav>
                                        <p:tav tm="100000">
                                          <p:val>
                                            <p:strVal val="#ppt_w"/>
                                          </p:val>
                                        </p:tav>
                                      </p:tavLst>
                                    </p:anim>
                                    <p:anim calcmode="lin" valueType="num">
                                      <p:cBhvr>
                                        <p:cTn id="13" dur="500" fill="hold"/>
                                        <p:tgtEl>
                                          <p:spTgt spid="357378"/>
                                        </p:tgtEl>
                                        <p:attrNameLst>
                                          <p:attrName>ppt_h</p:attrName>
                                        </p:attrNameLst>
                                      </p:cBhvr>
                                      <p:tavLst>
                                        <p:tav tm="0">
                                          <p:val>
                                            <p:fltVal val="0"/>
                                          </p:val>
                                        </p:tav>
                                        <p:tav tm="100000">
                                          <p:val>
                                            <p:strVal val="#ppt_h"/>
                                          </p:val>
                                        </p:tav>
                                      </p:tavLst>
                                    </p:anim>
                                    <p:animEffect transition="in" filter="fade">
                                      <p:cBhvr>
                                        <p:cTn id="14" dur="500"/>
                                        <p:tgtEl>
                                          <p:spTgt spid="357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7381"/>
                                        </p:tgtEl>
                                        <p:attrNameLst>
                                          <p:attrName>style.visibility</p:attrName>
                                        </p:attrNameLst>
                                      </p:cBhvr>
                                      <p:to>
                                        <p:strVal val="visible"/>
                                      </p:to>
                                    </p:set>
                                    <p:animEffect transition="in" filter="wipe(left)">
                                      <p:cBhvr>
                                        <p:cTn id="19" dur="500"/>
                                        <p:tgtEl>
                                          <p:spTgt spid="3573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7385"/>
                                        </p:tgtEl>
                                        <p:attrNameLst>
                                          <p:attrName>style.visibility</p:attrName>
                                        </p:attrNameLst>
                                      </p:cBhvr>
                                      <p:to>
                                        <p:strVal val="visible"/>
                                      </p:to>
                                    </p:set>
                                    <p:animEffect transition="in" filter="wipe(left)">
                                      <p:cBhvr>
                                        <p:cTn id="24" dur="500"/>
                                        <p:tgtEl>
                                          <p:spTgt spid="35738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57382"/>
                                        </p:tgtEl>
                                        <p:attrNameLst>
                                          <p:attrName>style.visibility</p:attrName>
                                        </p:attrNameLst>
                                      </p:cBhvr>
                                      <p:to>
                                        <p:strVal val="visible"/>
                                      </p:to>
                                    </p:set>
                                    <p:animEffect transition="in" filter="wipe(left)">
                                      <p:cBhvr>
                                        <p:cTn id="29" dur="500"/>
                                        <p:tgtEl>
                                          <p:spTgt spid="3573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7384"/>
                                        </p:tgtEl>
                                        <p:attrNameLst>
                                          <p:attrName>style.visibility</p:attrName>
                                        </p:attrNameLst>
                                      </p:cBhvr>
                                      <p:to>
                                        <p:strVal val="visible"/>
                                      </p:to>
                                    </p:set>
                                    <p:animEffect transition="in" filter="wipe(left)">
                                      <p:cBhvr>
                                        <p:cTn id="34" dur="500"/>
                                        <p:tgtEl>
                                          <p:spTgt spid="3573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57383"/>
                                        </p:tgtEl>
                                        <p:attrNameLst>
                                          <p:attrName>style.visibility</p:attrName>
                                        </p:attrNameLst>
                                      </p:cBhvr>
                                      <p:to>
                                        <p:strVal val="visible"/>
                                      </p:to>
                                    </p:set>
                                    <p:animEffect transition="in" filter="wipe(left)">
                                      <p:cBhvr>
                                        <p:cTn id="39" dur="500"/>
                                        <p:tgtEl>
                                          <p:spTgt spid="35738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7386"/>
                                        </p:tgtEl>
                                        <p:attrNameLst>
                                          <p:attrName>style.visibility</p:attrName>
                                        </p:attrNameLst>
                                      </p:cBhvr>
                                      <p:to>
                                        <p:strVal val="visible"/>
                                      </p:to>
                                    </p:set>
                                    <p:animEffect transition="in" filter="wipe(left)">
                                      <p:cBhvr>
                                        <p:cTn id="44" dur="500"/>
                                        <p:tgtEl>
                                          <p:spTgt spid="3573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7387"/>
                                        </p:tgtEl>
                                        <p:attrNameLst>
                                          <p:attrName>style.visibility</p:attrName>
                                        </p:attrNameLst>
                                      </p:cBhvr>
                                      <p:to>
                                        <p:strVal val="visible"/>
                                      </p:to>
                                    </p:set>
                                    <p:animEffect transition="in" filter="wipe(left)">
                                      <p:cBhvr>
                                        <p:cTn id="49" dur="500"/>
                                        <p:tgtEl>
                                          <p:spTgt spid="3573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7388"/>
                                        </p:tgtEl>
                                        <p:attrNameLst>
                                          <p:attrName>style.visibility</p:attrName>
                                        </p:attrNameLst>
                                      </p:cBhvr>
                                      <p:to>
                                        <p:strVal val="visible"/>
                                      </p:to>
                                    </p:set>
                                    <p:animEffect transition="in" filter="wipe(left)">
                                      <p:cBhvr>
                                        <p:cTn id="54" dur="500"/>
                                        <p:tgtEl>
                                          <p:spTgt spid="35738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57389"/>
                                        </p:tgtEl>
                                        <p:attrNameLst>
                                          <p:attrName>style.visibility</p:attrName>
                                        </p:attrNameLst>
                                      </p:cBhvr>
                                      <p:to>
                                        <p:strVal val="visible"/>
                                      </p:to>
                                    </p:set>
                                    <p:animEffect transition="in" filter="wipe(left)">
                                      <p:cBhvr>
                                        <p:cTn id="59" dur="500"/>
                                        <p:tgtEl>
                                          <p:spTgt spid="3573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7390"/>
                                        </p:tgtEl>
                                        <p:attrNameLst>
                                          <p:attrName>style.visibility</p:attrName>
                                        </p:attrNameLst>
                                      </p:cBhvr>
                                      <p:to>
                                        <p:strVal val="visible"/>
                                      </p:to>
                                    </p:set>
                                    <p:animEffect transition="in" filter="wipe(left)">
                                      <p:cBhvr>
                                        <p:cTn id="64" dur="500"/>
                                        <p:tgtEl>
                                          <p:spTgt spid="35739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7391"/>
                                        </p:tgtEl>
                                        <p:attrNameLst>
                                          <p:attrName>style.visibility</p:attrName>
                                        </p:attrNameLst>
                                      </p:cBhvr>
                                      <p:to>
                                        <p:strVal val="visible"/>
                                      </p:to>
                                    </p:set>
                                    <p:animEffect transition="in" filter="wipe(left)">
                                      <p:cBhvr>
                                        <p:cTn id="69" dur="500"/>
                                        <p:tgtEl>
                                          <p:spTgt spid="35739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57394"/>
                                        </p:tgtEl>
                                        <p:attrNameLst>
                                          <p:attrName>style.visibility</p:attrName>
                                        </p:attrNameLst>
                                      </p:cBhvr>
                                      <p:to>
                                        <p:strVal val="visible"/>
                                      </p:to>
                                    </p:set>
                                    <p:animEffect transition="in" filter="wipe(left)">
                                      <p:cBhvr>
                                        <p:cTn id="74" dur="500"/>
                                        <p:tgtEl>
                                          <p:spTgt spid="35739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357392"/>
                                        </p:tgtEl>
                                        <p:attrNameLst>
                                          <p:attrName>style.visibility</p:attrName>
                                        </p:attrNameLst>
                                      </p:cBhvr>
                                      <p:to>
                                        <p:strVal val="visible"/>
                                      </p:to>
                                    </p:set>
                                    <p:anim calcmode="lin" valueType="num">
                                      <p:cBhvr>
                                        <p:cTn id="79" dur="500" fill="hold"/>
                                        <p:tgtEl>
                                          <p:spTgt spid="357392"/>
                                        </p:tgtEl>
                                        <p:attrNameLst>
                                          <p:attrName>ppt_w</p:attrName>
                                        </p:attrNameLst>
                                      </p:cBhvr>
                                      <p:tavLst>
                                        <p:tav tm="0">
                                          <p:val>
                                            <p:fltVal val="0"/>
                                          </p:val>
                                        </p:tav>
                                        <p:tav tm="100000">
                                          <p:val>
                                            <p:strVal val="#ppt_w"/>
                                          </p:val>
                                        </p:tav>
                                      </p:tavLst>
                                    </p:anim>
                                    <p:anim calcmode="lin" valueType="num">
                                      <p:cBhvr>
                                        <p:cTn id="80" dur="500" fill="hold"/>
                                        <p:tgtEl>
                                          <p:spTgt spid="357392"/>
                                        </p:tgtEl>
                                        <p:attrNameLst>
                                          <p:attrName>ppt_h</p:attrName>
                                        </p:attrNameLst>
                                      </p:cBhvr>
                                      <p:tavLst>
                                        <p:tav tm="0">
                                          <p:val>
                                            <p:fltVal val="0"/>
                                          </p:val>
                                        </p:tav>
                                        <p:tav tm="100000">
                                          <p:val>
                                            <p:strVal val="#ppt_h"/>
                                          </p:val>
                                        </p:tav>
                                      </p:tavLst>
                                    </p:anim>
                                    <p:animEffect transition="in" filter="fade">
                                      <p:cBhvr>
                                        <p:cTn id="81" dur="500"/>
                                        <p:tgtEl>
                                          <p:spTgt spid="357392"/>
                                        </p:tgtEl>
                                      </p:cBhvr>
                                    </p:animEffec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357393"/>
                                        </p:tgtEl>
                                        <p:attrNameLst>
                                          <p:attrName>style.visibility</p:attrName>
                                        </p:attrNameLst>
                                      </p:cBhvr>
                                      <p:to>
                                        <p:strVal val="visible"/>
                                      </p:to>
                                    </p:set>
                                    <p:anim calcmode="lin" valueType="num">
                                      <p:cBhvr>
                                        <p:cTn id="85" dur="500" fill="hold"/>
                                        <p:tgtEl>
                                          <p:spTgt spid="357393"/>
                                        </p:tgtEl>
                                        <p:attrNameLst>
                                          <p:attrName>ppt_w</p:attrName>
                                        </p:attrNameLst>
                                      </p:cBhvr>
                                      <p:tavLst>
                                        <p:tav tm="0">
                                          <p:val>
                                            <p:fltVal val="0"/>
                                          </p:val>
                                        </p:tav>
                                        <p:tav tm="100000">
                                          <p:val>
                                            <p:strVal val="#ppt_w"/>
                                          </p:val>
                                        </p:tav>
                                      </p:tavLst>
                                    </p:anim>
                                    <p:anim calcmode="lin" valueType="num">
                                      <p:cBhvr>
                                        <p:cTn id="86" dur="500" fill="hold"/>
                                        <p:tgtEl>
                                          <p:spTgt spid="357393"/>
                                        </p:tgtEl>
                                        <p:attrNameLst>
                                          <p:attrName>ppt_h</p:attrName>
                                        </p:attrNameLst>
                                      </p:cBhvr>
                                      <p:tavLst>
                                        <p:tav tm="0">
                                          <p:val>
                                            <p:fltVal val="0"/>
                                          </p:val>
                                        </p:tav>
                                        <p:tav tm="100000">
                                          <p:val>
                                            <p:strVal val="#ppt_h"/>
                                          </p:val>
                                        </p:tav>
                                      </p:tavLst>
                                    </p:anim>
                                    <p:animEffect transition="in" filter="fade">
                                      <p:cBhvr>
                                        <p:cTn id="87" dur="500"/>
                                        <p:tgtEl>
                                          <p:spTgt spid="35739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57396"/>
                                        </p:tgtEl>
                                        <p:attrNameLst>
                                          <p:attrName>style.visibility</p:attrName>
                                        </p:attrNameLst>
                                      </p:cBhvr>
                                      <p:to>
                                        <p:strVal val="visible"/>
                                      </p:to>
                                    </p:set>
                                    <p:animEffect transition="in" filter="wipe(right)">
                                      <p:cBhvr>
                                        <p:cTn id="92" dur="500"/>
                                        <p:tgtEl>
                                          <p:spTgt spid="35739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357397"/>
                                        </p:tgtEl>
                                        <p:attrNameLst>
                                          <p:attrName>style.visibility</p:attrName>
                                        </p:attrNameLst>
                                      </p:cBhvr>
                                      <p:to>
                                        <p:strVal val="visible"/>
                                      </p:to>
                                    </p:set>
                                    <p:animEffect transition="in" filter="wipe(right)">
                                      <p:cBhvr>
                                        <p:cTn id="97" dur="500"/>
                                        <p:tgtEl>
                                          <p:spTgt spid="35739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57395"/>
                                        </p:tgtEl>
                                        <p:attrNameLst>
                                          <p:attrName>style.visibility</p:attrName>
                                        </p:attrNameLst>
                                      </p:cBhvr>
                                      <p:to>
                                        <p:strVal val="visible"/>
                                      </p:to>
                                    </p:set>
                                    <p:animEffect transition="in" filter="wipe(left)">
                                      <p:cBhvr>
                                        <p:cTn id="102" dur="500"/>
                                        <p:tgtEl>
                                          <p:spTgt spid="35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p:bldP spid="357382" grpId="0"/>
      <p:bldP spid="357383" grpId="0"/>
      <p:bldP spid="357387" grpId="0" animBg="1"/>
      <p:bldP spid="357392" grpId="0" animBg="1"/>
      <p:bldP spid="357393" grpId="0" animBg="1"/>
      <p:bldP spid="357394" grpId="0" animBg="1"/>
      <p:bldP spid="357395" grpId="0" animBg="1"/>
      <p:bldP spid="357396" grpId="0" animBg="1"/>
      <p:bldP spid="35739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June 25, 2018</a:t>
            </a:r>
            <a:endParaRPr lang="en-US"/>
          </a:p>
        </p:txBody>
      </p:sp>
      <p:sp>
        <p:nvSpPr>
          <p:cNvPr id="32" name="Footer Placeholder 4"/>
          <p:cNvSpPr>
            <a:spLocks noGrp="1"/>
          </p:cNvSpPr>
          <p:nvPr>
            <p:ph type="ftr" sz="quarter" idx="11"/>
          </p:nvPr>
        </p:nvSpPr>
        <p:spPr/>
        <p:txBody>
          <a:bodyPr/>
          <a:lstStyle/>
          <a:p>
            <a:r>
              <a:rPr lang="de-DE" smtClean="0"/>
              <a:t>PHYS 1444-001, Summer 2018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25</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358610" name="Equation" r:id="rId4" imgW="495000" imgH="228600" progId="Equation.DSMT4">
                  <p:embed/>
                </p:oleObj>
              </mc:Choice>
              <mc:Fallback>
                <p:oleObj name="Equation" r:id="rId4" imgW="495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358611" name="Equation" r:id="rId6" imgW="774700" imgH="190500" progId="Equation.DSMT4">
                  <p:embed/>
                </p:oleObj>
              </mc:Choice>
              <mc:Fallback>
                <p:oleObj name="Equation" r:id="rId6" imgW="7747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358612" name="Equation" r:id="rId8" imgW="368300" imgH="254000" progId="Equation.DSMT4">
                  <p:embed/>
                </p:oleObj>
              </mc:Choice>
              <mc:Fallback>
                <p:oleObj name="Equation" r:id="rId8" imgW="3683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358613" name="Equation" r:id="rId10" imgW="266700" imgH="152400" progId="Equation.DSMT4">
                  <p:embed/>
                </p:oleObj>
              </mc:Choice>
              <mc:Fallback>
                <p:oleObj name="Equation" r:id="rId10" imgW="266700" imgH="15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358614" name="Equation" r:id="rId12" imgW="546100" imgH="190500" progId="Equation.DSMT4">
                  <p:embed/>
                </p:oleObj>
              </mc:Choice>
              <mc:Fallback>
                <p:oleObj name="Equation" r:id="rId12" imgW="546100" imgH="190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358615" name="Equation" r:id="rId14" imgW="736600" imgH="254000" progId="Equation.DSMT4">
                  <p:embed/>
                </p:oleObj>
              </mc:Choice>
              <mc:Fallback>
                <p:oleObj name="Equation" r:id="rId14" imgW="736600" imgH="2540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358616" name="Equation" r:id="rId16" imgW="482400" imgH="203040" progId="Equation.DSMT4">
                  <p:embed/>
                </p:oleObj>
              </mc:Choice>
              <mc:Fallback>
                <p:oleObj name="Equation" r:id="rId16" imgW="48240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358617" name="Equation" r:id="rId18" imgW="901700" imgH="342900" progId="Equation.DSMT4">
                  <p:embed/>
                </p:oleObj>
              </mc:Choice>
              <mc:Fallback>
                <p:oleObj name="Equation" r:id="rId18" imgW="901700" imgH="3429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358618" name="Equation" r:id="rId20" imgW="1003300" imgH="342900" progId="Equation.DSMT4">
                  <p:embed/>
                </p:oleObj>
              </mc:Choice>
              <mc:Fallback>
                <p:oleObj name="Equation" r:id="rId20" imgW="1003300" imgH="342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358619" name="Equation" r:id="rId22" imgW="1003300" imgH="317500" progId="Equation.DSMT4">
                  <p:embed/>
                </p:oleObj>
              </mc:Choice>
              <mc:Fallback>
                <p:oleObj name="Equation" r:id="rId22" imgW="1003300" imgH="3175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358620" name="Equation" r:id="rId24" imgW="381000" imgH="228600" progId="Equation.DSMT4">
                  <p:embed/>
                </p:oleObj>
              </mc:Choice>
              <mc:Fallback>
                <p:oleObj name="Equation" r:id="rId24" imgW="38100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69273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4"/>
                                        </p:tgtEl>
                                        <p:attrNameLst>
                                          <p:attrName>style.visibility</p:attrName>
                                        </p:attrNameLst>
                                      </p:cBhvr>
                                      <p:to>
                                        <p:strVal val="visible"/>
                                      </p:to>
                                    </p:set>
                                    <p:animEffect transition="in" filter="wipe(left)">
                                      <p:cBhvr>
                                        <p:cTn id="7" dur="500"/>
                                        <p:tgtEl>
                                          <p:spTgt spid="3584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8402"/>
                                        </p:tgtEl>
                                        <p:attrNameLst>
                                          <p:attrName>style.visibility</p:attrName>
                                        </p:attrNameLst>
                                      </p:cBhvr>
                                      <p:to>
                                        <p:strVal val="visible"/>
                                      </p:to>
                                    </p:set>
                                    <p:anim calcmode="lin" valueType="num">
                                      <p:cBhvr>
                                        <p:cTn id="12" dur="500" fill="hold"/>
                                        <p:tgtEl>
                                          <p:spTgt spid="358402"/>
                                        </p:tgtEl>
                                        <p:attrNameLst>
                                          <p:attrName>ppt_w</p:attrName>
                                        </p:attrNameLst>
                                      </p:cBhvr>
                                      <p:tavLst>
                                        <p:tav tm="0">
                                          <p:val>
                                            <p:fltVal val="0"/>
                                          </p:val>
                                        </p:tav>
                                        <p:tav tm="100000">
                                          <p:val>
                                            <p:strVal val="#ppt_w"/>
                                          </p:val>
                                        </p:tav>
                                      </p:tavLst>
                                    </p:anim>
                                    <p:anim calcmode="lin" valueType="num">
                                      <p:cBhvr>
                                        <p:cTn id="13" dur="500" fill="hold"/>
                                        <p:tgtEl>
                                          <p:spTgt spid="358402"/>
                                        </p:tgtEl>
                                        <p:attrNameLst>
                                          <p:attrName>ppt_h</p:attrName>
                                        </p:attrNameLst>
                                      </p:cBhvr>
                                      <p:tavLst>
                                        <p:tav tm="0">
                                          <p:val>
                                            <p:fltVal val="0"/>
                                          </p:val>
                                        </p:tav>
                                        <p:tav tm="100000">
                                          <p:val>
                                            <p:strVal val="#ppt_h"/>
                                          </p:val>
                                        </p:tav>
                                      </p:tavLst>
                                    </p:anim>
                                    <p:animEffect transition="in" filter="fade">
                                      <p:cBhvr>
                                        <p:cTn id="14" dur="500"/>
                                        <p:tgtEl>
                                          <p:spTgt spid="3584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8405"/>
                                        </p:tgtEl>
                                        <p:attrNameLst>
                                          <p:attrName>style.visibility</p:attrName>
                                        </p:attrNameLst>
                                      </p:cBhvr>
                                      <p:to>
                                        <p:strVal val="visible"/>
                                      </p:to>
                                    </p:set>
                                    <p:animEffect transition="in" filter="wipe(left)">
                                      <p:cBhvr>
                                        <p:cTn id="19" dur="500"/>
                                        <p:tgtEl>
                                          <p:spTgt spid="35840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13"/>
                                        </p:tgtEl>
                                        <p:attrNameLst>
                                          <p:attrName>style.visibility</p:attrName>
                                        </p:attrNameLst>
                                      </p:cBhvr>
                                      <p:to>
                                        <p:strVal val="visible"/>
                                      </p:to>
                                    </p:set>
                                    <p:anim calcmode="lin" valueType="num">
                                      <p:cBhvr>
                                        <p:cTn id="24" dur="500" fill="hold"/>
                                        <p:tgtEl>
                                          <p:spTgt spid="358413"/>
                                        </p:tgtEl>
                                        <p:attrNameLst>
                                          <p:attrName>ppt_w</p:attrName>
                                        </p:attrNameLst>
                                      </p:cBhvr>
                                      <p:tavLst>
                                        <p:tav tm="0">
                                          <p:val>
                                            <p:fltVal val="0"/>
                                          </p:val>
                                        </p:tav>
                                        <p:tav tm="100000">
                                          <p:val>
                                            <p:strVal val="#ppt_w"/>
                                          </p:val>
                                        </p:tav>
                                      </p:tavLst>
                                    </p:anim>
                                    <p:anim calcmode="lin" valueType="num">
                                      <p:cBhvr>
                                        <p:cTn id="25" dur="500" fill="hold"/>
                                        <p:tgtEl>
                                          <p:spTgt spid="358413"/>
                                        </p:tgtEl>
                                        <p:attrNameLst>
                                          <p:attrName>ppt_h</p:attrName>
                                        </p:attrNameLst>
                                      </p:cBhvr>
                                      <p:tavLst>
                                        <p:tav tm="0">
                                          <p:val>
                                            <p:fltVal val="0"/>
                                          </p:val>
                                        </p:tav>
                                        <p:tav tm="100000">
                                          <p:val>
                                            <p:strVal val="#ppt_h"/>
                                          </p:val>
                                        </p:tav>
                                      </p:tavLst>
                                    </p:anim>
                                    <p:animEffect transition="in" filter="fade">
                                      <p:cBhvr>
                                        <p:cTn id="26" dur="500"/>
                                        <p:tgtEl>
                                          <p:spTgt spid="3584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58414"/>
                                        </p:tgtEl>
                                        <p:attrNameLst>
                                          <p:attrName>style.visibility</p:attrName>
                                        </p:attrNameLst>
                                      </p:cBhvr>
                                      <p:to>
                                        <p:strVal val="visible"/>
                                      </p:to>
                                    </p:set>
                                    <p:anim calcmode="lin" valueType="num">
                                      <p:cBhvr>
                                        <p:cTn id="31" dur="500" fill="hold"/>
                                        <p:tgtEl>
                                          <p:spTgt spid="358414"/>
                                        </p:tgtEl>
                                        <p:attrNameLst>
                                          <p:attrName>ppt_w</p:attrName>
                                        </p:attrNameLst>
                                      </p:cBhvr>
                                      <p:tavLst>
                                        <p:tav tm="0">
                                          <p:val>
                                            <p:fltVal val="0"/>
                                          </p:val>
                                        </p:tav>
                                        <p:tav tm="100000">
                                          <p:val>
                                            <p:strVal val="#ppt_w"/>
                                          </p:val>
                                        </p:tav>
                                      </p:tavLst>
                                    </p:anim>
                                    <p:anim calcmode="lin" valueType="num">
                                      <p:cBhvr>
                                        <p:cTn id="32" dur="500" fill="hold"/>
                                        <p:tgtEl>
                                          <p:spTgt spid="358414"/>
                                        </p:tgtEl>
                                        <p:attrNameLst>
                                          <p:attrName>ppt_h</p:attrName>
                                        </p:attrNameLst>
                                      </p:cBhvr>
                                      <p:tavLst>
                                        <p:tav tm="0">
                                          <p:val>
                                            <p:fltVal val="0"/>
                                          </p:val>
                                        </p:tav>
                                        <p:tav tm="100000">
                                          <p:val>
                                            <p:strVal val="#ppt_h"/>
                                          </p:val>
                                        </p:tav>
                                      </p:tavLst>
                                    </p:anim>
                                    <p:animEffect transition="in" filter="fade">
                                      <p:cBhvr>
                                        <p:cTn id="33" dur="500"/>
                                        <p:tgtEl>
                                          <p:spTgt spid="3584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58415"/>
                                        </p:tgtEl>
                                        <p:attrNameLst>
                                          <p:attrName>style.visibility</p:attrName>
                                        </p:attrNameLst>
                                      </p:cBhvr>
                                      <p:to>
                                        <p:strVal val="visible"/>
                                      </p:to>
                                    </p:set>
                                    <p:animEffect transition="in" filter="wipe(left)">
                                      <p:cBhvr>
                                        <p:cTn id="38" dur="500"/>
                                        <p:tgtEl>
                                          <p:spTgt spid="3584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58409"/>
                                        </p:tgtEl>
                                        <p:attrNameLst>
                                          <p:attrName>style.visibility</p:attrName>
                                        </p:attrNameLst>
                                      </p:cBhvr>
                                      <p:to>
                                        <p:strVal val="visible"/>
                                      </p:to>
                                    </p:set>
                                    <p:animEffect transition="in" filter="wipe(left)">
                                      <p:cBhvr>
                                        <p:cTn id="43" dur="500"/>
                                        <p:tgtEl>
                                          <p:spTgt spid="35840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58416"/>
                                        </p:tgtEl>
                                        <p:attrNameLst>
                                          <p:attrName>style.visibility</p:attrName>
                                        </p:attrNameLst>
                                      </p:cBhvr>
                                      <p:to>
                                        <p:strVal val="visible"/>
                                      </p:to>
                                    </p:set>
                                    <p:animEffect transition="in" filter="wipe(left)">
                                      <p:cBhvr>
                                        <p:cTn id="48" dur="500"/>
                                        <p:tgtEl>
                                          <p:spTgt spid="3584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8417"/>
                                        </p:tgtEl>
                                        <p:attrNameLst>
                                          <p:attrName>style.visibility</p:attrName>
                                        </p:attrNameLst>
                                      </p:cBhvr>
                                      <p:to>
                                        <p:strVal val="visible"/>
                                      </p:to>
                                    </p:set>
                                    <p:animEffect transition="in" filter="wipe(left)">
                                      <p:cBhvr>
                                        <p:cTn id="53" dur="500"/>
                                        <p:tgtEl>
                                          <p:spTgt spid="3584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58407"/>
                                        </p:tgtEl>
                                        <p:attrNameLst>
                                          <p:attrName>style.visibility</p:attrName>
                                        </p:attrNameLst>
                                      </p:cBhvr>
                                      <p:to>
                                        <p:strVal val="visible"/>
                                      </p:to>
                                    </p:set>
                                    <p:animEffect transition="in" filter="wipe(left)">
                                      <p:cBhvr>
                                        <p:cTn id="58" dur="500"/>
                                        <p:tgtEl>
                                          <p:spTgt spid="35840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58418"/>
                                        </p:tgtEl>
                                        <p:attrNameLst>
                                          <p:attrName>style.visibility</p:attrName>
                                        </p:attrNameLst>
                                      </p:cBhvr>
                                      <p:to>
                                        <p:strVal val="visible"/>
                                      </p:to>
                                    </p:set>
                                    <p:animEffect transition="in" filter="wipe(left)">
                                      <p:cBhvr>
                                        <p:cTn id="63" dur="500"/>
                                        <p:tgtEl>
                                          <p:spTgt spid="3584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358419"/>
                                        </p:tgtEl>
                                        <p:attrNameLst>
                                          <p:attrName>style.visibility</p:attrName>
                                        </p:attrNameLst>
                                      </p:cBhvr>
                                      <p:to>
                                        <p:strVal val="visible"/>
                                      </p:to>
                                    </p:set>
                                    <p:animEffect transition="in" filter="wipe(left)">
                                      <p:cBhvr>
                                        <p:cTn id="68" dur="500"/>
                                        <p:tgtEl>
                                          <p:spTgt spid="3584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58420"/>
                                        </p:tgtEl>
                                        <p:attrNameLst>
                                          <p:attrName>style.visibility</p:attrName>
                                        </p:attrNameLst>
                                      </p:cBhvr>
                                      <p:to>
                                        <p:strVal val="visible"/>
                                      </p:to>
                                    </p:set>
                                    <p:animEffect transition="in" filter="wipe(left)">
                                      <p:cBhvr>
                                        <p:cTn id="73" dur="500"/>
                                        <p:tgtEl>
                                          <p:spTgt spid="3584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58406"/>
                                        </p:tgtEl>
                                        <p:attrNameLst>
                                          <p:attrName>style.visibility</p:attrName>
                                        </p:attrNameLst>
                                      </p:cBhvr>
                                      <p:to>
                                        <p:strVal val="visible"/>
                                      </p:to>
                                    </p:set>
                                    <p:animEffect transition="in" filter="wipe(left)">
                                      <p:cBhvr>
                                        <p:cTn id="78" dur="500"/>
                                        <p:tgtEl>
                                          <p:spTgt spid="35840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58408"/>
                                        </p:tgtEl>
                                        <p:attrNameLst>
                                          <p:attrName>style.visibility</p:attrName>
                                        </p:attrNameLst>
                                      </p:cBhvr>
                                      <p:to>
                                        <p:strVal val="visible"/>
                                      </p:to>
                                    </p:set>
                                    <p:animEffect transition="in" filter="wipe(left)">
                                      <p:cBhvr>
                                        <p:cTn id="83" dur="500"/>
                                        <p:tgtEl>
                                          <p:spTgt spid="3584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58421"/>
                                        </p:tgtEl>
                                        <p:attrNameLst>
                                          <p:attrName>style.visibility</p:attrName>
                                        </p:attrNameLst>
                                      </p:cBhvr>
                                      <p:to>
                                        <p:strVal val="visible"/>
                                      </p:to>
                                    </p:set>
                                    <p:animEffect transition="in" filter="wipe(left)">
                                      <p:cBhvr>
                                        <p:cTn id="88" dur="500"/>
                                        <p:tgtEl>
                                          <p:spTgt spid="3584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58410"/>
                                        </p:tgtEl>
                                        <p:attrNameLst>
                                          <p:attrName>style.visibility</p:attrName>
                                        </p:attrNameLst>
                                      </p:cBhvr>
                                      <p:to>
                                        <p:strVal val="visible"/>
                                      </p:to>
                                    </p:set>
                                    <p:animEffect transition="in" filter="wipe(left)">
                                      <p:cBhvr>
                                        <p:cTn id="93" dur="500"/>
                                        <p:tgtEl>
                                          <p:spTgt spid="3584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58422"/>
                                        </p:tgtEl>
                                        <p:attrNameLst>
                                          <p:attrName>style.visibility</p:attrName>
                                        </p:attrNameLst>
                                      </p:cBhvr>
                                      <p:to>
                                        <p:strVal val="visible"/>
                                      </p:to>
                                    </p:set>
                                    <p:animEffect transition="in" filter="wipe(left)">
                                      <p:cBhvr>
                                        <p:cTn id="98" dur="500"/>
                                        <p:tgtEl>
                                          <p:spTgt spid="3584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58423"/>
                                        </p:tgtEl>
                                        <p:attrNameLst>
                                          <p:attrName>style.visibility</p:attrName>
                                        </p:attrNameLst>
                                      </p:cBhvr>
                                      <p:to>
                                        <p:strVal val="visible"/>
                                      </p:to>
                                    </p:set>
                                    <p:animEffect transition="in" filter="wipe(left)">
                                      <p:cBhvr>
                                        <p:cTn id="103" dur="500"/>
                                        <p:tgtEl>
                                          <p:spTgt spid="3584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58411"/>
                                        </p:tgtEl>
                                        <p:attrNameLst>
                                          <p:attrName>style.visibility</p:attrName>
                                        </p:attrNameLst>
                                      </p:cBhvr>
                                      <p:to>
                                        <p:strVal val="visible"/>
                                      </p:to>
                                    </p:set>
                                    <p:animEffect transition="in" filter="wipe(left)">
                                      <p:cBhvr>
                                        <p:cTn id="108" dur="500"/>
                                        <p:tgtEl>
                                          <p:spTgt spid="3584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58412"/>
                                        </p:tgtEl>
                                        <p:attrNameLst>
                                          <p:attrName>style.visibility</p:attrName>
                                        </p:attrNameLst>
                                      </p:cBhvr>
                                      <p:to>
                                        <p:strVal val="visible"/>
                                      </p:to>
                                    </p:set>
                                    <p:animEffect transition="in" filter="wipe(left)">
                                      <p:cBhvr>
                                        <p:cTn id="113" dur="500"/>
                                        <p:tgtEl>
                                          <p:spTgt spid="35841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58426"/>
                                        </p:tgtEl>
                                        <p:attrNameLst>
                                          <p:attrName>style.visibility</p:attrName>
                                        </p:attrNameLst>
                                      </p:cBhvr>
                                      <p:to>
                                        <p:strVal val="visible"/>
                                      </p:to>
                                    </p:set>
                                    <p:animEffect transition="in" filter="wipe(left)">
                                      <p:cBhvr>
                                        <p:cTn id="118" dur="500"/>
                                        <p:tgtEl>
                                          <p:spTgt spid="3584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58427"/>
                                        </p:tgtEl>
                                        <p:attrNameLst>
                                          <p:attrName>style.visibility</p:attrName>
                                        </p:attrNameLst>
                                      </p:cBhvr>
                                      <p:to>
                                        <p:strVal val="visible"/>
                                      </p:to>
                                    </p:set>
                                    <p:animEffect transition="in" filter="wipe(left)">
                                      <p:cBhvr>
                                        <p:cTn id="123" dur="500"/>
                                        <p:tgtEl>
                                          <p:spTgt spid="3584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58428"/>
                                        </p:tgtEl>
                                        <p:attrNameLst>
                                          <p:attrName>style.visibility</p:attrName>
                                        </p:attrNameLst>
                                      </p:cBhvr>
                                      <p:to>
                                        <p:strVal val="visible"/>
                                      </p:to>
                                    </p:set>
                                    <p:animEffect transition="in" filter="wipe(left)">
                                      <p:cBhvr>
                                        <p:cTn id="128" dur="500"/>
                                        <p:tgtEl>
                                          <p:spTgt spid="3584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58429"/>
                                        </p:tgtEl>
                                        <p:attrNameLst>
                                          <p:attrName>style.visibility</p:attrName>
                                        </p:attrNameLst>
                                      </p:cBhvr>
                                      <p:to>
                                        <p:strVal val="visible"/>
                                      </p:to>
                                    </p:set>
                                    <p:animEffect transition="in" filter="wipe(left)">
                                      <p:cBhvr>
                                        <p:cTn id="133" dur="500"/>
                                        <p:tgtEl>
                                          <p:spTgt spid="358429"/>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358430"/>
                                        </p:tgtEl>
                                        <p:attrNameLst>
                                          <p:attrName>style.visibility</p:attrName>
                                        </p:attrNameLst>
                                      </p:cBhvr>
                                      <p:to>
                                        <p:strVal val="visible"/>
                                      </p:to>
                                    </p:set>
                                    <p:anim calcmode="lin" valueType="num">
                                      <p:cBhvr>
                                        <p:cTn id="138" dur="500" fill="hold"/>
                                        <p:tgtEl>
                                          <p:spTgt spid="358430"/>
                                        </p:tgtEl>
                                        <p:attrNameLst>
                                          <p:attrName>ppt_w</p:attrName>
                                        </p:attrNameLst>
                                      </p:cBhvr>
                                      <p:tavLst>
                                        <p:tav tm="0">
                                          <p:val>
                                            <p:fltVal val="0"/>
                                          </p:val>
                                        </p:tav>
                                        <p:tav tm="100000">
                                          <p:val>
                                            <p:strVal val="#ppt_w"/>
                                          </p:val>
                                        </p:tav>
                                      </p:tavLst>
                                    </p:anim>
                                    <p:anim calcmode="lin" valueType="num">
                                      <p:cBhvr>
                                        <p:cTn id="139" dur="500" fill="hold"/>
                                        <p:tgtEl>
                                          <p:spTgt spid="358430"/>
                                        </p:tgtEl>
                                        <p:attrNameLst>
                                          <p:attrName>ppt_h</p:attrName>
                                        </p:attrNameLst>
                                      </p:cBhvr>
                                      <p:tavLst>
                                        <p:tav tm="0">
                                          <p:val>
                                            <p:fltVal val="0"/>
                                          </p:val>
                                        </p:tav>
                                        <p:tav tm="100000">
                                          <p:val>
                                            <p:strVal val="#ppt_h"/>
                                          </p:val>
                                        </p:tav>
                                      </p:tavLst>
                                    </p:anim>
                                    <p:animEffect transition="in" filter="fade">
                                      <p:cBhvr>
                                        <p:cTn id="140" dur="500"/>
                                        <p:tgtEl>
                                          <p:spTgt spid="35843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358424"/>
                                        </p:tgtEl>
                                        <p:attrNameLst>
                                          <p:attrName>style.visibility</p:attrName>
                                        </p:attrNameLst>
                                      </p:cBhvr>
                                      <p:to>
                                        <p:strVal val="visible"/>
                                      </p:to>
                                    </p:set>
                                    <p:animEffect transition="in" filter="wipe(left)">
                                      <p:cBhvr>
                                        <p:cTn id="145" dur="500"/>
                                        <p:tgtEl>
                                          <p:spTgt spid="35842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iterate type="wd">
                                    <p:tmPct val="10000"/>
                                  </p:iterate>
                                  <p:childTnLst>
                                    <p:set>
                                      <p:cBhvr>
                                        <p:cTn id="149" dur="1" fill="hold">
                                          <p:stCondLst>
                                            <p:cond delay="0"/>
                                          </p:stCondLst>
                                        </p:cTn>
                                        <p:tgtEl>
                                          <p:spTgt spid="358425"/>
                                        </p:tgtEl>
                                        <p:attrNameLst>
                                          <p:attrName>style.visibility</p:attrName>
                                        </p:attrNameLst>
                                      </p:cBhvr>
                                      <p:to>
                                        <p:strVal val="visible"/>
                                      </p:to>
                                    </p:set>
                                    <p:animEffect transition="in" filter="wipe(left)">
                                      <p:cBhvr>
                                        <p:cTn id="150" dur="500"/>
                                        <p:tgtEl>
                                          <p:spTgt spid="358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5" grpId="0"/>
      <p:bldP spid="358406" grpId="0"/>
      <p:bldP spid="358407" grpId="0"/>
      <p:bldP spid="358411" grpId="0" animBg="1"/>
      <p:bldP spid="358413" grpId="0" animBg="1"/>
      <p:bldP spid="358414" grpId="0" animBg="1"/>
      <p:bldP spid="358415" grpId="0"/>
      <p:bldP spid="358416" grpId="0"/>
      <p:bldP spid="358418" grpId="0" animBg="1"/>
      <p:bldP spid="358419" grpId="0"/>
      <p:bldP spid="358420" grpId="0"/>
      <p:bldP spid="358421" grpId="0"/>
      <p:bldP spid="358424" grpId="0" animBg="1"/>
      <p:bldP spid="358425" grpId="0" animBg="1"/>
      <p:bldP spid="3584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June 25, 2018</a:t>
            </a:r>
            <a:endParaRPr lang="en-US"/>
          </a:p>
        </p:txBody>
      </p:sp>
      <p:sp>
        <p:nvSpPr>
          <p:cNvPr id="5" name="Footer Placeholder 4"/>
          <p:cNvSpPr>
            <a:spLocks noGrp="1"/>
          </p:cNvSpPr>
          <p:nvPr>
            <p:ph type="ftr" sz="quarter" idx="11"/>
          </p:nvPr>
        </p:nvSpPr>
        <p:spPr/>
        <p:txBody>
          <a:bodyPr/>
          <a:lstStyle/>
          <a:p>
            <a:r>
              <a:rPr lang="de-DE" smtClean="0"/>
              <a:t>PHYS 1444-001, Summer 2018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dirty="0" smtClean="0"/>
              <a:t>Reminder: Special Project #4</a:t>
            </a:r>
            <a:endParaRPr lang="en-US" dirty="0"/>
          </a:p>
        </p:txBody>
      </p:sp>
      <p:sp>
        <p:nvSpPr>
          <p:cNvPr id="111619" name="Rectangle 3"/>
          <p:cNvSpPr>
            <a:spLocks noGrp="1" noChangeArrowheads="1"/>
          </p:cNvSpPr>
          <p:nvPr>
            <p:ph type="body" idx="1"/>
          </p:nvPr>
        </p:nvSpPr>
        <p:spPr>
          <a:xfrm>
            <a:off x="152400" y="609600"/>
            <a:ext cx="8839200" cy="5486400"/>
          </a:xfrm>
        </p:spPr>
        <p:txBody>
          <a:bodyPr/>
          <a:lstStyle/>
          <a:p>
            <a:r>
              <a:rPr lang="en-US" sz="2800" dirty="0" smtClean="0"/>
              <a:t>Make a list of the power consumption and the resistance of all electric and electronic devices at your home and compile them in a table. (10 points total for the first 10 items and 0.5 points each additional item.)</a:t>
            </a:r>
          </a:p>
          <a:p>
            <a:r>
              <a:rPr lang="en-US" sz="2800" dirty="0" smtClean="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800" dirty="0" smtClean="0"/>
              <a:t>Estimate the the total amount of energy in Joules and the total electricity cost per day, per month and per year for your home.  (8 points)</a:t>
            </a:r>
          </a:p>
          <a:p>
            <a:r>
              <a:rPr lang="en-US" sz="2800" dirty="0" smtClean="0"/>
              <a:t>Due: Beginning of the class tomorrow Tuesday, June 24 </a:t>
            </a:r>
          </a:p>
        </p:txBody>
      </p:sp>
    </p:spTree>
    <p:extLst>
      <p:ext uri="{BB962C8B-B14F-4D97-AF65-F5344CB8AC3E}">
        <p14:creationId xmlns:p14="http://schemas.microsoft.com/office/powerpoint/2010/main" val="149123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6-23 at 9.26.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7"/>
          <p:cNvSpPr>
            <a:spLocks noGrp="1"/>
          </p:cNvSpPr>
          <p:nvPr>
            <p:ph type="dt" sz="half" idx="10"/>
          </p:nvPr>
        </p:nvSpPr>
        <p:spPr/>
        <p:txBody>
          <a:bodyPr/>
          <a:lstStyle/>
          <a:p>
            <a:pPr>
              <a:defRPr/>
            </a:pPr>
            <a:r>
              <a:rPr lang="en-US" smtClean="0"/>
              <a:t>Monday, June 25, 2018</a:t>
            </a:r>
            <a:endParaRPr lang="en-US"/>
          </a:p>
        </p:txBody>
      </p:sp>
      <p:sp>
        <p:nvSpPr>
          <p:cNvPr id="9" name="Footer Placeholder 8"/>
          <p:cNvSpPr>
            <a:spLocks noGrp="1"/>
          </p:cNvSpPr>
          <p:nvPr>
            <p:ph type="ftr" sz="quarter" idx="11"/>
          </p:nvPr>
        </p:nvSpPr>
        <p:spPr/>
        <p:txBody>
          <a:bodyPr/>
          <a:lstStyle/>
          <a:p>
            <a:pPr>
              <a:defRPr/>
            </a:pPr>
            <a:r>
              <a:rPr lang="de-DE" smtClean="0"/>
              <a:t>PHYS 1444-001, Summer 2018               Dr. Jaehoon Yu</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spTree>
    <p:extLst>
      <p:ext uri="{BB962C8B-B14F-4D97-AF65-F5344CB8AC3E}">
        <p14:creationId xmlns:p14="http://schemas.microsoft.com/office/powerpoint/2010/main" val="81931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June 25, 2018</a:t>
            </a:r>
            <a:endParaRPr lang="en-US"/>
          </a:p>
        </p:txBody>
      </p:sp>
      <p:sp>
        <p:nvSpPr>
          <p:cNvPr id="9" name="Footer Placeholder 4"/>
          <p:cNvSpPr>
            <a:spLocks noGrp="1"/>
          </p:cNvSpPr>
          <p:nvPr>
            <p:ph type="ftr" sz="quarter" idx="11"/>
          </p:nvPr>
        </p:nvSpPr>
        <p:spPr/>
        <p:txBody>
          <a:bodyPr/>
          <a:lstStyle/>
          <a:p>
            <a:r>
              <a:rPr lang="de-DE" smtClean="0"/>
              <a:t>PHYS 1444-001, Summer 2018               Dr. Jaehoon Yu</a:t>
            </a:r>
            <a:endParaRPr lang="en-US"/>
          </a:p>
        </p:txBody>
      </p:sp>
      <p:sp>
        <p:nvSpPr>
          <p:cNvPr id="10" name="Slide Number Placeholder 5"/>
          <p:cNvSpPr>
            <a:spLocks noGrp="1"/>
          </p:cNvSpPr>
          <p:nvPr>
            <p:ph type="sldNum" sz="quarter" idx="12"/>
          </p:nvPr>
        </p:nvSpPr>
        <p:spPr/>
        <p:txBody>
          <a:bodyPr/>
          <a:lstStyle/>
          <a:p>
            <a:fld id="{1E8F5F9A-AC56-104E-B695-ED1062847BF7}" type="slidenum">
              <a:rPr lang="en-US"/>
              <a:pPr/>
              <a:t>5</a:t>
            </a:fld>
            <a:endParaRPr lang="en-US"/>
          </a:p>
        </p:txBody>
      </p:sp>
      <p:pic>
        <p:nvPicPr>
          <p:cNvPr id="333826" name="Picture 2" descr="FG26_015"/>
          <p:cNvPicPr>
            <a:picLocks noChangeAspect="1" noChangeArrowheads="1"/>
          </p:cNvPicPr>
          <p:nvPr/>
        </p:nvPicPr>
        <p:blipFill>
          <a:blip r:embed="rId4"/>
          <a:srcRect/>
          <a:stretch>
            <a:fillRect/>
          </a:stretch>
        </p:blipFill>
        <p:spPr bwMode="auto">
          <a:xfrm>
            <a:off x="6013450" y="0"/>
            <a:ext cx="3054350" cy="4648200"/>
          </a:xfrm>
          <a:prstGeom prst="rect">
            <a:avLst/>
          </a:prstGeom>
          <a:noFill/>
        </p:spPr>
      </p:pic>
      <p:sp>
        <p:nvSpPr>
          <p:cNvPr id="333827" name="Rectangle 3"/>
          <p:cNvSpPr>
            <a:spLocks noGrp="1" noChangeArrowheads="1"/>
          </p:cNvSpPr>
          <p:nvPr>
            <p:ph type="body" idx="1"/>
          </p:nvPr>
        </p:nvSpPr>
        <p:spPr>
          <a:xfrm>
            <a:off x="228600" y="685800"/>
            <a:ext cx="5791200" cy="3429000"/>
          </a:xfrm>
        </p:spPr>
        <p:txBody>
          <a:bodyPr/>
          <a:lstStyle/>
          <a:p>
            <a:pPr>
              <a:lnSpc>
                <a:spcPct val="90000"/>
              </a:lnSpc>
            </a:pPr>
            <a:r>
              <a:rPr lang="en-US" sz="2800" dirty="0"/>
              <a:t>When two or more sources of </a:t>
            </a:r>
            <a:r>
              <a:rPr lang="en-US" sz="2800" dirty="0" err="1"/>
              <a:t>emfs</a:t>
            </a:r>
            <a:r>
              <a:rPr lang="en-US" sz="2800" dirty="0"/>
              <a:t>, such as batteries, are connected in series </a:t>
            </a:r>
          </a:p>
          <a:p>
            <a:pPr lvl="1">
              <a:lnSpc>
                <a:spcPct val="90000"/>
              </a:lnSpc>
            </a:pPr>
            <a:r>
              <a:rPr lang="en-US" sz="2400" dirty="0"/>
              <a:t>The total voltage is the algebraic sum of their voltages, if their direction is the same</a:t>
            </a:r>
          </a:p>
          <a:p>
            <a:pPr lvl="2">
              <a:lnSpc>
                <a:spcPct val="90000"/>
              </a:lnSpc>
            </a:pPr>
            <a:r>
              <a:rPr lang="en-US" sz="2000" dirty="0" err="1"/>
              <a:t>V</a:t>
            </a:r>
            <a:r>
              <a:rPr lang="en-US" sz="2000" baseline="-25000" dirty="0" err="1"/>
              <a:t>ab</a:t>
            </a:r>
            <a:r>
              <a:rPr lang="en-US" sz="2000" dirty="0"/>
              <a:t>=1.5 + 1.5=3.0V in figure (a).</a:t>
            </a:r>
          </a:p>
          <a:p>
            <a:pPr lvl="1">
              <a:lnSpc>
                <a:spcPct val="90000"/>
              </a:lnSpc>
            </a:pPr>
            <a:r>
              <a:rPr lang="en-US" sz="2400" dirty="0"/>
              <a:t>If the batteries are arranged in an opposite direction, the total voltage is the difference between them</a:t>
            </a:r>
          </a:p>
        </p:txBody>
      </p:sp>
      <p:sp>
        <p:nvSpPr>
          <p:cNvPr id="333828" name="Rectangle 4"/>
          <p:cNvSpPr>
            <a:spLocks noGrp="1" noChangeArrowheads="1"/>
          </p:cNvSpPr>
          <p:nvPr>
            <p:ph type="title"/>
          </p:nvPr>
        </p:nvSpPr>
        <p:spPr>
          <a:xfrm>
            <a:off x="381000" y="76200"/>
            <a:ext cx="8534400" cy="609600"/>
          </a:xfrm>
        </p:spPr>
        <p:txBody>
          <a:bodyPr/>
          <a:lstStyle/>
          <a:p>
            <a:r>
              <a:rPr lang="en-US" sz="3600"/>
              <a:t> EMFs in Series and Parallel: Charging a Battery</a:t>
            </a:r>
          </a:p>
        </p:txBody>
      </p:sp>
      <p:graphicFrame>
        <p:nvGraphicFramePr>
          <p:cNvPr id="33382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6291"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228600" y="4038600"/>
            <a:ext cx="8839200" cy="22098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sz="2000">
                <a:solidFill>
                  <a:srgbClr val="003300"/>
                </a:solidFill>
                <a:latin typeface="Arial Narrow" charset="0"/>
                <a:ea typeface="ＭＳ Ｐゴシック" charset="-128"/>
              </a:rPr>
              <a:t>V</a:t>
            </a:r>
            <a:r>
              <a:rPr lang="en-US" sz="2000" baseline="-25000">
                <a:solidFill>
                  <a:srgbClr val="003300"/>
                </a:solidFill>
                <a:latin typeface="Arial Narrow" charset="0"/>
                <a:ea typeface="ＭＳ Ｐゴシック" charset="-128"/>
              </a:rPr>
              <a:t>ac</a:t>
            </a:r>
            <a:r>
              <a:rPr lang="en-US" sz="2000">
                <a:solidFill>
                  <a:srgbClr val="003300"/>
                </a:solidFill>
                <a:latin typeface="Arial Narrow" charset="0"/>
                <a:ea typeface="ＭＳ Ｐゴシック" charset="-128"/>
              </a:rPr>
              <a:t>=20 – 12=8.0V in figure (b)</a:t>
            </a:r>
          </a:p>
          <a:p>
            <a:pPr marL="1143000" lvl="2" indent="-228600">
              <a:spcBef>
                <a:spcPct val="20000"/>
              </a:spcBef>
              <a:buFontTx/>
              <a:buChar char="•"/>
            </a:pPr>
            <a:r>
              <a:rPr lang="en-US" sz="2000">
                <a:solidFill>
                  <a:srgbClr val="003300"/>
                </a:solidFill>
                <a:latin typeface="Arial Narrow" charset="0"/>
                <a:ea typeface="ＭＳ Ｐゴシック" charset="-128"/>
              </a:rPr>
              <a:t>Connecting batteries in opposite direction is wasteful.</a:t>
            </a:r>
          </a:p>
          <a:p>
            <a:pPr marL="1143000" lvl="2" indent="-228600">
              <a:spcBef>
                <a:spcPct val="20000"/>
              </a:spcBef>
              <a:buFontTx/>
              <a:buChar char="•"/>
            </a:pPr>
            <a:r>
              <a:rPr lang="en-US" sz="2000">
                <a:solidFill>
                  <a:srgbClr val="003300"/>
                </a:solidFill>
                <a:latin typeface="Arial Narrow" charset="0"/>
                <a:ea typeface="ＭＳ Ｐゴシック" charset="-128"/>
              </a:rPr>
              <a:t>This, however, is the way a battery charger works.</a:t>
            </a:r>
          </a:p>
          <a:p>
            <a:pPr marL="1143000" lvl="2" indent="-228600">
              <a:spcBef>
                <a:spcPct val="20000"/>
              </a:spcBef>
              <a:buFontTx/>
              <a:buChar char="•"/>
            </a:pPr>
            <a:r>
              <a:rPr lang="en-US" sz="2000">
                <a:solidFill>
                  <a:srgbClr val="003300"/>
                </a:solidFill>
                <a:latin typeface="Arial Narrow" charset="0"/>
                <a:ea typeface="ＭＳ Ｐゴシック" charset="-128"/>
              </a:rPr>
              <a:t>Since the 20V battery is at a higher voltage, it forces charges into 12V battery</a:t>
            </a:r>
          </a:p>
          <a:p>
            <a:pPr marL="1143000" lvl="2" indent="-228600">
              <a:spcBef>
                <a:spcPct val="20000"/>
              </a:spcBef>
              <a:buFontTx/>
              <a:buChar char="•"/>
            </a:pPr>
            <a:r>
              <a:rPr lang="en-US" sz="2000">
                <a:solidFill>
                  <a:srgbClr val="003300"/>
                </a:solidFill>
                <a:latin typeface="Arial Narrow" charset="0"/>
                <a:ea typeface="ＭＳ Ｐゴシック" charset="-128"/>
              </a:rPr>
              <a:t>Some battery are rechargeable since their chemical reactions are reversible but most the batteries do not reverse their chemical reactions</a:t>
            </a:r>
          </a:p>
        </p:txBody>
      </p:sp>
      <p:sp>
        <p:nvSpPr>
          <p:cNvPr id="333831" name="Text Box 7"/>
          <p:cNvSpPr txBox="1">
            <a:spLocks noChangeArrowheads="1"/>
          </p:cNvSpPr>
          <p:nvPr/>
        </p:nvSpPr>
        <p:spPr bwMode="auto">
          <a:xfrm>
            <a:off x="7543800" y="2590800"/>
            <a:ext cx="1524000" cy="1323439"/>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sz="1600" dirty="0">
                <a:solidFill>
                  <a:srgbClr val="CC0000"/>
                </a:solidFill>
                <a:latin typeface="Arial Narrow" charset="0"/>
              </a:rPr>
              <a:t>Parallel arrangements (</a:t>
            </a:r>
            <a:r>
              <a:rPr lang="en-US" sz="1600" dirty="0" err="1">
                <a:solidFill>
                  <a:srgbClr val="CC0000"/>
                </a:solidFill>
                <a:latin typeface="Arial Narrow" charset="0"/>
              </a:rPr>
              <a:t>c</a:t>
            </a:r>
            <a:r>
              <a:rPr lang="en-US" sz="1600" dirty="0">
                <a:solidFill>
                  <a:srgbClr val="CC0000"/>
                </a:solidFill>
                <a:latin typeface="Arial Narrow" charset="0"/>
              </a:rPr>
              <a:t>) are used only to increase currents</a:t>
            </a:r>
            <a:r>
              <a:rPr lang="en-US" sz="1600" dirty="0" smtClean="0">
                <a:solidFill>
                  <a:srgbClr val="CC0000"/>
                </a:solidFill>
                <a:latin typeface="Arial Narrow" charset="0"/>
              </a:rPr>
              <a:t>. An example?</a:t>
            </a:r>
            <a:endParaRPr lang="en-US" sz="1600" dirty="0">
              <a:solidFill>
                <a:srgbClr val="CC0000"/>
              </a:solidFill>
              <a:latin typeface="Arial Narrow" charset="0"/>
            </a:endParaRPr>
          </a:p>
        </p:txBody>
      </p:sp>
      <p:sp>
        <p:nvSpPr>
          <p:cNvPr id="11" name="Rectangle 10"/>
          <p:cNvSpPr/>
          <p:nvPr/>
        </p:nvSpPr>
        <p:spPr bwMode="auto">
          <a:xfrm>
            <a:off x="5943600" y="685800"/>
            <a:ext cx="1676400" cy="144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7696200" y="609600"/>
            <a:ext cx="152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019800" y="2438400"/>
            <a:ext cx="152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255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wipe(left)">
                                      <p:cBhvr>
                                        <p:cTn id="7" dur="500"/>
                                        <p:tgtEl>
                                          <p:spTgt spid="333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wipe(left)">
                                      <p:cBhvr>
                                        <p:cTn id="12" dur="500"/>
                                        <p:tgtEl>
                                          <p:spTgt spid="333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33827">
                                            <p:txEl>
                                              <p:pRg st="2" end="2"/>
                                            </p:txEl>
                                          </p:spTgt>
                                        </p:tgtEl>
                                        <p:attrNameLst>
                                          <p:attrName>style.visibility</p:attrName>
                                        </p:attrNameLst>
                                      </p:cBhvr>
                                      <p:to>
                                        <p:strVal val="visible"/>
                                      </p:to>
                                    </p:set>
                                    <p:animEffect transition="in" filter="wipe(left)">
                                      <p:cBhvr>
                                        <p:cTn id="21" dur="500"/>
                                        <p:tgtEl>
                                          <p:spTgt spid="33382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33827">
                                            <p:txEl>
                                              <p:pRg st="3" end="3"/>
                                            </p:txEl>
                                          </p:spTgt>
                                        </p:tgtEl>
                                        <p:attrNameLst>
                                          <p:attrName>style.visibility</p:attrName>
                                        </p:attrNameLst>
                                      </p:cBhvr>
                                      <p:to>
                                        <p:strVal val="visible"/>
                                      </p:to>
                                    </p:set>
                                    <p:animEffect transition="in" filter="wipe(left)">
                                      <p:cBhvr>
                                        <p:cTn id="26" dur="500"/>
                                        <p:tgtEl>
                                          <p:spTgt spid="33382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33830">
                                            <p:txEl>
                                              <p:pRg st="0" end="0"/>
                                            </p:txEl>
                                          </p:spTgt>
                                        </p:tgtEl>
                                        <p:attrNameLst>
                                          <p:attrName>style.visibility</p:attrName>
                                        </p:attrNameLst>
                                      </p:cBhvr>
                                      <p:to>
                                        <p:strVal val="visible"/>
                                      </p:to>
                                    </p:set>
                                    <p:animEffect transition="in" filter="wipe(left)">
                                      <p:cBhvr>
                                        <p:cTn id="31" dur="500"/>
                                        <p:tgtEl>
                                          <p:spTgt spid="33383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33830">
                                            <p:txEl>
                                              <p:pRg st="1" end="1"/>
                                            </p:txEl>
                                          </p:spTgt>
                                        </p:tgtEl>
                                        <p:attrNameLst>
                                          <p:attrName>style.visibility</p:attrName>
                                        </p:attrNameLst>
                                      </p:cBhvr>
                                      <p:to>
                                        <p:strVal val="visible"/>
                                      </p:to>
                                    </p:set>
                                    <p:animEffect transition="in" filter="wipe(left)">
                                      <p:cBhvr>
                                        <p:cTn id="40" dur="500"/>
                                        <p:tgtEl>
                                          <p:spTgt spid="33383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33830">
                                            <p:txEl>
                                              <p:pRg st="2" end="2"/>
                                            </p:txEl>
                                          </p:spTgt>
                                        </p:tgtEl>
                                        <p:attrNameLst>
                                          <p:attrName>style.visibility</p:attrName>
                                        </p:attrNameLst>
                                      </p:cBhvr>
                                      <p:to>
                                        <p:strVal val="visible"/>
                                      </p:to>
                                    </p:set>
                                    <p:animEffect transition="in" filter="wipe(left)">
                                      <p:cBhvr>
                                        <p:cTn id="45" dur="500"/>
                                        <p:tgtEl>
                                          <p:spTgt spid="33383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33830">
                                            <p:txEl>
                                              <p:pRg st="3" end="3"/>
                                            </p:txEl>
                                          </p:spTgt>
                                        </p:tgtEl>
                                        <p:attrNameLst>
                                          <p:attrName>style.visibility</p:attrName>
                                        </p:attrNameLst>
                                      </p:cBhvr>
                                      <p:to>
                                        <p:strVal val="visible"/>
                                      </p:to>
                                    </p:set>
                                    <p:animEffect transition="in" filter="wipe(left)">
                                      <p:cBhvr>
                                        <p:cTn id="50" dur="500"/>
                                        <p:tgtEl>
                                          <p:spTgt spid="33383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33830">
                                            <p:txEl>
                                              <p:pRg st="4" end="4"/>
                                            </p:txEl>
                                          </p:spTgt>
                                        </p:tgtEl>
                                        <p:attrNameLst>
                                          <p:attrName>style.visibility</p:attrName>
                                        </p:attrNameLst>
                                      </p:cBhvr>
                                      <p:to>
                                        <p:strVal val="visible"/>
                                      </p:to>
                                    </p:set>
                                    <p:animEffect transition="in" filter="wipe(left)">
                                      <p:cBhvr>
                                        <p:cTn id="55" dur="500"/>
                                        <p:tgtEl>
                                          <p:spTgt spid="333830">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33831"/>
                                        </p:tgtEl>
                                        <p:attrNameLst>
                                          <p:attrName>style.visibility</p:attrName>
                                        </p:attrNameLst>
                                      </p:cBhvr>
                                      <p:to>
                                        <p:strVal val="visible"/>
                                      </p:to>
                                    </p:set>
                                    <p:animEffect transition="in" filter="wipe(left)">
                                      <p:cBhvr>
                                        <p:cTn id="60" dur="500"/>
                                        <p:tgtEl>
                                          <p:spTgt spid="333831"/>
                                        </p:tgtEl>
                                      </p:cBhvr>
                                    </p:animEffect>
                                  </p:childTnLst>
                                </p:cTn>
                              </p:par>
                            </p:childTnLst>
                          </p:cTn>
                        </p:par>
                        <p:par>
                          <p:cTn id="61" fill="hold">
                            <p:stCondLst>
                              <p:cond delay="1200"/>
                            </p:stCondLst>
                            <p:childTnLst>
                              <p:par>
                                <p:cTn id="62" presetID="1" presetClass="exit"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P spid="333830" grpId="0" build="p"/>
      <p:bldP spid="333831" grpId="0" animBg="1"/>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June 25, 2018</a:t>
            </a:r>
            <a:endParaRPr lang="en-US"/>
          </a:p>
        </p:txBody>
      </p:sp>
      <p:sp>
        <p:nvSpPr>
          <p:cNvPr id="7" name="Footer Placeholder 4"/>
          <p:cNvSpPr>
            <a:spLocks noGrp="1"/>
          </p:cNvSpPr>
          <p:nvPr>
            <p:ph type="ftr" sz="quarter" idx="11"/>
          </p:nvPr>
        </p:nvSpPr>
        <p:spPr/>
        <p:txBody>
          <a:bodyPr/>
          <a:lstStyle/>
          <a:p>
            <a:r>
              <a:rPr lang="de-DE" smtClean="0"/>
              <a:t>PHYS 1444-001, Summer 2018               Dr. Jaehoon Yu</a:t>
            </a:r>
            <a:endParaRPr lang="en-US"/>
          </a:p>
        </p:txBody>
      </p:sp>
      <p:sp>
        <p:nvSpPr>
          <p:cNvPr id="8" name="Slide Number Placeholder 5"/>
          <p:cNvSpPr>
            <a:spLocks noGrp="1"/>
          </p:cNvSpPr>
          <p:nvPr>
            <p:ph type="sldNum" sz="quarter" idx="12"/>
          </p:nvPr>
        </p:nvSpPr>
        <p:spPr/>
        <p:txBody>
          <a:bodyPr/>
          <a:lstStyle/>
          <a:p>
            <a:fld id="{9377B013-E315-FB48-9784-A73DB5BE20A1}" type="slidenum">
              <a:rPr lang="en-US"/>
              <a:pPr/>
              <a:t>6</a:t>
            </a:fld>
            <a:endParaRPr lang="en-US"/>
          </a:p>
        </p:txBody>
      </p:sp>
      <p:pic>
        <p:nvPicPr>
          <p:cNvPr id="334850" name="Picture 2" descr="FG26_018A"/>
          <p:cNvPicPr>
            <a:picLocks noChangeAspect="1" noChangeArrowheads="1"/>
          </p:cNvPicPr>
          <p:nvPr/>
        </p:nvPicPr>
        <p:blipFill>
          <a:blip r:embed="rId3"/>
          <a:srcRect/>
          <a:stretch>
            <a:fillRect/>
          </a:stretch>
        </p:blipFill>
        <p:spPr bwMode="auto">
          <a:xfrm>
            <a:off x="6172200" y="762000"/>
            <a:ext cx="3200400" cy="2400300"/>
          </a:xfrm>
          <a:prstGeom prst="rect">
            <a:avLst/>
          </a:prstGeom>
          <a:noFill/>
        </p:spPr>
      </p:pic>
      <p:sp>
        <p:nvSpPr>
          <p:cNvPr id="334851" name="Rectangle 3"/>
          <p:cNvSpPr>
            <a:spLocks noGrp="1" noChangeArrowheads="1"/>
          </p:cNvSpPr>
          <p:nvPr>
            <p:ph type="body" idx="1"/>
          </p:nvPr>
        </p:nvSpPr>
        <p:spPr>
          <a:xfrm>
            <a:off x="228600" y="685800"/>
            <a:ext cx="8686800" cy="5715000"/>
          </a:xfrm>
        </p:spPr>
        <p:txBody>
          <a:bodyPr/>
          <a:lstStyle/>
          <a:p>
            <a:pPr>
              <a:lnSpc>
                <a:spcPct val="80000"/>
              </a:lnSpc>
            </a:pPr>
            <a:r>
              <a:rPr lang="en-US" sz="2400" dirty="0"/>
              <a:t>Circuits containing both resisters and capacitors</a:t>
            </a:r>
          </a:p>
          <a:p>
            <a:pPr lvl="1">
              <a:lnSpc>
                <a:spcPct val="80000"/>
              </a:lnSpc>
            </a:pPr>
            <a:r>
              <a:rPr lang="en-US" sz="2000" dirty="0"/>
              <a:t>RC circuits are used commonly in everyday life</a:t>
            </a:r>
          </a:p>
          <a:p>
            <a:pPr lvl="2">
              <a:lnSpc>
                <a:spcPct val="80000"/>
              </a:lnSpc>
            </a:pPr>
            <a:r>
              <a:rPr lang="en-US" sz="1800" dirty="0"/>
              <a:t>Control windshield wiper</a:t>
            </a:r>
          </a:p>
          <a:p>
            <a:pPr lvl="2">
              <a:lnSpc>
                <a:spcPct val="80000"/>
              </a:lnSpc>
            </a:pPr>
            <a:r>
              <a:rPr lang="en-US" sz="1800" dirty="0"/>
              <a:t>Timing of traffic light from red to green</a:t>
            </a:r>
          </a:p>
          <a:p>
            <a:pPr lvl="2">
              <a:lnSpc>
                <a:spcPct val="80000"/>
              </a:lnSpc>
            </a:pPr>
            <a:r>
              <a:rPr lang="en-US" sz="1800" dirty="0"/>
              <a:t>Camera flashes and heart pacemakers</a:t>
            </a:r>
          </a:p>
          <a:p>
            <a:pPr>
              <a:lnSpc>
                <a:spcPct val="80000"/>
              </a:lnSpc>
            </a:pPr>
            <a:r>
              <a:rPr lang="en-US" sz="2400" dirty="0"/>
              <a:t>How does an RC circuit look?</a:t>
            </a:r>
          </a:p>
          <a:p>
            <a:pPr lvl="1">
              <a:lnSpc>
                <a:spcPct val="80000"/>
              </a:lnSpc>
            </a:pPr>
            <a:r>
              <a:rPr lang="en-US" sz="2000" dirty="0"/>
              <a:t>There should be a source of </a:t>
            </a:r>
            <a:r>
              <a:rPr lang="en-US" sz="2000" dirty="0" err="1"/>
              <a:t>emf</a:t>
            </a:r>
            <a:r>
              <a:rPr lang="en-US" sz="2000" dirty="0"/>
              <a:t>, capacitors and resisters</a:t>
            </a:r>
          </a:p>
          <a:p>
            <a:pPr>
              <a:lnSpc>
                <a:spcPct val="80000"/>
              </a:lnSpc>
            </a:pPr>
            <a:r>
              <a:rPr lang="en-US" sz="2400" dirty="0"/>
              <a:t>What happens when the switch S is closed?</a:t>
            </a:r>
          </a:p>
          <a:p>
            <a:pPr lvl="1">
              <a:lnSpc>
                <a:spcPct val="80000"/>
              </a:lnSpc>
            </a:pPr>
            <a:r>
              <a:rPr lang="en-US" sz="2000" dirty="0"/>
              <a:t>Current immediately starts flowing through the circuit.</a:t>
            </a:r>
          </a:p>
          <a:p>
            <a:pPr lvl="1">
              <a:lnSpc>
                <a:spcPct val="80000"/>
              </a:lnSpc>
            </a:pPr>
            <a:r>
              <a:rPr lang="en-US" sz="2000" dirty="0"/>
              <a:t>Electrons </a:t>
            </a:r>
            <a:r>
              <a:rPr lang="en-US" sz="2000" dirty="0" smtClean="0"/>
              <a:t>flow </a:t>
            </a:r>
            <a:r>
              <a:rPr lang="en-US" sz="2000" dirty="0"/>
              <a:t>out of negative terminal of the </a:t>
            </a:r>
            <a:r>
              <a:rPr lang="en-US" sz="2000" dirty="0" err="1"/>
              <a:t>emf</a:t>
            </a:r>
            <a:r>
              <a:rPr lang="en-US" sz="2000" dirty="0"/>
              <a:t> source, through the resister R and accumulates on the upper plate of the </a:t>
            </a:r>
            <a:r>
              <a:rPr lang="en-US" sz="2000" dirty="0" smtClean="0"/>
              <a:t>capacitor.</a:t>
            </a:r>
          </a:p>
          <a:p>
            <a:pPr lvl="1">
              <a:lnSpc>
                <a:spcPct val="80000"/>
              </a:lnSpc>
            </a:pPr>
            <a:r>
              <a:rPr lang="en-US" sz="2000" dirty="0"/>
              <a:t>The electrons from the bottom plate of the capacitor will flow into the positive terminal of the battery, leaving only </a:t>
            </a:r>
            <a:r>
              <a:rPr lang="en-US" sz="2000" dirty="0" smtClean="0"/>
              <a:t>the positive </a:t>
            </a:r>
            <a:r>
              <a:rPr lang="en-US" sz="2000" dirty="0"/>
              <a:t>charge on the bottom </a:t>
            </a:r>
            <a:r>
              <a:rPr lang="en-US" sz="2000" dirty="0" smtClean="0"/>
              <a:t>plate.</a:t>
            </a:r>
          </a:p>
          <a:p>
            <a:pPr lvl="1">
              <a:lnSpc>
                <a:spcPct val="80000"/>
              </a:lnSpc>
            </a:pPr>
            <a:r>
              <a:rPr lang="en-US" sz="2000" dirty="0"/>
              <a:t>As the charge accumulates on the capacitor, the potential difference across it increases</a:t>
            </a:r>
          </a:p>
          <a:p>
            <a:pPr lvl="1">
              <a:lnSpc>
                <a:spcPct val="80000"/>
              </a:lnSpc>
            </a:pPr>
            <a:r>
              <a:rPr lang="en-US" sz="2000" dirty="0"/>
              <a:t>The current reduces gradually to 0 till the voltage across the capacitor is the same as </a:t>
            </a:r>
            <a:r>
              <a:rPr lang="en-US" sz="2000" dirty="0" smtClean="0"/>
              <a:t>the </a:t>
            </a:r>
            <a:r>
              <a:rPr lang="en-US" sz="2000" dirty="0" err="1" smtClean="0"/>
              <a:t>emf</a:t>
            </a:r>
            <a:r>
              <a:rPr lang="en-US" sz="2000" dirty="0"/>
              <a:t>.</a:t>
            </a:r>
          </a:p>
          <a:p>
            <a:pPr lvl="1">
              <a:lnSpc>
                <a:spcPct val="80000"/>
              </a:lnSpc>
            </a:pPr>
            <a:r>
              <a:rPr lang="en-US" sz="2000" dirty="0"/>
              <a:t>The charge on the capacitor increases till it reaches to its maximum </a:t>
            </a:r>
            <a:r>
              <a:rPr lang="en-US" sz="2000" dirty="0" smtClean="0"/>
              <a:t>C</a:t>
            </a:r>
            <a:r>
              <a:rPr lang="en-US" sz="2400" dirty="0" smtClean="0">
                <a:latin typeface="Edwardian Script ITC"/>
                <a:ea typeface="Lucida Grande"/>
                <a:cs typeface="Edwardian Script ITC"/>
              </a:rPr>
              <a:t>E</a:t>
            </a:r>
            <a:r>
              <a:rPr lang="en-US" sz="2400" dirty="0" smtClean="0">
                <a:latin typeface="Monotype Corsiva" charset="0"/>
              </a:rPr>
              <a:t>.</a:t>
            </a:r>
            <a:endParaRPr lang="en-US" sz="2400" dirty="0">
              <a:latin typeface="Monotype Corsiva" charset="0"/>
            </a:endParaRPr>
          </a:p>
        </p:txBody>
      </p:sp>
      <p:sp>
        <p:nvSpPr>
          <p:cNvPr id="334852" name="Rectangle 4"/>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48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7315"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061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wipe(left)">
                                      <p:cBhvr>
                                        <p:cTn id="7" dur="5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wipe(left)">
                                      <p:cBhvr>
                                        <p:cTn id="12" dur="500"/>
                                        <p:tgtEl>
                                          <p:spTgt spid="334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4851">
                                            <p:txEl>
                                              <p:pRg st="2" end="2"/>
                                            </p:txEl>
                                          </p:spTgt>
                                        </p:tgtEl>
                                        <p:attrNameLst>
                                          <p:attrName>style.visibility</p:attrName>
                                        </p:attrNameLst>
                                      </p:cBhvr>
                                      <p:to>
                                        <p:strVal val="visible"/>
                                      </p:to>
                                    </p:set>
                                    <p:animEffect transition="in" filter="wipe(left)">
                                      <p:cBhvr>
                                        <p:cTn id="17" dur="500"/>
                                        <p:tgtEl>
                                          <p:spTgt spid="334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4851">
                                            <p:txEl>
                                              <p:pRg st="3" end="3"/>
                                            </p:txEl>
                                          </p:spTgt>
                                        </p:tgtEl>
                                        <p:attrNameLst>
                                          <p:attrName>style.visibility</p:attrName>
                                        </p:attrNameLst>
                                      </p:cBhvr>
                                      <p:to>
                                        <p:strVal val="visible"/>
                                      </p:to>
                                    </p:set>
                                    <p:animEffect transition="in" filter="wipe(left)">
                                      <p:cBhvr>
                                        <p:cTn id="22" dur="500"/>
                                        <p:tgtEl>
                                          <p:spTgt spid="334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4851">
                                            <p:txEl>
                                              <p:pRg st="4" end="4"/>
                                            </p:txEl>
                                          </p:spTgt>
                                        </p:tgtEl>
                                        <p:attrNameLst>
                                          <p:attrName>style.visibility</p:attrName>
                                        </p:attrNameLst>
                                      </p:cBhvr>
                                      <p:to>
                                        <p:strVal val="visible"/>
                                      </p:to>
                                    </p:set>
                                    <p:animEffect transition="in" filter="wipe(left)">
                                      <p:cBhvr>
                                        <p:cTn id="27" dur="500"/>
                                        <p:tgtEl>
                                          <p:spTgt spid="334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4851">
                                            <p:txEl>
                                              <p:pRg st="5" end="5"/>
                                            </p:txEl>
                                          </p:spTgt>
                                        </p:tgtEl>
                                        <p:attrNameLst>
                                          <p:attrName>style.visibility</p:attrName>
                                        </p:attrNameLst>
                                      </p:cBhvr>
                                      <p:to>
                                        <p:strVal val="visible"/>
                                      </p:to>
                                    </p:set>
                                    <p:animEffect transition="in" filter="wipe(left)">
                                      <p:cBhvr>
                                        <p:cTn id="32" dur="500"/>
                                        <p:tgtEl>
                                          <p:spTgt spid="334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4851">
                                            <p:txEl>
                                              <p:pRg st="6" end="6"/>
                                            </p:txEl>
                                          </p:spTgt>
                                        </p:tgtEl>
                                        <p:attrNameLst>
                                          <p:attrName>style.visibility</p:attrName>
                                        </p:attrNameLst>
                                      </p:cBhvr>
                                      <p:to>
                                        <p:strVal val="visible"/>
                                      </p:to>
                                    </p:set>
                                    <p:animEffect transition="in" filter="wipe(left)">
                                      <p:cBhvr>
                                        <p:cTn id="37" dur="500"/>
                                        <p:tgtEl>
                                          <p:spTgt spid="334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34850"/>
                                        </p:tgtEl>
                                        <p:attrNameLst>
                                          <p:attrName>style.visibility</p:attrName>
                                        </p:attrNameLst>
                                      </p:cBhvr>
                                      <p:to>
                                        <p:strVal val="visible"/>
                                      </p:to>
                                    </p:set>
                                    <p:anim calcmode="lin" valueType="num">
                                      <p:cBhvr>
                                        <p:cTn id="42" dur="500" fill="hold"/>
                                        <p:tgtEl>
                                          <p:spTgt spid="334850"/>
                                        </p:tgtEl>
                                        <p:attrNameLst>
                                          <p:attrName>ppt_w</p:attrName>
                                        </p:attrNameLst>
                                      </p:cBhvr>
                                      <p:tavLst>
                                        <p:tav tm="0">
                                          <p:val>
                                            <p:fltVal val="0"/>
                                          </p:val>
                                        </p:tav>
                                        <p:tav tm="100000">
                                          <p:val>
                                            <p:strVal val="#ppt_w"/>
                                          </p:val>
                                        </p:tav>
                                      </p:tavLst>
                                    </p:anim>
                                    <p:anim calcmode="lin" valueType="num">
                                      <p:cBhvr>
                                        <p:cTn id="43" dur="500" fill="hold"/>
                                        <p:tgtEl>
                                          <p:spTgt spid="334850"/>
                                        </p:tgtEl>
                                        <p:attrNameLst>
                                          <p:attrName>ppt_h</p:attrName>
                                        </p:attrNameLst>
                                      </p:cBhvr>
                                      <p:tavLst>
                                        <p:tav tm="0">
                                          <p:val>
                                            <p:fltVal val="0"/>
                                          </p:val>
                                        </p:tav>
                                        <p:tav tm="100000">
                                          <p:val>
                                            <p:strVal val="#ppt_h"/>
                                          </p:val>
                                        </p:tav>
                                      </p:tavLst>
                                    </p:anim>
                                    <p:animEffect transition="in" filter="fade">
                                      <p:cBhvr>
                                        <p:cTn id="44" dur="500"/>
                                        <p:tgtEl>
                                          <p:spTgt spid="3348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34851">
                                            <p:txEl>
                                              <p:pRg st="7" end="7"/>
                                            </p:txEl>
                                          </p:spTgt>
                                        </p:tgtEl>
                                        <p:attrNameLst>
                                          <p:attrName>style.visibility</p:attrName>
                                        </p:attrNameLst>
                                      </p:cBhvr>
                                      <p:to>
                                        <p:strVal val="visible"/>
                                      </p:to>
                                    </p:set>
                                    <p:animEffect transition="in" filter="wipe(left)">
                                      <p:cBhvr>
                                        <p:cTn id="49" dur="500"/>
                                        <p:tgtEl>
                                          <p:spTgt spid="33485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34851">
                                            <p:txEl>
                                              <p:pRg st="8" end="8"/>
                                            </p:txEl>
                                          </p:spTgt>
                                        </p:tgtEl>
                                        <p:attrNameLst>
                                          <p:attrName>style.visibility</p:attrName>
                                        </p:attrNameLst>
                                      </p:cBhvr>
                                      <p:to>
                                        <p:strVal val="visible"/>
                                      </p:to>
                                    </p:set>
                                    <p:animEffect transition="in" filter="wipe(left)">
                                      <p:cBhvr>
                                        <p:cTn id="54" dur="500"/>
                                        <p:tgtEl>
                                          <p:spTgt spid="33485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34851">
                                            <p:txEl>
                                              <p:pRg st="9" end="9"/>
                                            </p:txEl>
                                          </p:spTgt>
                                        </p:tgtEl>
                                        <p:attrNameLst>
                                          <p:attrName>style.visibility</p:attrName>
                                        </p:attrNameLst>
                                      </p:cBhvr>
                                      <p:to>
                                        <p:strVal val="visible"/>
                                      </p:to>
                                    </p:set>
                                    <p:animEffect transition="in" filter="wipe(left)">
                                      <p:cBhvr>
                                        <p:cTn id="59" dur="500"/>
                                        <p:tgtEl>
                                          <p:spTgt spid="33485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34851">
                                            <p:txEl>
                                              <p:pRg st="10" end="10"/>
                                            </p:txEl>
                                          </p:spTgt>
                                        </p:tgtEl>
                                        <p:attrNameLst>
                                          <p:attrName>style.visibility</p:attrName>
                                        </p:attrNameLst>
                                      </p:cBhvr>
                                      <p:to>
                                        <p:strVal val="visible"/>
                                      </p:to>
                                    </p:set>
                                    <p:animEffect transition="in" filter="wipe(left)">
                                      <p:cBhvr>
                                        <p:cTn id="64" dur="500"/>
                                        <p:tgtEl>
                                          <p:spTgt spid="334851">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34851">
                                            <p:txEl>
                                              <p:pRg st="11" end="11"/>
                                            </p:txEl>
                                          </p:spTgt>
                                        </p:tgtEl>
                                        <p:attrNameLst>
                                          <p:attrName>style.visibility</p:attrName>
                                        </p:attrNameLst>
                                      </p:cBhvr>
                                      <p:to>
                                        <p:strVal val="visible"/>
                                      </p:to>
                                    </p:set>
                                    <p:animEffect transition="in" filter="wipe(left)">
                                      <p:cBhvr>
                                        <p:cTn id="69" dur="500"/>
                                        <p:tgtEl>
                                          <p:spTgt spid="334851">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34851">
                                            <p:txEl>
                                              <p:pRg st="12" end="12"/>
                                            </p:txEl>
                                          </p:spTgt>
                                        </p:tgtEl>
                                        <p:attrNameLst>
                                          <p:attrName>style.visibility</p:attrName>
                                        </p:attrNameLst>
                                      </p:cBhvr>
                                      <p:to>
                                        <p:strVal val="visible"/>
                                      </p:to>
                                    </p:set>
                                    <p:animEffect transition="in" filter="wipe(left)">
                                      <p:cBhvr>
                                        <p:cTn id="74" dur="500"/>
                                        <p:tgtEl>
                                          <p:spTgt spid="334851">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34851">
                                            <p:txEl>
                                              <p:pRg st="13" end="13"/>
                                            </p:txEl>
                                          </p:spTgt>
                                        </p:tgtEl>
                                        <p:attrNameLst>
                                          <p:attrName>style.visibility</p:attrName>
                                        </p:attrNameLst>
                                      </p:cBhvr>
                                      <p:to>
                                        <p:strVal val="visible"/>
                                      </p:to>
                                    </p:set>
                                    <p:animEffect transition="in" filter="wipe(left)">
                                      <p:cBhvr>
                                        <p:cTn id="79" dur="500"/>
                                        <p:tgtEl>
                                          <p:spTgt spid="3348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June 25, 2018</a:t>
            </a:r>
            <a:endParaRPr lang="en-US"/>
          </a:p>
        </p:txBody>
      </p:sp>
      <p:sp>
        <p:nvSpPr>
          <p:cNvPr id="10" name="Footer Placeholder 4"/>
          <p:cNvSpPr>
            <a:spLocks noGrp="1"/>
          </p:cNvSpPr>
          <p:nvPr>
            <p:ph type="ftr" sz="quarter" idx="11"/>
          </p:nvPr>
        </p:nvSpPr>
        <p:spPr/>
        <p:txBody>
          <a:bodyPr/>
          <a:lstStyle/>
          <a:p>
            <a:r>
              <a:rPr lang="de-DE" smtClean="0"/>
              <a:t>PHYS 1444-001, Summer 2018               Dr. Jaehoon Yu</a:t>
            </a:r>
            <a:endParaRPr lang="en-US"/>
          </a:p>
        </p:txBody>
      </p:sp>
      <p:sp>
        <p:nvSpPr>
          <p:cNvPr id="11" name="Slide Number Placeholder 5"/>
          <p:cNvSpPr>
            <a:spLocks noGrp="1"/>
          </p:cNvSpPr>
          <p:nvPr>
            <p:ph type="sldNum" sz="quarter" idx="12"/>
          </p:nvPr>
        </p:nvSpPr>
        <p:spPr/>
        <p:txBody>
          <a:bodyPr/>
          <a:lstStyle/>
          <a:p>
            <a:fld id="{2CDAC8C7-07DC-E44C-BC2C-F4165C46206F}" type="slidenum">
              <a:rPr lang="en-US"/>
              <a:pPr/>
              <a:t>7</a:t>
            </a:fld>
            <a:endParaRPr lang="en-US"/>
          </a:p>
        </p:txBody>
      </p:sp>
      <p:sp>
        <p:nvSpPr>
          <p:cNvPr id="336898" name="Rectangle 2"/>
          <p:cNvSpPr>
            <a:spLocks noGrp="1" noChangeArrowheads="1"/>
          </p:cNvSpPr>
          <p:nvPr>
            <p:ph type="body" idx="1"/>
          </p:nvPr>
        </p:nvSpPr>
        <p:spPr>
          <a:xfrm>
            <a:off x="152400" y="609600"/>
            <a:ext cx="8915400" cy="5715000"/>
          </a:xfrm>
        </p:spPr>
        <p:txBody>
          <a:bodyPr/>
          <a:lstStyle/>
          <a:p>
            <a:pPr>
              <a:spcBef>
                <a:spcPts val="72"/>
              </a:spcBef>
            </a:pPr>
            <a:r>
              <a:rPr lang="en-US" sz="2800" dirty="0"/>
              <a:t>How does all this look like in graphs?</a:t>
            </a:r>
            <a:endParaRPr lang="en-US" sz="2800" dirty="0" smtClean="0"/>
          </a:p>
          <a:p>
            <a:pPr lvl="1">
              <a:spcBef>
                <a:spcPts val="72"/>
              </a:spcBef>
            </a:pPr>
            <a:r>
              <a:rPr lang="en-US" sz="2400" dirty="0" smtClean="0"/>
              <a:t>The charge </a:t>
            </a:r>
            <a:r>
              <a:rPr lang="en-US" sz="2400" dirty="0"/>
              <a:t>and the current on the capacitor as a function of time</a:t>
            </a:r>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smtClean="0"/>
          </a:p>
          <a:p>
            <a:pPr lvl="1">
              <a:spcBef>
                <a:spcPts val="72"/>
              </a:spcBef>
            </a:pPr>
            <a:endParaRPr lang="en-US" sz="2400" dirty="0" smtClean="0"/>
          </a:p>
          <a:p>
            <a:pPr lvl="1">
              <a:spcBef>
                <a:spcPts val="72"/>
              </a:spcBef>
            </a:pPr>
            <a:r>
              <a:rPr lang="en-US" sz="2400" dirty="0" smtClean="0"/>
              <a:t>From </a:t>
            </a:r>
            <a:r>
              <a:rPr lang="en-US" sz="2400" dirty="0"/>
              <a:t>energy conservation (Kirchhoff’s 2</a:t>
            </a:r>
            <a:r>
              <a:rPr lang="en-US" sz="2400" baseline="30000" dirty="0"/>
              <a:t>nd</a:t>
            </a:r>
            <a:r>
              <a:rPr lang="en-US" sz="2400" dirty="0"/>
              <a:t> rule), the </a:t>
            </a:r>
            <a:r>
              <a:rPr lang="en-US" sz="2400" dirty="0" err="1"/>
              <a:t>emf</a:t>
            </a:r>
            <a:r>
              <a:rPr lang="en-US" sz="2400" dirty="0" smtClean="0"/>
              <a:t> </a:t>
            </a:r>
            <a:r>
              <a:rPr lang="en-US" dirty="0" smtClean="0">
                <a:latin typeface="Edwardian Script ITC"/>
                <a:cs typeface="Edwardian Script ITC"/>
              </a:rPr>
              <a:t>E</a:t>
            </a:r>
            <a:r>
              <a:rPr lang="en-US" dirty="0" smtClean="0">
                <a:latin typeface="Monotype Corsiva" charset="0"/>
              </a:rPr>
              <a:t> </a:t>
            </a:r>
            <a:r>
              <a:rPr lang="en-US" sz="2400" dirty="0"/>
              <a:t>must be equal to the </a:t>
            </a:r>
            <a:r>
              <a:rPr lang="en-US" sz="2400" dirty="0" smtClean="0"/>
              <a:t>sum of voltage </a:t>
            </a:r>
            <a:r>
              <a:rPr lang="en-US" sz="2400" dirty="0"/>
              <a:t>drop across the capacitor and the resister</a:t>
            </a:r>
          </a:p>
          <a:p>
            <a:pPr lvl="2">
              <a:spcBef>
                <a:spcPts val="72"/>
              </a:spcBef>
            </a:pPr>
            <a:r>
              <a:rPr lang="en-US" dirty="0" smtClean="0"/>
              <a:t> </a:t>
            </a:r>
            <a:r>
              <a:rPr lang="en-US" dirty="0" smtClean="0">
                <a:latin typeface="Edwardian Script ITC"/>
                <a:cs typeface="Edwardian Script ITC"/>
              </a:rPr>
              <a:t>E</a:t>
            </a:r>
            <a:r>
              <a:rPr lang="en-US" dirty="0" smtClean="0">
                <a:latin typeface="Monotype Corsiva" charset="0"/>
              </a:rPr>
              <a:t>=</a:t>
            </a:r>
            <a:r>
              <a:rPr lang="en-US" dirty="0">
                <a:latin typeface="Monotype Corsiva" charset="0"/>
              </a:rPr>
              <a:t>IR+Q/C</a:t>
            </a:r>
          </a:p>
          <a:p>
            <a:pPr lvl="2">
              <a:spcBef>
                <a:spcPts val="72"/>
              </a:spcBef>
            </a:pPr>
            <a:r>
              <a:rPr lang="en-US" dirty="0"/>
              <a:t> R includes all resistance in the circuit, including the internal resistance of the battery, </a:t>
            </a:r>
            <a:r>
              <a:rPr lang="en-US" dirty="0">
                <a:latin typeface="Monotype Corsiva" charset="0"/>
              </a:rPr>
              <a:t>I</a:t>
            </a:r>
            <a:r>
              <a:rPr lang="en-US" dirty="0"/>
              <a:t> is the current in the circuit at any </a:t>
            </a:r>
            <a:r>
              <a:rPr lang="en-US" dirty="0" smtClean="0"/>
              <a:t>instance, </a:t>
            </a:r>
            <a:r>
              <a:rPr lang="en-US" dirty="0"/>
              <a:t>and Q is the charge of the capacitor at that same instance.</a:t>
            </a:r>
          </a:p>
        </p:txBody>
      </p:sp>
      <p:sp>
        <p:nvSpPr>
          <p:cNvPr id="336899" name="Rectangle 3"/>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69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856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36901" name="Picture 5" descr="FG26_018B"/>
          <p:cNvPicPr>
            <a:picLocks noChangeAspect="1" noChangeArrowheads="1"/>
          </p:cNvPicPr>
          <p:nvPr/>
        </p:nvPicPr>
        <p:blipFill>
          <a:blip r:embed="rId5"/>
          <a:srcRect/>
          <a:stretch>
            <a:fillRect/>
          </a:stretch>
        </p:blipFill>
        <p:spPr bwMode="auto">
          <a:xfrm>
            <a:off x="1219200" y="1676400"/>
            <a:ext cx="3276600" cy="2171700"/>
          </a:xfrm>
          <a:prstGeom prst="rect">
            <a:avLst/>
          </a:prstGeom>
          <a:noFill/>
        </p:spPr>
      </p:pic>
      <p:pic>
        <p:nvPicPr>
          <p:cNvPr id="336902" name="Picture 6" descr="FG26_018C"/>
          <p:cNvPicPr>
            <a:picLocks noChangeAspect="1" noChangeArrowheads="1"/>
          </p:cNvPicPr>
          <p:nvPr/>
        </p:nvPicPr>
        <p:blipFill>
          <a:blip r:embed="rId6"/>
          <a:srcRect/>
          <a:stretch>
            <a:fillRect/>
          </a:stretch>
        </p:blipFill>
        <p:spPr bwMode="auto">
          <a:xfrm>
            <a:off x="5029200" y="1752600"/>
            <a:ext cx="3200400" cy="2057400"/>
          </a:xfrm>
          <a:prstGeom prst="rect">
            <a:avLst/>
          </a:prstGeom>
          <a:noFill/>
        </p:spPr>
      </p:pic>
      <p:graphicFrame>
        <p:nvGraphicFramePr>
          <p:cNvPr id="336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856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36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856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7842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6898">
                                            <p:txEl>
                                              <p:pRg st="0" end="0"/>
                                            </p:txEl>
                                          </p:spTgt>
                                        </p:tgtEl>
                                        <p:attrNameLst>
                                          <p:attrName>style.visibility</p:attrName>
                                        </p:attrNameLst>
                                      </p:cBhvr>
                                      <p:to>
                                        <p:strVal val="visible"/>
                                      </p:to>
                                    </p:set>
                                    <p:animEffect transition="in" filter="wipe(left)">
                                      <p:cBhvr>
                                        <p:cTn id="7" dur="500"/>
                                        <p:tgtEl>
                                          <p:spTgt spid="336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6898">
                                            <p:txEl>
                                              <p:pRg st="1" end="1"/>
                                            </p:txEl>
                                          </p:spTgt>
                                        </p:tgtEl>
                                        <p:attrNameLst>
                                          <p:attrName>style.visibility</p:attrName>
                                        </p:attrNameLst>
                                      </p:cBhvr>
                                      <p:to>
                                        <p:strVal val="visible"/>
                                      </p:to>
                                    </p:set>
                                    <p:animEffect transition="in" filter="wipe(left)">
                                      <p:cBhvr>
                                        <p:cTn id="12" dur="500"/>
                                        <p:tgtEl>
                                          <p:spTgt spid="336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6901"/>
                                        </p:tgtEl>
                                        <p:attrNameLst>
                                          <p:attrName>style.visibility</p:attrName>
                                        </p:attrNameLst>
                                      </p:cBhvr>
                                      <p:to>
                                        <p:strVal val="visible"/>
                                      </p:to>
                                    </p:set>
                                    <p:anim calcmode="lin" valueType="num">
                                      <p:cBhvr>
                                        <p:cTn id="17" dur="500" fill="hold"/>
                                        <p:tgtEl>
                                          <p:spTgt spid="336901"/>
                                        </p:tgtEl>
                                        <p:attrNameLst>
                                          <p:attrName>ppt_w</p:attrName>
                                        </p:attrNameLst>
                                      </p:cBhvr>
                                      <p:tavLst>
                                        <p:tav tm="0">
                                          <p:val>
                                            <p:fltVal val="0"/>
                                          </p:val>
                                        </p:tav>
                                        <p:tav tm="100000">
                                          <p:val>
                                            <p:strVal val="#ppt_w"/>
                                          </p:val>
                                        </p:tav>
                                      </p:tavLst>
                                    </p:anim>
                                    <p:anim calcmode="lin" valueType="num">
                                      <p:cBhvr>
                                        <p:cTn id="18" dur="500" fill="hold"/>
                                        <p:tgtEl>
                                          <p:spTgt spid="336901"/>
                                        </p:tgtEl>
                                        <p:attrNameLst>
                                          <p:attrName>ppt_h</p:attrName>
                                        </p:attrNameLst>
                                      </p:cBhvr>
                                      <p:tavLst>
                                        <p:tav tm="0">
                                          <p:val>
                                            <p:fltVal val="0"/>
                                          </p:val>
                                        </p:tav>
                                        <p:tav tm="100000">
                                          <p:val>
                                            <p:strVal val="#ppt_h"/>
                                          </p:val>
                                        </p:tav>
                                      </p:tavLst>
                                    </p:anim>
                                    <p:animEffect transition="in" filter="fade">
                                      <p:cBhvr>
                                        <p:cTn id="19" dur="500"/>
                                        <p:tgtEl>
                                          <p:spTgt spid="33690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36902"/>
                                        </p:tgtEl>
                                        <p:attrNameLst>
                                          <p:attrName>style.visibility</p:attrName>
                                        </p:attrNameLst>
                                      </p:cBhvr>
                                      <p:to>
                                        <p:strVal val="visible"/>
                                      </p:to>
                                    </p:set>
                                    <p:anim calcmode="lin" valueType="num">
                                      <p:cBhvr>
                                        <p:cTn id="24" dur="500" fill="hold"/>
                                        <p:tgtEl>
                                          <p:spTgt spid="336902"/>
                                        </p:tgtEl>
                                        <p:attrNameLst>
                                          <p:attrName>ppt_w</p:attrName>
                                        </p:attrNameLst>
                                      </p:cBhvr>
                                      <p:tavLst>
                                        <p:tav tm="0">
                                          <p:val>
                                            <p:fltVal val="0"/>
                                          </p:val>
                                        </p:tav>
                                        <p:tav tm="100000">
                                          <p:val>
                                            <p:strVal val="#ppt_w"/>
                                          </p:val>
                                        </p:tav>
                                      </p:tavLst>
                                    </p:anim>
                                    <p:anim calcmode="lin" valueType="num">
                                      <p:cBhvr>
                                        <p:cTn id="25" dur="500" fill="hold"/>
                                        <p:tgtEl>
                                          <p:spTgt spid="336902"/>
                                        </p:tgtEl>
                                        <p:attrNameLst>
                                          <p:attrName>ppt_h</p:attrName>
                                        </p:attrNameLst>
                                      </p:cBhvr>
                                      <p:tavLst>
                                        <p:tav tm="0">
                                          <p:val>
                                            <p:fltVal val="0"/>
                                          </p:val>
                                        </p:tav>
                                        <p:tav tm="100000">
                                          <p:val>
                                            <p:strVal val="#ppt_h"/>
                                          </p:val>
                                        </p:tav>
                                      </p:tavLst>
                                    </p:anim>
                                    <p:animEffect transition="in" filter="fade">
                                      <p:cBhvr>
                                        <p:cTn id="26" dur="500"/>
                                        <p:tgtEl>
                                          <p:spTgt spid="33690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36898">
                                            <p:txEl>
                                              <p:pRg st="8" end="8"/>
                                            </p:txEl>
                                          </p:spTgt>
                                        </p:tgtEl>
                                        <p:attrNameLst>
                                          <p:attrName>style.visibility</p:attrName>
                                        </p:attrNameLst>
                                      </p:cBhvr>
                                      <p:to>
                                        <p:strVal val="visible"/>
                                      </p:to>
                                    </p:set>
                                    <p:animEffect transition="in" filter="wipe(left)">
                                      <p:cBhvr>
                                        <p:cTn id="31" dur="500"/>
                                        <p:tgtEl>
                                          <p:spTgt spid="33689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36898">
                                            <p:txEl>
                                              <p:pRg st="9" end="9"/>
                                            </p:txEl>
                                          </p:spTgt>
                                        </p:tgtEl>
                                        <p:attrNameLst>
                                          <p:attrName>style.visibility</p:attrName>
                                        </p:attrNameLst>
                                      </p:cBhvr>
                                      <p:to>
                                        <p:strVal val="visible"/>
                                      </p:to>
                                    </p:set>
                                    <p:animEffect transition="in" filter="wipe(left)">
                                      <p:cBhvr>
                                        <p:cTn id="36" dur="500"/>
                                        <p:tgtEl>
                                          <p:spTgt spid="336898">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36898">
                                            <p:txEl>
                                              <p:pRg st="10" end="10"/>
                                            </p:txEl>
                                          </p:spTgt>
                                        </p:tgtEl>
                                        <p:attrNameLst>
                                          <p:attrName>style.visibility</p:attrName>
                                        </p:attrNameLst>
                                      </p:cBhvr>
                                      <p:to>
                                        <p:strVal val="visible"/>
                                      </p:to>
                                    </p:set>
                                    <p:animEffect transition="in" filter="wipe(left)">
                                      <p:cBhvr>
                                        <p:cTn id="41" dur="500"/>
                                        <p:tgtEl>
                                          <p:spTgt spid="336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June 25, 2018</a:t>
            </a:r>
            <a:endParaRPr lang="en-US"/>
          </a:p>
        </p:txBody>
      </p:sp>
      <p:sp>
        <p:nvSpPr>
          <p:cNvPr id="14" name="Footer Placeholder 4"/>
          <p:cNvSpPr>
            <a:spLocks noGrp="1"/>
          </p:cNvSpPr>
          <p:nvPr>
            <p:ph type="ftr" sz="quarter" idx="11"/>
          </p:nvPr>
        </p:nvSpPr>
        <p:spPr/>
        <p:txBody>
          <a:bodyPr/>
          <a:lstStyle/>
          <a:p>
            <a:r>
              <a:rPr lang="de-DE" smtClean="0"/>
              <a:t>PHYS 1444-001, Summer 2018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8</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dirty="0" smtClean="0"/>
              <a:t>In an RC circuit                         </a:t>
            </a:r>
            <a:r>
              <a:rPr lang="en-US" dirty="0"/>
              <a:t>and</a:t>
            </a:r>
          </a:p>
          <a:p>
            <a:r>
              <a:rPr lang="en-US" dirty="0"/>
              <a:t>What can we see from the above equations?</a:t>
            </a:r>
          </a:p>
          <a:p>
            <a:pPr lvl="1"/>
            <a:r>
              <a:rPr lang="en-US" dirty="0"/>
              <a:t>Q and V</a:t>
            </a:r>
            <a:r>
              <a:rPr lang="en-US" baseline="-25000" dirty="0"/>
              <a:t>C</a:t>
            </a:r>
            <a:r>
              <a:rPr lang="en-US" dirty="0"/>
              <a:t> increase from 0 at </a:t>
            </a:r>
            <a:r>
              <a:rPr lang="en-US" dirty="0" err="1"/>
              <a:t>t</a:t>
            </a:r>
            <a:r>
              <a:rPr lang="en-US" dirty="0"/>
              <a:t>=0 to maximum value </a:t>
            </a:r>
            <a:r>
              <a:rPr lang="en-US" dirty="0" err="1"/>
              <a:t>Q</a:t>
            </a:r>
            <a:r>
              <a:rPr lang="en-US" baseline="-25000" dirty="0" err="1"/>
              <a:t>max</a:t>
            </a:r>
            <a:r>
              <a:rPr lang="en-US" dirty="0"/>
              <a:t>=</a:t>
            </a:r>
            <a:r>
              <a:rPr lang="en-US" dirty="0" smtClean="0"/>
              <a:t>C</a:t>
            </a:r>
            <a:r>
              <a:rPr lang="en-US" dirty="0" smtClean="0">
                <a:latin typeface="Edwardian Script ITC"/>
                <a:cs typeface="Edwardian Script ITC"/>
              </a:rPr>
              <a:t>E</a:t>
            </a:r>
            <a:r>
              <a:rPr lang="en-US" dirty="0" smtClean="0"/>
              <a:t>  and </a:t>
            </a:r>
            <a:r>
              <a:rPr lang="en-US" dirty="0"/>
              <a:t>V</a:t>
            </a:r>
            <a:r>
              <a:rPr lang="en-US" baseline="-25000" dirty="0"/>
              <a:t>C</a:t>
            </a:r>
            <a:r>
              <a:rPr lang="en-US" dirty="0"/>
              <a:t>=</a:t>
            </a:r>
            <a:r>
              <a:rPr lang="en-US" dirty="0" smtClean="0"/>
              <a:t> </a:t>
            </a:r>
            <a:r>
              <a:rPr lang="en-US" dirty="0" smtClean="0">
                <a:latin typeface="Edwardian Script ITC"/>
                <a:cs typeface="Edwardian Script ITC"/>
              </a:rPr>
              <a:t>E</a:t>
            </a:r>
            <a:r>
              <a:rPr lang="en-US" dirty="0" smtClean="0"/>
              <a:t>.</a:t>
            </a:r>
            <a:endParaRPr lang="en-US" dirty="0"/>
          </a:p>
          <a:p>
            <a:r>
              <a:rPr lang="en-US" dirty="0"/>
              <a:t>In how much time?</a:t>
            </a:r>
          </a:p>
          <a:p>
            <a:pPr lvl="1"/>
            <a:r>
              <a:rPr lang="en-US" dirty="0"/>
              <a:t>The quantity RC is called the </a:t>
            </a:r>
            <a:r>
              <a:rPr lang="en-US" b="1" u="sng" dirty="0">
                <a:solidFill>
                  <a:srgbClr val="FF0000"/>
                </a:solidFill>
              </a:rPr>
              <a:t>time </a:t>
            </a:r>
            <a:r>
              <a:rPr lang="en-US" b="1" u="sng" dirty="0" smtClean="0">
                <a:solidFill>
                  <a:srgbClr val="FF0000"/>
                </a:solidFill>
              </a:rPr>
              <a:t>constant </a:t>
            </a:r>
            <a:r>
              <a:rPr lang="en-US" dirty="0" smtClean="0"/>
              <a:t>of the circuit, </a:t>
            </a:r>
            <a:r>
              <a:rPr lang="en-US" dirty="0" err="1" smtClean="0">
                <a:latin typeface="Symbol" charset="2"/>
              </a:rPr>
              <a:t>τ</a:t>
            </a:r>
            <a:r>
              <a:rPr lang="en-US" dirty="0" smtClean="0"/>
              <a:t> </a:t>
            </a:r>
          </a:p>
          <a:p>
            <a:pPr lvl="2"/>
            <a:r>
              <a:rPr lang="en-US" dirty="0" smtClean="0"/>
              <a:t> </a:t>
            </a:r>
            <a:r>
              <a:rPr lang="en-US" dirty="0" err="1" smtClean="0">
                <a:latin typeface="Symbol" charset="2"/>
              </a:rPr>
              <a:t>τ</a:t>
            </a:r>
            <a:r>
              <a:rPr lang="en-US" dirty="0" smtClean="0">
                <a:latin typeface="Symbol" charset="2"/>
              </a:rPr>
              <a:t>=</a:t>
            </a:r>
            <a:r>
              <a:rPr lang="en-US" dirty="0"/>
              <a:t>RC, What is the unit?</a:t>
            </a:r>
          </a:p>
          <a:p>
            <a:pPr lvl="1"/>
            <a:r>
              <a:rPr lang="en-US" dirty="0"/>
              <a:t>What is the physical meaning?</a:t>
            </a:r>
          </a:p>
          <a:p>
            <a:pPr lvl="2"/>
            <a:r>
              <a:rPr lang="en-US" dirty="0"/>
              <a:t>The time required for the capacitor to reach (</a:t>
            </a:r>
            <a:r>
              <a:rPr lang="en-US" dirty="0" smtClean="0"/>
              <a:t>1 - e</a:t>
            </a:r>
            <a:r>
              <a:rPr lang="en-US" baseline="30000" dirty="0" smtClean="0"/>
              <a:t>-1</a:t>
            </a:r>
            <a:r>
              <a:rPr lang="en-US" dirty="0" smtClean="0"/>
              <a:t>)=</a:t>
            </a:r>
            <a:r>
              <a:rPr lang="en-US" dirty="0"/>
              <a:t>0.63 or 63% of the full charge</a:t>
            </a:r>
          </a:p>
          <a:p>
            <a:r>
              <a:rPr lang="en-US"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015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015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015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0999" name="Object 7"/>
          <p:cNvGraphicFramePr>
            <a:graphicFrameLocks noChangeAspect="1"/>
          </p:cNvGraphicFramePr>
          <p:nvPr>
            <p:extLst/>
          </p:nvPr>
        </p:nvGraphicFramePr>
        <p:xfrm>
          <a:off x="2970212" y="720725"/>
          <a:ext cx="2239963" cy="574675"/>
        </p:xfrm>
        <a:graphic>
          <a:graphicData uri="http://schemas.openxmlformats.org/presentationml/2006/ole">
            <mc:AlternateContent xmlns:mc="http://schemas.openxmlformats.org/markup-compatibility/2006">
              <mc:Choice xmlns:v="urn:schemas-microsoft-com:vml" Requires="v">
                <p:oleObj spid="_x0000_s310157" name="Equation" r:id="rId7" imgW="1091880" imgH="279360" progId="Equation.DSMT4">
                  <p:embed/>
                </p:oleObj>
              </mc:Choice>
              <mc:Fallback>
                <p:oleObj name="Equation" r:id="rId7" imgW="109188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0212" y="720725"/>
                        <a:ext cx="2239963"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0" name="Object 8"/>
          <p:cNvGraphicFramePr>
            <a:graphicFrameLocks noChangeAspect="1"/>
          </p:cNvGraphicFramePr>
          <p:nvPr>
            <p:extLst/>
          </p:nvPr>
        </p:nvGraphicFramePr>
        <p:xfrm>
          <a:off x="5942012" y="720725"/>
          <a:ext cx="2135188" cy="573088"/>
        </p:xfrm>
        <a:graphic>
          <a:graphicData uri="http://schemas.openxmlformats.org/presentationml/2006/ole">
            <mc:AlternateContent xmlns:mc="http://schemas.openxmlformats.org/markup-compatibility/2006">
              <mc:Choice xmlns:v="urn:schemas-microsoft-com:vml" Requires="v">
                <p:oleObj spid="_x0000_s310158" name="Equation" r:id="rId9" imgW="1041120" imgH="279360" progId="Equation.DSMT4">
                  <p:embed/>
                </p:oleObj>
              </mc:Choice>
              <mc:Fallback>
                <p:oleObj name="Equation" r:id="rId9" imgW="104112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2012" y="720725"/>
                        <a:ext cx="2135188"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1001" name="Text Box 9"/>
          <p:cNvSpPr txBox="1">
            <a:spLocks noChangeArrowheads="1"/>
          </p:cNvSpPr>
          <p:nvPr/>
        </p:nvSpPr>
        <p:spPr bwMode="auto">
          <a:xfrm>
            <a:off x="4391025" y="3857625"/>
            <a:ext cx="714375" cy="48577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Sec.</a:t>
            </a:r>
          </a:p>
        </p:txBody>
      </p:sp>
      <p:graphicFrame>
        <p:nvGraphicFramePr>
          <p:cNvPr id="341002" name="Object 10"/>
          <p:cNvGraphicFramePr>
            <a:graphicFrameLocks noChangeAspect="1"/>
          </p:cNvGraphicFramePr>
          <p:nvPr/>
        </p:nvGraphicFramePr>
        <p:xfrm>
          <a:off x="2808288" y="5784850"/>
          <a:ext cx="468312" cy="312738"/>
        </p:xfrm>
        <a:graphic>
          <a:graphicData uri="http://schemas.openxmlformats.org/presentationml/2006/ole">
            <mc:AlternateContent xmlns:mc="http://schemas.openxmlformats.org/markup-compatibility/2006">
              <mc:Choice xmlns:v="urn:schemas-microsoft-com:vml" Requires="v">
                <p:oleObj spid="_x0000_s310159" name="Equation" r:id="rId11" imgW="228600" imgH="152280" progId="Equation.DSMT4">
                  <p:embed/>
                </p:oleObj>
              </mc:Choice>
              <mc:Fallback>
                <p:oleObj name="Equation" r:id="rId11" imgW="228600" imgH="152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288" y="5784850"/>
                        <a:ext cx="468312"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3" name="Object 11"/>
          <p:cNvGraphicFramePr>
            <a:graphicFrameLocks noChangeAspect="1"/>
          </p:cNvGraphicFramePr>
          <p:nvPr/>
        </p:nvGraphicFramePr>
        <p:xfrm>
          <a:off x="3232150" y="5562600"/>
          <a:ext cx="730250" cy="757238"/>
        </p:xfrm>
        <a:graphic>
          <a:graphicData uri="http://schemas.openxmlformats.org/presentationml/2006/ole">
            <mc:AlternateContent xmlns:mc="http://schemas.openxmlformats.org/markup-compatibility/2006">
              <mc:Choice xmlns:v="urn:schemas-microsoft-com:vml" Requires="v">
                <p:oleObj spid="_x0000_s310160" name="Equation" r:id="rId13" imgW="355320" imgH="368280" progId="Equation.DSMT4">
                  <p:embed/>
                </p:oleObj>
              </mc:Choice>
              <mc:Fallback>
                <p:oleObj name="Equation" r:id="rId13" imgW="35532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2150" y="5562600"/>
                        <a:ext cx="73025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1004" name="Object 12"/>
          <p:cNvGraphicFramePr>
            <a:graphicFrameLocks noChangeAspect="1"/>
          </p:cNvGraphicFramePr>
          <p:nvPr/>
        </p:nvGraphicFramePr>
        <p:xfrm>
          <a:off x="3962400" y="5562600"/>
          <a:ext cx="990600" cy="757238"/>
        </p:xfrm>
        <a:graphic>
          <a:graphicData uri="http://schemas.openxmlformats.org/presentationml/2006/ole">
            <mc:AlternateContent xmlns:mc="http://schemas.openxmlformats.org/markup-compatibility/2006">
              <mc:Choice xmlns:v="urn:schemas-microsoft-com:vml" Requires="v">
                <p:oleObj spid="_x0000_s310161" name="Equation" r:id="rId15" imgW="482400" imgH="368280" progId="Equation.DSMT4">
                  <p:embed/>
                </p:oleObj>
              </mc:Choice>
              <mc:Fallback>
                <p:oleObj name="Equation" r:id="rId15" imgW="4824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562600"/>
                        <a:ext cx="990600" cy="757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94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0994">
                                            <p:txEl>
                                              <p:pRg st="0" end="0"/>
                                            </p:txEl>
                                          </p:spTgt>
                                        </p:tgtEl>
                                        <p:attrNameLst>
                                          <p:attrName>style.visibility</p:attrName>
                                        </p:attrNameLst>
                                      </p:cBhvr>
                                      <p:to>
                                        <p:strVal val="visible"/>
                                      </p:to>
                                    </p:set>
                                    <p:animEffect transition="in" filter="wipe(left)">
                                      <p:cBhvr>
                                        <p:cTn id="7" dur="500"/>
                                        <p:tgtEl>
                                          <p:spTgt spid="340994">
                                            <p:txEl>
                                              <p:pRg st="0" end="0"/>
                                            </p:txEl>
                                          </p:spTgt>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340999"/>
                                        </p:tgtEl>
                                        <p:attrNameLst>
                                          <p:attrName>style.visibility</p:attrName>
                                        </p:attrNameLst>
                                      </p:cBhvr>
                                      <p:to>
                                        <p:strVal val="visible"/>
                                      </p:to>
                                    </p:set>
                                    <p:animEffect transition="in" filter="wipe(left)">
                                      <p:cBhvr>
                                        <p:cTn id="11" dur="500"/>
                                        <p:tgtEl>
                                          <p:spTgt spid="340999"/>
                                        </p:tgtEl>
                                      </p:cBhvr>
                                    </p:animEffect>
                                  </p:childTnLst>
                                </p:cTn>
                              </p:par>
                            </p:childTnLst>
                          </p:cTn>
                        </p:par>
                        <p:par>
                          <p:cTn id="12" fill="hold">
                            <p:stCondLst>
                              <p:cond delay="1200"/>
                            </p:stCondLst>
                            <p:childTnLst>
                              <p:par>
                                <p:cTn id="13" presetID="22" presetClass="entr" presetSubtype="8" fill="hold" nodeType="afterEffect">
                                  <p:stCondLst>
                                    <p:cond delay="0"/>
                                  </p:stCondLst>
                                  <p:childTnLst>
                                    <p:set>
                                      <p:cBhvr>
                                        <p:cTn id="14" dur="1" fill="hold">
                                          <p:stCondLst>
                                            <p:cond delay="0"/>
                                          </p:stCondLst>
                                        </p:cTn>
                                        <p:tgtEl>
                                          <p:spTgt spid="341000"/>
                                        </p:tgtEl>
                                        <p:attrNameLst>
                                          <p:attrName>style.visibility</p:attrName>
                                        </p:attrNameLst>
                                      </p:cBhvr>
                                      <p:to>
                                        <p:strVal val="visible"/>
                                      </p:to>
                                    </p:set>
                                    <p:animEffect transition="in" filter="wipe(left)">
                                      <p:cBhvr>
                                        <p:cTn id="15" dur="500"/>
                                        <p:tgtEl>
                                          <p:spTgt spid="3410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40994">
                                            <p:txEl>
                                              <p:pRg st="1" end="1"/>
                                            </p:txEl>
                                          </p:spTgt>
                                        </p:tgtEl>
                                        <p:attrNameLst>
                                          <p:attrName>style.visibility</p:attrName>
                                        </p:attrNameLst>
                                      </p:cBhvr>
                                      <p:to>
                                        <p:strVal val="visible"/>
                                      </p:to>
                                    </p:set>
                                    <p:animEffect transition="in" filter="wipe(left)">
                                      <p:cBhvr>
                                        <p:cTn id="20" dur="500"/>
                                        <p:tgtEl>
                                          <p:spTgt spid="3409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40994">
                                            <p:txEl>
                                              <p:pRg st="2" end="2"/>
                                            </p:txEl>
                                          </p:spTgt>
                                        </p:tgtEl>
                                        <p:attrNameLst>
                                          <p:attrName>style.visibility</p:attrName>
                                        </p:attrNameLst>
                                      </p:cBhvr>
                                      <p:to>
                                        <p:strVal val="visible"/>
                                      </p:to>
                                    </p:set>
                                    <p:animEffect transition="in" filter="wipe(left)">
                                      <p:cBhvr>
                                        <p:cTn id="25" dur="500"/>
                                        <p:tgtEl>
                                          <p:spTgt spid="34099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40994">
                                            <p:txEl>
                                              <p:pRg st="3" end="3"/>
                                            </p:txEl>
                                          </p:spTgt>
                                        </p:tgtEl>
                                        <p:attrNameLst>
                                          <p:attrName>style.visibility</p:attrName>
                                        </p:attrNameLst>
                                      </p:cBhvr>
                                      <p:to>
                                        <p:strVal val="visible"/>
                                      </p:to>
                                    </p:set>
                                    <p:animEffect transition="in" filter="wipe(left)">
                                      <p:cBhvr>
                                        <p:cTn id="30" dur="500"/>
                                        <p:tgtEl>
                                          <p:spTgt spid="34099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40994">
                                            <p:txEl>
                                              <p:pRg st="4" end="4"/>
                                            </p:txEl>
                                          </p:spTgt>
                                        </p:tgtEl>
                                        <p:attrNameLst>
                                          <p:attrName>style.visibility</p:attrName>
                                        </p:attrNameLst>
                                      </p:cBhvr>
                                      <p:to>
                                        <p:strVal val="visible"/>
                                      </p:to>
                                    </p:set>
                                    <p:animEffect transition="in" filter="wipe(left)">
                                      <p:cBhvr>
                                        <p:cTn id="35" dur="500"/>
                                        <p:tgtEl>
                                          <p:spTgt spid="34099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40994">
                                            <p:txEl>
                                              <p:pRg st="5" end="5"/>
                                            </p:txEl>
                                          </p:spTgt>
                                        </p:tgtEl>
                                        <p:attrNameLst>
                                          <p:attrName>style.visibility</p:attrName>
                                        </p:attrNameLst>
                                      </p:cBhvr>
                                      <p:to>
                                        <p:strVal val="visible"/>
                                      </p:to>
                                    </p:set>
                                    <p:animEffect transition="in" filter="wipe(left)">
                                      <p:cBhvr>
                                        <p:cTn id="40" dur="500"/>
                                        <p:tgtEl>
                                          <p:spTgt spid="34099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1001"/>
                                        </p:tgtEl>
                                        <p:attrNameLst>
                                          <p:attrName>style.visibility</p:attrName>
                                        </p:attrNameLst>
                                      </p:cBhvr>
                                      <p:to>
                                        <p:strVal val="visible"/>
                                      </p:to>
                                    </p:set>
                                    <p:animEffect transition="in" filter="wipe(left)">
                                      <p:cBhvr>
                                        <p:cTn id="45" dur="500"/>
                                        <p:tgtEl>
                                          <p:spTgt spid="341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40994">
                                            <p:txEl>
                                              <p:pRg st="6" end="6"/>
                                            </p:txEl>
                                          </p:spTgt>
                                        </p:tgtEl>
                                        <p:attrNameLst>
                                          <p:attrName>style.visibility</p:attrName>
                                        </p:attrNameLst>
                                      </p:cBhvr>
                                      <p:to>
                                        <p:strVal val="visible"/>
                                      </p:to>
                                    </p:set>
                                    <p:animEffect transition="in" filter="wipe(left)">
                                      <p:cBhvr>
                                        <p:cTn id="50" dur="500"/>
                                        <p:tgtEl>
                                          <p:spTgt spid="34099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40994">
                                            <p:txEl>
                                              <p:pRg st="7" end="7"/>
                                            </p:txEl>
                                          </p:spTgt>
                                        </p:tgtEl>
                                        <p:attrNameLst>
                                          <p:attrName>style.visibility</p:attrName>
                                        </p:attrNameLst>
                                      </p:cBhvr>
                                      <p:to>
                                        <p:strVal val="visible"/>
                                      </p:to>
                                    </p:set>
                                    <p:animEffect transition="in" filter="wipe(left)">
                                      <p:cBhvr>
                                        <p:cTn id="55" dur="500"/>
                                        <p:tgtEl>
                                          <p:spTgt spid="34099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40994">
                                            <p:txEl>
                                              <p:pRg st="8" end="8"/>
                                            </p:txEl>
                                          </p:spTgt>
                                        </p:tgtEl>
                                        <p:attrNameLst>
                                          <p:attrName>style.visibility</p:attrName>
                                        </p:attrNameLst>
                                      </p:cBhvr>
                                      <p:to>
                                        <p:strVal val="visible"/>
                                      </p:to>
                                    </p:set>
                                    <p:animEffect transition="in" filter="wipe(left)">
                                      <p:cBhvr>
                                        <p:cTn id="60" dur="500"/>
                                        <p:tgtEl>
                                          <p:spTgt spid="34099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41002"/>
                                        </p:tgtEl>
                                        <p:attrNameLst>
                                          <p:attrName>style.visibility</p:attrName>
                                        </p:attrNameLst>
                                      </p:cBhvr>
                                      <p:to>
                                        <p:strVal val="visible"/>
                                      </p:to>
                                    </p:set>
                                    <p:animEffect transition="in" filter="wipe(left)">
                                      <p:cBhvr>
                                        <p:cTn id="65" dur="500"/>
                                        <p:tgtEl>
                                          <p:spTgt spid="34100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41003"/>
                                        </p:tgtEl>
                                        <p:attrNameLst>
                                          <p:attrName>style.visibility</p:attrName>
                                        </p:attrNameLst>
                                      </p:cBhvr>
                                      <p:to>
                                        <p:strVal val="visible"/>
                                      </p:to>
                                    </p:set>
                                    <p:animEffect transition="in" filter="wipe(left)">
                                      <p:cBhvr>
                                        <p:cTn id="70" dur="500"/>
                                        <p:tgtEl>
                                          <p:spTgt spid="341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41004"/>
                                        </p:tgtEl>
                                        <p:attrNameLst>
                                          <p:attrName>style.visibility</p:attrName>
                                        </p:attrNameLst>
                                      </p:cBhvr>
                                      <p:to>
                                        <p:strVal val="visible"/>
                                      </p:to>
                                    </p:set>
                                    <p:animEffect transition="in" filter="wipe(left)">
                                      <p:cBhvr>
                                        <p:cTn id="75" dur="500"/>
                                        <p:tgtEl>
                                          <p:spTgt spid="34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build="p"/>
      <p:bldP spid="3410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smtClean="0"/>
              <a:t>Monday, June 25, 2018</a:t>
            </a:r>
            <a:endParaRPr lang="en-US"/>
          </a:p>
        </p:txBody>
      </p:sp>
      <p:sp>
        <p:nvSpPr>
          <p:cNvPr id="54" name="Footer Placeholder 4"/>
          <p:cNvSpPr>
            <a:spLocks noGrp="1"/>
          </p:cNvSpPr>
          <p:nvPr>
            <p:ph type="ftr" sz="quarter" idx="11"/>
          </p:nvPr>
        </p:nvSpPr>
        <p:spPr/>
        <p:txBody>
          <a:bodyPr/>
          <a:lstStyle/>
          <a:p>
            <a:r>
              <a:rPr lang="de-DE" smtClean="0"/>
              <a:t>PHYS 1444-001, Summer 2018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9</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a:t>
            </a:r>
            <a:r>
              <a:rPr lang="en-US" sz="2000" dirty="0" smtClean="0">
                <a:solidFill>
                  <a:schemeClr val="accent2"/>
                </a:solidFill>
                <a:latin typeface="Arial Narrow" charset="0"/>
              </a:rPr>
              <a:t>0.30</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total resistance is </a:t>
            </a:r>
            <a:r>
              <a:rPr lang="en-US" sz="2000" dirty="0" smtClean="0">
                <a:solidFill>
                  <a:schemeClr val="accent2"/>
                </a:solidFill>
                <a:latin typeface="Arial Narrow" charset="0"/>
              </a:rPr>
              <a:t>20k</a:t>
            </a:r>
            <a:r>
              <a:rPr lang="en-US" sz="2000" dirty="0" smtClean="0">
                <a:solidFill>
                  <a:schemeClr val="accent2"/>
                </a:solidFill>
                <a:latin typeface="Symbol" charset="2"/>
              </a:rPr>
              <a:t>Ω</a:t>
            </a:r>
            <a:r>
              <a:rPr lang="en-US" sz="2000" dirty="0" smtClean="0">
                <a:solidFill>
                  <a:schemeClr val="accent2"/>
                </a:solidFill>
                <a:latin typeface="Arial Narrow" charset="0"/>
              </a:rPr>
              <a:t>, </a:t>
            </a:r>
            <a:r>
              <a:rPr lang="en-US" sz="2000" dirty="0">
                <a:solidFill>
                  <a:schemeClr val="accent2"/>
                </a:solidFill>
                <a:latin typeface="Arial Narrow" charset="0"/>
              </a:rPr>
              <a:t>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a:t>
            </a:r>
            <a:r>
              <a:rPr lang="en-US" sz="2000" dirty="0" err="1">
                <a:solidFill>
                  <a:schemeClr val="accent2"/>
                </a:solidFill>
                <a:latin typeface="Arial Narrow" charset="0"/>
              </a:rPr>
              <a:t>b</a:t>
            </a:r>
            <a:r>
              <a:rPr lang="en-US" sz="2000" dirty="0">
                <a:solidFill>
                  <a:schemeClr val="accent2"/>
                </a:solidFill>
                <a:latin typeface="Arial Narrow" charset="0"/>
              </a:rPr>
              <a:t>) the maximum charge the capacitor could acquire, (</a:t>
            </a:r>
            <a:r>
              <a:rPr lang="en-US" sz="2000" dirty="0" err="1">
                <a:solidFill>
                  <a:schemeClr val="accent2"/>
                </a:solidFill>
                <a:latin typeface="Arial Narrow" charset="0"/>
              </a:rPr>
              <a:t>c</a:t>
            </a:r>
            <a:r>
              <a:rPr lang="en-US" sz="2000" dirty="0">
                <a:solidFill>
                  <a:schemeClr val="accent2"/>
                </a:solidFill>
                <a:latin typeface="Arial Narrow" charset="0"/>
              </a:rPr>
              <a:t>) the time it takes for the charge to reach 99% of this value, (</a:t>
            </a:r>
            <a:r>
              <a:rPr lang="en-US" sz="2000" dirty="0" err="1">
                <a:solidFill>
                  <a:schemeClr val="accent2"/>
                </a:solidFill>
                <a:latin typeface="Arial Narrow" charset="0"/>
              </a:rPr>
              <a:t>d</a:t>
            </a:r>
            <a:r>
              <a:rPr lang="en-US" sz="2000" dirty="0">
                <a:solidFill>
                  <a:schemeClr val="accent2"/>
                </a:solidFill>
                <a:latin typeface="Arial Narrow" charset="0"/>
              </a:rPr>
              <a:t>)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a:t>
            </a:r>
            <a:r>
              <a:rPr lang="en-US" sz="2000" dirty="0" err="1">
                <a:solidFill>
                  <a:schemeClr val="accent2"/>
                </a:solidFill>
                <a:latin typeface="Arial Narrow" charset="0"/>
              </a:rPr>
              <a:t>e</a:t>
            </a:r>
            <a:r>
              <a:rPr lang="en-US" sz="2000" dirty="0">
                <a:solidFill>
                  <a:schemeClr val="accent2"/>
                </a:solidFill>
                <a:latin typeface="Arial Narrow" charset="0"/>
              </a:rPr>
              <a:t>) the maximum current, and (</a:t>
            </a:r>
            <a:r>
              <a:rPr lang="en-US" sz="2000" dirty="0" err="1">
                <a:solidFill>
                  <a:schemeClr val="accent2"/>
                </a:solidFill>
                <a:latin typeface="Arial Narrow" charset="0"/>
              </a:rPr>
              <a:t>f</a:t>
            </a:r>
            <a:r>
              <a:rPr lang="en-US" sz="2000" dirty="0">
                <a:solidFill>
                  <a:schemeClr val="accent2"/>
                </a:solidFill>
                <a:latin typeface="Arial Narrow" charset="0"/>
              </a:rPr>
              <a:t>)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 0.20 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mc:AlternateContent xmlns:mc="http://schemas.openxmlformats.org/markup-compatibility/2006">
              <mc:Choice xmlns:v="urn:schemas-microsoft-com:vml" Requires="v">
                <p:oleObj spid="_x0000_s362583" name="Equation" r:id="rId4" imgW="228600" imgH="126720" progId="Equation.DSMT4">
                  <p:embed/>
                </p:oleObj>
              </mc:Choice>
              <mc:Fallback>
                <p:oleObj name="Equation" r:id="rId4" imgW="228600" imgH="126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59088"/>
                        <a:ext cx="398463" cy="2651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mc:AlternateContent xmlns:mc="http://schemas.openxmlformats.org/markup-compatibility/2006">
              <mc:Choice xmlns:v="urn:schemas-microsoft-com:vml" Requires="v">
                <p:oleObj spid="_x0000_s362584" name="Equation" r:id="rId6" imgW="228600" imgH="126720" progId="Equation.DSMT4">
                  <p:embed/>
                </p:oleObj>
              </mc:Choice>
              <mc:Fallback>
                <p:oleObj name="Equation" r:id="rId6" imgW="228600" imgH="126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433388" cy="2889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mc:AlternateContent xmlns:mc="http://schemas.openxmlformats.org/markup-compatibility/2006">
              <mc:Choice xmlns:v="urn:schemas-microsoft-com:vml" Requires="v">
                <p:oleObj spid="_x0000_s362585" name="Equation" r:id="rId8" imgW="419040" imgH="203040" progId="Equation.DSMT4">
                  <p:embed/>
                </p:oleObj>
              </mc:Choice>
              <mc:Fallback>
                <p:oleObj name="Equation" r:id="rId8" imgW="41904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49600"/>
                        <a:ext cx="896938"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mc:AlternateContent xmlns:mc="http://schemas.openxmlformats.org/markup-compatibility/2006">
              <mc:Choice xmlns:v="urn:schemas-microsoft-com:vml" Requires="v">
                <p:oleObj spid="_x0000_s362586" name="Equation" r:id="rId10" imgW="253800" imgH="190440" progId="Equation.DSMT4">
                  <p:embed/>
                </p:oleObj>
              </mc:Choice>
              <mc:Fallback>
                <p:oleObj name="Equation" r:id="rId10" imgW="253800" imgH="1904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595688"/>
                        <a:ext cx="520700"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mc:AlternateContent xmlns:mc="http://schemas.openxmlformats.org/markup-compatibility/2006">
              <mc:Choice xmlns:v="urn:schemas-microsoft-com:vml" Requires="v">
                <p:oleObj spid="_x0000_s362587" name="Equation" r:id="rId12" imgW="583920" imgH="164880" progId="Equation.DSMT4">
                  <p:embed/>
                </p:oleObj>
              </mc:Choice>
              <mc:Fallback>
                <p:oleObj name="Equation" r:id="rId12" imgW="58392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638" y="3622675"/>
                        <a:ext cx="1198562"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mc:AlternateContent xmlns:mc="http://schemas.openxmlformats.org/markup-compatibility/2006">
              <mc:Choice xmlns:v="urn:schemas-microsoft-com:vml" Requires="v">
                <p:oleObj spid="_x0000_s362588" name="Equation" r:id="rId14" imgW="774360" imgH="215640" progId="Equation.DSMT4">
                  <p:embed/>
                </p:oleObj>
              </mc:Choice>
              <mc:Fallback>
                <p:oleObj name="Equation" r:id="rId14" imgW="77436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4016375"/>
                        <a:ext cx="1589087"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mc:AlternateContent xmlns:mc="http://schemas.openxmlformats.org/markup-compatibility/2006">
              <mc:Choice xmlns:v="urn:schemas-microsoft-com:vml" Requires="v">
                <p:oleObj spid="_x0000_s362589" name="Equation" r:id="rId16" imgW="1015920" imgH="203040" progId="Equation.DSMT4">
                  <p:embed/>
                </p:oleObj>
              </mc:Choice>
              <mc:Fallback>
                <p:oleObj name="Equation" r:id="rId16" imgW="101592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043363"/>
                        <a:ext cx="2084388"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mc:AlternateContent xmlns:mc="http://schemas.openxmlformats.org/markup-compatibility/2006">
              <mc:Choice xmlns:v="urn:schemas-microsoft-com:vml" Requires="v">
                <p:oleObj spid="_x0000_s362590" name="Equation" r:id="rId18" imgW="203040" imgH="152280" progId="Equation.DSMT4">
                  <p:embed/>
                </p:oleObj>
              </mc:Choice>
              <mc:Fallback>
                <p:oleObj name="Equation" r:id="rId18" imgW="203040" imgH="1522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4056063"/>
                        <a:ext cx="415925"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mc:AlternateContent xmlns:mc="http://schemas.openxmlformats.org/markup-compatibility/2006">
              <mc:Choice xmlns:v="urn:schemas-microsoft-com:vml" Requires="v">
                <p:oleObj spid="_x0000_s362591" name="Equation" r:id="rId20" imgW="241200" imgH="139680" progId="Equation.DSMT4">
                  <p:embed/>
                </p:oleObj>
              </mc:Choice>
              <mc:Fallback>
                <p:oleObj name="Equation" r:id="rId20" imgW="241200" imgH="1396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0200" y="4511675"/>
                        <a:ext cx="493713" cy="2873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mc:AlternateContent xmlns:mc="http://schemas.openxmlformats.org/markup-compatibility/2006">
              <mc:Choice xmlns:v="urn:schemas-microsoft-com:vml" Requires="v">
                <p:oleObj spid="_x0000_s362592" name="Equation" r:id="rId22" imgW="228600" imgH="152280" progId="Equation.DSMT4">
                  <p:embed/>
                </p:oleObj>
              </mc:Choice>
              <mc:Fallback>
                <p:oleObj name="Equation" r:id="rId22" imgW="228600" imgH="152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4497388"/>
                        <a:ext cx="468313" cy="312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mc:AlternateContent xmlns:mc="http://schemas.openxmlformats.org/markup-compatibility/2006">
              <mc:Choice xmlns:v="urn:schemas-microsoft-com:vml" Requires="v">
                <p:oleObj spid="_x0000_s362593" name="Equation" r:id="rId24" imgW="228600" imgH="152280" progId="Equation.DSMT4">
                  <p:embed/>
                </p:oleObj>
              </mc:Choice>
              <mc:Fallback>
                <p:oleObj name="Equation" r:id="rId24" imgW="228600" imgH="1522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953000"/>
                        <a:ext cx="403225" cy="2682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(e) When is I maximum?</a:t>
            </a:r>
            <a:endParaRPr lang="en-US" baseline="-2500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mc:AlternateContent xmlns:mc="http://schemas.openxmlformats.org/markup-compatibility/2006">
              <mc:Choice xmlns:v="urn:schemas-microsoft-com:vml" Requires="v">
                <p:oleObj spid="_x0000_s362594" name="Equation" r:id="rId26" imgW="228600" imgH="152280" progId="Equation.DSMT4">
                  <p:embed/>
                </p:oleObj>
              </mc:Choice>
              <mc:Fallback>
                <p:oleObj name="Equation" r:id="rId26" imgW="22860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32350" y="5341938"/>
                        <a:ext cx="501650" cy="3349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 What is Q when I=120mA?</a:t>
            </a:r>
            <a:endParaRPr lang="en-US" baseline="-2500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mc:AlternateContent xmlns:mc="http://schemas.openxmlformats.org/markup-compatibility/2006">
              <mc:Choice xmlns:v="urn:schemas-microsoft-com:vml" Requires="v">
                <p:oleObj spid="_x0000_s362595" name="Equation" r:id="rId28" imgW="253800" imgH="190440" progId="Equation.DSMT4">
                  <p:embed/>
                </p:oleObj>
              </mc:Choice>
              <mc:Fallback>
                <p:oleObj name="Equation" r:id="rId28" imgW="253800" imgH="1904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5754688"/>
                        <a:ext cx="527050" cy="395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mc:AlternateContent xmlns:mc="http://schemas.openxmlformats.org/markup-compatibility/2006">
              <mc:Choice xmlns:v="urn:schemas-microsoft-com:vml" Requires="v">
                <p:oleObj spid="_x0000_s362596" name="Equation" r:id="rId30" imgW="2971800" imgH="279360" progId="Equation.DSMT4">
                  <p:embed/>
                </p:oleObj>
              </mc:Choice>
              <mc:Fallback>
                <p:oleObj name="Equation" r:id="rId30" imgW="2971800" imgH="27936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6050" y="6156325"/>
                        <a:ext cx="5035550" cy="473075"/>
                      </a:xfrm>
                      <a:prstGeom prst="rect">
                        <a:avLst/>
                      </a:prstGeom>
                      <a:solidFill>
                        <a:schemeClr val="bg1"/>
                      </a:solidFill>
                    </p:spPr>
                  </p:pic>
                </p:oleObj>
              </mc:Fallback>
            </mc:AlternateContent>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mc:AlternateContent xmlns:mc="http://schemas.openxmlformats.org/markup-compatibility/2006">
              <mc:Choice xmlns:v="urn:schemas-microsoft-com:vml" Requires="v">
                <p:oleObj spid="_x0000_s362597" name="Equation" r:id="rId32" imgW="241200" imgH="164880" progId="Equation.DSMT4">
                  <p:embed/>
                </p:oleObj>
              </mc:Choice>
              <mc:Fallback>
                <p:oleObj name="Equation" r:id="rId32" imgW="241200" imgH="1648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2819400"/>
                        <a:ext cx="457200" cy="374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mc:AlternateContent xmlns:mc="http://schemas.openxmlformats.org/markup-compatibility/2006">
              <mc:Choice xmlns:v="urn:schemas-microsoft-com:vml" Requires="v">
                <p:oleObj spid="_x0000_s362598" name="Equation" r:id="rId34" imgW="558720" imgH="203040" progId="Equation.DSMT4">
                  <p:embed/>
                </p:oleObj>
              </mc:Choice>
              <mc:Fallback>
                <p:oleObj name="Equation" r:id="rId34" imgW="558720" imgH="20304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0600" y="2700338"/>
                        <a:ext cx="971550"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mc:AlternateContent xmlns:mc="http://schemas.openxmlformats.org/markup-compatibility/2006">
              <mc:Choice xmlns:v="urn:schemas-microsoft-com:vml" Requires="v">
                <p:oleObj spid="_x0000_s362599" name="Equation" r:id="rId36" imgW="761760" imgH="203040" progId="Equation.DSMT4">
                  <p:embed/>
                </p:oleObj>
              </mc:Choice>
              <mc:Fallback>
                <p:oleObj name="Equation" r:id="rId36" imgW="76176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15000" y="2700338"/>
                        <a:ext cx="1325563"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mc:AlternateContent xmlns:mc="http://schemas.openxmlformats.org/markup-compatibility/2006">
              <mc:Choice xmlns:v="urn:schemas-microsoft-com:vml" Requires="v">
                <p:oleObj spid="_x0000_s362600" name="Equation" r:id="rId38" imgW="774360" imgH="203040" progId="Equation.DSMT4">
                  <p:embed/>
                </p:oleObj>
              </mc:Choice>
              <mc:Fallback>
                <p:oleObj name="Equation" r:id="rId38" imgW="774360" imgH="20304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34213" y="2700338"/>
                        <a:ext cx="1347787" cy="4238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mc:AlternateContent xmlns:mc="http://schemas.openxmlformats.org/markup-compatibility/2006">
              <mc:Choice xmlns:v="urn:schemas-microsoft-com:vml" Requires="v">
                <p:oleObj spid="_x0000_s362601" name="Equation" r:id="rId40" imgW="342720" imgH="164880" progId="Equation.DSMT4">
                  <p:embed/>
                </p:oleObj>
              </mc:Choice>
              <mc:Fallback>
                <p:oleObj name="Equation" r:id="rId40" imgW="342720" imgH="1648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90975" y="3200400"/>
                        <a:ext cx="733425" cy="331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mc:AlternateContent xmlns:mc="http://schemas.openxmlformats.org/markup-compatibility/2006">
              <mc:Choice xmlns:v="urn:schemas-microsoft-com:vml" Requires="v">
                <p:oleObj spid="_x0000_s362602" name="Equation" r:id="rId42" imgW="749160" imgH="203040" progId="Equation.DSMT4">
                  <p:embed/>
                </p:oleObj>
              </mc:Choice>
              <mc:Fallback>
                <p:oleObj name="Equation" r:id="rId42" imgW="749160" imgH="20304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8200" y="3124200"/>
                        <a:ext cx="1603375"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mc:AlternateContent xmlns:mc="http://schemas.openxmlformats.org/markup-compatibility/2006">
              <mc:Choice xmlns:v="urn:schemas-microsoft-com:vml" Requires="v">
                <p:oleObj spid="_x0000_s362603" name="Equation" r:id="rId44" imgW="279360" imgH="152280" progId="Equation.DSMT4">
                  <p:embed/>
                </p:oleObj>
              </mc:Choice>
              <mc:Fallback>
                <p:oleObj name="Equation" r:id="rId44" imgW="279360" imgH="15228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59513" y="3200400"/>
                        <a:ext cx="598487" cy="306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mc:AlternateContent xmlns:mc="http://schemas.openxmlformats.org/markup-compatibility/2006">
              <mc:Choice xmlns:v="urn:schemas-microsoft-com:vml" Requires="v">
                <p:oleObj spid="_x0000_s362604" name="Equation" r:id="rId46" imgW="698400" imgH="203040" progId="Equation.DSMT4">
                  <p:embed/>
                </p:oleObj>
              </mc:Choice>
              <mc:Fallback>
                <p:oleObj name="Equation" r:id="rId46" imgW="698400" imgH="20304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1800" y="3124200"/>
                        <a:ext cx="1495425" cy="4079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mc:AlternateContent xmlns:mc="http://schemas.openxmlformats.org/markup-compatibility/2006">
              <mc:Choice xmlns:v="urn:schemas-microsoft-com:vml" Requires="v">
                <p:oleObj spid="_x0000_s362605" name="Equation" r:id="rId48" imgW="228600" imgH="164880" progId="Equation.DSMT4">
                  <p:embed/>
                </p:oleObj>
              </mc:Choice>
              <mc:Fallback>
                <p:oleObj name="Equation" r:id="rId48" imgW="228600" imgH="164880" progId="Equation.DSMT4">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400" y="3622675"/>
                        <a:ext cx="468313"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mc:AlternateContent xmlns:mc="http://schemas.openxmlformats.org/markup-compatibility/2006">
              <mc:Choice xmlns:v="urn:schemas-microsoft-com:vml" Requires="v">
                <p:oleObj spid="_x0000_s362606" name="Equation" r:id="rId50" imgW="660240" imgH="279360" progId="Equation.DSMT4">
                  <p:embed/>
                </p:oleObj>
              </mc:Choice>
              <mc:Fallback>
                <p:oleObj name="Equation" r:id="rId50" imgW="660240" imgH="27936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54275" y="3505200"/>
                        <a:ext cx="1355725" cy="574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mc:AlternateContent xmlns:mc="http://schemas.openxmlformats.org/markup-compatibility/2006">
              <mc:Choice xmlns:v="urn:schemas-microsoft-com:vml" Requires="v">
                <p:oleObj spid="_x0000_s362607" name="Equation" r:id="rId52" imgW="863280" imgH="279360" progId="Equation.DSMT4">
                  <p:embed/>
                </p:oleObj>
              </mc:Choice>
              <mc:Fallback>
                <p:oleObj name="Equation" r:id="rId52" imgW="863280" imgH="27936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6150" y="3505200"/>
                        <a:ext cx="1771650" cy="573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mc:AlternateContent xmlns:mc="http://schemas.openxmlformats.org/markup-compatibility/2006">
              <mc:Choice xmlns:v="urn:schemas-microsoft-com:vml" Requires="v">
                <p:oleObj spid="_x0000_s362608" name="Equation" r:id="rId54" imgW="774360" imgH="164880" progId="Equation.DSMT4">
                  <p:embed/>
                </p:oleObj>
              </mc:Choice>
              <mc:Fallback>
                <p:oleObj name="Equation" r:id="rId54" imgW="774360" imgH="164880" progId="Equation.DSMT4">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11713" y="4079875"/>
                        <a:ext cx="1589087"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mc:AlternateContent xmlns:mc="http://schemas.openxmlformats.org/markup-compatibility/2006">
              <mc:Choice xmlns:v="urn:schemas-microsoft-com:vml" Requires="v">
                <p:oleObj spid="_x0000_s362609" name="Equation" r:id="rId56" imgW="520560" imgH="164880" progId="Equation.DSMT4">
                  <p:embed/>
                </p:oleObj>
              </mc:Choice>
              <mc:Fallback>
                <p:oleObj name="Equation" r:id="rId56" imgW="520560" imgH="164880" progId="Equation.DSMT4">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400800" y="4079875"/>
                        <a:ext cx="1066800" cy="3397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mc:AlternateContent xmlns:mc="http://schemas.openxmlformats.org/markup-compatibility/2006">
              <mc:Choice xmlns:v="urn:schemas-microsoft-com:vml" Requires="v">
                <p:oleObj spid="_x0000_s362610" name="Equation" r:id="rId58" imgW="749160" imgH="203040" progId="Equation.DSMT4">
                  <p:embed/>
                </p:oleObj>
              </mc:Choice>
              <mc:Fallback>
                <p:oleObj name="Equation" r:id="rId58" imgW="749160" imgH="203040" progId="Equation.DSMT4">
                  <p:embed/>
                  <p:pic>
                    <p:nvPicPr>
                      <p:cNvPr id="0" name=""/>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1400" y="4002088"/>
                        <a:ext cx="1536700"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mc:AlternateContent xmlns:mc="http://schemas.openxmlformats.org/markup-compatibility/2006">
              <mc:Choice xmlns:v="urn:schemas-microsoft-com:vml" Requires="v">
                <p:oleObj spid="_x0000_s362611" name="Equation" r:id="rId60" imgW="190440" imgH="152280" progId="Equation.DSMT4">
                  <p:embed/>
                </p:oleObj>
              </mc:Choice>
              <mc:Fallback>
                <p:oleObj name="Equation" r:id="rId60" imgW="190440" imgH="152280" progId="Equation.DSMT4">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24075" y="4495800"/>
                        <a:ext cx="390525" cy="312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mc:AlternateContent xmlns:mc="http://schemas.openxmlformats.org/markup-compatibility/2006">
              <mc:Choice xmlns:v="urn:schemas-microsoft-com:vml" Requires="v">
                <p:oleObj spid="_x0000_s362612" name="Equation" r:id="rId62" imgW="406080" imgH="203040" progId="Equation.DSMT4">
                  <p:embed/>
                </p:oleObj>
              </mc:Choice>
              <mc:Fallback>
                <p:oleObj name="Equation" r:id="rId62" imgW="406080" imgH="203040" progId="Equation.DSMT4">
                  <p:embed/>
                  <p:pic>
                    <p:nvPicPr>
                      <p:cNvPr id="0" nam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43163" y="4459288"/>
                        <a:ext cx="833437"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mc:AlternateContent xmlns:mc="http://schemas.openxmlformats.org/markup-compatibility/2006">
              <mc:Choice xmlns:v="urn:schemas-microsoft-com:vml" Requires="v">
                <p:oleObj spid="_x0000_s362613" name="Equation" r:id="rId64" imgW="634680" imgH="228600" progId="Equation.DSMT4">
                  <p:embed/>
                </p:oleObj>
              </mc:Choice>
              <mc:Fallback>
                <p:oleObj name="Equation" r:id="rId64" imgW="634680" imgH="228600" progId="Equation.DSMT4">
                  <p:embed/>
                  <p:pic>
                    <p:nvPicPr>
                      <p:cNvPr id="0" nam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10200" y="4419600"/>
                        <a:ext cx="1301750" cy="469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mc:AlternateContent xmlns:mc="http://schemas.openxmlformats.org/markup-compatibility/2006">
              <mc:Choice xmlns:v="urn:schemas-microsoft-com:vml" Requires="v">
                <p:oleObj spid="_x0000_s362614" name="Equation" r:id="rId66" imgW="253800" imgH="203040" progId="Equation.DSMT4">
                  <p:embed/>
                </p:oleObj>
              </mc:Choice>
              <mc:Fallback>
                <p:oleObj name="Equation" r:id="rId66" imgW="253800" imgH="203040" progId="Equation.DSMT4">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65900" y="4419600"/>
                        <a:ext cx="520700"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mc:AlternateContent xmlns:mc="http://schemas.openxmlformats.org/markup-compatibility/2006">
              <mc:Choice xmlns:v="urn:schemas-microsoft-com:vml" Requires="v">
                <p:oleObj spid="_x0000_s362615" name="Equation" r:id="rId68" imgW="2273040" imgH="279360" progId="Equation.DSMT4">
                  <p:embed/>
                </p:oleObj>
              </mc:Choice>
              <mc:Fallback>
                <p:oleObj name="Equation" r:id="rId68" imgW="2273040" imgH="279360" progId="Equation.DSMT4">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886200" y="4876800"/>
                        <a:ext cx="4011613" cy="4937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mc:AlternateContent xmlns:mc="http://schemas.openxmlformats.org/markup-compatibility/2006">
              <mc:Choice xmlns:v="urn:schemas-microsoft-com:vml" Requires="v">
                <p:oleObj spid="_x0000_s362616" name="Equation" r:id="rId70" imgW="571320" imgH="203040" progId="Equation.DSMT4">
                  <p:embed/>
                </p:oleObj>
              </mc:Choice>
              <mc:Fallback>
                <p:oleObj name="Equation" r:id="rId70" imgW="571320" imgH="203040" progId="Equation.DSMT4">
                  <p:embed/>
                  <p:pic>
                    <p:nvPicPr>
                      <p:cNvPr id="0" name=""/>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876800"/>
                        <a:ext cx="10080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mc:AlternateContent xmlns:mc="http://schemas.openxmlformats.org/markup-compatibility/2006">
              <mc:Choice xmlns:v="urn:schemas-microsoft-com:vml" Requires="v">
                <p:oleObj spid="_x0000_s362617" name="Equation" r:id="rId72" imgW="799920" imgH="228600" progId="Equation.DSMT4">
                  <p:embed/>
                </p:oleObj>
              </mc:Choice>
              <mc:Fallback>
                <p:oleObj name="Equation" r:id="rId72" imgW="799920" imgH="228600" progId="Equation.DSMT4">
                  <p:embed/>
                  <p:pic>
                    <p:nvPicPr>
                      <p:cNvPr id="0" name=""/>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257800" y="5257800"/>
                        <a:ext cx="1755775" cy="5032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mc:AlternateContent xmlns:mc="http://schemas.openxmlformats.org/markup-compatibility/2006">
              <mc:Choice xmlns:v="urn:schemas-microsoft-com:vml" Requires="v">
                <p:oleObj spid="_x0000_s362618" name="Equation" r:id="rId74" imgW="571320" imgH="203040" progId="Equation.DSMT4">
                  <p:embed/>
                </p:oleObj>
              </mc:Choice>
              <mc:Fallback>
                <p:oleObj name="Equation" r:id="rId74" imgW="571320" imgH="203040" progId="Equation.DSMT4">
                  <p:embed/>
                  <p:pic>
                    <p:nvPicPr>
                      <p:cNvPr id="0" name=""/>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975475" y="5257800"/>
                        <a:ext cx="1254125"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mc:AlternateContent xmlns:mc="http://schemas.openxmlformats.org/markup-compatibility/2006">
              <mc:Choice xmlns:v="urn:schemas-microsoft-com:vml" Requires="v">
                <p:oleObj spid="_x0000_s362619" name="Equation" r:id="rId76" imgW="761760" imgH="228600" progId="Equation.DSMT4">
                  <p:embed/>
                </p:oleObj>
              </mc:Choice>
              <mc:Fallback>
                <p:oleObj name="Equation" r:id="rId76" imgW="761760" imgH="228600" progId="Equation.DSMT4">
                  <p:embed/>
                  <p:pic>
                    <p:nvPicPr>
                      <p:cNvPr id="0" name=""/>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60863" y="5715000"/>
                        <a:ext cx="1582737"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51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2020"/>
                                        </p:tgtEl>
                                        <p:attrNameLst>
                                          <p:attrName>style.visibility</p:attrName>
                                        </p:attrNameLst>
                                      </p:cBhvr>
                                      <p:to>
                                        <p:strVal val="visible"/>
                                      </p:to>
                                    </p:set>
                                    <p:animEffect transition="in" filter="wipe(left)">
                                      <p:cBhvr>
                                        <p:cTn id="7" dur="500"/>
                                        <p:tgtEl>
                                          <p:spTgt spid="3420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42018"/>
                                        </p:tgtEl>
                                        <p:attrNameLst>
                                          <p:attrName>style.visibility</p:attrName>
                                        </p:attrNameLst>
                                      </p:cBhvr>
                                      <p:to>
                                        <p:strVal val="visible"/>
                                      </p:to>
                                    </p:set>
                                    <p:anim calcmode="lin" valueType="num">
                                      <p:cBhvr>
                                        <p:cTn id="12" dur="500" fill="hold"/>
                                        <p:tgtEl>
                                          <p:spTgt spid="342018"/>
                                        </p:tgtEl>
                                        <p:attrNameLst>
                                          <p:attrName>ppt_w</p:attrName>
                                        </p:attrNameLst>
                                      </p:cBhvr>
                                      <p:tavLst>
                                        <p:tav tm="0">
                                          <p:val>
                                            <p:fltVal val="0"/>
                                          </p:val>
                                        </p:tav>
                                        <p:tav tm="100000">
                                          <p:val>
                                            <p:strVal val="#ppt_w"/>
                                          </p:val>
                                        </p:tav>
                                      </p:tavLst>
                                    </p:anim>
                                    <p:anim calcmode="lin" valueType="num">
                                      <p:cBhvr>
                                        <p:cTn id="13" dur="500" fill="hold"/>
                                        <p:tgtEl>
                                          <p:spTgt spid="342018"/>
                                        </p:tgtEl>
                                        <p:attrNameLst>
                                          <p:attrName>ppt_h</p:attrName>
                                        </p:attrNameLst>
                                      </p:cBhvr>
                                      <p:tavLst>
                                        <p:tav tm="0">
                                          <p:val>
                                            <p:fltVal val="0"/>
                                          </p:val>
                                        </p:tav>
                                        <p:tav tm="100000">
                                          <p:val>
                                            <p:strVal val="#ppt_h"/>
                                          </p:val>
                                        </p:tav>
                                      </p:tavLst>
                                    </p:anim>
                                    <p:animEffect transition="in" filter="fade">
                                      <p:cBhvr>
                                        <p:cTn id="14" dur="500"/>
                                        <p:tgtEl>
                                          <p:spTgt spid="3420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2021"/>
                                        </p:tgtEl>
                                        <p:attrNameLst>
                                          <p:attrName>style.visibility</p:attrName>
                                        </p:attrNameLst>
                                      </p:cBhvr>
                                      <p:to>
                                        <p:strVal val="visible"/>
                                      </p:to>
                                    </p:set>
                                    <p:animEffect transition="in" filter="wipe(left)">
                                      <p:cBhvr>
                                        <p:cTn id="19" dur="500"/>
                                        <p:tgtEl>
                                          <p:spTgt spid="3420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2023"/>
                                        </p:tgtEl>
                                        <p:attrNameLst>
                                          <p:attrName>style.visibility</p:attrName>
                                        </p:attrNameLst>
                                      </p:cBhvr>
                                      <p:to>
                                        <p:strVal val="visible"/>
                                      </p:to>
                                    </p:set>
                                    <p:animEffect transition="in" filter="wipe(left)">
                                      <p:cBhvr>
                                        <p:cTn id="24" dur="500"/>
                                        <p:tgtEl>
                                          <p:spTgt spid="3420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2046"/>
                                        </p:tgtEl>
                                        <p:attrNameLst>
                                          <p:attrName>style.visibility</p:attrName>
                                        </p:attrNameLst>
                                      </p:cBhvr>
                                      <p:to>
                                        <p:strVal val="visible"/>
                                      </p:to>
                                    </p:set>
                                    <p:animEffect transition="in" filter="wipe(left)">
                                      <p:cBhvr>
                                        <p:cTn id="29" dur="500"/>
                                        <p:tgtEl>
                                          <p:spTgt spid="3420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2024"/>
                                        </p:tgtEl>
                                        <p:attrNameLst>
                                          <p:attrName>style.visibility</p:attrName>
                                        </p:attrNameLst>
                                      </p:cBhvr>
                                      <p:to>
                                        <p:strVal val="visible"/>
                                      </p:to>
                                    </p:set>
                                    <p:animEffect transition="in" filter="wipe(left)">
                                      <p:cBhvr>
                                        <p:cTn id="34" dur="500"/>
                                        <p:tgtEl>
                                          <p:spTgt spid="3420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42022"/>
                                        </p:tgtEl>
                                        <p:attrNameLst>
                                          <p:attrName>style.visibility</p:attrName>
                                        </p:attrNameLst>
                                      </p:cBhvr>
                                      <p:to>
                                        <p:strVal val="visible"/>
                                      </p:to>
                                    </p:set>
                                    <p:animEffect transition="in" filter="wipe(left)">
                                      <p:cBhvr>
                                        <p:cTn id="39" dur="500"/>
                                        <p:tgtEl>
                                          <p:spTgt spid="3420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2047"/>
                                        </p:tgtEl>
                                        <p:attrNameLst>
                                          <p:attrName>style.visibility</p:attrName>
                                        </p:attrNameLst>
                                      </p:cBhvr>
                                      <p:to>
                                        <p:strVal val="visible"/>
                                      </p:to>
                                    </p:set>
                                    <p:animEffect transition="in" filter="wipe(left)">
                                      <p:cBhvr>
                                        <p:cTn id="44" dur="500"/>
                                        <p:tgtEl>
                                          <p:spTgt spid="3420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2048"/>
                                        </p:tgtEl>
                                        <p:attrNameLst>
                                          <p:attrName>style.visibility</p:attrName>
                                        </p:attrNameLst>
                                      </p:cBhvr>
                                      <p:to>
                                        <p:strVal val="visible"/>
                                      </p:to>
                                    </p:set>
                                    <p:animEffect transition="in" filter="wipe(left)">
                                      <p:cBhvr>
                                        <p:cTn id="49" dur="500"/>
                                        <p:tgtEl>
                                          <p:spTgt spid="3420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42049"/>
                                        </p:tgtEl>
                                        <p:attrNameLst>
                                          <p:attrName>style.visibility</p:attrName>
                                        </p:attrNameLst>
                                      </p:cBhvr>
                                      <p:to>
                                        <p:strVal val="visible"/>
                                      </p:to>
                                    </p:set>
                                    <p:animEffect transition="in" filter="wipe(left)">
                                      <p:cBhvr>
                                        <p:cTn id="54" dur="500"/>
                                        <p:tgtEl>
                                          <p:spTgt spid="3420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2028"/>
                                        </p:tgtEl>
                                        <p:attrNameLst>
                                          <p:attrName>style.visibility</p:attrName>
                                        </p:attrNameLst>
                                      </p:cBhvr>
                                      <p:to>
                                        <p:strVal val="visible"/>
                                      </p:to>
                                    </p:set>
                                    <p:animEffect transition="in" filter="wipe(left)">
                                      <p:cBhvr>
                                        <p:cTn id="59" dur="500"/>
                                        <p:tgtEl>
                                          <p:spTgt spid="3420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2025"/>
                                        </p:tgtEl>
                                        <p:attrNameLst>
                                          <p:attrName>style.visibility</p:attrName>
                                        </p:attrNameLst>
                                      </p:cBhvr>
                                      <p:to>
                                        <p:strVal val="visible"/>
                                      </p:to>
                                    </p:set>
                                    <p:animEffect transition="in" filter="wipe(left)">
                                      <p:cBhvr>
                                        <p:cTn id="64" dur="500"/>
                                        <p:tgtEl>
                                          <p:spTgt spid="3420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42050"/>
                                        </p:tgtEl>
                                        <p:attrNameLst>
                                          <p:attrName>style.visibility</p:attrName>
                                        </p:attrNameLst>
                                      </p:cBhvr>
                                      <p:to>
                                        <p:strVal val="visible"/>
                                      </p:to>
                                    </p:set>
                                    <p:animEffect transition="in" filter="wipe(left)">
                                      <p:cBhvr>
                                        <p:cTn id="69" dur="500"/>
                                        <p:tgtEl>
                                          <p:spTgt spid="34205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42051"/>
                                        </p:tgtEl>
                                        <p:attrNameLst>
                                          <p:attrName>style.visibility</p:attrName>
                                        </p:attrNameLst>
                                      </p:cBhvr>
                                      <p:to>
                                        <p:strVal val="visible"/>
                                      </p:to>
                                    </p:set>
                                    <p:animEffect transition="in" filter="wipe(left)">
                                      <p:cBhvr>
                                        <p:cTn id="74" dur="500"/>
                                        <p:tgtEl>
                                          <p:spTgt spid="3420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42052"/>
                                        </p:tgtEl>
                                        <p:attrNameLst>
                                          <p:attrName>style.visibility</p:attrName>
                                        </p:attrNameLst>
                                      </p:cBhvr>
                                      <p:to>
                                        <p:strVal val="visible"/>
                                      </p:to>
                                    </p:set>
                                    <p:animEffect transition="in" filter="wipe(left)">
                                      <p:cBhvr>
                                        <p:cTn id="79" dur="500"/>
                                        <p:tgtEl>
                                          <p:spTgt spid="3420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42053"/>
                                        </p:tgtEl>
                                        <p:attrNameLst>
                                          <p:attrName>style.visibility</p:attrName>
                                        </p:attrNameLst>
                                      </p:cBhvr>
                                      <p:to>
                                        <p:strVal val="visible"/>
                                      </p:to>
                                    </p:set>
                                    <p:animEffect transition="in" filter="wipe(left)">
                                      <p:cBhvr>
                                        <p:cTn id="84" dur="500"/>
                                        <p:tgtEl>
                                          <p:spTgt spid="34205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342026"/>
                                        </p:tgtEl>
                                        <p:attrNameLst>
                                          <p:attrName>style.visibility</p:attrName>
                                        </p:attrNameLst>
                                      </p:cBhvr>
                                      <p:to>
                                        <p:strVal val="visible"/>
                                      </p:to>
                                    </p:set>
                                    <p:animEffect transition="in" filter="wipe(left)">
                                      <p:cBhvr>
                                        <p:cTn id="89" dur="500"/>
                                        <p:tgtEl>
                                          <p:spTgt spid="34202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42029"/>
                                        </p:tgtEl>
                                        <p:attrNameLst>
                                          <p:attrName>style.visibility</p:attrName>
                                        </p:attrNameLst>
                                      </p:cBhvr>
                                      <p:to>
                                        <p:strVal val="visible"/>
                                      </p:to>
                                    </p:set>
                                    <p:animEffect transition="in" filter="wipe(left)">
                                      <p:cBhvr>
                                        <p:cTn id="94" dur="500"/>
                                        <p:tgtEl>
                                          <p:spTgt spid="3420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42054"/>
                                        </p:tgtEl>
                                        <p:attrNameLst>
                                          <p:attrName>style.visibility</p:attrName>
                                        </p:attrNameLst>
                                      </p:cBhvr>
                                      <p:to>
                                        <p:strVal val="visible"/>
                                      </p:to>
                                    </p:set>
                                    <p:animEffect transition="in" filter="wipe(left)">
                                      <p:cBhvr>
                                        <p:cTn id="99" dur="500"/>
                                        <p:tgtEl>
                                          <p:spTgt spid="34205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42055"/>
                                        </p:tgtEl>
                                        <p:attrNameLst>
                                          <p:attrName>style.visibility</p:attrName>
                                        </p:attrNameLst>
                                      </p:cBhvr>
                                      <p:to>
                                        <p:strVal val="visible"/>
                                      </p:to>
                                    </p:set>
                                    <p:animEffect transition="in" filter="wipe(left)">
                                      <p:cBhvr>
                                        <p:cTn id="104" dur="500"/>
                                        <p:tgtEl>
                                          <p:spTgt spid="34205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42030"/>
                                        </p:tgtEl>
                                        <p:attrNameLst>
                                          <p:attrName>style.visibility</p:attrName>
                                        </p:attrNameLst>
                                      </p:cBhvr>
                                      <p:to>
                                        <p:strVal val="visible"/>
                                      </p:to>
                                    </p:set>
                                    <p:animEffect transition="in" filter="wipe(left)">
                                      <p:cBhvr>
                                        <p:cTn id="109" dur="500"/>
                                        <p:tgtEl>
                                          <p:spTgt spid="34203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42031"/>
                                        </p:tgtEl>
                                        <p:attrNameLst>
                                          <p:attrName>style.visibility</p:attrName>
                                        </p:attrNameLst>
                                      </p:cBhvr>
                                      <p:to>
                                        <p:strVal val="visible"/>
                                      </p:to>
                                    </p:set>
                                    <p:animEffect transition="in" filter="wipe(left)">
                                      <p:cBhvr>
                                        <p:cTn id="114" dur="500"/>
                                        <p:tgtEl>
                                          <p:spTgt spid="3420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42056"/>
                                        </p:tgtEl>
                                        <p:attrNameLst>
                                          <p:attrName>style.visibility</p:attrName>
                                        </p:attrNameLst>
                                      </p:cBhvr>
                                      <p:to>
                                        <p:strVal val="visible"/>
                                      </p:to>
                                    </p:set>
                                    <p:animEffect transition="in" filter="wipe(left)">
                                      <p:cBhvr>
                                        <p:cTn id="119" dur="500"/>
                                        <p:tgtEl>
                                          <p:spTgt spid="34205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42032"/>
                                        </p:tgtEl>
                                        <p:attrNameLst>
                                          <p:attrName>style.visibility</p:attrName>
                                        </p:attrNameLst>
                                      </p:cBhvr>
                                      <p:to>
                                        <p:strVal val="visible"/>
                                      </p:to>
                                    </p:set>
                                    <p:animEffect transition="in" filter="wipe(left)">
                                      <p:cBhvr>
                                        <p:cTn id="124" dur="500"/>
                                        <p:tgtEl>
                                          <p:spTgt spid="34203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42033"/>
                                        </p:tgtEl>
                                        <p:attrNameLst>
                                          <p:attrName>style.visibility</p:attrName>
                                        </p:attrNameLst>
                                      </p:cBhvr>
                                      <p:to>
                                        <p:strVal val="visible"/>
                                      </p:to>
                                    </p:set>
                                    <p:animEffect transition="in" filter="wipe(left)">
                                      <p:cBhvr>
                                        <p:cTn id="129" dur="500"/>
                                        <p:tgtEl>
                                          <p:spTgt spid="34203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42034"/>
                                        </p:tgtEl>
                                        <p:attrNameLst>
                                          <p:attrName>style.visibility</p:attrName>
                                        </p:attrNameLst>
                                      </p:cBhvr>
                                      <p:to>
                                        <p:strVal val="visible"/>
                                      </p:to>
                                    </p:set>
                                    <p:animEffect transition="in" filter="wipe(left)">
                                      <p:cBhvr>
                                        <p:cTn id="134" dur="500"/>
                                        <p:tgtEl>
                                          <p:spTgt spid="34203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342057"/>
                                        </p:tgtEl>
                                        <p:attrNameLst>
                                          <p:attrName>style.visibility</p:attrName>
                                        </p:attrNameLst>
                                      </p:cBhvr>
                                      <p:to>
                                        <p:strVal val="visible"/>
                                      </p:to>
                                    </p:set>
                                    <p:animEffect transition="in" filter="wipe(left)">
                                      <p:cBhvr>
                                        <p:cTn id="139" dur="500"/>
                                        <p:tgtEl>
                                          <p:spTgt spid="34205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342058"/>
                                        </p:tgtEl>
                                        <p:attrNameLst>
                                          <p:attrName>style.visibility</p:attrName>
                                        </p:attrNameLst>
                                      </p:cBhvr>
                                      <p:to>
                                        <p:strVal val="visible"/>
                                      </p:to>
                                    </p:set>
                                    <p:animEffect transition="in" filter="wipe(left)">
                                      <p:cBhvr>
                                        <p:cTn id="144" dur="500"/>
                                        <p:tgtEl>
                                          <p:spTgt spid="34205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2059"/>
                                        </p:tgtEl>
                                        <p:attrNameLst>
                                          <p:attrName>style.visibility</p:attrName>
                                        </p:attrNameLst>
                                      </p:cBhvr>
                                      <p:to>
                                        <p:strVal val="visible"/>
                                      </p:to>
                                    </p:set>
                                    <p:animEffect transition="in" filter="wipe(left)">
                                      <p:cBhvr>
                                        <p:cTn id="149" dur="500"/>
                                        <p:tgtEl>
                                          <p:spTgt spid="34205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342035"/>
                                        </p:tgtEl>
                                        <p:attrNameLst>
                                          <p:attrName>style.visibility</p:attrName>
                                        </p:attrNameLst>
                                      </p:cBhvr>
                                      <p:to>
                                        <p:strVal val="visible"/>
                                      </p:to>
                                    </p:set>
                                    <p:animEffect transition="in" filter="wipe(left)">
                                      <p:cBhvr>
                                        <p:cTn id="154" dur="500"/>
                                        <p:tgtEl>
                                          <p:spTgt spid="34203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342036"/>
                                        </p:tgtEl>
                                        <p:attrNameLst>
                                          <p:attrName>style.visibility</p:attrName>
                                        </p:attrNameLst>
                                      </p:cBhvr>
                                      <p:to>
                                        <p:strVal val="visible"/>
                                      </p:to>
                                    </p:set>
                                    <p:animEffect transition="in" filter="wipe(left)">
                                      <p:cBhvr>
                                        <p:cTn id="159" dur="500"/>
                                        <p:tgtEl>
                                          <p:spTgt spid="34203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342060"/>
                                        </p:tgtEl>
                                        <p:attrNameLst>
                                          <p:attrName>style.visibility</p:attrName>
                                        </p:attrNameLst>
                                      </p:cBhvr>
                                      <p:to>
                                        <p:strVal val="visible"/>
                                      </p:to>
                                    </p:set>
                                    <p:animEffect transition="in" filter="wipe(left)">
                                      <p:cBhvr>
                                        <p:cTn id="164" dur="500"/>
                                        <p:tgtEl>
                                          <p:spTgt spid="34206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342061"/>
                                        </p:tgtEl>
                                        <p:attrNameLst>
                                          <p:attrName>style.visibility</p:attrName>
                                        </p:attrNameLst>
                                      </p:cBhvr>
                                      <p:to>
                                        <p:strVal val="visible"/>
                                      </p:to>
                                    </p:set>
                                    <p:animEffect transition="in" filter="wipe(left)">
                                      <p:cBhvr>
                                        <p:cTn id="169" dur="500"/>
                                        <p:tgtEl>
                                          <p:spTgt spid="34206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iterate type="wd">
                                    <p:tmPct val="10000"/>
                                  </p:iterate>
                                  <p:childTnLst>
                                    <p:set>
                                      <p:cBhvr>
                                        <p:cTn id="173" dur="1" fill="hold">
                                          <p:stCondLst>
                                            <p:cond delay="0"/>
                                          </p:stCondLst>
                                        </p:cTn>
                                        <p:tgtEl>
                                          <p:spTgt spid="342038"/>
                                        </p:tgtEl>
                                        <p:attrNameLst>
                                          <p:attrName>style.visibility</p:attrName>
                                        </p:attrNameLst>
                                      </p:cBhvr>
                                      <p:to>
                                        <p:strVal val="visible"/>
                                      </p:to>
                                    </p:set>
                                    <p:animEffect transition="in" filter="wipe(left)">
                                      <p:cBhvr>
                                        <p:cTn id="174" dur="500"/>
                                        <p:tgtEl>
                                          <p:spTgt spid="342038"/>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342037"/>
                                        </p:tgtEl>
                                        <p:attrNameLst>
                                          <p:attrName>style.visibility</p:attrName>
                                        </p:attrNameLst>
                                      </p:cBhvr>
                                      <p:to>
                                        <p:strVal val="visible"/>
                                      </p:to>
                                    </p:set>
                                    <p:animEffect transition="in" filter="wipe(left)">
                                      <p:cBhvr>
                                        <p:cTn id="179" dur="500"/>
                                        <p:tgtEl>
                                          <p:spTgt spid="342037"/>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342062"/>
                                        </p:tgtEl>
                                        <p:attrNameLst>
                                          <p:attrName>style.visibility</p:attrName>
                                        </p:attrNameLst>
                                      </p:cBhvr>
                                      <p:to>
                                        <p:strVal val="visible"/>
                                      </p:to>
                                    </p:set>
                                    <p:animEffect transition="in" filter="wipe(left)">
                                      <p:cBhvr>
                                        <p:cTn id="184" dur="500"/>
                                        <p:tgtEl>
                                          <p:spTgt spid="34206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342063"/>
                                        </p:tgtEl>
                                        <p:attrNameLst>
                                          <p:attrName>style.visibility</p:attrName>
                                        </p:attrNameLst>
                                      </p:cBhvr>
                                      <p:to>
                                        <p:strVal val="visible"/>
                                      </p:to>
                                    </p:set>
                                    <p:animEffect transition="in" filter="wipe(left)">
                                      <p:cBhvr>
                                        <p:cTn id="189" dur="500"/>
                                        <p:tgtEl>
                                          <p:spTgt spid="342063"/>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iterate type="wd">
                                    <p:tmPct val="10000"/>
                                  </p:iterate>
                                  <p:childTnLst>
                                    <p:set>
                                      <p:cBhvr>
                                        <p:cTn id="193" dur="1" fill="hold">
                                          <p:stCondLst>
                                            <p:cond delay="0"/>
                                          </p:stCondLst>
                                        </p:cTn>
                                        <p:tgtEl>
                                          <p:spTgt spid="342027"/>
                                        </p:tgtEl>
                                        <p:attrNameLst>
                                          <p:attrName>style.visibility</p:attrName>
                                        </p:attrNameLst>
                                      </p:cBhvr>
                                      <p:to>
                                        <p:strVal val="visible"/>
                                      </p:to>
                                    </p:set>
                                    <p:animEffect transition="in" filter="wipe(left)">
                                      <p:cBhvr>
                                        <p:cTn id="194" dur="500"/>
                                        <p:tgtEl>
                                          <p:spTgt spid="3420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342039"/>
                                        </p:tgtEl>
                                        <p:attrNameLst>
                                          <p:attrName>style.visibility</p:attrName>
                                        </p:attrNameLst>
                                      </p:cBhvr>
                                      <p:to>
                                        <p:strVal val="visible"/>
                                      </p:to>
                                    </p:set>
                                    <p:animEffect transition="in" filter="wipe(left)">
                                      <p:cBhvr>
                                        <p:cTn id="199" dur="500"/>
                                        <p:tgtEl>
                                          <p:spTgt spid="342039"/>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342064"/>
                                        </p:tgtEl>
                                        <p:attrNameLst>
                                          <p:attrName>style.visibility</p:attrName>
                                        </p:attrNameLst>
                                      </p:cBhvr>
                                      <p:to>
                                        <p:strVal val="visible"/>
                                      </p:to>
                                    </p:set>
                                    <p:animEffect transition="in" filter="wipe(left)">
                                      <p:cBhvr>
                                        <p:cTn id="204" dur="500"/>
                                        <p:tgtEl>
                                          <p:spTgt spid="342064"/>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nodeType="clickEffect">
                                  <p:stCondLst>
                                    <p:cond delay="0"/>
                                  </p:stCondLst>
                                  <p:childTnLst>
                                    <p:set>
                                      <p:cBhvr>
                                        <p:cTn id="208" dur="1" fill="hold">
                                          <p:stCondLst>
                                            <p:cond delay="0"/>
                                          </p:stCondLst>
                                        </p:cTn>
                                        <p:tgtEl>
                                          <p:spTgt spid="342065"/>
                                        </p:tgtEl>
                                        <p:attrNameLst>
                                          <p:attrName>style.visibility</p:attrName>
                                        </p:attrNameLst>
                                      </p:cBhvr>
                                      <p:to>
                                        <p:strVal val="visible"/>
                                      </p:to>
                                    </p:set>
                                    <p:animEffect transition="in" filter="wipe(left)">
                                      <p:cBhvr>
                                        <p:cTn id="209" dur="500"/>
                                        <p:tgtEl>
                                          <p:spTgt spid="342065"/>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iterate type="wd">
                                    <p:tmPct val="10000"/>
                                  </p:iterate>
                                  <p:childTnLst>
                                    <p:set>
                                      <p:cBhvr>
                                        <p:cTn id="213" dur="1" fill="hold">
                                          <p:stCondLst>
                                            <p:cond delay="0"/>
                                          </p:stCondLst>
                                        </p:cTn>
                                        <p:tgtEl>
                                          <p:spTgt spid="342040"/>
                                        </p:tgtEl>
                                        <p:attrNameLst>
                                          <p:attrName>style.visibility</p:attrName>
                                        </p:attrNameLst>
                                      </p:cBhvr>
                                      <p:to>
                                        <p:strVal val="visible"/>
                                      </p:to>
                                    </p:set>
                                    <p:animEffect transition="in" filter="wipe(left)">
                                      <p:cBhvr>
                                        <p:cTn id="214" dur="500"/>
                                        <p:tgtEl>
                                          <p:spTgt spid="34204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iterate type="wd">
                                    <p:tmPct val="10000"/>
                                  </p:iterate>
                                  <p:childTnLst>
                                    <p:set>
                                      <p:cBhvr>
                                        <p:cTn id="218" dur="1" fill="hold">
                                          <p:stCondLst>
                                            <p:cond delay="0"/>
                                          </p:stCondLst>
                                        </p:cTn>
                                        <p:tgtEl>
                                          <p:spTgt spid="342042"/>
                                        </p:tgtEl>
                                        <p:attrNameLst>
                                          <p:attrName>style.visibility</p:attrName>
                                        </p:attrNameLst>
                                      </p:cBhvr>
                                      <p:to>
                                        <p:strVal val="visible"/>
                                      </p:to>
                                    </p:set>
                                    <p:animEffect transition="in" filter="wipe(left)">
                                      <p:cBhvr>
                                        <p:cTn id="219" dur="500"/>
                                        <p:tgtEl>
                                          <p:spTgt spid="342042"/>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nodeType="clickEffect">
                                  <p:stCondLst>
                                    <p:cond delay="0"/>
                                  </p:stCondLst>
                                  <p:childTnLst>
                                    <p:set>
                                      <p:cBhvr>
                                        <p:cTn id="223" dur="1" fill="hold">
                                          <p:stCondLst>
                                            <p:cond delay="0"/>
                                          </p:stCondLst>
                                        </p:cTn>
                                        <p:tgtEl>
                                          <p:spTgt spid="342041"/>
                                        </p:tgtEl>
                                        <p:attrNameLst>
                                          <p:attrName>style.visibility</p:attrName>
                                        </p:attrNameLst>
                                      </p:cBhvr>
                                      <p:to>
                                        <p:strVal val="visible"/>
                                      </p:to>
                                    </p:set>
                                    <p:animEffect transition="in" filter="wipe(left)">
                                      <p:cBhvr>
                                        <p:cTn id="224" dur="500"/>
                                        <p:tgtEl>
                                          <p:spTgt spid="342041"/>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nodeType="clickEffect">
                                  <p:stCondLst>
                                    <p:cond delay="0"/>
                                  </p:stCondLst>
                                  <p:childTnLst>
                                    <p:set>
                                      <p:cBhvr>
                                        <p:cTn id="228" dur="1" fill="hold">
                                          <p:stCondLst>
                                            <p:cond delay="0"/>
                                          </p:stCondLst>
                                        </p:cTn>
                                        <p:tgtEl>
                                          <p:spTgt spid="342066"/>
                                        </p:tgtEl>
                                        <p:attrNameLst>
                                          <p:attrName>style.visibility</p:attrName>
                                        </p:attrNameLst>
                                      </p:cBhvr>
                                      <p:to>
                                        <p:strVal val="visible"/>
                                      </p:to>
                                    </p:set>
                                    <p:animEffect transition="in" filter="wipe(left)">
                                      <p:cBhvr>
                                        <p:cTn id="229" dur="500"/>
                                        <p:tgtEl>
                                          <p:spTgt spid="342066"/>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nodeType="clickEffect">
                                  <p:stCondLst>
                                    <p:cond delay="0"/>
                                  </p:stCondLst>
                                  <p:childTnLst>
                                    <p:set>
                                      <p:cBhvr>
                                        <p:cTn id="233" dur="1" fill="hold">
                                          <p:stCondLst>
                                            <p:cond delay="0"/>
                                          </p:stCondLst>
                                        </p:cTn>
                                        <p:tgtEl>
                                          <p:spTgt spid="342067"/>
                                        </p:tgtEl>
                                        <p:attrNameLst>
                                          <p:attrName>style.visibility</p:attrName>
                                        </p:attrNameLst>
                                      </p:cBhvr>
                                      <p:to>
                                        <p:strVal val="visible"/>
                                      </p:to>
                                    </p:set>
                                    <p:animEffect transition="in" filter="wipe(left)">
                                      <p:cBhvr>
                                        <p:cTn id="234" dur="500"/>
                                        <p:tgtEl>
                                          <p:spTgt spid="342067"/>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iterate type="wd">
                                    <p:tmPct val="10000"/>
                                  </p:iterate>
                                  <p:childTnLst>
                                    <p:set>
                                      <p:cBhvr>
                                        <p:cTn id="238" dur="1" fill="hold">
                                          <p:stCondLst>
                                            <p:cond delay="0"/>
                                          </p:stCondLst>
                                        </p:cTn>
                                        <p:tgtEl>
                                          <p:spTgt spid="342043"/>
                                        </p:tgtEl>
                                        <p:attrNameLst>
                                          <p:attrName>style.visibility</p:attrName>
                                        </p:attrNameLst>
                                      </p:cBhvr>
                                      <p:to>
                                        <p:strVal val="visible"/>
                                      </p:to>
                                    </p:set>
                                    <p:animEffect transition="in" filter="wipe(left)">
                                      <p:cBhvr>
                                        <p:cTn id="239" dur="500"/>
                                        <p:tgtEl>
                                          <p:spTgt spid="34204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nodeType="clickEffect">
                                  <p:stCondLst>
                                    <p:cond delay="0"/>
                                  </p:stCondLst>
                                  <p:childTnLst>
                                    <p:set>
                                      <p:cBhvr>
                                        <p:cTn id="243" dur="1" fill="hold">
                                          <p:stCondLst>
                                            <p:cond delay="0"/>
                                          </p:stCondLst>
                                        </p:cTn>
                                        <p:tgtEl>
                                          <p:spTgt spid="342044"/>
                                        </p:tgtEl>
                                        <p:attrNameLst>
                                          <p:attrName>style.visibility</p:attrName>
                                        </p:attrNameLst>
                                      </p:cBhvr>
                                      <p:to>
                                        <p:strVal val="visible"/>
                                      </p:to>
                                    </p:set>
                                    <p:animEffect transition="in" filter="wipe(left)">
                                      <p:cBhvr>
                                        <p:cTn id="244" dur="500"/>
                                        <p:tgtEl>
                                          <p:spTgt spid="34204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8" fill="hold" nodeType="clickEffect">
                                  <p:stCondLst>
                                    <p:cond delay="0"/>
                                  </p:stCondLst>
                                  <p:childTnLst>
                                    <p:set>
                                      <p:cBhvr>
                                        <p:cTn id="248" dur="1" fill="hold">
                                          <p:stCondLst>
                                            <p:cond delay="0"/>
                                          </p:stCondLst>
                                        </p:cTn>
                                        <p:tgtEl>
                                          <p:spTgt spid="342068"/>
                                        </p:tgtEl>
                                        <p:attrNameLst>
                                          <p:attrName>style.visibility</p:attrName>
                                        </p:attrNameLst>
                                      </p:cBhvr>
                                      <p:to>
                                        <p:strVal val="visible"/>
                                      </p:to>
                                    </p:set>
                                    <p:animEffect transition="in" filter="wipe(left)">
                                      <p:cBhvr>
                                        <p:cTn id="249" dur="500"/>
                                        <p:tgtEl>
                                          <p:spTgt spid="342068"/>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nodeType="clickEffect">
                                  <p:stCondLst>
                                    <p:cond delay="0"/>
                                  </p:stCondLst>
                                  <p:childTnLst>
                                    <p:set>
                                      <p:cBhvr>
                                        <p:cTn id="253" dur="1" fill="hold">
                                          <p:stCondLst>
                                            <p:cond delay="0"/>
                                          </p:stCondLst>
                                        </p:cTn>
                                        <p:tgtEl>
                                          <p:spTgt spid="342045"/>
                                        </p:tgtEl>
                                        <p:attrNameLst>
                                          <p:attrName>style.visibility</p:attrName>
                                        </p:attrNameLst>
                                      </p:cBhvr>
                                      <p:to>
                                        <p:strVal val="visible"/>
                                      </p:to>
                                    </p:set>
                                    <p:animEffect transition="in" filter="wipe(left)">
                                      <p:cBhvr>
                                        <p:cTn id="254" dur="500"/>
                                        <p:tgtEl>
                                          <p:spTgt spid="34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p:bldP spid="342021" grpId="0"/>
      <p:bldP spid="342024" grpId="0"/>
      <p:bldP spid="342026" grpId="0"/>
      <p:bldP spid="342027" grpId="0"/>
      <p:bldP spid="342028" grpId="0"/>
      <p:bldP spid="342030" grpId="0"/>
      <p:bldP spid="342035" grpId="0"/>
      <p:bldP spid="342038" grpId="0"/>
      <p:bldP spid="342040" grpId="0"/>
      <p:bldP spid="342042" grpId="0"/>
      <p:bldP spid="342043"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28967</TotalTime>
  <Words>3381</Words>
  <Application>Microsoft Macintosh PowerPoint</Application>
  <PresentationFormat>On-screen Show (4:3)</PresentationFormat>
  <Paragraphs>337</Paragraphs>
  <Slides>25</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Arial Narrow</vt:lpstr>
      <vt:lpstr>Edwardian Script ITC</vt:lpstr>
      <vt:lpstr>Lucida Grande</vt:lpstr>
      <vt:lpstr>Monotype Corsiva</vt:lpstr>
      <vt:lpstr>ＭＳ Ｐゴシック</vt:lpstr>
      <vt:lpstr>Symbol</vt:lpstr>
      <vt:lpstr>Times New Roman</vt:lpstr>
      <vt:lpstr>Wingdings</vt:lpstr>
      <vt:lpstr>Arial</vt:lpstr>
      <vt:lpstr>phys1443-spring02</vt:lpstr>
      <vt:lpstr>Equation</vt:lpstr>
      <vt:lpstr>PHYS 1441 – Section 001 Lecture #13</vt:lpstr>
      <vt:lpstr>Announcements</vt:lpstr>
      <vt:lpstr>Reminder: Special Project #4</vt:lpstr>
      <vt:lpstr>PowerPoint Presentation</vt:lpstr>
      <vt:lpstr> EMFs in Series and Parallel: Charging a Battery</vt:lpstr>
      <vt:lpstr> RC Circuits</vt:lpstr>
      <vt:lpstr> RC Circuits</vt:lpstr>
      <vt:lpstr> Analysis of RC Circuits</vt:lpstr>
      <vt:lpstr>Example 26 – 12 </vt:lpstr>
      <vt:lpstr> Discharging RC Circuits</vt:lpstr>
      <vt:lpstr> Discharging RC Circuits</vt:lpstr>
      <vt:lpstr>Example 26 – 13 </vt:lpstr>
      <vt:lpstr> Application of RC Circuits</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652</cp:revision>
  <dcterms:created xsi:type="dcterms:W3CDTF">2012-01-19T04:21:20Z</dcterms:created>
  <dcterms:modified xsi:type="dcterms:W3CDTF">2018-06-25T18:10:04Z</dcterms:modified>
</cp:coreProperties>
</file>