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91" r:id="rId2"/>
    <p:sldId id="590" r:id="rId3"/>
    <p:sldId id="726" r:id="rId4"/>
    <p:sldId id="728" r:id="rId5"/>
    <p:sldId id="729" r:id="rId6"/>
    <p:sldId id="730" r:id="rId7"/>
    <p:sldId id="731" r:id="rId8"/>
    <p:sldId id="732" r:id="rId9"/>
    <p:sldId id="733" r:id="rId10"/>
    <p:sldId id="734" r:id="rId11"/>
    <p:sldId id="735" r:id="rId12"/>
    <p:sldId id="736" r:id="rId13"/>
    <p:sldId id="737" r:id="rId14"/>
    <p:sldId id="738" r:id="rId15"/>
    <p:sldId id="739" r:id="rId16"/>
    <p:sldId id="740" r:id="rId17"/>
    <p:sldId id="741" r:id="rId18"/>
    <p:sldId id="742" r:id="rId19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FFCC"/>
    <a:srgbClr val="FFFFCC"/>
    <a:srgbClr val="CC6600"/>
    <a:srgbClr val="FF0066"/>
    <a:srgbClr val="CC00CC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98"/>
    <p:restoredTop sz="94660"/>
  </p:normalViewPr>
  <p:slideViewPr>
    <p:cSldViewPr>
      <p:cViewPr varScale="1">
        <p:scale>
          <a:sx n="136" d="100"/>
          <a:sy n="136" d="100"/>
        </p:scale>
        <p:origin x="24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6" Type="http://schemas.openxmlformats.org/officeDocument/2006/relationships/image" Target="../media/image7.wmf"/><Relationship Id="rId7" Type="http://schemas.openxmlformats.org/officeDocument/2006/relationships/image" Target="../media/image8.w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4" Type="http://schemas.openxmlformats.org/officeDocument/2006/relationships/image" Target="../media/image71.wmf"/><Relationship Id="rId5" Type="http://schemas.openxmlformats.org/officeDocument/2006/relationships/image" Target="../media/image72.wmf"/><Relationship Id="rId6" Type="http://schemas.openxmlformats.org/officeDocument/2006/relationships/image" Target="../media/image73.wmf"/><Relationship Id="rId7" Type="http://schemas.openxmlformats.org/officeDocument/2006/relationships/image" Target="../media/image74.wmf"/><Relationship Id="rId8" Type="http://schemas.openxmlformats.org/officeDocument/2006/relationships/image" Target="../media/image75.wmf"/><Relationship Id="rId1" Type="http://schemas.openxmlformats.org/officeDocument/2006/relationships/image" Target="../media/image2.wmf"/><Relationship Id="rId2" Type="http://schemas.openxmlformats.org/officeDocument/2006/relationships/image" Target="../media/image6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77.png"/><Relationship Id="rId3" Type="http://schemas.openxmlformats.org/officeDocument/2006/relationships/image" Target="../media/image78.png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4" Type="http://schemas.openxmlformats.org/officeDocument/2006/relationships/image" Target="../media/image82.wmf"/><Relationship Id="rId5" Type="http://schemas.openxmlformats.org/officeDocument/2006/relationships/image" Target="../media/image83.wmf"/><Relationship Id="rId6" Type="http://schemas.openxmlformats.org/officeDocument/2006/relationships/image" Target="../media/image84.wmf"/><Relationship Id="rId7" Type="http://schemas.openxmlformats.org/officeDocument/2006/relationships/image" Target="../media/image85.wmf"/><Relationship Id="rId8" Type="http://schemas.openxmlformats.org/officeDocument/2006/relationships/image" Target="../media/image86.wmf"/><Relationship Id="rId9" Type="http://schemas.openxmlformats.org/officeDocument/2006/relationships/image" Target="../media/image87.png"/><Relationship Id="rId10" Type="http://schemas.openxmlformats.org/officeDocument/2006/relationships/image" Target="../media/image88.wmf"/><Relationship Id="rId1" Type="http://schemas.openxmlformats.org/officeDocument/2006/relationships/image" Target="../media/image2.wmf"/><Relationship Id="rId2" Type="http://schemas.openxmlformats.org/officeDocument/2006/relationships/image" Target="../media/image80.wmf"/></Relationships>
</file>

<file path=ppt/drawings/_rels/vmlDrawing1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99.wmf"/><Relationship Id="rId12" Type="http://schemas.openxmlformats.org/officeDocument/2006/relationships/image" Target="../media/image100.wmf"/><Relationship Id="rId13" Type="http://schemas.openxmlformats.org/officeDocument/2006/relationships/image" Target="../media/image101.wmf"/><Relationship Id="rId14" Type="http://schemas.openxmlformats.org/officeDocument/2006/relationships/image" Target="../media/image102.png"/><Relationship Id="rId15" Type="http://schemas.openxmlformats.org/officeDocument/2006/relationships/image" Target="../media/image103.png"/><Relationship Id="rId1" Type="http://schemas.openxmlformats.org/officeDocument/2006/relationships/image" Target="../media/image89.wmf"/><Relationship Id="rId2" Type="http://schemas.openxmlformats.org/officeDocument/2006/relationships/image" Target="../media/image90.wmf"/><Relationship Id="rId3" Type="http://schemas.openxmlformats.org/officeDocument/2006/relationships/image" Target="../media/image91.wmf"/><Relationship Id="rId4" Type="http://schemas.openxmlformats.org/officeDocument/2006/relationships/image" Target="../media/image92.wmf"/><Relationship Id="rId5" Type="http://schemas.openxmlformats.org/officeDocument/2006/relationships/image" Target="../media/image93.png"/><Relationship Id="rId6" Type="http://schemas.openxmlformats.org/officeDocument/2006/relationships/image" Target="../media/image94.wmf"/><Relationship Id="rId7" Type="http://schemas.openxmlformats.org/officeDocument/2006/relationships/image" Target="../media/image95.png"/><Relationship Id="rId8" Type="http://schemas.openxmlformats.org/officeDocument/2006/relationships/image" Target="../media/image96.wmf"/><Relationship Id="rId9" Type="http://schemas.openxmlformats.org/officeDocument/2006/relationships/image" Target="../media/image97.wmf"/><Relationship Id="rId10" Type="http://schemas.openxmlformats.org/officeDocument/2006/relationships/image" Target="../media/image9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104.wmf"/><Relationship Id="rId3" Type="http://schemas.openxmlformats.org/officeDocument/2006/relationships/image" Target="../media/image10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4" Type="http://schemas.openxmlformats.org/officeDocument/2006/relationships/image" Target="../media/image109.wmf"/><Relationship Id="rId5" Type="http://schemas.openxmlformats.org/officeDocument/2006/relationships/image" Target="../media/image110.wmf"/><Relationship Id="rId6" Type="http://schemas.openxmlformats.org/officeDocument/2006/relationships/image" Target="../media/image111.wmf"/><Relationship Id="rId1" Type="http://schemas.openxmlformats.org/officeDocument/2006/relationships/image" Target="../media/image2.wmf"/><Relationship Id="rId2" Type="http://schemas.openxmlformats.org/officeDocument/2006/relationships/image" Target="../media/image10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5" Type="http://schemas.openxmlformats.org/officeDocument/2006/relationships/image" Target="../media/image13.wmf"/><Relationship Id="rId6" Type="http://schemas.openxmlformats.org/officeDocument/2006/relationships/image" Target="../media/image14.wmf"/><Relationship Id="rId7" Type="http://schemas.openxmlformats.org/officeDocument/2006/relationships/image" Target="../media/image15.wmf"/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wmf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" Type="http://schemas.openxmlformats.org/officeDocument/2006/relationships/image" Target="../media/image17.wmf"/><Relationship Id="rId2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1" Type="http://schemas.openxmlformats.org/officeDocument/2006/relationships/image" Target="../media/image2.wmf"/><Relationship Id="rId2" Type="http://schemas.openxmlformats.org/officeDocument/2006/relationships/image" Target="../media/image29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image" Target="../media/image2.wmf"/><Relationship Id="rId2" Type="http://schemas.openxmlformats.org/officeDocument/2006/relationships/image" Target="../media/image36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wmf"/><Relationship Id="rId1" Type="http://schemas.openxmlformats.org/officeDocument/2006/relationships/image" Target="../media/image40.wmf"/><Relationship Id="rId2" Type="http://schemas.openxmlformats.org/officeDocument/2006/relationships/image" Target="../media/image4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6.wmf"/><Relationship Id="rId12" Type="http://schemas.openxmlformats.org/officeDocument/2006/relationships/image" Target="../media/image57.wmf"/><Relationship Id="rId13" Type="http://schemas.openxmlformats.org/officeDocument/2006/relationships/image" Target="../media/image58.wmf"/><Relationship Id="rId14" Type="http://schemas.openxmlformats.org/officeDocument/2006/relationships/image" Target="../media/image59.png"/><Relationship Id="rId1" Type="http://schemas.openxmlformats.org/officeDocument/2006/relationships/image" Target="../media/image46.wmf"/><Relationship Id="rId2" Type="http://schemas.openxmlformats.org/officeDocument/2006/relationships/image" Target="../media/image47.wmf"/><Relationship Id="rId3" Type="http://schemas.openxmlformats.org/officeDocument/2006/relationships/image" Target="../media/image48.wmf"/><Relationship Id="rId4" Type="http://schemas.openxmlformats.org/officeDocument/2006/relationships/image" Target="../media/image49.wmf"/><Relationship Id="rId5" Type="http://schemas.openxmlformats.org/officeDocument/2006/relationships/image" Target="../media/image50.wmf"/><Relationship Id="rId6" Type="http://schemas.openxmlformats.org/officeDocument/2006/relationships/image" Target="../media/image51.wmf"/><Relationship Id="rId7" Type="http://schemas.openxmlformats.org/officeDocument/2006/relationships/image" Target="../media/image52.wmf"/><Relationship Id="rId8" Type="http://schemas.openxmlformats.org/officeDocument/2006/relationships/image" Target="../media/image53.wmf"/><Relationship Id="rId9" Type="http://schemas.openxmlformats.org/officeDocument/2006/relationships/image" Target="../media/image54.wmf"/><Relationship Id="rId10" Type="http://schemas.openxmlformats.org/officeDocument/2006/relationships/image" Target="../media/image5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wmf"/><Relationship Id="rId8" Type="http://schemas.openxmlformats.org/officeDocument/2006/relationships/image" Target="../media/image66.png"/><Relationship Id="rId1" Type="http://schemas.openxmlformats.org/officeDocument/2006/relationships/image" Target="../media/image2.wmf"/><Relationship Id="rId2" Type="http://schemas.openxmlformats.org/officeDocument/2006/relationships/image" Target="../media/image6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34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08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88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29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5.bin"/><Relationship Id="rId20" Type="http://schemas.openxmlformats.org/officeDocument/2006/relationships/image" Target="../media/image54.wmf"/><Relationship Id="rId21" Type="http://schemas.openxmlformats.org/officeDocument/2006/relationships/oleObject" Target="../embeddings/oleObject61.bin"/><Relationship Id="rId22" Type="http://schemas.openxmlformats.org/officeDocument/2006/relationships/image" Target="../media/image55.wmf"/><Relationship Id="rId23" Type="http://schemas.openxmlformats.org/officeDocument/2006/relationships/oleObject" Target="../embeddings/oleObject62.bin"/><Relationship Id="rId24" Type="http://schemas.openxmlformats.org/officeDocument/2006/relationships/image" Target="../media/image56.wmf"/><Relationship Id="rId25" Type="http://schemas.openxmlformats.org/officeDocument/2006/relationships/oleObject" Target="../embeddings/oleObject63.bin"/><Relationship Id="rId26" Type="http://schemas.openxmlformats.org/officeDocument/2006/relationships/image" Target="../media/image57.wmf"/><Relationship Id="rId27" Type="http://schemas.openxmlformats.org/officeDocument/2006/relationships/oleObject" Target="../embeddings/oleObject64.bin"/><Relationship Id="rId28" Type="http://schemas.openxmlformats.org/officeDocument/2006/relationships/image" Target="../media/image58.wmf"/><Relationship Id="rId29" Type="http://schemas.openxmlformats.org/officeDocument/2006/relationships/oleObject" Target="../embeddings/oleObject65.bin"/><Relationship Id="rId30" Type="http://schemas.openxmlformats.org/officeDocument/2006/relationships/image" Target="../media/image59.png"/><Relationship Id="rId10" Type="http://schemas.openxmlformats.org/officeDocument/2006/relationships/image" Target="../media/image49.wmf"/><Relationship Id="rId11" Type="http://schemas.openxmlformats.org/officeDocument/2006/relationships/oleObject" Target="../embeddings/oleObject56.bin"/><Relationship Id="rId12" Type="http://schemas.openxmlformats.org/officeDocument/2006/relationships/image" Target="../media/image50.wmf"/><Relationship Id="rId13" Type="http://schemas.openxmlformats.org/officeDocument/2006/relationships/oleObject" Target="../embeddings/oleObject57.bin"/><Relationship Id="rId14" Type="http://schemas.openxmlformats.org/officeDocument/2006/relationships/image" Target="../media/image51.wmf"/><Relationship Id="rId15" Type="http://schemas.openxmlformats.org/officeDocument/2006/relationships/oleObject" Target="../embeddings/oleObject58.bin"/><Relationship Id="rId16" Type="http://schemas.openxmlformats.org/officeDocument/2006/relationships/image" Target="../media/image52.wmf"/><Relationship Id="rId17" Type="http://schemas.openxmlformats.org/officeDocument/2006/relationships/oleObject" Target="../embeddings/oleObject59.bin"/><Relationship Id="rId18" Type="http://schemas.openxmlformats.org/officeDocument/2006/relationships/image" Target="../media/image53.wmf"/><Relationship Id="rId19" Type="http://schemas.openxmlformats.org/officeDocument/2006/relationships/oleObject" Target="../embeddings/oleObject60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2.bin"/><Relationship Id="rId4" Type="http://schemas.openxmlformats.org/officeDocument/2006/relationships/image" Target="../media/image46.wmf"/><Relationship Id="rId5" Type="http://schemas.openxmlformats.org/officeDocument/2006/relationships/oleObject" Target="../embeddings/oleObject53.bin"/><Relationship Id="rId6" Type="http://schemas.openxmlformats.org/officeDocument/2006/relationships/image" Target="../media/image47.wmf"/><Relationship Id="rId7" Type="http://schemas.openxmlformats.org/officeDocument/2006/relationships/oleObject" Target="../embeddings/oleObject54.bin"/><Relationship Id="rId8" Type="http://schemas.openxmlformats.org/officeDocument/2006/relationships/image" Target="../media/image48.wmf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0.png"/><Relationship Id="rId20" Type="http://schemas.openxmlformats.org/officeDocument/2006/relationships/oleObject" Target="../embeddings/oleObject75.bin"/><Relationship Id="rId21" Type="http://schemas.openxmlformats.org/officeDocument/2006/relationships/image" Target="../media/image66.png"/><Relationship Id="rId10" Type="http://schemas.openxmlformats.org/officeDocument/2006/relationships/oleObject" Target="../embeddings/oleObject70.bin"/><Relationship Id="rId11" Type="http://schemas.openxmlformats.org/officeDocument/2006/relationships/image" Target="../media/image61.png"/><Relationship Id="rId12" Type="http://schemas.openxmlformats.org/officeDocument/2006/relationships/oleObject" Target="../embeddings/oleObject71.bin"/><Relationship Id="rId13" Type="http://schemas.openxmlformats.org/officeDocument/2006/relationships/image" Target="../media/image62.png"/><Relationship Id="rId14" Type="http://schemas.openxmlformats.org/officeDocument/2006/relationships/oleObject" Target="../embeddings/oleObject72.bin"/><Relationship Id="rId15" Type="http://schemas.openxmlformats.org/officeDocument/2006/relationships/image" Target="../media/image63.png"/><Relationship Id="rId16" Type="http://schemas.openxmlformats.org/officeDocument/2006/relationships/oleObject" Target="../embeddings/oleObject73.bin"/><Relationship Id="rId17" Type="http://schemas.openxmlformats.org/officeDocument/2006/relationships/image" Target="../media/image64.png"/><Relationship Id="rId18" Type="http://schemas.openxmlformats.org/officeDocument/2006/relationships/oleObject" Target="../embeddings/oleObject74.bin"/><Relationship Id="rId19" Type="http://schemas.openxmlformats.org/officeDocument/2006/relationships/image" Target="../media/image65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7.png"/><Relationship Id="rId4" Type="http://schemas.openxmlformats.org/officeDocument/2006/relationships/oleObject" Target="../embeddings/oleObject66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67.bin"/><Relationship Id="rId7" Type="http://schemas.openxmlformats.org/officeDocument/2006/relationships/oleObject" Target="../embeddings/oleObject68.bin"/><Relationship Id="rId8" Type="http://schemas.openxmlformats.org/officeDocument/2006/relationships/oleObject" Target="../embeddings/oleObject6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4" Type="http://schemas.openxmlformats.org/officeDocument/2006/relationships/oleObject" Target="../embeddings/oleObject76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77.bin"/><Relationship Id="rId7" Type="http://schemas.openxmlformats.org/officeDocument/2006/relationships/oleObject" Target="../embeddings/oleObject78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2.bin"/><Relationship Id="rId20" Type="http://schemas.openxmlformats.org/officeDocument/2006/relationships/oleObject" Target="../embeddings/oleObject88.bin"/><Relationship Id="rId21" Type="http://schemas.openxmlformats.org/officeDocument/2006/relationships/image" Target="../media/image74.wmf"/><Relationship Id="rId22" Type="http://schemas.openxmlformats.org/officeDocument/2006/relationships/oleObject" Target="../embeddings/oleObject89.bin"/><Relationship Id="rId23" Type="http://schemas.openxmlformats.org/officeDocument/2006/relationships/image" Target="../media/image75.wmf"/><Relationship Id="rId10" Type="http://schemas.openxmlformats.org/officeDocument/2006/relationships/oleObject" Target="../embeddings/oleObject83.bin"/><Relationship Id="rId11" Type="http://schemas.openxmlformats.org/officeDocument/2006/relationships/image" Target="../media/image69.wmf"/><Relationship Id="rId12" Type="http://schemas.openxmlformats.org/officeDocument/2006/relationships/oleObject" Target="../embeddings/oleObject84.bin"/><Relationship Id="rId13" Type="http://schemas.openxmlformats.org/officeDocument/2006/relationships/image" Target="../media/image70.wmf"/><Relationship Id="rId14" Type="http://schemas.openxmlformats.org/officeDocument/2006/relationships/oleObject" Target="../embeddings/oleObject85.bin"/><Relationship Id="rId15" Type="http://schemas.openxmlformats.org/officeDocument/2006/relationships/image" Target="../media/image71.wmf"/><Relationship Id="rId16" Type="http://schemas.openxmlformats.org/officeDocument/2006/relationships/oleObject" Target="../embeddings/oleObject86.bin"/><Relationship Id="rId17" Type="http://schemas.openxmlformats.org/officeDocument/2006/relationships/image" Target="../media/image72.wmf"/><Relationship Id="rId18" Type="http://schemas.openxmlformats.org/officeDocument/2006/relationships/oleObject" Target="../embeddings/oleObject87.bin"/><Relationship Id="rId19" Type="http://schemas.openxmlformats.org/officeDocument/2006/relationships/image" Target="../media/image73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6.jpeg"/><Relationship Id="rId4" Type="http://schemas.openxmlformats.org/officeDocument/2006/relationships/image" Target="../media/image68.jpeg"/><Relationship Id="rId5" Type="http://schemas.openxmlformats.org/officeDocument/2006/relationships/oleObject" Target="../embeddings/oleObject79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80.bin"/><Relationship Id="rId8" Type="http://schemas.openxmlformats.org/officeDocument/2006/relationships/oleObject" Target="../embeddings/oleObject81.bin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5.bin"/><Relationship Id="rId12" Type="http://schemas.openxmlformats.org/officeDocument/2006/relationships/image" Target="../media/image78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9.jpeg"/><Relationship Id="rId4" Type="http://schemas.openxmlformats.org/officeDocument/2006/relationships/oleObject" Target="../embeddings/oleObject90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91.bin"/><Relationship Id="rId7" Type="http://schemas.openxmlformats.org/officeDocument/2006/relationships/oleObject" Target="../embeddings/oleObject92.bin"/><Relationship Id="rId8" Type="http://schemas.openxmlformats.org/officeDocument/2006/relationships/oleObject" Target="../embeddings/oleObject93.bin"/><Relationship Id="rId9" Type="http://schemas.openxmlformats.org/officeDocument/2006/relationships/oleObject" Target="../embeddings/oleObject94.bin"/><Relationship Id="rId10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80.wmf"/><Relationship Id="rId20" Type="http://schemas.openxmlformats.org/officeDocument/2006/relationships/oleObject" Target="../embeddings/oleObject106.bin"/><Relationship Id="rId21" Type="http://schemas.openxmlformats.org/officeDocument/2006/relationships/image" Target="../media/image86.wmf"/><Relationship Id="rId22" Type="http://schemas.openxmlformats.org/officeDocument/2006/relationships/oleObject" Target="../embeddings/oleObject107.bin"/><Relationship Id="rId23" Type="http://schemas.openxmlformats.org/officeDocument/2006/relationships/image" Target="../media/image87.png"/><Relationship Id="rId24" Type="http://schemas.openxmlformats.org/officeDocument/2006/relationships/oleObject" Target="../embeddings/oleObject108.bin"/><Relationship Id="rId25" Type="http://schemas.openxmlformats.org/officeDocument/2006/relationships/image" Target="../media/image88.wmf"/><Relationship Id="rId10" Type="http://schemas.openxmlformats.org/officeDocument/2006/relationships/oleObject" Target="../embeddings/oleObject101.bin"/><Relationship Id="rId11" Type="http://schemas.openxmlformats.org/officeDocument/2006/relationships/image" Target="../media/image81.wmf"/><Relationship Id="rId12" Type="http://schemas.openxmlformats.org/officeDocument/2006/relationships/oleObject" Target="../embeddings/oleObject102.bin"/><Relationship Id="rId13" Type="http://schemas.openxmlformats.org/officeDocument/2006/relationships/image" Target="../media/image82.wmf"/><Relationship Id="rId14" Type="http://schemas.openxmlformats.org/officeDocument/2006/relationships/oleObject" Target="../embeddings/oleObject103.bin"/><Relationship Id="rId15" Type="http://schemas.openxmlformats.org/officeDocument/2006/relationships/image" Target="../media/image83.wmf"/><Relationship Id="rId16" Type="http://schemas.openxmlformats.org/officeDocument/2006/relationships/oleObject" Target="../embeddings/oleObject104.bin"/><Relationship Id="rId17" Type="http://schemas.openxmlformats.org/officeDocument/2006/relationships/image" Target="../media/image84.wmf"/><Relationship Id="rId18" Type="http://schemas.openxmlformats.org/officeDocument/2006/relationships/oleObject" Target="../embeddings/oleObject105.bin"/><Relationship Id="rId19" Type="http://schemas.openxmlformats.org/officeDocument/2006/relationships/image" Target="../media/image85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6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97.bin"/><Relationship Id="rId6" Type="http://schemas.openxmlformats.org/officeDocument/2006/relationships/oleObject" Target="../embeddings/oleObject98.bin"/><Relationship Id="rId7" Type="http://schemas.openxmlformats.org/officeDocument/2006/relationships/oleObject" Target="../embeddings/oleObject99.bin"/><Relationship Id="rId8" Type="http://schemas.openxmlformats.org/officeDocument/2006/relationships/oleObject" Target="../embeddings/oleObject100.bin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2.bin"/><Relationship Id="rId20" Type="http://schemas.openxmlformats.org/officeDocument/2006/relationships/image" Target="../media/image97.wmf"/><Relationship Id="rId21" Type="http://schemas.openxmlformats.org/officeDocument/2006/relationships/oleObject" Target="../embeddings/oleObject118.bin"/><Relationship Id="rId22" Type="http://schemas.openxmlformats.org/officeDocument/2006/relationships/image" Target="../media/image98.wmf"/><Relationship Id="rId23" Type="http://schemas.openxmlformats.org/officeDocument/2006/relationships/oleObject" Target="../embeddings/oleObject119.bin"/><Relationship Id="rId24" Type="http://schemas.openxmlformats.org/officeDocument/2006/relationships/image" Target="../media/image99.wmf"/><Relationship Id="rId25" Type="http://schemas.openxmlformats.org/officeDocument/2006/relationships/oleObject" Target="../embeddings/oleObject120.bin"/><Relationship Id="rId26" Type="http://schemas.openxmlformats.org/officeDocument/2006/relationships/image" Target="../media/image100.wmf"/><Relationship Id="rId27" Type="http://schemas.openxmlformats.org/officeDocument/2006/relationships/oleObject" Target="../embeddings/oleObject121.bin"/><Relationship Id="rId28" Type="http://schemas.openxmlformats.org/officeDocument/2006/relationships/image" Target="../media/image101.wmf"/><Relationship Id="rId29" Type="http://schemas.openxmlformats.org/officeDocument/2006/relationships/oleObject" Target="../embeddings/oleObject122.bin"/><Relationship Id="rId30" Type="http://schemas.openxmlformats.org/officeDocument/2006/relationships/image" Target="../media/image102.png"/><Relationship Id="rId31" Type="http://schemas.openxmlformats.org/officeDocument/2006/relationships/oleObject" Target="../embeddings/oleObject123.bin"/><Relationship Id="rId32" Type="http://schemas.openxmlformats.org/officeDocument/2006/relationships/image" Target="../media/image103.png"/><Relationship Id="rId10" Type="http://schemas.openxmlformats.org/officeDocument/2006/relationships/image" Target="../media/image92.wmf"/><Relationship Id="rId11" Type="http://schemas.openxmlformats.org/officeDocument/2006/relationships/oleObject" Target="../embeddings/oleObject113.bin"/><Relationship Id="rId12" Type="http://schemas.openxmlformats.org/officeDocument/2006/relationships/image" Target="../media/image93.png"/><Relationship Id="rId13" Type="http://schemas.openxmlformats.org/officeDocument/2006/relationships/oleObject" Target="../embeddings/oleObject114.bin"/><Relationship Id="rId14" Type="http://schemas.openxmlformats.org/officeDocument/2006/relationships/image" Target="../media/image94.wmf"/><Relationship Id="rId15" Type="http://schemas.openxmlformats.org/officeDocument/2006/relationships/oleObject" Target="../embeddings/oleObject115.bin"/><Relationship Id="rId16" Type="http://schemas.openxmlformats.org/officeDocument/2006/relationships/image" Target="../media/image95.png"/><Relationship Id="rId17" Type="http://schemas.openxmlformats.org/officeDocument/2006/relationships/oleObject" Target="../embeddings/oleObject116.bin"/><Relationship Id="rId18" Type="http://schemas.openxmlformats.org/officeDocument/2006/relationships/image" Target="../media/image96.wmf"/><Relationship Id="rId19" Type="http://schemas.openxmlformats.org/officeDocument/2006/relationships/oleObject" Target="../embeddings/oleObject117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9.bin"/><Relationship Id="rId4" Type="http://schemas.openxmlformats.org/officeDocument/2006/relationships/image" Target="../media/image89.wmf"/><Relationship Id="rId5" Type="http://schemas.openxmlformats.org/officeDocument/2006/relationships/oleObject" Target="../embeddings/oleObject110.bin"/><Relationship Id="rId6" Type="http://schemas.openxmlformats.org/officeDocument/2006/relationships/image" Target="../media/image90.wmf"/><Relationship Id="rId7" Type="http://schemas.openxmlformats.org/officeDocument/2006/relationships/oleObject" Target="../embeddings/oleObject111.bin"/><Relationship Id="rId8" Type="http://schemas.openxmlformats.org/officeDocument/2006/relationships/image" Target="../media/image91.wmf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4.wmf"/><Relationship Id="rId12" Type="http://schemas.openxmlformats.org/officeDocument/2006/relationships/oleObject" Target="../embeddings/oleObject129.bin"/><Relationship Id="rId13" Type="http://schemas.openxmlformats.org/officeDocument/2006/relationships/image" Target="../media/image105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06.jpeg"/><Relationship Id="rId5" Type="http://schemas.openxmlformats.org/officeDocument/2006/relationships/oleObject" Target="../embeddings/oleObject124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125.bin"/><Relationship Id="rId8" Type="http://schemas.openxmlformats.org/officeDocument/2006/relationships/oleObject" Target="../embeddings/oleObject126.bin"/><Relationship Id="rId9" Type="http://schemas.openxmlformats.org/officeDocument/2006/relationships/oleObject" Target="../embeddings/oleObject127.bin"/><Relationship Id="rId10" Type="http://schemas.openxmlformats.org/officeDocument/2006/relationships/oleObject" Target="../embeddings/oleObject128.bin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5.bin"/><Relationship Id="rId12" Type="http://schemas.openxmlformats.org/officeDocument/2006/relationships/image" Target="../media/image108.wmf"/><Relationship Id="rId13" Type="http://schemas.openxmlformats.org/officeDocument/2006/relationships/oleObject" Target="../embeddings/oleObject136.bin"/><Relationship Id="rId14" Type="http://schemas.openxmlformats.org/officeDocument/2006/relationships/image" Target="../media/image109.wmf"/><Relationship Id="rId15" Type="http://schemas.openxmlformats.org/officeDocument/2006/relationships/oleObject" Target="../embeddings/oleObject137.bin"/><Relationship Id="rId16" Type="http://schemas.openxmlformats.org/officeDocument/2006/relationships/image" Target="../media/image110.wmf"/><Relationship Id="rId17" Type="http://schemas.openxmlformats.org/officeDocument/2006/relationships/oleObject" Target="../embeddings/oleObject138.bin"/><Relationship Id="rId18" Type="http://schemas.openxmlformats.org/officeDocument/2006/relationships/image" Target="../media/image111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6.jpeg"/><Relationship Id="rId4" Type="http://schemas.openxmlformats.org/officeDocument/2006/relationships/oleObject" Target="../embeddings/oleObject130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131.bin"/><Relationship Id="rId7" Type="http://schemas.openxmlformats.org/officeDocument/2006/relationships/oleObject" Target="../embeddings/oleObject132.bin"/><Relationship Id="rId8" Type="http://schemas.openxmlformats.org/officeDocument/2006/relationships/oleObject" Target="../embeddings/oleObject133.bin"/><Relationship Id="rId9" Type="http://schemas.openxmlformats.org/officeDocument/2006/relationships/oleObject" Target="../embeddings/oleObject134.bin"/><Relationship Id="rId10" Type="http://schemas.openxmlformats.org/officeDocument/2006/relationships/image" Target="../media/image10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uta.mce.cc/login" TargetMode="Externa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5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6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7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9" Type="http://schemas.openxmlformats.org/officeDocument/2006/relationships/image" Target="../media/image3.wmf"/><Relationship Id="rId10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wmf"/><Relationship Id="rId12" Type="http://schemas.openxmlformats.org/officeDocument/2006/relationships/oleObject" Target="../embeddings/oleObject14.bin"/><Relationship Id="rId13" Type="http://schemas.openxmlformats.org/officeDocument/2006/relationships/image" Target="../media/image13.wmf"/><Relationship Id="rId14" Type="http://schemas.openxmlformats.org/officeDocument/2006/relationships/oleObject" Target="../embeddings/oleObject15.bin"/><Relationship Id="rId15" Type="http://schemas.openxmlformats.org/officeDocument/2006/relationships/image" Target="../media/image14.wmf"/><Relationship Id="rId16" Type="http://schemas.openxmlformats.org/officeDocument/2006/relationships/oleObject" Target="../embeddings/oleObject16.bin"/><Relationship Id="rId17" Type="http://schemas.openxmlformats.org/officeDocument/2006/relationships/image" Target="../media/image1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4" Type="http://schemas.openxmlformats.org/officeDocument/2006/relationships/oleObject" Target="../embeddings/oleObject10.bin"/><Relationship Id="rId5" Type="http://schemas.openxmlformats.org/officeDocument/2006/relationships/image" Target="../media/image9.w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0.wmf"/><Relationship Id="rId8" Type="http://schemas.openxmlformats.org/officeDocument/2006/relationships/oleObject" Target="../embeddings/oleObject12.bin"/><Relationship Id="rId9" Type="http://schemas.openxmlformats.org/officeDocument/2006/relationships/image" Target="../media/image11.wmf"/><Relationship Id="rId10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20" Type="http://schemas.openxmlformats.org/officeDocument/2006/relationships/oleObject" Target="../embeddings/oleObject25.bin"/><Relationship Id="rId21" Type="http://schemas.openxmlformats.org/officeDocument/2006/relationships/image" Target="../media/image25.png"/><Relationship Id="rId22" Type="http://schemas.openxmlformats.org/officeDocument/2006/relationships/oleObject" Target="../embeddings/oleObject26.bin"/><Relationship Id="rId23" Type="http://schemas.openxmlformats.org/officeDocument/2006/relationships/image" Target="../media/image26.png"/><Relationship Id="rId24" Type="http://schemas.openxmlformats.org/officeDocument/2006/relationships/oleObject" Target="../embeddings/oleObject27.bin"/><Relationship Id="rId25" Type="http://schemas.openxmlformats.org/officeDocument/2006/relationships/image" Target="../media/image27.png"/><Relationship Id="rId10" Type="http://schemas.openxmlformats.org/officeDocument/2006/relationships/oleObject" Target="../embeddings/oleObject20.bin"/><Relationship Id="rId11" Type="http://schemas.openxmlformats.org/officeDocument/2006/relationships/image" Target="../media/image20.png"/><Relationship Id="rId12" Type="http://schemas.openxmlformats.org/officeDocument/2006/relationships/oleObject" Target="../embeddings/oleObject21.bin"/><Relationship Id="rId13" Type="http://schemas.openxmlformats.org/officeDocument/2006/relationships/image" Target="../media/image21.png"/><Relationship Id="rId14" Type="http://schemas.openxmlformats.org/officeDocument/2006/relationships/oleObject" Target="../embeddings/oleObject22.bin"/><Relationship Id="rId15" Type="http://schemas.openxmlformats.org/officeDocument/2006/relationships/image" Target="../media/image22.png"/><Relationship Id="rId16" Type="http://schemas.openxmlformats.org/officeDocument/2006/relationships/oleObject" Target="../embeddings/oleObject23.bin"/><Relationship Id="rId17" Type="http://schemas.openxmlformats.org/officeDocument/2006/relationships/image" Target="../media/image23.wmf"/><Relationship Id="rId18" Type="http://schemas.openxmlformats.org/officeDocument/2006/relationships/oleObject" Target="../embeddings/oleObject24.bin"/><Relationship Id="rId19" Type="http://schemas.openxmlformats.org/officeDocument/2006/relationships/image" Target="../media/image2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8.jpeg"/><Relationship Id="rId4" Type="http://schemas.openxmlformats.org/officeDocument/2006/relationships/oleObject" Target="../embeddings/oleObject17.bin"/><Relationship Id="rId5" Type="http://schemas.openxmlformats.org/officeDocument/2006/relationships/image" Target="../media/image17.w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18.png"/><Relationship Id="rId8" Type="http://schemas.openxmlformats.org/officeDocument/2006/relationships/oleObject" Target="../embeddings/oleObject19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2.bin"/><Relationship Id="rId20" Type="http://schemas.openxmlformats.org/officeDocument/2006/relationships/image" Target="../media/image35.png"/><Relationship Id="rId10" Type="http://schemas.openxmlformats.org/officeDocument/2006/relationships/image" Target="../media/image30.png"/><Relationship Id="rId11" Type="http://schemas.openxmlformats.org/officeDocument/2006/relationships/oleObject" Target="../embeddings/oleObject33.bin"/><Relationship Id="rId12" Type="http://schemas.openxmlformats.org/officeDocument/2006/relationships/image" Target="../media/image31.png"/><Relationship Id="rId13" Type="http://schemas.openxmlformats.org/officeDocument/2006/relationships/oleObject" Target="../embeddings/oleObject34.bin"/><Relationship Id="rId14" Type="http://schemas.openxmlformats.org/officeDocument/2006/relationships/image" Target="../media/image32.png"/><Relationship Id="rId15" Type="http://schemas.openxmlformats.org/officeDocument/2006/relationships/oleObject" Target="../embeddings/oleObject35.bin"/><Relationship Id="rId16" Type="http://schemas.openxmlformats.org/officeDocument/2006/relationships/image" Target="../media/image33.png"/><Relationship Id="rId17" Type="http://schemas.openxmlformats.org/officeDocument/2006/relationships/oleObject" Target="../embeddings/oleObject36.bin"/><Relationship Id="rId18" Type="http://schemas.openxmlformats.org/officeDocument/2006/relationships/image" Target="../media/image34.png"/><Relationship Id="rId19" Type="http://schemas.openxmlformats.org/officeDocument/2006/relationships/oleObject" Target="../embeddings/oleObject37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8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9.bin"/><Relationship Id="rId6" Type="http://schemas.openxmlformats.org/officeDocument/2006/relationships/oleObject" Target="../embeddings/oleObject30.bin"/><Relationship Id="rId7" Type="http://schemas.openxmlformats.org/officeDocument/2006/relationships/oleObject" Target="../embeddings/oleObject31.bin"/><Relationship Id="rId8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png"/><Relationship Id="rId12" Type="http://schemas.openxmlformats.org/officeDocument/2006/relationships/oleObject" Target="../embeddings/oleObject43.bin"/><Relationship Id="rId13" Type="http://schemas.openxmlformats.org/officeDocument/2006/relationships/image" Target="../media/image38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9.jpeg"/><Relationship Id="rId4" Type="http://schemas.openxmlformats.org/officeDocument/2006/relationships/oleObject" Target="../embeddings/oleObject38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39.bin"/><Relationship Id="rId7" Type="http://schemas.openxmlformats.org/officeDocument/2006/relationships/oleObject" Target="../embeddings/oleObject40.bin"/><Relationship Id="rId8" Type="http://schemas.openxmlformats.org/officeDocument/2006/relationships/oleObject" Target="../embeddings/oleObject41.bin"/><Relationship Id="rId9" Type="http://schemas.openxmlformats.org/officeDocument/2006/relationships/image" Target="../media/image36.png"/><Relationship Id="rId10" Type="http://schemas.openxmlformats.org/officeDocument/2006/relationships/oleObject" Target="../embeddings/oleObject42.bin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8.bin"/><Relationship Id="rId12" Type="http://schemas.openxmlformats.org/officeDocument/2006/relationships/image" Target="../media/image44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4.bin"/><Relationship Id="rId4" Type="http://schemas.openxmlformats.org/officeDocument/2006/relationships/image" Target="../media/image40.wmf"/><Relationship Id="rId5" Type="http://schemas.openxmlformats.org/officeDocument/2006/relationships/oleObject" Target="../embeddings/oleObject45.bin"/><Relationship Id="rId6" Type="http://schemas.openxmlformats.org/officeDocument/2006/relationships/image" Target="../media/image41.png"/><Relationship Id="rId7" Type="http://schemas.openxmlformats.org/officeDocument/2006/relationships/oleObject" Target="../embeddings/oleObject46.bin"/><Relationship Id="rId8" Type="http://schemas.openxmlformats.org/officeDocument/2006/relationships/image" Target="../media/image42.png"/><Relationship Id="rId9" Type="http://schemas.openxmlformats.org/officeDocument/2006/relationships/oleObject" Target="../embeddings/oleObject47.bin"/><Relationship Id="rId10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oleObject" Target="../embeddings/oleObject49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50.bin"/><Relationship Id="rId7" Type="http://schemas.openxmlformats.org/officeDocument/2006/relationships/oleObject" Target="../embeddings/oleObject51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#14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78174" y="1447800"/>
            <a:ext cx="30796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27, 2018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141419" y="2121568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2400" dirty="0" smtClean="0">
                <a:latin typeface="Arial Narrow" charset="0"/>
              </a:rPr>
              <a:t>Chapter </a:t>
            </a:r>
            <a:r>
              <a:rPr lang="en-US" sz="2400" dirty="0">
                <a:latin typeface="Arial Narrow" charset="0"/>
              </a:rPr>
              <a:t>27: Magnetism and Magnetic Field</a:t>
            </a:r>
          </a:p>
          <a:p>
            <a:pPr marL="1352550" lvl="1" indent="-609600"/>
            <a:r>
              <a:rPr lang="en-US" sz="2000" dirty="0" smtClean="0">
                <a:latin typeface="Arial Narrow" charset="0"/>
              </a:rPr>
              <a:t>Magnetic </a:t>
            </a:r>
            <a:r>
              <a:rPr lang="en-US" sz="2000" dirty="0">
                <a:latin typeface="Arial Narrow" charset="0"/>
              </a:rPr>
              <a:t>Forces on Electric </a:t>
            </a:r>
            <a:r>
              <a:rPr lang="en-US" sz="2000" dirty="0" smtClean="0">
                <a:latin typeface="Arial Narrow" charset="0"/>
              </a:rPr>
              <a:t>Current</a:t>
            </a:r>
            <a:endParaRPr lang="en-US" sz="2000" dirty="0">
              <a:latin typeface="Arial Narrow" charset="0"/>
            </a:endParaRPr>
          </a:p>
          <a:p>
            <a:pPr marL="1352550" lvl="1" indent="-609600"/>
            <a:r>
              <a:rPr lang="en-US" sz="2000" dirty="0">
                <a:latin typeface="Arial Narrow" charset="0"/>
              </a:rPr>
              <a:t>Magnetic Forces on a Moving Charge</a:t>
            </a:r>
          </a:p>
          <a:p>
            <a:pPr marL="1352550" lvl="1" indent="-609600"/>
            <a:r>
              <a:rPr lang="en-US" sz="2000" dirty="0">
                <a:latin typeface="Arial Narrow" charset="0"/>
              </a:rPr>
              <a:t>Charged Particle Path in a Magnetic Field</a:t>
            </a:r>
          </a:p>
          <a:p>
            <a:pPr marL="1352550" lvl="1" indent="-609600"/>
            <a:r>
              <a:rPr lang="en-US" sz="2000" dirty="0">
                <a:latin typeface="Arial Narrow" charset="0"/>
              </a:rPr>
              <a:t>Cyclotron Frequency</a:t>
            </a:r>
          </a:p>
          <a:p>
            <a:pPr marL="1352550" lvl="1" indent="-609600"/>
            <a:r>
              <a:rPr lang="en-US" sz="2000" dirty="0">
                <a:latin typeface="Arial Narrow" charset="0"/>
              </a:rPr>
              <a:t>Torque on a Current Loop</a:t>
            </a:r>
          </a:p>
          <a:p>
            <a:pPr marL="1352550" lvl="1" indent="-609600"/>
            <a:r>
              <a:rPr lang="en-US" sz="2000" dirty="0">
                <a:latin typeface="Arial Narrow" charset="0"/>
              </a:rPr>
              <a:t>Magnetic Dipole </a:t>
            </a:r>
            <a:r>
              <a:rPr lang="en-US" sz="2000" dirty="0" smtClean="0">
                <a:latin typeface="Arial Narrow" charset="0"/>
              </a:rPr>
              <a:t>Moment</a:t>
            </a:r>
          </a:p>
          <a:p>
            <a:pPr marL="609600" indent="-609600" algn="l"/>
            <a:r>
              <a:rPr lang="en-US" sz="2400" dirty="0">
                <a:latin typeface="Arial Narrow" charset="0"/>
              </a:rPr>
              <a:t>Chapter 28:Sources of Magnetic Field</a:t>
            </a:r>
            <a:endParaRPr lang="en-US" sz="2800" dirty="0">
              <a:latin typeface="Arial Narrow" charset="0"/>
            </a:endParaRPr>
          </a:p>
          <a:p>
            <a:pPr marL="1352550" lvl="1" indent="-609600"/>
            <a:r>
              <a:rPr lang="en-US" sz="2000" dirty="0">
                <a:latin typeface="Arial Narrow" charset="0"/>
              </a:rPr>
              <a:t>Sources of Magnetic Field</a:t>
            </a:r>
          </a:p>
          <a:p>
            <a:pPr marL="1352550" lvl="1" indent="-609600"/>
            <a:r>
              <a:rPr lang="en-US" sz="2000" dirty="0">
                <a:latin typeface="Arial Narrow" charset="0"/>
              </a:rPr>
              <a:t>Magnetic Field Due to Straight </a:t>
            </a:r>
            <a:r>
              <a:rPr lang="en-US" sz="2000" dirty="0" smtClean="0">
                <a:latin typeface="Arial Narrow" charset="0"/>
              </a:rPr>
              <a:t>Wire</a:t>
            </a:r>
            <a:endParaRPr lang="en-US" sz="2000" dirty="0">
              <a:latin typeface="Arial Narrow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978035" y="6017948"/>
            <a:ext cx="7056484" cy="523220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Today’s homework is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#8,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due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11pm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Monday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July 2!!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EFCD-0B63-0348-8D12-417E39DFB4A3}" type="slidenum">
              <a:rPr lang="en-US"/>
              <a:pPr/>
              <a:t>10</a:t>
            </a:fld>
            <a:endParaRPr lang="en-US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27 –</a:t>
            </a:r>
            <a:r>
              <a:rPr lang="en-US" dirty="0" smtClean="0"/>
              <a:t> 7 </a:t>
            </a:r>
            <a:endParaRPr lang="en-US" dirty="0"/>
          </a:p>
        </p:txBody>
      </p:sp>
      <p:sp>
        <p:nvSpPr>
          <p:cNvPr id="371715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373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Electron’s path in a uniform magnetic field.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An electron travels at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the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speed of 2.0x10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7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m/s in a plane perpendicular to a 0.010-T magnetic field.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 What is the radius of the electron’s path?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71716" name="Text Box 4"/>
          <p:cNvSpPr txBox="1">
            <a:spLocks noChangeArrowheads="1"/>
          </p:cNvSpPr>
          <p:nvPr/>
        </p:nvSpPr>
        <p:spPr bwMode="auto">
          <a:xfrm>
            <a:off x="457200" y="2147888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formula for the centripetal force?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71717" name="Text Box 5"/>
          <p:cNvSpPr txBox="1">
            <a:spLocks noChangeArrowheads="1"/>
          </p:cNvSpPr>
          <p:nvPr/>
        </p:nvSpPr>
        <p:spPr bwMode="auto">
          <a:xfrm>
            <a:off x="457200" y="2681288"/>
            <a:ext cx="632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the magnetic field is perpendicular to the motion of the electron, the magnitude of the magnetic force is</a:t>
            </a:r>
          </a:p>
        </p:txBody>
      </p:sp>
      <p:sp>
        <p:nvSpPr>
          <p:cNvPr id="371718" name="Text Box 6"/>
          <p:cNvSpPr txBox="1">
            <a:spLocks noChangeArrowheads="1"/>
          </p:cNvSpPr>
          <p:nvPr/>
        </p:nvSpPr>
        <p:spPr bwMode="auto">
          <a:xfrm>
            <a:off x="381000" y="3519488"/>
            <a:ext cx="632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the magnetic force provides the centripetal force, we can establish an equation with the two forces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71719" name="Object 7"/>
          <p:cNvGraphicFramePr>
            <a:graphicFrameLocks noChangeAspect="1"/>
          </p:cNvGraphicFramePr>
          <p:nvPr/>
        </p:nvGraphicFramePr>
        <p:xfrm>
          <a:off x="5181600" y="2159000"/>
          <a:ext cx="6477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11" name="Equation" r:id="rId3" imgW="266400" imgH="152280" progId="Equation.DSMT4">
                  <p:embed/>
                </p:oleObj>
              </mc:Choice>
              <mc:Fallback>
                <p:oleObj name="Equation" r:id="rId3" imgW="2664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159000"/>
                        <a:ext cx="64770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0" name="Object 8"/>
          <p:cNvGraphicFramePr>
            <a:graphicFrameLocks noChangeAspect="1"/>
          </p:cNvGraphicFramePr>
          <p:nvPr/>
        </p:nvGraphicFramePr>
        <p:xfrm>
          <a:off x="3810000" y="4562475"/>
          <a:ext cx="488315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12" name="Equation" r:id="rId5" imgW="2565360" imgH="545760" progId="Equation.DSMT4">
                  <p:embed/>
                </p:oleObj>
              </mc:Choice>
              <mc:Fallback>
                <p:oleObj name="Equation" r:id="rId5" imgW="256536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562475"/>
                        <a:ext cx="4883150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1" name="Object 9"/>
          <p:cNvGraphicFramePr>
            <a:graphicFrameLocks noChangeAspect="1"/>
          </p:cNvGraphicFramePr>
          <p:nvPr/>
        </p:nvGraphicFramePr>
        <p:xfrm>
          <a:off x="6934200" y="2855913"/>
          <a:ext cx="9429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13" name="Equation" r:id="rId7" imgW="266400" imgH="152280" progId="Equation.DSMT4">
                  <p:embed/>
                </p:oleObj>
              </mc:Choice>
              <mc:Fallback>
                <p:oleObj name="Equation" r:id="rId7" imgW="2664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855913"/>
                        <a:ext cx="94297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2" name="Object 10"/>
          <p:cNvGraphicFramePr>
            <a:graphicFrameLocks noChangeAspect="1"/>
          </p:cNvGraphicFramePr>
          <p:nvPr/>
        </p:nvGraphicFramePr>
        <p:xfrm>
          <a:off x="6629400" y="3773488"/>
          <a:ext cx="7334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14" name="Equation" r:id="rId9" imgW="266400" imgH="152280" progId="Equation.DSMT4">
                  <p:embed/>
                </p:oleObj>
              </mc:Choice>
              <mc:Fallback>
                <p:oleObj name="Equation" r:id="rId9" imgW="2664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773488"/>
                        <a:ext cx="733425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3" name="Object 11"/>
          <p:cNvGraphicFramePr>
            <a:graphicFrameLocks noChangeAspect="1"/>
          </p:cNvGraphicFramePr>
          <p:nvPr/>
        </p:nvGraphicFramePr>
        <p:xfrm>
          <a:off x="1905000" y="4876800"/>
          <a:ext cx="61595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15" name="Equation" r:id="rId11" imgW="215640" imgH="114120" progId="Equation.DSMT4">
                  <p:embed/>
                </p:oleObj>
              </mc:Choice>
              <mc:Fallback>
                <p:oleObj name="Equation" r:id="rId11" imgW="215640" imgH="11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876800"/>
                        <a:ext cx="61595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1724" name="AutoShape 12"/>
          <p:cNvSpPr>
            <a:spLocks noChangeArrowheads="1"/>
          </p:cNvSpPr>
          <p:nvPr/>
        </p:nvSpPr>
        <p:spPr bwMode="auto">
          <a:xfrm>
            <a:off x="228600" y="4648200"/>
            <a:ext cx="1612900" cy="730250"/>
          </a:xfrm>
          <a:prstGeom prst="rightArrow">
            <a:avLst>
              <a:gd name="adj1" fmla="val 50000"/>
              <a:gd name="adj2" fmla="val 55217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r</a:t>
            </a:r>
          </a:p>
        </p:txBody>
      </p:sp>
      <p:graphicFrame>
        <p:nvGraphicFramePr>
          <p:cNvPr id="371725" name="Object 13"/>
          <p:cNvGraphicFramePr>
            <a:graphicFrameLocks noChangeAspect="1"/>
          </p:cNvGraphicFramePr>
          <p:nvPr/>
        </p:nvGraphicFramePr>
        <p:xfrm>
          <a:off x="5826125" y="2224088"/>
          <a:ext cx="80327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16" name="Equation" r:id="rId13" imgW="330120" imgH="126720" progId="Equation.DSMT4">
                  <p:embed/>
                </p:oleObj>
              </mc:Choice>
              <mc:Fallback>
                <p:oleObj name="Equation" r:id="rId13" imgW="330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25" y="2224088"/>
                        <a:ext cx="803275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6" name="Object 14"/>
          <p:cNvGraphicFramePr>
            <a:graphicFrameLocks noChangeAspect="1"/>
          </p:cNvGraphicFramePr>
          <p:nvPr/>
        </p:nvGraphicFramePr>
        <p:xfrm>
          <a:off x="6629400" y="2219325"/>
          <a:ext cx="3714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17" name="Equation" r:id="rId15" imgW="152280" imgH="126720" progId="Equation.DSMT4">
                  <p:embed/>
                </p:oleObj>
              </mc:Choice>
              <mc:Fallback>
                <p:oleObj name="Equation" r:id="rId15" imgW="15228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219325"/>
                        <a:ext cx="37147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7" name="Object 15"/>
          <p:cNvGraphicFramePr>
            <a:graphicFrameLocks noChangeAspect="1"/>
          </p:cNvGraphicFramePr>
          <p:nvPr/>
        </p:nvGraphicFramePr>
        <p:xfrm>
          <a:off x="6973888" y="1800225"/>
          <a:ext cx="493712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18" name="Equation" r:id="rId17" imgW="203040" imgH="393480" progId="Equation.DSMT4">
                  <p:embed/>
                </p:oleObj>
              </mc:Choice>
              <mc:Fallback>
                <p:oleObj name="Equation" r:id="rId17" imgW="203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3888" y="1800225"/>
                        <a:ext cx="493712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8" name="Object 16"/>
          <p:cNvGraphicFramePr>
            <a:graphicFrameLocks noChangeAspect="1"/>
          </p:cNvGraphicFramePr>
          <p:nvPr/>
        </p:nvGraphicFramePr>
        <p:xfrm>
          <a:off x="7788275" y="2833688"/>
          <a:ext cx="8985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19" name="Equation" r:id="rId19" imgW="253800" imgH="164880" progId="Equation.DSMT4">
                  <p:embed/>
                </p:oleObj>
              </mc:Choice>
              <mc:Fallback>
                <p:oleObj name="Equation" r:id="rId19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8275" y="2833688"/>
                        <a:ext cx="8985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9" name="Object 17"/>
          <p:cNvGraphicFramePr>
            <a:graphicFrameLocks noChangeAspect="1"/>
          </p:cNvGraphicFramePr>
          <p:nvPr/>
        </p:nvGraphicFramePr>
        <p:xfrm>
          <a:off x="7292975" y="3748088"/>
          <a:ext cx="10128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20" name="Equation" r:id="rId21" imgW="368280" imgH="164880" progId="Equation.DSMT4">
                  <p:embed/>
                </p:oleObj>
              </mc:Choice>
              <mc:Fallback>
                <p:oleObj name="Equation" r:id="rId21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2975" y="3748088"/>
                        <a:ext cx="10128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0" name="Object 18"/>
          <p:cNvGraphicFramePr>
            <a:graphicFrameLocks noChangeAspect="1"/>
          </p:cNvGraphicFramePr>
          <p:nvPr/>
        </p:nvGraphicFramePr>
        <p:xfrm>
          <a:off x="8229600" y="3367088"/>
          <a:ext cx="9080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21" name="Equation" r:id="rId23" imgW="330120" imgH="393480" progId="Equation.DSMT4">
                  <p:embed/>
                </p:oleObj>
              </mc:Choice>
              <mc:Fallback>
                <p:oleObj name="Equation" r:id="rId23" imgW="330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3367088"/>
                        <a:ext cx="90805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1" name="Object 19"/>
          <p:cNvGraphicFramePr>
            <a:graphicFrameLocks noChangeAspect="1"/>
          </p:cNvGraphicFramePr>
          <p:nvPr/>
        </p:nvGraphicFramePr>
        <p:xfrm>
          <a:off x="2667000" y="4648200"/>
          <a:ext cx="6159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22" name="Equation" r:id="rId25" imgW="215640" imgH="126720" progId="Equation.DSMT4">
                  <p:embed/>
                </p:oleObj>
              </mc:Choice>
              <mc:Fallback>
                <p:oleObj name="Equation" r:id="rId25" imgW="21564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648200"/>
                        <a:ext cx="6159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2" name="Object 20"/>
          <p:cNvGraphicFramePr>
            <a:graphicFrameLocks noChangeAspect="1"/>
          </p:cNvGraphicFramePr>
          <p:nvPr/>
        </p:nvGraphicFramePr>
        <p:xfrm>
          <a:off x="2590800" y="5094288"/>
          <a:ext cx="544513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23" name="Equation" r:id="rId27" imgW="190440" imgH="164880" progId="Equation.DSMT4">
                  <p:embed/>
                </p:oleObj>
              </mc:Choice>
              <mc:Fallback>
                <p:oleObj name="Equation" r:id="rId27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094288"/>
                        <a:ext cx="544513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3" name="Object 21"/>
          <p:cNvGraphicFramePr>
            <a:graphicFrameLocks noChangeAspect="1"/>
          </p:cNvGraphicFramePr>
          <p:nvPr/>
        </p:nvGraphicFramePr>
        <p:xfrm>
          <a:off x="2574925" y="4757738"/>
          <a:ext cx="11572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24" name="Equation" r:id="rId29" imgW="368300" imgH="381000" progId="Equation.DSMT4">
                  <p:embed/>
                </p:oleObj>
              </mc:Choice>
              <mc:Fallback>
                <p:oleObj name="Equation" r:id="rId29" imgW="3683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4925" y="4757738"/>
                        <a:ext cx="11572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Oval 30"/>
          <p:cNvSpPr>
            <a:spLocks noChangeArrowheads="1"/>
          </p:cNvSpPr>
          <p:nvPr/>
        </p:nvSpPr>
        <p:spPr bwMode="auto">
          <a:xfrm>
            <a:off x="2590800" y="4572000"/>
            <a:ext cx="685800" cy="4572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9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2B92-E824-DC4B-8B62-759F0B7211E7}" type="slidenum">
              <a:rPr lang="en-US"/>
              <a:pPr/>
              <a:t>11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715000"/>
          </a:xfrm>
        </p:spPr>
        <p:txBody>
          <a:bodyPr/>
          <a:lstStyle/>
          <a:p>
            <a:r>
              <a:rPr lang="en-US" sz="2800" dirty="0"/>
              <a:t>The time required for a particle of charge q moving w/ </a:t>
            </a:r>
            <a:r>
              <a:rPr lang="en-US" sz="2800" dirty="0" smtClean="0"/>
              <a:t>a constant </a:t>
            </a:r>
            <a:r>
              <a:rPr lang="en-US" sz="2800" dirty="0"/>
              <a:t>speed v to make one circular revolution in a uniform magnetic field,            , is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Since T is the period of rotation, the frequency of the rotation is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This is the cyclotron frequency, the frequency of a particle with charge q in a cyclotron accelerator</a:t>
            </a:r>
          </a:p>
          <a:p>
            <a:pPr lvl="1"/>
            <a:r>
              <a:rPr lang="en-US" sz="2400" dirty="0"/>
              <a:t>While r depends on v, the frequency is independent of v and r.</a:t>
            </a:r>
          </a:p>
        </p:txBody>
      </p:sp>
      <p:pic>
        <p:nvPicPr>
          <p:cNvPr id="372739" name="Picture 3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600200"/>
            <a:ext cx="2286000" cy="1662113"/>
          </a:xfrm>
          <a:prstGeom prst="rect">
            <a:avLst/>
          </a:prstGeom>
          <a:noFill/>
        </p:spPr>
      </p:pic>
      <p:sp>
        <p:nvSpPr>
          <p:cNvPr id="37274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Cyclotron Frequency</a:t>
            </a:r>
          </a:p>
        </p:txBody>
      </p:sp>
      <p:graphicFrame>
        <p:nvGraphicFramePr>
          <p:cNvPr id="372741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49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2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49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49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4" name="Object 8"/>
          <p:cNvGraphicFramePr>
            <a:graphicFrameLocks noChangeAspect="1"/>
          </p:cNvGraphicFramePr>
          <p:nvPr/>
        </p:nvGraphicFramePr>
        <p:xfrm>
          <a:off x="1049338" y="2438400"/>
          <a:ext cx="7302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494" name="Equation" r:id="rId8" imgW="254000" imgH="152400" progId="Equation.DSMT4">
                  <p:embed/>
                </p:oleObj>
              </mc:Choice>
              <mc:Fallback>
                <p:oleObj name="Equation" r:id="rId8" imgW="254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2438400"/>
                        <a:ext cx="7302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947017"/>
              </p:ext>
            </p:extLst>
          </p:nvPr>
        </p:nvGraphicFramePr>
        <p:xfrm>
          <a:off x="2579687" y="1668463"/>
          <a:ext cx="9255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495" name="Equation" r:id="rId10" imgW="381000" imgH="177800" progId="Equation.DSMT4">
                  <p:embed/>
                </p:oleObj>
              </mc:Choice>
              <mc:Fallback>
                <p:oleObj name="Equation" r:id="rId10" imgW="381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9687" y="1668463"/>
                        <a:ext cx="925513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6" name="Object 10"/>
          <p:cNvGraphicFramePr>
            <a:graphicFrameLocks noChangeAspect="1"/>
          </p:cNvGraphicFramePr>
          <p:nvPr/>
        </p:nvGraphicFramePr>
        <p:xfrm>
          <a:off x="1201738" y="3686175"/>
          <a:ext cx="2303462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872" name="Equation" r:id="rId12" imgW="825500" imgH="381000" progId="Equation.DSMT4">
                  <p:embed/>
                </p:oleObj>
              </mc:Choice>
              <mc:Fallback>
                <p:oleObj name="Equation" r:id="rId12" imgW="8255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3686175"/>
                        <a:ext cx="2303462" cy="10572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7" name="Object 11"/>
          <p:cNvGraphicFramePr>
            <a:graphicFrameLocks noChangeAspect="1"/>
          </p:cNvGraphicFramePr>
          <p:nvPr/>
        </p:nvGraphicFramePr>
        <p:xfrm>
          <a:off x="1652588" y="2116138"/>
          <a:ext cx="1166812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873" name="Equation" r:id="rId14" imgW="406400" imgH="381000" progId="Equation.DSMT4">
                  <p:embed/>
                </p:oleObj>
              </mc:Choice>
              <mc:Fallback>
                <p:oleObj name="Equation" r:id="rId14" imgW="4064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88" y="2116138"/>
                        <a:ext cx="1166812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8" name="Object 12"/>
          <p:cNvGraphicFramePr>
            <a:graphicFrameLocks noChangeAspect="1"/>
          </p:cNvGraphicFramePr>
          <p:nvPr/>
        </p:nvGraphicFramePr>
        <p:xfrm>
          <a:off x="2836863" y="2116138"/>
          <a:ext cx="655637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874" name="Equation" r:id="rId16" imgW="228600" imgH="381000" progId="Equation.DSMT4">
                  <p:embed/>
                </p:oleObj>
              </mc:Choice>
              <mc:Fallback>
                <p:oleObj name="Equation" r:id="rId16" imgW="2286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863" y="2116138"/>
                        <a:ext cx="655637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9" name="Object 13"/>
          <p:cNvGraphicFramePr>
            <a:graphicFrameLocks noChangeAspect="1"/>
          </p:cNvGraphicFramePr>
          <p:nvPr/>
        </p:nvGraphicFramePr>
        <p:xfrm>
          <a:off x="4424363" y="2133600"/>
          <a:ext cx="985837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875" name="Equation" r:id="rId18" imgW="342720" imgH="406080" progId="Equation.DSMT4">
                  <p:embed/>
                </p:oleObj>
              </mc:Choice>
              <mc:Fallback>
                <p:oleObj name="Equation" r:id="rId18" imgW="3427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4363" y="2133600"/>
                        <a:ext cx="985837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50" name="Object 14"/>
          <p:cNvGraphicFramePr>
            <a:graphicFrameLocks noChangeAspect="1"/>
          </p:cNvGraphicFramePr>
          <p:nvPr/>
        </p:nvGraphicFramePr>
        <p:xfrm>
          <a:off x="3397250" y="2117725"/>
          <a:ext cx="102235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876" name="Equation" r:id="rId20" imgW="355600" imgH="406400" progId="Equation.DSMT4">
                  <p:embed/>
                </p:oleObj>
              </mc:Choice>
              <mc:Fallback>
                <p:oleObj name="Equation" r:id="rId20" imgW="3556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0" y="2117725"/>
                        <a:ext cx="1022350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64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D1D1-B6D7-A34F-B5BC-DAEB3E8C4A23}" type="slidenum">
              <a:rPr lang="en-US"/>
              <a:pPr/>
              <a:t>12</a:t>
            </a:fld>
            <a:endParaRPr lang="en-US"/>
          </a:p>
        </p:txBody>
      </p:sp>
      <p:sp>
        <p:nvSpPr>
          <p:cNvPr id="373762" name="Rectangle 2"/>
          <p:cNvSpPr>
            <a:spLocks noChangeArrowheads="1"/>
          </p:cNvSpPr>
          <p:nvPr/>
        </p:nvSpPr>
        <p:spPr bwMode="auto">
          <a:xfrm>
            <a:off x="228600" y="2590800"/>
            <a:ext cx="8610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magnetic field exerts a force on both vertical sections of wire.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Where is this principle used in?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Ammeters, motors, volt-meters, speedometers, etc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two forces on the different sections of the wire exerts net torque to the same direction about the rotational axis along the symmetry axis of the wire.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happens when the wire turns 90 degrees?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It will not turn unless the direction of the current changes</a:t>
            </a:r>
          </a:p>
        </p:txBody>
      </p:sp>
      <p:pic>
        <p:nvPicPr>
          <p:cNvPr id="373763" name="Picture 3" descr="FG27_02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81000"/>
            <a:ext cx="4038600" cy="2286000"/>
          </a:xfrm>
          <a:prstGeom prst="rect">
            <a:avLst/>
          </a:prstGeom>
          <a:noFill/>
        </p:spPr>
      </p:pic>
      <p:sp>
        <p:nvSpPr>
          <p:cNvPr id="37376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Torque on a Current Loop</a:t>
            </a:r>
          </a:p>
        </p:txBody>
      </p:sp>
      <p:graphicFrame>
        <p:nvGraphicFramePr>
          <p:cNvPr id="373765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6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6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6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6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37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6400800" cy="1828800"/>
          </a:xfrm>
        </p:spPr>
        <p:txBody>
          <a:bodyPr/>
          <a:lstStyle/>
          <a:p>
            <a:r>
              <a:rPr lang="en-US" sz="2800" dirty="0"/>
              <a:t>What do you think will happen to a closed rectangular loop of wire with </a:t>
            </a:r>
            <a:r>
              <a:rPr lang="en-US" sz="2800" dirty="0" smtClean="0"/>
              <a:t>an electric </a:t>
            </a:r>
            <a:r>
              <a:rPr lang="en-US" sz="2800" dirty="0"/>
              <a:t>current as shown in the figure?</a:t>
            </a:r>
          </a:p>
          <a:p>
            <a:pPr lvl="1"/>
            <a:r>
              <a:rPr lang="en-US" sz="2400" dirty="0"/>
              <a:t>It will rotate!  Why?</a:t>
            </a:r>
          </a:p>
        </p:txBody>
      </p:sp>
    </p:spTree>
    <p:extLst>
      <p:ext uri="{BB962C8B-B14F-4D97-AF65-F5344CB8AC3E}">
        <p14:creationId xmlns:p14="http://schemas.microsoft.com/office/powerpoint/2010/main" val="33846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A188-A418-B545-BD28-07B0B2B8A04B}" type="slidenum">
              <a:rPr lang="en-US"/>
              <a:pPr/>
              <a:t>13</a:t>
            </a:fld>
            <a:endParaRPr lang="en-US"/>
          </a:p>
        </p:txBody>
      </p:sp>
      <p:pic>
        <p:nvPicPr>
          <p:cNvPr id="374786" name="Picture 2" descr="FG27_021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2209800"/>
            <a:ext cx="2057400" cy="1371600"/>
          </a:xfrm>
          <a:prstGeom prst="rect">
            <a:avLst/>
          </a:prstGeom>
          <a:noFill/>
        </p:spPr>
      </p:pic>
      <p:pic>
        <p:nvPicPr>
          <p:cNvPr id="374787" name="Picture 3" descr="FG27_02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81000"/>
            <a:ext cx="4038600" cy="1905000"/>
          </a:xfrm>
          <a:prstGeom prst="rect">
            <a:avLst/>
          </a:prstGeom>
          <a:noFill/>
        </p:spPr>
      </p:pic>
      <p:sp>
        <p:nvSpPr>
          <p:cNvPr id="37478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Torque on a Current Loop</a:t>
            </a:r>
          </a:p>
        </p:txBody>
      </p:sp>
      <p:graphicFrame>
        <p:nvGraphicFramePr>
          <p:cNvPr id="374789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43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0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4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4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382000" cy="3581400"/>
          </a:xfrm>
        </p:spPr>
        <p:txBody>
          <a:bodyPr/>
          <a:lstStyle/>
          <a:p>
            <a:pPr lvl="2">
              <a:lnSpc>
                <a:spcPct val="90000"/>
              </a:lnSpc>
            </a:pPr>
            <a:r>
              <a:rPr lang="en-US" sz="2000" dirty="0" err="1"/>
              <a:t>F</a:t>
            </a:r>
            <a:r>
              <a:rPr lang="en-US" sz="2000" baseline="-25000" dirty="0" err="1"/>
              <a:t>a</a:t>
            </a:r>
            <a:r>
              <a:rPr lang="en-US" sz="2000" dirty="0"/>
              <a:t>=</a:t>
            </a:r>
            <a:r>
              <a:rPr lang="en-US" sz="2000" dirty="0" err="1">
                <a:latin typeface="Monotype Corsiva" charset="0"/>
              </a:rPr>
              <a:t>IaB</a:t>
            </a:r>
            <a:endParaRPr lang="en-US" sz="2000" dirty="0">
              <a:latin typeface="Monotype Corsiva" charset="0"/>
            </a:endParaRPr>
          </a:p>
          <a:p>
            <a:pPr lvl="2">
              <a:lnSpc>
                <a:spcPct val="90000"/>
              </a:lnSpc>
            </a:pPr>
            <a:r>
              <a:rPr lang="en-US" sz="2000" dirty="0"/>
              <a:t>The moment arm of the coil is </a:t>
            </a:r>
            <a:r>
              <a:rPr lang="en-US" sz="2000" dirty="0">
                <a:latin typeface="Monotype Corsiva" charset="0"/>
              </a:rPr>
              <a:t>b</a:t>
            </a:r>
            <a:r>
              <a:rPr lang="en-US" sz="2000" dirty="0"/>
              <a:t>/2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the total torque is the sum of the torques by each of the forces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000" dirty="0"/>
              <a:t> </a:t>
            </a:r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Where </a:t>
            </a:r>
            <a:r>
              <a:rPr lang="en-US" sz="2000" dirty="0">
                <a:latin typeface="Monotype Corsiva" charset="0"/>
              </a:rPr>
              <a:t>A=</a:t>
            </a:r>
            <a:r>
              <a:rPr lang="en-US" sz="2000" dirty="0" err="1">
                <a:latin typeface="Monotype Corsiva" charset="0"/>
              </a:rPr>
              <a:t>ab</a:t>
            </a:r>
            <a:r>
              <a:rPr lang="en-US" sz="2000" dirty="0"/>
              <a:t> is the area of the </a:t>
            </a:r>
            <a:r>
              <a:rPr lang="en-US" sz="2000" dirty="0" smtClean="0"/>
              <a:t>coil loop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What is the total net torque if the coil consists of N loops of wire?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If the coil makes an angle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θ</a:t>
            </a:r>
            <a:r>
              <a:rPr lang="en-US" sz="2400" dirty="0" smtClean="0"/>
              <a:t> </a:t>
            </a:r>
            <a:r>
              <a:rPr lang="en-US" sz="2400" dirty="0" err="1"/>
              <a:t>w</a:t>
            </a:r>
            <a:r>
              <a:rPr lang="en-US" sz="2400" dirty="0"/>
              <a:t>/ the field</a:t>
            </a:r>
          </a:p>
        </p:txBody>
      </p:sp>
      <p:sp>
        <p:nvSpPr>
          <p:cNvPr id="374793" name="Rectangle 9"/>
          <p:cNvSpPr>
            <a:spLocks noChangeArrowheads="1"/>
          </p:cNvSpPr>
          <p:nvPr/>
        </p:nvSpPr>
        <p:spPr bwMode="auto">
          <a:xfrm>
            <a:off x="381000" y="685800"/>
            <a:ext cx="670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So what would be the magnitude of this torque?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is the magnitude of the force on the section of the wire with length </a:t>
            </a:r>
            <a:r>
              <a:rPr lang="en-US" sz="280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a</a:t>
            </a: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?</a:t>
            </a:r>
          </a:p>
        </p:txBody>
      </p:sp>
      <p:graphicFrame>
        <p:nvGraphicFramePr>
          <p:cNvPr id="374794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46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5" name="Object 11"/>
          <p:cNvGraphicFramePr>
            <a:graphicFrameLocks noChangeAspect="1"/>
          </p:cNvGraphicFramePr>
          <p:nvPr/>
        </p:nvGraphicFramePr>
        <p:xfrm>
          <a:off x="1447800" y="3948113"/>
          <a:ext cx="508000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47" name="Equation" r:id="rId10" imgW="228600" imgH="126720" progId="Equation.DSMT4">
                  <p:embed/>
                </p:oleObj>
              </mc:Choice>
              <mc:Fallback>
                <p:oleObj name="Equation" r:id="rId10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948113"/>
                        <a:ext cx="508000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6" name="Object 12"/>
          <p:cNvGraphicFramePr>
            <a:graphicFrameLocks noChangeAspect="1"/>
          </p:cNvGraphicFramePr>
          <p:nvPr/>
        </p:nvGraphicFramePr>
        <p:xfrm>
          <a:off x="1981200" y="5181600"/>
          <a:ext cx="14478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48" name="Equation" r:id="rId12" imgW="571320" imgH="164880" progId="Equation.DSMT4">
                  <p:embed/>
                </p:oleObj>
              </mc:Choice>
              <mc:Fallback>
                <p:oleObj name="Equation" r:id="rId12" imgW="5713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181600"/>
                        <a:ext cx="1447800" cy="415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7" name="Object 13"/>
          <p:cNvGraphicFramePr>
            <a:graphicFrameLocks noChangeAspect="1"/>
          </p:cNvGraphicFramePr>
          <p:nvPr/>
        </p:nvGraphicFramePr>
        <p:xfrm>
          <a:off x="5791200" y="5562600"/>
          <a:ext cx="19573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49" name="Equation" r:id="rId14" imgW="863280" imgH="164880" progId="Equation.DSMT4">
                  <p:embed/>
                </p:oleObj>
              </mc:Choice>
              <mc:Fallback>
                <p:oleObj name="Equation" r:id="rId14" imgW="863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562600"/>
                        <a:ext cx="1957388" cy="3714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8" name="Object 14"/>
          <p:cNvGraphicFramePr>
            <a:graphicFrameLocks noChangeAspect="1"/>
          </p:cNvGraphicFramePr>
          <p:nvPr/>
        </p:nvGraphicFramePr>
        <p:xfrm>
          <a:off x="1916113" y="3683000"/>
          <a:ext cx="8191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50" name="Equation" r:id="rId16" imgW="368280" imgH="368280" progId="Equation.DSMT4">
                  <p:embed/>
                </p:oleObj>
              </mc:Choice>
              <mc:Fallback>
                <p:oleObj name="Equation" r:id="rId16" imgW="3682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3683000"/>
                        <a:ext cx="81915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9" name="Object 15"/>
          <p:cNvGraphicFramePr>
            <a:graphicFrameLocks noChangeAspect="1"/>
          </p:cNvGraphicFramePr>
          <p:nvPr/>
        </p:nvGraphicFramePr>
        <p:xfrm>
          <a:off x="2693988" y="3683000"/>
          <a:ext cx="12430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51" name="Equation" r:id="rId18" imgW="558720" imgH="368280" progId="Equation.DSMT4">
                  <p:embed/>
                </p:oleObj>
              </mc:Choice>
              <mc:Fallback>
                <p:oleObj name="Equation" r:id="rId18" imgW="558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988" y="3683000"/>
                        <a:ext cx="1243012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0" name="Object 16"/>
          <p:cNvGraphicFramePr>
            <a:graphicFrameLocks noChangeAspect="1"/>
          </p:cNvGraphicFramePr>
          <p:nvPr/>
        </p:nvGraphicFramePr>
        <p:xfrm>
          <a:off x="3897313" y="3906838"/>
          <a:ext cx="96043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52" name="Equation" r:id="rId20" imgW="431640" imgH="164880" progId="Equation.DSMT4">
                  <p:embed/>
                </p:oleObj>
              </mc:Choice>
              <mc:Fallback>
                <p:oleObj name="Equation" r:id="rId20" imgW="4316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7313" y="3906838"/>
                        <a:ext cx="960437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1" name="Object 17"/>
          <p:cNvGraphicFramePr>
            <a:graphicFrameLocks noChangeAspect="1"/>
          </p:cNvGraphicFramePr>
          <p:nvPr/>
        </p:nvGraphicFramePr>
        <p:xfrm>
          <a:off x="4800600" y="3921125"/>
          <a:ext cx="5937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53" name="Equation" r:id="rId22" imgW="266400" imgH="152280" progId="Equation.DSMT4">
                  <p:embed/>
                </p:oleObj>
              </mc:Choice>
              <mc:Fallback>
                <p:oleObj name="Equation" r:id="rId22" imgW="2664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921125"/>
                        <a:ext cx="5937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802" name="Oval 18"/>
          <p:cNvSpPr>
            <a:spLocks noChangeArrowheads="1"/>
          </p:cNvSpPr>
          <p:nvPr/>
        </p:nvSpPr>
        <p:spPr bwMode="auto">
          <a:xfrm>
            <a:off x="4038600" y="3886200"/>
            <a:ext cx="457200" cy="3810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2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DBAF-88D1-AF45-9390-CA3B14442D0A}" type="slidenum">
              <a:rPr lang="en-US"/>
              <a:pPr/>
              <a:t>14</a:t>
            </a:fld>
            <a:endParaRPr lang="en-US"/>
          </a:p>
        </p:txBody>
      </p:sp>
      <p:pic>
        <p:nvPicPr>
          <p:cNvPr id="375810" name="Picture 2" descr="FG27_021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7225" y="533400"/>
            <a:ext cx="2136775" cy="2438400"/>
          </a:xfrm>
          <a:prstGeom prst="rect">
            <a:avLst/>
          </a:prstGeom>
          <a:noFill/>
        </p:spPr>
      </p:pic>
      <p:sp>
        <p:nvSpPr>
          <p:cNvPr id="37581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Magnetic Dipole Moment</a:t>
            </a:r>
          </a:p>
        </p:txBody>
      </p:sp>
      <p:graphicFrame>
        <p:nvGraphicFramePr>
          <p:cNvPr id="37581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7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7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7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382000" cy="3581400"/>
          </a:xfrm>
        </p:spPr>
        <p:txBody>
          <a:bodyPr/>
          <a:lstStyle/>
          <a:p>
            <a:pPr lvl="1"/>
            <a:r>
              <a:rPr lang="en-US" dirty="0"/>
              <a:t>It is considered a vector</a:t>
            </a:r>
          </a:p>
          <a:p>
            <a:pPr lvl="2"/>
            <a:r>
              <a:rPr lang="en-US" dirty="0"/>
              <a:t>Its direction is the same as that of the area vector </a:t>
            </a:r>
            <a:r>
              <a:rPr lang="en-US" b="1" dirty="0"/>
              <a:t>A</a:t>
            </a:r>
            <a:r>
              <a:rPr lang="en-US" dirty="0"/>
              <a:t> and is perpendicular to the plane of the coil consistent with the right-hand rule</a:t>
            </a:r>
          </a:p>
          <a:p>
            <a:pPr lvl="3"/>
            <a:r>
              <a:rPr lang="en-US" dirty="0"/>
              <a:t>Your thumb points to the direction of the magnetic moment when your finer cups around the loop in the </a:t>
            </a:r>
            <a:r>
              <a:rPr lang="en-US" dirty="0" smtClean="0"/>
              <a:t>same direction </a:t>
            </a:r>
            <a:r>
              <a:rPr lang="en-US" dirty="0"/>
              <a:t>of the</a:t>
            </a:r>
            <a:r>
              <a:rPr lang="en-US" dirty="0" smtClean="0"/>
              <a:t> current</a:t>
            </a:r>
          </a:p>
          <a:p>
            <a:pPr lvl="1"/>
            <a:r>
              <a:rPr lang="en-US" dirty="0"/>
              <a:t>Using the definition of magnetic moment, the torque can be </a:t>
            </a:r>
            <a:r>
              <a:rPr lang="en-US" dirty="0" smtClean="0"/>
              <a:t>rewritten </a:t>
            </a:r>
            <a:r>
              <a:rPr lang="en-US" dirty="0"/>
              <a:t>in vector form</a:t>
            </a:r>
          </a:p>
        </p:txBody>
      </p:sp>
      <p:sp>
        <p:nvSpPr>
          <p:cNvPr id="375816" name="Rectangle 8"/>
          <p:cNvSpPr>
            <a:spLocks noChangeArrowheads="1"/>
          </p:cNvSpPr>
          <p:nvPr/>
        </p:nvSpPr>
        <p:spPr bwMode="auto">
          <a:xfrm>
            <a:off x="228600" y="685800"/>
            <a:ext cx="670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The formula derived in the previous page for a rectangular coil is valid for any shape of the coil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The quantity N</a:t>
            </a:r>
            <a:r>
              <a:rPr lang="en-US" sz="320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800">
                <a:solidFill>
                  <a:schemeClr val="accent2"/>
                </a:solidFill>
                <a:latin typeface="Monotype Corsiva" charset="0"/>
              </a:rPr>
              <a:t>A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is called the </a:t>
            </a:r>
            <a:r>
              <a:rPr lang="en-US" sz="2800" b="1" u="sng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magnetic dipole moment of the coil</a:t>
            </a:r>
          </a:p>
        </p:txBody>
      </p:sp>
      <p:graphicFrame>
        <p:nvGraphicFramePr>
          <p:cNvPr id="375817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7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8" name="Object 10"/>
          <p:cNvGraphicFramePr>
            <a:graphicFrameLocks noChangeAspect="1"/>
          </p:cNvGraphicFramePr>
          <p:nvPr/>
        </p:nvGraphicFramePr>
        <p:xfrm>
          <a:off x="4411663" y="2681288"/>
          <a:ext cx="1298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79" name="Equation" r:id="rId9" imgW="584200" imgH="241300" progId="Equation.DSMT4">
                  <p:embed/>
                </p:oleObj>
              </mc:Choice>
              <mc:Fallback>
                <p:oleObj name="Equation" r:id="rId9" imgW="584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663" y="2681288"/>
                        <a:ext cx="1298575" cy="5334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96789"/>
              </p:ext>
            </p:extLst>
          </p:nvPr>
        </p:nvGraphicFramePr>
        <p:xfrm>
          <a:off x="4772025" y="5503863"/>
          <a:ext cx="3152775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80" name="Equation" r:id="rId11" imgW="1244600" imgH="241300" progId="Equation.DSMT4">
                  <p:embed/>
                </p:oleObj>
              </mc:Choice>
              <mc:Fallback>
                <p:oleObj name="Equation" r:id="rId11" imgW="1244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025" y="5503863"/>
                        <a:ext cx="3152775" cy="60801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370513" y="5486400"/>
            <a:ext cx="2097087" cy="609600"/>
            <a:chOff x="3360" y="3504"/>
            <a:chExt cx="1152" cy="384"/>
          </a:xfrm>
        </p:grpSpPr>
        <p:sp>
          <p:nvSpPr>
            <p:cNvPr id="375821" name="Oval 13"/>
            <p:cNvSpPr>
              <a:spLocks noChangeArrowheads="1"/>
            </p:cNvSpPr>
            <p:nvPr/>
          </p:nvSpPr>
          <p:spPr bwMode="auto">
            <a:xfrm>
              <a:off x="3360" y="3504"/>
              <a:ext cx="384" cy="336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75822" name="Oval 14"/>
            <p:cNvSpPr>
              <a:spLocks noChangeArrowheads="1"/>
            </p:cNvSpPr>
            <p:nvPr/>
          </p:nvSpPr>
          <p:spPr bwMode="auto">
            <a:xfrm>
              <a:off x="4176" y="3600"/>
              <a:ext cx="336" cy="288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cxnSp>
          <p:nvCxnSpPr>
            <p:cNvPr id="375823" name="AutoShape 15"/>
            <p:cNvCxnSpPr>
              <a:cxnSpLocks noChangeShapeType="1"/>
              <a:stCxn id="375821" idx="4"/>
              <a:endCxn id="375822" idx="4"/>
            </p:cNvCxnSpPr>
            <p:nvPr/>
          </p:nvCxnSpPr>
          <p:spPr bwMode="auto">
            <a:xfrm rot="16200000" flipH="1">
              <a:off x="3924" y="3468"/>
              <a:ext cx="48" cy="792"/>
            </a:xfrm>
            <a:prstGeom prst="curvedConnector3">
              <a:avLst>
                <a:gd name="adj1" fmla="val 400000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0771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34FA-9E98-2C45-ABE6-2CDCF55FD4A7}" type="slidenum">
              <a:rPr lang="en-US"/>
              <a:pPr/>
              <a:t>15</a:t>
            </a:fld>
            <a:endParaRPr lang="en-US"/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Magnetic Dipole Potential Energy</a:t>
            </a:r>
          </a:p>
        </p:txBody>
      </p:sp>
      <p:graphicFrame>
        <p:nvGraphicFramePr>
          <p:cNvPr id="37683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3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3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3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534400" cy="5638800"/>
          </a:xfrm>
        </p:spPr>
        <p:txBody>
          <a:bodyPr/>
          <a:lstStyle/>
          <a:p>
            <a:r>
              <a:rPr lang="en-US" dirty="0"/>
              <a:t>Where else did you see the same form of</a:t>
            </a:r>
            <a:r>
              <a:rPr lang="en-US" dirty="0" smtClean="0"/>
              <a:t> the torque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Remember the torque due to electric field on an electric dipole?  </a:t>
            </a:r>
          </a:p>
          <a:p>
            <a:pPr lvl="1"/>
            <a:r>
              <a:rPr lang="en-US" dirty="0"/>
              <a:t>The potential energy of the electric dipole is </a:t>
            </a:r>
          </a:p>
          <a:p>
            <a:pPr lvl="1"/>
            <a:r>
              <a:rPr lang="en-US" dirty="0"/>
              <a:t> </a:t>
            </a:r>
          </a:p>
          <a:p>
            <a:r>
              <a:rPr lang="en-US" dirty="0"/>
              <a:t>How about the potential energy of a magnetic dipole?</a:t>
            </a:r>
          </a:p>
          <a:p>
            <a:pPr lvl="1"/>
            <a:r>
              <a:rPr lang="en-US" dirty="0"/>
              <a:t>The work done by the torque is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If we chose U=0 at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</a:rPr>
              <a:t>θ</a:t>
            </a:r>
            <a:r>
              <a:rPr lang="en-US" dirty="0" smtClean="0">
                <a:latin typeface="Symbol" charset="2"/>
              </a:rPr>
              <a:t>=π</a:t>
            </a:r>
            <a:r>
              <a:rPr lang="en-US" dirty="0" smtClean="0"/>
              <a:t>/</a:t>
            </a:r>
            <a:r>
              <a:rPr lang="en-US" dirty="0"/>
              <a:t>2, then C=0</a:t>
            </a:r>
          </a:p>
          <a:p>
            <a:pPr lvl="1"/>
            <a:r>
              <a:rPr lang="en-US" dirty="0"/>
              <a:t>Thus the potential energy is</a:t>
            </a:r>
          </a:p>
          <a:p>
            <a:pPr lvl="2"/>
            <a:r>
              <a:rPr lang="en-US" dirty="0"/>
              <a:t>Very similar to the electric dipole</a:t>
            </a:r>
          </a:p>
        </p:txBody>
      </p:sp>
      <p:graphicFrame>
        <p:nvGraphicFramePr>
          <p:cNvPr id="37683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3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0" name="Object 8"/>
          <p:cNvGraphicFramePr>
            <a:graphicFrameLocks noChangeAspect="1"/>
          </p:cNvGraphicFramePr>
          <p:nvPr/>
        </p:nvGraphicFramePr>
        <p:xfrm>
          <a:off x="5016500" y="5257800"/>
          <a:ext cx="34417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35" name="Equation" r:id="rId8" imgW="1358640" imgH="228600" progId="Equation.DSMT4">
                  <p:embed/>
                </p:oleObj>
              </mc:Choice>
              <mc:Fallback>
                <p:oleObj name="Equation" r:id="rId8" imgW="1358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5257800"/>
                        <a:ext cx="3441700" cy="5762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1" name="Object 9"/>
          <p:cNvGraphicFramePr>
            <a:graphicFrameLocks noChangeAspect="1"/>
          </p:cNvGraphicFramePr>
          <p:nvPr/>
        </p:nvGraphicFramePr>
        <p:xfrm>
          <a:off x="2438400" y="1755775"/>
          <a:ext cx="5270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36" name="Equation" r:id="rId10" imgW="228600" imgH="164880" progId="Equation.DSMT4">
                  <p:embed/>
                </p:oleObj>
              </mc:Choice>
              <mc:Fallback>
                <p:oleObj name="Equation" r:id="rId10" imgW="2286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755775"/>
                        <a:ext cx="5270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2" name="Object 10"/>
          <p:cNvGraphicFramePr>
            <a:graphicFrameLocks noChangeAspect="1"/>
          </p:cNvGraphicFramePr>
          <p:nvPr/>
        </p:nvGraphicFramePr>
        <p:xfrm>
          <a:off x="1524000" y="2749550"/>
          <a:ext cx="6159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37" name="Equation" r:id="rId12" imgW="266400" imgH="164880" progId="Equation.DSMT4">
                  <p:embed/>
                </p:oleObj>
              </mc:Choice>
              <mc:Fallback>
                <p:oleObj name="Equation" r:id="rId12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749550"/>
                        <a:ext cx="6159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3" name="Object 11"/>
          <p:cNvGraphicFramePr>
            <a:graphicFrameLocks noChangeAspect="1"/>
          </p:cNvGraphicFramePr>
          <p:nvPr/>
        </p:nvGraphicFramePr>
        <p:xfrm>
          <a:off x="1371600" y="4335463"/>
          <a:ext cx="61436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38" name="Equation" r:id="rId14" imgW="266400" imgH="164880" progId="Equation.DSMT4">
                  <p:embed/>
                </p:oleObj>
              </mc:Choice>
              <mc:Fallback>
                <p:oleObj name="Equation" r:id="rId14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335463"/>
                        <a:ext cx="614363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4" name="Object 12"/>
          <p:cNvGraphicFramePr>
            <a:graphicFrameLocks noChangeAspect="1"/>
          </p:cNvGraphicFramePr>
          <p:nvPr/>
        </p:nvGraphicFramePr>
        <p:xfrm>
          <a:off x="2990850" y="1676400"/>
          <a:ext cx="8191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39" name="Equation" r:id="rId16" imgW="355320" imgH="228600" progId="Equation.DSMT4">
                  <p:embed/>
                </p:oleObj>
              </mc:Choice>
              <mc:Fallback>
                <p:oleObj name="Equation" r:id="rId16" imgW="355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850" y="1676400"/>
                        <a:ext cx="81915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5" name="Object 13"/>
          <p:cNvGraphicFramePr>
            <a:graphicFrameLocks noChangeAspect="1"/>
          </p:cNvGraphicFramePr>
          <p:nvPr/>
        </p:nvGraphicFramePr>
        <p:xfrm>
          <a:off x="2111375" y="2667000"/>
          <a:ext cx="9366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40" name="Equation" r:id="rId18" imgW="406080" imgH="228600" progId="Equation.DSMT4">
                  <p:embed/>
                </p:oleObj>
              </mc:Choice>
              <mc:Fallback>
                <p:oleObj name="Equation" r:id="rId18" imgW="406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75" y="2667000"/>
                        <a:ext cx="9366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6" name="Object 14"/>
          <p:cNvGraphicFramePr>
            <a:graphicFrameLocks noChangeAspect="1"/>
          </p:cNvGraphicFramePr>
          <p:nvPr/>
        </p:nvGraphicFramePr>
        <p:xfrm>
          <a:off x="1935163" y="4191000"/>
          <a:ext cx="1112837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41" name="Equation" r:id="rId20" imgW="482400" imgH="291960" progId="Equation.DSMT4">
                  <p:embed/>
                </p:oleObj>
              </mc:Choice>
              <mc:Fallback>
                <p:oleObj name="Equation" r:id="rId20" imgW="4824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3" y="4191000"/>
                        <a:ext cx="1112837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7" name="Object 15"/>
          <p:cNvGraphicFramePr>
            <a:graphicFrameLocks noChangeAspect="1"/>
          </p:cNvGraphicFramePr>
          <p:nvPr/>
        </p:nvGraphicFramePr>
        <p:xfrm>
          <a:off x="2990850" y="4176713"/>
          <a:ext cx="23431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42" name="Equation" r:id="rId22" imgW="1016000" imgH="304800" progId="Equation.DSMT4">
                  <p:embed/>
                </p:oleObj>
              </mc:Choice>
              <mc:Fallback>
                <p:oleObj name="Equation" r:id="rId22" imgW="10160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850" y="4176713"/>
                        <a:ext cx="23431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8" name="Object 16"/>
          <p:cNvGraphicFramePr>
            <a:graphicFrameLocks noChangeAspect="1"/>
          </p:cNvGraphicFramePr>
          <p:nvPr/>
        </p:nvGraphicFramePr>
        <p:xfrm>
          <a:off x="5324475" y="4308475"/>
          <a:ext cx="19907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43" name="Equation" r:id="rId24" imgW="863280" imgH="190440" progId="Equation.DSMT4">
                  <p:embed/>
                </p:oleObj>
              </mc:Choice>
              <mc:Fallback>
                <p:oleObj name="Equation" r:id="rId24" imgW="8632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4475" y="4308475"/>
                        <a:ext cx="199072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121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15A-2325-4B44-8F11-7EC06FE320FC}" type="slidenum">
              <a:rPr lang="en-US"/>
              <a:pPr/>
              <a:t>16</a:t>
            </a:fld>
            <a:endParaRPr lang="en-US"/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27 –</a:t>
            </a:r>
            <a:r>
              <a:rPr lang="en-US" dirty="0" smtClean="0"/>
              <a:t> 12 </a:t>
            </a:r>
            <a:endParaRPr lang="en-US" dirty="0"/>
          </a:p>
        </p:txBody>
      </p:sp>
      <p:sp>
        <p:nvSpPr>
          <p:cNvPr id="377859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Magnetic moment of a hydrogen atom.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Determine the magnetic dipole moment of the electron orbiting the proton of a hydrogen atom, assuming (in the Bohr model) it is in its ground state with a circular orbit of radius 0.529x10</a:t>
            </a:r>
            <a:r>
              <a:rPr lang="en-US" baseline="30000">
                <a:solidFill>
                  <a:schemeClr val="accent2"/>
                </a:solidFill>
                <a:latin typeface="Arial Narrow" charset="0"/>
              </a:rPr>
              <a:t>-10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m. </a:t>
            </a:r>
          </a:p>
        </p:txBody>
      </p:sp>
      <p:sp>
        <p:nvSpPr>
          <p:cNvPr id="377860" name="Text Box 4"/>
          <p:cNvSpPr txBox="1">
            <a:spLocks noChangeArrowheads="1"/>
          </p:cNvSpPr>
          <p:nvPr/>
        </p:nvSpPr>
        <p:spPr bwMode="auto">
          <a:xfrm>
            <a:off x="457200" y="2147888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provides the centripetal force? 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77861" name="Text Box 5"/>
          <p:cNvSpPr txBox="1">
            <a:spLocks noChangeArrowheads="1"/>
          </p:cNvSpPr>
          <p:nvPr/>
        </p:nvSpPr>
        <p:spPr bwMode="auto">
          <a:xfrm>
            <a:off x="457200" y="2681288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So we can obtain the speed of the electron from</a:t>
            </a:r>
          </a:p>
        </p:txBody>
      </p:sp>
      <p:sp>
        <p:nvSpPr>
          <p:cNvPr id="377862" name="Text Box 6"/>
          <p:cNvSpPr txBox="1">
            <a:spLocks noChangeArrowheads="1"/>
          </p:cNvSpPr>
          <p:nvPr/>
        </p:nvSpPr>
        <p:spPr bwMode="auto">
          <a:xfrm>
            <a:off x="381000" y="4295775"/>
            <a:ext cx="678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the electric current is the charge that passes through the given point per unit time, we can obtain the current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77863" name="Object 7"/>
          <p:cNvGraphicFramePr>
            <a:graphicFrameLocks noChangeAspect="1"/>
          </p:cNvGraphicFramePr>
          <p:nvPr/>
        </p:nvGraphicFramePr>
        <p:xfrm>
          <a:off x="6096000" y="2667000"/>
          <a:ext cx="496888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567" name="Equation" r:id="rId3" imgW="266400" imgH="152280" progId="Equation.DSMT4">
                  <p:embed/>
                </p:oleObj>
              </mc:Choice>
              <mc:Fallback>
                <p:oleObj name="Equation" r:id="rId3" imgW="2664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667000"/>
                        <a:ext cx="496888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4" name="Object 8"/>
          <p:cNvGraphicFramePr>
            <a:graphicFrameLocks noChangeAspect="1"/>
          </p:cNvGraphicFramePr>
          <p:nvPr/>
        </p:nvGraphicFramePr>
        <p:xfrm>
          <a:off x="7318375" y="4557713"/>
          <a:ext cx="454025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568" name="Equation" r:id="rId5" imgW="228600" imgH="152280" progId="Equation.DSMT4">
                  <p:embed/>
                </p:oleObj>
              </mc:Choice>
              <mc:Fallback>
                <p:oleObj name="Equation" r:id="rId5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75" y="4557713"/>
                        <a:ext cx="454025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5" name="Text Box 9"/>
          <p:cNvSpPr txBox="1">
            <a:spLocks noChangeArrowheads="1"/>
          </p:cNvSpPr>
          <p:nvPr/>
        </p:nvSpPr>
        <p:spPr bwMode="auto">
          <a:xfrm>
            <a:off x="4724400" y="2133600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Arial Narrow" charset="0"/>
              </a:rPr>
              <a:t>The Coulomb </a:t>
            </a:r>
            <a:r>
              <a:rPr lang="en-US" dirty="0">
                <a:solidFill>
                  <a:srgbClr val="CC0000"/>
                </a:solidFill>
                <a:latin typeface="Arial Narrow" charset="0"/>
              </a:rPr>
              <a:t>force</a:t>
            </a:r>
          </a:p>
        </p:txBody>
      </p:sp>
      <p:graphicFrame>
        <p:nvGraphicFramePr>
          <p:cNvPr id="377866" name="Object 10"/>
          <p:cNvGraphicFramePr>
            <a:graphicFrameLocks noChangeAspect="1"/>
          </p:cNvGraphicFramePr>
          <p:nvPr/>
        </p:nvGraphicFramePr>
        <p:xfrm>
          <a:off x="1828800" y="3751263"/>
          <a:ext cx="360363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569" name="Equation" r:id="rId7" imgW="215640" imgH="126720" progId="Equation.DSMT4">
                  <p:embed/>
                </p:oleObj>
              </mc:Choice>
              <mc:Fallback>
                <p:oleObj name="Equation" r:id="rId7" imgW="21564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751263"/>
                        <a:ext cx="360363" cy="21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7" name="Text Box 11"/>
          <p:cNvSpPr txBox="1">
            <a:spLocks noChangeArrowheads="1"/>
          </p:cNvSpPr>
          <p:nvPr/>
        </p:nvSpPr>
        <p:spPr bwMode="auto">
          <a:xfrm>
            <a:off x="228600" y="5045075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Since the area of the orbit is A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=</a:t>
            </a:r>
            <a:r>
              <a:rPr lang="en-US" dirty="0" smtClean="0">
                <a:solidFill>
                  <a:srgbClr val="CC00CC"/>
                </a:solidFill>
                <a:latin typeface="Symbol" charset="2"/>
              </a:rPr>
              <a:t>π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r</a:t>
            </a:r>
            <a:r>
              <a:rPr lang="en-US" baseline="30000" dirty="0" smtClean="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, we obtain the hydrogen magnetic moment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77868" name="Object 12"/>
          <p:cNvGraphicFramePr>
            <a:graphicFrameLocks noChangeAspect="1"/>
          </p:cNvGraphicFramePr>
          <p:nvPr/>
        </p:nvGraphicFramePr>
        <p:xfrm>
          <a:off x="1066800" y="5884862"/>
          <a:ext cx="5746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570" name="Equation" r:id="rId9" imgW="253800" imgH="152280" progId="Equation.DSMT4">
                  <p:embed/>
                </p:oleObj>
              </mc:Choice>
              <mc:Fallback>
                <p:oleObj name="Equation" r:id="rId9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884862"/>
                        <a:ext cx="574675" cy="342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9" name="Object 13"/>
          <p:cNvGraphicFramePr>
            <a:graphicFrameLocks noChangeAspect="1"/>
          </p:cNvGraphicFramePr>
          <p:nvPr/>
        </p:nvGraphicFramePr>
        <p:xfrm>
          <a:off x="7702550" y="2416175"/>
          <a:ext cx="63976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571" name="Equation" r:id="rId11" imgW="342900" imgH="419100" progId="Equation.DSMT4">
                  <p:embed/>
                </p:oleObj>
              </mc:Choice>
              <mc:Fallback>
                <p:oleObj name="Equation" r:id="rId11" imgW="342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2550" y="2416175"/>
                        <a:ext cx="639763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0" name="Object 14"/>
          <p:cNvGraphicFramePr>
            <a:graphicFrameLocks noChangeAspect="1"/>
          </p:cNvGraphicFramePr>
          <p:nvPr/>
        </p:nvGraphicFramePr>
        <p:xfrm>
          <a:off x="6553200" y="2438400"/>
          <a:ext cx="108743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572" name="Equation" r:id="rId13" imgW="583920" imgH="444240" progId="Equation.DSMT4">
                  <p:embed/>
                </p:oleObj>
              </mc:Choice>
              <mc:Fallback>
                <p:oleObj name="Equation" r:id="rId13" imgW="5839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438400"/>
                        <a:ext cx="1087438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71" name="AutoShape 15"/>
          <p:cNvSpPr>
            <a:spLocks noChangeArrowheads="1"/>
          </p:cNvSpPr>
          <p:nvPr/>
        </p:nvSpPr>
        <p:spPr bwMode="auto">
          <a:xfrm>
            <a:off x="236538" y="3505200"/>
            <a:ext cx="1363662" cy="609600"/>
          </a:xfrm>
          <a:prstGeom prst="rightArrow">
            <a:avLst>
              <a:gd name="adj1" fmla="val 50000"/>
              <a:gd name="adj2" fmla="val 55924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Solving for v</a:t>
            </a:r>
          </a:p>
        </p:txBody>
      </p:sp>
      <p:graphicFrame>
        <p:nvGraphicFramePr>
          <p:cNvPr id="377872" name="Object 16"/>
          <p:cNvGraphicFramePr>
            <a:graphicFrameLocks noChangeAspect="1"/>
          </p:cNvGraphicFramePr>
          <p:nvPr/>
        </p:nvGraphicFramePr>
        <p:xfrm>
          <a:off x="2112963" y="3408363"/>
          <a:ext cx="1271587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573" name="Equation" r:id="rId15" imgW="762000" imgH="495300" progId="Equation.DSMT4">
                  <p:embed/>
                </p:oleObj>
              </mc:Choice>
              <mc:Fallback>
                <p:oleObj name="Equation" r:id="rId15" imgW="7620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963" y="3408363"/>
                        <a:ext cx="1271587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3" name="Object 17"/>
          <p:cNvGraphicFramePr>
            <a:graphicFrameLocks noChangeAspect="1"/>
          </p:cNvGraphicFramePr>
          <p:nvPr/>
        </p:nvGraphicFramePr>
        <p:xfrm>
          <a:off x="3325813" y="3276600"/>
          <a:ext cx="5513387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574" name="Equation" r:id="rId17" imgW="3301920" imgH="622080" progId="Equation.DSMT4">
                  <p:embed/>
                </p:oleObj>
              </mc:Choice>
              <mc:Fallback>
                <p:oleObj name="Equation" r:id="rId17" imgW="330192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813" y="3276600"/>
                        <a:ext cx="5513387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4" name="Object 18"/>
          <p:cNvGraphicFramePr>
            <a:graphicFrameLocks noChangeAspect="1"/>
          </p:cNvGraphicFramePr>
          <p:nvPr/>
        </p:nvGraphicFramePr>
        <p:xfrm>
          <a:off x="7775575" y="4343400"/>
          <a:ext cx="53022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575" name="Equation" r:id="rId19" imgW="266400" imgH="368280" progId="Equation.DSMT4">
                  <p:embed/>
                </p:oleObj>
              </mc:Choice>
              <mc:Fallback>
                <p:oleObj name="Equation" r:id="rId19" imgW="266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4343400"/>
                        <a:ext cx="53022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5" name="Object 19"/>
          <p:cNvGraphicFramePr>
            <a:graphicFrameLocks noChangeAspect="1"/>
          </p:cNvGraphicFramePr>
          <p:nvPr/>
        </p:nvGraphicFramePr>
        <p:xfrm>
          <a:off x="8232775" y="4343400"/>
          <a:ext cx="60642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896" name="Equation" r:id="rId21" imgW="304560" imgH="368280" progId="Equation.DSMT4">
                  <p:embed/>
                </p:oleObj>
              </mc:Choice>
              <mc:Fallback>
                <p:oleObj name="Equation" r:id="rId21" imgW="3045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2775" y="4343400"/>
                        <a:ext cx="60642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6" name="Object 20"/>
          <p:cNvGraphicFramePr>
            <a:graphicFrameLocks noChangeAspect="1"/>
          </p:cNvGraphicFramePr>
          <p:nvPr/>
        </p:nvGraphicFramePr>
        <p:xfrm>
          <a:off x="1641475" y="5824537"/>
          <a:ext cx="660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897" name="Equation" r:id="rId23" imgW="291960" imgH="152280" progId="Equation.DSMT4">
                  <p:embed/>
                </p:oleObj>
              </mc:Choice>
              <mc:Fallback>
                <p:oleObj name="Equation" r:id="rId23" imgW="29196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475" y="5824537"/>
                        <a:ext cx="660400" cy="342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7" name="Object 21"/>
          <p:cNvGraphicFramePr>
            <a:graphicFrameLocks noChangeAspect="1"/>
          </p:cNvGraphicFramePr>
          <p:nvPr/>
        </p:nvGraphicFramePr>
        <p:xfrm>
          <a:off x="2301875" y="5580062"/>
          <a:ext cx="1465263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898" name="Equation" r:id="rId25" imgW="647640" imgH="368280" progId="Equation.DSMT4">
                  <p:embed/>
                </p:oleObj>
              </mc:Choice>
              <mc:Fallback>
                <p:oleObj name="Equation" r:id="rId25" imgW="6476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" y="5580062"/>
                        <a:ext cx="1465263" cy="830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8" name="Object 22"/>
          <p:cNvGraphicFramePr>
            <a:graphicFrameLocks noChangeAspect="1"/>
          </p:cNvGraphicFramePr>
          <p:nvPr/>
        </p:nvGraphicFramePr>
        <p:xfrm>
          <a:off x="3767138" y="5580062"/>
          <a:ext cx="8334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899" name="Equation" r:id="rId27" imgW="368280" imgH="368280" progId="Equation.DSMT4">
                  <p:embed/>
                </p:oleObj>
              </mc:Choice>
              <mc:Fallback>
                <p:oleObj name="Equation" r:id="rId27" imgW="3682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138" y="5580062"/>
                        <a:ext cx="833437" cy="830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9" name="Object 23"/>
          <p:cNvGraphicFramePr>
            <a:graphicFrameLocks noChangeAspect="1"/>
          </p:cNvGraphicFramePr>
          <p:nvPr/>
        </p:nvGraphicFramePr>
        <p:xfrm>
          <a:off x="4557713" y="5437187"/>
          <a:ext cx="2098675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00" name="Equation" r:id="rId29" imgW="927100" imgH="495300" progId="Equation.DSMT4">
                  <p:embed/>
                </p:oleObj>
              </mc:Choice>
              <mc:Fallback>
                <p:oleObj name="Equation" r:id="rId29" imgW="9271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713" y="5437187"/>
                        <a:ext cx="2098675" cy="1116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0" name="Object 24"/>
          <p:cNvGraphicFramePr>
            <a:graphicFrameLocks noChangeAspect="1"/>
          </p:cNvGraphicFramePr>
          <p:nvPr/>
        </p:nvGraphicFramePr>
        <p:xfrm>
          <a:off x="6567488" y="5453062"/>
          <a:ext cx="155257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01" name="Equation" r:id="rId31" imgW="685800" imgH="482600" progId="Equation.DSMT4">
                  <p:embed/>
                </p:oleObj>
              </mc:Choice>
              <mc:Fallback>
                <p:oleObj name="Equation" r:id="rId31" imgW="6858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488" y="5453062"/>
                        <a:ext cx="1552575" cy="10874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141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5F06-27C0-ED40-AD0D-A40A25F58A62}" type="slidenum">
              <a:rPr lang="en-US"/>
              <a:pPr/>
              <a:t>17</a:t>
            </a:fld>
            <a:endParaRPr lang="en-US"/>
          </a:p>
        </p:txBody>
      </p:sp>
      <p:pic>
        <p:nvPicPr>
          <p:cNvPr id="378882" name="Picture 2" descr="FG27_0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657600"/>
            <a:ext cx="4953000" cy="3124200"/>
          </a:xfrm>
          <a:prstGeom prst="rect">
            <a:avLst/>
          </a:prstGeom>
          <a:noFill/>
        </p:spPr>
      </p:pic>
      <p:sp>
        <p:nvSpPr>
          <p:cNvPr id="378883" name="Rectangle 3"/>
          <p:cNvSpPr>
            <a:spLocks noChangeArrowheads="1"/>
          </p:cNvSpPr>
          <p:nvPr/>
        </p:nvSpPr>
        <p:spPr bwMode="auto">
          <a:xfrm>
            <a:off x="152400" y="4038600"/>
            <a:ext cx="6096000" cy="2590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This is called the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Hall Effect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potential difference produced is called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CC0000"/>
                </a:solidFill>
                <a:latin typeface="Arial Narrow" charset="0"/>
                <a:ea typeface="ＭＳ Ｐゴシック" charset="-128"/>
              </a:rPr>
              <a:t>The Hall </a:t>
            </a:r>
            <a:r>
              <a:rPr lang="en-US" sz="2000" dirty="0" err="1">
                <a:solidFill>
                  <a:srgbClr val="CC0000"/>
                </a:solidFill>
                <a:latin typeface="Arial Narrow" charset="0"/>
                <a:ea typeface="ＭＳ Ｐゴシック" charset="-128"/>
              </a:rPr>
              <a:t>emf</a:t>
            </a:r>
            <a:endParaRPr lang="en-US" sz="2000" dirty="0">
              <a:solidFill>
                <a:srgbClr val="CC0000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electric field due to the separation of charge is called the Hall field, </a:t>
            </a:r>
            <a:r>
              <a:rPr lang="en-US" b="1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H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and it points to the direction opposite to the magnetic force</a:t>
            </a:r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The Hall Effect</a:t>
            </a:r>
          </a:p>
        </p:txBody>
      </p:sp>
      <p:graphicFrame>
        <p:nvGraphicFramePr>
          <p:cNvPr id="378885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9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86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0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8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0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88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4582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What do you think will happen to the electrons flowing through a conductor</a:t>
            </a:r>
            <a:r>
              <a:rPr lang="en-US" sz="2800" dirty="0" smtClean="0"/>
              <a:t> immersed </a:t>
            </a:r>
            <a:r>
              <a:rPr lang="en-US" sz="2800" dirty="0"/>
              <a:t>in a magnetic field?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Magnetic force will push the electrons toward one side of the conductor.  Then what happens?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 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potential difference will be created due to continued accumulation of electrons on one side. Till when? Forever?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Nope.  Till the electric force inside the conductor is equal and opposite to the magnetic force</a:t>
            </a:r>
          </a:p>
        </p:txBody>
      </p:sp>
      <p:graphicFrame>
        <p:nvGraphicFramePr>
          <p:cNvPr id="378889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02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0" name="Object 10"/>
          <p:cNvGraphicFramePr>
            <a:graphicFrameLocks noChangeAspect="1"/>
          </p:cNvGraphicFramePr>
          <p:nvPr/>
        </p:nvGraphicFramePr>
        <p:xfrm>
          <a:off x="1600200" y="2057400"/>
          <a:ext cx="73183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03" name="Equation" r:id="rId10" imgW="317160" imgH="228600" progId="Equation.DSMT4">
                  <p:embed/>
                </p:oleObj>
              </mc:Choice>
              <mc:Fallback>
                <p:oleObj name="Equation" r:id="rId10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057400"/>
                        <a:ext cx="731838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1" name="Object 11"/>
          <p:cNvGraphicFramePr>
            <a:graphicFrameLocks noChangeAspect="1"/>
          </p:cNvGraphicFramePr>
          <p:nvPr/>
        </p:nvGraphicFramePr>
        <p:xfrm>
          <a:off x="2286000" y="2057400"/>
          <a:ext cx="125888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04" name="Equation" r:id="rId12" imgW="545760" imgH="228600" progId="Equation.DSMT4">
                  <p:embed/>
                </p:oleObj>
              </mc:Choice>
              <mc:Fallback>
                <p:oleObj name="Equation" r:id="rId12" imgW="545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057400"/>
                        <a:ext cx="1258888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05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534400" cy="5791200"/>
          </a:xfrm>
        </p:spPr>
        <p:txBody>
          <a:bodyPr/>
          <a:lstStyle/>
          <a:p>
            <a:r>
              <a:rPr lang="en-US" sz="2800" dirty="0"/>
              <a:t>In</a:t>
            </a:r>
            <a:r>
              <a:rPr lang="en-US" sz="2800" dirty="0" smtClean="0"/>
              <a:t> an equilibrium</a:t>
            </a:r>
            <a:r>
              <a:rPr lang="en-US" sz="2800" dirty="0"/>
              <a:t>, the force due to Hall field is balanced by the magnetic force </a:t>
            </a:r>
            <a:r>
              <a:rPr lang="en-US" sz="2800" dirty="0" err="1">
                <a:latin typeface="Monotype Corsiva" charset="0"/>
              </a:rPr>
              <a:t>ev</a:t>
            </a:r>
            <a:r>
              <a:rPr lang="en-US" sz="2800" baseline="-25000" dirty="0" err="1">
                <a:latin typeface="Monotype Corsiva" charset="0"/>
              </a:rPr>
              <a:t>d</a:t>
            </a:r>
            <a:r>
              <a:rPr lang="en-US" sz="2800" dirty="0" err="1">
                <a:latin typeface="Monotype Corsiva" charset="0"/>
              </a:rPr>
              <a:t>B</a:t>
            </a:r>
            <a:r>
              <a:rPr lang="en-US" sz="2800" dirty="0">
                <a:latin typeface="Monotype Corsiva" charset="0"/>
              </a:rPr>
              <a:t>, </a:t>
            </a:r>
            <a:r>
              <a:rPr lang="en-US" sz="2800" dirty="0"/>
              <a:t>so we obtain</a:t>
            </a:r>
            <a:endParaRPr lang="en-US" sz="2800" dirty="0">
              <a:latin typeface="Monotype Corsiva" charset="0"/>
            </a:endParaRPr>
          </a:p>
          <a:p>
            <a:r>
              <a:rPr lang="en-US" sz="2800" dirty="0"/>
              <a:t>                     and</a:t>
            </a:r>
          </a:p>
          <a:p>
            <a:r>
              <a:rPr lang="en-US" sz="2800" dirty="0"/>
              <a:t>The Hall </a:t>
            </a:r>
            <a:r>
              <a:rPr lang="en-US" sz="2800" dirty="0" err="1"/>
              <a:t>emf</a:t>
            </a:r>
            <a:r>
              <a:rPr lang="en-US" sz="2800" dirty="0"/>
              <a:t> is then</a:t>
            </a:r>
          </a:p>
          <a:p>
            <a:pPr lvl="1"/>
            <a:r>
              <a:rPr lang="en-US" sz="2400" dirty="0"/>
              <a:t>Where </a:t>
            </a:r>
            <a:r>
              <a:rPr lang="en-US" sz="2400" dirty="0" err="1">
                <a:latin typeface="Monotype Corsiva" charset="0"/>
              </a:rPr>
              <a:t>l</a:t>
            </a:r>
            <a:r>
              <a:rPr lang="en-US" sz="2400" dirty="0"/>
              <a:t> is the width of the conductor</a:t>
            </a:r>
          </a:p>
          <a:p>
            <a:r>
              <a:rPr lang="en-US" sz="2800" dirty="0"/>
              <a:t>What do we use the Hall effect for?</a:t>
            </a:r>
          </a:p>
          <a:p>
            <a:pPr lvl="1"/>
            <a:r>
              <a:rPr lang="en-US" sz="2400" dirty="0"/>
              <a:t>The current of negative charge moving to right is equivalent to the positive charge moving to the left</a:t>
            </a:r>
          </a:p>
          <a:p>
            <a:pPr lvl="1"/>
            <a:r>
              <a:rPr lang="en-US" sz="2400" dirty="0"/>
              <a:t>The Hall effect can distinguish these since the direction of the Hall field or direction of the Hall </a:t>
            </a:r>
            <a:r>
              <a:rPr lang="en-US" sz="2400" dirty="0" err="1"/>
              <a:t>emf</a:t>
            </a:r>
            <a:r>
              <a:rPr lang="en-US" sz="2400" dirty="0"/>
              <a:t> is opposite</a:t>
            </a:r>
          </a:p>
          <a:p>
            <a:pPr lvl="1"/>
            <a:r>
              <a:rPr lang="en-US" sz="2400" dirty="0"/>
              <a:t>Since the magnitude of the Hall </a:t>
            </a:r>
            <a:r>
              <a:rPr lang="en-US" sz="2400" dirty="0" err="1"/>
              <a:t>emf</a:t>
            </a:r>
            <a:r>
              <a:rPr lang="en-US" sz="2400" dirty="0"/>
              <a:t> is proportional to the magnetic field strength </a:t>
            </a:r>
            <a:r>
              <a:rPr lang="en-US" sz="2400" dirty="0" err="1">
                <a:sym typeface="Wingdings" charset="2"/>
              </a:rPr>
              <a:t></a:t>
            </a:r>
            <a:r>
              <a:rPr lang="en-US" sz="2400" dirty="0">
                <a:sym typeface="Wingdings" charset="2"/>
              </a:rPr>
              <a:t> can measure the</a:t>
            </a:r>
            <a:r>
              <a:rPr lang="en-US" sz="2400" dirty="0" smtClean="0">
                <a:sym typeface="Wingdings" charset="2"/>
              </a:rPr>
              <a:t> </a:t>
            </a:r>
            <a:r>
              <a:rPr lang="en-US" sz="2400" dirty="0">
                <a:sym typeface="Wingdings" charset="2"/>
              </a:rPr>
              <a:t>B</a:t>
            </a:r>
            <a:r>
              <a:rPr lang="en-US" sz="2400" dirty="0" smtClean="0">
                <a:sym typeface="Wingdings" charset="2"/>
              </a:rPr>
              <a:t>-</a:t>
            </a:r>
            <a:r>
              <a:rPr lang="en-US" sz="2400" dirty="0">
                <a:sym typeface="Wingdings" charset="2"/>
              </a:rPr>
              <a:t>field strength</a:t>
            </a:r>
          </a:p>
          <a:p>
            <a:pPr lvl="2"/>
            <a:r>
              <a:rPr lang="en-US" sz="2000" dirty="0"/>
              <a:t>Hall probe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D992F-8461-9B48-8207-A7355EB42F88}" type="slidenum">
              <a:rPr lang="en-US"/>
              <a:pPr/>
              <a:t>18</a:t>
            </a:fld>
            <a:endParaRPr lang="en-US"/>
          </a:p>
        </p:txBody>
      </p:sp>
      <p:pic>
        <p:nvPicPr>
          <p:cNvPr id="379906" name="Picture 2" descr="FG27_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066800"/>
            <a:ext cx="3886200" cy="2452688"/>
          </a:xfrm>
          <a:prstGeom prst="rect">
            <a:avLst/>
          </a:prstGeom>
          <a:noFill/>
        </p:spPr>
      </p:pic>
      <p:sp>
        <p:nvSpPr>
          <p:cNvPr id="37990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The Hall Effect</a:t>
            </a:r>
          </a:p>
        </p:txBody>
      </p:sp>
      <p:graphicFrame>
        <p:nvGraphicFramePr>
          <p:cNvPr id="37990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33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0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33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33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33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3" name="Object 9"/>
          <p:cNvGraphicFramePr>
            <a:graphicFrameLocks noChangeAspect="1"/>
          </p:cNvGraphicFramePr>
          <p:nvPr/>
        </p:nvGraphicFramePr>
        <p:xfrm>
          <a:off x="762000" y="1609725"/>
          <a:ext cx="17526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339" name="Equation" r:id="rId9" imgW="711000" imgH="203040" progId="Equation.DSMT4">
                  <p:embed/>
                </p:oleObj>
              </mc:Choice>
              <mc:Fallback>
                <p:oleObj name="Equation" r:id="rId9" imgW="711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09725"/>
                        <a:ext cx="1752600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4" name="Object 10"/>
          <p:cNvGraphicFramePr>
            <a:graphicFrameLocks noChangeAspect="1"/>
          </p:cNvGraphicFramePr>
          <p:nvPr/>
        </p:nvGraphicFramePr>
        <p:xfrm>
          <a:off x="3200400" y="1617663"/>
          <a:ext cx="1528763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340" name="Equation" r:id="rId11" imgW="596880" imgH="203040" progId="Equation.DSMT4">
                  <p:embed/>
                </p:oleObj>
              </mc:Choice>
              <mc:Fallback>
                <p:oleObj name="Equation" r:id="rId11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617663"/>
                        <a:ext cx="1528763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5" name="Object 11"/>
          <p:cNvGraphicFramePr>
            <a:graphicFrameLocks noChangeAspect="1"/>
          </p:cNvGraphicFramePr>
          <p:nvPr/>
        </p:nvGraphicFramePr>
        <p:xfrm>
          <a:off x="3581400" y="2057400"/>
          <a:ext cx="84455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341" name="Equation" r:id="rId13" imgW="330120" imgH="203040" progId="Equation.DSMT4">
                  <p:embed/>
                </p:oleObj>
              </mc:Choice>
              <mc:Fallback>
                <p:oleObj name="Equation" r:id="rId13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057400"/>
                        <a:ext cx="844550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6" name="Object 12"/>
          <p:cNvGraphicFramePr>
            <a:graphicFrameLocks noChangeAspect="1"/>
          </p:cNvGraphicFramePr>
          <p:nvPr/>
        </p:nvGraphicFramePr>
        <p:xfrm>
          <a:off x="4357688" y="2057400"/>
          <a:ext cx="976312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342" name="Equation" r:id="rId15" imgW="380880" imgH="203040" progId="Equation.DSMT4">
                  <p:embed/>
                </p:oleObj>
              </mc:Choice>
              <mc:Fallback>
                <p:oleObj name="Equation" r:id="rId15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2057400"/>
                        <a:ext cx="976312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7" name="Object 13"/>
          <p:cNvGraphicFramePr>
            <a:graphicFrameLocks noChangeAspect="1"/>
          </p:cNvGraphicFramePr>
          <p:nvPr/>
        </p:nvGraphicFramePr>
        <p:xfrm>
          <a:off x="5314950" y="2057400"/>
          <a:ext cx="78105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343" name="Equation" r:id="rId17" imgW="304560" imgH="203040" progId="Equation.DSMT4">
                  <p:embed/>
                </p:oleObj>
              </mc:Choice>
              <mc:Fallback>
                <p:oleObj name="Equation" r:id="rId17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950" y="2057400"/>
                        <a:ext cx="781050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654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27,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smtClean="0">
                <a:solidFill>
                  <a:srgbClr val="003300"/>
                </a:solidFill>
                <a:latin typeface="Arial Narrow" charset="0"/>
              </a:rPr>
              <a:t>PHYS 1444-001, Summer 2018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152400"/>
            <a:ext cx="7772400" cy="838200"/>
          </a:xfrm>
        </p:spPr>
        <p:txBody>
          <a:bodyPr/>
          <a:lstStyle/>
          <a:p>
            <a:r>
              <a:rPr lang="en-US" sz="4800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33400"/>
            <a:ext cx="8153400" cy="5867400"/>
          </a:xfrm>
        </p:spPr>
        <p:txBody>
          <a:bodyPr/>
          <a:lstStyle/>
          <a:p>
            <a:r>
              <a:rPr lang="en-US" sz="2800" dirty="0" smtClean="0"/>
              <a:t>Term exam 2 tomorrow, Thursday, June 28 in class</a:t>
            </a:r>
          </a:p>
          <a:p>
            <a:pPr lvl="1" eaLnBrk="1" hangingPunct="1"/>
            <a:r>
              <a:rPr lang="en-US" sz="2400" dirty="0" smtClean="0"/>
              <a:t>Non-comprehensive exam covers CH25.6 </a:t>
            </a:r>
            <a:r>
              <a:rPr lang="mr-IN" sz="2400" dirty="0" smtClean="0"/>
              <a:t>–</a:t>
            </a:r>
            <a:r>
              <a:rPr lang="en-US" sz="2400" dirty="0" smtClean="0"/>
              <a:t> what we finish today</a:t>
            </a:r>
          </a:p>
          <a:p>
            <a:pPr lvl="1" eaLnBrk="1" hangingPunct="1"/>
            <a:r>
              <a:rPr lang="en-US" sz="2400" dirty="0" smtClean="0"/>
              <a:t>BYOF</a:t>
            </a:r>
          </a:p>
          <a:p>
            <a:pPr lvl="1" eaLnBrk="1" hangingPunct="1"/>
            <a:r>
              <a:rPr lang="en-US" sz="2400" dirty="0" smtClean="0"/>
              <a:t>Will have a 30min class after the exam</a:t>
            </a:r>
          </a:p>
          <a:p>
            <a:pPr eaLnBrk="1" hangingPunct="1"/>
            <a:r>
              <a:rPr lang="en-US" sz="2800" dirty="0" smtClean="0"/>
              <a:t>Class feedback survey at </a:t>
            </a:r>
            <a:r>
              <a:rPr lang="en-US" sz="2800" dirty="0">
                <a:hlinkClick r:id="rId3"/>
              </a:rPr>
              <a:t>http://uta.mce.cc/</a:t>
            </a:r>
            <a:endParaRPr lang="en-US" sz="2800" dirty="0" smtClean="0"/>
          </a:p>
          <a:p>
            <a:pPr lvl="1" eaLnBrk="1" hangingPunct="1"/>
            <a:r>
              <a:rPr lang="en-US" sz="2400" dirty="0" smtClean="0"/>
              <a:t>Bring your devices tomorrow for the survey after the exam</a:t>
            </a:r>
          </a:p>
          <a:p>
            <a:pPr eaLnBrk="1" hangingPunct="1"/>
            <a:r>
              <a:rPr lang="en-US" sz="2800" dirty="0" smtClean="0"/>
              <a:t>Reading Assignments</a:t>
            </a:r>
          </a:p>
          <a:p>
            <a:pPr lvl="1" eaLnBrk="1" hangingPunct="1"/>
            <a:r>
              <a:rPr lang="en-US" sz="2400" dirty="0" smtClean="0"/>
              <a:t>CH28.6 </a:t>
            </a:r>
            <a:r>
              <a:rPr lang="en-US" sz="2400" dirty="0"/>
              <a:t>– 10 </a:t>
            </a:r>
            <a:endParaRPr lang="en-US" sz="2400" dirty="0" smtClean="0"/>
          </a:p>
          <a:p>
            <a:pPr eaLnBrk="1" hangingPunct="1"/>
            <a:r>
              <a:rPr lang="en-US" sz="2800" dirty="0" smtClean="0"/>
              <a:t>Quiz 3 results</a:t>
            </a:r>
            <a:endParaRPr lang="en-US" sz="2800" dirty="0"/>
          </a:p>
          <a:p>
            <a:pPr lvl="1" eaLnBrk="1" hangingPunct="1"/>
            <a:r>
              <a:rPr lang="en-US" sz="2400" dirty="0" smtClean="0"/>
              <a:t>Class average: 37.8/55</a:t>
            </a:r>
          </a:p>
          <a:p>
            <a:pPr lvl="2" eaLnBrk="1" hangingPunct="1"/>
            <a:r>
              <a:rPr lang="en-US" sz="2000" dirty="0" smtClean="0"/>
              <a:t>Equivalent to: 68.7/100</a:t>
            </a:r>
          </a:p>
          <a:p>
            <a:pPr lvl="2" eaLnBrk="1" hangingPunct="1"/>
            <a:r>
              <a:rPr lang="en-US" sz="2000" dirty="0" smtClean="0"/>
              <a:t>Previous quizzes: 35/100 and 49/100!  Marked improvement!</a:t>
            </a:r>
          </a:p>
          <a:p>
            <a:pPr lvl="1" eaLnBrk="1" hangingPunct="1"/>
            <a:r>
              <a:rPr lang="en-US" sz="2400" dirty="0" smtClean="0"/>
              <a:t>Top score: 55/55 </a:t>
            </a:r>
            <a:endParaRPr lang="en-US" sz="2400" dirty="0"/>
          </a:p>
          <a:p>
            <a:pPr lvl="1" eaLnBrk="1" hangingPunct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614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52B-119A-6C42-8075-689A4B8E7A37}" type="slidenum">
              <a:rPr lang="en-US"/>
              <a:pPr/>
              <a:t>3</a:t>
            </a:fld>
            <a:endParaRPr lang="en-US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Magnetic Forces on Electric Current</a:t>
            </a:r>
          </a:p>
        </p:txBody>
      </p:sp>
      <p:graphicFrame>
        <p:nvGraphicFramePr>
          <p:cNvPr id="3553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3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3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53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9154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Magnetic field strength B can be defined using the </a:t>
            </a:r>
            <a:r>
              <a:rPr lang="en-US" sz="2800" dirty="0" smtClean="0"/>
              <a:t>proportionality </a:t>
            </a:r>
            <a:r>
              <a:rPr lang="en-US" sz="2800" dirty="0"/>
              <a:t>relationship w/ the constant 1: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if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Symbol" charset="2"/>
              </a:rPr>
              <a:t>θ</a:t>
            </a:r>
            <a:r>
              <a:rPr lang="en-US" sz="2800" dirty="0" smtClean="0"/>
              <a:t>=</a:t>
            </a:r>
            <a:r>
              <a:rPr lang="en-US" sz="2800" dirty="0"/>
              <a:t>90</a:t>
            </a:r>
            <a:r>
              <a:rPr lang="en-US" sz="2800" baseline="30000" dirty="0"/>
              <a:t>o</a:t>
            </a:r>
            <a:r>
              <a:rPr lang="en-US" sz="2800" dirty="0"/>
              <a:t>,                    and if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Symbol" charset="2"/>
              </a:rPr>
              <a:t>θ</a:t>
            </a:r>
            <a:r>
              <a:rPr lang="en-US" sz="2800" dirty="0" smtClean="0"/>
              <a:t>=</a:t>
            </a:r>
            <a:r>
              <a:rPr lang="en-US" sz="2800" dirty="0"/>
              <a:t>0</a:t>
            </a:r>
            <a:r>
              <a:rPr lang="en-US" sz="2800" baseline="30000" dirty="0"/>
              <a:t>o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So the magnitude of the magnetic field B can be defined as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                  where </a:t>
            </a:r>
            <a:r>
              <a:rPr lang="en-US" sz="2400" dirty="0" err="1"/>
              <a:t>F</a:t>
            </a:r>
            <a:r>
              <a:rPr lang="en-US" sz="2400" baseline="-25000" dirty="0" err="1"/>
              <a:t>max</a:t>
            </a:r>
            <a:r>
              <a:rPr lang="en-US" sz="2400" baseline="-25000" dirty="0"/>
              <a:t> </a:t>
            </a:r>
            <a:r>
              <a:rPr lang="en-US" sz="2400" dirty="0"/>
              <a:t>is the magnitude of the force on a straight length </a:t>
            </a:r>
            <a:r>
              <a:rPr lang="en-US" sz="2400" dirty="0" err="1">
                <a:latin typeface="Monotype Corsiva" charset="0"/>
              </a:rPr>
              <a:t>l</a:t>
            </a:r>
            <a:r>
              <a:rPr lang="en-US" sz="2400" dirty="0"/>
              <a:t> of</a:t>
            </a:r>
            <a:r>
              <a:rPr lang="en-US" sz="2400" dirty="0" smtClean="0"/>
              <a:t> the wire </a:t>
            </a:r>
            <a:r>
              <a:rPr lang="en-US" sz="2400" dirty="0"/>
              <a:t>carrying</a:t>
            </a:r>
            <a:r>
              <a:rPr lang="en-US" sz="2400" dirty="0" smtClean="0"/>
              <a:t> the current </a:t>
            </a:r>
            <a:r>
              <a:rPr lang="en-US" sz="2400" dirty="0">
                <a:latin typeface="Monotype Corsiva" charset="0"/>
              </a:rPr>
              <a:t>I </a:t>
            </a:r>
            <a:r>
              <a:rPr lang="en-US" sz="2400" dirty="0"/>
              <a:t>when the wire is perpendicular to </a:t>
            </a:r>
            <a:r>
              <a:rPr lang="en-US" sz="2400" b="1" dirty="0"/>
              <a:t>B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relationship between F, B and </a:t>
            </a:r>
            <a:r>
              <a:rPr lang="en-US" sz="2800" dirty="0">
                <a:latin typeface="Monotype Corsiva" charset="0"/>
              </a:rPr>
              <a:t>I</a:t>
            </a:r>
            <a:r>
              <a:rPr lang="en-US" sz="2800" dirty="0"/>
              <a:t> can be written in a vector formula: 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latin typeface="Monotype Corsiva" charset="0"/>
              </a:rPr>
              <a:t>l</a:t>
            </a:r>
            <a:r>
              <a:rPr lang="en-US" sz="2400" b="1" dirty="0"/>
              <a:t> </a:t>
            </a:r>
            <a:r>
              <a:rPr lang="en-US" sz="2400" dirty="0"/>
              <a:t>is the vector whose </a:t>
            </a:r>
            <a:r>
              <a:rPr lang="en-US" sz="2400" dirty="0">
                <a:solidFill>
                  <a:srgbClr val="FF0000"/>
                </a:solidFill>
              </a:rPr>
              <a:t>magnitude is the length of the wire </a:t>
            </a:r>
            <a:r>
              <a:rPr lang="en-US" sz="2400" dirty="0" smtClean="0">
                <a:solidFill>
                  <a:srgbClr val="FF0000"/>
                </a:solidFill>
              </a:rPr>
              <a:t>in B</a:t>
            </a:r>
            <a:r>
              <a:rPr lang="en-US" sz="2400" dirty="0" smtClean="0"/>
              <a:t> and </a:t>
            </a:r>
            <a:r>
              <a:rPr lang="en-US" sz="2400" dirty="0"/>
              <a:t>its direction is along the wire in the </a:t>
            </a:r>
            <a:r>
              <a:rPr lang="en-US" sz="2400" dirty="0">
                <a:solidFill>
                  <a:srgbClr val="FF0000"/>
                </a:solidFill>
              </a:rPr>
              <a:t>direction of the conventional current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This formula works </a:t>
            </a:r>
            <a:r>
              <a:rPr lang="en-US" sz="2400" dirty="0" smtClean="0"/>
              <a:t>only if </a:t>
            </a:r>
            <a:r>
              <a:rPr lang="en-US" sz="2400" b="1" dirty="0"/>
              <a:t>B</a:t>
            </a:r>
            <a:r>
              <a:rPr lang="en-US" sz="2400" dirty="0"/>
              <a:t> is uniform.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If B is not uniform or </a:t>
            </a:r>
            <a:r>
              <a:rPr lang="en-US" sz="2800" dirty="0" err="1">
                <a:latin typeface="Monotype Corsiva" charset="0"/>
              </a:rPr>
              <a:t>l</a:t>
            </a:r>
            <a:r>
              <a:rPr lang="en-US" sz="2800" dirty="0"/>
              <a:t> does not form the same angle with B everywhere, the infinitesimal force acting on a differential length d</a:t>
            </a:r>
            <a:r>
              <a:rPr lang="en-US" sz="2800" dirty="0">
                <a:latin typeface="Monotype Corsiva" charset="0"/>
              </a:rPr>
              <a:t>l</a:t>
            </a:r>
            <a:r>
              <a:rPr lang="en-US" sz="2800" dirty="0"/>
              <a:t> is </a:t>
            </a:r>
          </a:p>
        </p:txBody>
      </p:sp>
      <p:graphicFrame>
        <p:nvGraphicFramePr>
          <p:cNvPr id="3553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502230"/>
              </p:ext>
            </p:extLst>
          </p:nvPr>
        </p:nvGraphicFramePr>
        <p:xfrm>
          <a:off x="4724400" y="1087437"/>
          <a:ext cx="19812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2" name="Equation" r:id="rId8" imgW="749160" imgH="164880" progId="Equation.DSMT4">
                  <p:embed/>
                </p:oleObj>
              </mc:Choice>
              <mc:Fallback>
                <p:oleObj name="Equation" r:id="rId8" imgW="7491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087437"/>
                        <a:ext cx="198120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36" name="Object 8"/>
          <p:cNvGraphicFramePr>
            <a:graphicFrameLocks noChangeAspect="1"/>
          </p:cNvGraphicFramePr>
          <p:nvPr/>
        </p:nvGraphicFramePr>
        <p:xfrm>
          <a:off x="1804988" y="1552575"/>
          <a:ext cx="15478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" name="Equation" r:id="rId10" imgW="622080" imgH="203040" progId="Equation.DSMT4">
                  <p:embed/>
                </p:oleObj>
              </mc:Choice>
              <mc:Fallback>
                <p:oleObj name="Equation" r:id="rId10" imgW="622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4988" y="1552575"/>
                        <a:ext cx="154781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37" name="Object 9"/>
          <p:cNvGraphicFramePr>
            <a:graphicFrameLocks noChangeAspect="1"/>
          </p:cNvGraphicFramePr>
          <p:nvPr/>
        </p:nvGraphicFramePr>
        <p:xfrm>
          <a:off x="4953000" y="1524000"/>
          <a:ext cx="12319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" name="Equation" r:id="rId12" imgW="495000" imgH="203040" progId="Equation.DSMT4">
                  <p:embed/>
                </p:oleObj>
              </mc:Choice>
              <mc:Fallback>
                <p:oleObj name="Equation" r:id="rId12" imgW="495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524000"/>
                        <a:ext cx="12319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38" name="Object 10"/>
          <p:cNvGraphicFramePr>
            <a:graphicFrameLocks noChangeAspect="1"/>
          </p:cNvGraphicFramePr>
          <p:nvPr/>
        </p:nvGraphicFramePr>
        <p:xfrm>
          <a:off x="990600" y="2443163"/>
          <a:ext cx="129540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" name="Equation" r:id="rId14" imgW="698400" imgH="203040" progId="Equation.DSMT4">
                  <p:embed/>
                </p:oleObj>
              </mc:Choice>
              <mc:Fallback>
                <p:oleObj name="Equation" r:id="rId14" imgW="698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443163"/>
                        <a:ext cx="1295400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39" name="Object 11"/>
          <p:cNvGraphicFramePr>
            <a:graphicFrameLocks noChangeAspect="1"/>
          </p:cNvGraphicFramePr>
          <p:nvPr/>
        </p:nvGraphicFramePr>
        <p:xfrm>
          <a:off x="2001838" y="3683000"/>
          <a:ext cx="13509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" name="Equation" r:id="rId16" imgW="634680" imgH="203040" progId="Equation.DSMT4">
                  <p:embed/>
                </p:oleObj>
              </mc:Choice>
              <mc:Fallback>
                <p:oleObj name="Equation" r:id="rId16" imgW="634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838" y="3683000"/>
                        <a:ext cx="1350962" cy="4318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40" name="Object 12"/>
          <p:cNvGraphicFramePr>
            <a:graphicFrameLocks noChangeAspect="1"/>
          </p:cNvGraphicFramePr>
          <p:nvPr/>
        </p:nvGraphicFramePr>
        <p:xfrm>
          <a:off x="1541463" y="6045200"/>
          <a:ext cx="16208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" name="Equation" r:id="rId18" imgW="761760" imgH="203040" progId="Equation.DSMT4">
                  <p:embed/>
                </p:oleObj>
              </mc:Choice>
              <mc:Fallback>
                <p:oleObj name="Equation" r:id="rId18" imgW="761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463" y="6045200"/>
                        <a:ext cx="1620837" cy="4318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366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9A65-0150-E040-9025-C8F94FB038DF}" type="slidenum">
              <a:rPr lang="en-US"/>
              <a:pPr/>
              <a:t>4</a:t>
            </a:fld>
            <a:endParaRPr lang="en-US"/>
          </a:p>
        </p:txBody>
      </p:sp>
      <p:pic>
        <p:nvPicPr>
          <p:cNvPr id="357378" name="Picture 2" descr="FG27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90550"/>
            <a:ext cx="3124200" cy="2686050"/>
          </a:xfrm>
          <a:prstGeom prst="rect">
            <a:avLst/>
          </a:prstGeom>
          <a:noFill/>
        </p:spPr>
      </p:pic>
      <p:sp>
        <p:nvSpPr>
          <p:cNvPr id="35737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27 –</a:t>
            </a:r>
            <a:r>
              <a:rPr lang="en-US" dirty="0" smtClean="0"/>
              <a:t> 2 </a:t>
            </a:r>
            <a:endParaRPr lang="en-US" dirty="0"/>
          </a:p>
        </p:txBody>
      </p:sp>
      <p:sp>
        <p:nvSpPr>
          <p:cNvPr id="357380" name="Text Box 4"/>
          <p:cNvSpPr txBox="1">
            <a:spLocks noChangeArrowheads="1"/>
          </p:cNvSpPr>
          <p:nvPr/>
        </p:nvSpPr>
        <p:spPr bwMode="auto">
          <a:xfrm>
            <a:off x="228600" y="593725"/>
            <a:ext cx="6781800" cy="31400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Measuring a magnetic field.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A rectangular loop of wire hangs vertically as shown in the figure.  A magnetic field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directed horizontally perpendicular to the wire, and points out of the page.  The magnetic field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very nearly uniform along the horizontal portion of wire </a:t>
            </a:r>
            <a:r>
              <a:rPr lang="en-US" sz="2000" dirty="0" err="1">
                <a:solidFill>
                  <a:schemeClr val="accent2"/>
                </a:solidFill>
                <a:latin typeface="Monotype Corsiva" charset="0"/>
              </a:rPr>
              <a:t>ab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(length </a:t>
            </a:r>
            <a:r>
              <a:rPr lang="en-US" sz="2000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=10.0cm) which is near the center of a large magnet producing the field.  The top portion of the wire loop is free of the field.  The loop hangs from a balance which measures a downward force ( in addition to the gravitational force) of F=3.48x10</a:t>
            </a:r>
            <a:r>
              <a:rPr lang="en-US" sz="2000" baseline="30000" dirty="0">
                <a:solidFill>
                  <a:schemeClr val="accent2"/>
                </a:solidFill>
                <a:latin typeface="Arial Narrow" charset="0"/>
              </a:rPr>
              <a:t>-2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N when the wire carries a current I=0.245A.  What is the magnitude of the magnetic field B at the center of the magnet?  </a:t>
            </a:r>
          </a:p>
        </p:txBody>
      </p:sp>
      <p:sp>
        <p:nvSpPr>
          <p:cNvPr id="357381" name="Text Box 5"/>
          <p:cNvSpPr txBox="1">
            <a:spLocks noChangeArrowheads="1"/>
          </p:cNvSpPr>
          <p:nvPr/>
        </p:nvSpPr>
        <p:spPr bwMode="auto">
          <a:xfrm>
            <a:off x="304800" y="3733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Magnetic force exerted on the wire due to the uniform field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57382" name="Text Box 6"/>
          <p:cNvSpPr txBox="1">
            <a:spLocks noChangeArrowheads="1"/>
          </p:cNvSpPr>
          <p:nvPr/>
        </p:nvSpPr>
        <p:spPr bwMode="auto">
          <a:xfrm>
            <a:off x="381000" y="4191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 </a:t>
            </a:r>
          </a:p>
        </p:txBody>
      </p:sp>
      <p:sp>
        <p:nvSpPr>
          <p:cNvPr id="357383" name="Text Box 7"/>
          <p:cNvSpPr txBox="1">
            <a:spLocks noChangeArrowheads="1"/>
          </p:cNvSpPr>
          <p:nvPr/>
        </p:nvSpPr>
        <p:spPr bwMode="auto">
          <a:xfrm>
            <a:off x="2133600" y="4191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Magnitude of the force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57384" name="Object 8"/>
          <p:cNvGraphicFramePr>
            <a:graphicFrameLocks noChangeAspect="1"/>
          </p:cNvGraphicFramePr>
          <p:nvPr/>
        </p:nvGraphicFramePr>
        <p:xfrm>
          <a:off x="1271588" y="4230688"/>
          <a:ext cx="728662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983" name="Equation" r:id="rId4" imgW="355320" imgH="203040" progId="Equation.DSMT4">
                  <p:embed/>
                </p:oleObj>
              </mc:Choice>
              <mc:Fallback>
                <p:oleObj name="Equation" r:id="rId4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588" y="4230688"/>
                        <a:ext cx="728662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85" name="Object 9"/>
          <p:cNvGraphicFramePr>
            <a:graphicFrameLocks noChangeAspect="1"/>
          </p:cNvGraphicFramePr>
          <p:nvPr/>
        </p:nvGraphicFramePr>
        <p:xfrm>
          <a:off x="7315200" y="3733800"/>
          <a:ext cx="1655763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984" name="Equation" r:id="rId6" imgW="634680" imgH="203040" progId="Equation.DSMT4">
                  <p:embed/>
                </p:oleObj>
              </mc:Choice>
              <mc:Fallback>
                <p:oleObj name="Equation" r:id="rId6" imgW="634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733800"/>
                        <a:ext cx="1655763" cy="5286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86" name="Object 10"/>
          <p:cNvGraphicFramePr>
            <a:graphicFrameLocks noChangeAspect="1"/>
          </p:cNvGraphicFramePr>
          <p:nvPr/>
        </p:nvGraphicFramePr>
        <p:xfrm>
          <a:off x="5257800" y="4256088"/>
          <a:ext cx="1000125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985" name="Equation" r:id="rId8" imgW="469800" imgH="164880" progId="Equation.DSMT4">
                  <p:embed/>
                </p:oleObj>
              </mc:Choice>
              <mc:Fallback>
                <p:oleObj name="Equation" r:id="rId8" imgW="469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256088"/>
                        <a:ext cx="1000125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7387" name="AutoShape 11"/>
          <p:cNvSpPr>
            <a:spLocks noChangeArrowheads="1"/>
          </p:cNvSpPr>
          <p:nvPr/>
        </p:nvSpPr>
        <p:spPr bwMode="auto">
          <a:xfrm>
            <a:off x="631825" y="4876800"/>
            <a:ext cx="1692275" cy="730250"/>
          </a:xfrm>
          <a:prstGeom prst="rightArrow">
            <a:avLst>
              <a:gd name="adj1" fmla="val 50000"/>
              <a:gd name="adj2" fmla="val 57935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B</a:t>
            </a:r>
          </a:p>
        </p:txBody>
      </p:sp>
      <p:graphicFrame>
        <p:nvGraphicFramePr>
          <p:cNvPr id="357388" name="Object 12"/>
          <p:cNvGraphicFramePr>
            <a:graphicFrameLocks noChangeAspect="1"/>
          </p:cNvGraphicFramePr>
          <p:nvPr/>
        </p:nvGraphicFramePr>
        <p:xfrm>
          <a:off x="2438400" y="5086350"/>
          <a:ext cx="54133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986" name="Equation" r:id="rId10" imgW="253800" imgH="152280" progId="Equation.DSMT4">
                  <p:embed/>
                </p:oleObj>
              </mc:Choice>
              <mc:Fallback>
                <p:oleObj name="Equation" r:id="rId10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086350"/>
                        <a:ext cx="541338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89" name="Object 13"/>
          <p:cNvGraphicFramePr>
            <a:graphicFrameLocks noChangeAspect="1"/>
          </p:cNvGraphicFramePr>
          <p:nvPr/>
        </p:nvGraphicFramePr>
        <p:xfrm>
          <a:off x="2959100" y="4856163"/>
          <a:ext cx="6223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987" name="Equation" r:id="rId12" imgW="291960" imgH="368280" progId="Equation.DSMT4">
                  <p:embed/>
                </p:oleObj>
              </mc:Choice>
              <mc:Fallback>
                <p:oleObj name="Equation" r:id="rId12" imgW="2919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4856163"/>
                        <a:ext cx="62230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90" name="Object 14"/>
          <p:cNvGraphicFramePr>
            <a:graphicFrameLocks noChangeAspect="1"/>
          </p:cNvGraphicFramePr>
          <p:nvPr/>
        </p:nvGraphicFramePr>
        <p:xfrm>
          <a:off x="3551238" y="4800600"/>
          <a:ext cx="2163762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988" name="Equation" r:id="rId14" imgW="1015920" imgH="393480" progId="Equation.DSMT4">
                  <p:embed/>
                </p:oleObj>
              </mc:Choice>
              <mc:Fallback>
                <p:oleObj name="Equation" r:id="rId14" imgW="1015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1238" y="4800600"/>
                        <a:ext cx="2163762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91" name="Object 15"/>
          <p:cNvGraphicFramePr>
            <a:graphicFrameLocks noChangeAspect="1"/>
          </p:cNvGraphicFramePr>
          <p:nvPr/>
        </p:nvGraphicFramePr>
        <p:xfrm>
          <a:off x="5770563" y="5059363"/>
          <a:ext cx="782637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989" name="Equation" r:id="rId16" imgW="368280" imgH="164880" progId="Equation.DSMT4">
                  <p:embed/>
                </p:oleObj>
              </mc:Choice>
              <mc:Fallback>
                <p:oleObj name="Equation" r:id="rId16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0563" y="5059363"/>
                        <a:ext cx="782637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7392" name="Oval 16"/>
          <p:cNvSpPr>
            <a:spLocks noChangeArrowheads="1"/>
          </p:cNvSpPr>
          <p:nvPr/>
        </p:nvSpPr>
        <p:spPr bwMode="auto">
          <a:xfrm>
            <a:off x="7391400" y="2057400"/>
            <a:ext cx="3810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7393" name="Oval 17"/>
          <p:cNvSpPr>
            <a:spLocks noChangeArrowheads="1"/>
          </p:cNvSpPr>
          <p:nvPr/>
        </p:nvSpPr>
        <p:spPr bwMode="auto">
          <a:xfrm>
            <a:off x="8305800" y="2057400"/>
            <a:ext cx="3810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7394" name="Text Box 18"/>
          <p:cNvSpPr txBox="1">
            <a:spLocks noChangeArrowheads="1"/>
          </p:cNvSpPr>
          <p:nvPr/>
        </p:nvSpPr>
        <p:spPr bwMode="auto">
          <a:xfrm>
            <a:off x="381000" y="5715000"/>
            <a:ext cx="3886200" cy="701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Something is not right! What happened to the forces on the loop on the side? </a:t>
            </a:r>
            <a:endParaRPr lang="en-US" sz="2000" baseline="-2500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57395" name="Text Box 19"/>
          <p:cNvSpPr txBox="1">
            <a:spLocks noChangeArrowheads="1"/>
          </p:cNvSpPr>
          <p:nvPr/>
        </p:nvSpPr>
        <p:spPr bwMode="auto">
          <a:xfrm>
            <a:off x="4495800" y="5699125"/>
            <a:ext cx="4343400" cy="701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CC0000"/>
                </a:solidFill>
                <a:latin typeface="Arial Narrow" charset="0"/>
              </a:rPr>
              <a:t>The two forces cancel out since they are in opposite direction with the same magnitude. </a:t>
            </a:r>
            <a:endParaRPr lang="en-US" sz="2000" baseline="-25000" dirty="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57396" name="Line 20"/>
          <p:cNvSpPr>
            <a:spLocks noChangeShapeType="1"/>
          </p:cNvSpPr>
          <p:nvPr/>
        </p:nvSpPr>
        <p:spPr bwMode="auto">
          <a:xfrm flipH="1">
            <a:off x="7086600" y="24384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7397" name="Line 21"/>
          <p:cNvSpPr>
            <a:spLocks noChangeShapeType="1"/>
          </p:cNvSpPr>
          <p:nvPr/>
        </p:nvSpPr>
        <p:spPr bwMode="auto">
          <a:xfrm rot="10800000" flipH="1">
            <a:off x="8458200" y="24384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D38A-0E9D-5D45-8605-D1CEDAFA609A}" type="slidenum">
              <a:rPr lang="en-US"/>
              <a:pPr/>
              <a:t>5</a:t>
            </a:fld>
            <a:endParaRPr lang="en-US"/>
          </a:p>
        </p:txBody>
      </p:sp>
      <p:pic>
        <p:nvPicPr>
          <p:cNvPr id="358402" name="Picture 2" descr="FG27_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28600"/>
            <a:ext cx="2971800" cy="2228850"/>
          </a:xfrm>
          <a:prstGeom prst="rect">
            <a:avLst/>
          </a:prstGeom>
          <a:noFill/>
        </p:spPr>
      </p:pic>
      <p:sp>
        <p:nvSpPr>
          <p:cNvPr id="35840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27 –</a:t>
            </a:r>
            <a:r>
              <a:rPr lang="en-US" dirty="0" smtClean="0"/>
              <a:t> 3 </a:t>
            </a:r>
            <a:endParaRPr lang="en-US" dirty="0"/>
          </a:p>
        </p:txBody>
      </p:sp>
      <p:sp>
        <p:nvSpPr>
          <p:cNvPr id="358404" name="Text Box 4"/>
          <p:cNvSpPr txBox="1">
            <a:spLocks noChangeArrowheads="1"/>
          </p:cNvSpPr>
          <p:nvPr/>
        </p:nvSpPr>
        <p:spPr bwMode="auto">
          <a:xfrm>
            <a:off x="228600" y="536575"/>
            <a:ext cx="67818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Magnetic force on a semi-circular wire.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A rigid wire, carrying the current </a:t>
            </a:r>
            <a:r>
              <a:rPr lang="en-US" sz="20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, consists of a semicircle of radius R and two straight portions as shown in the figure.  The wire lies in a plane perpendicular to the uniform magnetic field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b="1" baseline="-25000" dirty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 The straight portions each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has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length</a:t>
            </a:r>
            <a:r>
              <a:rPr lang="en-US" sz="2000" dirty="0">
                <a:solidFill>
                  <a:schemeClr val="accent2"/>
                </a:solidFill>
                <a:latin typeface="Monotype Corsiva" charset="0"/>
              </a:rPr>
              <a:t> l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within the field.  Determine the net force on the wire due to the magnetic field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b="1" baseline="-25000" dirty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</a:t>
            </a:r>
          </a:p>
        </p:txBody>
      </p:sp>
      <p:sp>
        <p:nvSpPr>
          <p:cNvPr id="358405" name="Text Box 5"/>
          <p:cNvSpPr txBox="1">
            <a:spLocks noChangeArrowheads="1"/>
          </p:cNvSpPr>
          <p:nvPr/>
        </p:nvSpPr>
        <p:spPr bwMode="auto">
          <a:xfrm>
            <a:off x="304800" y="2590800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As in the previous example, the forces on the straight sections of the wire is equal and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in opposite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direction.  Thus they cancel.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58406" name="Text Box 6"/>
          <p:cNvSpPr txBox="1">
            <a:spLocks noChangeArrowheads="1"/>
          </p:cNvSpPr>
          <p:nvPr/>
        </p:nvSpPr>
        <p:spPr bwMode="auto">
          <a:xfrm>
            <a:off x="304800" y="5129213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 </a:t>
            </a:r>
          </a:p>
        </p:txBody>
      </p:sp>
      <p:sp>
        <p:nvSpPr>
          <p:cNvPr id="358407" name="Text Box 7"/>
          <p:cNvSpPr txBox="1">
            <a:spLocks noChangeArrowheads="1"/>
          </p:cNvSpPr>
          <p:nvPr/>
        </p:nvSpPr>
        <p:spPr bwMode="auto">
          <a:xfrm>
            <a:off x="304800" y="4327525"/>
            <a:ext cx="769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CC"/>
                </a:solidFill>
                <a:latin typeface="Arial Narrow" charset="0"/>
              </a:rPr>
              <a:t>What is the net x component of the force exerting on the circular section?</a:t>
            </a:r>
            <a:endParaRPr lang="en-US" sz="2000" b="1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58408" name="Object 8"/>
          <p:cNvGraphicFramePr>
            <a:graphicFrameLocks noChangeAspect="1"/>
          </p:cNvGraphicFramePr>
          <p:nvPr/>
        </p:nvGraphicFramePr>
        <p:xfrm>
          <a:off x="1119188" y="5122863"/>
          <a:ext cx="101441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19" name="Equation" r:id="rId4" imgW="495000" imgH="228600" progId="Equation.DSMT4">
                  <p:embed/>
                </p:oleObj>
              </mc:Choice>
              <mc:Fallback>
                <p:oleObj name="Equation" r:id="rId4" imgW="49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88" y="5122863"/>
                        <a:ext cx="101441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09" name="Object 9"/>
          <p:cNvGraphicFramePr>
            <a:graphicFrameLocks noChangeAspect="1"/>
          </p:cNvGraphicFramePr>
          <p:nvPr/>
        </p:nvGraphicFramePr>
        <p:xfrm>
          <a:off x="7386638" y="3371850"/>
          <a:ext cx="16954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20" name="Equation" r:id="rId6" imgW="774700" imgH="190500" progId="Equation.DSMT4">
                  <p:embed/>
                </p:oleObj>
              </mc:Choice>
              <mc:Fallback>
                <p:oleObj name="Equation" r:id="rId6" imgW="774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6638" y="3371850"/>
                        <a:ext cx="1695450" cy="415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10" name="Object 10"/>
          <p:cNvGraphicFramePr>
            <a:graphicFrameLocks noChangeAspect="1"/>
          </p:cNvGraphicFramePr>
          <p:nvPr/>
        </p:nvGraphicFramePr>
        <p:xfrm>
          <a:off x="5905500" y="5103813"/>
          <a:ext cx="74612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21" name="Equation" r:id="rId8" imgW="368300" imgH="254000" progId="Equation.DSMT4">
                  <p:embed/>
                </p:oleObj>
              </mc:Choice>
              <mc:Fallback>
                <p:oleObj name="Equation" r:id="rId8" imgW="368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0" y="5103813"/>
                        <a:ext cx="746125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11" name="AutoShape 11"/>
          <p:cNvSpPr>
            <a:spLocks noChangeArrowheads="1"/>
          </p:cNvSpPr>
          <p:nvPr/>
        </p:nvSpPr>
        <p:spPr bwMode="auto">
          <a:xfrm>
            <a:off x="143092" y="5531138"/>
            <a:ext cx="2437971" cy="672525"/>
          </a:xfrm>
          <a:prstGeom prst="rightArrow">
            <a:avLst>
              <a:gd name="adj1" fmla="val 50000"/>
              <a:gd name="adj2" fmla="val 99219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Integrating over</a:t>
            </a:r>
            <a:r>
              <a:rPr lang="en-US" sz="1600" b="1" dirty="0" smtClean="0">
                <a:solidFill>
                  <a:srgbClr val="CC0000"/>
                </a:solidFill>
                <a:latin typeface="Arial Narrow" charset="0"/>
              </a:rPr>
              <a:t> </a:t>
            </a:r>
            <a:r>
              <a:rPr lang="en-US" sz="1600" b="1" dirty="0" err="1" smtClean="0">
                <a:solidFill>
                  <a:srgbClr val="CC0000"/>
                </a:solidFill>
                <a:latin typeface="Symbol" charset="2"/>
              </a:rPr>
              <a:t>ϕ</a:t>
            </a:r>
            <a:r>
              <a:rPr lang="en-US" sz="1600" b="1" dirty="0" smtClean="0">
                <a:solidFill>
                  <a:srgbClr val="CC0000"/>
                </a:solidFill>
                <a:latin typeface="Symbol" charset="2"/>
              </a:rPr>
              <a:t>=</a:t>
            </a:r>
            <a:r>
              <a:rPr lang="en-US" sz="1600" b="1" dirty="0" smtClean="0">
                <a:solidFill>
                  <a:srgbClr val="CC0000"/>
                </a:solidFill>
                <a:latin typeface="+mj-lt"/>
              </a:rPr>
              <a:t>0</a:t>
            </a:r>
            <a:r>
              <a:rPr lang="en-US" sz="1600" b="1" dirty="0" smtClean="0">
                <a:solidFill>
                  <a:srgbClr val="CC0000"/>
                </a:solidFill>
                <a:latin typeface="+mj-lt"/>
                <a:sym typeface="Wingdings"/>
              </a:rPr>
              <a:t> - </a:t>
            </a:r>
            <a:r>
              <a:rPr lang="en-US" sz="1600" b="1" dirty="0" err="1" smtClean="0">
                <a:solidFill>
                  <a:srgbClr val="CC0000"/>
                </a:solidFill>
                <a:latin typeface="Symbol" charset="2"/>
                <a:cs typeface="Symbol" charset="2"/>
              </a:rPr>
              <a:t>π</a:t>
            </a:r>
            <a:endParaRPr lang="en-US" sz="1600" b="1" dirty="0">
              <a:solidFill>
                <a:srgbClr val="CC0000"/>
              </a:solidFill>
              <a:latin typeface="Symbol" charset="2"/>
              <a:cs typeface="Symbol" charset="2"/>
            </a:endParaRPr>
          </a:p>
        </p:txBody>
      </p:sp>
      <p:graphicFrame>
        <p:nvGraphicFramePr>
          <p:cNvPr id="358412" name="Object 12"/>
          <p:cNvGraphicFramePr>
            <a:graphicFrameLocks noChangeAspect="1"/>
          </p:cNvGraphicFramePr>
          <p:nvPr/>
        </p:nvGraphicFramePr>
        <p:xfrm>
          <a:off x="2590800" y="5718175"/>
          <a:ext cx="503238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22" name="Equation" r:id="rId10" imgW="266700" imgH="152400" progId="Equation.DSMT4">
                  <p:embed/>
                </p:oleObj>
              </mc:Choice>
              <mc:Fallback>
                <p:oleObj name="Equation" r:id="rId10" imgW="266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718175"/>
                        <a:ext cx="503238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13" name="Oval 13"/>
          <p:cNvSpPr>
            <a:spLocks noChangeArrowheads="1"/>
          </p:cNvSpPr>
          <p:nvPr/>
        </p:nvSpPr>
        <p:spPr bwMode="auto">
          <a:xfrm>
            <a:off x="7315200" y="1524000"/>
            <a:ext cx="3810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14" name="Oval 14"/>
          <p:cNvSpPr>
            <a:spLocks noChangeArrowheads="1"/>
          </p:cNvSpPr>
          <p:nvPr/>
        </p:nvSpPr>
        <p:spPr bwMode="auto">
          <a:xfrm>
            <a:off x="8382000" y="1524000"/>
            <a:ext cx="3810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15" name="Text Box 15"/>
          <p:cNvSpPr txBox="1">
            <a:spLocks noChangeArrowheads="1"/>
          </p:cNvSpPr>
          <p:nvPr/>
        </p:nvSpPr>
        <p:spPr bwMode="auto">
          <a:xfrm>
            <a:off x="304800" y="33528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do we use to figure out the net force on the semicircle?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58416" name="Text Box 16"/>
          <p:cNvSpPr txBox="1">
            <a:spLocks noChangeArrowheads="1"/>
          </p:cNvSpPr>
          <p:nvPr/>
        </p:nvSpPr>
        <p:spPr bwMode="auto">
          <a:xfrm>
            <a:off x="304800" y="38100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divide the semicircle into infinitesimal straight sections.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58417" name="Object 17"/>
          <p:cNvGraphicFramePr>
            <a:graphicFrameLocks noChangeAspect="1"/>
          </p:cNvGraphicFramePr>
          <p:nvPr/>
        </p:nvGraphicFramePr>
        <p:xfrm>
          <a:off x="7402513" y="3886200"/>
          <a:ext cx="116205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23" name="Equation" r:id="rId12" imgW="546100" imgH="190500" progId="Equation.DSMT4">
                  <p:embed/>
                </p:oleObj>
              </mc:Choice>
              <mc:Fallback>
                <p:oleObj name="Equation" r:id="rId12" imgW="5461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2513" y="3886200"/>
                        <a:ext cx="116205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18" name="Text Box 18"/>
          <p:cNvSpPr txBox="1">
            <a:spLocks noChangeArrowheads="1"/>
          </p:cNvSpPr>
          <p:nvPr/>
        </p:nvSpPr>
        <p:spPr bwMode="auto">
          <a:xfrm>
            <a:off x="7848600" y="4267200"/>
            <a:ext cx="3810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0  </a:t>
            </a:r>
          </a:p>
        </p:txBody>
      </p:sp>
      <p:sp>
        <p:nvSpPr>
          <p:cNvPr id="358419" name="Text Box 19"/>
          <p:cNvSpPr txBox="1">
            <a:spLocks noChangeArrowheads="1"/>
          </p:cNvSpPr>
          <p:nvPr/>
        </p:nvSpPr>
        <p:spPr bwMode="auto">
          <a:xfrm>
            <a:off x="8382000" y="4327525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CC"/>
                </a:solidFill>
                <a:latin typeface="Arial Narrow" charset="0"/>
              </a:rPr>
              <a:t>Why?  </a:t>
            </a:r>
          </a:p>
        </p:txBody>
      </p:sp>
      <p:sp>
        <p:nvSpPr>
          <p:cNvPr id="358420" name="Text Box 20"/>
          <p:cNvSpPr txBox="1">
            <a:spLocks noChangeArrowheads="1"/>
          </p:cNvSpPr>
          <p:nvPr/>
        </p:nvSpPr>
        <p:spPr bwMode="auto">
          <a:xfrm>
            <a:off x="304800" y="4708525"/>
            <a:ext cx="792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CC"/>
                </a:solidFill>
                <a:latin typeface="Arial Narrow" charset="0"/>
              </a:rPr>
              <a:t>Because the forces on left and the right-hand sides of the semicircle balance.</a:t>
            </a:r>
            <a:endParaRPr lang="en-US" sz="2000" b="1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58421" name="Text Box 21"/>
          <p:cNvSpPr txBox="1">
            <a:spLocks noChangeArrowheads="1"/>
          </p:cNvSpPr>
          <p:nvPr/>
        </p:nvSpPr>
        <p:spPr bwMode="auto">
          <a:xfrm>
            <a:off x="2286000" y="5129213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Y-component of the force dF is  </a:t>
            </a:r>
          </a:p>
        </p:txBody>
      </p:sp>
      <p:graphicFrame>
        <p:nvGraphicFramePr>
          <p:cNvPr id="358422" name="Object 22"/>
          <p:cNvGraphicFramePr>
            <a:graphicFrameLocks noChangeAspect="1"/>
          </p:cNvGraphicFramePr>
          <p:nvPr/>
        </p:nvGraphicFramePr>
        <p:xfrm>
          <a:off x="6605588" y="5102225"/>
          <a:ext cx="149066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24" name="Equation" r:id="rId14" imgW="736600" imgH="254000" progId="Equation.DSMT4">
                  <p:embed/>
                </p:oleObj>
              </mc:Choice>
              <mc:Fallback>
                <p:oleObj name="Equation" r:id="rId14" imgW="7366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5588" y="5102225"/>
                        <a:ext cx="1490662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3" name="Object 23"/>
          <p:cNvGraphicFramePr>
            <a:graphicFrameLocks noChangeAspect="1"/>
          </p:cNvGraphicFramePr>
          <p:nvPr/>
        </p:nvGraphicFramePr>
        <p:xfrm>
          <a:off x="8089900" y="5154613"/>
          <a:ext cx="9779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25" name="Equation" r:id="rId16" imgW="482400" imgH="203040" progId="Equation.DSMT4">
                  <p:embed/>
                </p:oleObj>
              </mc:Choice>
              <mc:Fallback>
                <p:oleObj name="Equation" r:id="rId16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9900" y="5154613"/>
                        <a:ext cx="9779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24" name="Text Box 24"/>
          <p:cNvSpPr txBox="1">
            <a:spLocks noChangeArrowheads="1"/>
          </p:cNvSpPr>
          <p:nvPr/>
        </p:nvSpPr>
        <p:spPr bwMode="auto">
          <a:xfrm>
            <a:off x="152400" y="6308725"/>
            <a:ext cx="1752600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Which direction? </a:t>
            </a:r>
            <a:endParaRPr lang="en-US" sz="2000" baseline="-2500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58425" name="Text Box 25"/>
          <p:cNvSpPr txBox="1">
            <a:spLocks noChangeArrowheads="1"/>
          </p:cNvSpPr>
          <p:nvPr/>
        </p:nvSpPr>
        <p:spPr bwMode="auto">
          <a:xfrm>
            <a:off x="2057400" y="6324600"/>
            <a:ext cx="6781800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Vertically upward direction.  The wire will be pulled deeper into the field. </a:t>
            </a:r>
            <a:endParaRPr lang="en-US" sz="2000" baseline="-25000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358426" name="Object 26"/>
          <p:cNvGraphicFramePr>
            <a:graphicFrameLocks noChangeAspect="1"/>
          </p:cNvGraphicFramePr>
          <p:nvPr/>
        </p:nvGraphicFramePr>
        <p:xfrm>
          <a:off x="3003550" y="5551488"/>
          <a:ext cx="170021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26" name="Equation" r:id="rId18" imgW="901700" imgH="342900" progId="Equation.DSMT4">
                  <p:embed/>
                </p:oleObj>
              </mc:Choice>
              <mc:Fallback>
                <p:oleObj name="Equation" r:id="rId18" imgW="9017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3550" y="5551488"/>
                        <a:ext cx="1700213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7" name="Object 27"/>
          <p:cNvGraphicFramePr>
            <a:graphicFrameLocks noChangeAspect="1"/>
          </p:cNvGraphicFramePr>
          <p:nvPr/>
        </p:nvGraphicFramePr>
        <p:xfrm>
          <a:off x="4583113" y="5551488"/>
          <a:ext cx="1893887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27" name="Equation" r:id="rId20" imgW="1003300" imgH="342900" progId="Equation.DSMT4">
                  <p:embed/>
                </p:oleObj>
              </mc:Choice>
              <mc:Fallback>
                <p:oleObj name="Equation" r:id="rId20" imgW="10033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113" y="5551488"/>
                        <a:ext cx="1893887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8" name="Object 28"/>
          <p:cNvGraphicFramePr>
            <a:graphicFrameLocks noChangeAspect="1"/>
          </p:cNvGraphicFramePr>
          <p:nvPr/>
        </p:nvGraphicFramePr>
        <p:xfrm>
          <a:off x="6465888" y="5591175"/>
          <a:ext cx="189388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28" name="Equation" r:id="rId22" imgW="1003300" imgH="317500" progId="Equation.DSMT4">
                  <p:embed/>
                </p:oleObj>
              </mc:Choice>
              <mc:Fallback>
                <p:oleObj name="Equation" r:id="rId22" imgW="10033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5591175"/>
                        <a:ext cx="1893887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9" name="Object 29"/>
          <p:cNvGraphicFramePr>
            <a:graphicFrameLocks noChangeAspect="1"/>
          </p:cNvGraphicFramePr>
          <p:nvPr/>
        </p:nvGraphicFramePr>
        <p:xfrm>
          <a:off x="8324850" y="5689600"/>
          <a:ext cx="719138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29" name="Equation" r:id="rId24" imgW="381000" imgH="228600" progId="Equation.DSMT4">
                  <p:embed/>
                </p:oleObj>
              </mc:Choice>
              <mc:Fallback>
                <p:oleObj name="Equation" r:id="rId24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4850" y="5689600"/>
                        <a:ext cx="719138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30" name="Oval 30"/>
          <p:cNvSpPr>
            <a:spLocks noChangeArrowheads="1"/>
          </p:cNvSpPr>
          <p:nvPr/>
        </p:nvSpPr>
        <p:spPr bwMode="auto">
          <a:xfrm>
            <a:off x="8305800" y="5638800"/>
            <a:ext cx="381000" cy="4572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3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5B5F-3FB5-2140-80F0-FD13C008249F}" type="slidenum">
              <a:rPr lang="en-US"/>
              <a:pPr/>
              <a:t>6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86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Will moving charge in a magnetic field experience force?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Yes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Why?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Since the wire carrying a current (moving charge) </a:t>
            </a:r>
            <a:r>
              <a:rPr lang="en-US" sz="2400" dirty="0" smtClean="0"/>
              <a:t>experiences </a:t>
            </a:r>
            <a:r>
              <a:rPr lang="en-US" sz="2400" dirty="0"/>
              <a:t>force in a magnetic field, a </a:t>
            </a:r>
            <a:r>
              <a:rPr lang="en-US" sz="2400" dirty="0" smtClean="0"/>
              <a:t>freely </a:t>
            </a:r>
            <a:r>
              <a:rPr lang="en-US" sz="2400" dirty="0"/>
              <a:t>moving charge must feel the same kind of force…</a:t>
            </a:r>
            <a:r>
              <a:rPr lang="en-US" sz="2400" dirty="0">
                <a:sym typeface="Wingdings" charset="2"/>
              </a:rPr>
              <a:t>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OK, then how much force would it experience?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Let’s consider N moving particles with charge </a:t>
            </a:r>
            <a:r>
              <a:rPr lang="en-US" sz="2400" dirty="0" err="1"/>
              <a:t>q</a:t>
            </a:r>
            <a:r>
              <a:rPr lang="en-US" sz="2400" dirty="0"/>
              <a:t> each, and they pass by a given point in</a:t>
            </a:r>
            <a:r>
              <a:rPr lang="en-US" sz="2400" dirty="0" smtClean="0"/>
              <a:t> a time </a:t>
            </a:r>
            <a:r>
              <a:rPr lang="en-US" sz="2400" dirty="0"/>
              <a:t>interval </a:t>
            </a:r>
            <a:r>
              <a:rPr lang="en-US" sz="2400" dirty="0" err="1"/>
              <a:t>t</a:t>
            </a:r>
            <a:r>
              <a:rPr lang="en-US" sz="2400" dirty="0"/>
              <a:t>.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What is the current?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Let t be the time for a charge q to travel a distance L in </a:t>
            </a:r>
            <a:r>
              <a:rPr lang="en-US" sz="2400" dirty="0" smtClean="0"/>
              <a:t>the </a:t>
            </a:r>
            <a:r>
              <a:rPr lang="en-US" sz="2400" dirty="0"/>
              <a:t>magnetic field </a:t>
            </a:r>
            <a:r>
              <a:rPr lang="en-US" sz="2400" b="1" dirty="0"/>
              <a:t>B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Then, the length vector </a:t>
            </a:r>
            <a:r>
              <a:rPr lang="en-US" sz="2000" b="1" dirty="0" err="1">
                <a:latin typeface="Monotype Corsiva" charset="0"/>
              </a:rPr>
              <a:t>l</a:t>
            </a:r>
            <a:r>
              <a:rPr lang="en-US" sz="2000" dirty="0"/>
              <a:t> becomes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Where </a:t>
            </a:r>
            <a:r>
              <a:rPr lang="en-US" sz="2000" b="1" dirty="0" err="1"/>
              <a:t>v</a:t>
            </a:r>
            <a:r>
              <a:rPr lang="en-US" sz="2000" dirty="0"/>
              <a:t> is the velocity of the particle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Thus the force on N particles by the field is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 force on one particle with charge </a:t>
            </a:r>
            <a:r>
              <a:rPr lang="en-US" sz="2800" dirty="0" err="1"/>
              <a:t>q</a:t>
            </a:r>
            <a:r>
              <a:rPr lang="en-US" sz="2800" dirty="0"/>
              <a:t>, 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Magnetic Forces on a Moving Charge</a:t>
            </a:r>
          </a:p>
        </p:txBody>
      </p:sp>
      <p:graphicFrame>
        <p:nvGraphicFramePr>
          <p:cNvPr id="35942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6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2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6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6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1" name="Object 7"/>
          <p:cNvGraphicFramePr>
            <a:graphicFrameLocks noChangeAspect="1"/>
          </p:cNvGraphicFramePr>
          <p:nvPr/>
        </p:nvGraphicFramePr>
        <p:xfrm>
          <a:off x="4724400" y="4648200"/>
          <a:ext cx="76501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70" name="Equation" r:id="rId7" imgW="368300" imgH="190500" progId="Equation.DSMT4">
                  <p:embed/>
                </p:oleObj>
              </mc:Choice>
              <mc:Fallback>
                <p:oleObj name="Equation" r:id="rId7" imgW="368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648200"/>
                        <a:ext cx="76501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2" name="Object 8"/>
          <p:cNvGraphicFramePr>
            <a:graphicFrameLocks noChangeAspect="1"/>
          </p:cNvGraphicFramePr>
          <p:nvPr/>
        </p:nvGraphicFramePr>
        <p:xfrm>
          <a:off x="6324600" y="5346700"/>
          <a:ext cx="56673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71" name="Equation" r:id="rId9" imgW="266700" imgH="177800" progId="Equation.DSMT4">
                  <p:embed/>
                </p:oleObj>
              </mc:Choice>
              <mc:Fallback>
                <p:oleObj name="Equation" r:id="rId9" imgW="2667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346700"/>
                        <a:ext cx="56673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3" name="Object 9"/>
          <p:cNvGraphicFramePr>
            <a:graphicFrameLocks noChangeAspect="1"/>
          </p:cNvGraphicFramePr>
          <p:nvPr/>
        </p:nvGraphicFramePr>
        <p:xfrm>
          <a:off x="3429000" y="3733800"/>
          <a:ext cx="5222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24" name="Equation" r:id="rId11" imgW="228600" imgH="152400" progId="Equation.DSMT4">
                  <p:embed/>
                </p:oleObj>
              </mc:Choice>
              <mc:Fallback>
                <p:oleObj name="Equation" r:id="rId11" imgW="228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733800"/>
                        <a:ext cx="52228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4" name="Object 10"/>
          <p:cNvGraphicFramePr>
            <a:graphicFrameLocks noChangeAspect="1"/>
          </p:cNvGraphicFramePr>
          <p:nvPr/>
        </p:nvGraphicFramePr>
        <p:xfrm>
          <a:off x="5970588" y="5803900"/>
          <a:ext cx="140493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25" name="Equation" r:id="rId13" imgW="660400" imgH="215900" progId="Equation.DSMT4">
                  <p:embed/>
                </p:oleObj>
              </mc:Choice>
              <mc:Fallback>
                <p:oleObj name="Equation" r:id="rId13" imgW="6604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8" y="5803900"/>
                        <a:ext cx="1404937" cy="45878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5" name="Object 11"/>
          <p:cNvGraphicFramePr>
            <a:graphicFrameLocks noChangeAspect="1"/>
          </p:cNvGraphicFramePr>
          <p:nvPr/>
        </p:nvGraphicFramePr>
        <p:xfrm>
          <a:off x="6845300" y="5346700"/>
          <a:ext cx="10795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26" name="Equation" r:id="rId15" imgW="508000" imgH="190500" progId="Equation.DSMT4">
                  <p:embed/>
                </p:oleObj>
              </mc:Choice>
              <mc:Fallback>
                <p:oleObj name="Equation" r:id="rId15" imgW="508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300" y="5346700"/>
                        <a:ext cx="10795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6" name="Object 12"/>
          <p:cNvGraphicFramePr>
            <a:graphicFrameLocks noChangeAspect="1"/>
          </p:cNvGraphicFramePr>
          <p:nvPr/>
        </p:nvGraphicFramePr>
        <p:xfrm>
          <a:off x="7835900" y="5318125"/>
          <a:ext cx="110648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27" name="Equation" r:id="rId17" imgW="520700" imgH="215900" progId="Equation.DSMT4">
                  <p:embed/>
                </p:oleObj>
              </mc:Choice>
              <mc:Fallback>
                <p:oleObj name="Equation" r:id="rId17" imgW="520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5900" y="5318125"/>
                        <a:ext cx="1106488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7" name="Object 13"/>
          <p:cNvGraphicFramePr>
            <a:graphicFrameLocks noChangeAspect="1"/>
          </p:cNvGraphicFramePr>
          <p:nvPr/>
        </p:nvGraphicFramePr>
        <p:xfrm>
          <a:off x="3894138" y="3719513"/>
          <a:ext cx="75406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28" name="Equation" r:id="rId19" imgW="330200" imgH="215900" progId="Equation.DSMT4">
                  <p:embed/>
                </p:oleObj>
              </mc:Choice>
              <mc:Fallback>
                <p:oleObj name="Equation" r:id="rId19" imgW="3302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4138" y="3719513"/>
                        <a:ext cx="754062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475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B510-0944-C84B-B716-DDD6DD59B2D4}" type="slidenum">
              <a:rPr lang="en-US"/>
              <a:pPr/>
              <a:t>7</a:t>
            </a:fld>
            <a:endParaRPr lang="en-US"/>
          </a:p>
        </p:txBody>
      </p:sp>
      <p:pic>
        <p:nvPicPr>
          <p:cNvPr id="360450" name="Picture 2" descr="FG27_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953000"/>
            <a:ext cx="3352800" cy="1905000"/>
          </a:xfrm>
          <a:prstGeom prst="rect">
            <a:avLst/>
          </a:prstGeom>
          <a:noFill/>
        </p:spPr>
      </p:pic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This can be an alternative way of defining the magnetic field.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How?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magnitude of the force on a particle with charge </a:t>
            </a:r>
            <a:r>
              <a:rPr lang="en-US" dirty="0" err="1"/>
              <a:t>q</a:t>
            </a:r>
            <a:r>
              <a:rPr lang="en-US" dirty="0"/>
              <a:t> moving with a velocity </a:t>
            </a:r>
            <a:r>
              <a:rPr lang="en-US" dirty="0" err="1"/>
              <a:t>v</a:t>
            </a:r>
            <a:r>
              <a:rPr lang="en-US" dirty="0"/>
              <a:t> in</a:t>
            </a:r>
            <a:r>
              <a:rPr lang="en-US" dirty="0" smtClean="0"/>
              <a:t> a </a:t>
            </a:r>
            <a:r>
              <a:rPr lang="en-US" dirty="0"/>
              <a:t>field</a:t>
            </a:r>
            <a:r>
              <a:rPr lang="en-US" dirty="0" smtClean="0"/>
              <a:t> B is 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What is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</a:rPr>
              <a:t>θ</a:t>
            </a:r>
            <a:r>
              <a:rPr lang="en-US" dirty="0" smtClean="0"/>
              <a:t>?</a:t>
            </a:r>
            <a:endParaRPr lang="en-US" dirty="0"/>
          </a:p>
          <a:p>
            <a:pPr lvl="3">
              <a:lnSpc>
                <a:spcPct val="90000"/>
              </a:lnSpc>
            </a:pPr>
            <a:r>
              <a:rPr lang="en-US" dirty="0"/>
              <a:t>The angle between the magnetic field and the direction of particle’s movement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When is the force maximum?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When the angle between the field and the velocity vector is perpendicular.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                      </a:t>
            </a:r>
            <a:r>
              <a:rPr lang="en-US" dirty="0" err="1">
                <a:sym typeface="Wingdings" charset="2"/>
              </a:rPr>
              <a:t></a:t>
            </a:r>
            <a:r>
              <a:rPr lang="en-US" dirty="0"/>
              <a:t> </a:t>
            </a:r>
          </a:p>
        </p:txBody>
      </p:sp>
      <p:sp>
        <p:nvSpPr>
          <p:cNvPr id="36045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Magnetic Forces on a Moving Charge</a:t>
            </a:r>
          </a:p>
        </p:txBody>
      </p:sp>
      <p:graphicFrame>
        <p:nvGraphicFramePr>
          <p:cNvPr id="360453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5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4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5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5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6" name="Object 8"/>
          <p:cNvGraphicFramePr>
            <a:graphicFrameLocks noChangeAspect="1"/>
          </p:cNvGraphicFramePr>
          <p:nvPr/>
        </p:nvGraphicFramePr>
        <p:xfrm>
          <a:off x="1550988" y="2895600"/>
          <a:ext cx="164623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54" name="Equation" r:id="rId8" imgW="774700" imgH="190500" progId="Equation.DSMT4">
                  <p:embed/>
                </p:oleObj>
              </mc:Choice>
              <mc:Fallback>
                <p:oleObj name="Equation" r:id="rId8" imgW="774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988" y="2895600"/>
                        <a:ext cx="1646237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7" name="Object 9"/>
          <p:cNvGraphicFramePr>
            <a:graphicFrameLocks noChangeAspect="1"/>
          </p:cNvGraphicFramePr>
          <p:nvPr/>
        </p:nvGraphicFramePr>
        <p:xfrm>
          <a:off x="1447800" y="5002213"/>
          <a:ext cx="140493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55" name="Equation" r:id="rId10" imgW="660400" imgH="228600" progId="Equation.DSMT4">
                  <p:embed/>
                </p:oleObj>
              </mc:Choice>
              <mc:Fallback>
                <p:oleObj name="Equation" r:id="rId10" imgW="660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002213"/>
                        <a:ext cx="140493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58" name="Rectangle 10"/>
          <p:cNvSpPr>
            <a:spLocks noChangeArrowheads="1"/>
          </p:cNvSpPr>
          <p:nvPr/>
        </p:nvSpPr>
        <p:spPr bwMode="auto">
          <a:xfrm>
            <a:off x="381000" y="5486400"/>
            <a:ext cx="6019800" cy="137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direction of the force follows the right-hand-rule and is perpendicular to the direction of the magnetic field</a:t>
            </a:r>
          </a:p>
        </p:txBody>
      </p:sp>
      <p:graphicFrame>
        <p:nvGraphicFramePr>
          <p:cNvPr id="360459" name="Object 11"/>
          <p:cNvGraphicFramePr>
            <a:graphicFrameLocks noChangeAspect="1"/>
          </p:cNvGraphicFramePr>
          <p:nvPr/>
        </p:nvGraphicFramePr>
        <p:xfrm>
          <a:off x="3429000" y="4943475"/>
          <a:ext cx="91440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56" name="Equation" r:id="rId12" imgW="558800" imgH="419100" progId="Equation.DSMT4">
                  <p:embed/>
                </p:oleObj>
              </mc:Choice>
              <mc:Fallback>
                <p:oleObj name="Equation" r:id="rId12" imgW="558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943475"/>
                        <a:ext cx="914400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676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526B6-A71B-2540-B7CF-3766EEE7E26E}" type="slidenum">
              <a:rPr lang="en-US"/>
              <a:pPr/>
              <a:t>8</a:t>
            </a:fld>
            <a:endParaRPr lang="en-US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27 –</a:t>
            </a:r>
            <a:r>
              <a:rPr lang="en-US" dirty="0" smtClean="0"/>
              <a:t> 5 </a:t>
            </a:r>
            <a:endParaRPr lang="en-US" dirty="0"/>
          </a:p>
        </p:txBody>
      </p:sp>
      <p:sp>
        <p:nvSpPr>
          <p:cNvPr id="361475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9389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Magnetic force on a proton.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proton having a speed of 5x10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6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m/s in a magnetic field feels a force of F=8.0x10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-14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N toward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West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when it moves vertically upward.  When moving horizontally in a northerly direction, it feels zero force.  What is the magnitude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and the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direction of the magnetic field in this region? </a:t>
            </a:r>
          </a:p>
        </p:txBody>
      </p:sp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533400" y="24384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What is the charge of a proton?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61477" name="Text Box 5"/>
          <p:cNvSpPr txBox="1">
            <a:spLocks noChangeArrowheads="1"/>
          </p:cNvSpPr>
          <p:nvPr/>
        </p:nvSpPr>
        <p:spPr bwMode="auto">
          <a:xfrm>
            <a:off x="533400" y="2759075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What does the fact that the proton does not feel any force in a northerly direction tell you about the magnetic field?</a:t>
            </a:r>
          </a:p>
        </p:txBody>
      </p:sp>
      <p:sp>
        <p:nvSpPr>
          <p:cNvPr id="361478" name="Text Box 6"/>
          <p:cNvSpPr txBox="1">
            <a:spLocks noChangeArrowheads="1"/>
          </p:cNvSpPr>
          <p:nvPr/>
        </p:nvSpPr>
        <p:spPr bwMode="auto">
          <a:xfrm>
            <a:off x="5410200" y="3505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Why?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61479" name="Object 7"/>
          <p:cNvGraphicFramePr>
            <a:graphicFrameLocks noChangeAspect="1"/>
          </p:cNvGraphicFramePr>
          <p:nvPr/>
        </p:nvGraphicFramePr>
        <p:xfrm>
          <a:off x="4267200" y="2409825"/>
          <a:ext cx="6477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75" name="Equation" r:id="rId3" imgW="304560" imgH="228600" progId="Equation.DSMT4">
                  <p:embed/>
                </p:oleObj>
              </mc:Choice>
              <mc:Fallback>
                <p:oleObj name="Equation" r:id="rId3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409825"/>
                        <a:ext cx="6477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1480" name="Text Box 8"/>
          <p:cNvSpPr txBox="1">
            <a:spLocks noChangeArrowheads="1"/>
          </p:cNvSpPr>
          <p:nvPr/>
        </p:nvSpPr>
        <p:spPr bwMode="auto">
          <a:xfrm>
            <a:off x="457200" y="35052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00"/>
                </a:solidFill>
                <a:latin typeface="Arial Narrow" charset="0"/>
              </a:rPr>
              <a:t>The field is along the north-south direction. </a:t>
            </a:r>
            <a:endParaRPr lang="en-US" baseline="-25000" dirty="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61481" name="Text Box 9"/>
          <p:cNvSpPr txBox="1">
            <a:spLocks noChangeArrowheads="1"/>
          </p:cNvSpPr>
          <p:nvPr/>
        </p:nvSpPr>
        <p:spPr bwMode="auto">
          <a:xfrm>
            <a:off x="457200" y="3886200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Because the particle does not feel any magnetic force when it is moving along the direction of the field. </a:t>
            </a:r>
            <a:endParaRPr lang="en-US" baseline="-2500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61482" name="Text Box 10"/>
          <p:cNvSpPr txBox="1">
            <a:spLocks noChangeArrowheads="1"/>
          </p:cNvSpPr>
          <p:nvPr/>
        </p:nvSpPr>
        <p:spPr bwMode="auto">
          <a:xfrm>
            <a:off x="457200" y="4648200"/>
            <a:ext cx="7848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CC00CC"/>
                </a:solidFill>
                <a:latin typeface="Arial Narrow" charset="0"/>
              </a:rPr>
              <a:t>Since the particle feels force toward</a:t>
            </a:r>
            <a:r>
              <a:rPr lang="en-US" sz="2200" dirty="0" smtClean="0">
                <a:solidFill>
                  <a:srgbClr val="CC00CC"/>
                </a:solidFill>
                <a:latin typeface="Arial Narrow" charset="0"/>
              </a:rPr>
              <a:t> West</a:t>
            </a:r>
            <a:r>
              <a:rPr lang="en-US" sz="2200" dirty="0">
                <a:solidFill>
                  <a:srgbClr val="CC00CC"/>
                </a:solidFill>
                <a:latin typeface="Arial Narrow" charset="0"/>
              </a:rPr>
              <a:t>, the field should be pointing </a:t>
            </a:r>
            <a:r>
              <a:rPr lang="en-US" sz="2200" dirty="0" smtClean="0">
                <a:solidFill>
                  <a:srgbClr val="CC00CC"/>
                </a:solidFill>
                <a:latin typeface="Arial Narrow" charset="0"/>
              </a:rPr>
              <a:t>to? </a:t>
            </a:r>
            <a:endParaRPr lang="en-US" sz="2200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61483" name="Text Box 11"/>
          <p:cNvSpPr txBox="1">
            <a:spLocks noChangeArrowheads="1"/>
          </p:cNvSpPr>
          <p:nvPr/>
        </p:nvSpPr>
        <p:spPr bwMode="auto">
          <a:xfrm>
            <a:off x="8001000" y="4648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00"/>
                </a:solidFill>
                <a:latin typeface="Arial Narrow" charset="0"/>
              </a:rPr>
              <a:t>North </a:t>
            </a:r>
            <a:endParaRPr lang="en-US" baseline="-25000" dirty="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61484" name="Text Box 12"/>
          <p:cNvSpPr txBox="1">
            <a:spLocks noChangeArrowheads="1"/>
          </p:cNvSpPr>
          <p:nvPr/>
        </p:nvSpPr>
        <p:spPr bwMode="auto">
          <a:xfrm>
            <a:off x="457200" y="50292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Using the formula for the magnitude of the field B, we obtain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61485" name="Object 13"/>
          <p:cNvGraphicFramePr>
            <a:graphicFrameLocks noChangeAspect="1"/>
          </p:cNvGraphicFramePr>
          <p:nvPr/>
        </p:nvGraphicFramePr>
        <p:xfrm>
          <a:off x="1219200" y="5638800"/>
          <a:ext cx="58896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48" name="Equation" r:id="rId5" imgW="254000" imgH="152400" progId="Equation.DSMT4">
                  <p:embed/>
                </p:oleObj>
              </mc:Choice>
              <mc:Fallback>
                <p:oleObj name="Equation" r:id="rId5" imgW="254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638800"/>
                        <a:ext cx="588963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1486" name="Object 14"/>
          <p:cNvGraphicFramePr>
            <a:graphicFrameLocks noChangeAspect="1"/>
          </p:cNvGraphicFramePr>
          <p:nvPr/>
        </p:nvGraphicFramePr>
        <p:xfrm>
          <a:off x="1752600" y="5384800"/>
          <a:ext cx="73501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49" name="Equation" r:id="rId7" imgW="317500" imgH="406400" progId="Equation.DSMT4">
                  <p:embed/>
                </p:oleObj>
              </mc:Choice>
              <mc:Fallback>
                <p:oleObj name="Equation" r:id="rId7" imgW="317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384800"/>
                        <a:ext cx="735013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1487" name="Object 15"/>
          <p:cNvGraphicFramePr>
            <a:graphicFrameLocks noChangeAspect="1"/>
          </p:cNvGraphicFramePr>
          <p:nvPr/>
        </p:nvGraphicFramePr>
        <p:xfrm>
          <a:off x="2452688" y="5319713"/>
          <a:ext cx="4710112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50" name="Equation" r:id="rId9" imgW="2032000" imgH="419100" progId="Equation.DSMT4">
                  <p:embed/>
                </p:oleObj>
              </mc:Choice>
              <mc:Fallback>
                <p:oleObj name="Equation" r:id="rId9" imgW="2032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5319713"/>
                        <a:ext cx="4710112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1488" name="Text Box 16"/>
          <p:cNvSpPr txBox="1">
            <a:spLocks noChangeArrowheads="1"/>
          </p:cNvSpPr>
          <p:nvPr/>
        </p:nvSpPr>
        <p:spPr bwMode="auto">
          <a:xfrm>
            <a:off x="762000" y="6308725"/>
            <a:ext cx="7162800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We can use magnetic field to measure the momentum of a particle.  How? </a:t>
            </a:r>
            <a:endParaRPr lang="en-US" sz="2000" baseline="-25000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361489" name="Object 17"/>
          <p:cNvGraphicFramePr>
            <a:graphicFrameLocks noChangeAspect="1"/>
          </p:cNvGraphicFramePr>
          <p:nvPr/>
        </p:nvGraphicFramePr>
        <p:xfrm>
          <a:off x="4875213" y="2387600"/>
          <a:ext cx="21351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51" name="Equation" r:id="rId11" imgW="1002960" imgH="203040" progId="Equation.DSMT4">
                  <p:embed/>
                </p:oleObj>
              </mc:Choice>
              <mc:Fallback>
                <p:oleObj name="Equation" r:id="rId11" imgW="1002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5213" y="2387600"/>
                        <a:ext cx="213518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59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62D4-C828-A747-81DE-EEB941212528}" type="slidenum">
              <a:rPr lang="en-US"/>
              <a:pPr/>
              <a:t>9</a:t>
            </a:fld>
            <a:endParaRPr lang="en-US"/>
          </a:p>
        </p:txBody>
      </p:sp>
      <p:pic>
        <p:nvPicPr>
          <p:cNvPr id="370690" name="Picture 2" descr="FG27_0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685800"/>
            <a:ext cx="3505200" cy="2628900"/>
          </a:xfrm>
          <a:prstGeom prst="rect">
            <a:avLst/>
          </a:prstGeom>
          <a:noFill/>
        </p:spPr>
      </p:pic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6019800" cy="2743200"/>
          </a:xfrm>
        </p:spPr>
        <p:txBody>
          <a:bodyPr/>
          <a:lstStyle/>
          <a:p>
            <a:r>
              <a:rPr lang="en-US" sz="2800"/>
              <a:t>What shape do you think is the path of a charged particle on a plane perpendicular to a uniform magnetic field?</a:t>
            </a:r>
          </a:p>
          <a:p>
            <a:pPr lvl="1"/>
            <a:r>
              <a:rPr lang="en-US" sz="2400"/>
              <a:t>Circle!!  Why?</a:t>
            </a:r>
            <a:endParaRPr lang="en-US" altLang="ko-KR" sz="2400">
              <a:ea typeface="굴림" charset="-127"/>
              <a:cs typeface="굴림" charset="-127"/>
            </a:endParaRPr>
          </a:p>
          <a:p>
            <a:pPr lvl="1"/>
            <a:r>
              <a:rPr lang="en-US" altLang="ko-KR" sz="2400">
                <a:ea typeface="굴림" charset="-127"/>
                <a:cs typeface="굴림" charset="-127"/>
              </a:rPr>
              <a:t>An electron moving to right at the point P in the figure will be pulled downward</a:t>
            </a:r>
          </a:p>
        </p:txBody>
      </p:sp>
      <p:sp>
        <p:nvSpPr>
          <p:cNvPr id="37069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09600"/>
          </a:xfrm>
        </p:spPr>
        <p:txBody>
          <a:bodyPr/>
          <a:lstStyle/>
          <a:p>
            <a:r>
              <a:rPr lang="en-US"/>
              <a:t>Charged Particle’s Path in Magnetic Field</a:t>
            </a:r>
          </a:p>
        </p:txBody>
      </p:sp>
      <p:graphicFrame>
        <p:nvGraphicFramePr>
          <p:cNvPr id="370693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39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0694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39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069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39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696" name="Rectangle 8"/>
          <p:cNvSpPr>
            <a:spLocks noChangeArrowheads="1"/>
          </p:cNvSpPr>
          <p:nvPr/>
        </p:nvSpPr>
        <p:spPr bwMode="auto">
          <a:xfrm>
            <a:off x="304800" y="3429000"/>
            <a:ext cx="8001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ko-KR" dirty="0">
                <a:solidFill>
                  <a:srgbClr val="660066"/>
                </a:solidFill>
                <a:latin typeface="Arial Narrow" charset="0"/>
                <a:ea typeface="굴림" charset="-127"/>
                <a:cs typeface="굴림" charset="-127"/>
              </a:rPr>
              <a:t>At a later time, the force is still perpendicular to the velocity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ko-KR" dirty="0">
                <a:solidFill>
                  <a:srgbClr val="660066"/>
                </a:solidFill>
                <a:latin typeface="Arial Narrow" charset="0"/>
                <a:ea typeface="굴림" charset="-127"/>
                <a:cs typeface="굴림" charset="-127"/>
              </a:rPr>
              <a:t>Since the force is always perpendicular to the velocity, the magnitude of the </a:t>
            </a:r>
            <a:r>
              <a:rPr lang="en-US" altLang="ko-KR" dirty="0" smtClean="0">
                <a:solidFill>
                  <a:srgbClr val="660066"/>
                </a:solidFill>
                <a:latin typeface="Arial Narrow" charset="0"/>
                <a:ea typeface="굴림" charset="-127"/>
                <a:cs typeface="굴림" charset="-127"/>
              </a:rPr>
              <a:t>velocity (the speed) </a:t>
            </a:r>
            <a:r>
              <a:rPr lang="en-US" altLang="ko-KR" dirty="0">
                <a:solidFill>
                  <a:srgbClr val="660066"/>
                </a:solidFill>
                <a:latin typeface="Arial Narrow" charset="0"/>
                <a:ea typeface="굴림" charset="-127"/>
                <a:cs typeface="굴림" charset="-127"/>
              </a:rPr>
              <a:t>is constant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direction of the force follows the right-hand-rule and is perpendicular to the direction of the magnetic field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Thus, the electron moves on a circular path with a centripetal force F.</a:t>
            </a:r>
          </a:p>
        </p:txBody>
      </p:sp>
    </p:spTree>
    <p:extLst>
      <p:ext uri="{BB962C8B-B14F-4D97-AF65-F5344CB8AC3E}">
        <p14:creationId xmlns:p14="http://schemas.microsoft.com/office/powerpoint/2010/main" val="193025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31795</TotalTime>
  <Words>2384</Words>
  <Application>Microsoft Macintosh PowerPoint</Application>
  <PresentationFormat>On-screen Show (4:3)</PresentationFormat>
  <Paragraphs>242</Paragraphs>
  <Slides>18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 Narrow</vt:lpstr>
      <vt:lpstr>Monotype Corsiva</vt:lpstr>
      <vt:lpstr>ＭＳ Ｐゴシック</vt:lpstr>
      <vt:lpstr>Symbol</vt:lpstr>
      <vt:lpstr>Times New Roman</vt:lpstr>
      <vt:lpstr>Wingdings</vt:lpstr>
      <vt:lpstr>굴림</vt:lpstr>
      <vt:lpstr>phys1443-spring02</vt:lpstr>
      <vt:lpstr>Equation</vt:lpstr>
      <vt:lpstr>PHYS 1441 – Section 001 Lecture #14</vt:lpstr>
      <vt:lpstr>Announcements</vt:lpstr>
      <vt:lpstr> Magnetic Forces on Electric Current</vt:lpstr>
      <vt:lpstr>Example 27 – 2 </vt:lpstr>
      <vt:lpstr>Example 27 – 3 </vt:lpstr>
      <vt:lpstr> Magnetic Forces on a Moving Charge</vt:lpstr>
      <vt:lpstr> Magnetic Forces on a Moving Charge</vt:lpstr>
      <vt:lpstr>Example 27 – 5 </vt:lpstr>
      <vt:lpstr>Charged Particle’s Path in Magnetic Field</vt:lpstr>
      <vt:lpstr>Example 27 – 7 </vt:lpstr>
      <vt:lpstr> Cyclotron Frequency</vt:lpstr>
      <vt:lpstr> Torque on a Current Loop</vt:lpstr>
      <vt:lpstr> Torque on a Current Loop</vt:lpstr>
      <vt:lpstr> Magnetic Dipole Moment</vt:lpstr>
      <vt:lpstr> Magnetic Dipole Potential Energy</vt:lpstr>
      <vt:lpstr>Example 27 – 12 </vt:lpstr>
      <vt:lpstr> The Hall Effect</vt:lpstr>
      <vt:lpstr> The Hall Effect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698</cp:revision>
  <dcterms:created xsi:type="dcterms:W3CDTF">2012-01-19T04:21:20Z</dcterms:created>
  <dcterms:modified xsi:type="dcterms:W3CDTF">2018-06-27T17:59:05Z</dcterms:modified>
</cp:coreProperties>
</file>