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0" r:id="rId3"/>
    <p:sldId id="726" r:id="rId4"/>
    <p:sldId id="728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8"/>
    <p:restoredTop sz="94660"/>
  </p:normalViewPr>
  <p:slideViewPr>
    <p:cSldViewPr>
      <p:cViewPr varScale="1">
        <p:scale>
          <a:sx n="136" d="100"/>
          <a:sy n="136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1" Type="http://schemas.openxmlformats.org/officeDocument/2006/relationships/image" Target="../media/image2.w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png"/><Relationship Id="rId10" Type="http://schemas.openxmlformats.org/officeDocument/2006/relationships/image" Target="../media/image88.wmf"/><Relationship Id="rId1" Type="http://schemas.openxmlformats.org/officeDocument/2006/relationships/image" Target="../media/image2.wmf"/><Relationship Id="rId2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wmf"/><Relationship Id="rId12" Type="http://schemas.openxmlformats.org/officeDocument/2006/relationships/image" Target="../media/image100.wmf"/><Relationship Id="rId13" Type="http://schemas.openxmlformats.org/officeDocument/2006/relationships/image" Target="../media/image101.wmf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png"/><Relationship Id="rId6" Type="http://schemas.openxmlformats.org/officeDocument/2006/relationships/image" Target="../media/image94.wmf"/><Relationship Id="rId7" Type="http://schemas.openxmlformats.org/officeDocument/2006/relationships/image" Target="../media/image95.png"/><Relationship Id="rId8" Type="http://schemas.openxmlformats.org/officeDocument/2006/relationships/image" Target="../media/image96.wmf"/><Relationship Id="rId9" Type="http://schemas.openxmlformats.org/officeDocument/2006/relationships/image" Target="../media/image97.wmf"/><Relationship Id="rId10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04.wmf"/><Relationship Id="rId3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1" Type="http://schemas.openxmlformats.org/officeDocument/2006/relationships/image" Target="../media/image2.wmf"/><Relationship Id="rId2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w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image" Target="../media/image17.wmf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image" Target="../media/image2.wmf"/><Relationship Id="rId2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image" Target="../media/image2.wmf"/><Relationship Id="rId2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1" Type="http://schemas.openxmlformats.org/officeDocument/2006/relationships/image" Target="../media/image40.wmf"/><Relationship Id="rId2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png"/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0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wmf"/><Relationship Id="rId8" Type="http://schemas.openxmlformats.org/officeDocument/2006/relationships/image" Target="../media/image66.png"/><Relationship Id="rId1" Type="http://schemas.openxmlformats.org/officeDocument/2006/relationships/image" Target="../media/image2.wmf"/><Relationship Id="rId2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54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55.w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57.w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58.wmf"/><Relationship Id="rId29" Type="http://schemas.openxmlformats.org/officeDocument/2006/relationships/oleObject" Target="../embeddings/oleObject65.bin"/><Relationship Id="rId30" Type="http://schemas.openxmlformats.org/officeDocument/2006/relationships/image" Target="../media/image59.png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53.w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66.png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1.png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62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63.png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64.png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20" Type="http://schemas.openxmlformats.org/officeDocument/2006/relationships/oleObject" Target="../embeddings/oleObject88.bin"/><Relationship Id="rId21" Type="http://schemas.openxmlformats.org/officeDocument/2006/relationships/image" Target="../media/image74.w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69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71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72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6.jpeg"/><Relationship Id="rId4" Type="http://schemas.openxmlformats.org/officeDocument/2006/relationships/image" Target="../media/image68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86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87.png"/><Relationship Id="rId24" Type="http://schemas.openxmlformats.org/officeDocument/2006/relationships/oleObject" Target="../embeddings/oleObject108.bin"/><Relationship Id="rId25" Type="http://schemas.openxmlformats.org/officeDocument/2006/relationships/image" Target="../media/image88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81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2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83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84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8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20" Type="http://schemas.openxmlformats.org/officeDocument/2006/relationships/image" Target="../media/image97.wmf"/><Relationship Id="rId21" Type="http://schemas.openxmlformats.org/officeDocument/2006/relationships/oleObject" Target="../embeddings/oleObject118.bin"/><Relationship Id="rId22" Type="http://schemas.openxmlformats.org/officeDocument/2006/relationships/image" Target="../media/image98.wmf"/><Relationship Id="rId23" Type="http://schemas.openxmlformats.org/officeDocument/2006/relationships/oleObject" Target="../embeddings/oleObject119.bin"/><Relationship Id="rId24" Type="http://schemas.openxmlformats.org/officeDocument/2006/relationships/image" Target="../media/image99.wmf"/><Relationship Id="rId25" Type="http://schemas.openxmlformats.org/officeDocument/2006/relationships/oleObject" Target="../embeddings/oleObject120.bin"/><Relationship Id="rId26" Type="http://schemas.openxmlformats.org/officeDocument/2006/relationships/image" Target="../media/image100.wmf"/><Relationship Id="rId27" Type="http://schemas.openxmlformats.org/officeDocument/2006/relationships/oleObject" Target="../embeddings/oleObject121.bin"/><Relationship Id="rId28" Type="http://schemas.openxmlformats.org/officeDocument/2006/relationships/image" Target="../media/image101.wmf"/><Relationship Id="rId29" Type="http://schemas.openxmlformats.org/officeDocument/2006/relationships/oleObject" Target="../embeddings/oleObject122.bin"/><Relationship Id="rId30" Type="http://schemas.openxmlformats.org/officeDocument/2006/relationships/image" Target="../media/image102.png"/><Relationship Id="rId31" Type="http://schemas.openxmlformats.org/officeDocument/2006/relationships/oleObject" Target="../embeddings/oleObject123.bin"/><Relationship Id="rId32" Type="http://schemas.openxmlformats.org/officeDocument/2006/relationships/image" Target="../media/image103.png"/><Relationship Id="rId10" Type="http://schemas.openxmlformats.org/officeDocument/2006/relationships/image" Target="../media/image92.wmf"/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93.png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95.png"/><Relationship Id="rId17" Type="http://schemas.openxmlformats.org/officeDocument/2006/relationships/oleObject" Target="../embeddings/oleObject116.bin"/><Relationship Id="rId18" Type="http://schemas.openxmlformats.org/officeDocument/2006/relationships/image" Target="../media/image96.wmf"/><Relationship Id="rId19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91.w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0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6.jpeg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oleObject" Target="../embeddings/oleObject127.bin"/><Relationship Id="rId10" Type="http://schemas.openxmlformats.org/officeDocument/2006/relationships/oleObject" Target="../embeddings/oleObject128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08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09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10.w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1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6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1.bin"/><Relationship Id="rId7" Type="http://schemas.openxmlformats.org/officeDocument/2006/relationships/oleObject" Target="../embeddings/oleObject132.bin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0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ta.mce.cc/login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6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4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5.png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6.png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7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1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2.png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5.png"/><Relationship Id="rId10" Type="http://schemas.openxmlformats.org/officeDocument/2006/relationships/image" Target="../media/image30.png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1.png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2.png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3.png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4.png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6.png"/><Relationship Id="rId10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1.png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2.png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4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27, 2018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41419" y="2121568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</a:t>
            </a:r>
            <a:r>
              <a:rPr lang="en-US" sz="2400" dirty="0">
                <a:latin typeface="Arial Narrow" charset="0"/>
              </a:rPr>
              <a:t>27: Magnetism and Magnetic Field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Magnetic </a:t>
            </a:r>
            <a:r>
              <a:rPr lang="en-US" sz="2000" dirty="0">
                <a:latin typeface="Arial Narrow" charset="0"/>
              </a:rPr>
              <a:t>Forces on Electric </a:t>
            </a:r>
            <a:r>
              <a:rPr lang="en-US" sz="2000" dirty="0" smtClean="0">
                <a:latin typeface="Arial Narrow" charset="0"/>
              </a:rPr>
              <a:t>Current</a:t>
            </a:r>
            <a:endParaRPr lang="en-US" sz="20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Forces on a Moving Charge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Cyclotron Frequency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Torque on a Current Loop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Dipole </a:t>
            </a:r>
            <a:r>
              <a:rPr lang="en-US" sz="2000" dirty="0" smtClean="0">
                <a:latin typeface="Arial Narrow" charset="0"/>
              </a:rPr>
              <a:t>Moment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Sources of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Field Due to Straight </a:t>
            </a:r>
            <a:r>
              <a:rPr lang="en-US" sz="2000" dirty="0" smtClean="0">
                <a:latin typeface="Arial Narrow" charset="0"/>
              </a:rPr>
              <a:t>Wire</a:t>
            </a:r>
            <a:endParaRPr lang="en-US" sz="2000" dirty="0">
              <a:latin typeface="Arial Narrow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8035" y="6017948"/>
            <a:ext cx="7056484" cy="52322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#8,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Monday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July 2!!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10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9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0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1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2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3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4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5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6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7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8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9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0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1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2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q moving w/ </a:t>
            </a:r>
            <a:r>
              <a:rPr lang="en-US" sz="2800" dirty="0" smtClean="0"/>
              <a:t>a constant </a:t>
            </a:r>
            <a:r>
              <a:rPr lang="en-US" sz="2800" dirty="0"/>
              <a:t>speed v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4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47017"/>
              </p:ext>
            </p:extLst>
          </p:nvPr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5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6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7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8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9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70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12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5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 dirty="0"/>
              <a:t>What do you think will happen to a closed rectangular loop of wire with </a:t>
            </a:r>
            <a:r>
              <a:rPr lang="en-US" sz="2800" dirty="0" smtClean="0"/>
              <a:t>an electric </a:t>
            </a:r>
            <a:r>
              <a:rPr lang="en-US" sz="2800" dirty="0"/>
              <a:t>current as shown in the figure?</a:t>
            </a:r>
          </a:p>
          <a:p>
            <a:pPr lvl="1"/>
            <a:r>
              <a:rPr lang="en-US" sz="2400" dirty="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338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13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4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5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6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7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8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19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20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build="p"/>
      <p:bldP spid="374793" grpId="0" build="p"/>
      <p:bldP spid="3748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14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</a:t>
            </a:r>
            <a:r>
              <a:rPr lang="en-US" dirty="0" smtClean="0"/>
              <a:t>same direction </a:t>
            </a:r>
            <a:r>
              <a:rPr lang="en-US" dirty="0"/>
              <a:t>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</a:t>
            </a:r>
            <a:r>
              <a:rPr lang="en-US" dirty="0" smtClean="0"/>
              <a:t>rewritten </a:t>
            </a:r>
            <a:r>
              <a:rPr lang="en-US" dirty="0"/>
              <a:t>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61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6789"/>
              </p:ext>
            </p:extLst>
          </p:nvPr>
        </p:nvGraphicFramePr>
        <p:xfrm>
          <a:off x="4772025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62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0513" y="5486400"/>
            <a:ext cx="2097087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77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6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7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8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9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0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1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2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3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4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2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16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2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3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4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5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6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7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8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29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0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1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2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3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4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5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36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17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5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6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  <p:bldP spid="37888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an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18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2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3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4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5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16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5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27,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153400" cy="5867400"/>
          </a:xfrm>
        </p:spPr>
        <p:txBody>
          <a:bodyPr/>
          <a:lstStyle/>
          <a:p>
            <a:r>
              <a:rPr lang="en-US" sz="2800" dirty="0" smtClean="0"/>
              <a:t>Term exam 2 tomorrow, Thursday, June 28 in class</a:t>
            </a:r>
          </a:p>
          <a:p>
            <a:pPr lvl="1" eaLnBrk="1" hangingPunct="1"/>
            <a:r>
              <a:rPr lang="en-US" sz="2400" dirty="0" smtClean="0"/>
              <a:t>Non-comprehensive exam covers CH25.6 </a:t>
            </a:r>
            <a:r>
              <a:rPr lang="mr-IN" sz="2400" dirty="0" smtClean="0"/>
              <a:t>–</a:t>
            </a:r>
            <a:r>
              <a:rPr lang="en-US" sz="2400" dirty="0" smtClean="0"/>
              <a:t> what we finish today</a:t>
            </a:r>
          </a:p>
          <a:p>
            <a:pPr lvl="1" eaLnBrk="1" hangingPunct="1"/>
            <a:r>
              <a:rPr lang="en-US" sz="2400" dirty="0" smtClean="0"/>
              <a:t>BYOF</a:t>
            </a:r>
          </a:p>
          <a:p>
            <a:pPr lvl="1" eaLnBrk="1" hangingPunct="1"/>
            <a:r>
              <a:rPr lang="en-US" sz="2400" dirty="0" smtClean="0"/>
              <a:t>Will have a 30min class after the exam</a:t>
            </a:r>
          </a:p>
          <a:p>
            <a:pPr eaLnBrk="1" hangingPunct="1"/>
            <a:r>
              <a:rPr lang="en-US" sz="2800" dirty="0" smtClean="0"/>
              <a:t>Class feedback survey at </a:t>
            </a:r>
            <a:r>
              <a:rPr lang="en-US" sz="2800" dirty="0">
                <a:hlinkClick r:id="rId3"/>
              </a:rPr>
              <a:t>http://uta.mce.cc/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Bring your devices tomorrow for the survey after the exam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CH28.6 </a:t>
            </a:r>
            <a:r>
              <a:rPr lang="en-US" sz="2400" dirty="0"/>
              <a:t>– 10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Quiz 3 results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Class average: 37.8/55</a:t>
            </a:r>
          </a:p>
          <a:p>
            <a:pPr lvl="2" eaLnBrk="1" hangingPunct="1"/>
            <a:r>
              <a:rPr lang="en-US" sz="2000" dirty="0" smtClean="0"/>
              <a:t>Equivalent to: 68.7/100</a:t>
            </a:r>
          </a:p>
          <a:p>
            <a:pPr lvl="2" eaLnBrk="1" hangingPunct="1"/>
            <a:r>
              <a:rPr lang="en-US" sz="2000" dirty="0" smtClean="0"/>
              <a:t>Previous quizzes: 35/100 and 49/100!  Marked improvement!</a:t>
            </a:r>
          </a:p>
          <a:p>
            <a:pPr lvl="1" eaLnBrk="1" hangingPunct="1"/>
            <a:r>
              <a:rPr lang="en-US" sz="2400" dirty="0" smtClean="0"/>
              <a:t>Top score: 55/55 </a:t>
            </a:r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3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</a:t>
            </a:r>
            <a:r>
              <a:rPr lang="en-US" sz="2800" dirty="0" smtClean="0"/>
              <a:t>proportionality </a:t>
            </a:r>
            <a:r>
              <a:rPr lang="en-US" sz="2800" dirty="0"/>
              <a:t>relationship w/ the constant 1: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</a:t>
            </a:r>
            <a:r>
              <a:rPr lang="en-US" sz="2400" dirty="0" smtClean="0"/>
              <a:t> the wire </a:t>
            </a:r>
            <a:r>
              <a:rPr lang="en-US" sz="2400" dirty="0"/>
              <a:t>carrying</a:t>
            </a:r>
            <a:r>
              <a:rPr lang="en-US" sz="2400" dirty="0" smtClean="0"/>
              <a:t>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</a:t>
            </a:r>
            <a:r>
              <a:rPr lang="en-US" sz="2400" dirty="0">
                <a:solidFill>
                  <a:srgbClr val="FF0000"/>
                </a:solidFill>
              </a:rPr>
              <a:t>magnitude is the length of the wire </a:t>
            </a:r>
            <a:r>
              <a:rPr lang="en-US" sz="2400" dirty="0" smtClean="0">
                <a:solidFill>
                  <a:srgbClr val="FF0000"/>
                </a:solidFill>
              </a:rPr>
              <a:t>in B</a:t>
            </a:r>
            <a:r>
              <a:rPr lang="en-US" sz="2400" dirty="0" smtClean="0"/>
              <a:t> and </a:t>
            </a:r>
            <a:r>
              <a:rPr lang="en-US" sz="2400" dirty="0"/>
              <a:t>its direction is along the wire in the </a:t>
            </a:r>
            <a:r>
              <a:rPr lang="en-US" sz="2400" dirty="0">
                <a:solidFill>
                  <a:srgbClr val="FF0000"/>
                </a:solidFill>
              </a:rPr>
              <a:t>direction of the 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</a:t>
            </a:r>
            <a:r>
              <a:rPr lang="en-US" sz="2400" dirty="0" smtClean="0"/>
              <a:t>only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02230"/>
              </p:ext>
            </p:extLst>
          </p:nvPr>
        </p:nvGraphicFramePr>
        <p:xfrm>
          <a:off x="4724400" y="1087437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Equation" r:id="rId8" imgW="749160" imgH="164880" progId="Equation.DSMT4">
                  <p:embed/>
                </p:oleObj>
              </mc:Choice>
              <mc:Fallback>
                <p:oleObj name="Equation" r:id="rId8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87437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2001838" y="36830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830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5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5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4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wire,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at the center of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3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4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5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6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7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68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/>
      <p:bldP spid="357382" grpId="0"/>
      <p:bldP spid="357383" grpId="0"/>
      <p:bldP spid="357387" grpId="0" animBg="1"/>
      <p:bldP spid="357392" grpId="0" animBg="1"/>
      <p:bldP spid="357393" grpId="0" animBg="1"/>
      <p:bldP spid="357394" grpId="0" animBg="1"/>
      <p:bldP spid="357395" grpId="0" animBg="1"/>
      <p:bldP spid="357396" grpId="0" animBg="1"/>
      <p:bldP spid="357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straight portions each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has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length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in opposite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6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7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5905500" y="5103813"/>
          <a:ext cx="746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8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103813"/>
                        <a:ext cx="7461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 smtClean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9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0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Y-component of the force dF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6605588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1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8089900" y="5154613"/>
          <a:ext cx="977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2"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5154613"/>
                        <a:ext cx="977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3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4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5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6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/>
      <p:bldP spid="358405" grpId="0"/>
      <p:bldP spid="358406" grpId="0"/>
      <p:bldP spid="358407" grpId="0"/>
      <p:bldP spid="358411" grpId="0" animBg="1"/>
      <p:bldP spid="358413" grpId="0" animBg="1"/>
      <p:bldP spid="358414" grpId="0" animBg="1"/>
      <p:bldP spid="358415" grpId="0"/>
      <p:bldP spid="358416" grpId="0"/>
      <p:bldP spid="358418" grpId="0" animBg="1"/>
      <p:bldP spid="358419" grpId="0"/>
      <p:bldP spid="358420" grpId="0"/>
      <p:bldP spid="358421" grpId="0"/>
      <p:bldP spid="358424" grpId="0" animBg="1"/>
      <p:bldP spid="358425" grpId="0" animBg="1"/>
      <p:bldP spid="3584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a current (moving charge) </a:t>
            </a:r>
            <a:r>
              <a:rPr lang="en-US" sz="2400" dirty="0" smtClean="0"/>
              <a:t>experiences </a:t>
            </a:r>
            <a:r>
              <a:rPr lang="en-US" sz="2400" dirty="0"/>
              <a:t>force in a magnetic field, a </a:t>
            </a:r>
            <a:r>
              <a:rPr lang="en-US" sz="2400" dirty="0" smtClean="0"/>
              <a:t>freely </a:t>
            </a:r>
            <a:r>
              <a:rPr lang="en-US" sz="2400" dirty="0"/>
              <a:t>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t be the time for a charge q to travel a distance L in </a:t>
            </a:r>
            <a:r>
              <a:rPr lang="en-US" sz="2400" dirty="0" smtClean="0"/>
              <a:t>the </a:t>
            </a:r>
            <a:r>
              <a:rPr lang="en-US" sz="2400" dirty="0"/>
              <a:t>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0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1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2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3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4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5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46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7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B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6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7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38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7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8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moving horizontally 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60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, the field should be pointing 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to? </a:t>
            </a:r>
            <a:endParaRPr lang="en-US" sz="22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80010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61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62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63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64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/>
      <p:bldP spid="361476" grpId="0"/>
      <p:bldP spid="361477" grpId="0"/>
      <p:bldP spid="361478" grpId="0"/>
      <p:bldP spid="361480" grpId="0"/>
      <p:bldP spid="361481" grpId="0"/>
      <p:bldP spid="361482" grpId="0"/>
      <p:bldP spid="361483" grpId="0"/>
      <p:bldP spid="361484" grpId="0"/>
      <p:bldP spid="361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9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8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</a:t>
            </a:r>
            <a:r>
              <a:rPr lang="en-US" altLang="ko-KR" dirty="0" smtClean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velocity (the speed) </a:t>
            </a: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9302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31793</TotalTime>
  <Words>2384</Words>
  <Application>Microsoft Macintosh PowerPoint</Application>
  <PresentationFormat>On-screen Show (4:3)</PresentationFormat>
  <Paragraphs>242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phys1443-spring02</vt:lpstr>
      <vt:lpstr>Equation</vt:lpstr>
      <vt:lpstr>PHYS 1441 – Section 001 Lecture #14</vt:lpstr>
      <vt:lpstr>Announcements</vt:lpstr>
      <vt:lpstr> Magnetic Forces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696</cp:revision>
  <dcterms:created xsi:type="dcterms:W3CDTF">2012-01-19T04:21:20Z</dcterms:created>
  <dcterms:modified xsi:type="dcterms:W3CDTF">2018-06-27T17:57:11Z</dcterms:modified>
</cp:coreProperties>
</file>