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91" r:id="rId2"/>
    <p:sldId id="590" r:id="rId3"/>
    <p:sldId id="743" r:id="rId4"/>
    <p:sldId id="744" r:id="rId5"/>
    <p:sldId id="745" r:id="rId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18"/>
    <p:restoredTop sz="94660"/>
  </p:normalViewPr>
  <p:slideViewPr>
    <p:cSldViewPr>
      <p:cViewPr varScale="1">
        <p:scale>
          <a:sx n="109" d="100"/>
          <a:sy n="109" d="100"/>
        </p:scale>
        <p:origin x="7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1" Type="http://schemas.openxmlformats.org/officeDocument/2006/relationships/image" Target="../media/image4.wmf"/><Relationship Id="rId2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3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uta.mce.cc/log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wmf"/><Relationship Id="rId12" Type="http://schemas.openxmlformats.org/officeDocument/2006/relationships/oleObject" Target="../embeddings/oleObject11.bin"/><Relationship Id="rId13" Type="http://schemas.openxmlformats.org/officeDocument/2006/relationships/image" Target="../media/image5.wmf"/><Relationship Id="rId14" Type="http://schemas.openxmlformats.org/officeDocument/2006/relationships/oleObject" Target="../embeddings/oleObject12.bin"/><Relationship Id="rId15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8" Type="http://schemas.openxmlformats.org/officeDocument/2006/relationships/oleObject" Target="../embeddings/oleObject9.bin"/><Relationship Id="rId9" Type="http://schemas.openxmlformats.org/officeDocument/2006/relationships/image" Target="../media/image3.wmf"/><Relationship Id="rId10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oleObject" Target="../embeddings/oleObject13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14.bin"/><Relationship Id="rId7" Type="http://schemas.openxmlformats.org/officeDocument/2006/relationships/image" Target="../media/image7.wmf"/><Relationship Id="rId8" Type="http://schemas.openxmlformats.org/officeDocument/2006/relationships/oleObject" Target="../embeddings/oleObject15.bin"/><Relationship Id="rId9" Type="http://schemas.openxmlformats.org/officeDocument/2006/relationships/image" Target="../media/image8.wmf"/><Relationship Id="rId10" Type="http://schemas.openxmlformats.org/officeDocument/2006/relationships/oleObject" Target="../embeddings/oleObject16.bin"/><Relationship Id="rId11" Type="http://schemas.openxmlformats.org/officeDocument/2006/relationships/image" Target="../media/image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#15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94391" y="1447800"/>
            <a:ext cx="28472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28, 2018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143000" y="2133600"/>
            <a:ext cx="6553200" cy="395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charset="0"/>
              </a:rPr>
              <a:t>Chapter 28:Sources </a:t>
            </a:r>
            <a:r>
              <a:rPr lang="en-US" sz="2800" dirty="0">
                <a:latin typeface="Arial Narrow" charset="0"/>
              </a:rPr>
              <a:t>of Magnetic Field</a:t>
            </a:r>
            <a:endParaRPr lang="en-US" dirty="0">
              <a:latin typeface="Arial Narrow" charset="0"/>
            </a:endParaRPr>
          </a:p>
          <a:p>
            <a:pPr marL="1352550" lvl="1" indent="-609600"/>
            <a:r>
              <a:rPr lang="en-US" sz="2400" dirty="0" smtClean="0">
                <a:latin typeface="Arial Narrow" charset="0"/>
              </a:rPr>
              <a:t>Sources </a:t>
            </a:r>
            <a:r>
              <a:rPr lang="en-US" sz="2400" dirty="0">
                <a:latin typeface="Arial Narrow" charset="0"/>
              </a:rPr>
              <a:t>of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Field Due to Straight </a:t>
            </a:r>
            <a:r>
              <a:rPr lang="en-US" sz="2400" dirty="0" smtClean="0">
                <a:latin typeface="Arial Narrow" charset="0"/>
              </a:rPr>
              <a:t>Wire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Materials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Hysteresis</a:t>
            </a:r>
          </a:p>
          <a:p>
            <a:pPr marL="609600" indent="-609600" algn="l"/>
            <a:r>
              <a:rPr lang="en-US" sz="2400" dirty="0">
                <a:latin typeface="Arial Narrow" charset="0"/>
              </a:rPr>
              <a:t>Chapter 29:EM Induction &amp; Faraday’s Law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Induced EMF and EM Induction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Faraday’s Law of Induction 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Lenz’s Law</a:t>
            </a:r>
            <a:endParaRPr lang="en-US" sz="800" dirty="0">
              <a:latin typeface="Arial Narrow" charset="0"/>
            </a:endParaRPr>
          </a:p>
          <a:p>
            <a:pPr marL="1352550" lvl="1" indent="-609600"/>
            <a:endParaRPr lang="en-US" sz="2400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28,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 smtClean="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838200"/>
          </a:xfrm>
        </p:spPr>
        <p:txBody>
          <a:bodyPr/>
          <a:lstStyle/>
          <a:p>
            <a:r>
              <a:rPr lang="en-US" sz="48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153400" cy="5867400"/>
          </a:xfrm>
        </p:spPr>
        <p:txBody>
          <a:bodyPr/>
          <a:lstStyle/>
          <a:p>
            <a:pPr eaLnBrk="1" hangingPunct="1"/>
            <a:r>
              <a:rPr lang="en-US" dirty="0" smtClean="0"/>
              <a:t>Class feedback survey at </a:t>
            </a:r>
            <a:r>
              <a:rPr lang="en-US" dirty="0">
                <a:hlinkClick r:id="rId3"/>
              </a:rPr>
              <a:t>http://uta.mce.cc/</a:t>
            </a:r>
            <a:endParaRPr lang="en-US" dirty="0" smtClean="0"/>
          </a:p>
          <a:p>
            <a:pPr lvl="1" eaLnBrk="1" hangingPunct="1"/>
            <a:r>
              <a:rPr lang="en-US" dirty="0" smtClean="0"/>
              <a:t>Bring out your and fill in the survey now</a:t>
            </a:r>
          </a:p>
          <a:p>
            <a:r>
              <a:rPr lang="en-US" dirty="0"/>
              <a:t>Planetarium extra credit</a:t>
            </a:r>
          </a:p>
          <a:p>
            <a:pPr lvl="1"/>
            <a:r>
              <a:rPr lang="en-US" dirty="0"/>
              <a:t>Be sure to tape one end onto a sheet of paper with your name on it</a:t>
            </a:r>
          </a:p>
          <a:p>
            <a:pPr lvl="1"/>
            <a:r>
              <a:rPr lang="en-US" dirty="0"/>
              <a:t>Submit it at the beginning of the final </a:t>
            </a:r>
            <a:r>
              <a:rPr lang="en-US" dirty="0" smtClean="0"/>
              <a:t>exam at 10:30 </a:t>
            </a:r>
            <a:r>
              <a:rPr lang="mr-IN" dirty="0" smtClean="0"/>
              <a:t>–</a:t>
            </a:r>
            <a:r>
              <a:rPr lang="en-US" dirty="0" smtClean="0"/>
              <a:t> 12:30pm Monday, July 9</a:t>
            </a:r>
          </a:p>
          <a:p>
            <a:pPr lvl="1"/>
            <a:r>
              <a:rPr lang="en-US" dirty="0" smtClean="0"/>
              <a:t>DO NOT miss the exam!  You will get an F!</a:t>
            </a:r>
          </a:p>
          <a:p>
            <a:r>
              <a:rPr lang="en-US" dirty="0" smtClean="0"/>
              <a:t>Quiz #4 </a:t>
            </a:r>
          </a:p>
          <a:p>
            <a:pPr lvl="1"/>
            <a:r>
              <a:rPr lang="en-US" dirty="0" smtClean="0"/>
              <a:t>Beginning of the class Thursday, July 5</a:t>
            </a:r>
          </a:p>
          <a:p>
            <a:pPr lvl="1"/>
            <a:r>
              <a:rPr lang="en-US" dirty="0" smtClean="0"/>
              <a:t>Covers CH 28.1 </a:t>
            </a:r>
            <a:r>
              <a:rPr lang="mr-IN" dirty="0" smtClean="0"/>
              <a:t>–</a:t>
            </a:r>
            <a:r>
              <a:rPr lang="en-US" dirty="0" smtClean="0"/>
              <a:t> what we finish Tuesday, July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4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4537-924A-FF44-B589-DEA4C18594E6}" type="slidenum">
              <a:rPr lang="en-US"/>
              <a:pPr/>
              <a:t>3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 Sources of Magnetic Field</a:t>
            </a:r>
          </a:p>
        </p:txBody>
      </p:sp>
      <p:graphicFrame>
        <p:nvGraphicFramePr>
          <p:cNvPr id="3809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1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09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20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09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2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09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82000" cy="5029200"/>
          </a:xfrm>
        </p:spPr>
        <p:txBody>
          <a:bodyPr/>
          <a:lstStyle/>
          <a:p>
            <a:r>
              <a:rPr lang="en-US" dirty="0"/>
              <a:t>We have learned so far about the effects of magnetic field on </a:t>
            </a:r>
            <a:r>
              <a:rPr lang="en-US" dirty="0" smtClean="0"/>
              <a:t>the electric current and the moving charge</a:t>
            </a:r>
            <a:endParaRPr lang="en-US" dirty="0"/>
          </a:p>
          <a:p>
            <a:r>
              <a:rPr lang="en-US" dirty="0"/>
              <a:t>We will now learn about the dynamics of magnetism</a:t>
            </a:r>
          </a:p>
          <a:p>
            <a:pPr lvl="1"/>
            <a:r>
              <a:rPr lang="en-US" dirty="0"/>
              <a:t>How do we determine magnetic field strengths in certain situations?</a:t>
            </a:r>
          </a:p>
          <a:p>
            <a:pPr lvl="1"/>
            <a:r>
              <a:rPr lang="en-US" dirty="0"/>
              <a:t>How do two wires with electric current interact?</a:t>
            </a:r>
          </a:p>
          <a:p>
            <a:pPr lvl="1"/>
            <a:r>
              <a:rPr lang="en-US" dirty="0"/>
              <a:t>What is the general approach to finding the connection between current and magnetic field?</a:t>
            </a:r>
          </a:p>
        </p:txBody>
      </p:sp>
      <p:graphicFrame>
        <p:nvGraphicFramePr>
          <p:cNvPr id="3809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2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904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0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09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09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09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135E-66BE-DD42-9FA7-519E3CE468D0}" type="slidenum">
              <a:rPr lang="en-US"/>
              <a:pPr/>
              <a:t>4</a:t>
            </a:fld>
            <a:endParaRPr 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Magnetic Field due to a Straight Wire</a:t>
            </a:r>
          </a:p>
        </p:txBody>
      </p:sp>
      <p:graphicFrame>
        <p:nvGraphicFramePr>
          <p:cNvPr id="3819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7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76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7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19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410200"/>
          </a:xfrm>
        </p:spPr>
        <p:txBody>
          <a:bodyPr/>
          <a:lstStyle/>
          <a:p>
            <a:r>
              <a:rPr lang="en-US" sz="2800" dirty="0"/>
              <a:t>The magnetic field due to the current flowing through a straight wire forms a circular pattern around the wire</a:t>
            </a:r>
          </a:p>
          <a:p>
            <a:pPr lvl="1"/>
            <a:r>
              <a:rPr lang="en-US" sz="2400" dirty="0"/>
              <a:t>What do you imagine the strength of the field is as a function of the distance from the wire?</a:t>
            </a:r>
          </a:p>
          <a:p>
            <a:pPr lvl="2"/>
            <a:r>
              <a:rPr lang="en-US" sz="2000" dirty="0"/>
              <a:t>It must be weaker as the distance increases</a:t>
            </a:r>
          </a:p>
          <a:p>
            <a:pPr lvl="1"/>
            <a:r>
              <a:rPr lang="en-US" sz="2400" dirty="0"/>
              <a:t> How about as a function of current?</a:t>
            </a:r>
          </a:p>
          <a:p>
            <a:pPr lvl="2"/>
            <a:r>
              <a:rPr lang="en-US" sz="2000" dirty="0"/>
              <a:t>Directly proportional to the current</a:t>
            </a:r>
          </a:p>
          <a:p>
            <a:pPr lvl="1"/>
            <a:r>
              <a:rPr lang="en-US" sz="2400" dirty="0"/>
              <a:t>Indeed, the above are experimentally verified</a:t>
            </a:r>
          </a:p>
          <a:p>
            <a:pPr lvl="2"/>
            <a:r>
              <a:rPr lang="en-US" sz="2000" dirty="0"/>
              <a:t>This is valid as long as </a:t>
            </a:r>
            <a:r>
              <a:rPr lang="en-US" sz="2000" dirty="0" err="1"/>
              <a:t>r</a:t>
            </a:r>
            <a:r>
              <a:rPr lang="en-US" sz="2000" dirty="0"/>
              <a:t> &lt;&lt; the length of the wire</a:t>
            </a:r>
          </a:p>
          <a:p>
            <a:pPr lvl="1"/>
            <a:r>
              <a:rPr lang="en-US" sz="2400" dirty="0"/>
              <a:t> The proportionality constant is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/>
              <a:t>/</a:t>
            </a:r>
            <a:r>
              <a:rPr lang="en-US" sz="2400" dirty="0" smtClean="0"/>
              <a:t>2</a:t>
            </a:r>
            <a:r>
              <a:rPr lang="en-US" sz="2400" dirty="0" smtClean="0">
                <a:latin typeface="Symbol" charset="2"/>
              </a:rPr>
              <a:t>π</a:t>
            </a:r>
            <a:r>
              <a:rPr lang="en-US" sz="2400" dirty="0" smtClean="0"/>
              <a:t>, </a:t>
            </a:r>
            <a:r>
              <a:rPr lang="en-US" sz="2400" dirty="0"/>
              <a:t>thus the field strength becomes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is the permeability of free space  </a:t>
            </a:r>
          </a:p>
        </p:txBody>
      </p:sp>
      <p:graphicFrame>
        <p:nvGraphicFramePr>
          <p:cNvPr id="3819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7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0" name="Object 8"/>
          <p:cNvGraphicFramePr>
            <a:graphicFrameLocks noChangeAspect="1"/>
          </p:cNvGraphicFramePr>
          <p:nvPr/>
        </p:nvGraphicFramePr>
        <p:xfrm>
          <a:off x="6477000" y="3733800"/>
          <a:ext cx="5302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79" name="Equation" r:id="rId8" imgW="266400" imgH="152280" progId="Equation.DSMT4">
                  <p:embed/>
                </p:oleObj>
              </mc:Choice>
              <mc:Fallback>
                <p:oleObj name="Equation" r:id="rId8" imgW="2664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733800"/>
                        <a:ext cx="53022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1" name="Object 9"/>
          <p:cNvGraphicFramePr>
            <a:graphicFrameLocks noChangeAspect="1"/>
          </p:cNvGraphicFramePr>
          <p:nvPr/>
        </p:nvGraphicFramePr>
        <p:xfrm>
          <a:off x="2757488" y="4876800"/>
          <a:ext cx="128111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80" name="Equation" r:id="rId10" imgW="533160" imgH="368280" progId="Equation.DSMT4">
                  <p:embed/>
                </p:oleObj>
              </mc:Choice>
              <mc:Fallback>
                <p:oleObj name="Equation" r:id="rId10" imgW="533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4876800"/>
                        <a:ext cx="1281112" cy="8842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2" name="Object 10"/>
          <p:cNvGraphicFramePr>
            <a:graphicFrameLocks noChangeAspect="1"/>
          </p:cNvGraphicFramePr>
          <p:nvPr/>
        </p:nvGraphicFramePr>
        <p:xfrm>
          <a:off x="5392738" y="5638800"/>
          <a:ext cx="31416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81" name="Equation" r:id="rId12" imgW="1307880" imgH="228600" progId="Equation.DSMT4">
                  <p:embed/>
                </p:oleObj>
              </mc:Choice>
              <mc:Fallback>
                <p:oleObj name="Equation" r:id="rId12" imgW="1307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5638800"/>
                        <a:ext cx="3141662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3" name="Object 11"/>
          <p:cNvGraphicFramePr>
            <a:graphicFrameLocks noChangeAspect="1"/>
          </p:cNvGraphicFramePr>
          <p:nvPr/>
        </p:nvGraphicFramePr>
        <p:xfrm>
          <a:off x="6961188" y="3535363"/>
          <a:ext cx="277812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82" name="Equation" r:id="rId14" imgW="139680" imgH="368280" progId="Equation.DSMT4">
                  <p:embed/>
                </p:oleObj>
              </mc:Choice>
              <mc:Fallback>
                <p:oleObj name="Equation" r:id="rId14" imgW="1396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88" y="3535363"/>
                        <a:ext cx="277812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679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1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1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1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1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1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1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1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81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19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7BED-DFA8-B04D-9D2D-DE01748C5C54}" type="slidenum">
              <a:rPr lang="en-US"/>
              <a:pPr/>
              <a:t>5</a:t>
            </a:fld>
            <a:endParaRPr lang="en-US"/>
          </a:p>
        </p:txBody>
      </p:sp>
      <p:pic>
        <p:nvPicPr>
          <p:cNvPr id="382978" name="Picture 2" descr="FG28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52400"/>
            <a:ext cx="3124200" cy="2743200"/>
          </a:xfrm>
          <a:prstGeom prst="rect">
            <a:avLst/>
          </a:prstGeom>
          <a:noFill/>
        </p:spPr>
      </p:pic>
      <p:sp>
        <p:nvSpPr>
          <p:cNvPr id="3829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28 – 1 </a:t>
            </a:r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705600" cy="18002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 Narrow" charset="0"/>
              </a:rPr>
              <a:t>Calculation of B near wire.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vertical electric wire in the wall of a building carries 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DC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current of 25A upward.  What is the magnetic field at a point 10cm due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East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of this wire? </a:t>
            </a:r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457200" y="2465388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the magnetic field near a straight wire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82982" name="Text Box 6"/>
          <p:cNvSpPr txBox="1">
            <a:spLocks noChangeArrowheads="1"/>
          </p:cNvSpPr>
          <p:nvPr/>
        </p:nvSpPr>
        <p:spPr bwMode="auto">
          <a:xfrm>
            <a:off x="381000" y="39624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we can obtain the magnetic field at 10cm away as</a:t>
            </a:r>
          </a:p>
        </p:txBody>
      </p:sp>
      <p:graphicFrame>
        <p:nvGraphicFramePr>
          <p:cNvPr id="382983" name="Object 7"/>
          <p:cNvGraphicFramePr>
            <a:graphicFrameLocks noChangeAspect="1"/>
          </p:cNvGraphicFramePr>
          <p:nvPr/>
        </p:nvGraphicFramePr>
        <p:xfrm>
          <a:off x="2757488" y="2971800"/>
          <a:ext cx="128111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67" name="Equation" r:id="rId4" imgW="533160" imgH="368280" progId="Equation.DSMT4">
                  <p:embed/>
                </p:oleObj>
              </mc:Choice>
              <mc:Fallback>
                <p:oleObj name="Equation" r:id="rId4" imgW="533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2971800"/>
                        <a:ext cx="1281112" cy="8842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4" name="Object 8"/>
          <p:cNvGraphicFramePr>
            <a:graphicFrameLocks noChangeAspect="1"/>
          </p:cNvGraphicFramePr>
          <p:nvPr/>
        </p:nvGraphicFramePr>
        <p:xfrm>
          <a:off x="762000" y="5045075"/>
          <a:ext cx="6096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68" name="Equation" r:id="rId6" imgW="253800" imgH="152280" progId="Equation.DSMT4">
                  <p:embed/>
                </p:oleObj>
              </mc:Choice>
              <mc:Fallback>
                <p:oleObj name="Equation" r:id="rId6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045075"/>
                        <a:ext cx="6096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5" name="Object 9"/>
          <p:cNvGraphicFramePr>
            <a:graphicFrameLocks noChangeAspect="1"/>
          </p:cNvGraphicFramePr>
          <p:nvPr/>
        </p:nvGraphicFramePr>
        <p:xfrm>
          <a:off x="1309688" y="4800600"/>
          <a:ext cx="97631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69" name="Equation" r:id="rId8" imgW="406080" imgH="368280" progId="Equation.DSMT4">
                  <p:embed/>
                </p:oleObj>
              </mc:Choice>
              <mc:Fallback>
                <p:oleObj name="Equation" r:id="rId8" imgW="406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4800600"/>
                        <a:ext cx="976312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6" name="Object 10"/>
          <p:cNvGraphicFramePr>
            <a:graphicFrameLocks noChangeAspect="1"/>
          </p:cNvGraphicFramePr>
          <p:nvPr/>
        </p:nvGraphicFramePr>
        <p:xfrm>
          <a:off x="2286000" y="4602163"/>
          <a:ext cx="5611813" cy="118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70" name="Equation" r:id="rId10" imgW="2336760" imgH="495000" progId="Equation.DSMT4">
                  <p:embed/>
                </p:oleObj>
              </mc:Choice>
              <mc:Fallback>
                <p:oleObj name="Equation" r:id="rId10" imgW="233676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602163"/>
                        <a:ext cx="5611813" cy="118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245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2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82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8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82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/>
      <p:bldP spid="382981" grpId="0"/>
      <p:bldP spid="382982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33006</TotalTime>
  <Words>461</Words>
  <Application>Microsoft Macintosh PowerPoint</Application>
  <PresentationFormat>On-screen Show (4:3)</PresentationFormat>
  <Paragraphs>60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Narrow</vt:lpstr>
      <vt:lpstr>Monotype Corsiva</vt:lpstr>
      <vt:lpstr>ＭＳ Ｐゴシック</vt:lpstr>
      <vt:lpstr>Symbol</vt:lpstr>
      <vt:lpstr>Times New Roman</vt:lpstr>
      <vt:lpstr>phys1443-spring02</vt:lpstr>
      <vt:lpstr>Equation</vt:lpstr>
      <vt:lpstr>PHYS 1441 – Section 001 Lecture #15</vt:lpstr>
      <vt:lpstr>Announcements</vt:lpstr>
      <vt:lpstr> Sources of Magnetic Field</vt:lpstr>
      <vt:lpstr>Magnetic Field due to a Straight Wire</vt:lpstr>
      <vt:lpstr>Example 28 – 1 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707</cp:revision>
  <dcterms:created xsi:type="dcterms:W3CDTF">2012-01-19T04:21:20Z</dcterms:created>
  <dcterms:modified xsi:type="dcterms:W3CDTF">2018-06-28T18:08:04Z</dcterms:modified>
</cp:coreProperties>
</file>