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1"/>
  </p:notesMasterIdLst>
  <p:handoutMasterIdLst>
    <p:handoutMasterId r:id="rId142"/>
  </p:handoutMasterIdLst>
  <p:sldIdLst>
    <p:sldId id="881" r:id="rId2"/>
    <p:sldId id="882" r:id="rId3"/>
    <p:sldId id="883" r:id="rId4"/>
    <p:sldId id="590" r:id="rId5"/>
    <p:sldId id="746" r:id="rId6"/>
    <p:sldId id="747" r:id="rId7"/>
    <p:sldId id="748" r:id="rId8"/>
    <p:sldId id="749" r:id="rId9"/>
    <p:sldId id="750" r:id="rId10"/>
    <p:sldId id="751" r:id="rId11"/>
    <p:sldId id="752" r:id="rId12"/>
    <p:sldId id="753" r:id="rId13"/>
    <p:sldId id="754" r:id="rId14"/>
    <p:sldId id="755" r:id="rId15"/>
    <p:sldId id="756" r:id="rId16"/>
    <p:sldId id="757" r:id="rId17"/>
    <p:sldId id="758" r:id="rId18"/>
    <p:sldId id="759" r:id="rId19"/>
    <p:sldId id="760" r:id="rId20"/>
    <p:sldId id="761" r:id="rId21"/>
    <p:sldId id="762" r:id="rId22"/>
    <p:sldId id="763" r:id="rId23"/>
    <p:sldId id="764" r:id="rId24"/>
    <p:sldId id="765" r:id="rId25"/>
    <p:sldId id="766" r:id="rId26"/>
    <p:sldId id="767" r:id="rId27"/>
    <p:sldId id="768" r:id="rId28"/>
    <p:sldId id="769" r:id="rId29"/>
    <p:sldId id="770" r:id="rId30"/>
    <p:sldId id="771" r:id="rId31"/>
    <p:sldId id="772" r:id="rId32"/>
    <p:sldId id="773" r:id="rId33"/>
    <p:sldId id="774" r:id="rId34"/>
    <p:sldId id="775" r:id="rId35"/>
    <p:sldId id="776" r:id="rId36"/>
    <p:sldId id="777" r:id="rId37"/>
    <p:sldId id="778" r:id="rId38"/>
    <p:sldId id="779" r:id="rId39"/>
    <p:sldId id="780" r:id="rId40"/>
    <p:sldId id="781" r:id="rId41"/>
    <p:sldId id="782" r:id="rId42"/>
    <p:sldId id="783" r:id="rId43"/>
    <p:sldId id="784" r:id="rId44"/>
    <p:sldId id="785" r:id="rId45"/>
    <p:sldId id="786" r:id="rId46"/>
    <p:sldId id="787" r:id="rId47"/>
    <p:sldId id="788" r:id="rId48"/>
    <p:sldId id="789" r:id="rId49"/>
    <p:sldId id="790" r:id="rId50"/>
    <p:sldId id="791" r:id="rId51"/>
    <p:sldId id="792" r:id="rId52"/>
    <p:sldId id="793" r:id="rId53"/>
    <p:sldId id="794" r:id="rId54"/>
    <p:sldId id="795" r:id="rId55"/>
    <p:sldId id="796" r:id="rId56"/>
    <p:sldId id="797" r:id="rId57"/>
    <p:sldId id="798" r:id="rId58"/>
    <p:sldId id="799" r:id="rId59"/>
    <p:sldId id="800" r:id="rId60"/>
    <p:sldId id="801" r:id="rId61"/>
    <p:sldId id="802" r:id="rId62"/>
    <p:sldId id="803" r:id="rId63"/>
    <p:sldId id="804" r:id="rId64"/>
    <p:sldId id="805" r:id="rId65"/>
    <p:sldId id="806" r:id="rId66"/>
    <p:sldId id="807" r:id="rId67"/>
    <p:sldId id="808" r:id="rId68"/>
    <p:sldId id="809" r:id="rId69"/>
    <p:sldId id="810" r:id="rId70"/>
    <p:sldId id="811" r:id="rId71"/>
    <p:sldId id="812" r:id="rId72"/>
    <p:sldId id="813" r:id="rId73"/>
    <p:sldId id="814" r:id="rId74"/>
    <p:sldId id="815" r:id="rId75"/>
    <p:sldId id="816" r:id="rId76"/>
    <p:sldId id="817" r:id="rId77"/>
    <p:sldId id="818" r:id="rId78"/>
    <p:sldId id="819" r:id="rId79"/>
    <p:sldId id="820" r:id="rId80"/>
    <p:sldId id="821" r:id="rId81"/>
    <p:sldId id="822" r:id="rId82"/>
    <p:sldId id="823" r:id="rId83"/>
    <p:sldId id="824" r:id="rId84"/>
    <p:sldId id="825" r:id="rId85"/>
    <p:sldId id="826" r:id="rId86"/>
    <p:sldId id="827" r:id="rId87"/>
    <p:sldId id="828" r:id="rId88"/>
    <p:sldId id="829" r:id="rId89"/>
    <p:sldId id="830" r:id="rId90"/>
    <p:sldId id="831" r:id="rId91"/>
    <p:sldId id="832" r:id="rId92"/>
    <p:sldId id="833" r:id="rId93"/>
    <p:sldId id="834" r:id="rId94"/>
    <p:sldId id="835" r:id="rId95"/>
    <p:sldId id="836" r:id="rId96"/>
    <p:sldId id="837" r:id="rId97"/>
    <p:sldId id="838" r:id="rId98"/>
    <p:sldId id="839" r:id="rId99"/>
    <p:sldId id="840" r:id="rId100"/>
    <p:sldId id="841" r:id="rId101"/>
    <p:sldId id="842" r:id="rId102"/>
    <p:sldId id="843" r:id="rId103"/>
    <p:sldId id="844" r:id="rId104"/>
    <p:sldId id="845" r:id="rId105"/>
    <p:sldId id="846" r:id="rId106"/>
    <p:sldId id="847" r:id="rId107"/>
    <p:sldId id="848" r:id="rId108"/>
    <p:sldId id="849" r:id="rId109"/>
    <p:sldId id="850" r:id="rId110"/>
    <p:sldId id="851" r:id="rId111"/>
    <p:sldId id="852" r:id="rId112"/>
    <p:sldId id="853" r:id="rId113"/>
    <p:sldId id="854" r:id="rId114"/>
    <p:sldId id="855" r:id="rId115"/>
    <p:sldId id="856" r:id="rId116"/>
    <p:sldId id="857" r:id="rId117"/>
    <p:sldId id="858" r:id="rId118"/>
    <p:sldId id="859" r:id="rId119"/>
    <p:sldId id="860" r:id="rId120"/>
    <p:sldId id="861" r:id="rId121"/>
    <p:sldId id="862" r:id="rId122"/>
    <p:sldId id="863" r:id="rId123"/>
    <p:sldId id="864" r:id="rId124"/>
    <p:sldId id="865" r:id="rId125"/>
    <p:sldId id="866" r:id="rId126"/>
    <p:sldId id="867" r:id="rId127"/>
    <p:sldId id="868" r:id="rId128"/>
    <p:sldId id="869" r:id="rId129"/>
    <p:sldId id="870" r:id="rId130"/>
    <p:sldId id="871" r:id="rId131"/>
    <p:sldId id="872" r:id="rId132"/>
    <p:sldId id="873" r:id="rId133"/>
    <p:sldId id="874" r:id="rId134"/>
    <p:sldId id="875" r:id="rId135"/>
    <p:sldId id="876" r:id="rId136"/>
    <p:sldId id="877" r:id="rId137"/>
    <p:sldId id="878" r:id="rId138"/>
    <p:sldId id="879" r:id="rId139"/>
    <p:sldId id="880" r:id="rId14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43"/>
    <p:restoredTop sz="88130"/>
  </p:normalViewPr>
  <p:slideViewPr>
    <p:cSldViewPr>
      <p:cViewPr varScale="1">
        <p:scale>
          <a:sx n="92" d="100"/>
          <a:sy n="92" d="100"/>
        </p:scale>
        <p:origin x="8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notesMaster" Target="notesMasters/notesMaster1.xml"/><Relationship Id="rId142" Type="http://schemas.openxmlformats.org/officeDocument/2006/relationships/handoutMaster" Target="handoutMasters/handoutMaster1.xml"/><Relationship Id="rId143" Type="http://schemas.openxmlformats.org/officeDocument/2006/relationships/presProps" Target="presProps.xml"/><Relationship Id="rId144" Type="http://schemas.openxmlformats.org/officeDocument/2006/relationships/viewProps" Target="viewProps.xml"/><Relationship Id="rId145" Type="http://schemas.openxmlformats.org/officeDocument/2006/relationships/theme" Target="theme/theme1.xml"/><Relationship Id="rId14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46.wmf"/><Relationship Id="rId5" Type="http://schemas.openxmlformats.org/officeDocument/2006/relationships/image" Target="../media/image47.wmf"/><Relationship Id="rId6" Type="http://schemas.openxmlformats.org/officeDocument/2006/relationships/image" Target="../media/image48.wmf"/><Relationship Id="rId7" Type="http://schemas.openxmlformats.org/officeDocument/2006/relationships/image" Target="../media/image49.wmf"/><Relationship Id="rId8" Type="http://schemas.openxmlformats.org/officeDocument/2006/relationships/image" Target="../media/image50.wmf"/><Relationship Id="rId9" Type="http://schemas.openxmlformats.org/officeDocument/2006/relationships/image" Target="../media/image51.emf"/><Relationship Id="rId10" Type="http://schemas.openxmlformats.org/officeDocument/2006/relationships/image" Target="../media/image42.wmf"/><Relationship Id="rId1" Type="http://schemas.openxmlformats.org/officeDocument/2006/relationships/image" Target="../media/image44.wmf"/><Relationship Id="rId2" Type="http://schemas.openxmlformats.org/officeDocument/2006/relationships/image" Target="../media/image45.w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47.wmf"/><Relationship Id="rId3" Type="http://schemas.openxmlformats.org/officeDocument/2006/relationships/image" Target="../media/image448.w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2.vml.rels><?xml version="1.0" encoding="UTF-8" standalone="yes"?>
<Relationships xmlns="http://schemas.openxmlformats.org/package/2006/relationships"><Relationship Id="rId3" Type="http://schemas.openxmlformats.org/officeDocument/2006/relationships/image" Target="../media/image453.wmf"/><Relationship Id="rId4" Type="http://schemas.openxmlformats.org/officeDocument/2006/relationships/image" Target="../media/image454.wmf"/><Relationship Id="rId5" Type="http://schemas.openxmlformats.org/officeDocument/2006/relationships/image" Target="../media/image455.wmf"/><Relationship Id="rId6" Type="http://schemas.openxmlformats.org/officeDocument/2006/relationships/image" Target="../media/image456.wmf"/><Relationship Id="rId1" Type="http://schemas.openxmlformats.org/officeDocument/2006/relationships/image" Target="../media/image2.wmf"/><Relationship Id="rId2" Type="http://schemas.openxmlformats.org/officeDocument/2006/relationships/image" Target="../media/image452.wmf"/></Relationships>
</file>

<file path=ppt/drawings/_rels/vmlDrawing103.vml.rels><?xml version="1.0" encoding="UTF-8" standalone="yes"?>
<Relationships xmlns="http://schemas.openxmlformats.org/package/2006/relationships"><Relationship Id="rId3" Type="http://schemas.openxmlformats.org/officeDocument/2006/relationships/image" Target="../media/image458.wmf"/><Relationship Id="rId4" Type="http://schemas.openxmlformats.org/officeDocument/2006/relationships/image" Target="../media/image459.wmf"/><Relationship Id="rId5" Type="http://schemas.openxmlformats.org/officeDocument/2006/relationships/image" Target="../media/image460.wmf"/><Relationship Id="rId6" Type="http://schemas.openxmlformats.org/officeDocument/2006/relationships/image" Target="../media/image461.wmf"/><Relationship Id="rId7" Type="http://schemas.openxmlformats.org/officeDocument/2006/relationships/image" Target="../media/image462.wmf"/><Relationship Id="rId8" Type="http://schemas.openxmlformats.org/officeDocument/2006/relationships/image" Target="../media/image463.wmf"/><Relationship Id="rId1" Type="http://schemas.openxmlformats.org/officeDocument/2006/relationships/image" Target="../media/image2.wmf"/><Relationship Id="rId2" Type="http://schemas.openxmlformats.org/officeDocument/2006/relationships/image" Target="../media/image457.wmf"/></Relationships>
</file>

<file path=ppt/drawings/_rels/vmlDrawing104.vml.rels><?xml version="1.0" encoding="UTF-8" standalone="yes"?>
<Relationships xmlns="http://schemas.openxmlformats.org/package/2006/relationships"><Relationship Id="rId11" Type="http://schemas.openxmlformats.org/officeDocument/2006/relationships/image" Target="../media/image475.wmf"/><Relationship Id="rId12" Type="http://schemas.openxmlformats.org/officeDocument/2006/relationships/image" Target="../media/image476.wmf"/><Relationship Id="rId13" Type="http://schemas.openxmlformats.org/officeDocument/2006/relationships/image" Target="../media/image477.wmf"/><Relationship Id="rId14" Type="http://schemas.openxmlformats.org/officeDocument/2006/relationships/image" Target="../media/image478.wmf"/><Relationship Id="rId1" Type="http://schemas.openxmlformats.org/officeDocument/2006/relationships/image" Target="../media/image465.wmf"/><Relationship Id="rId2" Type="http://schemas.openxmlformats.org/officeDocument/2006/relationships/image" Target="../media/image466.wmf"/><Relationship Id="rId3" Type="http://schemas.openxmlformats.org/officeDocument/2006/relationships/image" Target="../media/image467.wmf"/><Relationship Id="rId4" Type="http://schemas.openxmlformats.org/officeDocument/2006/relationships/image" Target="../media/image468.wmf"/><Relationship Id="rId5" Type="http://schemas.openxmlformats.org/officeDocument/2006/relationships/image" Target="../media/image469.wmf"/><Relationship Id="rId6" Type="http://schemas.openxmlformats.org/officeDocument/2006/relationships/image" Target="../media/image470.wmf"/><Relationship Id="rId7" Type="http://schemas.openxmlformats.org/officeDocument/2006/relationships/image" Target="../media/image471.wmf"/><Relationship Id="rId8" Type="http://schemas.openxmlformats.org/officeDocument/2006/relationships/image" Target="../media/image472.wmf"/><Relationship Id="rId9" Type="http://schemas.openxmlformats.org/officeDocument/2006/relationships/image" Target="../media/image473.wmf"/><Relationship Id="rId10" Type="http://schemas.openxmlformats.org/officeDocument/2006/relationships/image" Target="../media/image474.wmf"/></Relationships>
</file>

<file path=ppt/drawings/_rels/vmlDrawing105.vml.rels><?xml version="1.0" encoding="UTF-8" standalone="yes"?>
<Relationships xmlns="http://schemas.openxmlformats.org/package/2006/relationships"><Relationship Id="rId11" Type="http://schemas.openxmlformats.org/officeDocument/2006/relationships/image" Target="../media/image489.wmf"/><Relationship Id="rId12" Type="http://schemas.openxmlformats.org/officeDocument/2006/relationships/image" Target="../media/image490.wmf"/><Relationship Id="rId13" Type="http://schemas.openxmlformats.org/officeDocument/2006/relationships/image" Target="../media/image491.wmf"/><Relationship Id="rId14" Type="http://schemas.openxmlformats.org/officeDocument/2006/relationships/image" Target="../media/image492.wmf"/><Relationship Id="rId15" Type="http://schemas.openxmlformats.org/officeDocument/2006/relationships/image" Target="../media/image493.wmf"/><Relationship Id="rId1" Type="http://schemas.openxmlformats.org/officeDocument/2006/relationships/image" Target="../media/image479.wmf"/><Relationship Id="rId2" Type="http://schemas.openxmlformats.org/officeDocument/2006/relationships/image" Target="../media/image480.wmf"/><Relationship Id="rId3" Type="http://schemas.openxmlformats.org/officeDocument/2006/relationships/image" Target="../media/image481.wmf"/><Relationship Id="rId4" Type="http://schemas.openxmlformats.org/officeDocument/2006/relationships/image" Target="../media/image482.wmf"/><Relationship Id="rId5" Type="http://schemas.openxmlformats.org/officeDocument/2006/relationships/image" Target="../media/image483.wmf"/><Relationship Id="rId6" Type="http://schemas.openxmlformats.org/officeDocument/2006/relationships/image" Target="../media/image484.wmf"/><Relationship Id="rId7" Type="http://schemas.openxmlformats.org/officeDocument/2006/relationships/image" Target="../media/image485.wmf"/><Relationship Id="rId8" Type="http://schemas.openxmlformats.org/officeDocument/2006/relationships/image" Target="../media/image486.wmf"/><Relationship Id="rId9" Type="http://schemas.openxmlformats.org/officeDocument/2006/relationships/image" Target="../media/image487.wmf"/><Relationship Id="rId10" Type="http://schemas.openxmlformats.org/officeDocument/2006/relationships/image" Target="../media/image488.w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96.wmf"/><Relationship Id="rId3" Type="http://schemas.openxmlformats.org/officeDocument/2006/relationships/image" Target="../media/image497.w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99.wmf"/><Relationship Id="rId3" Type="http://schemas.openxmlformats.org/officeDocument/2006/relationships/image" Target="../media/image500.w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wmf"/><Relationship Id="rId1" Type="http://schemas.openxmlformats.org/officeDocument/2006/relationships/image" Target="../media/image52.wmf"/><Relationship Id="rId2" Type="http://schemas.openxmlformats.org/officeDocument/2006/relationships/image" Target="../media/image53.w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511.wmf"/><Relationship Id="rId2" Type="http://schemas.openxmlformats.org/officeDocument/2006/relationships/image" Target="../media/image2.w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8.vml.rels><?xml version="1.0" encoding="UTF-8" standalone="yes"?>
<Relationships xmlns="http://schemas.openxmlformats.org/package/2006/relationships"><Relationship Id="rId11" Type="http://schemas.openxmlformats.org/officeDocument/2006/relationships/image" Target="../media/image523.wmf"/><Relationship Id="rId12" Type="http://schemas.openxmlformats.org/officeDocument/2006/relationships/image" Target="../media/image524.wmf"/><Relationship Id="rId13" Type="http://schemas.openxmlformats.org/officeDocument/2006/relationships/image" Target="../media/image525.wmf"/><Relationship Id="rId14" Type="http://schemas.openxmlformats.org/officeDocument/2006/relationships/image" Target="../media/image526.wmf"/><Relationship Id="rId1" Type="http://schemas.openxmlformats.org/officeDocument/2006/relationships/image" Target="../media/image2.wmf"/><Relationship Id="rId2" Type="http://schemas.openxmlformats.org/officeDocument/2006/relationships/image" Target="../media/image514.wmf"/><Relationship Id="rId3" Type="http://schemas.openxmlformats.org/officeDocument/2006/relationships/image" Target="../media/image515.wmf"/><Relationship Id="rId4" Type="http://schemas.openxmlformats.org/officeDocument/2006/relationships/image" Target="../media/image516.wmf"/><Relationship Id="rId5" Type="http://schemas.openxmlformats.org/officeDocument/2006/relationships/image" Target="../media/image517.wmf"/><Relationship Id="rId6" Type="http://schemas.openxmlformats.org/officeDocument/2006/relationships/image" Target="../media/image518.wmf"/><Relationship Id="rId7" Type="http://schemas.openxmlformats.org/officeDocument/2006/relationships/image" Target="../media/image519.wmf"/><Relationship Id="rId8" Type="http://schemas.openxmlformats.org/officeDocument/2006/relationships/image" Target="../media/image520.wmf"/><Relationship Id="rId9" Type="http://schemas.openxmlformats.org/officeDocument/2006/relationships/image" Target="../media/image521.wmf"/><Relationship Id="rId10" Type="http://schemas.openxmlformats.org/officeDocument/2006/relationships/image" Target="../media/image522.wmf"/></Relationships>
</file>

<file path=ppt/drawings/_rels/vmlDrawing119.vml.rels><?xml version="1.0" encoding="UTF-8" standalone="yes"?>
<Relationships xmlns="http://schemas.openxmlformats.org/package/2006/relationships"><Relationship Id="rId11" Type="http://schemas.openxmlformats.org/officeDocument/2006/relationships/image" Target="../media/image536.wmf"/><Relationship Id="rId12" Type="http://schemas.openxmlformats.org/officeDocument/2006/relationships/image" Target="../media/image537.wmf"/><Relationship Id="rId13" Type="http://schemas.openxmlformats.org/officeDocument/2006/relationships/image" Target="../media/image538.wmf"/><Relationship Id="rId14" Type="http://schemas.openxmlformats.org/officeDocument/2006/relationships/image" Target="../media/image539.wmf"/><Relationship Id="rId15" Type="http://schemas.openxmlformats.org/officeDocument/2006/relationships/image" Target="../media/image540.wmf"/><Relationship Id="rId1" Type="http://schemas.openxmlformats.org/officeDocument/2006/relationships/image" Target="../media/image2.wmf"/><Relationship Id="rId2" Type="http://schemas.openxmlformats.org/officeDocument/2006/relationships/image" Target="../media/image527.wmf"/><Relationship Id="rId3" Type="http://schemas.openxmlformats.org/officeDocument/2006/relationships/image" Target="../media/image528.wmf"/><Relationship Id="rId4" Type="http://schemas.openxmlformats.org/officeDocument/2006/relationships/image" Target="../media/image529.wmf"/><Relationship Id="rId5" Type="http://schemas.openxmlformats.org/officeDocument/2006/relationships/image" Target="../media/image530.wmf"/><Relationship Id="rId6" Type="http://schemas.openxmlformats.org/officeDocument/2006/relationships/image" Target="../media/image531.wmf"/><Relationship Id="rId7" Type="http://schemas.openxmlformats.org/officeDocument/2006/relationships/image" Target="../media/image532.wmf"/><Relationship Id="rId8" Type="http://schemas.openxmlformats.org/officeDocument/2006/relationships/image" Target="../media/image533.wmf"/><Relationship Id="rId9" Type="http://schemas.openxmlformats.org/officeDocument/2006/relationships/image" Target="../media/image534.wmf"/><Relationship Id="rId10" Type="http://schemas.openxmlformats.org/officeDocument/2006/relationships/image" Target="../media/image5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0.vml.rels><?xml version="1.0" encoding="UTF-8" standalone="yes"?>
<Relationships xmlns="http://schemas.openxmlformats.org/package/2006/relationships"><Relationship Id="rId11" Type="http://schemas.openxmlformats.org/officeDocument/2006/relationships/image" Target="../media/image557.wmf"/><Relationship Id="rId12" Type="http://schemas.openxmlformats.org/officeDocument/2006/relationships/image" Target="../media/image558.wmf"/><Relationship Id="rId13" Type="http://schemas.openxmlformats.org/officeDocument/2006/relationships/image" Target="../media/image559.wmf"/><Relationship Id="rId1" Type="http://schemas.openxmlformats.org/officeDocument/2006/relationships/image" Target="../media/image2.wmf"/><Relationship Id="rId2" Type="http://schemas.openxmlformats.org/officeDocument/2006/relationships/image" Target="../media/image548.wmf"/><Relationship Id="rId3" Type="http://schemas.openxmlformats.org/officeDocument/2006/relationships/image" Target="../media/image549.wmf"/><Relationship Id="rId4" Type="http://schemas.openxmlformats.org/officeDocument/2006/relationships/image" Target="../media/image550.wmf"/><Relationship Id="rId5" Type="http://schemas.openxmlformats.org/officeDocument/2006/relationships/image" Target="../media/image551.wmf"/><Relationship Id="rId6" Type="http://schemas.openxmlformats.org/officeDocument/2006/relationships/image" Target="../media/image552.wmf"/><Relationship Id="rId7" Type="http://schemas.openxmlformats.org/officeDocument/2006/relationships/image" Target="../media/image553.png"/><Relationship Id="rId8" Type="http://schemas.openxmlformats.org/officeDocument/2006/relationships/image" Target="../media/image554.png"/><Relationship Id="rId9" Type="http://schemas.openxmlformats.org/officeDocument/2006/relationships/image" Target="../media/image555.png"/><Relationship Id="rId10" Type="http://schemas.openxmlformats.org/officeDocument/2006/relationships/image" Target="../media/image556.wmf"/></Relationships>
</file>

<file path=ppt/drawings/_rels/vmlDrawing121.vml.rels><?xml version="1.0" encoding="UTF-8" standalone="yes"?>
<Relationships xmlns="http://schemas.openxmlformats.org/package/2006/relationships"><Relationship Id="rId11" Type="http://schemas.openxmlformats.org/officeDocument/2006/relationships/image" Target="../media/image572.wmf"/><Relationship Id="rId12" Type="http://schemas.openxmlformats.org/officeDocument/2006/relationships/image" Target="../media/image573.wmf"/><Relationship Id="rId13" Type="http://schemas.openxmlformats.org/officeDocument/2006/relationships/image" Target="../media/image574.wmf"/><Relationship Id="rId14" Type="http://schemas.openxmlformats.org/officeDocument/2006/relationships/image" Target="../media/image575.wmf"/><Relationship Id="rId15" Type="http://schemas.openxmlformats.org/officeDocument/2006/relationships/image" Target="../media/image576.png"/><Relationship Id="rId1" Type="http://schemas.openxmlformats.org/officeDocument/2006/relationships/image" Target="../media/image2.wmf"/><Relationship Id="rId2" Type="http://schemas.openxmlformats.org/officeDocument/2006/relationships/image" Target="../media/image563.wmf"/><Relationship Id="rId3" Type="http://schemas.openxmlformats.org/officeDocument/2006/relationships/image" Target="../media/image564.wmf"/><Relationship Id="rId4" Type="http://schemas.openxmlformats.org/officeDocument/2006/relationships/image" Target="../media/image565.wmf"/><Relationship Id="rId5" Type="http://schemas.openxmlformats.org/officeDocument/2006/relationships/image" Target="../media/image566.wmf"/><Relationship Id="rId6" Type="http://schemas.openxmlformats.org/officeDocument/2006/relationships/image" Target="../media/image567.wmf"/><Relationship Id="rId7" Type="http://schemas.openxmlformats.org/officeDocument/2006/relationships/image" Target="../media/image568.png"/><Relationship Id="rId8" Type="http://schemas.openxmlformats.org/officeDocument/2006/relationships/image" Target="../media/image569.wmf"/><Relationship Id="rId9" Type="http://schemas.openxmlformats.org/officeDocument/2006/relationships/image" Target="../media/image570.wmf"/><Relationship Id="rId10" Type="http://schemas.openxmlformats.org/officeDocument/2006/relationships/image" Target="../media/image571.wmf"/></Relationships>
</file>

<file path=ppt/drawings/_rels/vmlDrawing122.vml.rels><?xml version="1.0" encoding="UTF-8" standalone="yes"?>
<Relationships xmlns="http://schemas.openxmlformats.org/package/2006/relationships"><Relationship Id="rId11" Type="http://schemas.openxmlformats.org/officeDocument/2006/relationships/image" Target="../media/image586.wmf"/><Relationship Id="rId12" Type="http://schemas.openxmlformats.org/officeDocument/2006/relationships/image" Target="../media/image587.wmf"/><Relationship Id="rId13" Type="http://schemas.openxmlformats.org/officeDocument/2006/relationships/image" Target="../media/image588.wmf"/><Relationship Id="rId14" Type="http://schemas.openxmlformats.org/officeDocument/2006/relationships/image" Target="../media/image589.wmf"/><Relationship Id="rId15" Type="http://schemas.openxmlformats.org/officeDocument/2006/relationships/image" Target="../media/image590.wmf"/><Relationship Id="rId16" Type="http://schemas.openxmlformats.org/officeDocument/2006/relationships/image" Target="../media/image591.wmf"/><Relationship Id="rId17" Type="http://schemas.openxmlformats.org/officeDocument/2006/relationships/image" Target="../media/image592.wmf"/><Relationship Id="rId18" Type="http://schemas.openxmlformats.org/officeDocument/2006/relationships/image" Target="../media/image593.png"/><Relationship Id="rId19" Type="http://schemas.openxmlformats.org/officeDocument/2006/relationships/image" Target="../media/image594.png"/><Relationship Id="rId1" Type="http://schemas.openxmlformats.org/officeDocument/2006/relationships/image" Target="../media/image2.wmf"/><Relationship Id="rId2" Type="http://schemas.openxmlformats.org/officeDocument/2006/relationships/image" Target="../media/image577.wmf"/><Relationship Id="rId3" Type="http://schemas.openxmlformats.org/officeDocument/2006/relationships/image" Target="../media/image578.wmf"/><Relationship Id="rId4" Type="http://schemas.openxmlformats.org/officeDocument/2006/relationships/image" Target="../media/image579.wmf"/><Relationship Id="rId5" Type="http://schemas.openxmlformats.org/officeDocument/2006/relationships/image" Target="../media/image580.wmf"/><Relationship Id="rId6" Type="http://schemas.openxmlformats.org/officeDocument/2006/relationships/image" Target="../media/image581.wmf"/><Relationship Id="rId7" Type="http://schemas.openxmlformats.org/officeDocument/2006/relationships/image" Target="../media/image582.png"/><Relationship Id="rId8" Type="http://schemas.openxmlformats.org/officeDocument/2006/relationships/image" Target="../media/image583.wmf"/><Relationship Id="rId9" Type="http://schemas.openxmlformats.org/officeDocument/2006/relationships/image" Target="../media/image584.png"/><Relationship Id="rId10" Type="http://schemas.openxmlformats.org/officeDocument/2006/relationships/image" Target="../media/image585.wmf"/></Relationships>
</file>

<file path=ppt/drawings/_rels/vmlDrawing123.vml.rels><?xml version="1.0" encoding="UTF-8" standalone="yes"?>
<Relationships xmlns="http://schemas.openxmlformats.org/package/2006/relationships"><Relationship Id="rId11" Type="http://schemas.openxmlformats.org/officeDocument/2006/relationships/image" Target="../media/image604.wmf"/><Relationship Id="rId12" Type="http://schemas.openxmlformats.org/officeDocument/2006/relationships/image" Target="../media/image605.wmf"/><Relationship Id="rId13" Type="http://schemas.openxmlformats.org/officeDocument/2006/relationships/image" Target="../media/image606.png"/><Relationship Id="rId14" Type="http://schemas.openxmlformats.org/officeDocument/2006/relationships/image" Target="../media/image607.wmf"/><Relationship Id="rId1" Type="http://schemas.openxmlformats.org/officeDocument/2006/relationships/image" Target="../media/image2.wmf"/><Relationship Id="rId2" Type="http://schemas.openxmlformats.org/officeDocument/2006/relationships/image" Target="../media/image595.wmf"/><Relationship Id="rId3" Type="http://schemas.openxmlformats.org/officeDocument/2006/relationships/image" Target="../media/image596.png"/><Relationship Id="rId4" Type="http://schemas.openxmlformats.org/officeDocument/2006/relationships/image" Target="../media/image597.wmf"/><Relationship Id="rId5" Type="http://schemas.openxmlformats.org/officeDocument/2006/relationships/image" Target="../media/image598.wmf"/><Relationship Id="rId6" Type="http://schemas.openxmlformats.org/officeDocument/2006/relationships/image" Target="../media/image599.wmf"/><Relationship Id="rId7" Type="http://schemas.openxmlformats.org/officeDocument/2006/relationships/image" Target="../media/image600.wmf"/><Relationship Id="rId8" Type="http://schemas.openxmlformats.org/officeDocument/2006/relationships/image" Target="../media/image601.png"/><Relationship Id="rId9" Type="http://schemas.openxmlformats.org/officeDocument/2006/relationships/image" Target="../media/image602.wmf"/><Relationship Id="rId10" Type="http://schemas.openxmlformats.org/officeDocument/2006/relationships/image" Target="../media/image603.w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7.vml.rels><?xml version="1.0" encoding="UTF-8" standalone="yes"?>
<Relationships xmlns="http://schemas.openxmlformats.org/package/2006/relationships"><Relationship Id="rId3" Type="http://schemas.openxmlformats.org/officeDocument/2006/relationships/image" Target="../media/image612.wmf"/><Relationship Id="rId4" Type="http://schemas.openxmlformats.org/officeDocument/2006/relationships/image" Target="../media/image613.wmf"/><Relationship Id="rId5" Type="http://schemas.openxmlformats.org/officeDocument/2006/relationships/image" Target="../media/image614.wmf"/><Relationship Id="rId6" Type="http://schemas.openxmlformats.org/officeDocument/2006/relationships/image" Target="../media/image615.wmf"/><Relationship Id="rId7" Type="http://schemas.openxmlformats.org/officeDocument/2006/relationships/image" Target="../media/image616.wmf"/><Relationship Id="rId1" Type="http://schemas.openxmlformats.org/officeDocument/2006/relationships/image" Target="../media/image610.wmf"/><Relationship Id="rId2" Type="http://schemas.openxmlformats.org/officeDocument/2006/relationships/image" Target="../media/image611.w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617.wmf"/></Relationships>
</file>

<file path=ppt/drawings/_rels/vmlDrawing129.vml.rels><?xml version="1.0" encoding="UTF-8" standalone="yes"?>
<Relationships xmlns="http://schemas.openxmlformats.org/package/2006/relationships"><Relationship Id="rId3" Type="http://schemas.openxmlformats.org/officeDocument/2006/relationships/image" Target="../media/image621.png"/><Relationship Id="rId4" Type="http://schemas.openxmlformats.org/officeDocument/2006/relationships/image" Target="../media/image622.png"/><Relationship Id="rId1" Type="http://schemas.openxmlformats.org/officeDocument/2006/relationships/image" Target="../media/image619.png"/><Relationship Id="rId2" Type="http://schemas.openxmlformats.org/officeDocument/2006/relationships/image" Target="../media/image620.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png"/><Relationship Id="rId1" Type="http://schemas.openxmlformats.org/officeDocument/2006/relationships/image" Target="../media/image2.wmf"/><Relationship Id="rId2" Type="http://schemas.openxmlformats.org/officeDocument/2006/relationships/image" Target="../media/image58.wmf"/></Relationships>
</file>

<file path=ppt/drawings/_rels/vmlDrawing130.vml.rels><?xml version="1.0" encoding="UTF-8" standalone="yes"?>
<Relationships xmlns="http://schemas.openxmlformats.org/package/2006/relationships"><Relationship Id="rId9" Type="http://schemas.openxmlformats.org/officeDocument/2006/relationships/image" Target="../media/image630.png"/><Relationship Id="rId20" Type="http://schemas.openxmlformats.org/officeDocument/2006/relationships/image" Target="../media/image641.wmf"/><Relationship Id="rId21" Type="http://schemas.openxmlformats.org/officeDocument/2006/relationships/image" Target="../media/image642.png"/><Relationship Id="rId10" Type="http://schemas.openxmlformats.org/officeDocument/2006/relationships/image" Target="../media/image631.wmf"/><Relationship Id="rId11" Type="http://schemas.openxmlformats.org/officeDocument/2006/relationships/image" Target="../media/image632.wmf"/><Relationship Id="rId12" Type="http://schemas.openxmlformats.org/officeDocument/2006/relationships/image" Target="../media/image633.wmf"/><Relationship Id="rId13" Type="http://schemas.openxmlformats.org/officeDocument/2006/relationships/image" Target="../media/image634.wmf"/><Relationship Id="rId14" Type="http://schemas.openxmlformats.org/officeDocument/2006/relationships/image" Target="../media/image635.wmf"/><Relationship Id="rId15" Type="http://schemas.openxmlformats.org/officeDocument/2006/relationships/image" Target="../media/image636.wmf"/><Relationship Id="rId16" Type="http://schemas.openxmlformats.org/officeDocument/2006/relationships/image" Target="../media/image637.wmf"/><Relationship Id="rId17" Type="http://schemas.openxmlformats.org/officeDocument/2006/relationships/image" Target="../media/image638.wmf"/><Relationship Id="rId18" Type="http://schemas.openxmlformats.org/officeDocument/2006/relationships/image" Target="../media/image639.wmf"/><Relationship Id="rId19" Type="http://schemas.openxmlformats.org/officeDocument/2006/relationships/image" Target="../media/image640.wmf"/><Relationship Id="rId1" Type="http://schemas.openxmlformats.org/officeDocument/2006/relationships/image" Target="../media/image2.wmf"/><Relationship Id="rId2" Type="http://schemas.openxmlformats.org/officeDocument/2006/relationships/image" Target="../media/image623.wmf"/><Relationship Id="rId3" Type="http://schemas.openxmlformats.org/officeDocument/2006/relationships/image" Target="../media/image624.wmf"/><Relationship Id="rId4" Type="http://schemas.openxmlformats.org/officeDocument/2006/relationships/image" Target="../media/image625.wmf"/><Relationship Id="rId5" Type="http://schemas.openxmlformats.org/officeDocument/2006/relationships/image" Target="../media/image626.wmf"/><Relationship Id="rId6" Type="http://schemas.openxmlformats.org/officeDocument/2006/relationships/image" Target="../media/image627.wmf"/><Relationship Id="rId7" Type="http://schemas.openxmlformats.org/officeDocument/2006/relationships/image" Target="../media/image628.wmf"/><Relationship Id="rId8" Type="http://schemas.openxmlformats.org/officeDocument/2006/relationships/image" Target="../media/image629.wmf"/></Relationships>
</file>

<file path=ppt/drawings/_rels/vmlDrawing131.vml.rels><?xml version="1.0" encoding="UTF-8" standalone="yes"?>
<Relationships xmlns="http://schemas.openxmlformats.org/package/2006/relationships"><Relationship Id="rId3" Type="http://schemas.openxmlformats.org/officeDocument/2006/relationships/image" Target="../media/image644.wmf"/><Relationship Id="rId4" Type="http://schemas.openxmlformats.org/officeDocument/2006/relationships/image" Target="../media/image645.wmf"/><Relationship Id="rId5" Type="http://schemas.openxmlformats.org/officeDocument/2006/relationships/image" Target="../media/image646.wmf"/><Relationship Id="rId6" Type="http://schemas.openxmlformats.org/officeDocument/2006/relationships/image" Target="../media/image647.wmf"/><Relationship Id="rId7" Type="http://schemas.openxmlformats.org/officeDocument/2006/relationships/image" Target="../media/image648.wmf"/><Relationship Id="rId8" Type="http://schemas.openxmlformats.org/officeDocument/2006/relationships/image" Target="../media/image649.wmf"/><Relationship Id="rId9" Type="http://schemas.openxmlformats.org/officeDocument/2006/relationships/image" Target="../media/image650.wmf"/><Relationship Id="rId1" Type="http://schemas.openxmlformats.org/officeDocument/2006/relationships/image" Target="../media/image2.wmf"/><Relationship Id="rId2" Type="http://schemas.openxmlformats.org/officeDocument/2006/relationships/image" Target="../media/image643.wmf"/></Relationships>
</file>

<file path=ppt/drawings/_rels/vmlDrawing132.vml.rels><?xml version="1.0" encoding="UTF-8" standalone="yes"?>
<Relationships xmlns="http://schemas.openxmlformats.org/package/2006/relationships"><Relationship Id="rId3" Type="http://schemas.openxmlformats.org/officeDocument/2006/relationships/image" Target="../media/image624.wmf"/><Relationship Id="rId4" Type="http://schemas.openxmlformats.org/officeDocument/2006/relationships/image" Target="../media/image653.wmf"/><Relationship Id="rId1" Type="http://schemas.openxmlformats.org/officeDocument/2006/relationships/image" Target="../media/image2.wmf"/><Relationship Id="rId2" Type="http://schemas.openxmlformats.org/officeDocument/2006/relationships/image" Target="../media/image652.wmf"/></Relationships>
</file>

<file path=ppt/drawings/_rels/vmlDrawing133.vml.rels><?xml version="1.0" encoding="UTF-8" standalone="yes"?>
<Relationships xmlns="http://schemas.openxmlformats.org/package/2006/relationships"><Relationship Id="rId3" Type="http://schemas.openxmlformats.org/officeDocument/2006/relationships/image" Target="../media/image656.wmf"/><Relationship Id="rId4" Type="http://schemas.openxmlformats.org/officeDocument/2006/relationships/image" Target="../media/image657.wmf"/><Relationship Id="rId5" Type="http://schemas.openxmlformats.org/officeDocument/2006/relationships/image" Target="../media/image658.wmf"/><Relationship Id="rId6" Type="http://schemas.openxmlformats.org/officeDocument/2006/relationships/image" Target="../media/image659.wmf"/><Relationship Id="rId7" Type="http://schemas.openxmlformats.org/officeDocument/2006/relationships/image" Target="../media/image660.wmf"/><Relationship Id="rId1" Type="http://schemas.openxmlformats.org/officeDocument/2006/relationships/image" Target="../media/image2.wmf"/><Relationship Id="rId2" Type="http://schemas.openxmlformats.org/officeDocument/2006/relationships/image" Target="../media/image655.wmf"/></Relationships>
</file>

<file path=ppt/drawings/_rels/vmlDrawing134.vml.rels><?xml version="1.0" encoding="UTF-8" standalone="yes"?>
<Relationships xmlns="http://schemas.openxmlformats.org/package/2006/relationships"><Relationship Id="rId3" Type="http://schemas.openxmlformats.org/officeDocument/2006/relationships/image" Target="../media/image663.wmf"/><Relationship Id="rId4" Type="http://schemas.openxmlformats.org/officeDocument/2006/relationships/image" Target="../media/image664.wmf"/><Relationship Id="rId5" Type="http://schemas.openxmlformats.org/officeDocument/2006/relationships/image" Target="../media/image665.wmf"/><Relationship Id="rId6" Type="http://schemas.openxmlformats.org/officeDocument/2006/relationships/image" Target="../media/image666.wmf"/><Relationship Id="rId7" Type="http://schemas.openxmlformats.org/officeDocument/2006/relationships/image" Target="../media/image667.wmf"/><Relationship Id="rId8" Type="http://schemas.openxmlformats.org/officeDocument/2006/relationships/image" Target="../media/image668.wmf"/><Relationship Id="rId9" Type="http://schemas.openxmlformats.org/officeDocument/2006/relationships/image" Target="../media/image669.wmf"/><Relationship Id="rId10" Type="http://schemas.openxmlformats.org/officeDocument/2006/relationships/image" Target="../media/image670.wmf"/><Relationship Id="rId1" Type="http://schemas.openxmlformats.org/officeDocument/2006/relationships/image" Target="../media/image661.wmf"/><Relationship Id="rId2" Type="http://schemas.openxmlformats.org/officeDocument/2006/relationships/image" Target="../media/image66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2.wmf"/><Relationship Id="rId2"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5" Type="http://schemas.openxmlformats.org/officeDocument/2006/relationships/image" Target="../media/image72.wmf"/><Relationship Id="rId1" Type="http://schemas.openxmlformats.org/officeDocument/2006/relationships/image" Target="../media/image68.wmf"/><Relationship Id="rId2"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74.png"/></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86.wmf"/><Relationship Id="rId12" Type="http://schemas.openxmlformats.org/officeDocument/2006/relationships/image" Target="../media/image87.wmf"/><Relationship Id="rId13" Type="http://schemas.openxmlformats.org/officeDocument/2006/relationships/image" Target="../media/image88.wmf"/><Relationship Id="rId1" Type="http://schemas.openxmlformats.org/officeDocument/2006/relationships/image" Target="../media/image76.wmf"/><Relationship Id="rId2" Type="http://schemas.openxmlformats.org/officeDocument/2006/relationships/image" Target="../media/image77.wmf"/><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7" Type="http://schemas.openxmlformats.org/officeDocument/2006/relationships/image" Target="../media/image82.wmf"/><Relationship Id="rId8" Type="http://schemas.openxmlformats.org/officeDocument/2006/relationships/image" Target="../media/image83.wmf"/><Relationship Id="rId9" Type="http://schemas.openxmlformats.org/officeDocument/2006/relationships/image" Target="../media/image84.wmf"/><Relationship Id="rId10" Type="http://schemas.openxmlformats.org/officeDocument/2006/relationships/image" Target="../media/image8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92.wmf"/><Relationship Id="rId3" Type="http://schemas.openxmlformats.org/officeDocument/2006/relationships/image" Target="../media/image9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6" Type="http://schemas.openxmlformats.org/officeDocument/2006/relationships/image" Target="../media/image9.wmf"/><Relationship Id="rId7" Type="http://schemas.openxmlformats.org/officeDocument/2006/relationships/image" Target="../media/image10.wmf"/><Relationship Id="rId8" Type="http://schemas.openxmlformats.org/officeDocument/2006/relationships/image" Target="../media/image11.wmf"/><Relationship Id="rId1" Type="http://schemas.openxmlformats.org/officeDocument/2006/relationships/image" Target="../media/image2.wmf"/><Relationship Id="rId2"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5.wmf"/><Relationship Id="rId4" Type="http://schemas.openxmlformats.org/officeDocument/2006/relationships/image" Target="../media/image96.wmf"/><Relationship Id="rId5" Type="http://schemas.openxmlformats.org/officeDocument/2006/relationships/image" Target="../media/image97.wmf"/><Relationship Id="rId1" Type="http://schemas.openxmlformats.org/officeDocument/2006/relationships/image" Target="../media/image2.wmf"/><Relationship Id="rId2" Type="http://schemas.openxmlformats.org/officeDocument/2006/relationships/image" Target="../media/image9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1" Type="http://schemas.openxmlformats.org/officeDocument/2006/relationships/image" Target="../media/image2.wmf"/><Relationship Id="rId2" Type="http://schemas.openxmlformats.org/officeDocument/2006/relationships/image" Target="../media/image10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12.wmf"/><Relationship Id="rId3" Type="http://schemas.openxmlformats.org/officeDocument/2006/relationships/image" Target="../media/image11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image" Target="../media/image19.wmf"/><Relationship Id="rId1" Type="http://schemas.openxmlformats.org/officeDocument/2006/relationships/image" Target="../media/image13.wmf"/><Relationship Id="rId2"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09.wmf"/><Relationship Id="rId3" Type="http://schemas.openxmlformats.org/officeDocument/2006/relationships/image" Target="../media/image11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12.wmf"/><Relationship Id="rId3" Type="http://schemas.openxmlformats.org/officeDocument/2006/relationships/image" Target="../media/image113.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16.wmf"/><Relationship Id="rId3" Type="http://schemas.openxmlformats.org/officeDocument/2006/relationships/image" Target="../media/image11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23.wmf"/><Relationship Id="rId4" Type="http://schemas.openxmlformats.org/officeDocument/2006/relationships/image" Target="../media/image124.wmf"/><Relationship Id="rId5" Type="http://schemas.openxmlformats.org/officeDocument/2006/relationships/image" Target="../media/image125.wmf"/><Relationship Id="rId6" Type="http://schemas.openxmlformats.org/officeDocument/2006/relationships/image" Target="../media/image126.wmf"/><Relationship Id="rId7" Type="http://schemas.openxmlformats.org/officeDocument/2006/relationships/image" Target="../media/image127.wmf"/><Relationship Id="rId8" Type="http://schemas.openxmlformats.org/officeDocument/2006/relationships/image" Target="../media/image128.wmf"/><Relationship Id="rId9" Type="http://schemas.openxmlformats.org/officeDocument/2006/relationships/image" Target="../media/image129.wmf"/><Relationship Id="rId1" Type="http://schemas.openxmlformats.org/officeDocument/2006/relationships/image" Target="../media/image121.wmf"/><Relationship Id="rId2" Type="http://schemas.openxmlformats.org/officeDocument/2006/relationships/image" Target="../media/image122.wmf"/></Relationships>
</file>

<file path=ppt/drawings/_rels/vmlDrawing38.vml.rels><?xml version="1.0" encoding="UTF-8" standalone="yes"?>
<Relationships xmlns="http://schemas.openxmlformats.org/package/2006/relationships"><Relationship Id="rId11" Type="http://schemas.openxmlformats.org/officeDocument/2006/relationships/image" Target="../media/image142.wmf"/><Relationship Id="rId12" Type="http://schemas.openxmlformats.org/officeDocument/2006/relationships/image" Target="../media/image143.wmf"/><Relationship Id="rId13" Type="http://schemas.openxmlformats.org/officeDocument/2006/relationships/image" Target="../media/image144.wmf"/><Relationship Id="rId1" Type="http://schemas.openxmlformats.org/officeDocument/2006/relationships/image" Target="../media/image132.wmf"/><Relationship Id="rId2" Type="http://schemas.openxmlformats.org/officeDocument/2006/relationships/image" Target="../media/image133.wmf"/><Relationship Id="rId3" Type="http://schemas.openxmlformats.org/officeDocument/2006/relationships/image" Target="../media/image134.wmf"/><Relationship Id="rId4" Type="http://schemas.openxmlformats.org/officeDocument/2006/relationships/image" Target="../media/image135.wmf"/><Relationship Id="rId5" Type="http://schemas.openxmlformats.org/officeDocument/2006/relationships/image" Target="../media/image136.wmf"/><Relationship Id="rId6" Type="http://schemas.openxmlformats.org/officeDocument/2006/relationships/image" Target="../media/image137.wmf"/><Relationship Id="rId7" Type="http://schemas.openxmlformats.org/officeDocument/2006/relationships/image" Target="../media/image138.wmf"/><Relationship Id="rId8" Type="http://schemas.openxmlformats.org/officeDocument/2006/relationships/image" Target="../media/image139.wmf"/><Relationship Id="rId9" Type="http://schemas.openxmlformats.org/officeDocument/2006/relationships/image" Target="../media/image140.wmf"/><Relationship Id="rId10" Type="http://schemas.openxmlformats.org/officeDocument/2006/relationships/image" Target="../media/image14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49.wmf"/><Relationship Id="rId4" Type="http://schemas.openxmlformats.org/officeDocument/2006/relationships/image" Target="../media/image150.wmf"/><Relationship Id="rId5" Type="http://schemas.openxmlformats.org/officeDocument/2006/relationships/image" Target="../media/image151.wmf"/><Relationship Id="rId6" Type="http://schemas.openxmlformats.org/officeDocument/2006/relationships/image" Target="../media/image152.wmf"/><Relationship Id="rId7" Type="http://schemas.openxmlformats.org/officeDocument/2006/relationships/image" Target="../media/image153.wmf"/><Relationship Id="rId1" Type="http://schemas.openxmlformats.org/officeDocument/2006/relationships/image" Target="../media/image2.wmf"/><Relationship Id="rId2" Type="http://schemas.openxmlformats.org/officeDocument/2006/relationships/image" Target="../media/image1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1" Type="http://schemas.openxmlformats.org/officeDocument/2006/relationships/image" Target="../media/image2.wmf"/><Relationship Id="rId2" Type="http://schemas.openxmlformats.org/officeDocument/2006/relationships/image" Target="../media/image2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57.wmf"/><Relationship Id="rId4" Type="http://schemas.openxmlformats.org/officeDocument/2006/relationships/image" Target="../media/image158.wmf"/><Relationship Id="rId5" Type="http://schemas.openxmlformats.org/officeDocument/2006/relationships/image" Target="../media/image159.wmf"/><Relationship Id="rId6" Type="http://schemas.openxmlformats.org/officeDocument/2006/relationships/image" Target="../media/image160.wmf"/><Relationship Id="rId7" Type="http://schemas.openxmlformats.org/officeDocument/2006/relationships/image" Target="../media/image161.wmf"/><Relationship Id="rId8" Type="http://schemas.openxmlformats.org/officeDocument/2006/relationships/image" Target="../media/image162.png"/><Relationship Id="rId9" Type="http://schemas.openxmlformats.org/officeDocument/2006/relationships/image" Target="../media/image163.png"/><Relationship Id="rId10" Type="http://schemas.openxmlformats.org/officeDocument/2006/relationships/image" Target="../media/image164.png"/><Relationship Id="rId11" Type="http://schemas.openxmlformats.org/officeDocument/2006/relationships/image" Target="../media/image165.png"/><Relationship Id="rId1" Type="http://schemas.openxmlformats.org/officeDocument/2006/relationships/image" Target="../media/image2.wmf"/><Relationship Id="rId2" Type="http://schemas.openxmlformats.org/officeDocument/2006/relationships/image" Target="../media/image156.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70.wmf"/><Relationship Id="rId4" Type="http://schemas.openxmlformats.org/officeDocument/2006/relationships/image" Target="../media/image171.wmf"/><Relationship Id="rId5" Type="http://schemas.openxmlformats.org/officeDocument/2006/relationships/image" Target="../media/image172.wmf"/><Relationship Id="rId6" Type="http://schemas.openxmlformats.org/officeDocument/2006/relationships/image" Target="../media/image173.wmf"/><Relationship Id="rId1" Type="http://schemas.openxmlformats.org/officeDocument/2006/relationships/image" Target="../media/image168.wmf"/><Relationship Id="rId2" Type="http://schemas.openxmlformats.org/officeDocument/2006/relationships/image" Target="../media/image169.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81.wmf"/><Relationship Id="rId4" Type="http://schemas.openxmlformats.org/officeDocument/2006/relationships/image" Target="../media/image182.wmf"/><Relationship Id="rId5" Type="http://schemas.openxmlformats.org/officeDocument/2006/relationships/image" Target="../media/image183.wmf"/><Relationship Id="rId6" Type="http://schemas.openxmlformats.org/officeDocument/2006/relationships/image" Target="../media/image184.wmf"/><Relationship Id="rId1" Type="http://schemas.openxmlformats.org/officeDocument/2006/relationships/image" Target="../media/image2.wmf"/><Relationship Id="rId2" Type="http://schemas.openxmlformats.org/officeDocument/2006/relationships/image" Target="../media/image18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86.wmf"/><Relationship Id="rId4" Type="http://schemas.openxmlformats.org/officeDocument/2006/relationships/image" Target="../media/image187.wmf"/><Relationship Id="rId1" Type="http://schemas.openxmlformats.org/officeDocument/2006/relationships/image" Target="../media/image2.wmf"/><Relationship Id="rId2" Type="http://schemas.openxmlformats.org/officeDocument/2006/relationships/image" Target="../media/image18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26.wmf"/></Relationships>
</file>

<file path=ppt/drawings/_rels/vmlDrawing50.vml.rels><?xml version="1.0" encoding="UTF-8" standalone="yes"?>
<Relationships xmlns="http://schemas.openxmlformats.org/package/2006/relationships"><Relationship Id="rId11" Type="http://schemas.openxmlformats.org/officeDocument/2006/relationships/image" Target="../media/image198.wmf"/><Relationship Id="rId12" Type="http://schemas.openxmlformats.org/officeDocument/2006/relationships/image" Target="../media/image199.wmf"/><Relationship Id="rId13" Type="http://schemas.openxmlformats.org/officeDocument/2006/relationships/image" Target="../media/image200.wmf"/><Relationship Id="rId1" Type="http://schemas.openxmlformats.org/officeDocument/2006/relationships/image" Target="../media/image188.wmf"/><Relationship Id="rId2" Type="http://schemas.openxmlformats.org/officeDocument/2006/relationships/image" Target="../media/image189.wmf"/><Relationship Id="rId3" Type="http://schemas.openxmlformats.org/officeDocument/2006/relationships/image" Target="../media/image190.wmf"/><Relationship Id="rId4" Type="http://schemas.openxmlformats.org/officeDocument/2006/relationships/image" Target="../media/image191.wmf"/><Relationship Id="rId5" Type="http://schemas.openxmlformats.org/officeDocument/2006/relationships/image" Target="../media/image192.wmf"/><Relationship Id="rId6" Type="http://schemas.openxmlformats.org/officeDocument/2006/relationships/image" Target="../media/image193.wmf"/><Relationship Id="rId7" Type="http://schemas.openxmlformats.org/officeDocument/2006/relationships/image" Target="../media/image194.wmf"/><Relationship Id="rId8" Type="http://schemas.openxmlformats.org/officeDocument/2006/relationships/image" Target="../media/image195.wmf"/><Relationship Id="rId9" Type="http://schemas.openxmlformats.org/officeDocument/2006/relationships/image" Target="../media/image196.wmf"/><Relationship Id="rId10" Type="http://schemas.openxmlformats.org/officeDocument/2006/relationships/image" Target="../media/image197.wmf"/></Relationships>
</file>

<file path=ppt/drawings/_rels/vmlDrawing51.vml.rels><?xml version="1.0" encoding="UTF-8" standalone="yes"?>
<Relationships xmlns="http://schemas.openxmlformats.org/package/2006/relationships"><Relationship Id="rId11" Type="http://schemas.openxmlformats.org/officeDocument/2006/relationships/image" Target="../media/image211.wmf"/><Relationship Id="rId12" Type="http://schemas.openxmlformats.org/officeDocument/2006/relationships/image" Target="../media/image212.wmf"/><Relationship Id="rId1" Type="http://schemas.openxmlformats.org/officeDocument/2006/relationships/image" Target="../media/image201.wmf"/><Relationship Id="rId2" Type="http://schemas.openxmlformats.org/officeDocument/2006/relationships/image" Target="../media/image202.wmf"/><Relationship Id="rId3" Type="http://schemas.openxmlformats.org/officeDocument/2006/relationships/image" Target="../media/image203.wmf"/><Relationship Id="rId4" Type="http://schemas.openxmlformats.org/officeDocument/2006/relationships/image" Target="../media/image204.wmf"/><Relationship Id="rId5" Type="http://schemas.openxmlformats.org/officeDocument/2006/relationships/image" Target="../media/image205.wmf"/><Relationship Id="rId6" Type="http://schemas.openxmlformats.org/officeDocument/2006/relationships/image" Target="../media/image206.wmf"/><Relationship Id="rId7" Type="http://schemas.openxmlformats.org/officeDocument/2006/relationships/image" Target="../media/image207.wmf"/><Relationship Id="rId8" Type="http://schemas.openxmlformats.org/officeDocument/2006/relationships/image" Target="../media/image208.wmf"/><Relationship Id="rId9" Type="http://schemas.openxmlformats.org/officeDocument/2006/relationships/image" Target="../media/image209.wmf"/><Relationship Id="rId10" Type="http://schemas.openxmlformats.org/officeDocument/2006/relationships/image" Target="../media/image210.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14.wmf"/><Relationship Id="rId4" Type="http://schemas.openxmlformats.org/officeDocument/2006/relationships/image" Target="../media/image215.wmf"/><Relationship Id="rId1" Type="http://schemas.openxmlformats.org/officeDocument/2006/relationships/image" Target="../media/image2.wmf"/><Relationship Id="rId2" Type="http://schemas.openxmlformats.org/officeDocument/2006/relationships/image" Target="../media/image213.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19.wmf"/><Relationship Id="rId4" Type="http://schemas.openxmlformats.org/officeDocument/2006/relationships/image" Target="../media/image220.wmf"/><Relationship Id="rId5" Type="http://schemas.openxmlformats.org/officeDocument/2006/relationships/image" Target="../media/image221.wmf"/><Relationship Id="rId6" Type="http://schemas.openxmlformats.org/officeDocument/2006/relationships/image" Target="../media/image222.wmf"/><Relationship Id="rId1" Type="http://schemas.openxmlformats.org/officeDocument/2006/relationships/image" Target="../media/image2.wmf"/><Relationship Id="rId2" Type="http://schemas.openxmlformats.org/officeDocument/2006/relationships/image" Target="../media/image218.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25.wmf"/><Relationship Id="rId4" Type="http://schemas.openxmlformats.org/officeDocument/2006/relationships/image" Target="../media/image226.wmf"/><Relationship Id="rId5" Type="http://schemas.openxmlformats.org/officeDocument/2006/relationships/image" Target="../media/image227.wmf"/><Relationship Id="rId1" Type="http://schemas.openxmlformats.org/officeDocument/2006/relationships/image" Target="../media/image2.wmf"/><Relationship Id="rId2" Type="http://schemas.openxmlformats.org/officeDocument/2006/relationships/image" Target="../media/image224.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30.wmf"/><Relationship Id="rId4" Type="http://schemas.openxmlformats.org/officeDocument/2006/relationships/image" Target="../media/image231.wmf"/><Relationship Id="rId5" Type="http://schemas.openxmlformats.org/officeDocument/2006/relationships/image" Target="../media/image232.wmf"/><Relationship Id="rId6" Type="http://schemas.openxmlformats.org/officeDocument/2006/relationships/image" Target="../media/image233.wmf"/><Relationship Id="rId7" Type="http://schemas.openxmlformats.org/officeDocument/2006/relationships/image" Target="../media/image234.wmf"/><Relationship Id="rId8" Type="http://schemas.openxmlformats.org/officeDocument/2006/relationships/image" Target="../media/image235.wmf"/><Relationship Id="rId9" Type="http://schemas.openxmlformats.org/officeDocument/2006/relationships/image" Target="../media/image236.wmf"/><Relationship Id="rId1" Type="http://schemas.openxmlformats.org/officeDocument/2006/relationships/image" Target="../media/image228.wmf"/><Relationship Id="rId2" Type="http://schemas.openxmlformats.org/officeDocument/2006/relationships/image" Target="../media/image229.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39.wmf"/><Relationship Id="rId4" Type="http://schemas.openxmlformats.org/officeDocument/2006/relationships/image" Target="../media/image240.wmf"/><Relationship Id="rId5" Type="http://schemas.openxmlformats.org/officeDocument/2006/relationships/image" Target="../media/image241.wmf"/><Relationship Id="rId6" Type="http://schemas.openxmlformats.org/officeDocument/2006/relationships/image" Target="../media/image242.wmf"/><Relationship Id="rId7" Type="http://schemas.openxmlformats.org/officeDocument/2006/relationships/image" Target="../media/image243.wmf"/><Relationship Id="rId8" Type="http://schemas.openxmlformats.org/officeDocument/2006/relationships/image" Target="../media/image244.wmf"/><Relationship Id="rId9" Type="http://schemas.openxmlformats.org/officeDocument/2006/relationships/image" Target="../media/image245.wmf"/><Relationship Id="rId10" Type="http://schemas.openxmlformats.org/officeDocument/2006/relationships/image" Target="../media/image246.wmf"/><Relationship Id="rId11" Type="http://schemas.openxmlformats.org/officeDocument/2006/relationships/image" Target="../media/image247.wmf"/><Relationship Id="rId1" Type="http://schemas.openxmlformats.org/officeDocument/2006/relationships/image" Target="../media/image2.wmf"/><Relationship Id="rId2" Type="http://schemas.openxmlformats.org/officeDocument/2006/relationships/image" Target="../media/image2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27.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2.vml.rels><?xml version="1.0" encoding="UTF-8" standalone="yes"?>
<Relationships xmlns="http://schemas.openxmlformats.org/package/2006/relationships"><Relationship Id="rId11" Type="http://schemas.openxmlformats.org/officeDocument/2006/relationships/image" Target="../media/image259.wmf"/><Relationship Id="rId12" Type="http://schemas.openxmlformats.org/officeDocument/2006/relationships/image" Target="../media/image260.png"/><Relationship Id="rId13" Type="http://schemas.openxmlformats.org/officeDocument/2006/relationships/image" Target="../media/image261.wmf"/><Relationship Id="rId14" Type="http://schemas.openxmlformats.org/officeDocument/2006/relationships/image" Target="../media/image262.png"/><Relationship Id="rId15" Type="http://schemas.openxmlformats.org/officeDocument/2006/relationships/image" Target="../media/image263.wmf"/><Relationship Id="rId16" Type="http://schemas.openxmlformats.org/officeDocument/2006/relationships/image" Target="../media/image264.wmf"/><Relationship Id="rId17" Type="http://schemas.openxmlformats.org/officeDocument/2006/relationships/image" Target="../media/image265.png"/><Relationship Id="rId18" Type="http://schemas.openxmlformats.org/officeDocument/2006/relationships/image" Target="../media/image266.png"/><Relationship Id="rId1" Type="http://schemas.openxmlformats.org/officeDocument/2006/relationships/image" Target="../media/image249.wmf"/><Relationship Id="rId2" Type="http://schemas.openxmlformats.org/officeDocument/2006/relationships/image" Target="../media/image250.wmf"/><Relationship Id="rId3" Type="http://schemas.openxmlformats.org/officeDocument/2006/relationships/image" Target="../media/image251.wmf"/><Relationship Id="rId4" Type="http://schemas.openxmlformats.org/officeDocument/2006/relationships/image" Target="../media/image252.wmf"/><Relationship Id="rId5" Type="http://schemas.openxmlformats.org/officeDocument/2006/relationships/image" Target="../media/image253.wmf"/><Relationship Id="rId6" Type="http://schemas.openxmlformats.org/officeDocument/2006/relationships/image" Target="../media/image254.wmf"/><Relationship Id="rId7" Type="http://schemas.openxmlformats.org/officeDocument/2006/relationships/image" Target="../media/image255.wmf"/><Relationship Id="rId8" Type="http://schemas.openxmlformats.org/officeDocument/2006/relationships/image" Target="../media/image256.wmf"/><Relationship Id="rId9" Type="http://schemas.openxmlformats.org/officeDocument/2006/relationships/image" Target="../media/image257.wmf"/><Relationship Id="rId10" Type="http://schemas.openxmlformats.org/officeDocument/2006/relationships/image" Target="../media/image258.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14.wmf"/><Relationship Id="rId4" Type="http://schemas.openxmlformats.org/officeDocument/2006/relationships/image" Target="../media/image215.wmf"/><Relationship Id="rId1" Type="http://schemas.openxmlformats.org/officeDocument/2006/relationships/image" Target="../media/image2.wmf"/><Relationship Id="rId2" Type="http://schemas.openxmlformats.org/officeDocument/2006/relationships/image" Target="../media/image213.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19.wmf"/><Relationship Id="rId4" Type="http://schemas.openxmlformats.org/officeDocument/2006/relationships/image" Target="../media/image220.wmf"/><Relationship Id="rId5" Type="http://schemas.openxmlformats.org/officeDocument/2006/relationships/image" Target="../media/image221.wmf"/><Relationship Id="rId6" Type="http://schemas.openxmlformats.org/officeDocument/2006/relationships/image" Target="../media/image222.wmf"/><Relationship Id="rId1" Type="http://schemas.openxmlformats.org/officeDocument/2006/relationships/image" Target="../media/image2.wmf"/><Relationship Id="rId2" Type="http://schemas.openxmlformats.org/officeDocument/2006/relationships/image" Target="../media/image218.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25.wmf"/><Relationship Id="rId4" Type="http://schemas.openxmlformats.org/officeDocument/2006/relationships/image" Target="../media/image226.wmf"/><Relationship Id="rId5" Type="http://schemas.openxmlformats.org/officeDocument/2006/relationships/image" Target="../media/image227.wmf"/><Relationship Id="rId1" Type="http://schemas.openxmlformats.org/officeDocument/2006/relationships/image" Target="../media/image2.wmf"/><Relationship Id="rId2" Type="http://schemas.openxmlformats.org/officeDocument/2006/relationships/image" Target="../media/image224.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30.wmf"/><Relationship Id="rId4" Type="http://schemas.openxmlformats.org/officeDocument/2006/relationships/image" Target="../media/image231.wmf"/><Relationship Id="rId5" Type="http://schemas.openxmlformats.org/officeDocument/2006/relationships/image" Target="../media/image232.wmf"/><Relationship Id="rId6" Type="http://schemas.openxmlformats.org/officeDocument/2006/relationships/image" Target="../media/image233.wmf"/><Relationship Id="rId7" Type="http://schemas.openxmlformats.org/officeDocument/2006/relationships/image" Target="../media/image234.wmf"/><Relationship Id="rId8" Type="http://schemas.openxmlformats.org/officeDocument/2006/relationships/image" Target="../media/image235.wmf"/><Relationship Id="rId9" Type="http://schemas.openxmlformats.org/officeDocument/2006/relationships/image" Target="../media/image236.wmf"/><Relationship Id="rId1" Type="http://schemas.openxmlformats.org/officeDocument/2006/relationships/image" Target="../media/image228.wmf"/><Relationship Id="rId2" Type="http://schemas.openxmlformats.org/officeDocument/2006/relationships/image" Target="../media/image229.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wmf"/><Relationship Id="rId6" Type="http://schemas.openxmlformats.org/officeDocument/2006/relationships/image" Target="../media/image34.wmf"/><Relationship Id="rId1" Type="http://schemas.openxmlformats.org/officeDocument/2006/relationships/image" Target="../media/image2.wmf"/><Relationship Id="rId2" Type="http://schemas.openxmlformats.org/officeDocument/2006/relationships/image" Target="../media/image30.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239.wmf"/><Relationship Id="rId4" Type="http://schemas.openxmlformats.org/officeDocument/2006/relationships/image" Target="../media/image240.wmf"/><Relationship Id="rId5" Type="http://schemas.openxmlformats.org/officeDocument/2006/relationships/image" Target="../media/image241.wmf"/><Relationship Id="rId6" Type="http://schemas.openxmlformats.org/officeDocument/2006/relationships/image" Target="../media/image242.wmf"/><Relationship Id="rId7" Type="http://schemas.openxmlformats.org/officeDocument/2006/relationships/image" Target="../media/image243.wmf"/><Relationship Id="rId8" Type="http://schemas.openxmlformats.org/officeDocument/2006/relationships/image" Target="../media/image244.wmf"/><Relationship Id="rId9" Type="http://schemas.openxmlformats.org/officeDocument/2006/relationships/image" Target="../media/image245.wmf"/><Relationship Id="rId10" Type="http://schemas.openxmlformats.org/officeDocument/2006/relationships/image" Target="../media/image246.wmf"/><Relationship Id="rId11" Type="http://schemas.openxmlformats.org/officeDocument/2006/relationships/image" Target="../media/image247.wmf"/><Relationship Id="rId1" Type="http://schemas.openxmlformats.org/officeDocument/2006/relationships/image" Target="../media/image2.wmf"/><Relationship Id="rId2" Type="http://schemas.openxmlformats.org/officeDocument/2006/relationships/image" Target="../media/image238.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39.wmf"/><Relationship Id="rId4" Type="http://schemas.openxmlformats.org/officeDocument/2006/relationships/image" Target="../media/image240.wmf"/><Relationship Id="rId5" Type="http://schemas.openxmlformats.org/officeDocument/2006/relationships/image" Target="../media/image241.wmf"/><Relationship Id="rId6" Type="http://schemas.openxmlformats.org/officeDocument/2006/relationships/image" Target="../media/image242.wmf"/><Relationship Id="rId7" Type="http://schemas.openxmlformats.org/officeDocument/2006/relationships/image" Target="../media/image243.wmf"/><Relationship Id="rId8" Type="http://schemas.openxmlformats.org/officeDocument/2006/relationships/image" Target="../media/image244.wmf"/><Relationship Id="rId9" Type="http://schemas.openxmlformats.org/officeDocument/2006/relationships/image" Target="../media/image245.wmf"/><Relationship Id="rId10" Type="http://schemas.openxmlformats.org/officeDocument/2006/relationships/image" Target="../media/image246.wmf"/><Relationship Id="rId11" Type="http://schemas.openxmlformats.org/officeDocument/2006/relationships/image" Target="../media/image247.wmf"/><Relationship Id="rId1" Type="http://schemas.openxmlformats.org/officeDocument/2006/relationships/image" Target="../media/image2.wmf"/><Relationship Id="rId2" Type="http://schemas.openxmlformats.org/officeDocument/2006/relationships/image" Target="../media/image238.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6.vml.rels><?xml version="1.0" encoding="UTF-8" standalone="yes"?>
<Relationships xmlns="http://schemas.openxmlformats.org/package/2006/relationships"><Relationship Id="rId11" Type="http://schemas.openxmlformats.org/officeDocument/2006/relationships/image" Target="../media/image259.wmf"/><Relationship Id="rId12" Type="http://schemas.openxmlformats.org/officeDocument/2006/relationships/image" Target="../media/image260.png"/><Relationship Id="rId13" Type="http://schemas.openxmlformats.org/officeDocument/2006/relationships/image" Target="../media/image261.wmf"/><Relationship Id="rId14" Type="http://schemas.openxmlformats.org/officeDocument/2006/relationships/image" Target="../media/image262.png"/><Relationship Id="rId15" Type="http://schemas.openxmlformats.org/officeDocument/2006/relationships/image" Target="../media/image263.wmf"/><Relationship Id="rId16" Type="http://schemas.openxmlformats.org/officeDocument/2006/relationships/image" Target="../media/image264.wmf"/><Relationship Id="rId17" Type="http://schemas.openxmlformats.org/officeDocument/2006/relationships/image" Target="../media/image265.png"/><Relationship Id="rId18" Type="http://schemas.openxmlformats.org/officeDocument/2006/relationships/image" Target="../media/image266.png"/><Relationship Id="rId1" Type="http://schemas.openxmlformats.org/officeDocument/2006/relationships/image" Target="../media/image249.wmf"/><Relationship Id="rId2" Type="http://schemas.openxmlformats.org/officeDocument/2006/relationships/image" Target="../media/image250.wmf"/><Relationship Id="rId3" Type="http://schemas.openxmlformats.org/officeDocument/2006/relationships/image" Target="../media/image251.wmf"/><Relationship Id="rId4" Type="http://schemas.openxmlformats.org/officeDocument/2006/relationships/image" Target="../media/image252.wmf"/><Relationship Id="rId5" Type="http://schemas.openxmlformats.org/officeDocument/2006/relationships/image" Target="../media/image253.wmf"/><Relationship Id="rId6" Type="http://schemas.openxmlformats.org/officeDocument/2006/relationships/image" Target="../media/image254.wmf"/><Relationship Id="rId7" Type="http://schemas.openxmlformats.org/officeDocument/2006/relationships/image" Target="../media/image255.wmf"/><Relationship Id="rId8" Type="http://schemas.openxmlformats.org/officeDocument/2006/relationships/image" Target="../media/image256.wmf"/><Relationship Id="rId9" Type="http://schemas.openxmlformats.org/officeDocument/2006/relationships/image" Target="../media/image257.wmf"/><Relationship Id="rId10" Type="http://schemas.openxmlformats.org/officeDocument/2006/relationships/image" Target="../media/image258.png"/></Relationships>
</file>

<file path=ppt/drawings/_rels/vmlDrawing77.vml.rels><?xml version="1.0" encoding="UTF-8" standalone="yes"?>
<Relationships xmlns="http://schemas.openxmlformats.org/package/2006/relationships"><Relationship Id="rId11" Type="http://schemas.openxmlformats.org/officeDocument/2006/relationships/image" Target="../media/image276.wmf"/><Relationship Id="rId12" Type="http://schemas.openxmlformats.org/officeDocument/2006/relationships/image" Target="../media/image277.wmf"/><Relationship Id="rId1" Type="http://schemas.openxmlformats.org/officeDocument/2006/relationships/image" Target="../media/image2.wmf"/><Relationship Id="rId2" Type="http://schemas.openxmlformats.org/officeDocument/2006/relationships/image" Target="../media/image267.wmf"/><Relationship Id="rId3" Type="http://schemas.openxmlformats.org/officeDocument/2006/relationships/image" Target="../media/image268.wmf"/><Relationship Id="rId4" Type="http://schemas.openxmlformats.org/officeDocument/2006/relationships/image" Target="../media/image269.wmf"/><Relationship Id="rId5" Type="http://schemas.openxmlformats.org/officeDocument/2006/relationships/image" Target="../media/image270.wmf"/><Relationship Id="rId6" Type="http://schemas.openxmlformats.org/officeDocument/2006/relationships/image" Target="../media/image271.wmf"/><Relationship Id="rId7" Type="http://schemas.openxmlformats.org/officeDocument/2006/relationships/image" Target="../media/image272.wmf"/><Relationship Id="rId8" Type="http://schemas.openxmlformats.org/officeDocument/2006/relationships/image" Target="../media/image273.wmf"/><Relationship Id="rId9" Type="http://schemas.openxmlformats.org/officeDocument/2006/relationships/image" Target="../media/image274.wmf"/><Relationship Id="rId10" Type="http://schemas.openxmlformats.org/officeDocument/2006/relationships/image" Target="../media/image275.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279.wmf"/><Relationship Id="rId4" Type="http://schemas.openxmlformats.org/officeDocument/2006/relationships/image" Target="../media/image280.wmf"/><Relationship Id="rId1" Type="http://schemas.openxmlformats.org/officeDocument/2006/relationships/image" Target="../media/image2.wmf"/><Relationship Id="rId2" Type="http://schemas.openxmlformats.org/officeDocument/2006/relationships/image" Target="../media/image278.wmf"/></Relationships>
</file>

<file path=ppt/drawings/_rels/vmlDrawing79.vml.rels><?xml version="1.0" encoding="UTF-8" standalone="yes"?>
<Relationships xmlns="http://schemas.openxmlformats.org/package/2006/relationships"><Relationship Id="rId11" Type="http://schemas.openxmlformats.org/officeDocument/2006/relationships/image" Target="../media/image290.wmf"/><Relationship Id="rId12" Type="http://schemas.openxmlformats.org/officeDocument/2006/relationships/image" Target="../media/image291.wmf"/><Relationship Id="rId13" Type="http://schemas.openxmlformats.org/officeDocument/2006/relationships/image" Target="../media/image292.wmf"/><Relationship Id="rId14" Type="http://schemas.openxmlformats.org/officeDocument/2006/relationships/image" Target="../media/image293.wmf"/><Relationship Id="rId15" Type="http://schemas.openxmlformats.org/officeDocument/2006/relationships/image" Target="../media/image294.wmf"/><Relationship Id="rId16" Type="http://schemas.openxmlformats.org/officeDocument/2006/relationships/image" Target="../media/image295.wmf"/><Relationship Id="rId1" Type="http://schemas.openxmlformats.org/officeDocument/2006/relationships/image" Target="../media/image2.wmf"/><Relationship Id="rId2" Type="http://schemas.openxmlformats.org/officeDocument/2006/relationships/image" Target="../media/image281.wmf"/><Relationship Id="rId3" Type="http://schemas.openxmlformats.org/officeDocument/2006/relationships/image" Target="../media/image282.wmf"/><Relationship Id="rId4" Type="http://schemas.openxmlformats.org/officeDocument/2006/relationships/image" Target="../media/image283.wmf"/><Relationship Id="rId5" Type="http://schemas.openxmlformats.org/officeDocument/2006/relationships/image" Target="../media/image284.wmf"/><Relationship Id="rId6" Type="http://schemas.openxmlformats.org/officeDocument/2006/relationships/image" Target="../media/image285.wmf"/><Relationship Id="rId7" Type="http://schemas.openxmlformats.org/officeDocument/2006/relationships/image" Target="../media/image286.wmf"/><Relationship Id="rId8" Type="http://schemas.openxmlformats.org/officeDocument/2006/relationships/image" Target="../media/image287.wmf"/><Relationship Id="rId9" Type="http://schemas.openxmlformats.org/officeDocument/2006/relationships/image" Target="../media/image288.wmf"/><Relationship Id="rId10" Type="http://schemas.openxmlformats.org/officeDocument/2006/relationships/image" Target="../media/image28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0.vml.rels><?xml version="1.0" encoding="UTF-8" standalone="yes"?>
<Relationships xmlns="http://schemas.openxmlformats.org/package/2006/relationships"><Relationship Id="rId11" Type="http://schemas.openxmlformats.org/officeDocument/2006/relationships/image" Target="../media/image306.png"/><Relationship Id="rId12" Type="http://schemas.openxmlformats.org/officeDocument/2006/relationships/image" Target="../media/image307.png"/><Relationship Id="rId13" Type="http://schemas.openxmlformats.org/officeDocument/2006/relationships/image" Target="../media/image308.png"/><Relationship Id="rId1" Type="http://schemas.openxmlformats.org/officeDocument/2006/relationships/image" Target="../media/image296.wmf"/><Relationship Id="rId2" Type="http://schemas.openxmlformats.org/officeDocument/2006/relationships/image" Target="../media/image297.wmf"/><Relationship Id="rId3" Type="http://schemas.openxmlformats.org/officeDocument/2006/relationships/image" Target="../media/image298.wmf"/><Relationship Id="rId4" Type="http://schemas.openxmlformats.org/officeDocument/2006/relationships/image" Target="../media/image299.wmf"/><Relationship Id="rId5" Type="http://schemas.openxmlformats.org/officeDocument/2006/relationships/image" Target="../media/image300.wmf"/><Relationship Id="rId6" Type="http://schemas.openxmlformats.org/officeDocument/2006/relationships/image" Target="../media/image301.wmf"/><Relationship Id="rId7" Type="http://schemas.openxmlformats.org/officeDocument/2006/relationships/image" Target="../media/image302.wmf"/><Relationship Id="rId8" Type="http://schemas.openxmlformats.org/officeDocument/2006/relationships/image" Target="../media/image303.wmf"/><Relationship Id="rId9" Type="http://schemas.openxmlformats.org/officeDocument/2006/relationships/image" Target="../media/image304.wmf"/><Relationship Id="rId10" Type="http://schemas.openxmlformats.org/officeDocument/2006/relationships/image" Target="../media/image305.png"/></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312.wmf"/><Relationship Id="rId4" Type="http://schemas.openxmlformats.org/officeDocument/2006/relationships/image" Target="../media/image313.wmf"/><Relationship Id="rId5" Type="http://schemas.openxmlformats.org/officeDocument/2006/relationships/image" Target="../media/image314.wmf"/><Relationship Id="rId6" Type="http://schemas.openxmlformats.org/officeDocument/2006/relationships/image" Target="../media/image315.wmf"/><Relationship Id="rId7" Type="http://schemas.openxmlformats.org/officeDocument/2006/relationships/image" Target="../media/image316.wmf"/><Relationship Id="rId8" Type="http://schemas.openxmlformats.org/officeDocument/2006/relationships/image" Target="../media/image317.wmf"/><Relationship Id="rId9" Type="http://schemas.openxmlformats.org/officeDocument/2006/relationships/image" Target="../media/image318.wmf"/><Relationship Id="rId10" Type="http://schemas.openxmlformats.org/officeDocument/2006/relationships/image" Target="../media/image319.wmf"/><Relationship Id="rId11" Type="http://schemas.openxmlformats.org/officeDocument/2006/relationships/image" Target="../media/image320.wmf"/><Relationship Id="rId1" Type="http://schemas.openxmlformats.org/officeDocument/2006/relationships/image" Target="../media/image2.wmf"/><Relationship Id="rId2" Type="http://schemas.openxmlformats.org/officeDocument/2006/relationships/image" Target="../media/image311.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322.png"/><Relationship Id="rId4" Type="http://schemas.openxmlformats.org/officeDocument/2006/relationships/image" Target="../media/image323.wmf"/><Relationship Id="rId5" Type="http://schemas.openxmlformats.org/officeDocument/2006/relationships/image" Target="../media/image324.wmf"/><Relationship Id="rId6" Type="http://schemas.openxmlformats.org/officeDocument/2006/relationships/image" Target="../media/image325.wmf"/><Relationship Id="rId7" Type="http://schemas.openxmlformats.org/officeDocument/2006/relationships/image" Target="../media/image326.wmf"/><Relationship Id="rId1" Type="http://schemas.openxmlformats.org/officeDocument/2006/relationships/image" Target="../media/image2.wmf"/><Relationship Id="rId2" Type="http://schemas.openxmlformats.org/officeDocument/2006/relationships/image" Target="../media/image321.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330.wmf"/><Relationship Id="rId4" Type="http://schemas.openxmlformats.org/officeDocument/2006/relationships/image" Target="../media/image331.wmf"/><Relationship Id="rId5" Type="http://schemas.openxmlformats.org/officeDocument/2006/relationships/image" Target="../media/image332.wmf"/><Relationship Id="rId6" Type="http://schemas.openxmlformats.org/officeDocument/2006/relationships/image" Target="../media/image333.wmf"/><Relationship Id="rId7" Type="http://schemas.openxmlformats.org/officeDocument/2006/relationships/image" Target="../media/image334.wmf"/><Relationship Id="rId8" Type="http://schemas.openxmlformats.org/officeDocument/2006/relationships/image" Target="../media/image335.wmf"/><Relationship Id="rId9" Type="http://schemas.openxmlformats.org/officeDocument/2006/relationships/image" Target="../media/image336.wmf"/><Relationship Id="rId10" Type="http://schemas.openxmlformats.org/officeDocument/2006/relationships/image" Target="../media/image337.wmf"/><Relationship Id="rId11" Type="http://schemas.openxmlformats.org/officeDocument/2006/relationships/image" Target="../media/image338.wmf"/><Relationship Id="rId1" Type="http://schemas.openxmlformats.org/officeDocument/2006/relationships/image" Target="../media/image2.wmf"/><Relationship Id="rId2" Type="http://schemas.openxmlformats.org/officeDocument/2006/relationships/image" Target="../media/image329.png"/></Relationships>
</file>

<file path=ppt/drawings/_rels/vmlDrawing85.vml.rels><?xml version="1.0" encoding="UTF-8" standalone="yes"?>
<Relationships xmlns="http://schemas.openxmlformats.org/package/2006/relationships"><Relationship Id="rId11" Type="http://schemas.openxmlformats.org/officeDocument/2006/relationships/image" Target="../media/image348.wmf"/><Relationship Id="rId12" Type="http://schemas.openxmlformats.org/officeDocument/2006/relationships/image" Target="../media/image349.wmf"/><Relationship Id="rId13" Type="http://schemas.openxmlformats.org/officeDocument/2006/relationships/image" Target="../media/image350.wmf"/><Relationship Id="rId1" Type="http://schemas.openxmlformats.org/officeDocument/2006/relationships/image" Target="../media/image2.wmf"/><Relationship Id="rId2" Type="http://schemas.openxmlformats.org/officeDocument/2006/relationships/image" Target="../media/image340.wmf"/><Relationship Id="rId3" Type="http://schemas.openxmlformats.org/officeDocument/2006/relationships/image" Target="../media/image330.wmf"/><Relationship Id="rId4" Type="http://schemas.openxmlformats.org/officeDocument/2006/relationships/image" Target="../media/image341.wmf"/><Relationship Id="rId5" Type="http://schemas.openxmlformats.org/officeDocument/2006/relationships/image" Target="../media/image342.wmf"/><Relationship Id="rId6" Type="http://schemas.openxmlformats.org/officeDocument/2006/relationships/image" Target="../media/image343.wmf"/><Relationship Id="rId7" Type="http://schemas.openxmlformats.org/officeDocument/2006/relationships/image" Target="../media/image344.wmf"/><Relationship Id="rId8" Type="http://schemas.openxmlformats.org/officeDocument/2006/relationships/image" Target="../media/image345.wmf"/><Relationship Id="rId9" Type="http://schemas.openxmlformats.org/officeDocument/2006/relationships/image" Target="../media/image346.wmf"/><Relationship Id="rId10" Type="http://schemas.openxmlformats.org/officeDocument/2006/relationships/image" Target="../media/image347.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353.wmf"/><Relationship Id="rId4" Type="http://schemas.openxmlformats.org/officeDocument/2006/relationships/image" Target="../media/image354.wmf"/><Relationship Id="rId5" Type="http://schemas.openxmlformats.org/officeDocument/2006/relationships/image" Target="../media/image355.wmf"/><Relationship Id="rId6" Type="http://schemas.openxmlformats.org/officeDocument/2006/relationships/image" Target="../media/image356.wmf"/><Relationship Id="rId7" Type="http://schemas.openxmlformats.org/officeDocument/2006/relationships/image" Target="../media/image357.wmf"/><Relationship Id="rId1" Type="http://schemas.openxmlformats.org/officeDocument/2006/relationships/image" Target="../media/image2.wmf"/><Relationship Id="rId2" Type="http://schemas.openxmlformats.org/officeDocument/2006/relationships/image" Target="../media/image352.wmf"/></Relationships>
</file>

<file path=ppt/drawings/_rels/vmlDrawing87.vml.rels><?xml version="1.0" encoding="UTF-8" standalone="yes"?>
<Relationships xmlns="http://schemas.openxmlformats.org/package/2006/relationships"><Relationship Id="rId11" Type="http://schemas.openxmlformats.org/officeDocument/2006/relationships/image" Target="../media/image368.wmf"/><Relationship Id="rId12" Type="http://schemas.openxmlformats.org/officeDocument/2006/relationships/image" Target="../media/image369.wmf"/><Relationship Id="rId13" Type="http://schemas.openxmlformats.org/officeDocument/2006/relationships/image" Target="../media/image370.wmf"/><Relationship Id="rId14" Type="http://schemas.openxmlformats.org/officeDocument/2006/relationships/image" Target="../media/image371.wmf"/><Relationship Id="rId1" Type="http://schemas.openxmlformats.org/officeDocument/2006/relationships/image" Target="../media/image358.wmf"/><Relationship Id="rId2" Type="http://schemas.openxmlformats.org/officeDocument/2006/relationships/image" Target="../media/image359.wmf"/><Relationship Id="rId3" Type="http://schemas.openxmlformats.org/officeDocument/2006/relationships/image" Target="../media/image360.wmf"/><Relationship Id="rId4" Type="http://schemas.openxmlformats.org/officeDocument/2006/relationships/image" Target="../media/image361.wmf"/><Relationship Id="rId5" Type="http://schemas.openxmlformats.org/officeDocument/2006/relationships/image" Target="../media/image362.wmf"/><Relationship Id="rId6" Type="http://schemas.openxmlformats.org/officeDocument/2006/relationships/image" Target="../media/image363.wmf"/><Relationship Id="rId7" Type="http://schemas.openxmlformats.org/officeDocument/2006/relationships/image" Target="../media/image364.wmf"/><Relationship Id="rId8" Type="http://schemas.openxmlformats.org/officeDocument/2006/relationships/image" Target="../media/image365.wmf"/><Relationship Id="rId9" Type="http://schemas.openxmlformats.org/officeDocument/2006/relationships/image" Target="../media/image366.wmf"/><Relationship Id="rId10" Type="http://schemas.openxmlformats.org/officeDocument/2006/relationships/image" Target="../media/image367.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9.vml.rels><?xml version="1.0" encoding="UTF-8" standalone="yes"?>
<Relationships xmlns="http://schemas.openxmlformats.org/package/2006/relationships"><Relationship Id="rId9" Type="http://schemas.openxmlformats.org/officeDocument/2006/relationships/image" Target="../media/image379.wmf"/><Relationship Id="rId20" Type="http://schemas.openxmlformats.org/officeDocument/2006/relationships/image" Target="../media/image390.wmf"/><Relationship Id="rId10" Type="http://schemas.openxmlformats.org/officeDocument/2006/relationships/image" Target="../media/image380.wmf"/><Relationship Id="rId11" Type="http://schemas.openxmlformats.org/officeDocument/2006/relationships/image" Target="../media/image381.wmf"/><Relationship Id="rId12" Type="http://schemas.openxmlformats.org/officeDocument/2006/relationships/image" Target="../media/image382.wmf"/><Relationship Id="rId13" Type="http://schemas.openxmlformats.org/officeDocument/2006/relationships/image" Target="../media/image383.wmf"/><Relationship Id="rId14" Type="http://schemas.openxmlformats.org/officeDocument/2006/relationships/image" Target="../media/image384.wmf"/><Relationship Id="rId15" Type="http://schemas.openxmlformats.org/officeDocument/2006/relationships/image" Target="../media/image385.wmf"/><Relationship Id="rId16" Type="http://schemas.openxmlformats.org/officeDocument/2006/relationships/image" Target="../media/image386.wmf"/><Relationship Id="rId17" Type="http://schemas.openxmlformats.org/officeDocument/2006/relationships/image" Target="../media/image387.wmf"/><Relationship Id="rId18" Type="http://schemas.openxmlformats.org/officeDocument/2006/relationships/image" Target="../media/image388.wmf"/><Relationship Id="rId19" Type="http://schemas.openxmlformats.org/officeDocument/2006/relationships/image" Target="../media/image389.wmf"/><Relationship Id="rId1" Type="http://schemas.openxmlformats.org/officeDocument/2006/relationships/image" Target="../media/image2.wmf"/><Relationship Id="rId2" Type="http://schemas.openxmlformats.org/officeDocument/2006/relationships/image" Target="../media/image373.wmf"/><Relationship Id="rId3" Type="http://schemas.openxmlformats.org/officeDocument/2006/relationships/image" Target="../media/image342.wmf"/><Relationship Id="rId4" Type="http://schemas.openxmlformats.org/officeDocument/2006/relationships/image" Target="../media/image374.wmf"/><Relationship Id="rId5" Type="http://schemas.openxmlformats.org/officeDocument/2006/relationships/image" Target="../media/image375.wmf"/><Relationship Id="rId6" Type="http://schemas.openxmlformats.org/officeDocument/2006/relationships/image" Target="../media/image376.wmf"/><Relationship Id="rId7" Type="http://schemas.openxmlformats.org/officeDocument/2006/relationships/image" Target="../media/image377.wmf"/><Relationship Id="rId8" Type="http://schemas.openxmlformats.org/officeDocument/2006/relationships/image" Target="../media/image37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42.wmf"/><Relationship Id="rId1" Type="http://schemas.openxmlformats.org/officeDocument/2006/relationships/image" Target="../media/image40.wmf"/><Relationship Id="rId2" Type="http://schemas.openxmlformats.org/officeDocument/2006/relationships/image" Target="../media/image41.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392.wmf"/><Relationship Id="rId4" Type="http://schemas.openxmlformats.org/officeDocument/2006/relationships/image" Target="../media/image393.wmf"/><Relationship Id="rId5" Type="http://schemas.openxmlformats.org/officeDocument/2006/relationships/image" Target="../media/image394.wmf"/><Relationship Id="rId6" Type="http://schemas.openxmlformats.org/officeDocument/2006/relationships/image" Target="../media/image395.wmf"/><Relationship Id="rId1" Type="http://schemas.openxmlformats.org/officeDocument/2006/relationships/image" Target="../media/image2.wmf"/><Relationship Id="rId2" Type="http://schemas.openxmlformats.org/officeDocument/2006/relationships/image" Target="../media/image391.wmf"/></Relationships>
</file>

<file path=ppt/drawings/_rels/vmlDrawing91.vml.rels><?xml version="1.0" encoding="UTF-8" standalone="yes"?>
<Relationships xmlns="http://schemas.openxmlformats.org/package/2006/relationships"><Relationship Id="rId11" Type="http://schemas.openxmlformats.org/officeDocument/2006/relationships/image" Target="../media/image406.wmf"/><Relationship Id="rId12" Type="http://schemas.openxmlformats.org/officeDocument/2006/relationships/image" Target="../media/image407.wmf"/><Relationship Id="rId13" Type="http://schemas.openxmlformats.org/officeDocument/2006/relationships/image" Target="../media/image408.wmf"/><Relationship Id="rId1" Type="http://schemas.openxmlformats.org/officeDocument/2006/relationships/image" Target="../media/image396.wmf"/><Relationship Id="rId2" Type="http://schemas.openxmlformats.org/officeDocument/2006/relationships/image" Target="../media/image397.wmf"/><Relationship Id="rId3" Type="http://schemas.openxmlformats.org/officeDocument/2006/relationships/image" Target="../media/image398.wmf"/><Relationship Id="rId4" Type="http://schemas.openxmlformats.org/officeDocument/2006/relationships/image" Target="../media/image399.wmf"/><Relationship Id="rId5" Type="http://schemas.openxmlformats.org/officeDocument/2006/relationships/image" Target="../media/image400.wmf"/><Relationship Id="rId6" Type="http://schemas.openxmlformats.org/officeDocument/2006/relationships/image" Target="../media/image401.wmf"/><Relationship Id="rId7" Type="http://schemas.openxmlformats.org/officeDocument/2006/relationships/image" Target="../media/image402.wmf"/><Relationship Id="rId8" Type="http://schemas.openxmlformats.org/officeDocument/2006/relationships/image" Target="../media/image403.wmf"/><Relationship Id="rId9" Type="http://schemas.openxmlformats.org/officeDocument/2006/relationships/image" Target="../media/image404.wmf"/><Relationship Id="rId10" Type="http://schemas.openxmlformats.org/officeDocument/2006/relationships/image" Target="../media/image405.w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10.wmf"/><Relationship Id="rId3" Type="http://schemas.openxmlformats.org/officeDocument/2006/relationships/image" Target="../media/image411.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413.wmf"/><Relationship Id="rId4" Type="http://schemas.openxmlformats.org/officeDocument/2006/relationships/image" Target="../media/image414.wmf"/><Relationship Id="rId5" Type="http://schemas.openxmlformats.org/officeDocument/2006/relationships/image" Target="../media/image415.wmf"/><Relationship Id="rId6" Type="http://schemas.openxmlformats.org/officeDocument/2006/relationships/image" Target="../media/image416.wmf"/><Relationship Id="rId7" Type="http://schemas.openxmlformats.org/officeDocument/2006/relationships/image" Target="../media/image417.wmf"/><Relationship Id="rId8" Type="http://schemas.openxmlformats.org/officeDocument/2006/relationships/image" Target="../media/image418.wmf"/><Relationship Id="rId9" Type="http://schemas.openxmlformats.org/officeDocument/2006/relationships/image" Target="../media/image419.wmf"/><Relationship Id="rId10" Type="http://schemas.openxmlformats.org/officeDocument/2006/relationships/image" Target="../media/image420.wmf"/><Relationship Id="rId11" Type="http://schemas.openxmlformats.org/officeDocument/2006/relationships/image" Target="../media/image421.wmf"/><Relationship Id="rId1" Type="http://schemas.openxmlformats.org/officeDocument/2006/relationships/image" Target="../media/image2.wmf"/><Relationship Id="rId2" Type="http://schemas.openxmlformats.org/officeDocument/2006/relationships/image" Target="../media/image412.wmf"/></Relationships>
</file>

<file path=ppt/drawings/_rels/vmlDrawing95.vml.rels><?xml version="1.0" encoding="UTF-8" standalone="yes"?>
<Relationships xmlns="http://schemas.openxmlformats.org/package/2006/relationships"><Relationship Id="rId11" Type="http://schemas.openxmlformats.org/officeDocument/2006/relationships/image" Target="../media/image434.wmf"/><Relationship Id="rId12" Type="http://schemas.openxmlformats.org/officeDocument/2006/relationships/image" Target="../media/image435.wmf"/><Relationship Id="rId13" Type="http://schemas.openxmlformats.org/officeDocument/2006/relationships/image" Target="../media/image436.wmf"/><Relationship Id="rId1" Type="http://schemas.openxmlformats.org/officeDocument/2006/relationships/image" Target="../media/image2.wmf"/><Relationship Id="rId2" Type="http://schemas.openxmlformats.org/officeDocument/2006/relationships/image" Target="../media/image425.wmf"/><Relationship Id="rId3" Type="http://schemas.openxmlformats.org/officeDocument/2006/relationships/image" Target="../media/image426.wmf"/><Relationship Id="rId4" Type="http://schemas.openxmlformats.org/officeDocument/2006/relationships/image" Target="../media/image427.wmf"/><Relationship Id="rId5" Type="http://schemas.openxmlformats.org/officeDocument/2006/relationships/image" Target="../media/image428.wmf"/><Relationship Id="rId6" Type="http://schemas.openxmlformats.org/officeDocument/2006/relationships/image" Target="../media/image429.wmf"/><Relationship Id="rId7" Type="http://schemas.openxmlformats.org/officeDocument/2006/relationships/image" Target="../media/image430.wmf"/><Relationship Id="rId8" Type="http://schemas.openxmlformats.org/officeDocument/2006/relationships/image" Target="../media/image431.wmf"/><Relationship Id="rId9" Type="http://schemas.openxmlformats.org/officeDocument/2006/relationships/image" Target="../media/image432.wmf"/><Relationship Id="rId10" Type="http://schemas.openxmlformats.org/officeDocument/2006/relationships/image" Target="../media/image433.wmf"/></Relationships>
</file>

<file path=ppt/drawings/_rels/vmlDrawing96.vml.rels><?xml version="1.0" encoding="UTF-8" standalone="yes"?>
<Relationships xmlns="http://schemas.openxmlformats.org/package/2006/relationships"><Relationship Id="rId3" Type="http://schemas.openxmlformats.org/officeDocument/2006/relationships/image" Target="../media/image439.wmf"/><Relationship Id="rId4" Type="http://schemas.openxmlformats.org/officeDocument/2006/relationships/image" Target="../media/image440.wmf"/><Relationship Id="rId5" Type="http://schemas.openxmlformats.org/officeDocument/2006/relationships/image" Target="../media/image441.wmf"/><Relationship Id="rId6" Type="http://schemas.openxmlformats.org/officeDocument/2006/relationships/image" Target="../media/image442.wmf"/><Relationship Id="rId7" Type="http://schemas.openxmlformats.org/officeDocument/2006/relationships/image" Target="../media/image443.wmf"/><Relationship Id="rId8" Type="http://schemas.openxmlformats.org/officeDocument/2006/relationships/image" Target="../media/image444.wmf"/><Relationship Id="rId9" Type="http://schemas.openxmlformats.org/officeDocument/2006/relationships/image" Target="../media/image445.wmf"/><Relationship Id="rId10" Type="http://schemas.openxmlformats.org/officeDocument/2006/relationships/image" Target="../media/image446.wmf"/><Relationship Id="rId1" Type="http://schemas.openxmlformats.org/officeDocument/2006/relationships/image" Target="../media/image2.wmf"/><Relationship Id="rId2" Type="http://schemas.openxmlformats.org/officeDocument/2006/relationships/image" Target="../media/image438.wmf"/></Relationships>
</file>

<file path=ppt/drawings/_rels/vmlDrawing97.vml.rels><?xml version="1.0" encoding="UTF-8" standalone="yes"?>
<Relationships xmlns="http://schemas.openxmlformats.org/package/2006/relationships"><Relationship Id="rId11" Type="http://schemas.openxmlformats.org/officeDocument/2006/relationships/image" Target="../media/image434.wmf"/><Relationship Id="rId12" Type="http://schemas.openxmlformats.org/officeDocument/2006/relationships/image" Target="../media/image435.wmf"/><Relationship Id="rId13" Type="http://schemas.openxmlformats.org/officeDocument/2006/relationships/image" Target="../media/image436.wmf"/><Relationship Id="rId1" Type="http://schemas.openxmlformats.org/officeDocument/2006/relationships/image" Target="../media/image2.wmf"/><Relationship Id="rId2" Type="http://schemas.openxmlformats.org/officeDocument/2006/relationships/image" Target="../media/image425.wmf"/><Relationship Id="rId3" Type="http://schemas.openxmlformats.org/officeDocument/2006/relationships/image" Target="../media/image426.wmf"/><Relationship Id="rId4" Type="http://schemas.openxmlformats.org/officeDocument/2006/relationships/image" Target="../media/image427.wmf"/><Relationship Id="rId5" Type="http://schemas.openxmlformats.org/officeDocument/2006/relationships/image" Target="../media/image428.wmf"/><Relationship Id="rId6" Type="http://schemas.openxmlformats.org/officeDocument/2006/relationships/image" Target="../media/image429.wmf"/><Relationship Id="rId7" Type="http://schemas.openxmlformats.org/officeDocument/2006/relationships/image" Target="../media/image430.wmf"/><Relationship Id="rId8" Type="http://schemas.openxmlformats.org/officeDocument/2006/relationships/image" Target="../media/image431.wmf"/><Relationship Id="rId9" Type="http://schemas.openxmlformats.org/officeDocument/2006/relationships/image" Target="../media/image432.wmf"/><Relationship Id="rId10" Type="http://schemas.openxmlformats.org/officeDocument/2006/relationships/image" Target="../media/image433.wmf"/></Relationships>
</file>

<file path=ppt/drawings/_rels/vmlDrawing98.vml.rels><?xml version="1.0" encoding="UTF-8" standalone="yes"?>
<Relationships xmlns="http://schemas.openxmlformats.org/package/2006/relationships"><Relationship Id="rId3" Type="http://schemas.openxmlformats.org/officeDocument/2006/relationships/image" Target="../media/image439.wmf"/><Relationship Id="rId4" Type="http://schemas.openxmlformats.org/officeDocument/2006/relationships/image" Target="../media/image440.wmf"/><Relationship Id="rId5" Type="http://schemas.openxmlformats.org/officeDocument/2006/relationships/image" Target="../media/image441.wmf"/><Relationship Id="rId6" Type="http://schemas.openxmlformats.org/officeDocument/2006/relationships/image" Target="../media/image442.wmf"/><Relationship Id="rId7" Type="http://schemas.openxmlformats.org/officeDocument/2006/relationships/image" Target="../media/image443.wmf"/><Relationship Id="rId8" Type="http://schemas.openxmlformats.org/officeDocument/2006/relationships/image" Target="../media/image444.wmf"/><Relationship Id="rId9" Type="http://schemas.openxmlformats.org/officeDocument/2006/relationships/image" Target="../media/image445.wmf"/><Relationship Id="rId10" Type="http://schemas.openxmlformats.org/officeDocument/2006/relationships/image" Target="../media/image446.wmf"/><Relationship Id="rId1" Type="http://schemas.openxmlformats.org/officeDocument/2006/relationships/image" Target="../media/image2.wmf"/><Relationship Id="rId2" Type="http://schemas.openxmlformats.org/officeDocument/2006/relationships/image" Target="../media/image438.w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31765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47</a:t>
            </a:fld>
            <a:endParaRPr lang="en-US"/>
          </a:p>
        </p:txBody>
      </p:sp>
    </p:spTree>
    <p:extLst>
      <p:ext uri="{BB962C8B-B14F-4D97-AF65-F5344CB8AC3E}">
        <p14:creationId xmlns:p14="http://schemas.microsoft.com/office/powerpoint/2010/main" val="203646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66</a:t>
            </a:fld>
            <a:endParaRPr lang="en-US"/>
          </a:p>
        </p:txBody>
      </p:sp>
    </p:spTree>
    <p:extLst>
      <p:ext uri="{BB962C8B-B14F-4D97-AF65-F5344CB8AC3E}">
        <p14:creationId xmlns:p14="http://schemas.microsoft.com/office/powerpoint/2010/main" val="31622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69</a:t>
            </a:fld>
            <a:endParaRPr lang="en-US"/>
          </a:p>
        </p:txBody>
      </p:sp>
    </p:spTree>
    <p:extLst>
      <p:ext uri="{BB962C8B-B14F-4D97-AF65-F5344CB8AC3E}">
        <p14:creationId xmlns:p14="http://schemas.microsoft.com/office/powerpoint/2010/main" val="51920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80</a:t>
            </a:fld>
            <a:endParaRPr lang="en-US"/>
          </a:p>
        </p:txBody>
      </p:sp>
    </p:spTree>
    <p:extLst>
      <p:ext uri="{BB962C8B-B14F-4D97-AF65-F5344CB8AC3E}">
        <p14:creationId xmlns:p14="http://schemas.microsoft.com/office/powerpoint/2010/main" val="1384056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88</a:t>
            </a:fld>
            <a:endParaRPr lang="en-US"/>
          </a:p>
        </p:txBody>
      </p:sp>
    </p:spTree>
    <p:extLst>
      <p:ext uri="{BB962C8B-B14F-4D97-AF65-F5344CB8AC3E}">
        <p14:creationId xmlns:p14="http://schemas.microsoft.com/office/powerpoint/2010/main" val="126819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63291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1973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10640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56564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113919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69002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35</a:t>
            </a:fld>
            <a:endParaRPr lang="en-US"/>
          </a:p>
        </p:txBody>
      </p:sp>
    </p:spTree>
    <p:extLst>
      <p:ext uri="{BB962C8B-B14F-4D97-AF65-F5344CB8AC3E}">
        <p14:creationId xmlns:p14="http://schemas.microsoft.com/office/powerpoint/2010/main" val="119277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37</a:t>
            </a:fld>
            <a:endParaRPr lang="en-US"/>
          </a:p>
        </p:txBody>
      </p:sp>
    </p:spTree>
    <p:extLst>
      <p:ext uri="{BB962C8B-B14F-4D97-AF65-F5344CB8AC3E}">
        <p14:creationId xmlns:p14="http://schemas.microsoft.com/office/powerpoint/2010/main" val="167893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Thursday, July 5,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Thursday, July 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Thursday, July 5,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smtClean="0"/>
              <a:t>PHYS 1444-001, Summer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image" Target="../media/image2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38.bin"/><Relationship Id="rId5" Type="http://schemas.openxmlformats.org/officeDocument/2006/relationships/image" Target="../media/image2.wmf"/><Relationship Id="rId6" Type="http://schemas.openxmlformats.org/officeDocument/2006/relationships/oleObject" Target="../embeddings/oleObject39.bin"/><Relationship Id="rId7" Type="http://schemas.openxmlformats.org/officeDocument/2006/relationships/oleObject" Target="../embeddings/oleObject40.bin"/><Relationship Id="rId8" Type="http://schemas.openxmlformats.org/officeDocument/2006/relationships/oleObject" Target="../embeddings/oleObject41.bin"/><Relationship Id="rId9" Type="http://schemas.openxmlformats.org/officeDocument/2006/relationships/image" Target="../media/image28.jpeg"/><Relationship Id="rId10" Type="http://schemas.openxmlformats.org/officeDocument/2006/relationships/oleObject" Target="../embeddings/oleObject42.bin"/></Relationships>
</file>

<file path=ppt/slides/_rels/slide100.xml.rels><?xml version="1.0" encoding="UTF-8" standalone="yes"?>
<Relationships xmlns="http://schemas.openxmlformats.org/package/2006/relationships"><Relationship Id="rId9" Type="http://schemas.openxmlformats.org/officeDocument/2006/relationships/oleObject" Target="../embeddings/oleObject734.bin"/><Relationship Id="rId20" Type="http://schemas.openxmlformats.org/officeDocument/2006/relationships/image" Target="../media/image430.wmf"/><Relationship Id="rId21" Type="http://schemas.openxmlformats.org/officeDocument/2006/relationships/oleObject" Target="../embeddings/oleObject740.bin"/><Relationship Id="rId22" Type="http://schemas.openxmlformats.org/officeDocument/2006/relationships/image" Target="../media/image431.wmf"/><Relationship Id="rId23" Type="http://schemas.openxmlformats.org/officeDocument/2006/relationships/oleObject" Target="../embeddings/oleObject741.bin"/><Relationship Id="rId24" Type="http://schemas.openxmlformats.org/officeDocument/2006/relationships/image" Target="../media/image432.wmf"/><Relationship Id="rId25" Type="http://schemas.openxmlformats.org/officeDocument/2006/relationships/oleObject" Target="../embeddings/oleObject742.bin"/><Relationship Id="rId26" Type="http://schemas.openxmlformats.org/officeDocument/2006/relationships/image" Target="../media/image433.wmf"/><Relationship Id="rId27" Type="http://schemas.openxmlformats.org/officeDocument/2006/relationships/oleObject" Target="../embeddings/oleObject743.bin"/><Relationship Id="rId28" Type="http://schemas.openxmlformats.org/officeDocument/2006/relationships/image" Target="../media/image434.wmf"/><Relationship Id="rId29" Type="http://schemas.openxmlformats.org/officeDocument/2006/relationships/oleObject" Target="../embeddings/oleObject744.bin"/><Relationship Id="rId30" Type="http://schemas.openxmlformats.org/officeDocument/2006/relationships/image" Target="../media/image435.wmf"/><Relationship Id="rId31" Type="http://schemas.openxmlformats.org/officeDocument/2006/relationships/oleObject" Target="../embeddings/oleObject745.bin"/><Relationship Id="rId32" Type="http://schemas.openxmlformats.org/officeDocument/2006/relationships/image" Target="../media/image436.wmf"/><Relationship Id="rId10" Type="http://schemas.openxmlformats.org/officeDocument/2006/relationships/image" Target="../media/image425.wmf"/><Relationship Id="rId11" Type="http://schemas.openxmlformats.org/officeDocument/2006/relationships/oleObject" Target="../embeddings/oleObject735.bin"/><Relationship Id="rId12" Type="http://schemas.openxmlformats.org/officeDocument/2006/relationships/image" Target="../media/image426.wmf"/><Relationship Id="rId13" Type="http://schemas.openxmlformats.org/officeDocument/2006/relationships/oleObject" Target="../embeddings/oleObject736.bin"/><Relationship Id="rId14" Type="http://schemas.openxmlformats.org/officeDocument/2006/relationships/image" Target="../media/image427.wmf"/><Relationship Id="rId15" Type="http://schemas.openxmlformats.org/officeDocument/2006/relationships/oleObject" Target="../embeddings/oleObject737.bin"/><Relationship Id="rId16" Type="http://schemas.openxmlformats.org/officeDocument/2006/relationships/image" Target="../media/image428.wmf"/><Relationship Id="rId17" Type="http://schemas.openxmlformats.org/officeDocument/2006/relationships/oleObject" Target="../embeddings/oleObject738.bin"/><Relationship Id="rId18" Type="http://schemas.openxmlformats.org/officeDocument/2006/relationships/image" Target="../media/image429.wmf"/><Relationship Id="rId19" Type="http://schemas.openxmlformats.org/officeDocument/2006/relationships/oleObject" Target="../embeddings/oleObject739.bin"/><Relationship Id="rId1" Type="http://schemas.openxmlformats.org/officeDocument/2006/relationships/vmlDrawing" Target="../drawings/vmlDrawing95.vml"/><Relationship Id="rId2" Type="http://schemas.openxmlformats.org/officeDocument/2006/relationships/slideLayout" Target="../slideLayouts/slideLayout2.xml"/><Relationship Id="rId3" Type="http://schemas.openxmlformats.org/officeDocument/2006/relationships/image" Target="../media/image437.jpeg"/><Relationship Id="rId4" Type="http://schemas.openxmlformats.org/officeDocument/2006/relationships/oleObject" Target="../embeddings/oleObject730.bin"/><Relationship Id="rId5" Type="http://schemas.openxmlformats.org/officeDocument/2006/relationships/image" Target="../media/image2.wmf"/><Relationship Id="rId6" Type="http://schemas.openxmlformats.org/officeDocument/2006/relationships/oleObject" Target="../embeddings/oleObject731.bin"/><Relationship Id="rId7" Type="http://schemas.openxmlformats.org/officeDocument/2006/relationships/oleObject" Target="../embeddings/oleObject732.bin"/><Relationship Id="rId8" Type="http://schemas.openxmlformats.org/officeDocument/2006/relationships/oleObject" Target="../embeddings/oleObject733.bin"/></Relationships>
</file>

<file path=ppt/slides/_rels/slide101.xml.rels><?xml version="1.0" encoding="UTF-8" standalone="yes"?>
<Relationships xmlns="http://schemas.openxmlformats.org/package/2006/relationships"><Relationship Id="rId9" Type="http://schemas.openxmlformats.org/officeDocument/2006/relationships/oleObject" Target="../embeddings/oleObject750.bin"/><Relationship Id="rId20" Type="http://schemas.openxmlformats.org/officeDocument/2006/relationships/image" Target="../media/image443.wmf"/><Relationship Id="rId21" Type="http://schemas.openxmlformats.org/officeDocument/2006/relationships/oleObject" Target="../embeddings/oleObject756.bin"/><Relationship Id="rId22" Type="http://schemas.openxmlformats.org/officeDocument/2006/relationships/image" Target="../media/image444.wmf"/><Relationship Id="rId23" Type="http://schemas.openxmlformats.org/officeDocument/2006/relationships/oleObject" Target="../embeddings/oleObject757.bin"/><Relationship Id="rId24" Type="http://schemas.openxmlformats.org/officeDocument/2006/relationships/image" Target="../media/image445.wmf"/><Relationship Id="rId25" Type="http://schemas.openxmlformats.org/officeDocument/2006/relationships/oleObject" Target="../embeddings/oleObject758.bin"/><Relationship Id="rId26" Type="http://schemas.openxmlformats.org/officeDocument/2006/relationships/image" Target="../media/image446.wmf"/><Relationship Id="rId10" Type="http://schemas.openxmlformats.org/officeDocument/2006/relationships/image" Target="../media/image438.wmf"/><Relationship Id="rId11" Type="http://schemas.openxmlformats.org/officeDocument/2006/relationships/oleObject" Target="../embeddings/oleObject751.bin"/><Relationship Id="rId12" Type="http://schemas.openxmlformats.org/officeDocument/2006/relationships/image" Target="../media/image439.wmf"/><Relationship Id="rId13" Type="http://schemas.openxmlformats.org/officeDocument/2006/relationships/oleObject" Target="../embeddings/oleObject752.bin"/><Relationship Id="rId14" Type="http://schemas.openxmlformats.org/officeDocument/2006/relationships/image" Target="../media/image440.wmf"/><Relationship Id="rId15" Type="http://schemas.openxmlformats.org/officeDocument/2006/relationships/oleObject" Target="../embeddings/oleObject753.bin"/><Relationship Id="rId16" Type="http://schemas.openxmlformats.org/officeDocument/2006/relationships/image" Target="../media/image441.wmf"/><Relationship Id="rId17" Type="http://schemas.openxmlformats.org/officeDocument/2006/relationships/oleObject" Target="../embeddings/oleObject754.bin"/><Relationship Id="rId18" Type="http://schemas.openxmlformats.org/officeDocument/2006/relationships/image" Target="../media/image442.wmf"/><Relationship Id="rId19" Type="http://schemas.openxmlformats.org/officeDocument/2006/relationships/oleObject" Target="../embeddings/oleObject755.bin"/><Relationship Id="rId1" Type="http://schemas.openxmlformats.org/officeDocument/2006/relationships/vmlDrawing" Target="../drawings/vmlDrawing96.vml"/><Relationship Id="rId2" Type="http://schemas.openxmlformats.org/officeDocument/2006/relationships/slideLayout" Target="../slideLayouts/slideLayout2.xml"/><Relationship Id="rId3" Type="http://schemas.openxmlformats.org/officeDocument/2006/relationships/image" Target="../media/image437.jpeg"/><Relationship Id="rId4" Type="http://schemas.openxmlformats.org/officeDocument/2006/relationships/oleObject" Target="../embeddings/oleObject746.bin"/><Relationship Id="rId5" Type="http://schemas.openxmlformats.org/officeDocument/2006/relationships/image" Target="../media/image2.wmf"/><Relationship Id="rId6" Type="http://schemas.openxmlformats.org/officeDocument/2006/relationships/oleObject" Target="../embeddings/oleObject747.bin"/><Relationship Id="rId7" Type="http://schemas.openxmlformats.org/officeDocument/2006/relationships/oleObject" Target="../embeddings/oleObject748.bin"/><Relationship Id="rId8" Type="http://schemas.openxmlformats.org/officeDocument/2006/relationships/oleObject" Target="../embeddings/oleObject749.bin"/></Relationships>
</file>

<file path=ppt/slides/_rels/slide102.xml.rels><?xml version="1.0" encoding="UTF-8" standalone="yes"?>
<Relationships xmlns="http://schemas.openxmlformats.org/package/2006/relationships"><Relationship Id="rId9" Type="http://schemas.openxmlformats.org/officeDocument/2006/relationships/oleObject" Target="../embeddings/oleObject763.bin"/><Relationship Id="rId20" Type="http://schemas.openxmlformats.org/officeDocument/2006/relationships/image" Target="../media/image430.wmf"/><Relationship Id="rId21" Type="http://schemas.openxmlformats.org/officeDocument/2006/relationships/oleObject" Target="../embeddings/oleObject769.bin"/><Relationship Id="rId22" Type="http://schemas.openxmlformats.org/officeDocument/2006/relationships/image" Target="../media/image431.wmf"/><Relationship Id="rId23" Type="http://schemas.openxmlformats.org/officeDocument/2006/relationships/oleObject" Target="../embeddings/oleObject770.bin"/><Relationship Id="rId24" Type="http://schemas.openxmlformats.org/officeDocument/2006/relationships/image" Target="../media/image432.wmf"/><Relationship Id="rId25" Type="http://schemas.openxmlformats.org/officeDocument/2006/relationships/oleObject" Target="../embeddings/oleObject771.bin"/><Relationship Id="rId26" Type="http://schemas.openxmlformats.org/officeDocument/2006/relationships/image" Target="../media/image433.wmf"/><Relationship Id="rId27" Type="http://schemas.openxmlformats.org/officeDocument/2006/relationships/oleObject" Target="../embeddings/oleObject772.bin"/><Relationship Id="rId28" Type="http://schemas.openxmlformats.org/officeDocument/2006/relationships/image" Target="../media/image434.wmf"/><Relationship Id="rId29" Type="http://schemas.openxmlformats.org/officeDocument/2006/relationships/oleObject" Target="../embeddings/oleObject773.bin"/><Relationship Id="rId30" Type="http://schemas.openxmlformats.org/officeDocument/2006/relationships/image" Target="../media/image435.wmf"/><Relationship Id="rId31" Type="http://schemas.openxmlformats.org/officeDocument/2006/relationships/oleObject" Target="../embeddings/oleObject774.bin"/><Relationship Id="rId32" Type="http://schemas.openxmlformats.org/officeDocument/2006/relationships/image" Target="../media/image436.wmf"/><Relationship Id="rId10" Type="http://schemas.openxmlformats.org/officeDocument/2006/relationships/image" Target="../media/image425.wmf"/><Relationship Id="rId11" Type="http://schemas.openxmlformats.org/officeDocument/2006/relationships/oleObject" Target="../embeddings/oleObject764.bin"/><Relationship Id="rId12" Type="http://schemas.openxmlformats.org/officeDocument/2006/relationships/image" Target="../media/image426.wmf"/><Relationship Id="rId13" Type="http://schemas.openxmlformats.org/officeDocument/2006/relationships/oleObject" Target="../embeddings/oleObject765.bin"/><Relationship Id="rId14" Type="http://schemas.openxmlformats.org/officeDocument/2006/relationships/image" Target="../media/image427.wmf"/><Relationship Id="rId15" Type="http://schemas.openxmlformats.org/officeDocument/2006/relationships/oleObject" Target="../embeddings/oleObject766.bin"/><Relationship Id="rId16" Type="http://schemas.openxmlformats.org/officeDocument/2006/relationships/image" Target="../media/image428.wmf"/><Relationship Id="rId17" Type="http://schemas.openxmlformats.org/officeDocument/2006/relationships/oleObject" Target="../embeddings/oleObject767.bin"/><Relationship Id="rId18" Type="http://schemas.openxmlformats.org/officeDocument/2006/relationships/image" Target="../media/image429.wmf"/><Relationship Id="rId19" Type="http://schemas.openxmlformats.org/officeDocument/2006/relationships/oleObject" Target="../embeddings/oleObject768.bin"/><Relationship Id="rId1" Type="http://schemas.openxmlformats.org/officeDocument/2006/relationships/vmlDrawing" Target="../drawings/vmlDrawing97.vml"/><Relationship Id="rId2" Type="http://schemas.openxmlformats.org/officeDocument/2006/relationships/slideLayout" Target="../slideLayouts/slideLayout2.xml"/><Relationship Id="rId3" Type="http://schemas.openxmlformats.org/officeDocument/2006/relationships/image" Target="../media/image437.jpeg"/><Relationship Id="rId4" Type="http://schemas.openxmlformats.org/officeDocument/2006/relationships/oleObject" Target="../embeddings/oleObject759.bin"/><Relationship Id="rId5" Type="http://schemas.openxmlformats.org/officeDocument/2006/relationships/image" Target="../media/image2.wmf"/><Relationship Id="rId6" Type="http://schemas.openxmlformats.org/officeDocument/2006/relationships/oleObject" Target="../embeddings/oleObject760.bin"/><Relationship Id="rId7" Type="http://schemas.openxmlformats.org/officeDocument/2006/relationships/oleObject" Target="../embeddings/oleObject761.bin"/><Relationship Id="rId8" Type="http://schemas.openxmlformats.org/officeDocument/2006/relationships/oleObject" Target="../embeddings/oleObject762.bin"/></Relationships>
</file>

<file path=ppt/slides/_rels/slide103.xml.rels><?xml version="1.0" encoding="UTF-8" standalone="yes"?>
<Relationships xmlns="http://schemas.openxmlformats.org/package/2006/relationships"><Relationship Id="rId9" Type="http://schemas.openxmlformats.org/officeDocument/2006/relationships/oleObject" Target="../embeddings/oleObject779.bin"/><Relationship Id="rId20" Type="http://schemas.openxmlformats.org/officeDocument/2006/relationships/image" Target="../media/image443.wmf"/><Relationship Id="rId21" Type="http://schemas.openxmlformats.org/officeDocument/2006/relationships/oleObject" Target="../embeddings/oleObject785.bin"/><Relationship Id="rId22" Type="http://schemas.openxmlformats.org/officeDocument/2006/relationships/image" Target="../media/image444.wmf"/><Relationship Id="rId23" Type="http://schemas.openxmlformats.org/officeDocument/2006/relationships/oleObject" Target="../embeddings/oleObject786.bin"/><Relationship Id="rId24" Type="http://schemas.openxmlformats.org/officeDocument/2006/relationships/image" Target="../media/image445.wmf"/><Relationship Id="rId25" Type="http://schemas.openxmlformats.org/officeDocument/2006/relationships/oleObject" Target="../embeddings/oleObject787.bin"/><Relationship Id="rId26" Type="http://schemas.openxmlformats.org/officeDocument/2006/relationships/image" Target="../media/image446.wmf"/><Relationship Id="rId10" Type="http://schemas.openxmlformats.org/officeDocument/2006/relationships/image" Target="../media/image438.wmf"/><Relationship Id="rId11" Type="http://schemas.openxmlformats.org/officeDocument/2006/relationships/oleObject" Target="../embeddings/oleObject780.bin"/><Relationship Id="rId12" Type="http://schemas.openxmlformats.org/officeDocument/2006/relationships/image" Target="../media/image439.wmf"/><Relationship Id="rId13" Type="http://schemas.openxmlformats.org/officeDocument/2006/relationships/oleObject" Target="../embeddings/oleObject781.bin"/><Relationship Id="rId14" Type="http://schemas.openxmlformats.org/officeDocument/2006/relationships/image" Target="../media/image440.wmf"/><Relationship Id="rId15" Type="http://schemas.openxmlformats.org/officeDocument/2006/relationships/oleObject" Target="../embeddings/oleObject782.bin"/><Relationship Id="rId16" Type="http://schemas.openxmlformats.org/officeDocument/2006/relationships/image" Target="../media/image441.wmf"/><Relationship Id="rId17" Type="http://schemas.openxmlformats.org/officeDocument/2006/relationships/oleObject" Target="../embeddings/oleObject783.bin"/><Relationship Id="rId18" Type="http://schemas.openxmlformats.org/officeDocument/2006/relationships/image" Target="../media/image442.wmf"/><Relationship Id="rId19" Type="http://schemas.openxmlformats.org/officeDocument/2006/relationships/oleObject" Target="../embeddings/oleObject784.bin"/><Relationship Id="rId1" Type="http://schemas.openxmlformats.org/officeDocument/2006/relationships/vmlDrawing" Target="../drawings/vmlDrawing98.vml"/><Relationship Id="rId2" Type="http://schemas.openxmlformats.org/officeDocument/2006/relationships/slideLayout" Target="../slideLayouts/slideLayout2.xml"/><Relationship Id="rId3" Type="http://schemas.openxmlformats.org/officeDocument/2006/relationships/image" Target="../media/image437.jpeg"/><Relationship Id="rId4" Type="http://schemas.openxmlformats.org/officeDocument/2006/relationships/oleObject" Target="../embeddings/oleObject775.bin"/><Relationship Id="rId5" Type="http://schemas.openxmlformats.org/officeDocument/2006/relationships/image" Target="../media/image2.wmf"/><Relationship Id="rId6" Type="http://schemas.openxmlformats.org/officeDocument/2006/relationships/oleObject" Target="../embeddings/oleObject776.bin"/><Relationship Id="rId7" Type="http://schemas.openxmlformats.org/officeDocument/2006/relationships/oleObject" Target="../embeddings/oleObject777.bin"/><Relationship Id="rId8" Type="http://schemas.openxmlformats.org/officeDocument/2006/relationships/oleObject" Target="../embeddings/oleObject778.bin"/></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88.bin"/><Relationship Id="rId4" Type="http://schemas.openxmlformats.org/officeDocument/2006/relationships/image" Target="../media/image2.wmf"/><Relationship Id="rId5" Type="http://schemas.openxmlformats.org/officeDocument/2006/relationships/oleObject" Target="../embeddings/oleObject789.bin"/><Relationship Id="rId6" Type="http://schemas.openxmlformats.org/officeDocument/2006/relationships/oleObject" Target="../embeddings/oleObject790.bin"/><Relationship Id="rId7" Type="http://schemas.openxmlformats.org/officeDocument/2006/relationships/oleObject" Target="../embeddings/oleObject791.bin"/><Relationship Id="rId1" Type="http://schemas.openxmlformats.org/officeDocument/2006/relationships/vmlDrawing" Target="../drawings/vmlDrawing99.vml"/><Relationship Id="rId2"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1" Type="http://schemas.openxmlformats.org/officeDocument/2006/relationships/image" Target="../media/image448.wmf"/><Relationship Id="rId12" Type="http://schemas.openxmlformats.org/officeDocument/2006/relationships/image" Target="../media/image449.emf"/><Relationship Id="rId1" Type="http://schemas.openxmlformats.org/officeDocument/2006/relationships/vmlDrawing" Target="../drawings/vmlDrawing100.vml"/><Relationship Id="rId2" Type="http://schemas.openxmlformats.org/officeDocument/2006/relationships/slideLayout" Target="../slideLayouts/slideLayout2.xml"/><Relationship Id="rId3" Type="http://schemas.openxmlformats.org/officeDocument/2006/relationships/oleObject" Target="../embeddings/oleObject792.bin"/><Relationship Id="rId4" Type="http://schemas.openxmlformats.org/officeDocument/2006/relationships/image" Target="../media/image2.wmf"/><Relationship Id="rId5" Type="http://schemas.openxmlformats.org/officeDocument/2006/relationships/oleObject" Target="../embeddings/oleObject793.bin"/><Relationship Id="rId6" Type="http://schemas.openxmlformats.org/officeDocument/2006/relationships/oleObject" Target="../embeddings/oleObject794.bin"/><Relationship Id="rId7" Type="http://schemas.openxmlformats.org/officeDocument/2006/relationships/oleObject" Target="../embeddings/oleObject795.bin"/><Relationship Id="rId8" Type="http://schemas.openxmlformats.org/officeDocument/2006/relationships/oleObject" Target="../embeddings/oleObject796.bin"/><Relationship Id="rId9" Type="http://schemas.openxmlformats.org/officeDocument/2006/relationships/image" Target="../media/image447.wmf"/><Relationship Id="rId10" Type="http://schemas.openxmlformats.org/officeDocument/2006/relationships/oleObject" Target="../embeddings/oleObject797.bin"/></Relationships>
</file>

<file path=ppt/slides/_rels/slide106.xml.rels><?xml version="1.0" encoding="UTF-8" standalone="yes"?>
<Relationships xmlns="http://schemas.openxmlformats.org/package/2006/relationships"><Relationship Id="rId3" Type="http://schemas.openxmlformats.org/officeDocument/2006/relationships/image" Target="../media/image450.jpeg"/><Relationship Id="rId4" Type="http://schemas.openxmlformats.org/officeDocument/2006/relationships/image" Target="../media/image451.jpeg"/><Relationship Id="rId5" Type="http://schemas.openxmlformats.org/officeDocument/2006/relationships/oleObject" Target="../embeddings/oleObject798.bin"/><Relationship Id="rId6" Type="http://schemas.openxmlformats.org/officeDocument/2006/relationships/image" Target="../media/image2.wmf"/><Relationship Id="rId7" Type="http://schemas.openxmlformats.org/officeDocument/2006/relationships/oleObject" Target="../embeddings/oleObject799.bin"/><Relationship Id="rId8" Type="http://schemas.openxmlformats.org/officeDocument/2006/relationships/oleObject" Target="../embeddings/oleObject800.bin"/><Relationship Id="rId9" Type="http://schemas.openxmlformats.org/officeDocument/2006/relationships/oleObject" Target="../embeddings/oleObject801.bin"/><Relationship Id="rId1" Type="http://schemas.openxmlformats.org/officeDocument/2006/relationships/vmlDrawing" Target="../drawings/vmlDrawing101.v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1" Type="http://schemas.openxmlformats.org/officeDocument/2006/relationships/image" Target="../media/image453.wmf"/><Relationship Id="rId12" Type="http://schemas.openxmlformats.org/officeDocument/2006/relationships/oleObject" Target="../embeddings/oleObject808.bin"/><Relationship Id="rId13" Type="http://schemas.openxmlformats.org/officeDocument/2006/relationships/image" Target="../media/image454.wmf"/><Relationship Id="rId14" Type="http://schemas.openxmlformats.org/officeDocument/2006/relationships/oleObject" Target="../embeddings/oleObject809.bin"/><Relationship Id="rId15" Type="http://schemas.openxmlformats.org/officeDocument/2006/relationships/image" Target="../media/image455.wmf"/><Relationship Id="rId16" Type="http://schemas.openxmlformats.org/officeDocument/2006/relationships/oleObject" Target="../embeddings/oleObject810.bin"/><Relationship Id="rId17" Type="http://schemas.openxmlformats.org/officeDocument/2006/relationships/image" Target="../media/image456.wmf"/><Relationship Id="rId1" Type="http://schemas.openxmlformats.org/officeDocument/2006/relationships/vmlDrawing" Target="../drawings/vmlDrawing102.vml"/><Relationship Id="rId2" Type="http://schemas.openxmlformats.org/officeDocument/2006/relationships/slideLayout" Target="../slideLayouts/slideLayout2.xml"/><Relationship Id="rId3" Type="http://schemas.openxmlformats.org/officeDocument/2006/relationships/oleObject" Target="../embeddings/oleObject802.bin"/><Relationship Id="rId4" Type="http://schemas.openxmlformats.org/officeDocument/2006/relationships/image" Target="../media/image2.wmf"/><Relationship Id="rId5" Type="http://schemas.openxmlformats.org/officeDocument/2006/relationships/oleObject" Target="../embeddings/oleObject803.bin"/><Relationship Id="rId6" Type="http://schemas.openxmlformats.org/officeDocument/2006/relationships/oleObject" Target="../embeddings/oleObject804.bin"/><Relationship Id="rId7" Type="http://schemas.openxmlformats.org/officeDocument/2006/relationships/oleObject" Target="../embeddings/oleObject805.bin"/><Relationship Id="rId8" Type="http://schemas.openxmlformats.org/officeDocument/2006/relationships/oleObject" Target="../embeddings/oleObject806.bin"/><Relationship Id="rId9" Type="http://schemas.openxmlformats.org/officeDocument/2006/relationships/image" Target="../media/image452.wmf"/><Relationship Id="rId10" Type="http://schemas.openxmlformats.org/officeDocument/2006/relationships/oleObject" Target="../embeddings/oleObject807.bin"/></Relationships>
</file>

<file path=ppt/slides/_rels/slide108.xml.rels><?xml version="1.0" encoding="UTF-8" standalone="yes"?>
<Relationships xmlns="http://schemas.openxmlformats.org/package/2006/relationships"><Relationship Id="rId9" Type="http://schemas.openxmlformats.org/officeDocument/2006/relationships/oleObject" Target="../embeddings/oleObject815.bin"/><Relationship Id="rId20" Type="http://schemas.openxmlformats.org/officeDocument/2006/relationships/image" Target="../media/image462.wmf"/><Relationship Id="rId21" Type="http://schemas.openxmlformats.org/officeDocument/2006/relationships/oleObject" Target="../embeddings/oleObject821.bin"/><Relationship Id="rId22" Type="http://schemas.openxmlformats.org/officeDocument/2006/relationships/image" Target="../media/image463.wmf"/><Relationship Id="rId10" Type="http://schemas.openxmlformats.org/officeDocument/2006/relationships/image" Target="../media/image457.wmf"/><Relationship Id="rId11" Type="http://schemas.openxmlformats.org/officeDocument/2006/relationships/oleObject" Target="../embeddings/oleObject816.bin"/><Relationship Id="rId12" Type="http://schemas.openxmlformats.org/officeDocument/2006/relationships/image" Target="../media/image458.wmf"/><Relationship Id="rId13" Type="http://schemas.openxmlformats.org/officeDocument/2006/relationships/oleObject" Target="../embeddings/oleObject817.bin"/><Relationship Id="rId14" Type="http://schemas.openxmlformats.org/officeDocument/2006/relationships/image" Target="../media/image459.wmf"/><Relationship Id="rId15" Type="http://schemas.openxmlformats.org/officeDocument/2006/relationships/oleObject" Target="../embeddings/oleObject818.bin"/><Relationship Id="rId16" Type="http://schemas.openxmlformats.org/officeDocument/2006/relationships/image" Target="../media/image460.wmf"/><Relationship Id="rId17" Type="http://schemas.openxmlformats.org/officeDocument/2006/relationships/oleObject" Target="../embeddings/oleObject819.bin"/><Relationship Id="rId18" Type="http://schemas.openxmlformats.org/officeDocument/2006/relationships/image" Target="../media/image461.wmf"/><Relationship Id="rId19" Type="http://schemas.openxmlformats.org/officeDocument/2006/relationships/oleObject" Target="../embeddings/oleObject820.bin"/><Relationship Id="rId1" Type="http://schemas.openxmlformats.org/officeDocument/2006/relationships/vmlDrawing" Target="../drawings/vmlDrawing103.vml"/><Relationship Id="rId2" Type="http://schemas.openxmlformats.org/officeDocument/2006/relationships/slideLayout" Target="../slideLayouts/slideLayout2.xml"/><Relationship Id="rId3" Type="http://schemas.openxmlformats.org/officeDocument/2006/relationships/image" Target="../media/image464.emf"/><Relationship Id="rId4" Type="http://schemas.openxmlformats.org/officeDocument/2006/relationships/oleObject" Target="../embeddings/oleObject811.bin"/><Relationship Id="rId5" Type="http://schemas.openxmlformats.org/officeDocument/2006/relationships/image" Target="../media/image2.wmf"/><Relationship Id="rId6" Type="http://schemas.openxmlformats.org/officeDocument/2006/relationships/oleObject" Target="../embeddings/oleObject812.bin"/><Relationship Id="rId7" Type="http://schemas.openxmlformats.org/officeDocument/2006/relationships/oleObject" Target="../embeddings/oleObject813.bin"/><Relationship Id="rId8" Type="http://schemas.openxmlformats.org/officeDocument/2006/relationships/oleObject" Target="../embeddings/oleObject814.bin"/></Relationships>
</file>

<file path=ppt/slides/_rels/slide109.xml.rels><?xml version="1.0" encoding="UTF-8" standalone="yes"?>
<Relationships xmlns="http://schemas.openxmlformats.org/package/2006/relationships"><Relationship Id="rId9" Type="http://schemas.openxmlformats.org/officeDocument/2006/relationships/oleObject" Target="../embeddings/oleObject825.bin"/><Relationship Id="rId20" Type="http://schemas.openxmlformats.org/officeDocument/2006/relationships/image" Target="../media/image473.wmf"/><Relationship Id="rId21" Type="http://schemas.openxmlformats.org/officeDocument/2006/relationships/oleObject" Target="../embeddings/oleObject831.bin"/><Relationship Id="rId22" Type="http://schemas.openxmlformats.org/officeDocument/2006/relationships/image" Target="../media/image474.wmf"/><Relationship Id="rId23" Type="http://schemas.openxmlformats.org/officeDocument/2006/relationships/oleObject" Target="../embeddings/oleObject832.bin"/><Relationship Id="rId24" Type="http://schemas.openxmlformats.org/officeDocument/2006/relationships/image" Target="../media/image475.wmf"/><Relationship Id="rId25" Type="http://schemas.openxmlformats.org/officeDocument/2006/relationships/oleObject" Target="../embeddings/oleObject833.bin"/><Relationship Id="rId26" Type="http://schemas.openxmlformats.org/officeDocument/2006/relationships/image" Target="../media/image476.wmf"/><Relationship Id="rId27" Type="http://schemas.openxmlformats.org/officeDocument/2006/relationships/oleObject" Target="../embeddings/oleObject834.bin"/><Relationship Id="rId28" Type="http://schemas.openxmlformats.org/officeDocument/2006/relationships/image" Target="../media/image477.wmf"/><Relationship Id="rId29" Type="http://schemas.openxmlformats.org/officeDocument/2006/relationships/oleObject" Target="../embeddings/oleObject835.bin"/><Relationship Id="rId30" Type="http://schemas.openxmlformats.org/officeDocument/2006/relationships/image" Target="../media/image478.wmf"/><Relationship Id="rId10" Type="http://schemas.openxmlformats.org/officeDocument/2006/relationships/image" Target="../media/image468.wmf"/><Relationship Id="rId11" Type="http://schemas.openxmlformats.org/officeDocument/2006/relationships/oleObject" Target="../embeddings/oleObject826.bin"/><Relationship Id="rId12" Type="http://schemas.openxmlformats.org/officeDocument/2006/relationships/image" Target="../media/image469.wmf"/><Relationship Id="rId13" Type="http://schemas.openxmlformats.org/officeDocument/2006/relationships/oleObject" Target="../embeddings/oleObject827.bin"/><Relationship Id="rId14" Type="http://schemas.openxmlformats.org/officeDocument/2006/relationships/image" Target="../media/image470.wmf"/><Relationship Id="rId15" Type="http://schemas.openxmlformats.org/officeDocument/2006/relationships/oleObject" Target="../embeddings/oleObject828.bin"/><Relationship Id="rId16" Type="http://schemas.openxmlformats.org/officeDocument/2006/relationships/image" Target="../media/image471.wmf"/><Relationship Id="rId17" Type="http://schemas.openxmlformats.org/officeDocument/2006/relationships/oleObject" Target="../embeddings/oleObject829.bin"/><Relationship Id="rId18" Type="http://schemas.openxmlformats.org/officeDocument/2006/relationships/image" Target="../media/image472.wmf"/><Relationship Id="rId19" Type="http://schemas.openxmlformats.org/officeDocument/2006/relationships/oleObject" Target="../embeddings/oleObject830.bin"/><Relationship Id="rId1" Type="http://schemas.openxmlformats.org/officeDocument/2006/relationships/vmlDrawing" Target="../drawings/vmlDrawing104.vml"/><Relationship Id="rId2" Type="http://schemas.openxmlformats.org/officeDocument/2006/relationships/slideLayout" Target="../slideLayouts/slideLayout2.xml"/><Relationship Id="rId3" Type="http://schemas.openxmlformats.org/officeDocument/2006/relationships/oleObject" Target="../embeddings/oleObject822.bin"/><Relationship Id="rId4" Type="http://schemas.openxmlformats.org/officeDocument/2006/relationships/image" Target="../media/image465.wmf"/><Relationship Id="rId5" Type="http://schemas.openxmlformats.org/officeDocument/2006/relationships/oleObject" Target="../embeddings/oleObject823.bin"/><Relationship Id="rId6" Type="http://schemas.openxmlformats.org/officeDocument/2006/relationships/image" Target="../media/image466.wmf"/><Relationship Id="rId7" Type="http://schemas.openxmlformats.org/officeDocument/2006/relationships/oleObject" Target="../embeddings/oleObject824.bin"/><Relationship Id="rId8" Type="http://schemas.openxmlformats.org/officeDocument/2006/relationships/image" Target="../media/image467.w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47.bin"/><Relationship Id="rId20" Type="http://schemas.openxmlformats.org/officeDocument/2006/relationships/image" Target="../media/image37.emf"/><Relationship Id="rId21" Type="http://schemas.openxmlformats.org/officeDocument/2006/relationships/image" Target="../media/image38.emf"/><Relationship Id="rId10" Type="http://schemas.openxmlformats.org/officeDocument/2006/relationships/image" Target="../media/image30.wmf"/><Relationship Id="rId11" Type="http://schemas.openxmlformats.org/officeDocument/2006/relationships/oleObject" Target="../embeddings/oleObject48.bin"/><Relationship Id="rId12" Type="http://schemas.openxmlformats.org/officeDocument/2006/relationships/image" Target="../media/image31.wmf"/><Relationship Id="rId13" Type="http://schemas.openxmlformats.org/officeDocument/2006/relationships/oleObject" Target="../embeddings/oleObject49.bin"/><Relationship Id="rId14" Type="http://schemas.openxmlformats.org/officeDocument/2006/relationships/image" Target="../media/image32.wmf"/><Relationship Id="rId15" Type="http://schemas.openxmlformats.org/officeDocument/2006/relationships/oleObject" Target="../embeddings/oleObject50.bin"/><Relationship Id="rId16" Type="http://schemas.openxmlformats.org/officeDocument/2006/relationships/image" Target="../media/image33.wmf"/><Relationship Id="rId17" Type="http://schemas.openxmlformats.org/officeDocument/2006/relationships/oleObject" Target="../embeddings/oleObject51.bin"/><Relationship Id="rId18" Type="http://schemas.openxmlformats.org/officeDocument/2006/relationships/image" Target="../media/image34.wmf"/><Relationship Id="rId19"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35.jpeg"/><Relationship Id="rId4" Type="http://schemas.openxmlformats.org/officeDocument/2006/relationships/oleObject" Target="../embeddings/oleObject43.bin"/><Relationship Id="rId5" Type="http://schemas.openxmlformats.org/officeDocument/2006/relationships/image" Target="../media/image2.wmf"/><Relationship Id="rId6" Type="http://schemas.openxmlformats.org/officeDocument/2006/relationships/oleObject" Target="../embeddings/oleObject44.bin"/><Relationship Id="rId7" Type="http://schemas.openxmlformats.org/officeDocument/2006/relationships/oleObject" Target="../embeddings/oleObject45.bin"/><Relationship Id="rId8" Type="http://schemas.openxmlformats.org/officeDocument/2006/relationships/oleObject" Target="../embeddings/oleObject46.bin"/></Relationships>
</file>

<file path=ppt/slides/_rels/slide110.xml.rels><?xml version="1.0" encoding="UTF-8" standalone="yes"?>
<Relationships xmlns="http://schemas.openxmlformats.org/package/2006/relationships"><Relationship Id="rId20" Type="http://schemas.openxmlformats.org/officeDocument/2006/relationships/oleObject" Target="../embeddings/oleObject844.bin"/><Relationship Id="rId21" Type="http://schemas.openxmlformats.org/officeDocument/2006/relationships/image" Target="../media/image487.wmf"/><Relationship Id="rId22" Type="http://schemas.openxmlformats.org/officeDocument/2006/relationships/oleObject" Target="../embeddings/oleObject845.bin"/><Relationship Id="rId23" Type="http://schemas.openxmlformats.org/officeDocument/2006/relationships/image" Target="../media/image488.wmf"/><Relationship Id="rId24" Type="http://schemas.openxmlformats.org/officeDocument/2006/relationships/oleObject" Target="../embeddings/oleObject846.bin"/><Relationship Id="rId25" Type="http://schemas.openxmlformats.org/officeDocument/2006/relationships/image" Target="../media/image489.wmf"/><Relationship Id="rId26" Type="http://schemas.openxmlformats.org/officeDocument/2006/relationships/oleObject" Target="../embeddings/oleObject847.bin"/><Relationship Id="rId27" Type="http://schemas.openxmlformats.org/officeDocument/2006/relationships/image" Target="../media/image490.wmf"/><Relationship Id="rId28" Type="http://schemas.openxmlformats.org/officeDocument/2006/relationships/oleObject" Target="../embeddings/oleObject848.bin"/><Relationship Id="rId29" Type="http://schemas.openxmlformats.org/officeDocument/2006/relationships/image" Target="../media/image491.wmf"/><Relationship Id="rId1" Type="http://schemas.openxmlformats.org/officeDocument/2006/relationships/vmlDrawing" Target="../drawings/vmlDrawing105.vml"/><Relationship Id="rId2" Type="http://schemas.openxmlformats.org/officeDocument/2006/relationships/slideLayout" Target="../slideLayouts/slideLayout2.xml"/><Relationship Id="rId3" Type="http://schemas.openxmlformats.org/officeDocument/2006/relationships/oleObject" Target="../embeddings/oleObject836.bin"/><Relationship Id="rId4" Type="http://schemas.openxmlformats.org/officeDocument/2006/relationships/image" Target="../media/image479.wmf"/><Relationship Id="rId5" Type="http://schemas.openxmlformats.org/officeDocument/2006/relationships/image" Target="../media/image494.jpeg"/><Relationship Id="rId30" Type="http://schemas.openxmlformats.org/officeDocument/2006/relationships/oleObject" Target="../embeddings/oleObject849.bin"/><Relationship Id="rId31" Type="http://schemas.openxmlformats.org/officeDocument/2006/relationships/image" Target="../media/image492.wmf"/><Relationship Id="rId32" Type="http://schemas.openxmlformats.org/officeDocument/2006/relationships/oleObject" Target="../embeddings/oleObject850.bin"/><Relationship Id="rId9" Type="http://schemas.openxmlformats.org/officeDocument/2006/relationships/image" Target="../media/image481.wmf"/><Relationship Id="rId6" Type="http://schemas.openxmlformats.org/officeDocument/2006/relationships/oleObject" Target="../embeddings/oleObject837.bin"/><Relationship Id="rId7" Type="http://schemas.openxmlformats.org/officeDocument/2006/relationships/image" Target="../media/image480.wmf"/><Relationship Id="rId8" Type="http://schemas.openxmlformats.org/officeDocument/2006/relationships/oleObject" Target="../embeddings/oleObject838.bin"/><Relationship Id="rId33" Type="http://schemas.openxmlformats.org/officeDocument/2006/relationships/image" Target="../media/image493.wmf"/><Relationship Id="rId34" Type="http://schemas.openxmlformats.org/officeDocument/2006/relationships/image" Target="../media/image495.emf"/><Relationship Id="rId10" Type="http://schemas.openxmlformats.org/officeDocument/2006/relationships/oleObject" Target="../embeddings/oleObject839.bin"/><Relationship Id="rId11" Type="http://schemas.openxmlformats.org/officeDocument/2006/relationships/image" Target="../media/image482.wmf"/><Relationship Id="rId12" Type="http://schemas.openxmlformats.org/officeDocument/2006/relationships/oleObject" Target="../embeddings/oleObject840.bin"/><Relationship Id="rId13" Type="http://schemas.openxmlformats.org/officeDocument/2006/relationships/image" Target="../media/image483.wmf"/><Relationship Id="rId14" Type="http://schemas.openxmlformats.org/officeDocument/2006/relationships/oleObject" Target="../embeddings/oleObject841.bin"/><Relationship Id="rId15" Type="http://schemas.openxmlformats.org/officeDocument/2006/relationships/image" Target="../media/image484.wmf"/><Relationship Id="rId16" Type="http://schemas.openxmlformats.org/officeDocument/2006/relationships/oleObject" Target="../embeddings/oleObject842.bin"/><Relationship Id="rId17" Type="http://schemas.openxmlformats.org/officeDocument/2006/relationships/image" Target="../media/image485.wmf"/><Relationship Id="rId18" Type="http://schemas.openxmlformats.org/officeDocument/2006/relationships/oleObject" Target="../embeddings/oleObject843.bin"/><Relationship Id="rId19" Type="http://schemas.openxmlformats.org/officeDocument/2006/relationships/image" Target="../media/image486.wmf"/></Relationships>
</file>

<file path=ppt/slides/_rels/slide111.xml.rels><?xml version="1.0" encoding="UTF-8" standalone="yes"?>
<Relationships xmlns="http://schemas.openxmlformats.org/package/2006/relationships"><Relationship Id="rId11" Type="http://schemas.openxmlformats.org/officeDocument/2006/relationships/image" Target="../media/image497.wmf"/><Relationship Id="rId12" Type="http://schemas.openxmlformats.org/officeDocument/2006/relationships/image" Target="../media/image498.emf"/><Relationship Id="rId1" Type="http://schemas.openxmlformats.org/officeDocument/2006/relationships/vmlDrawing" Target="../drawings/vmlDrawing106.vml"/><Relationship Id="rId2" Type="http://schemas.openxmlformats.org/officeDocument/2006/relationships/slideLayout" Target="../slideLayouts/slideLayout2.xml"/><Relationship Id="rId3" Type="http://schemas.openxmlformats.org/officeDocument/2006/relationships/oleObject" Target="../embeddings/oleObject851.bin"/><Relationship Id="rId4" Type="http://schemas.openxmlformats.org/officeDocument/2006/relationships/image" Target="../media/image2.wmf"/><Relationship Id="rId5" Type="http://schemas.openxmlformats.org/officeDocument/2006/relationships/oleObject" Target="../embeddings/oleObject852.bin"/><Relationship Id="rId6" Type="http://schemas.openxmlformats.org/officeDocument/2006/relationships/oleObject" Target="../embeddings/oleObject853.bin"/><Relationship Id="rId7" Type="http://schemas.openxmlformats.org/officeDocument/2006/relationships/oleObject" Target="../embeddings/oleObject854.bin"/><Relationship Id="rId8" Type="http://schemas.openxmlformats.org/officeDocument/2006/relationships/oleObject" Target="../embeddings/oleObject855.bin"/><Relationship Id="rId9" Type="http://schemas.openxmlformats.org/officeDocument/2006/relationships/image" Target="../media/image496.wmf"/><Relationship Id="rId10" Type="http://schemas.openxmlformats.org/officeDocument/2006/relationships/oleObject" Target="../embeddings/oleObject856.bin"/></Relationships>
</file>

<file path=ppt/slides/_rels/slide112.xml.rels><?xml version="1.0" encoding="UTF-8" standalone="yes"?>
<Relationships xmlns="http://schemas.openxmlformats.org/package/2006/relationships"><Relationship Id="rId11" Type="http://schemas.openxmlformats.org/officeDocument/2006/relationships/image" Target="../media/image501.emf"/><Relationship Id="rId12" Type="http://schemas.openxmlformats.org/officeDocument/2006/relationships/image" Target="../media/image502.emf"/><Relationship Id="rId13" Type="http://schemas.openxmlformats.org/officeDocument/2006/relationships/image" Target="../media/image503.emf"/><Relationship Id="rId14" Type="http://schemas.openxmlformats.org/officeDocument/2006/relationships/image" Target="../media/image504.emf"/><Relationship Id="rId1" Type="http://schemas.openxmlformats.org/officeDocument/2006/relationships/vmlDrawing" Target="../drawings/vmlDrawing107.vml"/><Relationship Id="rId2" Type="http://schemas.openxmlformats.org/officeDocument/2006/relationships/slideLayout" Target="../slideLayouts/slideLayout2.xml"/><Relationship Id="rId3" Type="http://schemas.openxmlformats.org/officeDocument/2006/relationships/oleObject" Target="../embeddings/oleObject857.bin"/><Relationship Id="rId4" Type="http://schemas.openxmlformats.org/officeDocument/2006/relationships/image" Target="../media/image2.wmf"/><Relationship Id="rId5" Type="http://schemas.openxmlformats.org/officeDocument/2006/relationships/oleObject" Target="../embeddings/oleObject858.bin"/><Relationship Id="rId6" Type="http://schemas.openxmlformats.org/officeDocument/2006/relationships/oleObject" Target="../embeddings/oleObject859.bin"/><Relationship Id="rId7" Type="http://schemas.openxmlformats.org/officeDocument/2006/relationships/oleObject" Target="../embeddings/oleObject860.bin"/><Relationship Id="rId8" Type="http://schemas.openxmlformats.org/officeDocument/2006/relationships/image" Target="../media/image499.wmf"/><Relationship Id="rId9" Type="http://schemas.openxmlformats.org/officeDocument/2006/relationships/oleObject" Target="../embeddings/oleObject861.bin"/><Relationship Id="rId10" Type="http://schemas.openxmlformats.org/officeDocument/2006/relationships/image" Target="../media/image500.wmf"/></Relationships>
</file>

<file path=ppt/slides/_rels/slide113.xml.rels><?xml version="1.0" encoding="UTF-8" standalone="yes"?>
<Relationships xmlns="http://schemas.openxmlformats.org/package/2006/relationships"><Relationship Id="rId3" Type="http://schemas.openxmlformats.org/officeDocument/2006/relationships/image" Target="../media/image505.jpeg"/><Relationship Id="rId4" Type="http://schemas.openxmlformats.org/officeDocument/2006/relationships/oleObject" Target="../embeddings/oleObject862.bin"/><Relationship Id="rId5" Type="http://schemas.openxmlformats.org/officeDocument/2006/relationships/image" Target="../media/image2.wmf"/><Relationship Id="rId6" Type="http://schemas.openxmlformats.org/officeDocument/2006/relationships/oleObject" Target="../embeddings/oleObject863.bin"/><Relationship Id="rId7" Type="http://schemas.openxmlformats.org/officeDocument/2006/relationships/oleObject" Target="../embeddings/oleObject864.bin"/><Relationship Id="rId8" Type="http://schemas.openxmlformats.org/officeDocument/2006/relationships/image" Target="../media/image504.emf"/><Relationship Id="rId1" Type="http://schemas.openxmlformats.org/officeDocument/2006/relationships/vmlDrawing" Target="../drawings/vmlDrawing108.vml"/><Relationship Id="rId2"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865.bin"/><Relationship Id="rId4" Type="http://schemas.openxmlformats.org/officeDocument/2006/relationships/image" Target="../media/image2.wmf"/><Relationship Id="rId5" Type="http://schemas.openxmlformats.org/officeDocument/2006/relationships/oleObject" Target="../embeddings/oleObject866.bin"/><Relationship Id="rId6" Type="http://schemas.openxmlformats.org/officeDocument/2006/relationships/oleObject" Target="../embeddings/oleObject867.bin"/><Relationship Id="rId7" Type="http://schemas.openxmlformats.org/officeDocument/2006/relationships/oleObject" Target="../embeddings/oleObject868.bin"/><Relationship Id="rId8" Type="http://schemas.openxmlformats.org/officeDocument/2006/relationships/image" Target="../media/image503.emf"/><Relationship Id="rId9" Type="http://schemas.openxmlformats.org/officeDocument/2006/relationships/image" Target="../media/image504.emf"/><Relationship Id="rId10" Type="http://schemas.openxmlformats.org/officeDocument/2006/relationships/image" Target="../media/image506.emf"/><Relationship Id="rId11" Type="http://schemas.openxmlformats.org/officeDocument/2006/relationships/image" Target="../media/image507.emf"/><Relationship Id="rId1" Type="http://schemas.openxmlformats.org/officeDocument/2006/relationships/vmlDrawing" Target="../drawings/vmlDrawing109.vml"/><Relationship Id="rId2"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69.bin"/><Relationship Id="rId4" Type="http://schemas.openxmlformats.org/officeDocument/2006/relationships/image" Target="../media/image2.wmf"/><Relationship Id="rId5" Type="http://schemas.openxmlformats.org/officeDocument/2006/relationships/oleObject" Target="../embeddings/oleObject870.bin"/><Relationship Id="rId6" Type="http://schemas.openxmlformats.org/officeDocument/2006/relationships/oleObject" Target="../embeddings/oleObject871.bin"/><Relationship Id="rId7" Type="http://schemas.openxmlformats.org/officeDocument/2006/relationships/oleObject" Target="../embeddings/oleObject872.bin"/><Relationship Id="rId1" Type="http://schemas.openxmlformats.org/officeDocument/2006/relationships/vmlDrawing" Target="../drawings/vmlDrawing110.vml"/><Relationship Id="rId2"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08.jpeg"/><Relationship Id="rId4" Type="http://schemas.openxmlformats.org/officeDocument/2006/relationships/oleObject" Target="../embeddings/oleObject873.bin"/><Relationship Id="rId5" Type="http://schemas.openxmlformats.org/officeDocument/2006/relationships/image" Target="../media/image2.wmf"/><Relationship Id="rId6" Type="http://schemas.openxmlformats.org/officeDocument/2006/relationships/oleObject" Target="../embeddings/oleObject874.bin"/><Relationship Id="rId7" Type="http://schemas.openxmlformats.org/officeDocument/2006/relationships/oleObject" Target="../embeddings/oleObject875.bin"/><Relationship Id="rId8" Type="http://schemas.openxmlformats.org/officeDocument/2006/relationships/oleObject" Target="../embeddings/oleObject876.bin"/><Relationship Id="rId1" Type="http://schemas.openxmlformats.org/officeDocument/2006/relationships/vmlDrawing" Target="../drawings/vmlDrawing111.vml"/><Relationship Id="rId2"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09.jpeg"/><Relationship Id="rId4" Type="http://schemas.openxmlformats.org/officeDocument/2006/relationships/oleObject" Target="../embeddings/oleObject877.bin"/><Relationship Id="rId5" Type="http://schemas.openxmlformats.org/officeDocument/2006/relationships/image" Target="../media/image2.wmf"/><Relationship Id="rId6" Type="http://schemas.openxmlformats.org/officeDocument/2006/relationships/oleObject" Target="../embeddings/oleObject878.bin"/><Relationship Id="rId7" Type="http://schemas.openxmlformats.org/officeDocument/2006/relationships/oleObject" Target="../embeddings/oleObject879.bin"/><Relationship Id="rId8" Type="http://schemas.openxmlformats.org/officeDocument/2006/relationships/oleObject" Target="../embeddings/oleObject880.bin"/><Relationship Id="rId1" Type="http://schemas.openxmlformats.org/officeDocument/2006/relationships/vmlDrawing" Target="../drawings/vmlDrawing112.vml"/><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881.bin"/><Relationship Id="rId4" Type="http://schemas.openxmlformats.org/officeDocument/2006/relationships/image" Target="../media/image2.wmf"/><Relationship Id="rId5" Type="http://schemas.openxmlformats.org/officeDocument/2006/relationships/oleObject" Target="../embeddings/oleObject882.bin"/><Relationship Id="rId6" Type="http://schemas.openxmlformats.org/officeDocument/2006/relationships/oleObject" Target="../embeddings/oleObject883.bin"/><Relationship Id="rId7" Type="http://schemas.openxmlformats.org/officeDocument/2006/relationships/oleObject" Target="../embeddings/oleObject884.bin"/><Relationship Id="rId1" Type="http://schemas.openxmlformats.org/officeDocument/2006/relationships/vmlDrawing" Target="../drawings/vmlDrawing113.vml"/><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85.bin"/><Relationship Id="rId4" Type="http://schemas.openxmlformats.org/officeDocument/2006/relationships/image" Target="../media/image2.wmf"/><Relationship Id="rId5" Type="http://schemas.openxmlformats.org/officeDocument/2006/relationships/oleObject" Target="../embeddings/oleObject886.bin"/><Relationship Id="rId6" Type="http://schemas.openxmlformats.org/officeDocument/2006/relationships/oleObject" Target="../embeddings/oleObject887.bin"/><Relationship Id="rId7" Type="http://schemas.openxmlformats.org/officeDocument/2006/relationships/oleObject" Target="../embeddings/oleObject888.bin"/><Relationship Id="rId1" Type="http://schemas.openxmlformats.org/officeDocument/2006/relationships/vmlDrawing" Target="../drawings/vmlDrawing11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oleObject" Target="../embeddings/oleObject52.bin"/><Relationship Id="rId5" Type="http://schemas.openxmlformats.org/officeDocument/2006/relationships/image" Target="../media/image2.wmf"/><Relationship Id="rId6" Type="http://schemas.openxmlformats.org/officeDocument/2006/relationships/oleObject" Target="../embeddings/oleObject53.bin"/><Relationship Id="rId7" Type="http://schemas.openxmlformats.org/officeDocument/2006/relationships/oleObject" Target="../embeddings/oleObject54.bin"/><Relationship Id="rId8" Type="http://schemas.openxmlformats.org/officeDocument/2006/relationships/oleObject" Target="../embeddings/oleObject55.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10.jpeg"/><Relationship Id="rId4" Type="http://schemas.openxmlformats.org/officeDocument/2006/relationships/oleObject" Target="../embeddings/oleObject889.bin"/><Relationship Id="rId5" Type="http://schemas.openxmlformats.org/officeDocument/2006/relationships/image" Target="../media/image2.wmf"/><Relationship Id="rId6" Type="http://schemas.openxmlformats.org/officeDocument/2006/relationships/oleObject" Target="../embeddings/oleObject890.bin"/><Relationship Id="rId7" Type="http://schemas.openxmlformats.org/officeDocument/2006/relationships/oleObject" Target="../embeddings/oleObject891.bin"/><Relationship Id="rId8" Type="http://schemas.openxmlformats.org/officeDocument/2006/relationships/oleObject" Target="../embeddings/oleObject892.bin"/><Relationship Id="rId1" Type="http://schemas.openxmlformats.org/officeDocument/2006/relationships/vmlDrawing" Target="../drawings/vmlDrawing115.vml"/><Relationship Id="rId2"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10.jpeg"/><Relationship Id="rId4" Type="http://schemas.openxmlformats.org/officeDocument/2006/relationships/oleObject" Target="../embeddings/oleObject893.bin"/><Relationship Id="rId5" Type="http://schemas.openxmlformats.org/officeDocument/2006/relationships/image" Target="../media/image511.wmf"/><Relationship Id="rId6" Type="http://schemas.openxmlformats.org/officeDocument/2006/relationships/oleObject" Target="../embeddings/oleObject894.bin"/><Relationship Id="rId7" Type="http://schemas.openxmlformats.org/officeDocument/2006/relationships/image" Target="../media/image2.wmf"/><Relationship Id="rId8" Type="http://schemas.openxmlformats.org/officeDocument/2006/relationships/oleObject" Target="../embeddings/oleObject895.bin"/><Relationship Id="rId9" Type="http://schemas.openxmlformats.org/officeDocument/2006/relationships/oleObject" Target="../embeddings/oleObject896.bin"/><Relationship Id="rId10" Type="http://schemas.openxmlformats.org/officeDocument/2006/relationships/oleObject" Target="../embeddings/oleObject897.bin"/><Relationship Id="rId1" Type="http://schemas.openxmlformats.org/officeDocument/2006/relationships/vmlDrawing" Target="../drawings/vmlDrawing116.vml"/><Relationship Id="rId2"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1" Type="http://schemas.openxmlformats.org/officeDocument/2006/relationships/image" Target="../media/image507.emf"/><Relationship Id="rId12" Type="http://schemas.openxmlformats.org/officeDocument/2006/relationships/image" Target="../media/image512.emf"/><Relationship Id="rId13" Type="http://schemas.openxmlformats.org/officeDocument/2006/relationships/image" Target="../media/image513.emf"/><Relationship Id="rId1" Type="http://schemas.openxmlformats.org/officeDocument/2006/relationships/vmlDrawing" Target="../drawings/vmlDrawing117.vml"/><Relationship Id="rId2" Type="http://schemas.openxmlformats.org/officeDocument/2006/relationships/slideLayout" Target="../slideLayouts/slideLayout2.xml"/><Relationship Id="rId3" Type="http://schemas.openxmlformats.org/officeDocument/2006/relationships/oleObject" Target="../embeddings/oleObject898.bin"/><Relationship Id="rId4" Type="http://schemas.openxmlformats.org/officeDocument/2006/relationships/image" Target="../media/image2.wmf"/><Relationship Id="rId5" Type="http://schemas.openxmlformats.org/officeDocument/2006/relationships/oleObject" Target="../embeddings/oleObject899.bin"/><Relationship Id="rId6" Type="http://schemas.openxmlformats.org/officeDocument/2006/relationships/oleObject" Target="../embeddings/oleObject900.bin"/><Relationship Id="rId7" Type="http://schemas.openxmlformats.org/officeDocument/2006/relationships/oleObject" Target="../embeddings/oleObject901.bin"/><Relationship Id="rId8" Type="http://schemas.openxmlformats.org/officeDocument/2006/relationships/image" Target="../media/image503.emf"/><Relationship Id="rId9" Type="http://schemas.openxmlformats.org/officeDocument/2006/relationships/image" Target="../media/image504.emf"/><Relationship Id="rId10" Type="http://schemas.openxmlformats.org/officeDocument/2006/relationships/image" Target="../media/image506.emf"/></Relationships>
</file>

<file path=ppt/slides/_rels/slide123.xml.rels><?xml version="1.0" encoding="UTF-8" standalone="yes"?>
<Relationships xmlns="http://schemas.openxmlformats.org/package/2006/relationships"><Relationship Id="rId20" Type="http://schemas.openxmlformats.org/officeDocument/2006/relationships/oleObject" Target="../embeddings/oleObject912.bin"/><Relationship Id="rId21" Type="http://schemas.openxmlformats.org/officeDocument/2006/relationships/image" Target="../media/image520.wmf"/><Relationship Id="rId22" Type="http://schemas.openxmlformats.org/officeDocument/2006/relationships/oleObject" Target="../embeddings/oleObject913.bin"/><Relationship Id="rId23" Type="http://schemas.openxmlformats.org/officeDocument/2006/relationships/image" Target="../media/image521.wmf"/><Relationship Id="rId24" Type="http://schemas.openxmlformats.org/officeDocument/2006/relationships/oleObject" Target="../embeddings/oleObject914.bin"/><Relationship Id="rId25" Type="http://schemas.openxmlformats.org/officeDocument/2006/relationships/image" Target="../media/image522.wmf"/><Relationship Id="rId26" Type="http://schemas.openxmlformats.org/officeDocument/2006/relationships/oleObject" Target="../embeddings/oleObject915.bin"/><Relationship Id="rId27" Type="http://schemas.openxmlformats.org/officeDocument/2006/relationships/image" Target="../media/image523.wmf"/><Relationship Id="rId28" Type="http://schemas.openxmlformats.org/officeDocument/2006/relationships/oleObject" Target="../embeddings/oleObject916.bin"/><Relationship Id="rId29" Type="http://schemas.openxmlformats.org/officeDocument/2006/relationships/image" Target="../media/image524.wmf"/><Relationship Id="rId1" Type="http://schemas.openxmlformats.org/officeDocument/2006/relationships/vmlDrawing" Target="../drawings/vmlDrawing118.vml"/><Relationship Id="rId2" Type="http://schemas.openxmlformats.org/officeDocument/2006/relationships/slideLayout" Target="../slideLayouts/slideLayout2.xml"/><Relationship Id="rId3" Type="http://schemas.openxmlformats.org/officeDocument/2006/relationships/oleObject" Target="../embeddings/oleObject902.bin"/><Relationship Id="rId4" Type="http://schemas.openxmlformats.org/officeDocument/2006/relationships/image" Target="../media/image2.wmf"/><Relationship Id="rId5" Type="http://schemas.openxmlformats.org/officeDocument/2006/relationships/oleObject" Target="../embeddings/oleObject903.bin"/><Relationship Id="rId30" Type="http://schemas.openxmlformats.org/officeDocument/2006/relationships/oleObject" Target="../embeddings/oleObject917.bin"/><Relationship Id="rId31" Type="http://schemas.openxmlformats.org/officeDocument/2006/relationships/image" Target="../media/image525.wmf"/><Relationship Id="rId32" Type="http://schemas.openxmlformats.org/officeDocument/2006/relationships/oleObject" Target="../embeddings/oleObject918.bin"/><Relationship Id="rId9" Type="http://schemas.openxmlformats.org/officeDocument/2006/relationships/image" Target="../media/image514.wmf"/><Relationship Id="rId6" Type="http://schemas.openxmlformats.org/officeDocument/2006/relationships/oleObject" Target="../embeddings/oleObject904.bin"/><Relationship Id="rId7" Type="http://schemas.openxmlformats.org/officeDocument/2006/relationships/oleObject" Target="../embeddings/oleObject905.bin"/><Relationship Id="rId8" Type="http://schemas.openxmlformats.org/officeDocument/2006/relationships/oleObject" Target="../embeddings/oleObject906.bin"/><Relationship Id="rId33" Type="http://schemas.openxmlformats.org/officeDocument/2006/relationships/image" Target="../media/image526.wmf"/><Relationship Id="rId10" Type="http://schemas.openxmlformats.org/officeDocument/2006/relationships/oleObject" Target="../embeddings/oleObject907.bin"/><Relationship Id="rId11" Type="http://schemas.openxmlformats.org/officeDocument/2006/relationships/image" Target="../media/image515.wmf"/><Relationship Id="rId12" Type="http://schemas.openxmlformats.org/officeDocument/2006/relationships/oleObject" Target="../embeddings/oleObject908.bin"/><Relationship Id="rId13" Type="http://schemas.openxmlformats.org/officeDocument/2006/relationships/image" Target="../media/image516.wmf"/><Relationship Id="rId14" Type="http://schemas.openxmlformats.org/officeDocument/2006/relationships/oleObject" Target="../embeddings/oleObject909.bin"/><Relationship Id="rId15" Type="http://schemas.openxmlformats.org/officeDocument/2006/relationships/image" Target="../media/image517.wmf"/><Relationship Id="rId16" Type="http://schemas.openxmlformats.org/officeDocument/2006/relationships/oleObject" Target="../embeddings/oleObject910.bin"/><Relationship Id="rId17" Type="http://schemas.openxmlformats.org/officeDocument/2006/relationships/image" Target="../media/image518.wmf"/><Relationship Id="rId18" Type="http://schemas.openxmlformats.org/officeDocument/2006/relationships/oleObject" Target="../embeddings/oleObject911.bin"/><Relationship Id="rId19" Type="http://schemas.openxmlformats.org/officeDocument/2006/relationships/image" Target="../media/image519.wmf"/></Relationships>
</file>

<file path=ppt/slides/_rels/slide124.xml.rels><?xml version="1.0" encoding="UTF-8" standalone="yes"?>
<Relationships xmlns="http://schemas.openxmlformats.org/package/2006/relationships"><Relationship Id="rId20" Type="http://schemas.openxmlformats.org/officeDocument/2006/relationships/image" Target="../media/image532.wmf"/><Relationship Id="rId21" Type="http://schemas.openxmlformats.org/officeDocument/2006/relationships/oleObject" Target="../embeddings/oleObject929.bin"/><Relationship Id="rId22" Type="http://schemas.openxmlformats.org/officeDocument/2006/relationships/image" Target="../media/image533.wmf"/><Relationship Id="rId23" Type="http://schemas.openxmlformats.org/officeDocument/2006/relationships/oleObject" Target="../embeddings/oleObject930.bin"/><Relationship Id="rId24" Type="http://schemas.openxmlformats.org/officeDocument/2006/relationships/image" Target="../media/image534.wmf"/><Relationship Id="rId25" Type="http://schemas.openxmlformats.org/officeDocument/2006/relationships/oleObject" Target="../embeddings/oleObject931.bin"/><Relationship Id="rId26" Type="http://schemas.openxmlformats.org/officeDocument/2006/relationships/image" Target="../media/image535.wmf"/><Relationship Id="rId27" Type="http://schemas.openxmlformats.org/officeDocument/2006/relationships/oleObject" Target="../embeddings/oleObject932.bin"/><Relationship Id="rId28" Type="http://schemas.openxmlformats.org/officeDocument/2006/relationships/image" Target="../media/image536.wmf"/><Relationship Id="rId29" Type="http://schemas.openxmlformats.org/officeDocument/2006/relationships/oleObject" Target="../embeddings/oleObject933.bin"/><Relationship Id="rId1" Type="http://schemas.openxmlformats.org/officeDocument/2006/relationships/vmlDrawing" Target="../drawings/vmlDrawing119.vml"/><Relationship Id="rId2" Type="http://schemas.openxmlformats.org/officeDocument/2006/relationships/slideLayout" Target="../slideLayouts/slideLayout2.xml"/><Relationship Id="rId3" Type="http://schemas.openxmlformats.org/officeDocument/2006/relationships/image" Target="../media/image541.jpeg"/><Relationship Id="rId4" Type="http://schemas.openxmlformats.org/officeDocument/2006/relationships/oleObject" Target="../embeddings/oleObject919.bin"/><Relationship Id="rId5" Type="http://schemas.openxmlformats.org/officeDocument/2006/relationships/image" Target="../media/image2.wmf"/><Relationship Id="rId30" Type="http://schemas.openxmlformats.org/officeDocument/2006/relationships/image" Target="../media/image537.wmf"/><Relationship Id="rId31" Type="http://schemas.openxmlformats.org/officeDocument/2006/relationships/oleObject" Target="../embeddings/oleObject934.bin"/><Relationship Id="rId32" Type="http://schemas.openxmlformats.org/officeDocument/2006/relationships/image" Target="../media/image538.wmf"/><Relationship Id="rId9" Type="http://schemas.openxmlformats.org/officeDocument/2006/relationships/oleObject" Target="../embeddings/oleObject923.bin"/><Relationship Id="rId6" Type="http://schemas.openxmlformats.org/officeDocument/2006/relationships/oleObject" Target="../embeddings/oleObject920.bin"/><Relationship Id="rId7" Type="http://schemas.openxmlformats.org/officeDocument/2006/relationships/oleObject" Target="../embeddings/oleObject921.bin"/><Relationship Id="rId8" Type="http://schemas.openxmlformats.org/officeDocument/2006/relationships/oleObject" Target="../embeddings/oleObject922.bin"/><Relationship Id="rId33" Type="http://schemas.openxmlformats.org/officeDocument/2006/relationships/oleObject" Target="../embeddings/oleObject935.bin"/><Relationship Id="rId34" Type="http://schemas.openxmlformats.org/officeDocument/2006/relationships/image" Target="../media/image539.wmf"/><Relationship Id="rId35" Type="http://schemas.openxmlformats.org/officeDocument/2006/relationships/oleObject" Target="../embeddings/oleObject936.bin"/><Relationship Id="rId36" Type="http://schemas.openxmlformats.org/officeDocument/2006/relationships/image" Target="../media/image540.wmf"/><Relationship Id="rId10" Type="http://schemas.openxmlformats.org/officeDocument/2006/relationships/image" Target="../media/image527.wmf"/><Relationship Id="rId11" Type="http://schemas.openxmlformats.org/officeDocument/2006/relationships/oleObject" Target="../embeddings/oleObject924.bin"/><Relationship Id="rId12" Type="http://schemas.openxmlformats.org/officeDocument/2006/relationships/image" Target="../media/image528.wmf"/><Relationship Id="rId13" Type="http://schemas.openxmlformats.org/officeDocument/2006/relationships/oleObject" Target="../embeddings/oleObject925.bin"/><Relationship Id="rId14" Type="http://schemas.openxmlformats.org/officeDocument/2006/relationships/image" Target="../media/image529.wmf"/><Relationship Id="rId15" Type="http://schemas.openxmlformats.org/officeDocument/2006/relationships/oleObject" Target="../embeddings/oleObject926.bin"/><Relationship Id="rId16" Type="http://schemas.openxmlformats.org/officeDocument/2006/relationships/image" Target="../media/image530.wmf"/><Relationship Id="rId17" Type="http://schemas.openxmlformats.org/officeDocument/2006/relationships/oleObject" Target="../embeddings/oleObject927.bin"/><Relationship Id="rId18" Type="http://schemas.openxmlformats.org/officeDocument/2006/relationships/image" Target="../media/image531.wmf"/><Relationship Id="rId19" Type="http://schemas.openxmlformats.org/officeDocument/2006/relationships/oleObject" Target="../embeddings/oleObject928.bin"/><Relationship Id="rId37" Type="http://schemas.openxmlformats.org/officeDocument/2006/relationships/image" Target="../media/image542.emf"/><Relationship Id="rId38" Type="http://schemas.openxmlformats.org/officeDocument/2006/relationships/image" Target="../media/image543.emf"/><Relationship Id="rId39" Type="http://schemas.openxmlformats.org/officeDocument/2006/relationships/image" Target="../media/image544.emf"/><Relationship Id="rId40" Type="http://schemas.openxmlformats.org/officeDocument/2006/relationships/image" Target="../media/image545.emf"/><Relationship Id="rId41" Type="http://schemas.openxmlformats.org/officeDocument/2006/relationships/image" Target="../media/image546.emf"/><Relationship Id="rId42" Type="http://schemas.openxmlformats.org/officeDocument/2006/relationships/image" Target="../media/image547.emf"/></Relationships>
</file>

<file path=ppt/slides/_rels/slide125.xml.rels><?xml version="1.0" encoding="UTF-8" standalone="yes"?>
<Relationships xmlns="http://schemas.openxmlformats.org/package/2006/relationships"><Relationship Id="rId20" Type="http://schemas.openxmlformats.org/officeDocument/2006/relationships/image" Target="../media/image553.png"/><Relationship Id="rId21" Type="http://schemas.openxmlformats.org/officeDocument/2006/relationships/oleObject" Target="../embeddings/oleObject947.bin"/><Relationship Id="rId22" Type="http://schemas.openxmlformats.org/officeDocument/2006/relationships/image" Target="../media/image554.png"/><Relationship Id="rId23" Type="http://schemas.openxmlformats.org/officeDocument/2006/relationships/oleObject" Target="../embeddings/oleObject948.bin"/><Relationship Id="rId24" Type="http://schemas.openxmlformats.org/officeDocument/2006/relationships/image" Target="../media/image555.png"/><Relationship Id="rId25" Type="http://schemas.openxmlformats.org/officeDocument/2006/relationships/oleObject" Target="../embeddings/oleObject949.bin"/><Relationship Id="rId26" Type="http://schemas.openxmlformats.org/officeDocument/2006/relationships/image" Target="../media/image556.wmf"/><Relationship Id="rId27" Type="http://schemas.openxmlformats.org/officeDocument/2006/relationships/oleObject" Target="../embeddings/oleObject950.bin"/><Relationship Id="rId28" Type="http://schemas.openxmlformats.org/officeDocument/2006/relationships/image" Target="../media/image557.wmf"/><Relationship Id="rId29" Type="http://schemas.openxmlformats.org/officeDocument/2006/relationships/oleObject" Target="../embeddings/oleObject951.bin"/><Relationship Id="rId1" Type="http://schemas.openxmlformats.org/officeDocument/2006/relationships/vmlDrawing" Target="../drawings/vmlDrawing120.vml"/><Relationship Id="rId2" Type="http://schemas.openxmlformats.org/officeDocument/2006/relationships/slideLayout" Target="../slideLayouts/slideLayout2.xml"/><Relationship Id="rId3" Type="http://schemas.openxmlformats.org/officeDocument/2006/relationships/image" Target="../media/image560.jpeg"/><Relationship Id="rId4" Type="http://schemas.openxmlformats.org/officeDocument/2006/relationships/oleObject" Target="../embeddings/oleObject937.bin"/><Relationship Id="rId5" Type="http://schemas.openxmlformats.org/officeDocument/2006/relationships/image" Target="../media/image2.wmf"/><Relationship Id="rId30" Type="http://schemas.openxmlformats.org/officeDocument/2006/relationships/image" Target="../media/image558.wmf"/><Relationship Id="rId31" Type="http://schemas.openxmlformats.org/officeDocument/2006/relationships/oleObject" Target="../embeddings/oleObject952.bin"/><Relationship Id="rId32" Type="http://schemas.openxmlformats.org/officeDocument/2006/relationships/image" Target="../media/image559.wmf"/><Relationship Id="rId9" Type="http://schemas.openxmlformats.org/officeDocument/2006/relationships/oleObject" Target="../embeddings/oleObject941.bin"/><Relationship Id="rId6" Type="http://schemas.openxmlformats.org/officeDocument/2006/relationships/oleObject" Target="../embeddings/oleObject938.bin"/><Relationship Id="rId7" Type="http://schemas.openxmlformats.org/officeDocument/2006/relationships/oleObject" Target="../embeddings/oleObject939.bin"/><Relationship Id="rId8" Type="http://schemas.openxmlformats.org/officeDocument/2006/relationships/oleObject" Target="../embeddings/oleObject940.bin"/><Relationship Id="rId33" Type="http://schemas.openxmlformats.org/officeDocument/2006/relationships/image" Target="../media/image561.emf"/><Relationship Id="rId34" Type="http://schemas.openxmlformats.org/officeDocument/2006/relationships/image" Target="../media/image562.emf"/><Relationship Id="rId10" Type="http://schemas.openxmlformats.org/officeDocument/2006/relationships/image" Target="../media/image548.wmf"/><Relationship Id="rId11" Type="http://schemas.openxmlformats.org/officeDocument/2006/relationships/oleObject" Target="../embeddings/oleObject942.bin"/><Relationship Id="rId12" Type="http://schemas.openxmlformats.org/officeDocument/2006/relationships/image" Target="../media/image549.wmf"/><Relationship Id="rId13" Type="http://schemas.openxmlformats.org/officeDocument/2006/relationships/oleObject" Target="../embeddings/oleObject943.bin"/><Relationship Id="rId14" Type="http://schemas.openxmlformats.org/officeDocument/2006/relationships/image" Target="../media/image550.wmf"/><Relationship Id="rId15" Type="http://schemas.openxmlformats.org/officeDocument/2006/relationships/oleObject" Target="../embeddings/oleObject944.bin"/><Relationship Id="rId16" Type="http://schemas.openxmlformats.org/officeDocument/2006/relationships/image" Target="../media/image551.wmf"/><Relationship Id="rId17" Type="http://schemas.openxmlformats.org/officeDocument/2006/relationships/oleObject" Target="../embeddings/oleObject945.bin"/><Relationship Id="rId18" Type="http://schemas.openxmlformats.org/officeDocument/2006/relationships/image" Target="../media/image552.wmf"/><Relationship Id="rId19" Type="http://schemas.openxmlformats.org/officeDocument/2006/relationships/oleObject" Target="../embeddings/oleObject946.bin"/></Relationships>
</file>

<file path=ppt/slides/_rels/slide126.xml.rels><?xml version="1.0" encoding="UTF-8" standalone="yes"?>
<Relationships xmlns="http://schemas.openxmlformats.org/package/2006/relationships"><Relationship Id="rId20" Type="http://schemas.openxmlformats.org/officeDocument/2006/relationships/oleObject" Target="../embeddings/oleObject963.bin"/><Relationship Id="rId21" Type="http://schemas.openxmlformats.org/officeDocument/2006/relationships/image" Target="../media/image569.wmf"/><Relationship Id="rId22" Type="http://schemas.openxmlformats.org/officeDocument/2006/relationships/oleObject" Target="../embeddings/oleObject964.bin"/><Relationship Id="rId23" Type="http://schemas.openxmlformats.org/officeDocument/2006/relationships/image" Target="../media/image570.wmf"/><Relationship Id="rId24" Type="http://schemas.openxmlformats.org/officeDocument/2006/relationships/oleObject" Target="../embeddings/oleObject965.bin"/><Relationship Id="rId25" Type="http://schemas.openxmlformats.org/officeDocument/2006/relationships/image" Target="../media/image571.wmf"/><Relationship Id="rId26" Type="http://schemas.openxmlformats.org/officeDocument/2006/relationships/oleObject" Target="../embeddings/oleObject966.bin"/><Relationship Id="rId27" Type="http://schemas.openxmlformats.org/officeDocument/2006/relationships/image" Target="../media/image572.wmf"/><Relationship Id="rId28" Type="http://schemas.openxmlformats.org/officeDocument/2006/relationships/oleObject" Target="../embeddings/oleObject967.bin"/><Relationship Id="rId29" Type="http://schemas.openxmlformats.org/officeDocument/2006/relationships/image" Target="../media/image573.wmf"/><Relationship Id="rId1" Type="http://schemas.openxmlformats.org/officeDocument/2006/relationships/vmlDrawing" Target="../drawings/vmlDrawing121.vml"/><Relationship Id="rId2" Type="http://schemas.openxmlformats.org/officeDocument/2006/relationships/slideLayout" Target="../slideLayouts/slideLayout2.xml"/><Relationship Id="rId3" Type="http://schemas.openxmlformats.org/officeDocument/2006/relationships/oleObject" Target="../embeddings/oleObject953.bin"/><Relationship Id="rId4" Type="http://schemas.openxmlformats.org/officeDocument/2006/relationships/image" Target="../media/image2.wmf"/><Relationship Id="rId5" Type="http://schemas.openxmlformats.org/officeDocument/2006/relationships/oleObject" Target="../embeddings/oleObject954.bin"/><Relationship Id="rId30" Type="http://schemas.openxmlformats.org/officeDocument/2006/relationships/oleObject" Target="../embeddings/oleObject968.bin"/><Relationship Id="rId31" Type="http://schemas.openxmlformats.org/officeDocument/2006/relationships/image" Target="../media/image574.wmf"/><Relationship Id="rId32" Type="http://schemas.openxmlformats.org/officeDocument/2006/relationships/oleObject" Target="../embeddings/oleObject969.bin"/><Relationship Id="rId9" Type="http://schemas.openxmlformats.org/officeDocument/2006/relationships/image" Target="../media/image563.wmf"/><Relationship Id="rId6" Type="http://schemas.openxmlformats.org/officeDocument/2006/relationships/oleObject" Target="../embeddings/oleObject955.bin"/><Relationship Id="rId7" Type="http://schemas.openxmlformats.org/officeDocument/2006/relationships/oleObject" Target="../embeddings/oleObject956.bin"/><Relationship Id="rId8" Type="http://schemas.openxmlformats.org/officeDocument/2006/relationships/oleObject" Target="../embeddings/oleObject957.bin"/><Relationship Id="rId33" Type="http://schemas.openxmlformats.org/officeDocument/2006/relationships/oleObject" Target="../embeddings/oleObject970.bin"/><Relationship Id="rId34" Type="http://schemas.openxmlformats.org/officeDocument/2006/relationships/oleObject" Target="../embeddings/oleObject971.bin"/><Relationship Id="rId35" Type="http://schemas.openxmlformats.org/officeDocument/2006/relationships/image" Target="../media/image575.wmf"/><Relationship Id="rId36" Type="http://schemas.openxmlformats.org/officeDocument/2006/relationships/oleObject" Target="../embeddings/oleObject972.bin"/><Relationship Id="rId10" Type="http://schemas.openxmlformats.org/officeDocument/2006/relationships/oleObject" Target="../embeddings/oleObject958.bin"/><Relationship Id="rId11" Type="http://schemas.openxmlformats.org/officeDocument/2006/relationships/image" Target="../media/image564.wmf"/><Relationship Id="rId12" Type="http://schemas.openxmlformats.org/officeDocument/2006/relationships/oleObject" Target="../embeddings/oleObject959.bin"/><Relationship Id="rId13" Type="http://schemas.openxmlformats.org/officeDocument/2006/relationships/image" Target="../media/image565.wmf"/><Relationship Id="rId14" Type="http://schemas.openxmlformats.org/officeDocument/2006/relationships/oleObject" Target="../embeddings/oleObject960.bin"/><Relationship Id="rId15" Type="http://schemas.openxmlformats.org/officeDocument/2006/relationships/image" Target="../media/image566.wmf"/><Relationship Id="rId16" Type="http://schemas.openxmlformats.org/officeDocument/2006/relationships/oleObject" Target="../embeddings/oleObject961.bin"/><Relationship Id="rId17" Type="http://schemas.openxmlformats.org/officeDocument/2006/relationships/image" Target="../media/image567.wmf"/><Relationship Id="rId18" Type="http://schemas.openxmlformats.org/officeDocument/2006/relationships/oleObject" Target="../embeddings/oleObject962.bin"/><Relationship Id="rId19" Type="http://schemas.openxmlformats.org/officeDocument/2006/relationships/image" Target="../media/image568.png"/><Relationship Id="rId37" Type="http://schemas.openxmlformats.org/officeDocument/2006/relationships/image" Target="../media/image576.png"/></Relationships>
</file>

<file path=ppt/slides/_rels/slide127.xml.rels><?xml version="1.0" encoding="UTF-8" standalone="yes"?>
<Relationships xmlns="http://schemas.openxmlformats.org/package/2006/relationships"><Relationship Id="rId20" Type="http://schemas.openxmlformats.org/officeDocument/2006/relationships/oleObject" Target="../embeddings/oleObject983.bin"/><Relationship Id="rId21" Type="http://schemas.openxmlformats.org/officeDocument/2006/relationships/image" Target="../media/image583.wmf"/><Relationship Id="rId22" Type="http://schemas.openxmlformats.org/officeDocument/2006/relationships/oleObject" Target="../embeddings/oleObject984.bin"/><Relationship Id="rId23" Type="http://schemas.openxmlformats.org/officeDocument/2006/relationships/image" Target="../media/image584.png"/><Relationship Id="rId24" Type="http://schemas.openxmlformats.org/officeDocument/2006/relationships/oleObject" Target="../embeddings/oleObject985.bin"/><Relationship Id="rId25" Type="http://schemas.openxmlformats.org/officeDocument/2006/relationships/image" Target="../media/image585.wmf"/><Relationship Id="rId26" Type="http://schemas.openxmlformats.org/officeDocument/2006/relationships/oleObject" Target="../embeddings/oleObject986.bin"/><Relationship Id="rId27" Type="http://schemas.openxmlformats.org/officeDocument/2006/relationships/image" Target="../media/image586.wmf"/><Relationship Id="rId28" Type="http://schemas.openxmlformats.org/officeDocument/2006/relationships/oleObject" Target="../embeddings/oleObject987.bin"/><Relationship Id="rId29" Type="http://schemas.openxmlformats.org/officeDocument/2006/relationships/image" Target="../media/image587.wmf"/><Relationship Id="rId1" Type="http://schemas.openxmlformats.org/officeDocument/2006/relationships/vmlDrawing" Target="../drawings/vmlDrawing122.vml"/><Relationship Id="rId2" Type="http://schemas.openxmlformats.org/officeDocument/2006/relationships/slideLayout" Target="../slideLayouts/slideLayout2.xml"/><Relationship Id="rId3" Type="http://schemas.openxmlformats.org/officeDocument/2006/relationships/oleObject" Target="../embeddings/oleObject973.bin"/><Relationship Id="rId4" Type="http://schemas.openxmlformats.org/officeDocument/2006/relationships/image" Target="../media/image2.wmf"/><Relationship Id="rId5" Type="http://schemas.openxmlformats.org/officeDocument/2006/relationships/oleObject" Target="../embeddings/oleObject974.bin"/><Relationship Id="rId30" Type="http://schemas.openxmlformats.org/officeDocument/2006/relationships/oleObject" Target="../embeddings/oleObject988.bin"/><Relationship Id="rId31" Type="http://schemas.openxmlformats.org/officeDocument/2006/relationships/image" Target="../media/image588.wmf"/><Relationship Id="rId32" Type="http://schemas.openxmlformats.org/officeDocument/2006/relationships/oleObject" Target="../embeddings/oleObject989.bin"/><Relationship Id="rId9" Type="http://schemas.openxmlformats.org/officeDocument/2006/relationships/image" Target="../media/image577.wmf"/><Relationship Id="rId6" Type="http://schemas.openxmlformats.org/officeDocument/2006/relationships/oleObject" Target="../embeddings/oleObject975.bin"/><Relationship Id="rId7" Type="http://schemas.openxmlformats.org/officeDocument/2006/relationships/oleObject" Target="../embeddings/oleObject976.bin"/><Relationship Id="rId8" Type="http://schemas.openxmlformats.org/officeDocument/2006/relationships/oleObject" Target="../embeddings/oleObject977.bin"/><Relationship Id="rId33" Type="http://schemas.openxmlformats.org/officeDocument/2006/relationships/image" Target="../media/image589.wmf"/><Relationship Id="rId34" Type="http://schemas.openxmlformats.org/officeDocument/2006/relationships/oleObject" Target="../embeddings/oleObject990.bin"/><Relationship Id="rId35" Type="http://schemas.openxmlformats.org/officeDocument/2006/relationships/oleObject" Target="../embeddings/oleObject991.bin"/><Relationship Id="rId36" Type="http://schemas.openxmlformats.org/officeDocument/2006/relationships/oleObject" Target="../embeddings/oleObject992.bin"/><Relationship Id="rId10" Type="http://schemas.openxmlformats.org/officeDocument/2006/relationships/oleObject" Target="../embeddings/oleObject978.bin"/><Relationship Id="rId11" Type="http://schemas.openxmlformats.org/officeDocument/2006/relationships/image" Target="../media/image578.wmf"/><Relationship Id="rId12" Type="http://schemas.openxmlformats.org/officeDocument/2006/relationships/oleObject" Target="../embeddings/oleObject979.bin"/><Relationship Id="rId13" Type="http://schemas.openxmlformats.org/officeDocument/2006/relationships/image" Target="../media/image579.wmf"/><Relationship Id="rId14" Type="http://schemas.openxmlformats.org/officeDocument/2006/relationships/oleObject" Target="../embeddings/oleObject980.bin"/><Relationship Id="rId15" Type="http://schemas.openxmlformats.org/officeDocument/2006/relationships/image" Target="../media/image580.wmf"/><Relationship Id="rId16" Type="http://schemas.openxmlformats.org/officeDocument/2006/relationships/oleObject" Target="../embeddings/oleObject981.bin"/><Relationship Id="rId17" Type="http://schemas.openxmlformats.org/officeDocument/2006/relationships/image" Target="../media/image581.wmf"/><Relationship Id="rId18" Type="http://schemas.openxmlformats.org/officeDocument/2006/relationships/oleObject" Target="../embeddings/oleObject982.bin"/><Relationship Id="rId19" Type="http://schemas.openxmlformats.org/officeDocument/2006/relationships/image" Target="../media/image582.png"/><Relationship Id="rId37" Type="http://schemas.openxmlformats.org/officeDocument/2006/relationships/image" Target="../media/image590.wmf"/><Relationship Id="rId38" Type="http://schemas.openxmlformats.org/officeDocument/2006/relationships/oleObject" Target="../embeddings/oleObject993.bin"/><Relationship Id="rId39" Type="http://schemas.openxmlformats.org/officeDocument/2006/relationships/image" Target="../media/image591.wmf"/><Relationship Id="rId40" Type="http://schemas.openxmlformats.org/officeDocument/2006/relationships/oleObject" Target="../embeddings/oleObject994.bin"/><Relationship Id="rId41" Type="http://schemas.openxmlformats.org/officeDocument/2006/relationships/image" Target="../media/image592.wmf"/><Relationship Id="rId42" Type="http://schemas.openxmlformats.org/officeDocument/2006/relationships/oleObject" Target="../embeddings/oleObject995.bin"/><Relationship Id="rId43" Type="http://schemas.openxmlformats.org/officeDocument/2006/relationships/image" Target="../media/image593.png"/><Relationship Id="rId44" Type="http://schemas.openxmlformats.org/officeDocument/2006/relationships/oleObject" Target="../embeddings/oleObject996.bin"/><Relationship Id="rId45" Type="http://schemas.openxmlformats.org/officeDocument/2006/relationships/image" Target="../media/image594.png"/></Relationships>
</file>

<file path=ppt/slides/_rels/slide128.xml.rels><?xml version="1.0" encoding="UTF-8" standalone="yes"?>
<Relationships xmlns="http://schemas.openxmlformats.org/package/2006/relationships"><Relationship Id="rId20" Type="http://schemas.openxmlformats.org/officeDocument/2006/relationships/oleObject" Target="../embeddings/oleObject1007.bin"/><Relationship Id="rId21" Type="http://schemas.openxmlformats.org/officeDocument/2006/relationships/image" Target="../media/image601.png"/><Relationship Id="rId22" Type="http://schemas.openxmlformats.org/officeDocument/2006/relationships/oleObject" Target="../embeddings/oleObject1008.bin"/><Relationship Id="rId23" Type="http://schemas.openxmlformats.org/officeDocument/2006/relationships/image" Target="../media/image602.wmf"/><Relationship Id="rId24" Type="http://schemas.openxmlformats.org/officeDocument/2006/relationships/oleObject" Target="../embeddings/oleObject1009.bin"/><Relationship Id="rId25" Type="http://schemas.openxmlformats.org/officeDocument/2006/relationships/image" Target="../media/image603.wmf"/><Relationship Id="rId26" Type="http://schemas.openxmlformats.org/officeDocument/2006/relationships/oleObject" Target="../embeddings/oleObject1010.bin"/><Relationship Id="rId27" Type="http://schemas.openxmlformats.org/officeDocument/2006/relationships/image" Target="../media/image604.wmf"/><Relationship Id="rId28" Type="http://schemas.openxmlformats.org/officeDocument/2006/relationships/oleObject" Target="../embeddings/oleObject1011.bin"/><Relationship Id="rId29" Type="http://schemas.openxmlformats.org/officeDocument/2006/relationships/image" Target="../media/image605.wmf"/><Relationship Id="rId1" Type="http://schemas.openxmlformats.org/officeDocument/2006/relationships/vmlDrawing" Target="../drawings/vmlDrawing123.vml"/><Relationship Id="rId2" Type="http://schemas.openxmlformats.org/officeDocument/2006/relationships/slideLayout" Target="../slideLayouts/slideLayout2.xml"/><Relationship Id="rId3" Type="http://schemas.openxmlformats.org/officeDocument/2006/relationships/oleObject" Target="../embeddings/oleObject997.bin"/><Relationship Id="rId4" Type="http://schemas.openxmlformats.org/officeDocument/2006/relationships/image" Target="../media/image2.wmf"/><Relationship Id="rId5" Type="http://schemas.openxmlformats.org/officeDocument/2006/relationships/oleObject" Target="../embeddings/oleObject998.bin"/><Relationship Id="rId30" Type="http://schemas.openxmlformats.org/officeDocument/2006/relationships/oleObject" Target="../embeddings/oleObject1012.bin"/><Relationship Id="rId31" Type="http://schemas.openxmlformats.org/officeDocument/2006/relationships/image" Target="../media/image606.png"/><Relationship Id="rId32" Type="http://schemas.openxmlformats.org/officeDocument/2006/relationships/oleObject" Target="../embeddings/oleObject1013.bin"/><Relationship Id="rId9" Type="http://schemas.openxmlformats.org/officeDocument/2006/relationships/image" Target="../media/image595.wmf"/><Relationship Id="rId6" Type="http://schemas.openxmlformats.org/officeDocument/2006/relationships/oleObject" Target="../embeddings/oleObject999.bin"/><Relationship Id="rId7" Type="http://schemas.openxmlformats.org/officeDocument/2006/relationships/oleObject" Target="../embeddings/oleObject1000.bin"/><Relationship Id="rId8" Type="http://schemas.openxmlformats.org/officeDocument/2006/relationships/oleObject" Target="../embeddings/oleObject1001.bin"/><Relationship Id="rId33" Type="http://schemas.openxmlformats.org/officeDocument/2006/relationships/image" Target="../media/image607.wmf"/><Relationship Id="rId10" Type="http://schemas.openxmlformats.org/officeDocument/2006/relationships/oleObject" Target="../embeddings/oleObject1002.bin"/><Relationship Id="rId11" Type="http://schemas.openxmlformats.org/officeDocument/2006/relationships/image" Target="../media/image596.png"/><Relationship Id="rId12" Type="http://schemas.openxmlformats.org/officeDocument/2006/relationships/oleObject" Target="../embeddings/oleObject1003.bin"/><Relationship Id="rId13" Type="http://schemas.openxmlformats.org/officeDocument/2006/relationships/image" Target="../media/image597.wmf"/><Relationship Id="rId14" Type="http://schemas.openxmlformats.org/officeDocument/2006/relationships/oleObject" Target="../embeddings/oleObject1004.bin"/><Relationship Id="rId15" Type="http://schemas.openxmlformats.org/officeDocument/2006/relationships/image" Target="../media/image598.wmf"/><Relationship Id="rId16" Type="http://schemas.openxmlformats.org/officeDocument/2006/relationships/oleObject" Target="../embeddings/oleObject1005.bin"/><Relationship Id="rId17" Type="http://schemas.openxmlformats.org/officeDocument/2006/relationships/image" Target="../media/image599.wmf"/><Relationship Id="rId18" Type="http://schemas.openxmlformats.org/officeDocument/2006/relationships/oleObject" Target="../embeddings/oleObject1006.bin"/><Relationship Id="rId19" Type="http://schemas.openxmlformats.org/officeDocument/2006/relationships/image" Target="../media/image600.wmf"/></Relationships>
</file>

<file path=ppt/slides/_rels/slide129.xml.rels><?xml version="1.0" encoding="UTF-8" standalone="yes"?>
<Relationships xmlns="http://schemas.openxmlformats.org/package/2006/relationships"><Relationship Id="rId3" Type="http://schemas.openxmlformats.org/officeDocument/2006/relationships/image" Target="../media/image608.png"/><Relationship Id="rId4" Type="http://schemas.openxmlformats.org/officeDocument/2006/relationships/oleObject" Target="../embeddings/oleObject1014.bin"/><Relationship Id="rId5" Type="http://schemas.openxmlformats.org/officeDocument/2006/relationships/image" Target="../media/image2.wmf"/><Relationship Id="rId6" Type="http://schemas.openxmlformats.org/officeDocument/2006/relationships/oleObject" Target="../embeddings/oleObject1015.bin"/><Relationship Id="rId7" Type="http://schemas.openxmlformats.org/officeDocument/2006/relationships/oleObject" Target="../embeddings/oleObject1016.bin"/><Relationship Id="rId8" Type="http://schemas.openxmlformats.org/officeDocument/2006/relationships/oleObject" Target="../embeddings/oleObject1017.bin"/><Relationship Id="rId1" Type="http://schemas.openxmlformats.org/officeDocument/2006/relationships/vmlDrawing" Target="../drawings/vmlDrawing12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59.bin"/><Relationship Id="rId12" Type="http://schemas.openxmlformats.org/officeDocument/2006/relationships/image" Target="../media/image42.wmf"/><Relationship Id="rId13" Type="http://schemas.openxmlformats.org/officeDocument/2006/relationships/image" Target="../media/image36.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43.jpeg"/><Relationship Id="rId5" Type="http://schemas.openxmlformats.org/officeDocument/2006/relationships/oleObject" Target="../embeddings/oleObject56.bin"/><Relationship Id="rId6" Type="http://schemas.openxmlformats.org/officeDocument/2006/relationships/image" Target="../media/image40.wmf"/><Relationship Id="rId7" Type="http://schemas.openxmlformats.org/officeDocument/2006/relationships/oleObject" Target="../embeddings/oleObject57.bin"/><Relationship Id="rId8" Type="http://schemas.openxmlformats.org/officeDocument/2006/relationships/image" Target="../media/image41.wmf"/><Relationship Id="rId9" Type="http://schemas.openxmlformats.org/officeDocument/2006/relationships/oleObject" Target="../embeddings/oleObject58.bin"/><Relationship Id="rId10" Type="http://schemas.openxmlformats.org/officeDocument/2006/relationships/image" Target="../media/image32.w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18.bin"/><Relationship Id="rId4" Type="http://schemas.openxmlformats.org/officeDocument/2006/relationships/image" Target="../media/image2.wmf"/><Relationship Id="rId5" Type="http://schemas.openxmlformats.org/officeDocument/2006/relationships/oleObject" Target="../embeddings/oleObject1019.bin"/><Relationship Id="rId6" Type="http://schemas.openxmlformats.org/officeDocument/2006/relationships/oleObject" Target="../embeddings/oleObject1020.bin"/><Relationship Id="rId7" Type="http://schemas.openxmlformats.org/officeDocument/2006/relationships/oleObject" Target="../embeddings/oleObject1021.bin"/><Relationship Id="rId1" Type="http://schemas.openxmlformats.org/officeDocument/2006/relationships/vmlDrawing" Target="../drawings/vmlDrawing125.vml"/><Relationship Id="rId2"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09.jpeg"/><Relationship Id="rId4" Type="http://schemas.openxmlformats.org/officeDocument/2006/relationships/oleObject" Target="../embeddings/oleObject1022.bin"/><Relationship Id="rId5" Type="http://schemas.openxmlformats.org/officeDocument/2006/relationships/image" Target="../media/image2.wmf"/><Relationship Id="rId6" Type="http://schemas.openxmlformats.org/officeDocument/2006/relationships/oleObject" Target="../embeddings/oleObject1023.bin"/><Relationship Id="rId7" Type="http://schemas.openxmlformats.org/officeDocument/2006/relationships/oleObject" Target="../embeddings/oleObject1024.bin"/><Relationship Id="rId8" Type="http://schemas.openxmlformats.org/officeDocument/2006/relationships/oleObject" Target="../embeddings/oleObject1025.bin"/><Relationship Id="rId1" Type="http://schemas.openxmlformats.org/officeDocument/2006/relationships/vmlDrawing" Target="../drawings/vmlDrawing126.vml"/><Relationship Id="rId2"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1" Type="http://schemas.openxmlformats.org/officeDocument/2006/relationships/oleObject" Target="../embeddings/oleObject1030.bin"/><Relationship Id="rId12" Type="http://schemas.openxmlformats.org/officeDocument/2006/relationships/image" Target="../media/image614.wmf"/><Relationship Id="rId13" Type="http://schemas.openxmlformats.org/officeDocument/2006/relationships/oleObject" Target="../embeddings/oleObject1031.bin"/><Relationship Id="rId14" Type="http://schemas.openxmlformats.org/officeDocument/2006/relationships/image" Target="../media/image615.wmf"/><Relationship Id="rId15" Type="http://schemas.openxmlformats.org/officeDocument/2006/relationships/oleObject" Target="../embeddings/oleObject1032.bin"/><Relationship Id="rId16" Type="http://schemas.openxmlformats.org/officeDocument/2006/relationships/image" Target="../media/image616.wmf"/><Relationship Id="rId1" Type="http://schemas.openxmlformats.org/officeDocument/2006/relationships/vmlDrawing" Target="../drawings/vmlDrawing127.vml"/><Relationship Id="rId2" Type="http://schemas.openxmlformats.org/officeDocument/2006/relationships/slideLayout" Target="../slideLayouts/slideLayout2.xml"/><Relationship Id="rId3" Type="http://schemas.openxmlformats.org/officeDocument/2006/relationships/oleObject" Target="../embeddings/oleObject1026.bin"/><Relationship Id="rId4" Type="http://schemas.openxmlformats.org/officeDocument/2006/relationships/image" Target="../media/image610.wmf"/><Relationship Id="rId5" Type="http://schemas.openxmlformats.org/officeDocument/2006/relationships/oleObject" Target="../embeddings/oleObject1027.bin"/><Relationship Id="rId6" Type="http://schemas.openxmlformats.org/officeDocument/2006/relationships/image" Target="../media/image611.wmf"/><Relationship Id="rId7" Type="http://schemas.openxmlformats.org/officeDocument/2006/relationships/oleObject" Target="../embeddings/oleObject1028.bin"/><Relationship Id="rId8" Type="http://schemas.openxmlformats.org/officeDocument/2006/relationships/image" Target="../media/image612.wmf"/><Relationship Id="rId9" Type="http://schemas.openxmlformats.org/officeDocument/2006/relationships/oleObject" Target="../embeddings/oleObject1029.bin"/><Relationship Id="rId10" Type="http://schemas.openxmlformats.org/officeDocument/2006/relationships/image" Target="../media/image613.wmf"/></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033.bin"/><Relationship Id="rId4" Type="http://schemas.openxmlformats.org/officeDocument/2006/relationships/image" Target="../media/image2.wmf"/><Relationship Id="rId5" Type="http://schemas.openxmlformats.org/officeDocument/2006/relationships/oleObject" Target="../embeddings/oleObject1034.bin"/><Relationship Id="rId6" Type="http://schemas.openxmlformats.org/officeDocument/2006/relationships/oleObject" Target="../embeddings/oleObject1035.bin"/><Relationship Id="rId7" Type="http://schemas.openxmlformats.org/officeDocument/2006/relationships/oleObject" Target="../embeddings/oleObject1036.bin"/><Relationship Id="rId8" Type="http://schemas.openxmlformats.org/officeDocument/2006/relationships/oleObject" Target="../embeddings/oleObject1037.bin"/><Relationship Id="rId9" Type="http://schemas.openxmlformats.org/officeDocument/2006/relationships/image" Target="../media/image617.wmf"/><Relationship Id="rId10" Type="http://schemas.openxmlformats.org/officeDocument/2006/relationships/image" Target="../media/image618.emf"/><Relationship Id="rId1" Type="http://schemas.openxmlformats.org/officeDocument/2006/relationships/vmlDrawing" Target="../drawings/vmlDrawing128.vml"/><Relationship Id="rId2"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1038.bin"/><Relationship Id="rId4" Type="http://schemas.openxmlformats.org/officeDocument/2006/relationships/image" Target="../media/image619.png"/><Relationship Id="rId5" Type="http://schemas.openxmlformats.org/officeDocument/2006/relationships/oleObject" Target="../embeddings/oleObject1039.bin"/><Relationship Id="rId6" Type="http://schemas.openxmlformats.org/officeDocument/2006/relationships/image" Target="../media/image620.png"/><Relationship Id="rId7" Type="http://schemas.openxmlformats.org/officeDocument/2006/relationships/oleObject" Target="../embeddings/oleObject1040.bin"/><Relationship Id="rId8" Type="http://schemas.openxmlformats.org/officeDocument/2006/relationships/image" Target="../media/image621.png"/><Relationship Id="rId9" Type="http://schemas.openxmlformats.org/officeDocument/2006/relationships/oleObject" Target="../embeddings/oleObject1041.bin"/><Relationship Id="rId10" Type="http://schemas.openxmlformats.org/officeDocument/2006/relationships/image" Target="../media/image622.png"/><Relationship Id="rId1" Type="http://schemas.openxmlformats.org/officeDocument/2006/relationships/vmlDrawing" Target="../drawings/vmlDrawing129.vml"/><Relationship Id="rId2"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46" Type="http://schemas.openxmlformats.org/officeDocument/2006/relationships/oleObject" Target="../embeddings/oleObject1065.bin"/><Relationship Id="rId47" Type="http://schemas.openxmlformats.org/officeDocument/2006/relationships/image" Target="../media/image642.png"/><Relationship Id="rId20" Type="http://schemas.openxmlformats.org/officeDocument/2006/relationships/oleObject" Target="../embeddings/oleObject1052.bin"/><Relationship Id="rId21" Type="http://schemas.openxmlformats.org/officeDocument/2006/relationships/image" Target="../media/image629.wmf"/><Relationship Id="rId22" Type="http://schemas.openxmlformats.org/officeDocument/2006/relationships/oleObject" Target="../embeddings/oleObject1053.bin"/><Relationship Id="rId23" Type="http://schemas.openxmlformats.org/officeDocument/2006/relationships/image" Target="../media/image630.png"/><Relationship Id="rId24" Type="http://schemas.openxmlformats.org/officeDocument/2006/relationships/oleObject" Target="../embeddings/oleObject1054.bin"/><Relationship Id="rId25" Type="http://schemas.openxmlformats.org/officeDocument/2006/relationships/image" Target="../media/image631.wmf"/><Relationship Id="rId26" Type="http://schemas.openxmlformats.org/officeDocument/2006/relationships/oleObject" Target="../embeddings/oleObject1055.bin"/><Relationship Id="rId27" Type="http://schemas.openxmlformats.org/officeDocument/2006/relationships/image" Target="../media/image632.wmf"/><Relationship Id="rId28" Type="http://schemas.openxmlformats.org/officeDocument/2006/relationships/oleObject" Target="../embeddings/oleObject1056.bin"/><Relationship Id="rId29" Type="http://schemas.openxmlformats.org/officeDocument/2006/relationships/image" Target="../media/image633.wmf"/><Relationship Id="rId1" Type="http://schemas.openxmlformats.org/officeDocument/2006/relationships/vmlDrawing" Target="../drawings/vmlDrawing130.vml"/><Relationship Id="rId2" Type="http://schemas.openxmlformats.org/officeDocument/2006/relationships/slideLayout" Target="../slideLayouts/slideLayout2.xml"/><Relationship Id="rId3" Type="http://schemas.openxmlformats.org/officeDocument/2006/relationships/oleObject" Target="../embeddings/oleObject1042.bin"/><Relationship Id="rId4" Type="http://schemas.openxmlformats.org/officeDocument/2006/relationships/image" Target="../media/image2.wmf"/><Relationship Id="rId5" Type="http://schemas.openxmlformats.org/officeDocument/2006/relationships/oleObject" Target="../embeddings/oleObject1043.bin"/><Relationship Id="rId30" Type="http://schemas.openxmlformats.org/officeDocument/2006/relationships/oleObject" Target="../embeddings/oleObject1057.bin"/><Relationship Id="rId31" Type="http://schemas.openxmlformats.org/officeDocument/2006/relationships/image" Target="../media/image634.wmf"/><Relationship Id="rId32" Type="http://schemas.openxmlformats.org/officeDocument/2006/relationships/oleObject" Target="../embeddings/oleObject1058.bin"/><Relationship Id="rId9" Type="http://schemas.openxmlformats.org/officeDocument/2006/relationships/image" Target="../media/image623.wmf"/><Relationship Id="rId6" Type="http://schemas.openxmlformats.org/officeDocument/2006/relationships/oleObject" Target="../embeddings/oleObject1044.bin"/><Relationship Id="rId7" Type="http://schemas.openxmlformats.org/officeDocument/2006/relationships/oleObject" Target="../embeddings/oleObject1045.bin"/><Relationship Id="rId8" Type="http://schemas.openxmlformats.org/officeDocument/2006/relationships/oleObject" Target="../embeddings/oleObject1046.bin"/><Relationship Id="rId33" Type="http://schemas.openxmlformats.org/officeDocument/2006/relationships/image" Target="../media/image635.wmf"/><Relationship Id="rId34" Type="http://schemas.openxmlformats.org/officeDocument/2006/relationships/oleObject" Target="../embeddings/oleObject1059.bin"/><Relationship Id="rId35" Type="http://schemas.openxmlformats.org/officeDocument/2006/relationships/image" Target="../media/image636.wmf"/><Relationship Id="rId36" Type="http://schemas.openxmlformats.org/officeDocument/2006/relationships/oleObject" Target="../embeddings/oleObject1060.bin"/><Relationship Id="rId10" Type="http://schemas.openxmlformats.org/officeDocument/2006/relationships/oleObject" Target="../embeddings/oleObject1047.bin"/><Relationship Id="rId11" Type="http://schemas.openxmlformats.org/officeDocument/2006/relationships/image" Target="../media/image624.wmf"/><Relationship Id="rId12" Type="http://schemas.openxmlformats.org/officeDocument/2006/relationships/oleObject" Target="../embeddings/oleObject1048.bin"/><Relationship Id="rId13" Type="http://schemas.openxmlformats.org/officeDocument/2006/relationships/image" Target="../media/image625.wmf"/><Relationship Id="rId14" Type="http://schemas.openxmlformats.org/officeDocument/2006/relationships/oleObject" Target="../embeddings/oleObject1049.bin"/><Relationship Id="rId15" Type="http://schemas.openxmlformats.org/officeDocument/2006/relationships/image" Target="../media/image626.wmf"/><Relationship Id="rId16" Type="http://schemas.openxmlformats.org/officeDocument/2006/relationships/oleObject" Target="../embeddings/oleObject1050.bin"/><Relationship Id="rId17" Type="http://schemas.openxmlformats.org/officeDocument/2006/relationships/image" Target="../media/image627.wmf"/><Relationship Id="rId18" Type="http://schemas.openxmlformats.org/officeDocument/2006/relationships/oleObject" Target="../embeddings/oleObject1051.bin"/><Relationship Id="rId19" Type="http://schemas.openxmlformats.org/officeDocument/2006/relationships/image" Target="../media/image628.wmf"/><Relationship Id="rId37" Type="http://schemas.openxmlformats.org/officeDocument/2006/relationships/image" Target="../media/image637.wmf"/><Relationship Id="rId38" Type="http://schemas.openxmlformats.org/officeDocument/2006/relationships/oleObject" Target="../embeddings/oleObject1061.bin"/><Relationship Id="rId39" Type="http://schemas.openxmlformats.org/officeDocument/2006/relationships/image" Target="../media/image638.wmf"/><Relationship Id="rId40" Type="http://schemas.openxmlformats.org/officeDocument/2006/relationships/oleObject" Target="../embeddings/oleObject1062.bin"/><Relationship Id="rId41" Type="http://schemas.openxmlformats.org/officeDocument/2006/relationships/image" Target="../media/image639.wmf"/><Relationship Id="rId42" Type="http://schemas.openxmlformats.org/officeDocument/2006/relationships/oleObject" Target="../embeddings/oleObject1063.bin"/><Relationship Id="rId43" Type="http://schemas.openxmlformats.org/officeDocument/2006/relationships/image" Target="../media/image640.wmf"/><Relationship Id="rId44" Type="http://schemas.openxmlformats.org/officeDocument/2006/relationships/oleObject" Target="../embeddings/oleObject1064.bin"/><Relationship Id="rId45" Type="http://schemas.openxmlformats.org/officeDocument/2006/relationships/image" Target="../media/image641.wmf"/></Relationships>
</file>

<file path=ppt/slides/_rels/slide136.xml.rels><?xml version="1.0" encoding="UTF-8" standalone="yes"?>
<Relationships xmlns="http://schemas.openxmlformats.org/package/2006/relationships"><Relationship Id="rId9" Type="http://schemas.openxmlformats.org/officeDocument/2006/relationships/oleObject" Target="../embeddings/oleObject1070.bin"/><Relationship Id="rId20" Type="http://schemas.openxmlformats.org/officeDocument/2006/relationships/image" Target="../media/image648.wmf"/><Relationship Id="rId21" Type="http://schemas.openxmlformats.org/officeDocument/2006/relationships/oleObject" Target="../embeddings/oleObject1076.bin"/><Relationship Id="rId22" Type="http://schemas.openxmlformats.org/officeDocument/2006/relationships/image" Target="../media/image649.wmf"/><Relationship Id="rId23" Type="http://schemas.openxmlformats.org/officeDocument/2006/relationships/oleObject" Target="../embeddings/oleObject1077.bin"/><Relationship Id="rId24" Type="http://schemas.openxmlformats.org/officeDocument/2006/relationships/image" Target="../media/image650.wmf"/><Relationship Id="rId10" Type="http://schemas.openxmlformats.org/officeDocument/2006/relationships/image" Target="../media/image643.wmf"/><Relationship Id="rId11" Type="http://schemas.openxmlformats.org/officeDocument/2006/relationships/oleObject" Target="../embeddings/oleObject1071.bin"/><Relationship Id="rId12" Type="http://schemas.openxmlformats.org/officeDocument/2006/relationships/image" Target="../media/image644.wmf"/><Relationship Id="rId13" Type="http://schemas.openxmlformats.org/officeDocument/2006/relationships/oleObject" Target="../embeddings/oleObject1072.bin"/><Relationship Id="rId14" Type="http://schemas.openxmlformats.org/officeDocument/2006/relationships/image" Target="../media/image645.wmf"/><Relationship Id="rId15" Type="http://schemas.openxmlformats.org/officeDocument/2006/relationships/oleObject" Target="../embeddings/oleObject1073.bin"/><Relationship Id="rId16" Type="http://schemas.openxmlformats.org/officeDocument/2006/relationships/image" Target="../media/image646.wmf"/><Relationship Id="rId17" Type="http://schemas.openxmlformats.org/officeDocument/2006/relationships/oleObject" Target="../embeddings/oleObject1074.bin"/><Relationship Id="rId18" Type="http://schemas.openxmlformats.org/officeDocument/2006/relationships/image" Target="../media/image647.wmf"/><Relationship Id="rId19" Type="http://schemas.openxmlformats.org/officeDocument/2006/relationships/oleObject" Target="../embeddings/oleObject1075.bin"/><Relationship Id="rId1" Type="http://schemas.openxmlformats.org/officeDocument/2006/relationships/vmlDrawing" Target="../drawings/vmlDrawing131.vml"/><Relationship Id="rId2" Type="http://schemas.openxmlformats.org/officeDocument/2006/relationships/slideLayout" Target="../slideLayouts/slideLayout2.xml"/><Relationship Id="rId3" Type="http://schemas.openxmlformats.org/officeDocument/2006/relationships/image" Target="../media/image651.jpeg"/><Relationship Id="rId4" Type="http://schemas.openxmlformats.org/officeDocument/2006/relationships/oleObject" Target="../embeddings/oleObject1066.bin"/><Relationship Id="rId5" Type="http://schemas.openxmlformats.org/officeDocument/2006/relationships/image" Target="../media/image2.wmf"/><Relationship Id="rId6" Type="http://schemas.openxmlformats.org/officeDocument/2006/relationships/oleObject" Target="../embeddings/oleObject1067.bin"/><Relationship Id="rId7" Type="http://schemas.openxmlformats.org/officeDocument/2006/relationships/oleObject" Target="../embeddings/oleObject1068.bin"/><Relationship Id="rId8" Type="http://schemas.openxmlformats.org/officeDocument/2006/relationships/oleObject" Target="../embeddings/oleObject1069.bin"/></Relationships>
</file>

<file path=ppt/slides/_rels/slide137.xml.rels><?xml version="1.0" encoding="UTF-8" standalone="yes"?>
<Relationships xmlns="http://schemas.openxmlformats.org/package/2006/relationships"><Relationship Id="rId11" Type="http://schemas.openxmlformats.org/officeDocument/2006/relationships/image" Target="../media/image624.wmf"/><Relationship Id="rId12" Type="http://schemas.openxmlformats.org/officeDocument/2006/relationships/oleObject" Target="../embeddings/oleObject1084.bin"/><Relationship Id="rId13" Type="http://schemas.openxmlformats.org/officeDocument/2006/relationships/image" Target="../media/image653.wmf"/><Relationship Id="rId14" Type="http://schemas.openxmlformats.org/officeDocument/2006/relationships/image" Target="../media/image654.emf"/><Relationship Id="rId1" Type="http://schemas.openxmlformats.org/officeDocument/2006/relationships/vmlDrawing" Target="../drawings/vmlDrawing132.vml"/><Relationship Id="rId2" Type="http://schemas.openxmlformats.org/officeDocument/2006/relationships/slideLayout" Target="../slideLayouts/slideLayout2.xml"/><Relationship Id="rId3" Type="http://schemas.openxmlformats.org/officeDocument/2006/relationships/oleObject" Target="../embeddings/oleObject1078.bin"/><Relationship Id="rId4" Type="http://schemas.openxmlformats.org/officeDocument/2006/relationships/image" Target="../media/image2.wmf"/><Relationship Id="rId5" Type="http://schemas.openxmlformats.org/officeDocument/2006/relationships/oleObject" Target="../embeddings/oleObject1079.bin"/><Relationship Id="rId6" Type="http://schemas.openxmlformats.org/officeDocument/2006/relationships/oleObject" Target="../embeddings/oleObject1080.bin"/><Relationship Id="rId7" Type="http://schemas.openxmlformats.org/officeDocument/2006/relationships/oleObject" Target="../embeddings/oleObject1081.bin"/><Relationship Id="rId8" Type="http://schemas.openxmlformats.org/officeDocument/2006/relationships/oleObject" Target="../embeddings/oleObject1082.bin"/><Relationship Id="rId9" Type="http://schemas.openxmlformats.org/officeDocument/2006/relationships/image" Target="../media/image652.wmf"/><Relationship Id="rId10" Type="http://schemas.openxmlformats.org/officeDocument/2006/relationships/oleObject" Target="../embeddings/oleObject1083.bin"/></Relationships>
</file>

<file path=ppt/slides/_rels/slide138.xml.rels><?xml version="1.0" encoding="UTF-8" standalone="yes"?>
<Relationships xmlns="http://schemas.openxmlformats.org/package/2006/relationships"><Relationship Id="rId11" Type="http://schemas.openxmlformats.org/officeDocument/2006/relationships/image" Target="../media/image656.wmf"/><Relationship Id="rId12" Type="http://schemas.openxmlformats.org/officeDocument/2006/relationships/oleObject" Target="../embeddings/oleObject1091.bin"/><Relationship Id="rId13" Type="http://schemas.openxmlformats.org/officeDocument/2006/relationships/image" Target="../media/image657.wmf"/><Relationship Id="rId14" Type="http://schemas.openxmlformats.org/officeDocument/2006/relationships/oleObject" Target="../embeddings/oleObject1092.bin"/><Relationship Id="rId15" Type="http://schemas.openxmlformats.org/officeDocument/2006/relationships/image" Target="../media/image658.wmf"/><Relationship Id="rId16" Type="http://schemas.openxmlformats.org/officeDocument/2006/relationships/oleObject" Target="../embeddings/oleObject1093.bin"/><Relationship Id="rId17" Type="http://schemas.openxmlformats.org/officeDocument/2006/relationships/image" Target="../media/image659.wmf"/><Relationship Id="rId18" Type="http://schemas.openxmlformats.org/officeDocument/2006/relationships/oleObject" Target="../embeddings/oleObject1094.bin"/><Relationship Id="rId19" Type="http://schemas.openxmlformats.org/officeDocument/2006/relationships/image" Target="../media/image660.wmf"/><Relationship Id="rId1" Type="http://schemas.openxmlformats.org/officeDocument/2006/relationships/vmlDrawing" Target="../drawings/vmlDrawing133.vml"/><Relationship Id="rId2" Type="http://schemas.openxmlformats.org/officeDocument/2006/relationships/slideLayout" Target="../slideLayouts/slideLayout2.xml"/><Relationship Id="rId3" Type="http://schemas.openxmlformats.org/officeDocument/2006/relationships/oleObject" Target="../embeddings/oleObject1085.bin"/><Relationship Id="rId4" Type="http://schemas.openxmlformats.org/officeDocument/2006/relationships/image" Target="../media/image2.wmf"/><Relationship Id="rId5" Type="http://schemas.openxmlformats.org/officeDocument/2006/relationships/oleObject" Target="../embeddings/oleObject1086.bin"/><Relationship Id="rId6" Type="http://schemas.openxmlformats.org/officeDocument/2006/relationships/oleObject" Target="../embeddings/oleObject1087.bin"/><Relationship Id="rId7" Type="http://schemas.openxmlformats.org/officeDocument/2006/relationships/oleObject" Target="../embeddings/oleObject1088.bin"/><Relationship Id="rId8" Type="http://schemas.openxmlformats.org/officeDocument/2006/relationships/oleObject" Target="../embeddings/oleObject1089.bin"/><Relationship Id="rId9" Type="http://schemas.openxmlformats.org/officeDocument/2006/relationships/image" Target="../media/image655.wmf"/><Relationship Id="rId10" Type="http://schemas.openxmlformats.org/officeDocument/2006/relationships/oleObject" Target="../embeddings/oleObject1090.bin"/></Relationships>
</file>

<file path=ppt/slides/_rels/slide139.xml.rels><?xml version="1.0" encoding="UTF-8" standalone="yes"?>
<Relationships xmlns="http://schemas.openxmlformats.org/package/2006/relationships"><Relationship Id="rId9" Type="http://schemas.openxmlformats.org/officeDocument/2006/relationships/oleObject" Target="../embeddings/oleObject1098.bin"/><Relationship Id="rId20" Type="http://schemas.openxmlformats.org/officeDocument/2006/relationships/image" Target="../media/image669.wmf"/><Relationship Id="rId21" Type="http://schemas.openxmlformats.org/officeDocument/2006/relationships/oleObject" Target="../embeddings/oleObject1104.bin"/><Relationship Id="rId22" Type="http://schemas.openxmlformats.org/officeDocument/2006/relationships/image" Target="../media/image670.wmf"/><Relationship Id="rId10" Type="http://schemas.openxmlformats.org/officeDocument/2006/relationships/image" Target="../media/image664.wmf"/><Relationship Id="rId11" Type="http://schemas.openxmlformats.org/officeDocument/2006/relationships/oleObject" Target="../embeddings/oleObject1099.bin"/><Relationship Id="rId12" Type="http://schemas.openxmlformats.org/officeDocument/2006/relationships/image" Target="../media/image665.wmf"/><Relationship Id="rId13" Type="http://schemas.openxmlformats.org/officeDocument/2006/relationships/oleObject" Target="../embeddings/oleObject1100.bin"/><Relationship Id="rId14" Type="http://schemas.openxmlformats.org/officeDocument/2006/relationships/image" Target="../media/image666.wmf"/><Relationship Id="rId15" Type="http://schemas.openxmlformats.org/officeDocument/2006/relationships/oleObject" Target="../embeddings/oleObject1101.bin"/><Relationship Id="rId16" Type="http://schemas.openxmlformats.org/officeDocument/2006/relationships/image" Target="../media/image667.wmf"/><Relationship Id="rId17" Type="http://schemas.openxmlformats.org/officeDocument/2006/relationships/oleObject" Target="../embeddings/oleObject1102.bin"/><Relationship Id="rId18" Type="http://schemas.openxmlformats.org/officeDocument/2006/relationships/image" Target="../media/image668.wmf"/><Relationship Id="rId19" Type="http://schemas.openxmlformats.org/officeDocument/2006/relationships/oleObject" Target="../embeddings/oleObject1103.bin"/><Relationship Id="rId1" Type="http://schemas.openxmlformats.org/officeDocument/2006/relationships/vmlDrawing" Target="../drawings/vmlDrawing134.vml"/><Relationship Id="rId2" Type="http://schemas.openxmlformats.org/officeDocument/2006/relationships/slideLayout" Target="../slideLayouts/slideLayout2.xml"/><Relationship Id="rId3" Type="http://schemas.openxmlformats.org/officeDocument/2006/relationships/oleObject" Target="../embeddings/oleObject1095.bin"/><Relationship Id="rId4" Type="http://schemas.openxmlformats.org/officeDocument/2006/relationships/image" Target="../media/image661.wmf"/><Relationship Id="rId5" Type="http://schemas.openxmlformats.org/officeDocument/2006/relationships/oleObject" Target="../embeddings/oleObject1096.bin"/><Relationship Id="rId6" Type="http://schemas.openxmlformats.org/officeDocument/2006/relationships/image" Target="../media/image662.wmf"/><Relationship Id="rId7" Type="http://schemas.openxmlformats.org/officeDocument/2006/relationships/oleObject" Target="../embeddings/oleObject1097.bin"/><Relationship Id="rId8" Type="http://schemas.openxmlformats.org/officeDocument/2006/relationships/image" Target="../media/image663.wmf"/></Relationships>
</file>

<file path=ppt/slides/_rels/slide14.xml.rels><?xml version="1.0" encoding="UTF-8" standalone="yes"?>
<Relationships xmlns="http://schemas.openxmlformats.org/package/2006/relationships"><Relationship Id="rId9" Type="http://schemas.openxmlformats.org/officeDocument/2006/relationships/image" Target="../media/image32.wmf"/><Relationship Id="rId20" Type="http://schemas.openxmlformats.org/officeDocument/2006/relationships/oleObject" Target="../embeddings/oleObject68.bin"/><Relationship Id="rId21" Type="http://schemas.openxmlformats.org/officeDocument/2006/relationships/image" Target="../media/image51.emf"/><Relationship Id="rId22" Type="http://schemas.openxmlformats.org/officeDocument/2006/relationships/oleObject" Target="../embeddings/oleObject69.bin"/><Relationship Id="rId23" Type="http://schemas.openxmlformats.org/officeDocument/2006/relationships/image" Target="../media/image42.wmf"/><Relationship Id="rId24" Type="http://schemas.openxmlformats.org/officeDocument/2006/relationships/image" Target="../media/image36.emf"/><Relationship Id="rId10" Type="http://schemas.openxmlformats.org/officeDocument/2006/relationships/oleObject" Target="../embeddings/oleObject63.bin"/><Relationship Id="rId11" Type="http://schemas.openxmlformats.org/officeDocument/2006/relationships/image" Target="../media/image46.wmf"/><Relationship Id="rId12" Type="http://schemas.openxmlformats.org/officeDocument/2006/relationships/oleObject" Target="../embeddings/oleObject64.bin"/><Relationship Id="rId13" Type="http://schemas.openxmlformats.org/officeDocument/2006/relationships/image" Target="../media/image47.wmf"/><Relationship Id="rId14" Type="http://schemas.openxmlformats.org/officeDocument/2006/relationships/oleObject" Target="../embeddings/oleObject65.bin"/><Relationship Id="rId15" Type="http://schemas.openxmlformats.org/officeDocument/2006/relationships/image" Target="../media/image48.wmf"/><Relationship Id="rId16" Type="http://schemas.openxmlformats.org/officeDocument/2006/relationships/oleObject" Target="../embeddings/oleObject66.bin"/><Relationship Id="rId17" Type="http://schemas.openxmlformats.org/officeDocument/2006/relationships/image" Target="../media/image49.wmf"/><Relationship Id="rId18" Type="http://schemas.openxmlformats.org/officeDocument/2006/relationships/oleObject" Target="../embeddings/oleObject67.bin"/><Relationship Id="rId19" Type="http://schemas.openxmlformats.org/officeDocument/2006/relationships/image" Target="../media/image50.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43.jpeg"/><Relationship Id="rId4" Type="http://schemas.openxmlformats.org/officeDocument/2006/relationships/oleObject" Target="../embeddings/oleObject60.bin"/><Relationship Id="rId5" Type="http://schemas.openxmlformats.org/officeDocument/2006/relationships/image" Target="../media/image44.wmf"/><Relationship Id="rId6" Type="http://schemas.openxmlformats.org/officeDocument/2006/relationships/oleObject" Target="../embeddings/oleObject61.bin"/><Relationship Id="rId7" Type="http://schemas.openxmlformats.org/officeDocument/2006/relationships/image" Target="../media/image45.wmf"/><Relationship Id="rId8" Type="http://schemas.openxmlformats.org/officeDocument/2006/relationships/oleObject" Target="../embeddings/oleObject62.bin"/></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oleObject" Target="../embeddings/oleObject70.bin"/><Relationship Id="rId5" Type="http://schemas.openxmlformats.org/officeDocument/2006/relationships/image" Target="../media/image52.wmf"/><Relationship Id="rId6" Type="http://schemas.openxmlformats.org/officeDocument/2006/relationships/oleObject" Target="../embeddings/oleObject71.bin"/><Relationship Id="rId7" Type="http://schemas.openxmlformats.org/officeDocument/2006/relationships/image" Target="../media/image53.wmf"/><Relationship Id="rId8" Type="http://schemas.openxmlformats.org/officeDocument/2006/relationships/oleObject" Target="../embeddings/oleObject72.bin"/><Relationship Id="rId9" Type="http://schemas.openxmlformats.org/officeDocument/2006/relationships/image" Target="../media/image54.wmf"/><Relationship Id="rId10" Type="http://schemas.openxmlformats.org/officeDocument/2006/relationships/oleObject" Target="../embeddings/oleObject73.bin"/><Relationship Id="rId11" Type="http://schemas.openxmlformats.org/officeDocument/2006/relationships/image" Target="../media/image55.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oleObject" Target="../embeddings/oleObject74.bin"/><Relationship Id="rId5" Type="http://schemas.openxmlformats.org/officeDocument/2006/relationships/image" Target="../media/image2.wmf"/><Relationship Id="rId6" Type="http://schemas.openxmlformats.org/officeDocument/2006/relationships/oleObject" Target="../embeddings/oleObject75.bin"/><Relationship Id="rId7" Type="http://schemas.openxmlformats.org/officeDocument/2006/relationships/oleObject" Target="../embeddings/oleObject76.bin"/><Relationship Id="rId8" Type="http://schemas.openxmlformats.org/officeDocument/2006/relationships/oleObject" Target="../embeddings/oleObject77.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image" Target="../media/image59.wmf"/><Relationship Id="rId13" Type="http://schemas.openxmlformats.org/officeDocument/2006/relationships/oleObject" Target="../embeddings/oleObject84.bin"/><Relationship Id="rId14" Type="http://schemas.openxmlformats.org/officeDocument/2006/relationships/image" Target="../media/image60.wmf"/><Relationship Id="rId15" Type="http://schemas.openxmlformats.org/officeDocument/2006/relationships/oleObject" Target="../embeddings/oleObject85.bin"/><Relationship Id="rId16" Type="http://schemas.openxmlformats.org/officeDocument/2006/relationships/image" Target="../media/image61.png"/><Relationship Id="rId17" Type="http://schemas.openxmlformats.org/officeDocument/2006/relationships/image" Target="../media/image36.e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62.jpeg"/><Relationship Id="rId4" Type="http://schemas.openxmlformats.org/officeDocument/2006/relationships/oleObject" Target="../embeddings/oleObject78.bin"/><Relationship Id="rId5" Type="http://schemas.openxmlformats.org/officeDocument/2006/relationships/image" Target="../media/image2.wmf"/><Relationship Id="rId6" Type="http://schemas.openxmlformats.org/officeDocument/2006/relationships/oleObject" Target="../embeddings/oleObject79.bin"/><Relationship Id="rId7" Type="http://schemas.openxmlformats.org/officeDocument/2006/relationships/oleObject" Target="../embeddings/oleObject80.bin"/><Relationship Id="rId8" Type="http://schemas.openxmlformats.org/officeDocument/2006/relationships/oleObject" Target="../embeddings/oleObject81.bin"/><Relationship Id="rId9" Type="http://schemas.openxmlformats.org/officeDocument/2006/relationships/oleObject" Target="../embeddings/oleObject82.bin"/><Relationship Id="rId10" Type="http://schemas.openxmlformats.org/officeDocument/2006/relationships/image" Target="../media/image58.wmf"/></Relationships>
</file>

<file path=ppt/slides/_rels/slide18.xml.rels><?xml version="1.0" encoding="UTF-8" standalone="yes"?>
<Relationships xmlns="http://schemas.openxmlformats.org/package/2006/relationships"><Relationship Id="rId11" Type="http://schemas.openxmlformats.org/officeDocument/2006/relationships/image" Target="../media/image64.wmf"/><Relationship Id="rId12" Type="http://schemas.openxmlformats.org/officeDocument/2006/relationships/oleObject" Target="../embeddings/oleObject92.bin"/><Relationship Id="rId13" Type="http://schemas.openxmlformats.org/officeDocument/2006/relationships/image" Target="../media/image65.wmf"/><Relationship Id="rId14" Type="http://schemas.openxmlformats.org/officeDocument/2006/relationships/oleObject" Target="../embeddings/oleObject93.bin"/><Relationship Id="rId15" Type="http://schemas.openxmlformats.org/officeDocument/2006/relationships/image" Target="../media/image66.wmf"/><Relationship Id="rId16" Type="http://schemas.openxmlformats.org/officeDocument/2006/relationships/oleObject" Target="../embeddings/oleObject94.bin"/><Relationship Id="rId17" Type="http://schemas.openxmlformats.org/officeDocument/2006/relationships/image" Target="../media/image67.wmf"/><Relationship Id="rId18" Type="http://schemas.openxmlformats.org/officeDocument/2006/relationships/image" Target="../media/image36.e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86.bin"/><Relationship Id="rId4" Type="http://schemas.openxmlformats.org/officeDocument/2006/relationships/image" Target="../media/image2.wmf"/><Relationship Id="rId5" Type="http://schemas.openxmlformats.org/officeDocument/2006/relationships/oleObject" Target="../embeddings/oleObject87.bin"/><Relationship Id="rId6" Type="http://schemas.openxmlformats.org/officeDocument/2006/relationships/oleObject" Target="../embeddings/oleObject88.bin"/><Relationship Id="rId7" Type="http://schemas.openxmlformats.org/officeDocument/2006/relationships/oleObject" Target="../embeddings/oleObject89.bin"/><Relationship Id="rId8" Type="http://schemas.openxmlformats.org/officeDocument/2006/relationships/oleObject" Target="../embeddings/oleObject90.bin"/><Relationship Id="rId9" Type="http://schemas.openxmlformats.org/officeDocument/2006/relationships/image" Target="../media/image63.wmf"/><Relationship Id="rId10" Type="http://schemas.openxmlformats.org/officeDocument/2006/relationships/oleObject" Target="../embeddings/oleObject91.bin"/></Relationships>
</file>

<file path=ppt/slides/_rels/slide19.xml.rels><?xml version="1.0" encoding="UTF-8" standalone="yes"?>
<Relationships xmlns="http://schemas.openxmlformats.org/package/2006/relationships"><Relationship Id="rId11" Type="http://schemas.openxmlformats.org/officeDocument/2006/relationships/image" Target="../media/image71.wmf"/><Relationship Id="rId12" Type="http://schemas.openxmlformats.org/officeDocument/2006/relationships/oleObject" Target="../embeddings/oleObject99.bin"/><Relationship Id="rId13" Type="http://schemas.openxmlformats.org/officeDocument/2006/relationships/image" Target="../media/image72.wmf"/><Relationship Id="rId14" Type="http://schemas.openxmlformats.org/officeDocument/2006/relationships/image" Target="../media/image36.e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image" Target="../media/image73.jpeg"/><Relationship Id="rId4" Type="http://schemas.openxmlformats.org/officeDocument/2006/relationships/oleObject" Target="../embeddings/oleObject95.bin"/><Relationship Id="rId5" Type="http://schemas.openxmlformats.org/officeDocument/2006/relationships/image" Target="../media/image68.wmf"/><Relationship Id="rId6" Type="http://schemas.openxmlformats.org/officeDocument/2006/relationships/oleObject" Target="../embeddings/oleObject96.bin"/><Relationship Id="rId7" Type="http://schemas.openxmlformats.org/officeDocument/2006/relationships/image" Target="../media/image69.wmf"/><Relationship Id="rId8" Type="http://schemas.openxmlformats.org/officeDocument/2006/relationships/oleObject" Target="../embeddings/oleObject97.bin"/><Relationship Id="rId9" Type="http://schemas.openxmlformats.org/officeDocument/2006/relationships/image" Target="../media/image70.wmf"/><Relationship Id="rId10" Type="http://schemas.openxmlformats.org/officeDocument/2006/relationships/oleObject" Target="../embeddings/oleObject9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oleObject" Target="../embeddings/oleObject100.bin"/><Relationship Id="rId5" Type="http://schemas.openxmlformats.org/officeDocument/2006/relationships/image" Target="../media/image2.wmf"/><Relationship Id="rId6" Type="http://schemas.openxmlformats.org/officeDocument/2006/relationships/oleObject" Target="../embeddings/oleObject101.bin"/><Relationship Id="rId7" Type="http://schemas.openxmlformats.org/officeDocument/2006/relationships/oleObject" Target="../embeddings/oleObject102.bin"/><Relationship Id="rId8" Type="http://schemas.openxmlformats.org/officeDocument/2006/relationships/oleObject" Target="../embeddings/oleObject103.bin"/><Relationship Id="rId9" Type="http://schemas.openxmlformats.org/officeDocument/2006/relationships/oleObject" Target="../embeddings/oleObject104.bin"/><Relationship Id="rId10" Type="http://schemas.openxmlformats.org/officeDocument/2006/relationships/image" Target="../media/image74.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image" Target="../media/image78.wmf"/><Relationship Id="rId20" Type="http://schemas.openxmlformats.org/officeDocument/2006/relationships/oleObject" Target="../embeddings/oleObject113.bin"/><Relationship Id="rId21" Type="http://schemas.openxmlformats.org/officeDocument/2006/relationships/image" Target="../media/image84.wmf"/><Relationship Id="rId22" Type="http://schemas.openxmlformats.org/officeDocument/2006/relationships/oleObject" Target="../embeddings/oleObject114.bin"/><Relationship Id="rId23" Type="http://schemas.openxmlformats.org/officeDocument/2006/relationships/image" Target="../media/image85.wmf"/><Relationship Id="rId24" Type="http://schemas.openxmlformats.org/officeDocument/2006/relationships/oleObject" Target="../embeddings/oleObject115.bin"/><Relationship Id="rId25" Type="http://schemas.openxmlformats.org/officeDocument/2006/relationships/image" Target="../media/image86.wmf"/><Relationship Id="rId26" Type="http://schemas.openxmlformats.org/officeDocument/2006/relationships/oleObject" Target="../embeddings/oleObject116.bin"/><Relationship Id="rId27" Type="http://schemas.openxmlformats.org/officeDocument/2006/relationships/image" Target="../media/image87.wmf"/><Relationship Id="rId28" Type="http://schemas.openxmlformats.org/officeDocument/2006/relationships/oleObject" Target="../embeddings/oleObject117.bin"/><Relationship Id="rId29" Type="http://schemas.openxmlformats.org/officeDocument/2006/relationships/image" Target="../media/image88.wmf"/><Relationship Id="rId30" Type="http://schemas.openxmlformats.org/officeDocument/2006/relationships/image" Target="../media/image90.emf"/><Relationship Id="rId10" Type="http://schemas.openxmlformats.org/officeDocument/2006/relationships/oleObject" Target="../embeddings/oleObject108.bin"/><Relationship Id="rId11" Type="http://schemas.openxmlformats.org/officeDocument/2006/relationships/image" Target="../media/image79.wmf"/><Relationship Id="rId12" Type="http://schemas.openxmlformats.org/officeDocument/2006/relationships/oleObject" Target="../embeddings/oleObject109.bin"/><Relationship Id="rId13" Type="http://schemas.openxmlformats.org/officeDocument/2006/relationships/image" Target="../media/image80.wmf"/><Relationship Id="rId14" Type="http://schemas.openxmlformats.org/officeDocument/2006/relationships/oleObject" Target="../embeddings/oleObject110.bin"/><Relationship Id="rId15" Type="http://schemas.openxmlformats.org/officeDocument/2006/relationships/image" Target="../media/image81.wmf"/><Relationship Id="rId16" Type="http://schemas.openxmlformats.org/officeDocument/2006/relationships/oleObject" Target="../embeddings/oleObject111.bin"/><Relationship Id="rId17" Type="http://schemas.openxmlformats.org/officeDocument/2006/relationships/image" Target="../media/image82.wmf"/><Relationship Id="rId18" Type="http://schemas.openxmlformats.org/officeDocument/2006/relationships/oleObject" Target="../embeddings/oleObject112.bin"/><Relationship Id="rId19" Type="http://schemas.openxmlformats.org/officeDocument/2006/relationships/image" Target="../media/image83.wmf"/><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image" Target="../media/image89.jpeg"/><Relationship Id="rId4" Type="http://schemas.openxmlformats.org/officeDocument/2006/relationships/oleObject" Target="../embeddings/oleObject105.bin"/><Relationship Id="rId5" Type="http://schemas.openxmlformats.org/officeDocument/2006/relationships/image" Target="../media/image76.wmf"/><Relationship Id="rId6" Type="http://schemas.openxmlformats.org/officeDocument/2006/relationships/oleObject" Target="../embeddings/oleObject106.bin"/><Relationship Id="rId7" Type="http://schemas.openxmlformats.org/officeDocument/2006/relationships/image" Target="../media/image77.wmf"/><Relationship Id="rId8" Type="http://schemas.openxmlformats.org/officeDocument/2006/relationships/oleObject" Target="../embeddings/oleObject107.bin"/></Relationships>
</file>

<file path=ppt/slides/_rels/slide22.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oleObject" Target="../embeddings/oleObject118.bin"/><Relationship Id="rId5" Type="http://schemas.openxmlformats.org/officeDocument/2006/relationships/image" Target="../media/image2.wmf"/><Relationship Id="rId6" Type="http://schemas.openxmlformats.org/officeDocument/2006/relationships/oleObject" Target="../embeddings/oleObject119.bin"/><Relationship Id="rId7" Type="http://schemas.openxmlformats.org/officeDocument/2006/relationships/oleObject" Target="../embeddings/oleObject120.bin"/><Relationship Id="rId8" Type="http://schemas.openxmlformats.org/officeDocument/2006/relationships/oleObject" Target="../embeddings/oleObject121.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2.bin"/><Relationship Id="rId4" Type="http://schemas.openxmlformats.org/officeDocument/2006/relationships/image" Target="../media/image2.wmf"/><Relationship Id="rId5" Type="http://schemas.openxmlformats.org/officeDocument/2006/relationships/oleObject" Target="../embeddings/oleObject123.bin"/><Relationship Id="rId6" Type="http://schemas.openxmlformats.org/officeDocument/2006/relationships/oleObject" Target="../embeddings/oleObject124.bin"/><Relationship Id="rId7" Type="http://schemas.openxmlformats.org/officeDocument/2006/relationships/oleObject" Target="../embeddings/oleObject125.bin"/><Relationship Id="rId8" Type="http://schemas.openxmlformats.org/officeDocument/2006/relationships/oleObject" Target="../embeddings/oleObject126.bin"/><Relationship Id="rId9" Type="http://schemas.openxmlformats.org/officeDocument/2006/relationships/image" Target="../media/image92.wmf"/><Relationship Id="rId10" Type="http://schemas.openxmlformats.org/officeDocument/2006/relationships/oleObject" Target="../embeddings/oleObject127.bin"/><Relationship Id="rId11" Type="http://schemas.openxmlformats.org/officeDocument/2006/relationships/image" Target="../media/image93.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 Type="http://schemas.openxmlformats.org/officeDocument/2006/relationships/image" Target="../media/image95.wmf"/><Relationship Id="rId12" Type="http://schemas.openxmlformats.org/officeDocument/2006/relationships/oleObject" Target="../embeddings/oleObject134.bin"/><Relationship Id="rId13" Type="http://schemas.openxmlformats.org/officeDocument/2006/relationships/image" Target="../media/image96.wmf"/><Relationship Id="rId14" Type="http://schemas.openxmlformats.org/officeDocument/2006/relationships/oleObject" Target="../embeddings/oleObject135.bin"/><Relationship Id="rId15" Type="http://schemas.openxmlformats.org/officeDocument/2006/relationships/image" Target="../media/image97.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128.bin"/><Relationship Id="rId4" Type="http://schemas.openxmlformats.org/officeDocument/2006/relationships/image" Target="../media/image2.wmf"/><Relationship Id="rId5" Type="http://schemas.openxmlformats.org/officeDocument/2006/relationships/oleObject" Target="../embeddings/oleObject129.bin"/><Relationship Id="rId6" Type="http://schemas.openxmlformats.org/officeDocument/2006/relationships/oleObject" Target="../embeddings/oleObject130.bin"/><Relationship Id="rId7" Type="http://schemas.openxmlformats.org/officeDocument/2006/relationships/oleObject" Target="../embeddings/oleObject131.bin"/><Relationship Id="rId8" Type="http://schemas.openxmlformats.org/officeDocument/2006/relationships/oleObject" Target="../embeddings/oleObject132.bin"/><Relationship Id="rId9" Type="http://schemas.openxmlformats.org/officeDocument/2006/relationships/image" Target="../media/image94.wmf"/><Relationship Id="rId10" Type="http://schemas.openxmlformats.org/officeDocument/2006/relationships/oleObject" Target="../embeddings/oleObject133.bin"/></Relationships>
</file>

<file path=ppt/slides/_rels/slide25.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5" Type="http://schemas.openxmlformats.org/officeDocument/2006/relationships/oleObject" Target="../embeddings/oleObject136.bin"/><Relationship Id="rId6" Type="http://schemas.openxmlformats.org/officeDocument/2006/relationships/image" Target="../media/image2.wmf"/><Relationship Id="rId7" Type="http://schemas.openxmlformats.org/officeDocument/2006/relationships/oleObject" Target="../embeddings/oleObject137.bin"/><Relationship Id="rId8" Type="http://schemas.openxmlformats.org/officeDocument/2006/relationships/oleObject" Target="../embeddings/oleObject138.bin"/><Relationship Id="rId9" Type="http://schemas.openxmlformats.org/officeDocument/2006/relationships/oleObject" Target="../embeddings/oleObject139.bin"/><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oleObject" Target="../embeddings/oleObject140.bin"/><Relationship Id="rId5" Type="http://schemas.openxmlformats.org/officeDocument/2006/relationships/image" Target="../media/image2.wmf"/><Relationship Id="rId6" Type="http://schemas.openxmlformats.org/officeDocument/2006/relationships/oleObject" Target="../embeddings/oleObject141.bin"/><Relationship Id="rId7" Type="http://schemas.openxmlformats.org/officeDocument/2006/relationships/oleObject" Target="../embeddings/oleObject142.bin"/><Relationship Id="rId8" Type="http://schemas.openxmlformats.org/officeDocument/2006/relationships/oleObject" Target="../embeddings/oleObject143.bin"/><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1.jpeg"/><Relationship Id="rId4" Type="http://schemas.openxmlformats.org/officeDocument/2006/relationships/image" Target="../media/image102.jpeg"/><Relationship Id="rId5" Type="http://schemas.openxmlformats.org/officeDocument/2006/relationships/oleObject" Target="../embeddings/oleObject144.bin"/><Relationship Id="rId6" Type="http://schemas.openxmlformats.org/officeDocument/2006/relationships/image" Target="../media/image2.wmf"/><Relationship Id="rId7" Type="http://schemas.openxmlformats.org/officeDocument/2006/relationships/oleObject" Target="../embeddings/oleObject145.bin"/><Relationship Id="rId8" Type="http://schemas.openxmlformats.org/officeDocument/2006/relationships/oleObject" Target="../embeddings/oleObject146.bin"/><Relationship Id="rId9" Type="http://schemas.openxmlformats.org/officeDocument/2006/relationships/oleObject" Target="../embeddings/oleObject147.bin"/><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8.bin"/><Relationship Id="rId4" Type="http://schemas.openxmlformats.org/officeDocument/2006/relationships/image" Target="../media/image2.wmf"/><Relationship Id="rId5" Type="http://schemas.openxmlformats.org/officeDocument/2006/relationships/oleObject" Target="../embeddings/oleObject149.bin"/><Relationship Id="rId6" Type="http://schemas.openxmlformats.org/officeDocument/2006/relationships/oleObject" Target="../embeddings/oleObject150.bin"/><Relationship Id="rId7" Type="http://schemas.openxmlformats.org/officeDocument/2006/relationships/oleObject" Target="../embeddings/oleObject151.bin"/><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3.jpeg"/><Relationship Id="rId4" Type="http://schemas.openxmlformats.org/officeDocument/2006/relationships/oleObject" Target="../embeddings/oleObject152.bin"/><Relationship Id="rId5" Type="http://schemas.openxmlformats.org/officeDocument/2006/relationships/image" Target="../media/image2.wmf"/><Relationship Id="rId6" Type="http://schemas.openxmlformats.org/officeDocument/2006/relationships/oleObject" Target="../embeddings/oleObject153.bin"/><Relationship Id="rId7" Type="http://schemas.openxmlformats.org/officeDocument/2006/relationships/oleObject" Target="../embeddings/oleObject154.bin"/><Relationship Id="rId8" Type="http://schemas.openxmlformats.org/officeDocument/2006/relationships/oleObject" Target="../embeddings/oleObject155.bin"/><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6.bin"/><Relationship Id="rId4" Type="http://schemas.openxmlformats.org/officeDocument/2006/relationships/image" Target="../media/image2.wmf"/><Relationship Id="rId5" Type="http://schemas.openxmlformats.org/officeDocument/2006/relationships/oleObject" Target="../embeddings/oleObject157.bin"/><Relationship Id="rId6" Type="http://schemas.openxmlformats.org/officeDocument/2006/relationships/oleObject" Target="../embeddings/oleObject158.bin"/><Relationship Id="rId7" Type="http://schemas.openxmlformats.org/officeDocument/2006/relationships/oleObject" Target="../embeddings/oleObject159.bin"/><Relationship Id="rId8" Type="http://schemas.openxmlformats.org/officeDocument/2006/relationships/image" Target="../media/image104.jpeg"/><Relationship Id="rId9" Type="http://schemas.openxmlformats.org/officeDocument/2006/relationships/image" Target="../media/image105.jpeg"/><Relationship Id="rId10" Type="http://schemas.openxmlformats.org/officeDocument/2006/relationships/image" Target="../media/image106.jpeg"/><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165.bin"/><Relationship Id="rId12" Type="http://schemas.openxmlformats.org/officeDocument/2006/relationships/image" Target="../media/image108.wmf"/><Relationship Id="rId13" Type="http://schemas.openxmlformats.org/officeDocument/2006/relationships/oleObject" Target="../embeddings/oleObject166.bin"/><Relationship Id="rId14" Type="http://schemas.openxmlformats.org/officeDocument/2006/relationships/image" Target="../media/image109.wmf"/><Relationship Id="rId15" Type="http://schemas.openxmlformats.org/officeDocument/2006/relationships/oleObject" Target="../embeddings/oleObject167.bin"/><Relationship Id="rId16" Type="http://schemas.openxmlformats.org/officeDocument/2006/relationships/image" Target="../media/image110.wmf"/><Relationship Id="rId1" Type="http://schemas.openxmlformats.org/officeDocument/2006/relationships/vmlDrawing" Target="../drawings/vmlDrawing27.vml"/><Relationship Id="rId2" Type="http://schemas.openxmlformats.org/officeDocument/2006/relationships/slideLayout" Target="../slideLayouts/slideLayout2.xml"/><Relationship Id="rId3" Type="http://schemas.openxmlformats.org/officeDocument/2006/relationships/image" Target="../media/image111.jpeg"/><Relationship Id="rId4" Type="http://schemas.openxmlformats.org/officeDocument/2006/relationships/oleObject" Target="../embeddings/oleObject160.bin"/><Relationship Id="rId5" Type="http://schemas.openxmlformats.org/officeDocument/2006/relationships/image" Target="../media/image2.wmf"/><Relationship Id="rId6" Type="http://schemas.openxmlformats.org/officeDocument/2006/relationships/oleObject" Target="../embeddings/oleObject161.bin"/><Relationship Id="rId7" Type="http://schemas.openxmlformats.org/officeDocument/2006/relationships/oleObject" Target="../embeddings/oleObject162.bin"/><Relationship Id="rId8" Type="http://schemas.openxmlformats.org/officeDocument/2006/relationships/oleObject" Target="../embeddings/oleObject163.bin"/><Relationship Id="rId9" Type="http://schemas.openxmlformats.org/officeDocument/2006/relationships/oleObject" Target="../embeddings/oleObject164.bin"/><Relationship Id="rId10" Type="http://schemas.openxmlformats.org/officeDocument/2006/relationships/image" Target="../media/image10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8.bin"/><Relationship Id="rId4" Type="http://schemas.openxmlformats.org/officeDocument/2006/relationships/image" Target="../media/image2.wmf"/><Relationship Id="rId5" Type="http://schemas.openxmlformats.org/officeDocument/2006/relationships/oleObject" Target="../embeddings/oleObject169.bin"/><Relationship Id="rId6" Type="http://schemas.openxmlformats.org/officeDocument/2006/relationships/oleObject" Target="../embeddings/oleObject170.bin"/><Relationship Id="rId7" Type="http://schemas.openxmlformats.org/officeDocument/2006/relationships/oleObject" Target="../embeddings/oleObject171.bin"/><Relationship Id="rId8" Type="http://schemas.openxmlformats.org/officeDocument/2006/relationships/oleObject" Target="../embeddings/oleObject172.bin"/><Relationship Id="rId9" Type="http://schemas.openxmlformats.org/officeDocument/2006/relationships/image" Target="../media/image112.wmf"/><Relationship Id="rId10" Type="http://schemas.openxmlformats.org/officeDocument/2006/relationships/oleObject" Target="../embeddings/oleObject173.bin"/><Relationship Id="rId11" Type="http://schemas.openxmlformats.org/officeDocument/2006/relationships/image" Target="../media/image113.w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oleObject" Target="../embeddings/oleObject174.bin"/><Relationship Id="rId5" Type="http://schemas.openxmlformats.org/officeDocument/2006/relationships/image" Target="../media/image2.wmf"/><Relationship Id="rId6" Type="http://schemas.openxmlformats.org/officeDocument/2006/relationships/oleObject" Target="../embeddings/oleObject175.bin"/><Relationship Id="rId7" Type="http://schemas.openxmlformats.org/officeDocument/2006/relationships/oleObject" Target="../embeddings/oleObject176.bin"/><Relationship Id="rId8" Type="http://schemas.openxmlformats.org/officeDocument/2006/relationships/oleObject" Target="../embeddings/oleObject177.bin"/><Relationship Id="rId9" Type="http://schemas.openxmlformats.org/officeDocument/2006/relationships/image" Target="../media/image105.jpeg"/><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8.bin"/><Relationship Id="rId4" Type="http://schemas.openxmlformats.org/officeDocument/2006/relationships/image" Target="../media/image2.wmf"/><Relationship Id="rId5" Type="http://schemas.openxmlformats.org/officeDocument/2006/relationships/oleObject" Target="../embeddings/oleObject179.bin"/><Relationship Id="rId6" Type="http://schemas.openxmlformats.org/officeDocument/2006/relationships/oleObject" Target="../embeddings/oleObject180.bin"/><Relationship Id="rId7" Type="http://schemas.openxmlformats.org/officeDocument/2006/relationships/oleObject" Target="../embeddings/oleObject181.bin"/><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03.jpeg"/><Relationship Id="rId5" Type="http://schemas.openxmlformats.org/officeDocument/2006/relationships/oleObject" Target="../embeddings/oleObject182.bin"/><Relationship Id="rId6" Type="http://schemas.openxmlformats.org/officeDocument/2006/relationships/image" Target="../media/image2.wmf"/><Relationship Id="rId7" Type="http://schemas.openxmlformats.org/officeDocument/2006/relationships/oleObject" Target="../embeddings/oleObject183.bin"/><Relationship Id="rId8" Type="http://schemas.openxmlformats.org/officeDocument/2006/relationships/oleObject" Target="../embeddings/oleObject184.bin"/><Relationship Id="rId9" Type="http://schemas.openxmlformats.org/officeDocument/2006/relationships/oleObject" Target="../embeddings/oleObject185.bin"/><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6.bin"/><Relationship Id="rId4" Type="http://schemas.openxmlformats.org/officeDocument/2006/relationships/image" Target="../media/image2.wmf"/><Relationship Id="rId5" Type="http://schemas.openxmlformats.org/officeDocument/2006/relationships/oleObject" Target="../embeddings/oleObject187.bin"/><Relationship Id="rId6" Type="http://schemas.openxmlformats.org/officeDocument/2006/relationships/oleObject" Target="../embeddings/oleObject188.bin"/><Relationship Id="rId7" Type="http://schemas.openxmlformats.org/officeDocument/2006/relationships/oleObject" Target="../embeddings/oleObject189.bin"/><Relationship Id="rId8" Type="http://schemas.openxmlformats.org/officeDocument/2006/relationships/image" Target="../media/image104.jpeg"/><Relationship Id="rId9" Type="http://schemas.openxmlformats.org/officeDocument/2006/relationships/image" Target="../media/image105.jpeg"/><Relationship Id="rId10" Type="http://schemas.openxmlformats.org/officeDocument/2006/relationships/image" Target="../media/image106.jpeg"/><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image" Target="../media/image109.wmf"/><Relationship Id="rId12" Type="http://schemas.openxmlformats.org/officeDocument/2006/relationships/oleObject" Target="../embeddings/oleObject195.bin"/><Relationship Id="rId13" Type="http://schemas.openxmlformats.org/officeDocument/2006/relationships/image" Target="../media/image110.wmf"/><Relationship Id="rId14" Type="http://schemas.openxmlformats.org/officeDocument/2006/relationships/image" Target="../media/image114.emf"/><Relationship Id="rId15" Type="http://schemas.openxmlformats.org/officeDocument/2006/relationships/image" Target="../media/image115.emf"/><Relationship Id="rId1" Type="http://schemas.openxmlformats.org/officeDocument/2006/relationships/vmlDrawing" Target="../drawings/vmlDrawing33.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image" Target="../media/image111.jpeg"/><Relationship Id="rId5" Type="http://schemas.openxmlformats.org/officeDocument/2006/relationships/oleObject" Target="../embeddings/oleObject190.bin"/><Relationship Id="rId6" Type="http://schemas.openxmlformats.org/officeDocument/2006/relationships/image" Target="../media/image2.wmf"/><Relationship Id="rId7" Type="http://schemas.openxmlformats.org/officeDocument/2006/relationships/oleObject" Target="../embeddings/oleObject191.bin"/><Relationship Id="rId8" Type="http://schemas.openxmlformats.org/officeDocument/2006/relationships/oleObject" Target="../embeddings/oleObject192.bin"/><Relationship Id="rId9" Type="http://schemas.openxmlformats.org/officeDocument/2006/relationships/oleObject" Target="../embeddings/oleObject193.bin"/><Relationship Id="rId10" Type="http://schemas.openxmlformats.org/officeDocument/2006/relationships/oleObject" Target="../embeddings/oleObject19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6.bin"/><Relationship Id="rId4" Type="http://schemas.openxmlformats.org/officeDocument/2006/relationships/image" Target="../media/image2.wmf"/><Relationship Id="rId5" Type="http://schemas.openxmlformats.org/officeDocument/2006/relationships/oleObject" Target="../embeddings/oleObject197.bin"/><Relationship Id="rId6" Type="http://schemas.openxmlformats.org/officeDocument/2006/relationships/oleObject" Target="../embeddings/oleObject198.bin"/><Relationship Id="rId7" Type="http://schemas.openxmlformats.org/officeDocument/2006/relationships/oleObject" Target="../embeddings/oleObject199.bin"/><Relationship Id="rId8" Type="http://schemas.openxmlformats.org/officeDocument/2006/relationships/oleObject" Target="../embeddings/oleObject200.bin"/><Relationship Id="rId9" Type="http://schemas.openxmlformats.org/officeDocument/2006/relationships/image" Target="../media/image112.wmf"/><Relationship Id="rId10" Type="http://schemas.openxmlformats.org/officeDocument/2006/relationships/oleObject" Target="../embeddings/oleObject201.bin"/><Relationship Id="rId11" Type="http://schemas.openxmlformats.org/officeDocument/2006/relationships/image" Target="../media/image113.w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oleObject" Target="../embeddings/oleObject202.bin"/><Relationship Id="rId5" Type="http://schemas.openxmlformats.org/officeDocument/2006/relationships/image" Target="../media/image2.wmf"/><Relationship Id="rId6" Type="http://schemas.openxmlformats.org/officeDocument/2006/relationships/oleObject" Target="../embeddings/oleObject203.bin"/><Relationship Id="rId7" Type="http://schemas.openxmlformats.org/officeDocument/2006/relationships/oleObject" Target="../embeddings/oleObject204.bin"/><Relationship Id="rId8" Type="http://schemas.openxmlformats.org/officeDocument/2006/relationships/oleObject" Target="../embeddings/oleObject205.bin"/><Relationship Id="rId9" Type="http://schemas.openxmlformats.org/officeDocument/2006/relationships/image" Target="../media/image105.jpeg"/><Relationship Id="rId1" Type="http://schemas.openxmlformats.org/officeDocument/2006/relationships/vmlDrawing" Target="../drawings/vmlDrawing3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image" Target="../media/image104.jpeg"/><Relationship Id="rId12" Type="http://schemas.openxmlformats.org/officeDocument/2006/relationships/image" Target="../media/image105.jpeg"/><Relationship Id="rId13" Type="http://schemas.openxmlformats.org/officeDocument/2006/relationships/image" Target="../media/image119.jpeg"/><Relationship Id="rId14" Type="http://schemas.openxmlformats.org/officeDocument/2006/relationships/oleObject" Target="../embeddings/oleObject211.bin"/><Relationship Id="rId15" Type="http://schemas.openxmlformats.org/officeDocument/2006/relationships/image" Target="../media/image117.wmf"/><Relationship Id="rId16" Type="http://schemas.openxmlformats.org/officeDocument/2006/relationships/image" Target="../media/image120.emf"/><Relationship Id="rId1" Type="http://schemas.openxmlformats.org/officeDocument/2006/relationships/vmlDrawing" Target="../drawings/vmlDrawing36.vml"/><Relationship Id="rId2" Type="http://schemas.openxmlformats.org/officeDocument/2006/relationships/slideLayout" Target="../slideLayouts/slideLayout2.xml"/><Relationship Id="rId3" Type="http://schemas.openxmlformats.org/officeDocument/2006/relationships/image" Target="../media/image118.jpeg"/><Relationship Id="rId4" Type="http://schemas.openxmlformats.org/officeDocument/2006/relationships/oleObject" Target="../embeddings/oleObject206.bin"/><Relationship Id="rId5" Type="http://schemas.openxmlformats.org/officeDocument/2006/relationships/image" Target="../media/image2.wmf"/><Relationship Id="rId6" Type="http://schemas.openxmlformats.org/officeDocument/2006/relationships/oleObject" Target="../embeddings/oleObject207.bin"/><Relationship Id="rId7" Type="http://schemas.openxmlformats.org/officeDocument/2006/relationships/oleObject" Target="../embeddings/oleObject208.bin"/><Relationship Id="rId8" Type="http://schemas.openxmlformats.org/officeDocument/2006/relationships/oleObject" Target="../embeddings/oleObject209.bin"/><Relationship Id="rId9" Type="http://schemas.openxmlformats.org/officeDocument/2006/relationships/oleObject" Target="../embeddings/oleObject210.bin"/><Relationship Id="rId10" Type="http://schemas.openxmlformats.org/officeDocument/2006/relationships/image" Target="../media/image116.wmf"/></Relationships>
</file>

<file path=ppt/slides/_rels/slide41.xml.rels><?xml version="1.0" encoding="UTF-8" standalone="yes"?>
<Relationships xmlns="http://schemas.openxmlformats.org/package/2006/relationships"><Relationship Id="rId9" Type="http://schemas.openxmlformats.org/officeDocument/2006/relationships/image" Target="../media/image123.wmf"/><Relationship Id="rId20" Type="http://schemas.openxmlformats.org/officeDocument/2006/relationships/oleObject" Target="../embeddings/oleObject220.bin"/><Relationship Id="rId21" Type="http://schemas.openxmlformats.org/officeDocument/2006/relationships/image" Target="../media/image129.wmf"/><Relationship Id="rId22" Type="http://schemas.openxmlformats.org/officeDocument/2006/relationships/image" Target="../media/image131.emf"/><Relationship Id="rId10" Type="http://schemas.openxmlformats.org/officeDocument/2006/relationships/oleObject" Target="../embeddings/oleObject215.bin"/><Relationship Id="rId11" Type="http://schemas.openxmlformats.org/officeDocument/2006/relationships/image" Target="../media/image124.wmf"/><Relationship Id="rId12" Type="http://schemas.openxmlformats.org/officeDocument/2006/relationships/oleObject" Target="../embeddings/oleObject216.bin"/><Relationship Id="rId13" Type="http://schemas.openxmlformats.org/officeDocument/2006/relationships/image" Target="../media/image125.wmf"/><Relationship Id="rId14" Type="http://schemas.openxmlformats.org/officeDocument/2006/relationships/oleObject" Target="../embeddings/oleObject217.bin"/><Relationship Id="rId15" Type="http://schemas.openxmlformats.org/officeDocument/2006/relationships/image" Target="../media/image126.wmf"/><Relationship Id="rId16" Type="http://schemas.openxmlformats.org/officeDocument/2006/relationships/oleObject" Target="../embeddings/oleObject218.bin"/><Relationship Id="rId17" Type="http://schemas.openxmlformats.org/officeDocument/2006/relationships/image" Target="../media/image127.wmf"/><Relationship Id="rId18" Type="http://schemas.openxmlformats.org/officeDocument/2006/relationships/oleObject" Target="../embeddings/oleObject219.bin"/><Relationship Id="rId19" Type="http://schemas.openxmlformats.org/officeDocument/2006/relationships/image" Target="../media/image128.wmf"/><Relationship Id="rId1" Type="http://schemas.openxmlformats.org/officeDocument/2006/relationships/vmlDrawing" Target="../drawings/vmlDrawing37.vml"/><Relationship Id="rId2" Type="http://schemas.openxmlformats.org/officeDocument/2006/relationships/slideLayout" Target="../slideLayouts/slideLayout2.xml"/><Relationship Id="rId3" Type="http://schemas.openxmlformats.org/officeDocument/2006/relationships/image" Target="../media/image130.jpeg"/><Relationship Id="rId4" Type="http://schemas.openxmlformats.org/officeDocument/2006/relationships/oleObject" Target="../embeddings/oleObject212.bin"/><Relationship Id="rId5" Type="http://schemas.openxmlformats.org/officeDocument/2006/relationships/image" Target="../media/image121.wmf"/><Relationship Id="rId6" Type="http://schemas.openxmlformats.org/officeDocument/2006/relationships/oleObject" Target="../embeddings/oleObject213.bin"/><Relationship Id="rId7" Type="http://schemas.openxmlformats.org/officeDocument/2006/relationships/image" Target="../media/image122.wmf"/><Relationship Id="rId8" Type="http://schemas.openxmlformats.org/officeDocument/2006/relationships/oleObject" Target="../embeddings/oleObject214.bin"/></Relationships>
</file>

<file path=ppt/slides/_rels/slide42.xml.rels><?xml version="1.0" encoding="UTF-8" standalone="yes"?>
<Relationships xmlns="http://schemas.openxmlformats.org/package/2006/relationships"><Relationship Id="rId9" Type="http://schemas.openxmlformats.org/officeDocument/2006/relationships/oleObject" Target="../embeddings/oleObject224.bin"/><Relationship Id="rId20" Type="http://schemas.openxmlformats.org/officeDocument/2006/relationships/image" Target="../media/image140.wmf"/><Relationship Id="rId21" Type="http://schemas.openxmlformats.org/officeDocument/2006/relationships/oleObject" Target="../embeddings/oleObject230.bin"/><Relationship Id="rId22" Type="http://schemas.openxmlformats.org/officeDocument/2006/relationships/image" Target="../media/image141.wmf"/><Relationship Id="rId23" Type="http://schemas.openxmlformats.org/officeDocument/2006/relationships/oleObject" Target="../embeddings/oleObject231.bin"/><Relationship Id="rId24" Type="http://schemas.openxmlformats.org/officeDocument/2006/relationships/image" Target="../media/image142.wmf"/><Relationship Id="rId25" Type="http://schemas.openxmlformats.org/officeDocument/2006/relationships/oleObject" Target="../embeddings/oleObject232.bin"/><Relationship Id="rId26" Type="http://schemas.openxmlformats.org/officeDocument/2006/relationships/image" Target="../media/image143.wmf"/><Relationship Id="rId27" Type="http://schemas.openxmlformats.org/officeDocument/2006/relationships/oleObject" Target="../embeddings/oleObject233.bin"/><Relationship Id="rId28" Type="http://schemas.openxmlformats.org/officeDocument/2006/relationships/image" Target="../media/image144.wmf"/><Relationship Id="rId29" Type="http://schemas.openxmlformats.org/officeDocument/2006/relationships/image" Target="../media/image145.emf"/><Relationship Id="rId30" Type="http://schemas.openxmlformats.org/officeDocument/2006/relationships/image" Target="../media/image146.emf"/><Relationship Id="rId31" Type="http://schemas.openxmlformats.org/officeDocument/2006/relationships/image" Target="../media/image147.emf"/><Relationship Id="rId10" Type="http://schemas.openxmlformats.org/officeDocument/2006/relationships/image" Target="../media/image135.wmf"/><Relationship Id="rId11" Type="http://schemas.openxmlformats.org/officeDocument/2006/relationships/oleObject" Target="../embeddings/oleObject225.bin"/><Relationship Id="rId12" Type="http://schemas.openxmlformats.org/officeDocument/2006/relationships/image" Target="../media/image136.wmf"/><Relationship Id="rId13" Type="http://schemas.openxmlformats.org/officeDocument/2006/relationships/oleObject" Target="../embeddings/oleObject226.bin"/><Relationship Id="rId14" Type="http://schemas.openxmlformats.org/officeDocument/2006/relationships/image" Target="../media/image137.wmf"/><Relationship Id="rId15" Type="http://schemas.openxmlformats.org/officeDocument/2006/relationships/oleObject" Target="../embeddings/oleObject227.bin"/><Relationship Id="rId16" Type="http://schemas.openxmlformats.org/officeDocument/2006/relationships/image" Target="../media/image138.wmf"/><Relationship Id="rId17" Type="http://schemas.openxmlformats.org/officeDocument/2006/relationships/oleObject" Target="../embeddings/oleObject228.bin"/><Relationship Id="rId18" Type="http://schemas.openxmlformats.org/officeDocument/2006/relationships/image" Target="../media/image139.wmf"/><Relationship Id="rId19" Type="http://schemas.openxmlformats.org/officeDocument/2006/relationships/oleObject" Target="../embeddings/oleObject229.bin"/><Relationship Id="rId1" Type="http://schemas.openxmlformats.org/officeDocument/2006/relationships/vmlDrawing" Target="../drawings/vmlDrawing38.vml"/><Relationship Id="rId2" Type="http://schemas.openxmlformats.org/officeDocument/2006/relationships/slideLayout" Target="../slideLayouts/slideLayout2.xml"/><Relationship Id="rId3" Type="http://schemas.openxmlformats.org/officeDocument/2006/relationships/oleObject" Target="../embeddings/oleObject221.bin"/><Relationship Id="rId4" Type="http://schemas.openxmlformats.org/officeDocument/2006/relationships/image" Target="../media/image132.wmf"/><Relationship Id="rId5" Type="http://schemas.openxmlformats.org/officeDocument/2006/relationships/oleObject" Target="../embeddings/oleObject222.bin"/><Relationship Id="rId6" Type="http://schemas.openxmlformats.org/officeDocument/2006/relationships/image" Target="../media/image133.wmf"/><Relationship Id="rId7" Type="http://schemas.openxmlformats.org/officeDocument/2006/relationships/oleObject" Target="../embeddings/oleObject223.bin"/><Relationship Id="rId8" Type="http://schemas.openxmlformats.org/officeDocument/2006/relationships/image" Target="../media/image134.wmf"/></Relationships>
</file>

<file path=ppt/slides/_rels/slide43.xml.rels><?xml version="1.0" encoding="UTF-8" standalone="yes"?>
<Relationships xmlns="http://schemas.openxmlformats.org/package/2006/relationships"><Relationship Id="rId9" Type="http://schemas.openxmlformats.org/officeDocument/2006/relationships/oleObject" Target="../embeddings/oleObject238.bin"/><Relationship Id="rId20" Type="http://schemas.openxmlformats.org/officeDocument/2006/relationships/image" Target="../media/image153.wmf"/><Relationship Id="rId10" Type="http://schemas.openxmlformats.org/officeDocument/2006/relationships/image" Target="../media/image148.wmf"/><Relationship Id="rId11" Type="http://schemas.openxmlformats.org/officeDocument/2006/relationships/oleObject" Target="../embeddings/oleObject239.bin"/><Relationship Id="rId12" Type="http://schemas.openxmlformats.org/officeDocument/2006/relationships/image" Target="../media/image149.wmf"/><Relationship Id="rId13" Type="http://schemas.openxmlformats.org/officeDocument/2006/relationships/oleObject" Target="../embeddings/oleObject240.bin"/><Relationship Id="rId14" Type="http://schemas.openxmlformats.org/officeDocument/2006/relationships/image" Target="../media/image150.wmf"/><Relationship Id="rId15" Type="http://schemas.openxmlformats.org/officeDocument/2006/relationships/oleObject" Target="../embeddings/oleObject241.bin"/><Relationship Id="rId16" Type="http://schemas.openxmlformats.org/officeDocument/2006/relationships/image" Target="../media/image151.wmf"/><Relationship Id="rId17" Type="http://schemas.openxmlformats.org/officeDocument/2006/relationships/oleObject" Target="../embeddings/oleObject242.bin"/><Relationship Id="rId18" Type="http://schemas.openxmlformats.org/officeDocument/2006/relationships/image" Target="../media/image152.wmf"/><Relationship Id="rId19" Type="http://schemas.openxmlformats.org/officeDocument/2006/relationships/oleObject" Target="../embeddings/oleObject243.bin"/><Relationship Id="rId1" Type="http://schemas.openxmlformats.org/officeDocument/2006/relationships/vmlDrawing" Target="../drawings/vmlDrawing39.vml"/><Relationship Id="rId2" Type="http://schemas.openxmlformats.org/officeDocument/2006/relationships/slideLayout" Target="../slideLayouts/slideLayout2.xml"/><Relationship Id="rId3" Type="http://schemas.openxmlformats.org/officeDocument/2006/relationships/image" Target="../media/image154.jpeg"/><Relationship Id="rId4" Type="http://schemas.openxmlformats.org/officeDocument/2006/relationships/oleObject" Target="../embeddings/oleObject234.bin"/><Relationship Id="rId5" Type="http://schemas.openxmlformats.org/officeDocument/2006/relationships/image" Target="../media/image2.wmf"/><Relationship Id="rId6" Type="http://schemas.openxmlformats.org/officeDocument/2006/relationships/oleObject" Target="../embeddings/oleObject235.bin"/><Relationship Id="rId7" Type="http://schemas.openxmlformats.org/officeDocument/2006/relationships/oleObject" Target="../embeddings/oleObject236.bin"/><Relationship Id="rId8" Type="http://schemas.openxmlformats.org/officeDocument/2006/relationships/oleObject" Target="../embeddings/oleObject237.bin"/></Relationships>
</file>

<file path=ppt/slides/_rels/slide44.xml.rels><?xml version="1.0" encoding="UTF-8" standalone="yes"?>
<Relationships xmlns="http://schemas.openxmlformats.org/package/2006/relationships"><Relationship Id="rId3" Type="http://schemas.openxmlformats.org/officeDocument/2006/relationships/image" Target="../media/image155.jpeg"/><Relationship Id="rId4" Type="http://schemas.openxmlformats.org/officeDocument/2006/relationships/oleObject" Target="../embeddings/oleObject244.bin"/><Relationship Id="rId5" Type="http://schemas.openxmlformats.org/officeDocument/2006/relationships/image" Target="../media/image2.wmf"/><Relationship Id="rId6" Type="http://schemas.openxmlformats.org/officeDocument/2006/relationships/oleObject" Target="../embeddings/oleObject245.bin"/><Relationship Id="rId7" Type="http://schemas.openxmlformats.org/officeDocument/2006/relationships/oleObject" Target="../embeddings/oleObject246.bin"/><Relationship Id="rId8" Type="http://schemas.openxmlformats.org/officeDocument/2006/relationships/oleObject" Target="../embeddings/oleObject247.bin"/><Relationship Id="rId1" Type="http://schemas.openxmlformats.org/officeDocument/2006/relationships/vmlDrawing" Target="../drawings/vmlDrawing40.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5.jpeg"/><Relationship Id="rId4" Type="http://schemas.openxmlformats.org/officeDocument/2006/relationships/oleObject" Target="../embeddings/oleObject248.bin"/><Relationship Id="rId5" Type="http://schemas.openxmlformats.org/officeDocument/2006/relationships/image" Target="../media/image2.wmf"/><Relationship Id="rId6" Type="http://schemas.openxmlformats.org/officeDocument/2006/relationships/oleObject" Target="../embeddings/oleObject249.bin"/><Relationship Id="rId7" Type="http://schemas.openxmlformats.org/officeDocument/2006/relationships/oleObject" Target="../embeddings/oleObject250.bin"/><Relationship Id="rId8" Type="http://schemas.openxmlformats.org/officeDocument/2006/relationships/oleObject" Target="../embeddings/oleObject251.bin"/><Relationship Id="rId1" Type="http://schemas.openxmlformats.org/officeDocument/2006/relationships/vmlDrawing" Target="../drawings/vmlDrawing41.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9" Type="http://schemas.openxmlformats.org/officeDocument/2006/relationships/oleObject" Target="../embeddings/oleObject256.bin"/><Relationship Id="rId20" Type="http://schemas.openxmlformats.org/officeDocument/2006/relationships/image" Target="../media/image161.wmf"/><Relationship Id="rId21" Type="http://schemas.openxmlformats.org/officeDocument/2006/relationships/oleObject" Target="../embeddings/oleObject262.bin"/><Relationship Id="rId22" Type="http://schemas.openxmlformats.org/officeDocument/2006/relationships/image" Target="../media/image162.png"/><Relationship Id="rId23" Type="http://schemas.openxmlformats.org/officeDocument/2006/relationships/oleObject" Target="../embeddings/oleObject263.bin"/><Relationship Id="rId24" Type="http://schemas.openxmlformats.org/officeDocument/2006/relationships/image" Target="../media/image163.png"/><Relationship Id="rId25" Type="http://schemas.openxmlformats.org/officeDocument/2006/relationships/oleObject" Target="../embeddings/oleObject264.bin"/><Relationship Id="rId26" Type="http://schemas.openxmlformats.org/officeDocument/2006/relationships/image" Target="../media/image164.png"/><Relationship Id="rId27" Type="http://schemas.openxmlformats.org/officeDocument/2006/relationships/oleObject" Target="../embeddings/oleObject265.bin"/><Relationship Id="rId28" Type="http://schemas.openxmlformats.org/officeDocument/2006/relationships/image" Target="../media/image165.png"/><Relationship Id="rId29" Type="http://schemas.openxmlformats.org/officeDocument/2006/relationships/image" Target="../media/image167.emf"/><Relationship Id="rId10" Type="http://schemas.openxmlformats.org/officeDocument/2006/relationships/image" Target="../media/image156.wmf"/><Relationship Id="rId11" Type="http://schemas.openxmlformats.org/officeDocument/2006/relationships/oleObject" Target="../embeddings/oleObject257.bin"/><Relationship Id="rId12" Type="http://schemas.openxmlformats.org/officeDocument/2006/relationships/image" Target="../media/image157.wmf"/><Relationship Id="rId13" Type="http://schemas.openxmlformats.org/officeDocument/2006/relationships/oleObject" Target="../embeddings/oleObject258.bin"/><Relationship Id="rId14" Type="http://schemas.openxmlformats.org/officeDocument/2006/relationships/image" Target="../media/image158.wmf"/><Relationship Id="rId15" Type="http://schemas.openxmlformats.org/officeDocument/2006/relationships/oleObject" Target="../embeddings/oleObject259.bin"/><Relationship Id="rId16" Type="http://schemas.openxmlformats.org/officeDocument/2006/relationships/image" Target="../media/image159.wmf"/><Relationship Id="rId17" Type="http://schemas.openxmlformats.org/officeDocument/2006/relationships/oleObject" Target="../embeddings/oleObject260.bin"/><Relationship Id="rId18" Type="http://schemas.openxmlformats.org/officeDocument/2006/relationships/image" Target="../media/image160.wmf"/><Relationship Id="rId19" Type="http://schemas.openxmlformats.org/officeDocument/2006/relationships/oleObject" Target="../embeddings/oleObject261.bin"/><Relationship Id="rId1" Type="http://schemas.openxmlformats.org/officeDocument/2006/relationships/vmlDrawing" Target="../drawings/vmlDrawing42.vml"/><Relationship Id="rId2" Type="http://schemas.openxmlformats.org/officeDocument/2006/relationships/slideLayout" Target="../slideLayouts/slideLayout2.xml"/><Relationship Id="rId3" Type="http://schemas.openxmlformats.org/officeDocument/2006/relationships/image" Target="../media/image166.jpeg"/><Relationship Id="rId4" Type="http://schemas.openxmlformats.org/officeDocument/2006/relationships/oleObject" Target="../embeddings/oleObject252.bin"/><Relationship Id="rId5" Type="http://schemas.openxmlformats.org/officeDocument/2006/relationships/image" Target="../media/image2.wmf"/><Relationship Id="rId6" Type="http://schemas.openxmlformats.org/officeDocument/2006/relationships/oleObject" Target="../embeddings/oleObject253.bin"/><Relationship Id="rId7" Type="http://schemas.openxmlformats.org/officeDocument/2006/relationships/oleObject" Target="../embeddings/oleObject254.bin"/><Relationship Id="rId8" Type="http://schemas.openxmlformats.org/officeDocument/2006/relationships/oleObject" Target="../embeddings/oleObject255.bin"/></Relationships>
</file>

<file path=ppt/slides/_rels/slide47.xml.rels><?xml version="1.0" encoding="UTF-8" standalone="yes"?>
<Relationships xmlns="http://schemas.openxmlformats.org/package/2006/relationships"><Relationship Id="rId11" Type="http://schemas.openxmlformats.org/officeDocument/2006/relationships/image" Target="../media/image171.wmf"/><Relationship Id="rId12" Type="http://schemas.openxmlformats.org/officeDocument/2006/relationships/oleObject" Target="../embeddings/oleObject270.bin"/><Relationship Id="rId13" Type="http://schemas.openxmlformats.org/officeDocument/2006/relationships/image" Target="../media/image172.wmf"/><Relationship Id="rId14" Type="http://schemas.openxmlformats.org/officeDocument/2006/relationships/oleObject" Target="../embeddings/oleObject271.bin"/><Relationship Id="rId15" Type="http://schemas.openxmlformats.org/officeDocument/2006/relationships/image" Target="../media/image173.wmf"/><Relationship Id="rId1" Type="http://schemas.openxmlformats.org/officeDocument/2006/relationships/vmlDrawing" Target="../drawings/vmlDrawing43.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266.bin"/><Relationship Id="rId5" Type="http://schemas.openxmlformats.org/officeDocument/2006/relationships/image" Target="../media/image168.wmf"/><Relationship Id="rId6" Type="http://schemas.openxmlformats.org/officeDocument/2006/relationships/oleObject" Target="../embeddings/oleObject267.bin"/><Relationship Id="rId7" Type="http://schemas.openxmlformats.org/officeDocument/2006/relationships/image" Target="../media/image169.wmf"/><Relationship Id="rId8" Type="http://schemas.openxmlformats.org/officeDocument/2006/relationships/oleObject" Target="../embeddings/oleObject268.bin"/><Relationship Id="rId9" Type="http://schemas.openxmlformats.org/officeDocument/2006/relationships/image" Target="../media/image170.wmf"/><Relationship Id="rId10" Type="http://schemas.openxmlformats.org/officeDocument/2006/relationships/oleObject" Target="../embeddings/oleObject269.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72.bin"/><Relationship Id="rId4" Type="http://schemas.openxmlformats.org/officeDocument/2006/relationships/image" Target="../media/image2.wmf"/><Relationship Id="rId5" Type="http://schemas.openxmlformats.org/officeDocument/2006/relationships/oleObject" Target="../embeddings/oleObject273.bin"/><Relationship Id="rId6" Type="http://schemas.openxmlformats.org/officeDocument/2006/relationships/oleObject" Target="../embeddings/oleObject274.bin"/><Relationship Id="rId7" Type="http://schemas.openxmlformats.org/officeDocument/2006/relationships/oleObject" Target="../embeddings/oleObject275.bin"/><Relationship Id="rId8" Type="http://schemas.openxmlformats.org/officeDocument/2006/relationships/image" Target="../media/image174.tiff"/><Relationship Id="rId9" Type="http://schemas.openxmlformats.org/officeDocument/2006/relationships/image" Target="../media/image175.tiff"/><Relationship Id="rId1" Type="http://schemas.openxmlformats.org/officeDocument/2006/relationships/vmlDrawing" Target="../drawings/vmlDrawing44.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6.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2.wmf"/><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oleObject" Target="../embeddings/oleObject4.bin"/><Relationship Id="rId10" Type="http://schemas.openxmlformats.org/officeDocument/2006/relationships/oleObject" Target="../embeddings/oleObject5.bin"/><Relationship Id="rId11"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76.bin"/><Relationship Id="rId4" Type="http://schemas.openxmlformats.org/officeDocument/2006/relationships/image" Target="../media/image2.wmf"/><Relationship Id="rId5" Type="http://schemas.openxmlformats.org/officeDocument/2006/relationships/oleObject" Target="../embeddings/oleObject277.bin"/><Relationship Id="rId6" Type="http://schemas.openxmlformats.org/officeDocument/2006/relationships/oleObject" Target="../embeddings/oleObject278.bin"/><Relationship Id="rId7" Type="http://schemas.openxmlformats.org/officeDocument/2006/relationships/hyperlink" Target="https://ac.els-cdn.com/S1364032111003984/1-s2.0-S1364032111003984-main.pdf?_tid=0f3bcc60-d3a3-11e7-ab97-00000aab0f01&amp;acdnat=1511808483_dbcd35344af3f7200820eca84b6aff1d" TargetMode="External"/><Relationship Id="rId8" Type="http://schemas.openxmlformats.org/officeDocument/2006/relationships/oleObject" Target="../embeddings/oleObject279.bin"/><Relationship Id="rId1" Type="http://schemas.openxmlformats.org/officeDocument/2006/relationships/vmlDrawing" Target="../drawings/vmlDrawing45.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80.bin"/><Relationship Id="rId4" Type="http://schemas.openxmlformats.org/officeDocument/2006/relationships/image" Target="../media/image2.wmf"/><Relationship Id="rId5" Type="http://schemas.openxmlformats.org/officeDocument/2006/relationships/oleObject" Target="../embeddings/oleObject281.bin"/><Relationship Id="rId6" Type="http://schemas.openxmlformats.org/officeDocument/2006/relationships/oleObject" Target="../embeddings/oleObject282.bin"/><Relationship Id="rId7" Type="http://schemas.openxmlformats.org/officeDocument/2006/relationships/oleObject" Target="../embeddings/oleObject283.bin"/><Relationship Id="rId8" Type="http://schemas.openxmlformats.org/officeDocument/2006/relationships/image" Target="../media/image177.jpeg"/><Relationship Id="rId9" Type="http://schemas.openxmlformats.org/officeDocument/2006/relationships/image" Target="../media/image178.jpeg"/><Relationship Id="rId1" Type="http://schemas.openxmlformats.org/officeDocument/2006/relationships/vmlDrawing" Target="../drawings/vmlDrawing46.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9.jpeg"/><Relationship Id="rId4" Type="http://schemas.openxmlformats.org/officeDocument/2006/relationships/oleObject" Target="../embeddings/oleObject284.bin"/><Relationship Id="rId5" Type="http://schemas.openxmlformats.org/officeDocument/2006/relationships/image" Target="../media/image2.wmf"/><Relationship Id="rId6" Type="http://schemas.openxmlformats.org/officeDocument/2006/relationships/oleObject" Target="../embeddings/oleObject285.bin"/><Relationship Id="rId7" Type="http://schemas.openxmlformats.org/officeDocument/2006/relationships/oleObject" Target="../embeddings/oleObject286.bin"/><Relationship Id="rId8" Type="http://schemas.openxmlformats.org/officeDocument/2006/relationships/oleObject" Target="../embeddings/oleObject287.bin"/><Relationship Id="rId1" Type="http://schemas.openxmlformats.org/officeDocument/2006/relationships/vmlDrawing" Target="../drawings/vmlDrawing47.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1" Type="http://schemas.openxmlformats.org/officeDocument/2006/relationships/oleObject" Target="../embeddings/oleObject293.bin"/><Relationship Id="rId12" Type="http://schemas.openxmlformats.org/officeDocument/2006/relationships/image" Target="../media/image181.wmf"/><Relationship Id="rId13" Type="http://schemas.openxmlformats.org/officeDocument/2006/relationships/oleObject" Target="../embeddings/oleObject294.bin"/><Relationship Id="rId14" Type="http://schemas.openxmlformats.org/officeDocument/2006/relationships/image" Target="../media/image182.wmf"/><Relationship Id="rId15" Type="http://schemas.openxmlformats.org/officeDocument/2006/relationships/oleObject" Target="../embeddings/oleObject295.bin"/><Relationship Id="rId16" Type="http://schemas.openxmlformats.org/officeDocument/2006/relationships/image" Target="../media/image183.wmf"/><Relationship Id="rId17" Type="http://schemas.openxmlformats.org/officeDocument/2006/relationships/oleObject" Target="../embeddings/oleObject296.bin"/><Relationship Id="rId18" Type="http://schemas.openxmlformats.org/officeDocument/2006/relationships/image" Target="../media/image184.wmf"/><Relationship Id="rId1" Type="http://schemas.openxmlformats.org/officeDocument/2006/relationships/vmlDrawing" Target="../drawings/vmlDrawing48.vml"/><Relationship Id="rId2" Type="http://schemas.openxmlformats.org/officeDocument/2006/relationships/slideLayout" Target="../slideLayouts/slideLayout2.xml"/><Relationship Id="rId3" Type="http://schemas.openxmlformats.org/officeDocument/2006/relationships/image" Target="../media/image179.jpeg"/><Relationship Id="rId4" Type="http://schemas.openxmlformats.org/officeDocument/2006/relationships/oleObject" Target="../embeddings/oleObject288.bin"/><Relationship Id="rId5" Type="http://schemas.openxmlformats.org/officeDocument/2006/relationships/image" Target="../media/image2.wmf"/><Relationship Id="rId6" Type="http://schemas.openxmlformats.org/officeDocument/2006/relationships/oleObject" Target="../embeddings/oleObject289.bin"/><Relationship Id="rId7" Type="http://schemas.openxmlformats.org/officeDocument/2006/relationships/oleObject" Target="../embeddings/oleObject290.bin"/><Relationship Id="rId8" Type="http://schemas.openxmlformats.org/officeDocument/2006/relationships/oleObject" Target="../embeddings/oleObject291.bin"/><Relationship Id="rId9" Type="http://schemas.openxmlformats.org/officeDocument/2006/relationships/oleObject" Target="../embeddings/oleObject292.bin"/><Relationship Id="rId10" Type="http://schemas.openxmlformats.org/officeDocument/2006/relationships/image" Target="../media/image180.wmf"/></Relationships>
</file>

<file path=ppt/slides/_rels/slide54.xml.rels><?xml version="1.0" encoding="UTF-8" standalone="yes"?>
<Relationships xmlns="http://schemas.openxmlformats.org/package/2006/relationships"><Relationship Id="rId11" Type="http://schemas.openxmlformats.org/officeDocument/2006/relationships/image" Target="../media/image186.wmf"/><Relationship Id="rId12" Type="http://schemas.openxmlformats.org/officeDocument/2006/relationships/oleObject" Target="../embeddings/oleObject303.bin"/><Relationship Id="rId13" Type="http://schemas.openxmlformats.org/officeDocument/2006/relationships/image" Target="../media/image187.wmf"/><Relationship Id="rId1" Type="http://schemas.openxmlformats.org/officeDocument/2006/relationships/vmlDrawing" Target="../drawings/vmlDrawing49.vml"/><Relationship Id="rId2" Type="http://schemas.openxmlformats.org/officeDocument/2006/relationships/slideLayout" Target="../slideLayouts/slideLayout2.xml"/><Relationship Id="rId3" Type="http://schemas.openxmlformats.org/officeDocument/2006/relationships/oleObject" Target="../embeddings/oleObject297.bin"/><Relationship Id="rId4" Type="http://schemas.openxmlformats.org/officeDocument/2006/relationships/image" Target="../media/image2.wmf"/><Relationship Id="rId5" Type="http://schemas.openxmlformats.org/officeDocument/2006/relationships/oleObject" Target="../embeddings/oleObject298.bin"/><Relationship Id="rId6" Type="http://schemas.openxmlformats.org/officeDocument/2006/relationships/oleObject" Target="../embeddings/oleObject299.bin"/><Relationship Id="rId7" Type="http://schemas.openxmlformats.org/officeDocument/2006/relationships/oleObject" Target="../embeddings/oleObject300.bin"/><Relationship Id="rId8" Type="http://schemas.openxmlformats.org/officeDocument/2006/relationships/oleObject" Target="../embeddings/oleObject301.bin"/><Relationship Id="rId9" Type="http://schemas.openxmlformats.org/officeDocument/2006/relationships/image" Target="../media/image185.wmf"/><Relationship Id="rId10" Type="http://schemas.openxmlformats.org/officeDocument/2006/relationships/oleObject" Target="../embeddings/oleObject302.bin"/></Relationships>
</file>

<file path=ppt/slides/_rels/slide55.xml.rels><?xml version="1.0" encoding="UTF-8" standalone="yes"?>
<Relationships xmlns="http://schemas.openxmlformats.org/package/2006/relationships"><Relationship Id="rId9" Type="http://schemas.openxmlformats.org/officeDocument/2006/relationships/oleObject" Target="../embeddings/oleObject307.bin"/><Relationship Id="rId20" Type="http://schemas.openxmlformats.org/officeDocument/2006/relationships/image" Target="../media/image196.wmf"/><Relationship Id="rId21" Type="http://schemas.openxmlformats.org/officeDocument/2006/relationships/oleObject" Target="../embeddings/oleObject313.bin"/><Relationship Id="rId22" Type="http://schemas.openxmlformats.org/officeDocument/2006/relationships/image" Target="../media/image197.wmf"/><Relationship Id="rId23" Type="http://schemas.openxmlformats.org/officeDocument/2006/relationships/oleObject" Target="../embeddings/oleObject314.bin"/><Relationship Id="rId24" Type="http://schemas.openxmlformats.org/officeDocument/2006/relationships/image" Target="../media/image198.wmf"/><Relationship Id="rId25" Type="http://schemas.openxmlformats.org/officeDocument/2006/relationships/oleObject" Target="../embeddings/oleObject315.bin"/><Relationship Id="rId26" Type="http://schemas.openxmlformats.org/officeDocument/2006/relationships/image" Target="../media/image199.wmf"/><Relationship Id="rId27" Type="http://schemas.openxmlformats.org/officeDocument/2006/relationships/oleObject" Target="../embeddings/oleObject316.bin"/><Relationship Id="rId28" Type="http://schemas.openxmlformats.org/officeDocument/2006/relationships/image" Target="../media/image200.wmf"/><Relationship Id="rId10" Type="http://schemas.openxmlformats.org/officeDocument/2006/relationships/image" Target="../media/image191.wmf"/><Relationship Id="rId11" Type="http://schemas.openxmlformats.org/officeDocument/2006/relationships/oleObject" Target="../embeddings/oleObject308.bin"/><Relationship Id="rId12" Type="http://schemas.openxmlformats.org/officeDocument/2006/relationships/image" Target="../media/image192.wmf"/><Relationship Id="rId13" Type="http://schemas.openxmlformats.org/officeDocument/2006/relationships/oleObject" Target="../embeddings/oleObject309.bin"/><Relationship Id="rId14" Type="http://schemas.openxmlformats.org/officeDocument/2006/relationships/image" Target="../media/image193.wmf"/><Relationship Id="rId15" Type="http://schemas.openxmlformats.org/officeDocument/2006/relationships/oleObject" Target="../embeddings/oleObject310.bin"/><Relationship Id="rId16" Type="http://schemas.openxmlformats.org/officeDocument/2006/relationships/image" Target="../media/image194.wmf"/><Relationship Id="rId17" Type="http://schemas.openxmlformats.org/officeDocument/2006/relationships/oleObject" Target="../embeddings/oleObject311.bin"/><Relationship Id="rId18" Type="http://schemas.openxmlformats.org/officeDocument/2006/relationships/image" Target="../media/image195.wmf"/><Relationship Id="rId19" Type="http://schemas.openxmlformats.org/officeDocument/2006/relationships/oleObject" Target="../embeddings/oleObject312.bin"/><Relationship Id="rId1" Type="http://schemas.openxmlformats.org/officeDocument/2006/relationships/vmlDrawing" Target="../drawings/vmlDrawing50.vml"/><Relationship Id="rId2" Type="http://schemas.openxmlformats.org/officeDocument/2006/relationships/slideLayout" Target="../slideLayouts/slideLayout2.xml"/><Relationship Id="rId3" Type="http://schemas.openxmlformats.org/officeDocument/2006/relationships/oleObject" Target="../embeddings/oleObject304.bin"/><Relationship Id="rId4" Type="http://schemas.openxmlformats.org/officeDocument/2006/relationships/image" Target="../media/image188.wmf"/><Relationship Id="rId5" Type="http://schemas.openxmlformats.org/officeDocument/2006/relationships/oleObject" Target="../embeddings/oleObject305.bin"/><Relationship Id="rId6" Type="http://schemas.openxmlformats.org/officeDocument/2006/relationships/image" Target="../media/image189.wmf"/><Relationship Id="rId7" Type="http://schemas.openxmlformats.org/officeDocument/2006/relationships/oleObject" Target="../embeddings/oleObject306.bin"/><Relationship Id="rId8" Type="http://schemas.openxmlformats.org/officeDocument/2006/relationships/image" Target="../media/image190.wmf"/></Relationships>
</file>

<file path=ppt/slides/_rels/slide56.xml.rels><?xml version="1.0" encoding="UTF-8" standalone="yes"?>
<Relationships xmlns="http://schemas.openxmlformats.org/package/2006/relationships"><Relationship Id="rId9" Type="http://schemas.openxmlformats.org/officeDocument/2006/relationships/oleObject" Target="../embeddings/oleObject320.bin"/><Relationship Id="rId20" Type="http://schemas.openxmlformats.org/officeDocument/2006/relationships/image" Target="../media/image209.wmf"/><Relationship Id="rId21" Type="http://schemas.openxmlformats.org/officeDocument/2006/relationships/oleObject" Target="../embeddings/oleObject326.bin"/><Relationship Id="rId22" Type="http://schemas.openxmlformats.org/officeDocument/2006/relationships/image" Target="../media/image210.wmf"/><Relationship Id="rId23" Type="http://schemas.openxmlformats.org/officeDocument/2006/relationships/oleObject" Target="../embeddings/oleObject327.bin"/><Relationship Id="rId24" Type="http://schemas.openxmlformats.org/officeDocument/2006/relationships/image" Target="../media/image211.wmf"/><Relationship Id="rId25" Type="http://schemas.openxmlformats.org/officeDocument/2006/relationships/oleObject" Target="../embeddings/oleObject328.bin"/><Relationship Id="rId26" Type="http://schemas.openxmlformats.org/officeDocument/2006/relationships/image" Target="../media/image212.wmf"/><Relationship Id="rId10" Type="http://schemas.openxmlformats.org/officeDocument/2006/relationships/image" Target="../media/image204.wmf"/><Relationship Id="rId11" Type="http://schemas.openxmlformats.org/officeDocument/2006/relationships/oleObject" Target="../embeddings/oleObject321.bin"/><Relationship Id="rId12" Type="http://schemas.openxmlformats.org/officeDocument/2006/relationships/image" Target="../media/image205.wmf"/><Relationship Id="rId13" Type="http://schemas.openxmlformats.org/officeDocument/2006/relationships/oleObject" Target="../embeddings/oleObject322.bin"/><Relationship Id="rId14" Type="http://schemas.openxmlformats.org/officeDocument/2006/relationships/image" Target="../media/image206.wmf"/><Relationship Id="rId15" Type="http://schemas.openxmlformats.org/officeDocument/2006/relationships/oleObject" Target="../embeddings/oleObject323.bin"/><Relationship Id="rId16" Type="http://schemas.openxmlformats.org/officeDocument/2006/relationships/image" Target="../media/image207.wmf"/><Relationship Id="rId17" Type="http://schemas.openxmlformats.org/officeDocument/2006/relationships/oleObject" Target="../embeddings/oleObject324.bin"/><Relationship Id="rId18" Type="http://schemas.openxmlformats.org/officeDocument/2006/relationships/image" Target="../media/image208.wmf"/><Relationship Id="rId19" Type="http://schemas.openxmlformats.org/officeDocument/2006/relationships/oleObject" Target="../embeddings/oleObject325.bin"/><Relationship Id="rId1" Type="http://schemas.openxmlformats.org/officeDocument/2006/relationships/vmlDrawing" Target="../drawings/vmlDrawing51.vml"/><Relationship Id="rId2" Type="http://schemas.openxmlformats.org/officeDocument/2006/relationships/slideLayout" Target="../slideLayouts/slideLayout2.xml"/><Relationship Id="rId3" Type="http://schemas.openxmlformats.org/officeDocument/2006/relationships/oleObject" Target="../embeddings/oleObject317.bin"/><Relationship Id="rId4" Type="http://schemas.openxmlformats.org/officeDocument/2006/relationships/image" Target="../media/image201.wmf"/><Relationship Id="rId5" Type="http://schemas.openxmlformats.org/officeDocument/2006/relationships/oleObject" Target="../embeddings/oleObject318.bin"/><Relationship Id="rId6" Type="http://schemas.openxmlformats.org/officeDocument/2006/relationships/image" Target="../media/image202.wmf"/><Relationship Id="rId7" Type="http://schemas.openxmlformats.org/officeDocument/2006/relationships/oleObject" Target="../embeddings/oleObject319.bin"/><Relationship Id="rId8" Type="http://schemas.openxmlformats.org/officeDocument/2006/relationships/image" Target="../media/image20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29.bin"/><Relationship Id="rId4" Type="http://schemas.openxmlformats.org/officeDocument/2006/relationships/image" Target="../media/image2.wmf"/><Relationship Id="rId5" Type="http://schemas.openxmlformats.org/officeDocument/2006/relationships/oleObject" Target="../embeddings/oleObject330.bin"/><Relationship Id="rId6" Type="http://schemas.openxmlformats.org/officeDocument/2006/relationships/oleObject" Target="../embeddings/oleObject331.bin"/><Relationship Id="rId7" Type="http://schemas.openxmlformats.org/officeDocument/2006/relationships/oleObject" Target="../embeddings/oleObject332.bin"/><Relationship Id="rId1" Type="http://schemas.openxmlformats.org/officeDocument/2006/relationships/vmlDrawing" Target="../drawings/vmlDrawing52.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1" Type="http://schemas.openxmlformats.org/officeDocument/2006/relationships/image" Target="../media/image214.wmf"/><Relationship Id="rId12" Type="http://schemas.openxmlformats.org/officeDocument/2006/relationships/oleObject" Target="../embeddings/oleObject339.bin"/><Relationship Id="rId13" Type="http://schemas.openxmlformats.org/officeDocument/2006/relationships/image" Target="../media/image215.wmf"/><Relationship Id="rId14" Type="http://schemas.openxmlformats.org/officeDocument/2006/relationships/image" Target="../media/image216.emf"/><Relationship Id="rId15" Type="http://schemas.openxmlformats.org/officeDocument/2006/relationships/image" Target="../media/image217.emf"/><Relationship Id="rId1" Type="http://schemas.openxmlformats.org/officeDocument/2006/relationships/vmlDrawing" Target="../drawings/vmlDrawing53.vml"/><Relationship Id="rId2" Type="http://schemas.openxmlformats.org/officeDocument/2006/relationships/slideLayout" Target="../slideLayouts/slideLayout2.xml"/><Relationship Id="rId3" Type="http://schemas.openxmlformats.org/officeDocument/2006/relationships/oleObject" Target="../embeddings/oleObject333.bin"/><Relationship Id="rId4" Type="http://schemas.openxmlformats.org/officeDocument/2006/relationships/image" Target="../media/image2.wmf"/><Relationship Id="rId5" Type="http://schemas.openxmlformats.org/officeDocument/2006/relationships/oleObject" Target="../embeddings/oleObject334.bin"/><Relationship Id="rId6" Type="http://schemas.openxmlformats.org/officeDocument/2006/relationships/oleObject" Target="../embeddings/oleObject335.bin"/><Relationship Id="rId7" Type="http://schemas.openxmlformats.org/officeDocument/2006/relationships/oleObject" Target="../embeddings/oleObject336.bin"/><Relationship Id="rId8" Type="http://schemas.openxmlformats.org/officeDocument/2006/relationships/oleObject" Target="../embeddings/oleObject337.bin"/><Relationship Id="rId9" Type="http://schemas.openxmlformats.org/officeDocument/2006/relationships/image" Target="../media/image213.wmf"/><Relationship Id="rId10" Type="http://schemas.openxmlformats.org/officeDocument/2006/relationships/oleObject" Target="../embeddings/oleObject33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40.bin"/><Relationship Id="rId4" Type="http://schemas.openxmlformats.org/officeDocument/2006/relationships/image" Target="../media/image2.wmf"/><Relationship Id="rId5" Type="http://schemas.openxmlformats.org/officeDocument/2006/relationships/oleObject" Target="../embeddings/oleObject341.bin"/><Relationship Id="rId6" Type="http://schemas.openxmlformats.org/officeDocument/2006/relationships/oleObject" Target="../embeddings/oleObject342.bin"/><Relationship Id="rId7" Type="http://schemas.openxmlformats.org/officeDocument/2006/relationships/oleObject" Target="../embeddings/oleObject343.bin"/><Relationship Id="rId1" Type="http://schemas.openxmlformats.org/officeDocument/2006/relationships/vmlDrawing" Target="../drawings/vmlDrawing5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0.bin"/><Relationship Id="rId20" Type="http://schemas.openxmlformats.org/officeDocument/2006/relationships/image" Target="../media/image10.wmf"/><Relationship Id="rId21" Type="http://schemas.openxmlformats.org/officeDocument/2006/relationships/oleObject" Target="../embeddings/oleObject16.bin"/><Relationship Id="rId22" Type="http://schemas.openxmlformats.org/officeDocument/2006/relationships/image" Target="../media/image11.wmf"/><Relationship Id="rId10" Type="http://schemas.openxmlformats.org/officeDocument/2006/relationships/image" Target="../media/image5.wmf"/><Relationship Id="rId11" Type="http://schemas.openxmlformats.org/officeDocument/2006/relationships/oleObject" Target="../embeddings/oleObject11.bin"/><Relationship Id="rId12" Type="http://schemas.openxmlformats.org/officeDocument/2006/relationships/image" Target="../media/image6.wmf"/><Relationship Id="rId13" Type="http://schemas.openxmlformats.org/officeDocument/2006/relationships/oleObject" Target="../embeddings/oleObject12.bin"/><Relationship Id="rId14" Type="http://schemas.openxmlformats.org/officeDocument/2006/relationships/image" Target="../media/image7.wmf"/><Relationship Id="rId15" Type="http://schemas.openxmlformats.org/officeDocument/2006/relationships/oleObject" Target="../embeddings/oleObject13.bin"/><Relationship Id="rId16" Type="http://schemas.openxmlformats.org/officeDocument/2006/relationships/image" Target="../media/image8.wmf"/><Relationship Id="rId17" Type="http://schemas.openxmlformats.org/officeDocument/2006/relationships/oleObject" Target="../embeddings/oleObject14.bin"/><Relationship Id="rId18" Type="http://schemas.openxmlformats.org/officeDocument/2006/relationships/image" Target="../media/image9.wmf"/><Relationship Id="rId19" Type="http://schemas.openxmlformats.org/officeDocument/2006/relationships/oleObject" Target="../embeddings/oleObject15.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2.jpeg"/><Relationship Id="rId4" Type="http://schemas.openxmlformats.org/officeDocument/2006/relationships/oleObject" Target="../embeddings/oleObject6.bin"/><Relationship Id="rId5" Type="http://schemas.openxmlformats.org/officeDocument/2006/relationships/image" Target="../media/image2.wmf"/><Relationship Id="rId6" Type="http://schemas.openxmlformats.org/officeDocument/2006/relationships/oleObject" Target="../embeddings/oleObject7.bin"/><Relationship Id="rId7" Type="http://schemas.openxmlformats.org/officeDocument/2006/relationships/oleObject" Target="../embeddings/oleObject8.bin"/><Relationship Id="rId8" Type="http://schemas.openxmlformats.org/officeDocument/2006/relationships/oleObject" Target="../embeddings/oleObject9.bin"/></Relationships>
</file>

<file path=ppt/slides/_rels/slide60.xml.rels><?xml version="1.0" encoding="UTF-8" standalone="yes"?>
<Relationships xmlns="http://schemas.openxmlformats.org/package/2006/relationships"><Relationship Id="rId11" Type="http://schemas.openxmlformats.org/officeDocument/2006/relationships/oleObject" Target="../embeddings/oleObject349.bin"/><Relationship Id="rId12" Type="http://schemas.openxmlformats.org/officeDocument/2006/relationships/image" Target="../media/image219.wmf"/><Relationship Id="rId13" Type="http://schemas.openxmlformats.org/officeDocument/2006/relationships/oleObject" Target="../embeddings/oleObject350.bin"/><Relationship Id="rId14" Type="http://schemas.openxmlformats.org/officeDocument/2006/relationships/image" Target="../media/image220.wmf"/><Relationship Id="rId15" Type="http://schemas.openxmlformats.org/officeDocument/2006/relationships/oleObject" Target="../embeddings/oleObject351.bin"/><Relationship Id="rId16" Type="http://schemas.openxmlformats.org/officeDocument/2006/relationships/image" Target="../media/image221.wmf"/><Relationship Id="rId17" Type="http://schemas.openxmlformats.org/officeDocument/2006/relationships/oleObject" Target="../embeddings/oleObject352.bin"/><Relationship Id="rId18" Type="http://schemas.openxmlformats.org/officeDocument/2006/relationships/image" Target="../media/image222.wmf"/><Relationship Id="rId1" Type="http://schemas.openxmlformats.org/officeDocument/2006/relationships/vmlDrawing" Target="../drawings/vmlDrawing55.vml"/><Relationship Id="rId2" Type="http://schemas.openxmlformats.org/officeDocument/2006/relationships/slideLayout" Target="../slideLayouts/slideLayout2.xml"/><Relationship Id="rId3" Type="http://schemas.openxmlformats.org/officeDocument/2006/relationships/image" Target="../media/image223.jpeg"/><Relationship Id="rId4" Type="http://schemas.openxmlformats.org/officeDocument/2006/relationships/oleObject" Target="../embeddings/oleObject344.bin"/><Relationship Id="rId5" Type="http://schemas.openxmlformats.org/officeDocument/2006/relationships/image" Target="../media/image2.wmf"/><Relationship Id="rId6" Type="http://schemas.openxmlformats.org/officeDocument/2006/relationships/oleObject" Target="../embeddings/oleObject345.bin"/><Relationship Id="rId7" Type="http://schemas.openxmlformats.org/officeDocument/2006/relationships/oleObject" Target="../embeddings/oleObject346.bin"/><Relationship Id="rId8" Type="http://schemas.openxmlformats.org/officeDocument/2006/relationships/oleObject" Target="../embeddings/oleObject347.bin"/><Relationship Id="rId9" Type="http://schemas.openxmlformats.org/officeDocument/2006/relationships/oleObject" Target="../embeddings/oleObject348.bin"/><Relationship Id="rId10" Type="http://schemas.openxmlformats.org/officeDocument/2006/relationships/image" Target="../media/image218.wmf"/></Relationships>
</file>

<file path=ppt/slides/_rels/slide61.xml.rels><?xml version="1.0" encoding="UTF-8" standalone="yes"?>
<Relationships xmlns="http://schemas.openxmlformats.org/package/2006/relationships"><Relationship Id="rId11" Type="http://schemas.openxmlformats.org/officeDocument/2006/relationships/image" Target="../media/image225.wmf"/><Relationship Id="rId12" Type="http://schemas.openxmlformats.org/officeDocument/2006/relationships/oleObject" Target="../embeddings/oleObject359.bin"/><Relationship Id="rId13" Type="http://schemas.openxmlformats.org/officeDocument/2006/relationships/image" Target="../media/image226.wmf"/><Relationship Id="rId14" Type="http://schemas.openxmlformats.org/officeDocument/2006/relationships/oleObject" Target="../embeddings/oleObject360.bin"/><Relationship Id="rId15" Type="http://schemas.openxmlformats.org/officeDocument/2006/relationships/image" Target="../media/image227.wmf"/><Relationship Id="rId1" Type="http://schemas.openxmlformats.org/officeDocument/2006/relationships/vmlDrawing" Target="../drawings/vmlDrawing56.vml"/><Relationship Id="rId2" Type="http://schemas.openxmlformats.org/officeDocument/2006/relationships/slideLayout" Target="../slideLayouts/slideLayout2.xml"/><Relationship Id="rId3" Type="http://schemas.openxmlformats.org/officeDocument/2006/relationships/oleObject" Target="../embeddings/oleObject353.bin"/><Relationship Id="rId4" Type="http://schemas.openxmlformats.org/officeDocument/2006/relationships/image" Target="../media/image2.wmf"/><Relationship Id="rId5" Type="http://schemas.openxmlformats.org/officeDocument/2006/relationships/oleObject" Target="../embeddings/oleObject354.bin"/><Relationship Id="rId6" Type="http://schemas.openxmlformats.org/officeDocument/2006/relationships/oleObject" Target="../embeddings/oleObject355.bin"/><Relationship Id="rId7" Type="http://schemas.openxmlformats.org/officeDocument/2006/relationships/oleObject" Target="../embeddings/oleObject356.bin"/><Relationship Id="rId8" Type="http://schemas.openxmlformats.org/officeDocument/2006/relationships/oleObject" Target="../embeddings/oleObject357.bin"/><Relationship Id="rId9" Type="http://schemas.openxmlformats.org/officeDocument/2006/relationships/image" Target="../media/image224.wmf"/><Relationship Id="rId10" Type="http://schemas.openxmlformats.org/officeDocument/2006/relationships/oleObject" Target="../embeddings/oleObject358.bin"/></Relationships>
</file>

<file path=ppt/slides/_rels/slide62.xml.rels><?xml version="1.0" encoding="UTF-8" standalone="yes"?>
<Relationships xmlns="http://schemas.openxmlformats.org/package/2006/relationships"><Relationship Id="rId9" Type="http://schemas.openxmlformats.org/officeDocument/2006/relationships/image" Target="../media/image230.wmf"/><Relationship Id="rId20" Type="http://schemas.openxmlformats.org/officeDocument/2006/relationships/oleObject" Target="../embeddings/oleObject369.bin"/><Relationship Id="rId21" Type="http://schemas.openxmlformats.org/officeDocument/2006/relationships/image" Target="../media/image236.wmf"/><Relationship Id="rId10" Type="http://schemas.openxmlformats.org/officeDocument/2006/relationships/oleObject" Target="../embeddings/oleObject364.bin"/><Relationship Id="rId11" Type="http://schemas.openxmlformats.org/officeDocument/2006/relationships/image" Target="../media/image231.wmf"/><Relationship Id="rId12" Type="http://schemas.openxmlformats.org/officeDocument/2006/relationships/oleObject" Target="../embeddings/oleObject365.bin"/><Relationship Id="rId13" Type="http://schemas.openxmlformats.org/officeDocument/2006/relationships/image" Target="../media/image232.wmf"/><Relationship Id="rId14" Type="http://schemas.openxmlformats.org/officeDocument/2006/relationships/oleObject" Target="../embeddings/oleObject366.bin"/><Relationship Id="rId15" Type="http://schemas.openxmlformats.org/officeDocument/2006/relationships/image" Target="../media/image233.wmf"/><Relationship Id="rId16" Type="http://schemas.openxmlformats.org/officeDocument/2006/relationships/oleObject" Target="../embeddings/oleObject367.bin"/><Relationship Id="rId17" Type="http://schemas.openxmlformats.org/officeDocument/2006/relationships/image" Target="../media/image234.wmf"/><Relationship Id="rId18" Type="http://schemas.openxmlformats.org/officeDocument/2006/relationships/oleObject" Target="../embeddings/oleObject368.bin"/><Relationship Id="rId19" Type="http://schemas.openxmlformats.org/officeDocument/2006/relationships/image" Target="../media/image235.wmf"/><Relationship Id="rId1" Type="http://schemas.openxmlformats.org/officeDocument/2006/relationships/vmlDrawing" Target="../drawings/vmlDrawing57.vml"/><Relationship Id="rId2" Type="http://schemas.openxmlformats.org/officeDocument/2006/relationships/slideLayout" Target="../slideLayouts/slideLayout2.xml"/><Relationship Id="rId3" Type="http://schemas.openxmlformats.org/officeDocument/2006/relationships/image" Target="../media/image237.jpeg"/><Relationship Id="rId4" Type="http://schemas.openxmlformats.org/officeDocument/2006/relationships/oleObject" Target="../embeddings/oleObject361.bin"/><Relationship Id="rId5" Type="http://schemas.openxmlformats.org/officeDocument/2006/relationships/image" Target="../media/image228.wmf"/><Relationship Id="rId6" Type="http://schemas.openxmlformats.org/officeDocument/2006/relationships/oleObject" Target="../embeddings/oleObject362.bin"/><Relationship Id="rId7" Type="http://schemas.openxmlformats.org/officeDocument/2006/relationships/image" Target="../media/image229.wmf"/><Relationship Id="rId8" Type="http://schemas.openxmlformats.org/officeDocument/2006/relationships/oleObject" Target="../embeddings/oleObject363.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70.bin"/><Relationship Id="rId4" Type="http://schemas.openxmlformats.org/officeDocument/2006/relationships/image" Target="../media/image2.wmf"/><Relationship Id="rId5" Type="http://schemas.openxmlformats.org/officeDocument/2006/relationships/oleObject" Target="../embeddings/oleObject371.bin"/><Relationship Id="rId6" Type="http://schemas.openxmlformats.org/officeDocument/2006/relationships/oleObject" Target="../embeddings/oleObject372.bin"/><Relationship Id="rId7" Type="http://schemas.openxmlformats.org/officeDocument/2006/relationships/oleObject" Target="../embeddings/oleObject373.bin"/><Relationship Id="rId1" Type="http://schemas.openxmlformats.org/officeDocument/2006/relationships/vmlDrawing" Target="../drawings/vmlDrawing58.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9" Type="http://schemas.openxmlformats.org/officeDocument/2006/relationships/image" Target="../media/image238.wmf"/><Relationship Id="rId20" Type="http://schemas.openxmlformats.org/officeDocument/2006/relationships/oleObject" Target="../embeddings/oleObject384.bin"/><Relationship Id="rId21" Type="http://schemas.openxmlformats.org/officeDocument/2006/relationships/image" Target="../media/image244.wmf"/><Relationship Id="rId22" Type="http://schemas.openxmlformats.org/officeDocument/2006/relationships/oleObject" Target="../embeddings/oleObject385.bin"/><Relationship Id="rId23" Type="http://schemas.openxmlformats.org/officeDocument/2006/relationships/image" Target="../media/image245.wmf"/><Relationship Id="rId24" Type="http://schemas.openxmlformats.org/officeDocument/2006/relationships/oleObject" Target="../embeddings/oleObject386.bin"/><Relationship Id="rId25" Type="http://schemas.openxmlformats.org/officeDocument/2006/relationships/image" Target="../media/image246.wmf"/><Relationship Id="rId26" Type="http://schemas.openxmlformats.org/officeDocument/2006/relationships/oleObject" Target="../embeddings/oleObject387.bin"/><Relationship Id="rId27" Type="http://schemas.openxmlformats.org/officeDocument/2006/relationships/image" Target="../media/image247.wmf"/><Relationship Id="rId10" Type="http://schemas.openxmlformats.org/officeDocument/2006/relationships/oleObject" Target="../embeddings/oleObject379.bin"/><Relationship Id="rId11" Type="http://schemas.openxmlformats.org/officeDocument/2006/relationships/image" Target="../media/image239.wmf"/><Relationship Id="rId12" Type="http://schemas.openxmlformats.org/officeDocument/2006/relationships/oleObject" Target="../embeddings/oleObject380.bin"/><Relationship Id="rId13" Type="http://schemas.openxmlformats.org/officeDocument/2006/relationships/image" Target="../media/image240.wmf"/><Relationship Id="rId14" Type="http://schemas.openxmlformats.org/officeDocument/2006/relationships/oleObject" Target="../embeddings/oleObject381.bin"/><Relationship Id="rId15" Type="http://schemas.openxmlformats.org/officeDocument/2006/relationships/image" Target="../media/image241.wmf"/><Relationship Id="rId16" Type="http://schemas.openxmlformats.org/officeDocument/2006/relationships/oleObject" Target="../embeddings/oleObject382.bin"/><Relationship Id="rId17" Type="http://schemas.openxmlformats.org/officeDocument/2006/relationships/image" Target="../media/image242.wmf"/><Relationship Id="rId18" Type="http://schemas.openxmlformats.org/officeDocument/2006/relationships/oleObject" Target="../embeddings/oleObject383.bin"/><Relationship Id="rId19" Type="http://schemas.openxmlformats.org/officeDocument/2006/relationships/image" Target="../media/image243.wmf"/><Relationship Id="rId1" Type="http://schemas.openxmlformats.org/officeDocument/2006/relationships/vmlDrawing" Target="../drawings/vmlDrawing59.vml"/><Relationship Id="rId2" Type="http://schemas.openxmlformats.org/officeDocument/2006/relationships/slideLayout" Target="../slideLayouts/slideLayout2.xml"/><Relationship Id="rId3" Type="http://schemas.openxmlformats.org/officeDocument/2006/relationships/oleObject" Target="../embeddings/oleObject374.bin"/><Relationship Id="rId4" Type="http://schemas.openxmlformats.org/officeDocument/2006/relationships/image" Target="../media/image2.wmf"/><Relationship Id="rId5" Type="http://schemas.openxmlformats.org/officeDocument/2006/relationships/oleObject" Target="../embeddings/oleObject375.bin"/><Relationship Id="rId6" Type="http://schemas.openxmlformats.org/officeDocument/2006/relationships/oleObject" Target="../embeddings/oleObject376.bin"/><Relationship Id="rId7" Type="http://schemas.openxmlformats.org/officeDocument/2006/relationships/oleObject" Target="../embeddings/oleObject377.bin"/><Relationship Id="rId8" Type="http://schemas.openxmlformats.org/officeDocument/2006/relationships/oleObject" Target="../embeddings/oleObject378.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88.bin"/><Relationship Id="rId4" Type="http://schemas.openxmlformats.org/officeDocument/2006/relationships/image" Target="../media/image2.wmf"/><Relationship Id="rId5" Type="http://schemas.openxmlformats.org/officeDocument/2006/relationships/oleObject" Target="../embeddings/oleObject389.bin"/><Relationship Id="rId6" Type="http://schemas.openxmlformats.org/officeDocument/2006/relationships/oleObject" Target="../embeddings/oleObject390.bin"/><Relationship Id="rId7" Type="http://schemas.openxmlformats.org/officeDocument/2006/relationships/oleObject" Target="../embeddings/oleObject391.bin"/><Relationship Id="rId1" Type="http://schemas.openxmlformats.org/officeDocument/2006/relationships/vmlDrawing" Target="../drawings/vmlDrawing60.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48.jpeg"/><Relationship Id="rId5" Type="http://schemas.openxmlformats.org/officeDocument/2006/relationships/oleObject" Target="../embeddings/oleObject392.bin"/><Relationship Id="rId6" Type="http://schemas.openxmlformats.org/officeDocument/2006/relationships/image" Target="../media/image2.wmf"/><Relationship Id="rId7" Type="http://schemas.openxmlformats.org/officeDocument/2006/relationships/oleObject" Target="../embeddings/oleObject393.bin"/><Relationship Id="rId8" Type="http://schemas.openxmlformats.org/officeDocument/2006/relationships/oleObject" Target="../embeddings/oleObject394.bin"/><Relationship Id="rId9" Type="http://schemas.openxmlformats.org/officeDocument/2006/relationships/oleObject" Target="../embeddings/oleObject395.bin"/><Relationship Id="rId1" Type="http://schemas.openxmlformats.org/officeDocument/2006/relationships/vmlDrawing" Target="../drawings/vmlDrawing61.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0" Type="http://schemas.openxmlformats.org/officeDocument/2006/relationships/image" Target="../media/image257.wmf"/><Relationship Id="rId21" Type="http://schemas.openxmlformats.org/officeDocument/2006/relationships/oleObject" Target="../embeddings/oleObject405.bin"/><Relationship Id="rId22" Type="http://schemas.openxmlformats.org/officeDocument/2006/relationships/image" Target="../media/image258.png"/><Relationship Id="rId23" Type="http://schemas.openxmlformats.org/officeDocument/2006/relationships/oleObject" Target="../embeddings/oleObject406.bin"/><Relationship Id="rId24" Type="http://schemas.openxmlformats.org/officeDocument/2006/relationships/image" Target="../media/image259.wmf"/><Relationship Id="rId25" Type="http://schemas.openxmlformats.org/officeDocument/2006/relationships/oleObject" Target="../embeddings/oleObject407.bin"/><Relationship Id="rId26" Type="http://schemas.openxmlformats.org/officeDocument/2006/relationships/image" Target="../media/image260.png"/><Relationship Id="rId27" Type="http://schemas.openxmlformats.org/officeDocument/2006/relationships/oleObject" Target="../embeddings/oleObject408.bin"/><Relationship Id="rId28" Type="http://schemas.openxmlformats.org/officeDocument/2006/relationships/image" Target="../media/image261.wmf"/><Relationship Id="rId29" Type="http://schemas.openxmlformats.org/officeDocument/2006/relationships/oleObject" Target="../embeddings/oleObject409.bin"/><Relationship Id="rId1" Type="http://schemas.openxmlformats.org/officeDocument/2006/relationships/vmlDrawing" Target="../drawings/vmlDrawing62.vml"/><Relationship Id="rId2" Type="http://schemas.openxmlformats.org/officeDocument/2006/relationships/slideLayout" Target="../slideLayouts/slideLayout2.xml"/><Relationship Id="rId3" Type="http://schemas.openxmlformats.org/officeDocument/2006/relationships/oleObject" Target="../embeddings/oleObject396.bin"/><Relationship Id="rId4" Type="http://schemas.openxmlformats.org/officeDocument/2006/relationships/image" Target="../media/image249.wmf"/><Relationship Id="rId5" Type="http://schemas.openxmlformats.org/officeDocument/2006/relationships/oleObject" Target="../embeddings/oleObject397.bin"/><Relationship Id="rId30" Type="http://schemas.openxmlformats.org/officeDocument/2006/relationships/image" Target="../media/image262.png"/><Relationship Id="rId31" Type="http://schemas.openxmlformats.org/officeDocument/2006/relationships/oleObject" Target="../embeddings/oleObject410.bin"/><Relationship Id="rId32" Type="http://schemas.openxmlformats.org/officeDocument/2006/relationships/image" Target="../media/image263.wmf"/><Relationship Id="rId9" Type="http://schemas.openxmlformats.org/officeDocument/2006/relationships/oleObject" Target="../embeddings/oleObject399.bin"/><Relationship Id="rId6" Type="http://schemas.openxmlformats.org/officeDocument/2006/relationships/image" Target="../media/image250.wmf"/><Relationship Id="rId7" Type="http://schemas.openxmlformats.org/officeDocument/2006/relationships/oleObject" Target="../embeddings/oleObject398.bin"/><Relationship Id="rId8" Type="http://schemas.openxmlformats.org/officeDocument/2006/relationships/image" Target="../media/image251.wmf"/><Relationship Id="rId33" Type="http://schemas.openxmlformats.org/officeDocument/2006/relationships/oleObject" Target="../embeddings/oleObject411.bin"/><Relationship Id="rId34" Type="http://schemas.openxmlformats.org/officeDocument/2006/relationships/image" Target="../media/image264.wmf"/><Relationship Id="rId35" Type="http://schemas.openxmlformats.org/officeDocument/2006/relationships/oleObject" Target="../embeddings/oleObject412.bin"/><Relationship Id="rId36" Type="http://schemas.openxmlformats.org/officeDocument/2006/relationships/image" Target="../media/image265.png"/><Relationship Id="rId10" Type="http://schemas.openxmlformats.org/officeDocument/2006/relationships/image" Target="../media/image252.wmf"/><Relationship Id="rId11" Type="http://schemas.openxmlformats.org/officeDocument/2006/relationships/oleObject" Target="../embeddings/oleObject400.bin"/><Relationship Id="rId12" Type="http://schemas.openxmlformats.org/officeDocument/2006/relationships/image" Target="../media/image253.wmf"/><Relationship Id="rId13" Type="http://schemas.openxmlformats.org/officeDocument/2006/relationships/oleObject" Target="../embeddings/oleObject401.bin"/><Relationship Id="rId14" Type="http://schemas.openxmlformats.org/officeDocument/2006/relationships/image" Target="../media/image254.wmf"/><Relationship Id="rId15" Type="http://schemas.openxmlformats.org/officeDocument/2006/relationships/oleObject" Target="../embeddings/oleObject402.bin"/><Relationship Id="rId16" Type="http://schemas.openxmlformats.org/officeDocument/2006/relationships/image" Target="../media/image255.wmf"/><Relationship Id="rId17" Type="http://schemas.openxmlformats.org/officeDocument/2006/relationships/oleObject" Target="../embeddings/oleObject403.bin"/><Relationship Id="rId18" Type="http://schemas.openxmlformats.org/officeDocument/2006/relationships/image" Target="../media/image256.wmf"/><Relationship Id="rId19" Type="http://schemas.openxmlformats.org/officeDocument/2006/relationships/oleObject" Target="../embeddings/oleObject404.bin"/><Relationship Id="rId37" Type="http://schemas.openxmlformats.org/officeDocument/2006/relationships/oleObject" Target="../embeddings/oleObject413.bin"/><Relationship Id="rId38" Type="http://schemas.openxmlformats.org/officeDocument/2006/relationships/image" Target="../media/image266.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14.bin"/><Relationship Id="rId4" Type="http://schemas.openxmlformats.org/officeDocument/2006/relationships/image" Target="../media/image2.wmf"/><Relationship Id="rId5" Type="http://schemas.openxmlformats.org/officeDocument/2006/relationships/oleObject" Target="../embeddings/oleObject415.bin"/><Relationship Id="rId6" Type="http://schemas.openxmlformats.org/officeDocument/2006/relationships/oleObject" Target="../embeddings/oleObject416.bin"/><Relationship Id="rId7" Type="http://schemas.openxmlformats.org/officeDocument/2006/relationships/oleObject" Target="../embeddings/oleObject417.bin"/><Relationship Id="rId1" Type="http://schemas.openxmlformats.org/officeDocument/2006/relationships/vmlDrawing" Target="../drawings/vmlDrawing63.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1" Type="http://schemas.openxmlformats.org/officeDocument/2006/relationships/oleObject" Target="../embeddings/oleObject423.bin"/><Relationship Id="rId12" Type="http://schemas.openxmlformats.org/officeDocument/2006/relationships/image" Target="../media/image214.wmf"/><Relationship Id="rId13" Type="http://schemas.openxmlformats.org/officeDocument/2006/relationships/oleObject" Target="../embeddings/oleObject424.bin"/><Relationship Id="rId14" Type="http://schemas.openxmlformats.org/officeDocument/2006/relationships/image" Target="../media/image215.wmf"/><Relationship Id="rId15" Type="http://schemas.openxmlformats.org/officeDocument/2006/relationships/image" Target="../media/image216.emf"/><Relationship Id="rId16" Type="http://schemas.openxmlformats.org/officeDocument/2006/relationships/image" Target="../media/image217.emf"/><Relationship Id="rId1" Type="http://schemas.openxmlformats.org/officeDocument/2006/relationships/vmlDrawing" Target="../drawings/vmlDrawing64.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oleObject" Target="../embeddings/oleObject418.bin"/><Relationship Id="rId5" Type="http://schemas.openxmlformats.org/officeDocument/2006/relationships/image" Target="../media/image2.wmf"/><Relationship Id="rId6" Type="http://schemas.openxmlformats.org/officeDocument/2006/relationships/oleObject" Target="../embeddings/oleObject419.bin"/><Relationship Id="rId7" Type="http://schemas.openxmlformats.org/officeDocument/2006/relationships/oleObject" Target="../embeddings/oleObject420.bin"/><Relationship Id="rId8" Type="http://schemas.openxmlformats.org/officeDocument/2006/relationships/oleObject" Target="../embeddings/oleObject421.bin"/><Relationship Id="rId9" Type="http://schemas.openxmlformats.org/officeDocument/2006/relationships/oleObject" Target="../embeddings/oleObject422.bin"/><Relationship Id="rId10" Type="http://schemas.openxmlformats.org/officeDocument/2006/relationships/image" Target="../media/image213.wmf"/></Relationships>
</file>

<file path=ppt/slides/_rels/slide7.xml.rels><?xml version="1.0" encoding="UTF-8" standalone="yes"?>
<Relationships xmlns="http://schemas.openxmlformats.org/package/2006/relationships"><Relationship Id="rId11" Type="http://schemas.openxmlformats.org/officeDocument/2006/relationships/image" Target="../media/image16.wmf"/><Relationship Id="rId12" Type="http://schemas.openxmlformats.org/officeDocument/2006/relationships/oleObject" Target="../embeddings/oleObject21.bin"/><Relationship Id="rId13" Type="http://schemas.openxmlformats.org/officeDocument/2006/relationships/image" Target="../media/image17.wmf"/><Relationship Id="rId14" Type="http://schemas.openxmlformats.org/officeDocument/2006/relationships/oleObject" Target="../embeddings/oleObject22.bin"/><Relationship Id="rId15" Type="http://schemas.openxmlformats.org/officeDocument/2006/relationships/image" Target="../media/image18.wmf"/><Relationship Id="rId16" Type="http://schemas.openxmlformats.org/officeDocument/2006/relationships/oleObject" Target="../embeddings/oleObject23.bin"/><Relationship Id="rId17" Type="http://schemas.openxmlformats.org/officeDocument/2006/relationships/image" Target="../media/image19.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20.jpeg"/><Relationship Id="rId4" Type="http://schemas.openxmlformats.org/officeDocument/2006/relationships/oleObject" Target="../embeddings/oleObject17.bin"/><Relationship Id="rId5" Type="http://schemas.openxmlformats.org/officeDocument/2006/relationships/image" Target="../media/image13.wmf"/><Relationship Id="rId6" Type="http://schemas.openxmlformats.org/officeDocument/2006/relationships/oleObject" Target="../embeddings/oleObject18.bin"/><Relationship Id="rId7" Type="http://schemas.openxmlformats.org/officeDocument/2006/relationships/image" Target="../media/image14.wmf"/><Relationship Id="rId8" Type="http://schemas.openxmlformats.org/officeDocument/2006/relationships/oleObject" Target="../embeddings/oleObject19.bin"/><Relationship Id="rId9" Type="http://schemas.openxmlformats.org/officeDocument/2006/relationships/image" Target="../media/image15.wmf"/><Relationship Id="rId10" Type="http://schemas.openxmlformats.org/officeDocument/2006/relationships/oleObject" Target="../embeddings/oleObject20.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25.bin"/><Relationship Id="rId4" Type="http://schemas.openxmlformats.org/officeDocument/2006/relationships/image" Target="../media/image2.wmf"/><Relationship Id="rId5" Type="http://schemas.openxmlformats.org/officeDocument/2006/relationships/oleObject" Target="../embeddings/oleObject426.bin"/><Relationship Id="rId6" Type="http://schemas.openxmlformats.org/officeDocument/2006/relationships/oleObject" Target="../embeddings/oleObject427.bin"/><Relationship Id="rId7" Type="http://schemas.openxmlformats.org/officeDocument/2006/relationships/oleObject" Target="../embeddings/oleObject428.bin"/><Relationship Id="rId1" Type="http://schemas.openxmlformats.org/officeDocument/2006/relationships/vmlDrawing" Target="../drawings/vmlDrawing65.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1" Type="http://schemas.openxmlformats.org/officeDocument/2006/relationships/oleObject" Target="../embeddings/oleObject434.bin"/><Relationship Id="rId12" Type="http://schemas.openxmlformats.org/officeDocument/2006/relationships/image" Target="../media/image219.wmf"/><Relationship Id="rId13" Type="http://schemas.openxmlformats.org/officeDocument/2006/relationships/oleObject" Target="../embeddings/oleObject435.bin"/><Relationship Id="rId14" Type="http://schemas.openxmlformats.org/officeDocument/2006/relationships/image" Target="../media/image220.wmf"/><Relationship Id="rId15" Type="http://schemas.openxmlformats.org/officeDocument/2006/relationships/oleObject" Target="../embeddings/oleObject436.bin"/><Relationship Id="rId16" Type="http://schemas.openxmlformats.org/officeDocument/2006/relationships/image" Target="../media/image221.wmf"/><Relationship Id="rId17" Type="http://schemas.openxmlformats.org/officeDocument/2006/relationships/oleObject" Target="../embeddings/oleObject437.bin"/><Relationship Id="rId18" Type="http://schemas.openxmlformats.org/officeDocument/2006/relationships/image" Target="../media/image222.wmf"/><Relationship Id="rId1" Type="http://schemas.openxmlformats.org/officeDocument/2006/relationships/vmlDrawing" Target="../drawings/vmlDrawing66.vml"/><Relationship Id="rId2" Type="http://schemas.openxmlformats.org/officeDocument/2006/relationships/slideLayout" Target="../slideLayouts/slideLayout2.xml"/><Relationship Id="rId3" Type="http://schemas.openxmlformats.org/officeDocument/2006/relationships/image" Target="../media/image223.jpeg"/><Relationship Id="rId4" Type="http://schemas.openxmlformats.org/officeDocument/2006/relationships/oleObject" Target="../embeddings/oleObject429.bin"/><Relationship Id="rId5" Type="http://schemas.openxmlformats.org/officeDocument/2006/relationships/image" Target="../media/image2.wmf"/><Relationship Id="rId6" Type="http://schemas.openxmlformats.org/officeDocument/2006/relationships/oleObject" Target="../embeddings/oleObject430.bin"/><Relationship Id="rId7" Type="http://schemas.openxmlformats.org/officeDocument/2006/relationships/oleObject" Target="../embeddings/oleObject431.bin"/><Relationship Id="rId8" Type="http://schemas.openxmlformats.org/officeDocument/2006/relationships/oleObject" Target="../embeddings/oleObject432.bin"/><Relationship Id="rId9" Type="http://schemas.openxmlformats.org/officeDocument/2006/relationships/oleObject" Target="../embeddings/oleObject433.bin"/><Relationship Id="rId10" Type="http://schemas.openxmlformats.org/officeDocument/2006/relationships/image" Target="../media/image218.wmf"/></Relationships>
</file>

<file path=ppt/slides/_rels/slide72.xml.rels><?xml version="1.0" encoding="UTF-8" standalone="yes"?>
<Relationships xmlns="http://schemas.openxmlformats.org/package/2006/relationships"><Relationship Id="rId11" Type="http://schemas.openxmlformats.org/officeDocument/2006/relationships/image" Target="../media/image225.wmf"/><Relationship Id="rId12" Type="http://schemas.openxmlformats.org/officeDocument/2006/relationships/oleObject" Target="../embeddings/oleObject444.bin"/><Relationship Id="rId13" Type="http://schemas.openxmlformats.org/officeDocument/2006/relationships/image" Target="../media/image226.wmf"/><Relationship Id="rId14" Type="http://schemas.openxmlformats.org/officeDocument/2006/relationships/oleObject" Target="../embeddings/oleObject445.bin"/><Relationship Id="rId15" Type="http://schemas.openxmlformats.org/officeDocument/2006/relationships/image" Target="../media/image227.wmf"/><Relationship Id="rId1" Type="http://schemas.openxmlformats.org/officeDocument/2006/relationships/vmlDrawing" Target="../drawings/vmlDrawing67.vml"/><Relationship Id="rId2" Type="http://schemas.openxmlformats.org/officeDocument/2006/relationships/slideLayout" Target="../slideLayouts/slideLayout2.xml"/><Relationship Id="rId3" Type="http://schemas.openxmlformats.org/officeDocument/2006/relationships/oleObject" Target="../embeddings/oleObject438.bin"/><Relationship Id="rId4" Type="http://schemas.openxmlformats.org/officeDocument/2006/relationships/image" Target="../media/image2.wmf"/><Relationship Id="rId5" Type="http://schemas.openxmlformats.org/officeDocument/2006/relationships/oleObject" Target="../embeddings/oleObject439.bin"/><Relationship Id="rId6" Type="http://schemas.openxmlformats.org/officeDocument/2006/relationships/oleObject" Target="../embeddings/oleObject440.bin"/><Relationship Id="rId7" Type="http://schemas.openxmlformats.org/officeDocument/2006/relationships/oleObject" Target="../embeddings/oleObject441.bin"/><Relationship Id="rId8" Type="http://schemas.openxmlformats.org/officeDocument/2006/relationships/oleObject" Target="../embeddings/oleObject442.bin"/><Relationship Id="rId9" Type="http://schemas.openxmlformats.org/officeDocument/2006/relationships/image" Target="../media/image224.wmf"/><Relationship Id="rId10" Type="http://schemas.openxmlformats.org/officeDocument/2006/relationships/oleObject" Target="../embeddings/oleObject443.bin"/></Relationships>
</file>

<file path=ppt/slides/_rels/slide73.xml.rels><?xml version="1.0" encoding="UTF-8" standalone="yes"?>
<Relationships xmlns="http://schemas.openxmlformats.org/package/2006/relationships"><Relationship Id="rId9" Type="http://schemas.openxmlformats.org/officeDocument/2006/relationships/image" Target="../media/image230.wmf"/><Relationship Id="rId20" Type="http://schemas.openxmlformats.org/officeDocument/2006/relationships/oleObject" Target="../embeddings/oleObject454.bin"/><Relationship Id="rId21" Type="http://schemas.openxmlformats.org/officeDocument/2006/relationships/image" Target="../media/image236.wmf"/><Relationship Id="rId10" Type="http://schemas.openxmlformats.org/officeDocument/2006/relationships/oleObject" Target="../embeddings/oleObject449.bin"/><Relationship Id="rId11" Type="http://schemas.openxmlformats.org/officeDocument/2006/relationships/image" Target="../media/image231.wmf"/><Relationship Id="rId12" Type="http://schemas.openxmlformats.org/officeDocument/2006/relationships/oleObject" Target="../embeddings/oleObject450.bin"/><Relationship Id="rId13" Type="http://schemas.openxmlformats.org/officeDocument/2006/relationships/image" Target="../media/image232.wmf"/><Relationship Id="rId14" Type="http://schemas.openxmlformats.org/officeDocument/2006/relationships/oleObject" Target="../embeddings/oleObject451.bin"/><Relationship Id="rId15" Type="http://schemas.openxmlformats.org/officeDocument/2006/relationships/image" Target="../media/image233.wmf"/><Relationship Id="rId16" Type="http://schemas.openxmlformats.org/officeDocument/2006/relationships/oleObject" Target="../embeddings/oleObject452.bin"/><Relationship Id="rId17" Type="http://schemas.openxmlformats.org/officeDocument/2006/relationships/image" Target="../media/image234.wmf"/><Relationship Id="rId18" Type="http://schemas.openxmlformats.org/officeDocument/2006/relationships/oleObject" Target="../embeddings/oleObject453.bin"/><Relationship Id="rId19" Type="http://schemas.openxmlformats.org/officeDocument/2006/relationships/image" Target="../media/image235.wmf"/><Relationship Id="rId1" Type="http://schemas.openxmlformats.org/officeDocument/2006/relationships/vmlDrawing" Target="../drawings/vmlDrawing68.vml"/><Relationship Id="rId2" Type="http://schemas.openxmlformats.org/officeDocument/2006/relationships/slideLayout" Target="../slideLayouts/slideLayout2.xml"/><Relationship Id="rId3" Type="http://schemas.openxmlformats.org/officeDocument/2006/relationships/image" Target="../media/image237.jpeg"/><Relationship Id="rId4" Type="http://schemas.openxmlformats.org/officeDocument/2006/relationships/oleObject" Target="../embeddings/oleObject446.bin"/><Relationship Id="rId5" Type="http://schemas.openxmlformats.org/officeDocument/2006/relationships/image" Target="../media/image228.wmf"/><Relationship Id="rId6" Type="http://schemas.openxmlformats.org/officeDocument/2006/relationships/oleObject" Target="../embeddings/oleObject447.bin"/><Relationship Id="rId7" Type="http://schemas.openxmlformats.org/officeDocument/2006/relationships/image" Target="../media/image229.wmf"/><Relationship Id="rId8" Type="http://schemas.openxmlformats.org/officeDocument/2006/relationships/oleObject" Target="../embeddings/oleObject448.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55.bin"/><Relationship Id="rId4" Type="http://schemas.openxmlformats.org/officeDocument/2006/relationships/image" Target="../media/image2.wmf"/><Relationship Id="rId5" Type="http://schemas.openxmlformats.org/officeDocument/2006/relationships/oleObject" Target="../embeddings/oleObject456.bin"/><Relationship Id="rId6" Type="http://schemas.openxmlformats.org/officeDocument/2006/relationships/oleObject" Target="../embeddings/oleObject457.bin"/><Relationship Id="rId7" Type="http://schemas.openxmlformats.org/officeDocument/2006/relationships/oleObject" Target="../embeddings/oleObject458.bin"/><Relationship Id="rId1" Type="http://schemas.openxmlformats.org/officeDocument/2006/relationships/vmlDrawing" Target="../drawings/vmlDrawing69.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9" Type="http://schemas.openxmlformats.org/officeDocument/2006/relationships/image" Target="../media/image238.wmf"/><Relationship Id="rId20" Type="http://schemas.openxmlformats.org/officeDocument/2006/relationships/oleObject" Target="../embeddings/oleObject469.bin"/><Relationship Id="rId21" Type="http://schemas.openxmlformats.org/officeDocument/2006/relationships/image" Target="../media/image244.wmf"/><Relationship Id="rId22" Type="http://schemas.openxmlformats.org/officeDocument/2006/relationships/oleObject" Target="../embeddings/oleObject470.bin"/><Relationship Id="rId23" Type="http://schemas.openxmlformats.org/officeDocument/2006/relationships/image" Target="../media/image245.wmf"/><Relationship Id="rId24" Type="http://schemas.openxmlformats.org/officeDocument/2006/relationships/oleObject" Target="../embeddings/oleObject471.bin"/><Relationship Id="rId25" Type="http://schemas.openxmlformats.org/officeDocument/2006/relationships/image" Target="../media/image246.wmf"/><Relationship Id="rId26" Type="http://schemas.openxmlformats.org/officeDocument/2006/relationships/oleObject" Target="../embeddings/oleObject472.bin"/><Relationship Id="rId27" Type="http://schemas.openxmlformats.org/officeDocument/2006/relationships/image" Target="../media/image247.wmf"/><Relationship Id="rId10" Type="http://schemas.openxmlformats.org/officeDocument/2006/relationships/oleObject" Target="../embeddings/oleObject464.bin"/><Relationship Id="rId11" Type="http://schemas.openxmlformats.org/officeDocument/2006/relationships/image" Target="../media/image239.wmf"/><Relationship Id="rId12" Type="http://schemas.openxmlformats.org/officeDocument/2006/relationships/oleObject" Target="../embeddings/oleObject465.bin"/><Relationship Id="rId13" Type="http://schemas.openxmlformats.org/officeDocument/2006/relationships/image" Target="../media/image240.wmf"/><Relationship Id="rId14" Type="http://schemas.openxmlformats.org/officeDocument/2006/relationships/oleObject" Target="../embeddings/oleObject466.bin"/><Relationship Id="rId15" Type="http://schemas.openxmlformats.org/officeDocument/2006/relationships/image" Target="../media/image241.wmf"/><Relationship Id="rId16" Type="http://schemas.openxmlformats.org/officeDocument/2006/relationships/oleObject" Target="../embeddings/oleObject467.bin"/><Relationship Id="rId17" Type="http://schemas.openxmlformats.org/officeDocument/2006/relationships/image" Target="../media/image242.wmf"/><Relationship Id="rId18" Type="http://schemas.openxmlformats.org/officeDocument/2006/relationships/oleObject" Target="../embeddings/oleObject468.bin"/><Relationship Id="rId19" Type="http://schemas.openxmlformats.org/officeDocument/2006/relationships/image" Target="../media/image243.wmf"/><Relationship Id="rId1" Type="http://schemas.openxmlformats.org/officeDocument/2006/relationships/vmlDrawing" Target="../drawings/vmlDrawing70.vml"/><Relationship Id="rId2" Type="http://schemas.openxmlformats.org/officeDocument/2006/relationships/slideLayout" Target="../slideLayouts/slideLayout2.xml"/><Relationship Id="rId3" Type="http://schemas.openxmlformats.org/officeDocument/2006/relationships/oleObject" Target="../embeddings/oleObject459.bin"/><Relationship Id="rId4" Type="http://schemas.openxmlformats.org/officeDocument/2006/relationships/image" Target="../media/image2.wmf"/><Relationship Id="rId5" Type="http://schemas.openxmlformats.org/officeDocument/2006/relationships/oleObject" Target="../embeddings/oleObject460.bin"/><Relationship Id="rId6" Type="http://schemas.openxmlformats.org/officeDocument/2006/relationships/oleObject" Target="../embeddings/oleObject461.bin"/><Relationship Id="rId7" Type="http://schemas.openxmlformats.org/officeDocument/2006/relationships/oleObject" Target="../embeddings/oleObject462.bin"/><Relationship Id="rId8" Type="http://schemas.openxmlformats.org/officeDocument/2006/relationships/oleObject" Target="../embeddings/oleObject463.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73.bin"/><Relationship Id="rId4" Type="http://schemas.openxmlformats.org/officeDocument/2006/relationships/image" Target="../media/image2.wmf"/><Relationship Id="rId5" Type="http://schemas.openxmlformats.org/officeDocument/2006/relationships/oleObject" Target="../embeddings/oleObject474.bin"/><Relationship Id="rId6" Type="http://schemas.openxmlformats.org/officeDocument/2006/relationships/oleObject" Target="../embeddings/oleObject475.bin"/><Relationship Id="rId7" Type="http://schemas.openxmlformats.org/officeDocument/2006/relationships/oleObject" Target="../embeddings/oleObject476.bin"/><Relationship Id="rId1" Type="http://schemas.openxmlformats.org/officeDocument/2006/relationships/vmlDrawing" Target="../drawings/vmlDrawing71.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77.bin"/><Relationship Id="rId4" Type="http://schemas.openxmlformats.org/officeDocument/2006/relationships/image" Target="../media/image2.wmf"/><Relationship Id="rId5" Type="http://schemas.openxmlformats.org/officeDocument/2006/relationships/oleObject" Target="../embeddings/oleObject478.bin"/><Relationship Id="rId6" Type="http://schemas.openxmlformats.org/officeDocument/2006/relationships/oleObject" Target="../embeddings/oleObject479.bin"/><Relationship Id="rId7" Type="http://schemas.openxmlformats.org/officeDocument/2006/relationships/oleObject" Target="../embeddings/oleObject480.bin"/><Relationship Id="rId1" Type="http://schemas.openxmlformats.org/officeDocument/2006/relationships/vmlDrawing" Target="../drawings/vmlDrawing72.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9" Type="http://schemas.openxmlformats.org/officeDocument/2006/relationships/image" Target="../media/image238.wmf"/><Relationship Id="rId20" Type="http://schemas.openxmlformats.org/officeDocument/2006/relationships/oleObject" Target="../embeddings/oleObject491.bin"/><Relationship Id="rId21" Type="http://schemas.openxmlformats.org/officeDocument/2006/relationships/image" Target="../media/image244.wmf"/><Relationship Id="rId22" Type="http://schemas.openxmlformats.org/officeDocument/2006/relationships/oleObject" Target="../embeddings/oleObject492.bin"/><Relationship Id="rId23" Type="http://schemas.openxmlformats.org/officeDocument/2006/relationships/image" Target="../media/image245.wmf"/><Relationship Id="rId24" Type="http://schemas.openxmlformats.org/officeDocument/2006/relationships/oleObject" Target="../embeddings/oleObject493.bin"/><Relationship Id="rId25" Type="http://schemas.openxmlformats.org/officeDocument/2006/relationships/image" Target="../media/image246.wmf"/><Relationship Id="rId26" Type="http://schemas.openxmlformats.org/officeDocument/2006/relationships/oleObject" Target="../embeddings/oleObject494.bin"/><Relationship Id="rId27" Type="http://schemas.openxmlformats.org/officeDocument/2006/relationships/image" Target="../media/image247.wmf"/><Relationship Id="rId10" Type="http://schemas.openxmlformats.org/officeDocument/2006/relationships/oleObject" Target="../embeddings/oleObject486.bin"/><Relationship Id="rId11" Type="http://schemas.openxmlformats.org/officeDocument/2006/relationships/image" Target="../media/image239.wmf"/><Relationship Id="rId12" Type="http://schemas.openxmlformats.org/officeDocument/2006/relationships/oleObject" Target="../embeddings/oleObject487.bin"/><Relationship Id="rId13" Type="http://schemas.openxmlformats.org/officeDocument/2006/relationships/image" Target="../media/image240.wmf"/><Relationship Id="rId14" Type="http://schemas.openxmlformats.org/officeDocument/2006/relationships/oleObject" Target="../embeddings/oleObject488.bin"/><Relationship Id="rId15" Type="http://schemas.openxmlformats.org/officeDocument/2006/relationships/image" Target="../media/image241.wmf"/><Relationship Id="rId16" Type="http://schemas.openxmlformats.org/officeDocument/2006/relationships/oleObject" Target="../embeddings/oleObject489.bin"/><Relationship Id="rId17" Type="http://schemas.openxmlformats.org/officeDocument/2006/relationships/image" Target="../media/image242.wmf"/><Relationship Id="rId18" Type="http://schemas.openxmlformats.org/officeDocument/2006/relationships/oleObject" Target="../embeddings/oleObject490.bin"/><Relationship Id="rId19" Type="http://schemas.openxmlformats.org/officeDocument/2006/relationships/image" Target="../media/image243.wmf"/><Relationship Id="rId1" Type="http://schemas.openxmlformats.org/officeDocument/2006/relationships/vmlDrawing" Target="../drawings/vmlDrawing73.vml"/><Relationship Id="rId2" Type="http://schemas.openxmlformats.org/officeDocument/2006/relationships/slideLayout" Target="../slideLayouts/slideLayout2.xml"/><Relationship Id="rId3" Type="http://schemas.openxmlformats.org/officeDocument/2006/relationships/oleObject" Target="../embeddings/oleObject481.bin"/><Relationship Id="rId4" Type="http://schemas.openxmlformats.org/officeDocument/2006/relationships/image" Target="../media/image2.wmf"/><Relationship Id="rId5" Type="http://schemas.openxmlformats.org/officeDocument/2006/relationships/oleObject" Target="../embeddings/oleObject482.bin"/><Relationship Id="rId6" Type="http://schemas.openxmlformats.org/officeDocument/2006/relationships/oleObject" Target="../embeddings/oleObject483.bin"/><Relationship Id="rId7" Type="http://schemas.openxmlformats.org/officeDocument/2006/relationships/oleObject" Target="../embeddings/oleObject484.bin"/><Relationship Id="rId8" Type="http://schemas.openxmlformats.org/officeDocument/2006/relationships/oleObject" Target="../embeddings/oleObject485.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95.bin"/><Relationship Id="rId4" Type="http://schemas.openxmlformats.org/officeDocument/2006/relationships/image" Target="../media/image2.wmf"/><Relationship Id="rId5" Type="http://schemas.openxmlformats.org/officeDocument/2006/relationships/oleObject" Target="../embeddings/oleObject496.bin"/><Relationship Id="rId6" Type="http://schemas.openxmlformats.org/officeDocument/2006/relationships/oleObject" Target="../embeddings/oleObject497.bin"/><Relationship Id="rId7" Type="http://schemas.openxmlformats.org/officeDocument/2006/relationships/oleObject" Target="../embeddings/oleObject498.bin"/><Relationship Id="rId1" Type="http://schemas.openxmlformats.org/officeDocument/2006/relationships/vmlDrawing" Target="../drawings/vmlDrawing7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2.wmf"/><Relationship Id="rId12" Type="http://schemas.openxmlformats.org/officeDocument/2006/relationships/oleObject" Target="../embeddings/oleObject30.bin"/><Relationship Id="rId13" Type="http://schemas.openxmlformats.org/officeDocument/2006/relationships/image" Target="../media/image23.wmf"/><Relationship Id="rId14" Type="http://schemas.openxmlformats.org/officeDocument/2006/relationships/oleObject" Target="../embeddings/oleObject31.bin"/><Relationship Id="rId15" Type="http://schemas.openxmlformats.org/officeDocument/2006/relationships/image" Target="../media/image24.wmf"/><Relationship Id="rId16" Type="http://schemas.openxmlformats.org/officeDocument/2006/relationships/oleObject" Target="../embeddings/oleObject32.bin"/><Relationship Id="rId17" Type="http://schemas.openxmlformats.org/officeDocument/2006/relationships/image" Target="../media/image25.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4.bin"/><Relationship Id="rId4" Type="http://schemas.openxmlformats.org/officeDocument/2006/relationships/image" Target="../media/image2.wmf"/><Relationship Id="rId5" Type="http://schemas.openxmlformats.org/officeDocument/2006/relationships/oleObject" Target="../embeddings/oleObject25.bin"/><Relationship Id="rId6" Type="http://schemas.openxmlformats.org/officeDocument/2006/relationships/oleObject" Target="../embeddings/oleObject26.bin"/><Relationship Id="rId7" Type="http://schemas.openxmlformats.org/officeDocument/2006/relationships/oleObject" Target="../embeddings/oleObject27.bin"/><Relationship Id="rId8" Type="http://schemas.openxmlformats.org/officeDocument/2006/relationships/oleObject" Target="../embeddings/oleObject28.bin"/><Relationship Id="rId9" Type="http://schemas.openxmlformats.org/officeDocument/2006/relationships/image" Target="../media/image21.wmf"/><Relationship Id="rId10" Type="http://schemas.openxmlformats.org/officeDocument/2006/relationships/oleObject" Target="../embeddings/oleObject29.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48.jpeg"/><Relationship Id="rId5" Type="http://schemas.openxmlformats.org/officeDocument/2006/relationships/oleObject" Target="../embeddings/oleObject499.bin"/><Relationship Id="rId6" Type="http://schemas.openxmlformats.org/officeDocument/2006/relationships/image" Target="../media/image2.wmf"/><Relationship Id="rId7" Type="http://schemas.openxmlformats.org/officeDocument/2006/relationships/oleObject" Target="../embeddings/oleObject500.bin"/><Relationship Id="rId8" Type="http://schemas.openxmlformats.org/officeDocument/2006/relationships/oleObject" Target="../embeddings/oleObject501.bin"/><Relationship Id="rId9" Type="http://schemas.openxmlformats.org/officeDocument/2006/relationships/oleObject" Target="../embeddings/oleObject502.bin"/><Relationship Id="rId1" Type="http://schemas.openxmlformats.org/officeDocument/2006/relationships/vmlDrawing" Target="../drawings/vmlDrawing75.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0" Type="http://schemas.openxmlformats.org/officeDocument/2006/relationships/image" Target="../media/image257.wmf"/><Relationship Id="rId21" Type="http://schemas.openxmlformats.org/officeDocument/2006/relationships/oleObject" Target="../embeddings/oleObject512.bin"/><Relationship Id="rId22" Type="http://schemas.openxmlformats.org/officeDocument/2006/relationships/image" Target="../media/image258.png"/><Relationship Id="rId23" Type="http://schemas.openxmlformats.org/officeDocument/2006/relationships/oleObject" Target="../embeddings/oleObject513.bin"/><Relationship Id="rId24" Type="http://schemas.openxmlformats.org/officeDocument/2006/relationships/image" Target="../media/image259.wmf"/><Relationship Id="rId25" Type="http://schemas.openxmlformats.org/officeDocument/2006/relationships/oleObject" Target="../embeddings/oleObject514.bin"/><Relationship Id="rId26" Type="http://schemas.openxmlformats.org/officeDocument/2006/relationships/image" Target="../media/image260.png"/><Relationship Id="rId27" Type="http://schemas.openxmlformats.org/officeDocument/2006/relationships/oleObject" Target="../embeddings/oleObject515.bin"/><Relationship Id="rId28" Type="http://schemas.openxmlformats.org/officeDocument/2006/relationships/image" Target="../media/image261.wmf"/><Relationship Id="rId29" Type="http://schemas.openxmlformats.org/officeDocument/2006/relationships/oleObject" Target="../embeddings/oleObject516.bin"/><Relationship Id="rId1" Type="http://schemas.openxmlformats.org/officeDocument/2006/relationships/vmlDrawing" Target="../drawings/vmlDrawing76.vml"/><Relationship Id="rId2" Type="http://schemas.openxmlformats.org/officeDocument/2006/relationships/slideLayout" Target="../slideLayouts/slideLayout2.xml"/><Relationship Id="rId3" Type="http://schemas.openxmlformats.org/officeDocument/2006/relationships/oleObject" Target="../embeddings/oleObject503.bin"/><Relationship Id="rId4" Type="http://schemas.openxmlformats.org/officeDocument/2006/relationships/image" Target="../media/image249.wmf"/><Relationship Id="rId5" Type="http://schemas.openxmlformats.org/officeDocument/2006/relationships/oleObject" Target="../embeddings/oleObject504.bin"/><Relationship Id="rId30" Type="http://schemas.openxmlformats.org/officeDocument/2006/relationships/image" Target="../media/image262.png"/><Relationship Id="rId31" Type="http://schemas.openxmlformats.org/officeDocument/2006/relationships/oleObject" Target="../embeddings/oleObject517.bin"/><Relationship Id="rId32" Type="http://schemas.openxmlformats.org/officeDocument/2006/relationships/image" Target="../media/image263.wmf"/><Relationship Id="rId9" Type="http://schemas.openxmlformats.org/officeDocument/2006/relationships/oleObject" Target="../embeddings/oleObject506.bin"/><Relationship Id="rId6" Type="http://schemas.openxmlformats.org/officeDocument/2006/relationships/image" Target="../media/image250.wmf"/><Relationship Id="rId7" Type="http://schemas.openxmlformats.org/officeDocument/2006/relationships/oleObject" Target="../embeddings/oleObject505.bin"/><Relationship Id="rId8" Type="http://schemas.openxmlformats.org/officeDocument/2006/relationships/image" Target="../media/image251.wmf"/><Relationship Id="rId33" Type="http://schemas.openxmlformats.org/officeDocument/2006/relationships/oleObject" Target="../embeddings/oleObject518.bin"/><Relationship Id="rId34" Type="http://schemas.openxmlformats.org/officeDocument/2006/relationships/image" Target="../media/image264.wmf"/><Relationship Id="rId35" Type="http://schemas.openxmlformats.org/officeDocument/2006/relationships/oleObject" Target="../embeddings/oleObject519.bin"/><Relationship Id="rId36" Type="http://schemas.openxmlformats.org/officeDocument/2006/relationships/image" Target="../media/image265.png"/><Relationship Id="rId10" Type="http://schemas.openxmlformats.org/officeDocument/2006/relationships/image" Target="../media/image252.wmf"/><Relationship Id="rId11" Type="http://schemas.openxmlformats.org/officeDocument/2006/relationships/oleObject" Target="../embeddings/oleObject507.bin"/><Relationship Id="rId12" Type="http://schemas.openxmlformats.org/officeDocument/2006/relationships/image" Target="../media/image253.wmf"/><Relationship Id="rId13" Type="http://schemas.openxmlformats.org/officeDocument/2006/relationships/oleObject" Target="../embeddings/oleObject508.bin"/><Relationship Id="rId14" Type="http://schemas.openxmlformats.org/officeDocument/2006/relationships/image" Target="../media/image254.wmf"/><Relationship Id="rId15" Type="http://schemas.openxmlformats.org/officeDocument/2006/relationships/oleObject" Target="../embeddings/oleObject509.bin"/><Relationship Id="rId16" Type="http://schemas.openxmlformats.org/officeDocument/2006/relationships/image" Target="../media/image255.wmf"/><Relationship Id="rId17" Type="http://schemas.openxmlformats.org/officeDocument/2006/relationships/oleObject" Target="../embeddings/oleObject510.bin"/><Relationship Id="rId18" Type="http://schemas.openxmlformats.org/officeDocument/2006/relationships/image" Target="../media/image256.wmf"/><Relationship Id="rId19" Type="http://schemas.openxmlformats.org/officeDocument/2006/relationships/oleObject" Target="../embeddings/oleObject511.bin"/><Relationship Id="rId37" Type="http://schemas.openxmlformats.org/officeDocument/2006/relationships/oleObject" Target="../embeddings/oleObject520.bin"/><Relationship Id="rId38" Type="http://schemas.openxmlformats.org/officeDocument/2006/relationships/image" Target="../media/image266.png"/></Relationships>
</file>

<file path=ppt/slides/_rels/slide82.xml.rels><?xml version="1.0" encoding="UTF-8" standalone="yes"?>
<Relationships xmlns="http://schemas.openxmlformats.org/package/2006/relationships"><Relationship Id="rId9" Type="http://schemas.openxmlformats.org/officeDocument/2006/relationships/image" Target="../media/image267.wmf"/><Relationship Id="rId20" Type="http://schemas.openxmlformats.org/officeDocument/2006/relationships/oleObject" Target="../embeddings/oleObject531.bin"/><Relationship Id="rId21" Type="http://schemas.openxmlformats.org/officeDocument/2006/relationships/image" Target="../media/image273.wmf"/><Relationship Id="rId22" Type="http://schemas.openxmlformats.org/officeDocument/2006/relationships/oleObject" Target="../embeddings/oleObject532.bin"/><Relationship Id="rId23" Type="http://schemas.openxmlformats.org/officeDocument/2006/relationships/image" Target="../media/image274.wmf"/><Relationship Id="rId24" Type="http://schemas.openxmlformats.org/officeDocument/2006/relationships/oleObject" Target="../embeddings/oleObject533.bin"/><Relationship Id="rId25" Type="http://schemas.openxmlformats.org/officeDocument/2006/relationships/image" Target="../media/image275.wmf"/><Relationship Id="rId26" Type="http://schemas.openxmlformats.org/officeDocument/2006/relationships/oleObject" Target="../embeddings/oleObject534.bin"/><Relationship Id="rId27" Type="http://schemas.openxmlformats.org/officeDocument/2006/relationships/image" Target="../media/image276.wmf"/><Relationship Id="rId28" Type="http://schemas.openxmlformats.org/officeDocument/2006/relationships/oleObject" Target="../embeddings/oleObject535.bin"/><Relationship Id="rId29" Type="http://schemas.openxmlformats.org/officeDocument/2006/relationships/image" Target="../media/image277.wmf"/><Relationship Id="rId10" Type="http://schemas.openxmlformats.org/officeDocument/2006/relationships/oleObject" Target="../embeddings/oleObject526.bin"/><Relationship Id="rId11" Type="http://schemas.openxmlformats.org/officeDocument/2006/relationships/image" Target="../media/image268.wmf"/><Relationship Id="rId12" Type="http://schemas.openxmlformats.org/officeDocument/2006/relationships/oleObject" Target="../embeddings/oleObject527.bin"/><Relationship Id="rId13" Type="http://schemas.openxmlformats.org/officeDocument/2006/relationships/image" Target="../media/image269.wmf"/><Relationship Id="rId14" Type="http://schemas.openxmlformats.org/officeDocument/2006/relationships/oleObject" Target="../embeddings/oleObject528.bin"/><Relationship Id="rId15" Type="http://schemas.openxmlformats.org/officeDocument/2006/relationships/image" Target="../media/image270.wmf"/><Relationship Id="rId16" Type="http://schemas.openxmlformats.org/officeDocument/2006/relationships/oleObject" Target="../embeddings/oleObject529.bin"/><Relationship Id="rId17" Type="http://schemas.openxmlformats.org/officeDocument/2006/relationships/image" Target="../media/image271.wmf"/><Relationship Id="rId18" Type="http://schemas.openxmlformats.org/officeDocument/2006/relationships/oleObject" Target="../embeddings/oleObject530.bin"/><Relationship Id="rId19" Type="http://schemas.openxmlformats.org/officeDocument/2006/relationships/image" Target="../media/image272.wmf"/><Relationship Id="rId1" Type="http://schemas.openxmlformats.org/officeDocument/2006/relationships/vmlDrawing" Target="../drawings/vmlDrawing77.vml"/><Relationship Id="rId2" Type="http://schemas.openxmlformats.org/officeDocument/2006/relationships/slideLayout" Target="../slideLayouts/slideLayout2.xml"/><Relationship Id="rId3" Type="http://schemas.openxmlformats.org/officeDocument/2006/relationships/oleObject" Target="../embeddings/oleObject521.bin"/><Relationship Id="rId4" Type="http://schemas.openxmlformats.org/officeDocument/2006/relationships/image" Target="../media/image2.wmf"/><Relationship Id="rId5" Type="http://schemas.openxmlformats.org/officeDocument/2006/relationships/oleObject" Target="../embeddings/oleObject522.bin"/><Relationship Id="rId6" Type="http://schemas.openxmlformats.org/officeDocument/2006/relationships/oleObject" Target="../embeddings/oleObject523.bin"/><Relationship Id="rId7" Type="http://schemas.openxmlformats.org/officeDocument/2006/relationships/oleObject" Target="../embeddings/oleObject524.bin"/><Relationship Id="rId8" Type="http://schemas.openxmlformats.org/officeDocument/2006/relationships/oleObject" Target="../embeddings/oleObject525.bin"/></Relationships>
</file>

<file path=ppt/slides/_rels/slide83.xml.rels><?xml version="1.0" encoding="UTF-8" standalone="yes"?>
<Relationships xmlns="http://schemas.openxmlformats.org/package/2006/relationships"><Relationship Id="rId11" Type="http://schemas.openxmlformats.org/officeDocument/2006/relationships/image" Target="../media/image279.wmf"/><Relationship Id="rId12" Type="http://schemas.openxmlformats.org/officeDocument/2006/relationships/oleObject" Target="../embeddings/oleObject542.bin"/><Relationship Id="rId13" Type="http://schemas.openxmlformats.org/officeDocument/2006/relationships/image" Target="../media/image280.wmf"/><Relationship Id="rId1" Type="http://schemas.openxmlformats.org/officeDocument/2006/relationships/vmlDrawing" Target="../drawings/vmlDrawing78.vml"/><Relationship Id="rId2" Type="http://schemas.openxmlformats.org/officeDocument/2006/relationships/slideLayout" Target="../slideLayouts/slideLayout2.xml"/><Relationship Id="rId3" Type="http://schemas.openxmlformats.org/officeDocument/2006/relationships/oleObject" Target="../embeddings/oleObject536.bin"/><Relationship Id="rId4" Type="http://schemas.openxmlformats.org/officeDocument/2006/relationships/image" Target="../media/image2.wmf"/><Relationship Id="rId5" Type="http://schemas.openxmlformats.org/officeDocument/2006/relationships/oleObject" Target="../embeddings/oleObject537.bin"/><Relationship Id="rId6" Type="http://schemas.openxmlformats.org/officeDocument/2006/relationships/oleObject" Target="../embeddings/oleObject538.bin"/><Relationship Id="rId7" Type="http://schemas.openxmlformats.org/officeDocument/2006/relationships/oleObject" Target="../embeddings/oleObject539.bin"/><Relationship Id="rId8" Type="http://schemas.openxmlformats.org/officeDocument/2006/relationships/oleObject" Target="../embeddings/oleObject540.bin"/><Relationship Id="rId9" Type="http://schemas.openxmlformats.org/officeDocument/2006/relationships/image" Target="../media/image278.wmf"/><Relationship Id="rId10" Type="http://schemas.openxmlformats.org/officeDocument/2006/relationships/oleObject" Target="../embeddings/oleObject541.bin"/></Relationships>
</file>

<file path=ppt/slides/_rels/slide84.xml.rels><?xml version="1.0" encoding="UTF-8" standalone="yes"?>
<Relationships xmlns="http://schemas.openxmlformats.org/package/2006/relationships"><Relationship Id="rId20" Type="http://schemas.openxmlformats.org/officeDocument/2006/relationships/oleObject" Target="../embeddings/oleObject553.bin"/><Relationship Id="rId21" Type="http://schemas.openxmlformats.org/officeDocument/2006/relationships/image" Target="../media/image287.wmf"/><Relationship Id="rId22" Type="http://schemas.openxmlformats.org/officeDocument/2006/relationships/oleObject" Target="../embeddings/oleObject554.bin"/><Relationship Id="rId23" Type="http://schemas.openxmlformats.org/officeDocument/2006/relationships/image" Target="../media/image288.wmf"/><Relationship Id="rId24" Type="http://schemas.openxmlformats.org/officeDocument/2006/relationships/oleObject" Target="../embeddings/oleObject555.bin"/><Relationship Id="rId25" Type="http://schemas.openxmlformats.org/officeDocument/2006/relationships/image" Target="../media/image289.wmf"/><Relationship Id="rId26" Type="http://schemas.openxmlformats.org/officeDocument/2006/relationships/oleObject" Target="../embeddings/oleObject556.bin"/><Relationship Id="rId27" Type="http://schemas.openxmlformats.org/officeDocument/2006/relationships/image" Target="../media/image290.wmf"/><Relationship Id="rId28" Type="http://schemas.openxmlformats.org/officeDocument/2006/relationships/oleObject" Target="../embeddings/oleObject557.bin"/><Relationship Id="rId29" Type="http://schemas.openxmlformats.org/officeDocument/2006/relationships/image" Target="../media/image291.wmf"/><Relationship Id="rId1" Type="http://schemas.openxmlformats.org/officeDocument/2006/relationships/vmlDrawing" Target="../drawings/vmlDrawing79.vml"/><Relationship Id="rId2" Type="http://schemas.openxmlformats.org/officeDocument/2006/relationships/slideLayout" Target="../slideLayouts/slideLayout2.xml"/><Relationship Id="rId3" Type="http://schemas.openxmlformats.org/officeDocument/2006/relationships/oleObject" Target="../embeddings/oleObject543.bin"/><Relationship Id="rId4" Type="http://schemas.openxmlformats.org/officeDocument/2006/relationships/image" Target="../media/image2.wmf"/><Relationship Id="rId5" Type="http://schemas.openxmlformats.org/officeDocument/2006/relationships/oleObject" Target="../embeddings/oleObject544.bin"/><Relationship Id="rId30" Type="http://schemas.openxmlformats.org/officeDocument/2006/relationships/oleObject" Target="../embeddings/oleObject558.bin"/><Relationship Id="rId31" Type="http://schemas.openxmlformats.org/officeDocument/2006/relationships/image" Target="../media/image292.wmf"/><Relationship Id="rId32" Type="http://schemas.openxmlformats.org/officeDocument/2006/relationships/oleObject" Target="../embeddings/oleObject559.bin"/><Relationship Id="rId9" Type="http://schemas.openxmlformats.org/officeDocument/2006/relationships/image" Target="../media/image281.wmf"/><Relationship Id="rId6" Type="http://schemas.openxmlformats.org/officeDocument/2006/relationships/oleObject" Target="../embeddings/oleObject545.bin"/><Relationship Id="rId7" Type="http://schemas.openxmlformats.org/officeDocument/2006/relationships/oleObject" Target="../embeddings/oleObject546.bin"/><Relationship Id="rId8" Type="http://schemas.openxmlformats.org/officeDocument/2006/relationships/oleObject" Target="../embeddings/oleObject547.bin"/><Relationship Id="rId33" Type="http://schemas.openxmlformats.org/officeDocument/2006/relationships/image" Target="../media/image293.wmf"/><Relationship Id="rId34" Type="http://schemas.openxmlformats.org/officeDocument/2006/relationships/oleObject" Target="../embeddings/oleObject560.bin"/><Relationship Id="rId35" Type="http://schemas.openxmlformats.org/officeDocument/2006/relationships/image" Target="../media/image294.wmf"/><Relationship Id="rId36" Type="http://schemas.openxmlformats.org/officeDocument/2006/relationships/oleObject" Target="../embeddings/oleObject561.bin"/><Relationship Id="rId10" Type="http://schemas.openxmlformats.org/officeDocument/2006/relationships/oleObject" Target="../embeddings/oleObject548.bin"/><Relationship Id="rId11" Type="http://schemas.openxmlformats.org/officeDocument/2006/relationships/image" Target="../media/image282.wmf"/><Relationship Id="rId12" Type="http://schemas.openxmlformats.org/officeDocument/2006/relationships/oleObject" Target="../embeddings/oleObject549.bin"/><Relationship Id="rId13" Type="http://schemas.openxmlformats.org/officeDocument/2006/relationships/image" Target="../media/image283.wmf"/><Relationship Id="rId14" Type="http://schemas.openxmlformats.org/officeDocument/2006/relationships/oleObject" Target="../embeddings/oleObject550.bin"/><Relationship Id="rId15" Type="http://schemas.openxmlformats.org/officeDocument/2006/relationships/image" Target="../media/image284.wmf"/><Relationship Id="rId16" Type="http://schemas.openxmlformats.org/officeDocument/2006/relationships/oleObject" Target="../embeddings/oleObject551.bin"/><Relationship Id="rId17" Type="http://schemas.openxmlformats.org/officeDocument/2006/relationships/image" Target="../media/image285.wmf"/><Relationship Id="rId18" Type="http://schemas.openxmlformats.org/officeDocument/2006/relationships/oleObject" Target="../embeddings/oleObject552.bin"/><Relationship Id="rId19" Type="http://schemas.openxmlformats.org/officeDocument/2006/relationships/image" Target="../media/image286.wmf"/><Relationship Id="rId37" Type="http://schemas.openxmlformats.org/officeDocument/2006/relationships/image" Target="../media/image295.wmf"/></Relationships>
</file>

<file path=ppt/slides/_rels/slide85.xml.rels><?xml version="1.0" encoding="UTF-8" standalone="yes"?>
<Relationships xmlns="http://schemas.openxmlformats.org/package/2006/relationships"><Relationship Id="rId9" Type="http://schemas.openxmlformats.org/officeDocument/2006/relationships/image" Target="../media/image298.wmf"/><Relationship Id="rId20" Type="http://schemas.openxmlformats.org/officeDocument/2006/relationships/oleObject" Target="../embeddings/oleObject570.bin"/><Relationship Id="rId21" Type="http://schemas.openxmlformats.org/officeDocument/2006/relationships/image" Target="../media/image304.wmf"/><Relationship Id="rId22" Type="http://schemas.openxmlformats.org/officeDocument/2006/relationships/oleObject" Target="../embeddings/oleObject571.bin"/><Relationship Id="rId23" Type="http://schemas.openxmlformats.org/officeDocument/2006/relationships/image" Target="../media/image305.png"/><Relationship Id="rId24" Type="http://schemas.openxmlformats.org/officeDocument/2006/relationships/oleObject" Target="../embeddings/oleObject572.bin"/><Relationship Id="rId25" Type="http://schemas.openxmlformats.org/officeDocument/2006/relationships/image" Target="../media/image306.png"/><Relationship Id="rId26" Type="http://schemas.openxmlformats.org/officeDocument/2006/relationships/oleObject" Target="../embeddings/oleObject573.bin"/><Relationship Id="rId27" Type="http://schemas.openxmlformats.org/officeDocument/2006/relationships/image" Target="../media/image307.png"/><Relationship Id="rId28" Type="http://schemas.openxmlformats.org/officeDocument/2006/relationships/oleObject" Target="../embeddings/oleObject574.bin"/><Relationship Id="rId29" Type="http://schemas.openxmlformats.org/officeDocument/2006/relationships/image" Target="../media/image308.png"/><Relationship Id="rId10" Type="http://schemas.openxmlformats.org/officeDocument/2006/relationships/oleObject" Target="../embeddings/oleObject565.bin"/><Relationship Id="rId11" Type="http://schemas.openxmlformats.org/officeDocument/2006/relationships/image" Target="../media/image299.wmf"/><Relationship Id="rId12" Type="http://schemas.openxmlformats.org/officeDocument/2006/relationships/oleObject" Target="../embeddings/oleObject566.bin"/><Relationship Id="rId13" Type="http://schemas.openxmlformats.org/officeDocument/2006/relationships/image" Target="../media/image300.wmf"/><Relationship Id="rId14" Type="http://schemas.openxmlformats.org/officeDocument/2006/relationships/oleObject" Target="../embeddings/oleObject567.bin"/><Relationship Id="rId15" Type="http://schemas.openxmlformats.org/officeDocument/2006/relationships/image" Target="../media/image301.wmf"/><Relationship Id="rId16" Type="http://schemas.openxmlformats.org/officeDocument/2006/relationships/oleObject" Target="../embeddings/oleObject568.bin"/><Relationship Id="rId17" Type="http://schemas.openxmlformats.org/officeDocument/2006/relationships/image" Target="../media/image302.wmf"/><Relationship Id="rId18" Type="http://schemas.openxmlformats.org/officeDocument/2006/relationships/oleObject" Target="../embeddings/oleObject569.bin"/><Relationship Id="rId19" Type="http://schemas.openxmlformats.org/officeDocument/2006/relationships/image" Target="../media/image303.wmf"/><Relationship Id="rId1" Type="http://schemas.openxmlformats.org/officeDocument/2006/relationships/vmlDrawing" Target="../drawings/vmlDrawing80.vml"/><Relationship Id="rId2" Type="http://schemas.openxmlformats.org/officeDocument/2006/relationships/slideLayout" Target="../slideLayouts/slideLayout2.xml"/><Relationship Id="rId3" Type="http://schemas.openxmlformats.org/officeDocument/2006/relationships/image" Target="../media/image309.jpeg"/><Relationship Id="rId4" Type="http://schemas.openxmlformats.org/officeDocument/2006/relationships/oleObject" Target="../embeddings/oleObject562.bin"/><Relationship Id="rId5" Type="http://schemas.openxmlformats.org/officeDocument/2006/relationships/image" Target="../media/image296.wmf"/><Relationship Id="rId6" Type="http://schemas.openxmlformats.org/officeDocument/2006/relationships/oleObject" Target="../embeddings/oleObject563.bin"/><Relationship Id="rId7" Type="http://schemas.openxmlformats.org/officeDocument/2006/relationships/image" Target="../media/image297.wmf"/><Relationship Id="rId8" Type="http://schemas.openxmlformats.org/officeDocument/2006/relationships/oleObject" Target="../embeddings/oleObject564.bin"/></Relationships>
</file>

<file path=ppt/slides/_rels/slide86.xml.rels><?xml version="1.0" encoding="UTF-8" standalone="yes"?>
<Relationships xmlns="http://schemas.openxmlformats.org/package/2006/relationships"><Relationship Id="rId3" Type="http://schemas.openxmlformats.org/officeDocument/2006/relationships/image" Target="../media/image310.jpeg"/><Relationship Id="rId4" Type="http://schemas.openxmlformats.org/officeDocument/2006/relationships/oleObject" Target="../embeddings/oleObject575.bin"/><Relationship Id="rId5" Type="http://schemas.openxmlformats.org/officeDocument/2006/relationships/image" Target="../media/image2.wmf"/><Relationship Id="rId6" Type="http://schemas.openxmlformats.org/officeDocument/2006/relationships/oleObject" Target="../embeddings/oleObject576.bin"/><Relationship Id="rId7" Type="http://schemas.openxmlformats.org/officeDocument/2006/relationships/oleObject" Target="../embeddings/oleObject577.bin"/><Relationship Id="rId8" Type="http://schemas.openxmlformats.org/officeDocument/2006/relationships/oleObject" Target="../embeddings/oleObject578.bin"/><Relationship Id="rId1" Type="http://schemas.openxmlformats.org/officeDocument/2006/relationships/vmlDrawing" Target="../drawings/vmlDrawing81.v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9" Type="http://schemas.openxmlformats.org/officeDocument/2006/relationships/oleObject" Target="../embeddings/oleObject583.bin"/><Relationship Id="rId20" Type="http://schemas.openxmlformats.org/officeDocument/2006/relationships/image" Target="../media/image316.wmf"/><Relationship Id="rId21" Type="http://schemas.openxmlformats.org/officeDocument/2006/relationships/oleObject" Target="../embeddings/oleObject589.bin"/><Relationship Id="rId22" Type="http://schemas.openxmlformats.org/officeDocument/2006/relationships/image" Target="../media/image317.wmf"/><Relationship Id="rId23" Type="http://schemas.openxmlformats.org/officeDocument/2006/relationships/oleObject" Target="../embeddings/oleObject590.bin"/><Relationship Id="rId24" Type="http://schemas.openxmlformats.org/officeDocument/2006/relationships/image" Target="../media/image318.wmf"/><Relationship Id="rId25" Type="http://schemas.openxmlformats.org/officeDocument/2006/relationships/oleObject" Target="../embeddings/oleObject591.bin"/><Relationship Id="rId26" Type="http://schemas.openxmlformats.org/officeDocument/2006/relationships/image" Target="../media/image319.wmf"/><Relationship Id="rId27" Type="http://schemas.openxmlformats.org/officeDocument/2006/relationships/oleObject" Target="../embeddings/oleObject592.bin"/><Relationship Id="rId28" Type="http://schemas.openxmlformats.org/officeDocument/2006/relationships/image" Target="../media/image320.wmf"/><Relationship Id="rId10" Type="http://schemas.openxmlformats.org/officeDocument/2006/relationships/image" Target="../media/image311.wmf"/><Relationship Id="rId11" Type="http://schemas.openxmlformats.org/officeDocument/2006/relationships/oleObject" Target="../embeddings/oleObject584.bin"/><Relationship Id="rId12" Type="http://schemas.openxmlformats.org/officeDocument/2006/relationships/image" Target="../media/image312.wmf"/><Relationship Id="rId13" Type="http://schemas.openxmlformats.org/officeDocument/2006/relationships/oleObject" Target="../embeddings/oleObject585.bin"/><Relationship Id="rId14" Type="http://schemas.openxmlformats.org/officeDocument/2006/relationships/image" Target="../media/image313.wmf"/><Relationship Id="rId15" Type="http://schemas.openxmlformats.org/officeDocument/2006/relationships/oleObject" Target="../embeddings/oleObject586.bin"/><Relationship Id="rId16" Type="http://schemas.openxmlformats.org/officeDocument/2006/relationships/image" Target="../media/image314.wmf"/><Relationship Id="rId17" Type="http://schemas.openxmlformats.org/officeDocument/2006/relationships/oleObject" Target="../embeddings/oleObject587.bin"/><Relationship Id="rId18" Type="http://schemas.openxmlformats.org/officeDocument/2006/relationships/image" Target="../media/image315.wmf"/><Relationship Id="rId19" Type="http://schemas.openxmlformats.org/officeDocument/2006/relationships/oleObject" Target="../embeddings/oleObject588.bin"/><Relationship Id="rId1" Type="http://schemas.openxmlformats.org/officeDocument/2006/relationships/vmlDrawing" Target="../drawings/vmlDrawing82.vml"/><Relationship Id="rId2" Type="http://schemas.openxmlformats.org/officeDocument/2006/relationships/slideLayout" Target="../slideLayouts/slideLayout2.xml"/><Relationship Id="rId3" Type="http://schemas.openxmlformats.org/officeDocument/2006/relationships/image" Target="../media/image310.jpeg"/><Relationship Id="rId4" Type="http://schemas.openxmlformats.org/officeDocument/2006/relationships/oleObject" Target="../embeddings/oleObject579.bin"/><Relationship Id="rId5" Type="http://schemas.openxmlformats.org/officeDocument/2006/relationships/image" Target="../media/image2.wmf"/><Relationship Id="rId6" Type="http://schemas.openxmlformats.org/officeDocument/2006/relationships/oleObject" Target="../embeddings/oleObject580.bin"/><Relationship Id="rId7" Type="http://schemas.openxmlformats.org/officeDocument/2006/relationships/oleObject" Target="../embeddings/oleObject581.bin"/><Relationship Id="rId8" Type="http://schemas.openxmlformats.org/officeDocument/2006/relationships/oleObject" Target="../embeddings/oleObject582.bin"/></Relationships>
</file>

<file path=ppt/slides/_rels/slide88.xml.rels><?xml version="1.0" encoding="UTF-8" standalone="yes"?>
<Relationships xmlns="http://schemas.openxmlformats.org/package/2006/relationships"><Relationship Id="rId9" Type="http://schemas.openxmlformats.org/officeDocument/2006/relationships/oleObject" Target="../embeddings/oleObject595.bin"/><Relationship Id="rId20" Type="http://schemas.openxmlformats.org/officeDocument/2006/relationships/image" Target="../media/image325.wmf"/><Relationship Id="rId21" Type="http://schemas.openxmlformats.org/officeDocument/2006/relationships/oleObject" Target="../embeddings/oleObject602.bin"/><Relationship Id="rId22" Type="http://schemas.openxmlformats.org/officeDocument/2006/relationships/image" Target="../media/image326.wmf"/><Relationship Id="rId10" Type="http://schemas.openxmlformats.org/officeDocument/2006/relationships/oleObject" Target="../embeddings/oleObject596.bin"/><Relationship Id="rId11" Type="http://schemas.openxmlformats.org/officeDocument/2006/relationships/oleObject" Target="../embeddings/oleObject597.bin"/><Relationship Id="rId12" Type="http://schemas.openxmlformats.org/officeDocument/2006/relationships/image" Target="../media/image321.wmf"/><Relationship Id="rId13" Type="http://schemas.openxmlformats.org/officeDocument/2006/relationships/oleObject" Target="../embeddings/oleObject598.bin"/><Relationship Id="rId14" Type="http://schemas.openxmlformats.org/officeDocument/2006/relationships/image" Target="../media/image322.png"/><Relationship Id="rId15" Type="http://schemas.openxmlformats.org/officeDocument/2006/relationships/oleObject" Target="../embeddings/oleObject599.bin"/><Relationship Id="rId16" Type="http://schemas.openxmlformats.org/officeDocument/2006/relationships/image" Target="../media/image323.wmf"/><Relationship Id="rId17" Type="http://schemas.openxmlformats.org/officeDocument/2006/relationships/oleObject" Target="../embeddings/oleObject600.bin"/><Relationship Id="rId18" Type="http://schemas.openxmlformats.org/officeDocument/2006/relationships/image" Target="../media/image324.wmf"/><Relationship Id="rId19" Type="http://schemas.openxmlformats.org/officeDocument/2006/relationships/oleObject" Target="../embeddings/oleObject601.bin"/><Relationship Id="rId1" Type="http://schemas.openxmlformats.org/officeDocument/2006/relationships/vmlDrawing" Target="../drawings/vmlDrawing83.vml"/><Relationship Id="rId2" Type="http://schemas.openxmlformats.org/officeDocument/2006/relationships/slideLayout" Target="../slideLayouts/slideLayout2.xml"/><Relationship Id="rId3" Type="http://schemas.openxmlformats.org/officeDocument/2006/relationships/notesSlide" Target="../notesSlides/notesSlide14.xml"/><Relationship Id="rId4" Type="http://schemas.openxmlformats.org/officeDocument/2006/relationships/image" Target="../media/image327.jpeg"/><Relationship Id="rId5" Type="http://schemas.openxmlformats.org/officeDocument/2006/relationships/image" Target="../media/image328.jpeg"/><Relationship Id="rId6" Type="http://schemas.openxmlformats.org/officeDocument/2006/relationships/oleObject" Target="../embeddings/oleObject593.bin"/><Relationship Id="rId7" Type="http://schemas.openxmlformats.org/officeDocument/2006/relationships/image" Target="../media/image2.wmf"/><Relationship Id="rId8" Type="http://schemas.openxmlformats.org/officeDocument/2006/relationships/oleObject" Target="../embeddings/oleObject594.bin"/></Relationships>
</file>

<file path=ppt/slides/_rels/slide89.xml.rels><?xml version="1.0" encoding="UTF-8" standalone="yes"?>
<Relationships xmlns="http://schemas.openxmlformats.org/package/2006/relationships"><Relationship Id="rId9" Type="http://schemas.openxmlformats.org/officeDocument/2006/relationships/oleObject" Target="../embeddings/oleObject607.bin"/><Relationship Id="rId20" Type="http://schemas.openxmlformats.org/officeDocument/2006/relationships/image" Target="../media/image334.wmf"/><Relationship Id="rId21" Type="http://schemas.openxmlformats.org/officeDocument/2006/relationships/oleObject" Target="../embeddings/oleObject613.bin"/><Relationship Id="rId22" Type="http://schemas.openxmlformats.org/officeDocument/2006/relationships/image" Target="../media/image335.wmf"/><Relationship Id="rId23" Type="http://schemas.openxmlformats.org/officeDocument/2006/relationships/oleObject" Target="../embeddings/oleObject614.bin"/><Relationship Id="rId24" Type="http://schemas.openxmlformats.org/officeDocument/2006/relationships/image" Target="../media/image336.wmf"/><Relationship Id="rId25" Type="http://schemas.openxmlformats.org/officeDocument/2006/relationships/oleObject" Target="../embeddings/oleObject615.bin"/><Relationship Id="rId26" Type="http://schemas.openxmlformats.org/officeDocument/2006/relationships/image" Target="../media/image337.wmf"/><Relationship Id="rId27" Type="http://schemas.openxmlformats.org/officeDocument/2006/relationships/oleObject" Target="../embeddings/oleObject616.bin"/><Relationship Id="rId28" Type="http://schemas.openxmlformats.org/officeDocument/2006/relationships/image" Target="../media/image338.wmf"/><Relationship Id="rId10" Type="http://schemas.openxmlformats.org/officeDocument/2006/relationships/image" Target="../media/image329.png"/><Relationship Id="rId11" Type="http://schemas.openxmlformats.org/officeDocument/2006/relationships/oleObject" Target="../embeddings/oleObject608.bin"/><Relationship Id="rId12" Type="http://schemas.openxmlformats.org/officeDocument/2006/relationships/image" Target="../media/image330.wmf"/><Relationship Id="rId13" Type="http://schemas.openxmlformats.org/officeDocument/2006/relationships/oleObject" Target="../embeddings/oleObject609.bin"/><Relationship Id="rId14" Type="http://schemas.openxmlformats.org/officeDocument/2006/relationships/image" Target="../media/image331.wmf"/><Relationship Id="rId15" Type="http://schemas.openxmlformats.org/officeDocument/2006/relationships/oleObject" Target="../embeddings/oleObject610.bin"/><Relationship Id="rId16" Type="http://schemas.openxmlformats.org/officeDocument/2006/relationships/image" Target="../media/image332.wmf"/><Relationship Id="rId17" Type="http://schemas.openxmlformats.org/officeDocument/2006/relationships/oleObject" Target="../embeddings/oleObject611.bin"/><Relationship Id="rId18" Type="http://schemas.openxmlformats.org/officeDocument/2006/relationships/image" Target="../media/image333.wmf"/><Relationship Id="rId19" Type="http://schemas.openxmlformats.org/officeDocument/2006/relationships/oleObject" Target="../embeddings/oleObject612.bin"/><Relationship Id="rId1" Type="http://schemas.openxmlformats.org/officeDocument/2006/relationships/vmlDrawing" Target="../drawings/vmlDrawing84.vml"/><Relationship Id="rId2" Type="http://schemas.openxmlformats.org/officeDocument/2006/relationships/slideLayout" Target="../slideLayouts/slideLayout2.xml"/><Relationship Id="rId3" Type="http://schemas.openxmlformats.org/officeDocument/2006/relationships/image" Target="../media/image339.jpeg"/><Relationship Id="rId4" Type="http://schemas.openxmlformats.org/officeDocument/2006/relationships/oleObject" Target="../embeddings/oleObject603.bin"/><Relationship Id="rId5" Type="http://schemas.openxmlformats.org/officeDocument/2006/relationships/image" Target="../media/image2.wmf"/><Relationship Id="rId6" Type="http://schemas.openxmlformats.org/officeDocument/2006/relationships/oleObject" Target="../embeddings/oleObject604.bin"/><Relationship Id="rId7" Type="http://schemas.openxmlformats.org/officeDocument/2006/relationships/oleObject" Target="../embeddings/oleObject605.bin"/><Relationship Id="rId8" Type="http://schemas.openxmlformats.org/officeDocument/2006/relationships/oleObject" Target="../embeddings/oleObject60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2.wmf"/><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8" Type="http://schemas.openxmlformats.org/officeDocument/2006/relationships/oleObject" Target="../embeddings/oleObject37.bin"/><Relationship Id="rId9" Type="http://schemas.openxmlformats.org/officeDocument/2006/relationships/image" Target="../media/image2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9" Type="http://schemas.openxmlformats.org/officeDocument/2006/relationships/oleObject" Target="../embeddings/oleObject621.bin"/><Relationship Id="rId20" Type="http://schemas.openxmlformats.org/officeDocument/2006/relationships/image" Target="../media/image344.wmf"/><Relationship Id="rId21" Type="http://schemas.openxmlformats.org/officeDocument/2006/relationships/oleObject" Target="../embeddings/oleObject627.bin"/><Relationship Id="rId22" Type="http://schemas.openxmlformats.org/officeDocument/2006/relationships/image" Target="../media/image345.wmf"/><Relationship Id="rId23" Type="http://schemas.openxmlformats.org/officeDocument/2006/relationships/oleObject" Target="../embeddings/oleObject628.bin"/><Relationship Id="rId24" Type="http://schemas.openxmlformats.org/officeDocument/2006/relationships/image" Target="../media/image346.wmf"/><Relationship Id="rId25" Type="http://schemas.openxmlformats.org/officeDocument/2006/relationships/oleObject" Target="../embeddings/oleObject629.bin"/><Relationship Id="rId26" Type="http://schemas.openxmlformats.org/officeDocument/2006/relationships/image" Target="../media/image347.wmf"/><Relationship Id="rId27" Type="http://schemas.openxmlformats.org/officeDocument/2006/relationships/oleObject" Target="../embeddings/oleObject630.bin"/><Relationship Id="rId28" Type="http://schemas.openxmlformats.org/officeDocument/2006/relationships/image" Target="../media/image348.wmf"/><Relationship Id="rId29" Type="http://schemas.openxmlformats.org/officeDocument/2006/relationships/oleObject" Target="../embeddings/oleObject631.bin"/><Relationship Id="rId30" Type="http://schemas.openxmlformats.org/officeDocument/2006/relationships/image" Target="../media/image349.wmf"/><Relationship Id="rId31" Type="http://schemas.openxmlformats.org/officeDocument/2006/relationships/oleObject" Target="../embeddings/oleObject632.bin"/><Relationship Id="rId32" Type="http://schemas.openxmlformats.org/officeDocument/2006/relationships/image" Target="../media/image350.wmf"/><Relationship Id="rId10" Type="http://schemas.openxmlformats.org/officeDocument/2006/relationships/image" Target="../media/image340.wmf"/><Relationship Id="rId11" Type="http://schemas.openxmlformats.org/officeDocument/2006/relationships/oleObject" Target="../embeddings/oleObject622.bin"/><Relationship Id="rId12" Type="http://schemas.openxmlformats.org/officeDocument/2006/relationships/image" Target="../media/image330.wmf"/><Relationship Id="rId13" Type="http://schemas.openxmlformats.org/officeDocument/2006/relationships/oleObject" Target="../embeddings/oleObject623.bin"/><Relationship Id="rId14" Type="http://schemas.openxmlformats.org/officeDocument/2006/relationships/image" Target="../media/image341.wmf"/><Relationship Id="rId15" Type="http://schemas.openxmlformats.org/officeDocument/2006/relationships/oleObject" Target="../embeddings/oleObject624.bin"/><Relationship Id="rId16" Type="http://schemas.openxmlformats.org/officeDocument/2006/relationships/image" Target="../media/image342.wmf"/><Relationship Id="rId17" Type="http://schemas.openxmlformats.org/officeDocument/2006/relationships/oleObject" Target="../embeddings/oleObject625.bin"/><Relationship Id="rId18" Type="http://schemas.openxmlformats.org/officeDocument/2006/relationships/image" Target="../media/image343.wmf"/><Relationship Id="rId19" Type="http://schemas.openxmlformats.org/officeDocument/2006/relationships/oleObject" Target="../embeddings/oleObject626.bin"/><Relationship Id="rId1" Type="http://schemas.openxmlformats.org/officeDocument/2006/relationships/vmlDrawing" Target="../drawings/vmlDrawing85.vml"/><Relationship Id="rId2" Type="http://schemas.openxmlformats.org/officeDocument/2006/relationships/slideLayout" Target="../slideLayouts/slideLayout2.xml"/><Relationship Id="rId3" Type="http://schemas.openxmlformats.org/officeDocument/2006/relationships/image" Target="../media/image351.jpeg"/><Relationship Id="rId4" Type="http://schemas.openxmlformats.org/officeDocument/2006/relationships/oleObject" Target="../embeddings/oleObject617.bin"/><Relationship Id="rId5" Type="http://schemas.openxmlformats.org/officeDocument/2006/relationships/image" Target="../media/image2.wmf"/><Relationship Id="rId6" Type="http://schemas.openxmlformats.org/officeDocument/2006/relationships/oleObject" Target="../embeddings/oleObject618.bin"/><Relationship Id="rId7" Type="http://schemas.openxmlformats.org/officeDocument/2006/relationships/oleObject" Target="../embeddings/oleObject619.bin"/><Relationship Id="rId8" Type="http://schemas.openxmlformats.org/officeDocument/2006/relationships/oleObject" Target="../embeddings/oleObject620.bin"/></Relationships>
</file>

<file path=ppt/slides/_rels/slide91.xml.rels><?xml version="1.0" encoding="UTF-8" standalone="yes"?>
<Relationships xmlns="http://schemas.openxmlformats.org/package/2006/relationships"><Relationship Id="rId11" Type="http://schemas.openxmlformats.org/officeDocument/2006/relationships/image" Target="../media/image353.wmf"/><Relationship Id="rId12" Type="http://schemas.openxmlformats.org/officeDocument/2006/relationships/oleObject" Target="../embeddings/oleObject639.bin"/><Relationship Id="rId13" Type="http://schemas.openxmlformats.org/officeDocument/2006/relationships/image" Target="../media/image354.wmf"/><Relationship Id="rId14" Type="http://schemas.openxmlformats.org/officeDocument/2006/relationships/oleObject" Target="../embeddings/oleObject640.bin"/><Relationship Id="rId15" Type="http://schemas.openxmlformats.org/officeDocument/2006/relationships/image" Target="../media/image355.wmf"/><Relationship Id="rId16" Type="http://schemas.openxmlformats.org/officeDocument/2006/relationships/oleObject" Target="../embeddings/oleObject641.bin"/><Relationship Id="rId17" Type="http://schemas.openxmlformats.org/officeDocument/2006/relationships/image" Target="../media/image356.wmf"/><Relationship Id="rId18" Type="http://schemas.openxmlformats.org/officeDocument/2006/relationships/oleObject" Target="../embeddings/oleObject642.bin"/><Relationship Id="rId19" Type="http://schemas.openxmlformats.org/officeDocument/2006/relationships/image" Target="../media/image357.wmf"/><Relationship Id="rId1" Type="http://schemas.openxmlformats.org/officeDocument/2006/relationships/vmlDrawing" Target="../drawings/vmlDrawing86.vml"/><Relationship Id="rId2" Type="http://schemas.openxmlformats.org/officeDocument/2006/relationships/slideLayout" Target="../slideLayouts/slideLayout2.xml"/><Relationship Id="rId3" Type="http://schemas.openxmlformats.org/officeDocument/2006/relationships/oleObject" Target="../embeddings/oleObject633.bin"/><Relationship Id="rId4" Type="http://schemas.openxmlformats.org/officeDocument/2006/relationships/image" Target="../media/image2.wmf"/><Relationship Id="rId5" Type="http://schemas.openxmlformats.org/officeDocument/2006/relationships/oleObject" Target="../embeddings/oleObject634.bin"/><Relationship Id="rId6" Type="http://schemas.openxmlformats.org/officeDocument/2006/relationships/oleObject" Target="../embeddings/oleObject635.bin"/><Relationship Id="rId7" Type="http://schemas.openxmlformats.org/officeDocument/2006/relationships/oleObject" Target="../embeddings/oleObject636.bin"/><Relationship Id="rId8" Type="http://schemas.openxmlformats.org/officeDocument/2006/relationships/oleObject" Target="../embeddings/oleObject637.bin"/><Relationship Id="rId9" Type="http://schemas.openxmlformats.org/officeDocument/2006/relationships/image" Target="../media/image352.wmf"/><Relationship Id="rId10" Type="http://schemas.openxmlformats.org/officeDocument/2006/relationships/oleObject" Target="../embeddings/oleObject638.bin"/></Relationships>
</file>

<file path=ppt/slides/_rels/slide92.xml.rels><?xml version="1.0" encoding="UTF-8" standalone="yes"?>
<Relationships xmlns="http://schemas.openxmlformats.org/package/2006/relationships"><Relationship Id="rId9" Type="http://schemas.openxmlformats.org/officeDocument/2006/relationships/oleObject" Target="../embeddings/oleObject646.bin"/><Relationship Id="rId20" Type="http://schemas.openxmlformats.org/officeDocument/2006/relationships/image" Target="../media/image366.wmf"/><Relationship Id="rId21" Type="http://schemas.openxmlformats.org/officeDocument/2006/relationships/oleObject" Target="../embeddings/oleObject652.bin"/><Relationship Id="rId22" Type="http://schemas.openxmlformats.org/officeDocument/2006/relationships/image" Target="../media/image367.wmf"/><Relationship Id="rId23" Type="http://schemas.openxmlformats.org/officeDocument/2006/relationships/oleObject" Target="../embeddings/oleObject653.bin"/><Relationship Id="rId24" Type="http://schemas.openxmlformats.org/officeDocument/2006/relationships/image" Target="../media/image368.wmf"/><Relationship Id="rId25" Type="http://schemas.openxmlformats.org/officeDocument/2006/relationships/oleObject" Target="../embeddings/oleObject654.bin"/><Relationship Id="rId26" Type="http://schemas.openxmlformats.org/officeDocument/2006/relationships/image" Target="../media/image369.wmf"/><Relationship Id="rId27" Type="http://schemas.openxmlformats.org/officeDocument/2006/relationships/oleObject" Target="../embeddings/oleObject655.bin"/><Relationship Id="rId28" Type="http://schemas.openxmlformats.org/officeDocument/2006/relationships/image" Target="../media/image370.wmf"/><Relationship Id="rId29" Type="http://schemas.openxmlformats.org/officeDocument/2006/relationships/oleObject" Target="../embeddings/oleObject656.bin"/><Relationship Id="rId30" Type="http://schemas.openxmlformats.org/officeDocument/2006/relationships/image" Target="../media/image371.wmf"/><Relationship Id="rId10" Type="http://schemas.openxmlformats.org/officeDocument/2006/relationships/image" Target="../media/image361.wmf"/><Relationship Id="rId11" Type="http://schemas.openxmlformats.org/officeDocument/2006/relationships/oleObject" Target="../embeddings/oleObject647.bin"/><Relationship Id="rId12" Type="http://schemas.openxmlformats.org/officeDocument/2006/relationships/image" Target="../media/image362.wmf"/><Relationship Id="rId13" Type="http://schemas.openxmlformats.org/officeDocument/2006/relationships/oleObject" Target="../embeddings/oleObject648.bin"/><Relationship Id="rId14" Type="http://schemas.openxmlformats.org/officeDocument/2006/relationships/image" Target="../media/image363.wmf"/><Relationship Id="rId15" Type="http://schemas.openxmlformats.org/officeDocument/2006/relationships/oleObject" Target="../embeddings/oleObject649.bin"/><Relationship Id="rId16" Type="http://schemas.openxmlformats.org/officeDocument/2006/relationships/image" Target="../media/image364.wmf"/><Relationship Id="rId17" Type="http://schemas.openxmlformats.org/officeDocument/2006/relationships/oleObject" Target="../embeddings/oleObject650.bin"/><Relationship Id="rId18" Type="http://schemas.openxmlformats.org/officeDocument/2006/relationships/image" Target="../media/image365.wmf"/><Relationship Id="rId19" Type="http://schemas.openxmlformats.org/officeDocument/2006/relationships/oleObject" Target="../embeddings/oleObject651.bin"/><Relationship Id="rId1" Type="http://schemas.openxmlformats.org/officeDocument/2006/relationships/vmlDrawing" Target="../drawings/vmlDrawing87.vml"/><Relationship Id="rId2" Type="http://schemas.openxmlformats.org/officeDocument/2006/relationships/slideLayout" Target="../slideLayouts/slideLayout2.xml"/><Relationship Id="rId3" Type="http://schemas.openxmlformats.org/officeDocument/2006/relationships/oleObject" Target="../embeddings/oleObject643.bin"/><Relationship Id="rId4" Type="http://schemas.openxmlformats.org/officeDocument/2006/relationships/image" Target="../media/image358.wmf"/><Relationship Id="rId5" Type="http://schemas.openxmlformats.org/officeDocument/2006/relationships/oleObject" Target="../embeddings/oleObject644.bin"/><Relationship Id="rId6" Type="http://schemas.openxmlformats.org/officeDocument/2006/relationships/image" Target="../media/image359.wmf"/><Relationship Id="rId7" Type="http://schemas.openxmlformats.org/officeDocument/2006/relationships/oleObject" Target="../embeddings/oleObject645.bin"/><Relationship Id="rId8" Type="http://schemas.openxmlformats.org/officeDocument/2006/relationships/image" Target="../media/image360.wmf"/></Relationships>
</file>

<file path=ppt/slides/_rels/slide93.xml.rels><?xml version="1.0" encoding="UTF-8" standalone="yes"?>
<Relationships xmlns="http://schemas.openxmlformats.org/package/2006/relationships"><Relationship Id="rId3" Type="http://schemas.openxmlformats.org/officeDocument/2006/relationships/image" Target="../media/image372.jpeg"/><Relationship Id="rId4" Type="http://schemas.openxmlformats.org/officeDocument/2006/relationships/oleObject" Target="../embeddings/oleObject657.bin"/><Relationship Id="rId5" Type="http://schemas.openxmlformats.org/officeDocument/2006/relationships/image" Target="../media/image2.wmf"/><Relationship Id="rId6" Type="http://schemas.openxmlformats.org/officeDocument/2006/relationships/oleObject" Target="../embeddings/oleObject658.bin"/><Relationship Id="rId7" Type="http://schemas.openxmlformats.org/officeDocument/2006/relationships/oleObject" Target="../embeddings/oleObject659.bin"/><Relationship Id="rId8" Type="http://schemas.openxmlformats.org/officeDocument/2006/relationships/oleObject" Target="../embeddings/oleObject660.bin"/><Relationship Id="rId1" Type="http://schemas.openxmlformats.org/officeDocument/2006/relationships/vmlDrawing" Target="../drawings/vmlDrawing88.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46" Type="http://schemas.openxmlformats.org/officeDocument/2006/relationships/image" Target="../media/image390.wmf"/><Relationship Id="rId20" Type="http://schemas.openxmlformats.org/officeDocument/2006/relationships/image" Target="../media/image377.wmf"/><Relationship Id="rId21" Type="http://schemas.openxmlformats.org/officeDocument/2006/relationships/oleObject" Target="../embeddings/oleObject671.bin"/><Relationship Id="rId22" Type="http://schemas.openxmlformats.org/officeDocument/2006/relationships/image" Target="../media/image378.wmf"/><Relationship Id="rId23" Type="http://schemas.openxmlformats.org/officeDocument/2006/relationships/oleObject" Target="../embeddings/oleObject672.bin"/><Relationship Id="rId24" Type="http://schemas.openxmlformats.org/officeDocument/2006/relationships/image" Target="../media/image379.wmf"/><Relationship Id="rId25" Type="http://schemas.openxmlformats.org/officeDocument/2006/relationships/oleObject" Target="../embeddings/oleObject673.bin"/><Relationship Id="rId26" Type="http://schemas.openxmlformats.org/officeDocument/2006/relationships/image" Target="../media/image380.wmf"/><Relationship Id="rId27" Type="http://schemas.openxmlformats.org/officeDocument/2006/relationships/oleObject" Target="../embeddings/oleObject674.bin"/><Relationship Id="rId28" Type="http://schemas.openxmlformats.org/officeDocument/2006/relationships/image" Target="../media/image381.wmf"/><Relationship Id="rId29" Type="http://schemas.openxmlformats.org/officeDocument/2006/relationships/oleObject" Target="../embeddings/oleObject675.bin"/><Relationship Id="rId1" Type="http://schemas.openxmlformats.org/officeDocument/2006/relationships/vmlDrawing" Target="../drawings/vmlDrawing89.vml"/><Relationship Id="rId2" Type="http://schemas.openxmlformats.org/officeDocument/2006/relationships/slideLayout" Target="../slideLayouts/slideLayout2.xml"/><Relationship Id="rId3" Type="http://schemas.openxmlformats.org/officeDocument/2006/relationships/image" Target="../media/image372.jpeg"/><Relationship Id="rId4" Type="http://schemas.openxmlformats.org/officeDocument/2006/relationships/oleObject" Target="../embeddings/oleObject661.bin"/><Relationship Id="rId5" Type="http://schemas.openxmlformats.org/officeDocument/2006/relationships/image" Target="../media/image2.wmf"/><Relationship Id="rId30" Type="http://schemas.openxmlformats.org/officeDocument/2006/relationships/image" Target="../media/image382.wmf"/><Relationship Id="rId31" Type="http://schemas.openxmlformats.org/officeDocument/2006/relationships/oleObject" Target="../embeddings/oleObject676.bin"/><Relationship Id="rId32" Type="http://schemas.openxmlformats.org/officeDocument/2006/relationships/image" Target="../media/image383.wmf"/><Relationship Id="rId9" Type="http://schemas.openxmlformats.org/officeDocument/2006/relationships/oleObject" Target="../embeddings/oleObject665.bin"/><Relationship Id="rId6" Type="http://schemas.openxmlformats.org/officeDocument/2006/relationships/oleObject" Target="../embeddings/oleObject662.bin"/><Relationship Id="rId7" Type="http://schemas.openxmlformats.org/officeDocument/2006/relationships/oleObject" Target="../embeddings/oleObject663.bin"/><Relationship Id="rId8" Type="http://schemas.openxmlformats.org/officeDocument/2006/relationships/oleObject" Target="../embeddings/oleObject664.bin"/><Relationship Id="rId33" Type="http://schemas.openxmlformats.org/officeDocument/2006/relationships/oleObject" Target="../embeddings/oleObject677.bin"/><Relationship Id="rId34" Type="http://schemas.openxmlformats.org/officeDocument/2006/relationships/image" Target="../media/image384.wmf"/><Relationship Id="rId35" Type="http://schemas.openxmlformats.org/officeDocument/2006/relationships/oleObject" Target="../embeddings/oleObject678.bin"/><Relationship Id="rId36" Type="http://schemas.openxmlformats.org/officeDocument/2006/relationships/image" Target="../media/image385.wmf"/><Relationship Id="rId10" Type="http://schemas.openxmlformats.org/officeDocument/2006/relationships/image" Target="../media/image373.wmf"/><Relationship Id="rId11" Type="http://schemas.openxmlformats.org/officeDocument/2006/relationships/oleObject" Target="../embeddings/oleObject666.bin"/><Relationship Id="rId12" Type="http://schemas.openxmlformats.org/officeDocument/2006/relationships/image" Target="../media/image342.wmf"/><Relationship Id="rId13" Type="http://schemas.openxmlformats.org/officeDocument/2006/relationships/oleObject" Target="../embeddings/oleObject667.bin"/><Relationship Id="rId14" Type="http://schemas.openxmlformats.org/officeDocument/2006/relationships/image" Target="../media/image374.wmf"/><Relationship Id="rId15" Type="http://schemas.openxmlformats.org/officeDocument/2006/relationships/oleObject" Target="../embeddings/oleObject668.bin"/><Relationship Id="rId16" Type="http://schemas.openxmlformats.org/officeDocument/2006/relationships/image" Target="../media/image375.wmf"/><Relationship Id="rId17" Type="http://schemas.openxmlformats.org/officeDocument/2006/relationships/oleObject" Target="../embeddings/oleObject669.bin"/><Relationship Id="rId18" Type="http://schemas.openxmlformats.org/officeDocument/2006/relationships/image" Target="../media/image376.wmf"/><Relationship Id="rId19" Type="http://schemas.openxmlformats.org/officeDocument/2006/relationships/oleObject" Target="../embeddings/oleObject670.bin"/><Relationship Id="rId37" Type="http://schemas.openxmlformats.org/officeDocument/2006/relationships/oleObject" Target="../embeddings/oleObject679.bin"/><Relationship Id="rId38" Type="http://schemas.openxmlformats.org/officeDocument/2006/relationships/image" Target="../media/image386.wmf"/><Relationship Id="rId39" Type="http://schemas.openxmlformats.org/officeDocument/2006/relationships/oleObject" Target="../embeddings/oleObject680.bin"/><Relationship Id="rId40" Type="http://schemas.openxmlformats.org/officeDocument/2006/relationships/image" Target="../media/image387.wmf"/><Relationship Id="rId41" Type="http://schemas.openxmlformats.org/officeDocument/2006/relationships/oleObject" Target="../embeddings/oleObject681.bin"/><Relationship Id="rId42" Type="http://schemas.openxmlformats.org/officeDocument/2006/relationships/image" Target="../media/image388.wmf"/><Relationship Id="rId43" Type="http://schemas.openxmlformats.org/officeDocument/2006/relationships/oleObject" Target="../embeddings/oleObject682.bin"/><Relationship Id="rId44" Type="http://schemas.openxmlformats.org/officeDocument/2006/relationships/image" Target="../media/image389.wmf"/><Relationship Id="rId45" Type="http://schemas.openxmlformats.org/officeDocument/2006/relationships/oleObject" Target="../embeddings/oleObject683.bin"/></Relationships>
</file>

<file path=ppt/slides/_rels/slide95.xml.rels><?xml version="1.0" encoding="UTF-8" standalone="yes"?>
<Relationships xmlns="http://schemas.openxmlformats.org/package/2006/relationships"><Relationship Id="rId11" Type="http://schemas.openxmlformats.org/officeDocument/2006/relationships/oleObject" Target="../embeddings/oleObject689.bin"/><Relationship Id="rId12" Type="http://schemas.openxmlformats.org/officeDocument/2006/relationships/image" Target="../media/image392.wmf"/><Relationship Id="rId13" Type="http://schemas.openxmlformats.org/officeDocument/2006/relationships/oleObject" Target="../embeddings/oleObject690.bin"/><Relationship Id="rId14" Type="http://schemas.openxmlformats.org/officeDocument/2006/relationships/image" Target="../media/image393.wmf"/><Relationship Id="rId15" Type="http://schemas.openxmlformats.org/officeDocument/2006/relationships/oleObject" Target="../embeddings/oleObject691.bin"/><Relationship Id="rId16" Type="http://schemas.openxmlformats.org/officeDocument/2006/relationships/image" Target="../media/image394.wmf"/><Relationship Id="rId17" Type="http://schemas.openxmlformats.org/officeDocument/2006/relationships/oleObject" Target="../embeddings/oleObject692.bin"/><Relationship Id="rId18" Type="http://schemas.openxmlformats.org/officeDocument/2006/relationships/image" Target="../media/image395.wmf"/><Relationship Id="rId1" Type="http://schemas.openxmlformats.org/officeDocument/2006/relationships/vmlDrawing" Target="../drawings/vmlDrawing90.vml"/><Relationship Id="rId2" Type="http://schemas.openxmlformats.org/officeDocument/2006/relationships/slideLayout" Target="../slideLayouts/slideLayout2.xml"/><Relationship Id="rId3" Type="http://schemas.openxmlformats.org/officeDocument/2006/relationships/image" Target="../media/image372.jpeg"/><Relationship Id="rId4" Type="http://schemas.openxmlformats.org/officeDocument/2006/relationships/oleObject" Target="../embeddings/oleObject684.bin"/><Relationship Id="rId5" Type="http://schemas.openxmlformats.org/officeDocument/2006/relationships/image" Target="../media/image2.wmf"/><Relationship Id="rId6" Type="http://schemas.openxmlformats.org/officeDocument/2006/relationships/oleObject" Target="../embeddings/oleObject685.bin"/><Relationship Id="rId7" Type="http://schemas.openxmlformats.org/officeDocument/2006/relationships/oleObject" Target="../embeddings/oleObject686.bin"/><Relationship Id="rId8" Type="http://schemas.openxmlformats.org/officeDocument/2006/relationships/oleObject" Target="../embeddings/oleObject687.bin"/><Relationship Id="rId9" Type="http://schemas.openxmlformats.org/officeDocument/2006/relationships/oleObject" Target="../embeddings/oleObject688.bin"/><Relationship Id="rId10" Type="http://schemas.openxmlformats.org/officeDocument/2006/relationships/image" Target="../media/image391.wmf"/></Relationships>
</file>

<file path=ppt/slides/_rels/slide96.xml.rels><?xml version="1.0" encoding="UTF-8" standalone="yes"?>
<Relationships xmlns="http://schemas.openxmlformats.org/package/2006/relationships"><Relationship Id="rId9" Type="http://schemas.openxmlformats.org/officeDocument/2006/relationships/image" Target="../media/image398.wmf"/><Relationship Id="rId20" Type="http://schemas.openxmlformats.org/officeDocument/2006/relationships/oleObject" Target="../embeddings/oleObject701.bin"/><Relationship Id="rId21" Type="http://schemas.openxmlformats.org/officeDocument/2006/relationships/image" Target="../media/image404.wmf"/><Relationship Id="rId22" Type="http://schemas.openxmlformats.org/officeDocument/2006/relationships/oleObject" Target="../embeddings/oleObject702.bin"/><Relationship Id="rId23" Type="http://schemas.openxmlformats.org/officeDocument/2006/relationships/image" Target="../media/image405.wmf"/><Relationship Id="rId24" Type="http://schemas.openxmlformats.org/officeDocument/2006/relationships/oleObject" Target="../embeddings/oleObject703.bin"/><Relationship Id="rId25" Type="http://schemas.openxmlformats.org/officeDocument/2006/relationships/image" Target="../media/image406.wmf"/><Relationship Id="rId26" Type="http://schemas.openxmlformats.org/officeDocument/2006/relationships/oleObject" Target="../embeddings/oleObject704.bin"/><Relationship Id="rId27" Type="http://schemas.openxmlformats.org/officeDocument/2006/relationships/image" Target="../media/image407.wmf"/><Relationship Id="rId28" Type="http://schemas.openxmlformats.org/officeDocument/2006/relationships/oleObject" Target="../embeddings/oleObject705.bin"/><Relationship Id="rId29" Type="http://schemas.openxmlformats.org/officeDocument/2006/relationships/image" Target="../media/image408.wmf"/><Relationship Id="rId10" Type="http://schemas.openxmlformats.org/officeDocument/2006/relationships/oleObject" Target="../embeddings/oleObject696.bin"/><Relationship Id="rId11" Type="http://schemas.openxmlformats.org/officeDocument/2006/relationships/image" Target="../media/image399.wmf"/><Relationship Id="rId12" Type="http://schemas.openxmlformats.org/officeDocument/2006/relationships/oleObject" Target="../embeddings/oleObject697.bin"/><Relationship Id="rId13" Type="http://schemas.openxmlformats.org/officeDocument/2006/relationships/image" Target="../media/image400.wmf"/><Relationship Id="rId14" Type="http://schemas.openxmlformats.org/officeDocument/2006/relationships/oleObject" Target="../embeddings/oleObject698.bin"/><Relationship Id="rId15" Type="http://schemas.openxmlformats.org/officeDocument/2006/relationships/image" Target="../media/image401.wmf"/><Relationship Id="rId16" Type="http://schemas.openxmlformats.org/officeDocument/2006/relationships/oleObject" Target="../embeddings/oleObject699.bin"/><Relationship Id="rId17" Type="http://schemas.openxmlformats.org/officeDocument/2006/relationships/image" Target="../media/image402.wmf"/><Relationship Id="rId18" Type="http://schemas.openxmlformats.org/officeDocument/2006/relationships/oleObject" Target="../embeddings/oleObject700.bin"/><Relationship Id="rId19" Type="http://schemas.openxmlformats.org/officeDocument/2006/relationships/image" Target="../media/image403.wmf"/><Relationship Id="rId1" Type="http://schemas.openxmlformats.org/officeDocument/2006/relationships/vmlDrawing" Target="../drawings/vmlDrawing91.vml"/><Relationship Id="rId2" Type="http://schemas.openxmlformats.org/officeDocument/2006/relationships/slideLayout" Target="../slideLayouts/slideLayout2.xml"/><Relationship Id="rId3" Type="http://schemas.openxmlformats.org/officeDocument/2006/relationships/image" Target="../media/image372.jpeg"/><Relationship Id="rId4" Type="http://schemas.openxmlformats.org/officeDocument/2006/relationships/oleObject" Target="../embeddings/oleObject693.bin"/><Relationship Id="rId5" Type="http://schemas.openxmlformats.org/officeDocument/2006/relationships/image" Target="../media/image396.wmf"/><Relationship Id="rId6" Type="http://schemas.openxmlformats.org/officeDocument/2006/relationships/oleObject" Target="../embeddings/oleObject694.bin"/><Relationship Id="rId7" Type="http://schemas.openxmlformats.org/officeDocument/2006/relationships/image" Target="../media/image397.wmf"/><Relationship Id="rId8" Type="http://schemas.openxmlformats.org/officeDocument/2006/relationships/oleObject" Target="../embeddings/oleObject695.bin"/></Relationships>
</file>

<file path=ppt/slides/_rels/slide97.xml.rels><?xml version="1.0" encoding="UTF-8" standalone="yes"?>
<Relationships xmlns="http://schemas.openxmlformats.org/package/2006/relationships"><Relationship Id="rId3" Type="http://schemas.openxmlformats.org/officeDocument/2006/relationships/image" Target="../media/image409.jpeg"/><Relationship Id="rId4" Type="http://schemas.openxmlformats.org/officeDocument/2006/relationships/oleObject" Target="../embeddings/oleObject706.bin"/><Relationship Id="rId5" Type="http://schemas.openxmlformats.org/officeDocument/2006/relationships/image" Target="../media/image2.wmf"/><Relationship Id="rId6" Type="http://schemas.openxmlformats.org/officeDocument/2006/relationships/oleObject" Target="../embeddings/oleObject707.bin"/><Relationship Id="rId7" Type="http://schemas.openxmlformats.org/officeDocument/2006/relationships/oleObject" Target="../embeddings/oleObject708.bin"/><Relationship Id="rId8" Type="http://schemas.openxmlformats.org/officeDocument/2006/relationships/oleObject" Target="../embeddings/oleObject709.bin"/><Relationship Id="rId1" Type="http://schemas.openxmlformats.org/officeDocument/2006/relationships/vmlDrawing" Target="../drawings/vmlDrawing92.v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1" Type="http://schemas.openxmlformats.org/officeDocument/2006/relationships/oleObject" Target="../embeddings/oleObject715.bin"/><Relationship Id="rId12" Type="http://schemas.openxmlformats.org/officeDocument/2006/relationships/image" Target="../media/image411.wmf"/><Relationship Id="rId1" Type="http://schemas.openxmlformats.org/officeDocument/2006/relationships/vmlDrawing" Target="../drawings/vmlDrawing93.vml"/><Relationship Id="rId2" Type="http://schemas.openxmlformats.org/officeDocument/2006/relationships/slideLayout" Target="../slideLayouts/slideLayout2.xml"/><Relationship Id="rId3" Type="http://schemas.openxmlformats.org/officeDocument/2006/relationships/image" Target="../media/image409.jpeg"/><Relationship Id="rId4" Type="http://schemas.openxmlformats.org/officeDocument/2006/relationships/oleObject" Target="../embeddings/oleObject710.bin"/><Relationship Id="rId5" Type="http://schemas.openxmlformats.org/officeDocument/2006/relationships/image" Target="../media/image2.wmf"/><Relationship Id="rId6" Type="http://schemas.openxmlformats.org/officeDocument/2006/relationships/oleObject" Target="../embeddings/oleObject711.bin"/><Relationship Id="rId7" Type="http://schemas.openxmlformats.org/officeDocument/2006/relationships/oleObject" Target="../embeddings/oleObject712.bin"/><Relationship Id="rId8" Type="http://schemas.openxmlformats.org/officeDocument/2006/relationships/oleObject" Target="../embeddings/oleObject713.bin"/><Relationship Id="rId9" Type="http://schemas.openxmlformats.org/officeDocument/2006/relationships/oleObject" Target="../embeddings/oleObject714.bin"/><Relationship Id="rId10" Type="http://schemas.openxmlformats.org/officeDocument/2006/relationships/image" Target="../media/image410.wmf"/></Relationships>
</file>

<file path=ppt/slides/_rels/slide99.xml.rels><?xml version="1.0" encoding="UTF-8" standalone="yes"?>
<Relationships xmlns="http://schemas.openxmlformats.org/package/2006/relationships"><Relationship Id="rId9" Type="http://schemas.openxmlformats.org/officeDocument/2006/relationships/oleObject" Target="../embeddings/oleObject718.bin"/><Relationship Id="rId20" Type="http://schemas.openxmlformats.org/officeDocument/2006/relationships/image" Target="../media/image416.wmf"/><Relationship Id="rId21" Type="http://schemas.openxmlformats.org/officeDocument/2006/relationships/oleObject" Target="../embeddings/oleObject725.bin"/><Relationship Id="rId22" Type="http://schemas.openxmlformats.org/officeDocument/2006/relationships/image" Target="../media/image417.wmf"/><Relationship Id="rId23" Type="http://schemas.openxmlformats.org/officeDocument/2006/relationships/oleObject" Target="../embeddings/oleObject726.bin"/><Relationship Id="rId24" Type="http://schemas.openxmlformats.org/officeDocument/2006/relationships/image" Target="../media/image418.wmf"/><Relationship Id="rId25" Type="http://schemas.openxmlformats.org/officeDocument/2006/relationships/oleObject" Target="../embeddings/oleObject727.bin"/><Relationship Id="rId26" Type="http://schemas.openxmlformats.org/officeDocument/2006/relationships/image" Target="../media/image419.wmf"/><Relationship Id="rId27" Type="http://schemas.openxmlformats.org/officeDocument/2006/relationships/oleObject" Target="../embeddings/oleObject728.bin"/><Relationship Id="rId28" Type="http://schemas.openxmlformats.org/officeDocument/2006/relationships/image" Target="../media/image420.wmf"/><Relationship Id="rId29" Type="http://schemas.openxmlformats.org/officeDocument/2006/relationships/oleObject" Target="../embeddings/oleObject729.bin"/><Relationship Id="rId30" Type="http://schemas.openxmlformats.org/officeDocument/2006/relationships/image" Target="../media/image421.wmf"/><Relationship Id="rId10" Type="http://schemas.openxmlformats.org/officeDocument/2006/relationships/oleObject" Target="../embeddings/oleObject719.bin"/><Relationship Id="rId11" Type="http://schemas.openxmlformats.org/officeDocument/2006/relationships/oleObject" Target="../embeddings/oleObject720.bin"/><Relationship Id="rId12" Type="http://schemas.openxmlformats.org/officeDocument/2006/relationships/image" Target="../media/image412.wmf"/><Relationship Id="rId13" Type="http://schemas.openxmlformats.org/officeDocument/2006/relationships/oleObject" Target="../embeddings/oleObject721.bin"/><Relationship Id="rId14" Type="http://schemas.openxmlformats.org/officeDocument/2006/relationships/image" Target="../media/image413.wmf"/><Relationship Id="rId15" Type="http://schemas.openxmlformats.org/officeDocument/2006/relationships/oleObject" Target="../embeddings/oleObject722.bin"/><Relationship Id="rId16" Type="http://schemas.openxmlformats.org/officeDocument/2006/relationships/image" Target="../media/image414.wmf"/><Relationship Id="rId17" Type="http://schemas.openxmlformats.org/officeDocument/2006/relationships/oleObject" Target="../embeddings/oleObject723.bin"/><Relationship Id="rId18" Type="http://schemas.openxmlformats.org/officeDocument/2006/relationships/image" Target="../media/image415.wmf"/><Relationship Id="rId19" Type="http://schemas.openxmlformats.org/officeDocument/2006/relationships/oleObject" Target="../embeddings/oleObject724.bin"/><Relationship Id="rId1" Type="http://schemas.openxmlformats.org/officeDocument/2006/relationships/vmlDrawing" Target="../drawings/vmlDrawing94.vml"/><Relationship Id="rId2" Type="http://schemas.openxmlformats.org/officeDocument/2006/relationships/slideLayout" Target="../slideLayouts/slideLayout2.xml"/><Relationship Id="rId3" Type="http://schemas.openxmlformats.org/officeDocument/2006/relationships/image" Target="../media/image422.jpeg"/><Relationship Id="rId4" Type="http://schemas.openxmlformats.org/officeDocument/2006/relationships/image" Target="../media/image423.jpeg"/><Relationship Id="rId5" Type="http://schemas.openxmlformats.org/officeDocument/2006/relationships/image" Target="../media/image424.jpeg"/><Relationship Id="rId6" Type="http://schemas.openxmlformats.org/officeDocument/2006/relationships/oleObject" Target="../embeddings/oleObject716.bin"/><Relationship Id="rId7" Type="http://schemas.openxmlformats.org/officeDocument/2006/relationships/image" Target="../media/image2.wmf"/><Relationship Id="rId8" Type="http://schemas.openxmlformats.org/officeDocument/2006/relationships/oleObject" Target="../embeddings/oleObject71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July 5, 2018</a:t>
            </a:r>
            <a:endParaRPr lang="en-US"/>
          </a:p>
        </p:txBody>
      </p:sp>
      <p:sp>
        <p:nvSpPr>
          <p:cNvPr id="7" name="Rectangle 5"/>
          <p:cNvSpPr>
            <a:spLocks noGrp="1" noChangeArrowheads="1"/>
          </p:cNvSpPr>
          <p:nvPr>
            <p:ph type="ftr" sz="quarter" idx="11"/>
          </p:nvPr>
        </p:nvSpPr>
        <p:spPr/>
        <p:txBody>
          <a:bodyPr/>
          <a:lstStyle/>
          <a:p>
            <a:pPr>
              <a:defRPr/>
            </a:pPr>
            <a:r>
              <a:rPr lang="de-DE" smtClean="0"/>
              <a:t>PHYS 1444-001, Summer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304800"/>
            <a:ext cx="7772400" cy="1074737"/>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#16 </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57717" y="1447800"/>
            <a:ext cx="272061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2, 2018</a:t>
            </a:r>
            <a:endParaRPr lang="en-US" dirty="0">
              <a:solidFill>
                <a:schemeClr val="accent2"/>
              </a:solidFill>
              <a:latin typeface="Monotype Corsiva" pitchFamily="-84" charset="0"/>
            </a:endParaRPr>
          </a:p>
          <a:p>
            <a:pPr algn="ctr"/>
            <a:r>
              <a:rPr lang="en-US" dirty="0" smtClean="0">
                <a:solidFill>
                  <a:schemeClr val="accent2"/>
                </a:solidFill>
                <a:latin typeface="Monotype Corsiva" pitchFamily="-84" charset="0"/>
              </a:rPr>
              <a:t>Dr. </a:t>
            </a:r>
            <a:r>
              <a:rPr lang="en-US" dirty="0" err="1" smtClean="0">
                <a:solidFill>
                  <a:schemeClr val="accent2"/>
                </a:solidFill>
                <a:latin typeface="Monotype Corsiva" pitchFamily="-84" charset="0"/>
              </a:rPr>
              <a:t>Animesh</a:t>
            </a:r>
            <a:r>
              <a:rPr lang="en-US" dirty="0" smtClean="0">
                <a:solidFill>
                  <a:schemeClr val="accent2"/>
                </a:solidFill>
                <a:latin typeface="Monotype Corsiva" pitchFamily="-84" charset="0"/>
              </a:rPr>
              <a:t> Chatterjee</a:t>
            </a:r>
            <a:endParaRPr lang="en-US" b="1" dirty="0">
              <a:solidFill>
                <a:srgbClr val="FF0066"/>
              </a:solidFill>
              <a:latin typeface="Monotype Corsiva" pitchFamily="-84" charset="0"/>
            </a:endParaRPr>
          </a:p>
        </p:txBody>
      </p:sp>
      <p:sp>
        <p:nvSpPr>
          <p:cNvPr id="10" name="Content Placeholder 2"/>
          <p:cNvSpPr txBox="1">
            <a:spLocks/>
          </p:cNvSpPr>
          <p:nvPr/>
        </p:nvSpPr>
        <p:spPr bwMode="auto">
          <a:xfrm>
            <a:off x="1141425" y="2247639"/>
            <a:ext cx="6553200" cy="39575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28:Sources </a:t>
            </a:r>
            <a:r>
              <a:rPr lang="en-US" sz="2400" dirty="0">
                <a:latin typeface="Arial Narrow" charset="0"/>
              </a:rPr>
              <a:t>of Magnetic Field</a:t>
            </a:r>
            <a:endParaRPr lang="en-US" sz="2800" dirty="0">
              <a:latin typeface="Arial Narrow" charset="0"/>
            </a:endParaRPr>
          </a:p>
          <a:p>
            <a:pPr marL="1352550" lvl="1" indent="-609600"/>
            <a:r>
              <a:rPr lang="en-US" sz="2000" dirty="0" smtClean="0">
                <a:latin typeface="Arial Narrow" charset="0"/>
              </a:rPr>
              <a:t>Magnetic </a:t>
            </a:r>
            <a:r>
              <a:rPr lang="en-US" sz="2000" dirty="0">
                <a:latin typeface="Arial Narrow" charset="0"/>
              </a:rPr>
              <a:t>Field Due to Straight </a:t>
            </a:r>
            <a:r>
              <a:rPr lang="en-US" sz="2000" dirty="0" smtClean="0">
                <a:latin typeface="Arial Narrow" charset="0"/>
              </a:rPr>
              <a:t>Wire</a:t>
            </a:r>
          </a:p>
          <a:p>
            <a:pPr marL="1352550" lvl="1" indent="-609600"/>
            <a:r>
              <a:rPr lang="en-US" sz="2000" dirty="0">
                <a:latin typeface="Arial Narrow" charset="0"/>
              </a:rPr>
              <a:t>Magnetic Materials</a:t>
            </a:r>
          </a:p>
          <a:p>
            <a:pPr marL="1352550" lvl="1" indent="-609600"/>
            <a:r>
              <a:rPr lang="en-US" sz="2000" dirty="0">
                <a:latin typeface="Arial Narrow" charset="0"/>
              </a:rPr>
              <a:t>Hysteresis</a:t>
            </a:r>
          </a:p>
          <a:p>
            <a:pPr marL="609600" indent="-609600" algn="l"/>
            <a:r>
              <a:rPr lang="en-US" sz="2000" dirty="0">
                <a:latin typeface="Arial Narrow" charset="0"/>
              </a:rPr>
              <a:t>Chapter 29:EM Induction &amp; Faraday’s Law</a:t>
            </a:r>
          </a:p>
          <a:p>
            <a:pPr marL="1352550" lvl="1" indent="-609600"/>
            <a:r>
              <a:rPr lang="en-US" sz="2000" dirty="0">
                <a:latin typeface="Arial Narrow" charset="0"/>
              </a:rPr>
              <a:t>Induced EMF and EM Induction</a:t>
            </a:r>
          </a:p>
          <a:p>
            <a:pPr marL="1352550" lvl="1" indent="-609600"/>
            <a:r>
              <a:rPr lang="en-US" sz="2000" dirty="0">
                <a:latin typeface="Arial Narrow" charset="0"/>
              </a:rPr>
              <a:t>Faraday’s Law of Induction </a:t>
            </a:r>
          </a:p>
          <a:p>
            <a:pPr marL="1352550" lvl="1" indent="-609600"/>
            <a:r>
              <a:rPr lang="en-US" sz="2000" dirty="0">
                <a:latin typeface="Arial Narrow" charset="0"/>
              </a:rPr>
              <a:t>Lenz’s </a:t>
            </a:r>
            <a:r>
              <a:rPr lang="en-US" sz="2000" dirty="0" smtClean="0">
                <a:latin typeface="Arial Narrow" charset="0"/>
              </a:rPr>
              <a:t>Law</a:t>
            </a:r>
          </a:p>
          <a:p>
            <a:pPr marL="1352550" lvl="1" indent="-609600"/>
            <a:r>
              <a:rPr lang="en-US" sz="2000" dirty="0" smtClean="0">
                <a:latin typeface="Arial Narrow" charset="0"/>
              </a:rPr>
              <a:t>Generation of Electricity</a:t>
            </a:r>
          </a:p>
        </p:txBody>
      </p:sp>
      <p:sp>
        <p:nvSpPr>
          <p:cNvPr id="8" name="Text Box 15"/>
          <p:cNvSpPr txBox="1">
            <a:spLocks noChangeArrowheads="1"/>
          </p:cNvSpPr>
          <p:nvPr/>
        </p:nvSpPr>
        <p:spPr bwMode="auto">
          <a:xfrm>
            <a:off x="978035" y="5943600"/>
            <a:ext cx="7231018" cy="523220"/>
          </a:xfrm>
          <a:prstGeom prst="rect">
            <a:avLst/>
          </a:prstGeom>
          <a:solidFill>
            <a:srgbClr val="99FFCC"/>
          </a:solidFill>
          <a:ln w="9525">
            <a:noFill/>
            <a:miter lim="800000"/>
            <a:headEnd/>
            <a:tailEnd/>
          </a:ln>
          <a:effectLst/>
        </p:spPr>
        <p:txBody>
          <a:bodyPr wrap="none">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r>
              <a:rPr lang="en-US" sz="2800" dirty="0">
                <a:solidFill>
                  <a:schemeClr val="accent2"/>
                </a:solidFill>
                <a:latin typeface="Arial Narrow" charset="0"/>
              </a:rPr>
              <a:t>Today’s homework </a:t>
            </a:r>
            <a:r>
              <a:rPr lang="en-US" sz="2800">
                <a:solidFill>
                  <a:schemeClr val="accent2"/>
                </a:solidFill>
                <a:latin typeface="Arial Narrow" charset="0"/>
              </a:rPr>
              <a:t>is </a:t>
            </a:r>
            <a:r>
              <a:rPr lang="en-US" sz="2800" smtClean="0">
                <a:solidFill>
                  <a:schemeClr val="accent2"/>
                </a:solidFill>
                <a:latin typeface="Arial Narrow" charset="0"/>
              </a:rPr>
              <a:t>#9, </a:t>
            </a:r>
            <a:r>
              <a:rPr lang="en-US" sz="2800" dirty="0">
                <a:solidFill>
                  <a:schemeClr val="accent2"/>
                </a:solidFill>
                <a:latin typeface="Arial Narrow" charset="0"/>
              </a:rPr>
              <a:t>due</a:t>
            </a:r>
            <a:r>
              <a:rPr lang="en-US" sz="2800" dirty="0" smtClean="0">
                <a:solidFill>
                  <a:schemeClr val="accent2"/>
                </a:solidFill>
                <a:latin typeface="Arial Narrow" charset="0"/>
              </a:rPr>
              <a:t> 11pm</a:t>
            </a:r>
            <a:r>
              <a:rPr lang="en-US" sz="2800">
                <a:solidFill>
                  <a:schemeClr val="accent2"/>
                </a:solidFill>
                <a:latin typeface="Arial Narrow" charset="0"/>
              </a:rPr>
              <a:t>, </a:t>
            </a:r>
            <a:r>
              <a:rPr lang="en-US" sz="2800" smtClean="0">
                <a:solidFill>
                  <a:schemeClr val="accent2"/>
                </a:solidFill>
                <a:latin typeface="Arial Narrow" charset="0"/>
              </a:rPr>
              <a:t>Thursday</a:t>
            </a:r>
            <a:r>
              <a:rPr lang="en-US" sz="2800" dirty="0">
                <a:solidFill>
                  <a:schemeClr val="accent2"/>
                </a:solidFill>
                <a:latin typeface="Arial Narrow" charset="0"/>
              </a:rPr>
              <a:t>,</a:t>
            </a:r>
            <a:r>
              <a:rPr lang="en-US" sz="2800" dirty="0" smtClean="0">
                <a:solidFill>
                  <a:schemeClr val="accent2"/>
                </a:solidFill>
                <a:latin typeface="Arial Narrow" charset="0"/>
              </a:rPr>
              <a:t> </a:t>
            </a:r>
            <a:r>
              <a:rPr lang="en-US" sz="2800" smtClean="0">
                <a:solidFill>
                  <a:schemeClr val="accent2"/>
                </a:solidFill>
                <a:latin typeface="Arial Narrow" charset="0"/>
              </a:rPr>
              <a:t>July 5!!</a:t>
            </a:r>
            <a:endParaRPr lang="en-US" sz="2800" dirty="0">
              <a:solidFill>
                <a:schemeClr val="accent2"/>
              </a:solidFill>
              <a:latin typeface="Arial Narrow" charset="0"/>
            </a:endParaRPr>
          </a:p>
        </p:txBody>
      </p:sp>
    </p:spTree>
    <p:extLst>
      <p:ext uri="{BB962C8B-B14F-4D97-AF65-F5344CB8AC3E}">
        <p14:creationId xmlns:p14="http://schemas.microsoft.com/office/powerpoint/2010/main" val="447608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July 5,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10</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8362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8362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8362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a:t>
            </a:r>
            <a:r>
              <a:rPr lang="en-US" dirty="0" smtClean="0"/>
              <a:t> </a:t>
            </a:r>
            <a:r>
              <a:rPr lang="en-US" dirty="0" smtClean="0">
                <a:latin typeface="Symbol" charset="2"/>
              </a:rPr>
              <a:t>μ</a:t>
            </a:r>
            <a:r>
              <a:rPr lang="en-US" baseline="-25000" dirty="0" smtClean="0"/>
              <a:t>0</a:t>
            </a:r>
            <a:r>
              <a:rPr lang="en-US" dirty="0" smtClean="0"/>
              <a:t> </a:t>
            </a:r>
            <a:r>
              <a:rPr lang="en-US" dirty="0"/>
              <a:t>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a:t>
            </a:r>
            <a:r>
              <a:rPr lang="en-US" dirty="0" smtClean="0"/>
              <a:t> </a:t>
            </a:r>
            <a:r>
              <a:rPr lang="en-US" dirty="0" err="1" smtClean="0">
                <a:latin typeface="Symbol" charset="2"/>
              </a:rPr>
              <a:t>Δ</a:t>
            </a:r>
            <a:r>
              <a:rPr lang="en-US" dirty="0" err="1" smtClean="0">
                <a:latin typeface="Monotype Corsiva" charset="0"/>
              </a:rPr>
              <a:t>l</a:t>
            </a:r>
            <a:r>
              <a:rPr lang="en-US" dirty="0" smtClean="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8362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9"/>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383625" name="Equation" r:id="rId10" imgW="977760" imgH="253800" progId="Equation.DSMT4">
                  <p:embed/>
                </p:oleObj>
              </mc:Choice>
              <mc:Fallback>
                <p:oleObj name="Equation" r:id="rId10" imgW="97776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a:t>
            </a:r>
            <a:r>
              <a:rPr lang="en-US" sz="2800" dirty="0" smtClean="0">
                <a:solidFill>
                  <a:srgbClr val="660066"/>
                </a:solidFill>
                <a:latin typeface="Arial Narrow" charset="0"/>
                <a:ea typeface="ＭＳ Ｐゴシック" charset="-128"/>
              </a:rPr>
              <a:t>in small </a:t>
            </a:r>
            <a:r>
              <a:rPr lang="en-US" sz="2800" dirty="0">
                <a:solidFill>
                  <a:srgbClr val="660066"/>
                </a:solidFill>
                <a:latin typeface="Arial Narrow" charset="0"/>
                <a:ea typeface="ＭＳ Ｐゴシック" charset="-128"/>
              </a:rPr>
              <a:t>segments each of</a:t>
            </a:r>
            <a:r>
              <a:rPr lang="en-US" sz="2800" dirty="0" smtClean="0">
                <a:solidFill>
                  <a:srgbClr val="660066"/>
                </a:solidFill>
                <a:latin typeface="Arial Narrow" charset="0"/>
                <a:ea typeface="ＭＳ Ｐゴシック" charset="-128"/>
              </a:rPr>
              <a:t> </a:t>
            </a:r>
            <a:r>
              <a:rPr lang="en-US" sz="2800" dirty="0" err="1" smtClean="0">
                <a:solidFill>
                  <a:srgbClr val="660066"/>
                </a:solidFill>
                <a:latin typeface="Symbol" charset="2"/>
                <a:ea typeface="ＭＳ Ｐゴシック" charset="-128"/>
              </a:rPr>
              <a:t>Δ</a:t>
            </a:r>
            <a:r>
              <a:rPr lang="en-US" sz="2800" dirty="0" err="1" smtClean="0">
                <a:solidFill>
                  <a:srgbClr val="660066"/>
                </a:solidFill>
                <a:latin typeface="Monotype Corsiva" charset="0"/>
                <a:ea typeface="ＭＳ Ｐゴシック" charset="-128"/>
              </a:rPr>
              <a:t>l</a:t>
            </a:r>
            <a:r>
              <a:rPr lang="en-US" sz="2800" dirty="0" smtClean="0">
                <a:solidFill>
                  <a:srgbClr val="660066"/>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21345046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Thursday, July 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2CA7818A-A1F0-3444-9B31-F29E370C87C1}" type="slidenum">
              <a:rPr lang="en-US"/>
              <a:pPr/>
              <a:t>100</a:t>
            </a:fld>
            <a:endParaRPr lang="en-US"/>
          </a:p>
        </p:txBody>
      </p:sp>
      <p:pic>
        <p:nvPicPr>
          <p:cNvPr id="472066" name="Picture 2" descr="FG31_008"/>
          <p:cNvPicPr>
            <a:picLocks noChangeAspect="1" noChangeArrowheads="1"/>
          </p:cNvPicPr>
          <p:nvPr/>
        </p:nvPicPr>
        <p:blipFill>
          <a:blip r:embed="rId3"/>
          <a:srcRect/>
          <a:stretch>
            <a:fillRect/>
          </a:stretch>
        </p:blipFill>
        <p:spPr bwMode="auto">
          <a:xfrm>
            <a:off x="6858000" y="609600"/>
            <a:ext cx="2362200" cy="2286000"/>
          </a:xfrm>
          <a:prstGeom prst="rect">
            <a:avLst/>
          </a:prstGeom>
          <a:noFill/>
        </p:spPr>
      </p:pic>
      <p:sp>
        <p:nvSpPr>
          <p:cNvPr id="472067" name="Rectangle 3"/>
          <p:cNvSpPr>
            <a:spLocks noGrp="1" noChangeArrowheads="1"/>
          </p:cNvSpPr>
          <p:nvPr>
            <p:ph type="title"/>
          </p:nvPr>
        </p:nvSpPr>
        <p:spPr>
          <a:xfrm>
            <a:off x="381000" y="0"/>
            <a:ext cx="8534400" cy="609600"/>
          </a:xfrm>
        </p:spPr>
        <p:txBody>
          <a:bodyPr/>
          <a:lstStyle/>
          <a:p>
            <a:r>
              <a:rPr lang="en-US"/>
              <a:t>AC Circuit w/ LRC</a:t>
            </a:r>
          </a:p>
        </p:txBody>
      </p:sp>
      <p:graphicFrame>
        <p:nvGraphicFramePr>
          <p:cNvPr id="4720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8210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8210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210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2071" name="Rectangle 7"/>
          <p:cNvSpPr>
            <a:spLocks noGrp="1" noChangeArrowheads="1"/>
          </p:cNvSpPr>
          <p:nvPr>
            <p:ph type="body" idx="1"/>
          </p:nvPr>
        </p:nvSpPr>
        <p:spPr>
          <a:xfrm>
            <a:off x="304800" y="2895600"/>
            <a:ext cx="8610600" cy="3581400"/>
          </a:xfrm>
        </p:spPr>
        <p:txBody>
          <a:bodyPr/>
          <a:lstStyle/>
          <a:p>
            <a:pPr>
              <a:lnSpc>
                <a:spcPct val="80000"/>
              </a:lnSpc>
            </a:pPr>
            <a:r>
              <a:rPr lang="en-US" sz="2800" dirty="0"/>
              <a:t>V</a:t>
            </a:r>
            <a:r>
              <a:rPr lang="en-US" sz="2800" baseline="-25000" dirty="0"/>
              <a:t>0</a:t>
            </a:r>
            <a:r>
              <a:rPr lang="en-US" sz="2800" dirty="0"/>
              <a:t> forms an angle</a:t>
            </a:r>
            <a:r>
              <a:rPr lang="en-US" sz="2800" dirty="0" smtClean="0"/>
              <a:t> </a:t>
            </a:r>
            <a:r>
              <a:rPr lang="en-US" sz="2800" dirty="0" err="1" smtClean="0">
                <a:latin typeface="Symbol" charset="2"/>
              </a:rPr>
              <a:t>φ</a:t>
            </a:r>
            <a:r>
              <a:rPr lang="en-US" sz="2800" dirty="0" smtClean="0"/>
              <a:t> </a:t>
            </a:r>
            <a:r>
              <a:rPr lang="en-US" sz="2800" dirty="0"/>
              <a:t>to V</a:t>
            </a:r>
            <a:r>
              <a:rPr lang="en-US" sz="2800" baseline="-25000" dirty="0"/>
              <a:t>R0</a:t>
            </a:r>
            <a:r>
              <a:rPr lang="en-US" sz="2800" dirty="0"/>
              <a:t> and rotates together with the other vectors as a function of time,</a:t>
            </a:r>
          </a:p>
          <a:p>
            <a:pPr>
              <a:lnSpc>
                <a:spcPct val="80000"/>
              </a:lnSpc>
            </a:pPr>
            <a:r>
              <a:rPr lang="en-US" sz="2800" dirty="0"/>
              <a:t>We determine the total impedance Z of the circuit defined by the relationship                     or</a:t>
            </a:r>
          </a:p>
          <a:p>
            <a:pPr>
              <a:lnSpc>
                <a:spcPct val="80000"/>
              </a:lnSpc>
            </a:pPr>
            <a:r>
              <a:rPr lang="en-US" sz="2800" dirty="0"/>
              <a:t>From Pythagorean theorem, we obtain </a:t>
            </a:r>
          </a:p>
          <a:p>
            <a:pPr>
              <a:lnSpc>
                <a:spcPct val="80000"/>
              </a:lnSpc>
            </a:pPr>
            <a:endParaRPr lang="en-US" sz="2800" dirty="0"/>
          </a:p>
          <a:p>
            <a:pPr>
              <a:lnSpc>
                <a:spcPct val="80000"/>
              </a:lnSpc>
            </a:pPr>
            <a:endParaRPr lang="en-US" sz="2800" dirty="0"/>
          </a:p>
          <a:p>
            <a:pPr>
              <a:lnSpc>
                <a:spcPct val="80000"/>
              </a:lnSpc>
            </a:pPr>
            <a:r>
              <a:rPr lang="en-US" sz="2800" dirty="0"/>
              <a:t>Thus the total impedance is</a:t>
            </a:r>
          </a:p>
        </p:txBody>
      </p:sp>
      <p:graphicFrame>
        <p:nvGraphicFramePr>
          <p:cNvPr id="472072"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210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2073" name="Rectangle 9"/>
          <p:cNvSpPr>
            <a:spLocks noChangeArrowheads="1"/>
          </p:cNvSpPr>
          <p:nvPr/>
        </p:nvSpPr>
        <p:spPr bwMode="auto">
          <a:xfrm>
            <a:off x="228600" y="685800"/>
            <a:ext cx="6705600" cy="2286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Since the sum of the projections of the three vectors on the y axis is equal to the projection of their sum.</a:t>
            </a:r>
          </a:p>
          <a:p>
            <a:pPr marL="742950" lvl="1" indent="-285750">
              <a:spcBef>
                <a:spcPct val="20000"/>
              </a:spcBef>
              <a:buFontTx/>
              <a:buChar char="–"/>
            </a:pPr>
            <a:r>
              <a:rPr lang="en-US" sz="2000">
                <a:solidFill>
                  <a:srgbClr val="660066"/>
                </a:solidFill>
                <a:latin typeface="Arial Narrow" charset="0"/>
                <a:ea typeface="ＭＳ Ｐゴシック" charset="-128"/>
              </a:rPr>
              <a:t>The sum of the projections represents the instantaneous voltage across the whole circuit which is the source voltage</a:t>
            </a:r>
          </a:p>
          <a:p>
            <a:pPr marL="742950" lvl="1" indent="-285750">
              <a:spcBef>
                <a:spcPct val="20000"/>
              </a:spcBef>
              <a:buFontTx/>
              <a:buChar char="–"/>
            </a:pPr>
            <a:r>
              <a:rPr lang="en-US" sz="2000">
                <a:solidFill>
                  <a:srgbClr val="660066"/>
                </a:solidFill>
                <a:latin typeface="Arial Narrow" charset="0"/>
                <a:ea typeface="ＭＳ Ｐゴシック" charset="-128"/>
              </a:rPr>
              <a:t>So we can use the sum of all vectors as the representation of the peak source voltage V</a:t>
            </a:r>
            <a:r>
              <a:rPr lang="en-US" sz="2000" baseline="-25000">
                <a:solidFill>
                  <a:srgbClr val="660066"/>
                </a:solidFill>
                <a:latin typeface="Arial Narrow" charset="0"/>
                <a:ea typeface="ＭＳ Ｐゴシック" charset="-128"/>
              </a:rPr>
              <a:t>0</a:t>
            </a:r>
            <a:r>
              <a:rPr lang="en-US" sz="2000">
                <a:solidFill>
                  <a:srgbClr val="660066"/>
                </a:solidFill>
                <a:latin typeface="Arial Narrow" charset="0"/>
                <a:ea typeface="ＭＳ Ｐゴシック" charset="-128"/>
              </a:rPr>
              <a:t>.</a:t>
            </a:r>
          </a:p>
        </p:txBody>
      </p:sp>
      <p:graphicFrame>
        <p:nvGraphicFramePr>
          <p:cNvPr id="472074" name="Object 10"/>
          <p:cNvGraphicFramePr>
            <a:graphicFrameLocks noChangeAspect="1"/>
          </p:cNvGraphicFramePr>
          <p:nvPr/>
        </p:nvGraphicFramePr>
        <p:xfrm>
          <a:off x="4495800" y="3235325"/>
          <a:ext cx="560388" cy="422275"/>
        </p:xfrm>
        <a:graphic>
          <a:graphicData uri="http://schemas.openxmlformats.org/presentationml/2006/ole">
            <mc:AlternateContent xmlns:mc="http://schemas.openxmlformats.org/markup-compatibility/2006">
              <mc:Choice xmlns:v="urn:schemas-microsoft-com:vml" Requires="v">
                <p:oleObj spid="_x0000_s482104" name="Equation" r:id="rId9" imgW="253800" imgH="164880" progId="Equation.DSMT4">
                  <p:embed/>
                </p:oleObj>
              </mc:Choice>
              <mc:Fallback>
                <p:oleObj name="Equation" r:id="rId9" imgW="2538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3235325"/>
                        <a:ext cx="560388" cy="422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5" name="Object 11"/>
          <p:cNvGraphicFramePr>
            <a:graphicFrameLocks noChangeAspect="1"/>
          </p:cNvGraphicFramePr>
          <p:nvPr/>
        </p:nvGraphicFramePr>
        <p:xfrm>
          <a:off x="2819400" y="3962400"/>
          <a:ext cx="1571625" cy="519113"/>
        </p:xfrm>
        <a:graphic>
          <a:graphicData uri="http://schemas.openxmlformats.org/presentationml/2006/ole">
            <mc:AlternateContent xmlns:mc="http://schemas.openxmlformats.org/markup-compatibility/2006">
              <mc:Choice xmlns:v="urn:schemas-microsoft-com:vml" Requires="v">
                <p:oleObj spid="_x0000_s482105" name="Equation" r:id="rId11" imgW="711000" imgH="203040" progId="Equation.DSMT4">
                  <p:embed/>
                </p:oleObj>
              </mc:Choice>
              <mc:Fallback>
                <p:oleObj name="Equation" r:id="rId11" imgW="7110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3962400"/>
                        <a:ext cx="1571625" cy="5191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6" name="Object 12"/>
          <p:cNvGraphicFramePr>
            <a:graphicFrameLocks noChangeAspect="1"/>
          </p:cNvGraphicFramePr>
          <p:nvPr/>
        </p:nvGraphicFramePr>
        <p:xfrm>
          <a:off x="4994275" y="3962400"/>
          <a:ext cx="1177925" cy="519113"/>
        </p:xfrm>
        <a:graphic>
          <a:graphicData uri="http://schemas.openxmlformats.org/presentationml/2006/ole">
            <mc:AlternateContent xmlns:mc="http://schemas.openxmlformats.org/markup-compatibility/2006">
              <mc:Choice xmlns:v="urn:schemas-microsoft-com:vml" Requires="v">
                <p:oleObj spid="_x0000_s482106" name="Equation" r:id="rId13" imgW="533160" imgH="203040" progId="Equation.DSMT4">
                  <p:embed/>
                </p:oleObj>
              </mc:Choice>
              <mc:Fallback>
                <p:oleObj name="Equation" r:id="rId13" imgW="53316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4275" y="3962400"/>
                        <a:ext cx="1177925" cy="5191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7" name="Object 13"/>
          <p:cNvGraphicFramePr>
            <a:graphicFrameLocks noChangeAspect="1"/>
          </p:cNvGraphicFramePr>
          <p:nvPr/>
        </p:nvGraphicFramePr>
        <p:xfrm>
          <a:off x="685800" y="5002213"/>
          <a:ext cx="481013" cy="387350"/>
        </p:xfrm>
        <a:graphic>
          <a:graphicData uri="http://schemas.openxmlformats.org/presentationml/2006/ole">
            <mc:AlternateContent xmlns:mc="http://schemas.openxmlformats.org/markup-compatibility/2006">
              <mc:Choice xmlns:v="urn:schemas-microsoft-com:vml" Requires="v">
                <p:oleObj spid="_x0000_s482107" name="Equation" r:id="rId15" imgW="291960" imgH="203040" progId="Equation.DSMT4">
                  <p:embed/>
                </p:oleObj>
              </mc:Choice>
              <mc:Fallback>
                <p:oleObj name="Equation" r:id="rId15" imgW="29196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5002213"/>
                        <a:ext cx="481013" cy="387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8" name="Object 14"/>
          <p:cNvGraphicFramePr>
            <a:graphicFrameLocks noChangeAspect="1"/>
          </p:cNvGraphicFramePr>
          <p:nvPr/>
        </p:nvGraphicFramePr>
        <p:xfrm>
          <a:off x="4419600" y="5724525"/>
          <a:ext cx="419100" cy="290513"/>
        </p:xfrm>
        <a:graphic>
          <a:graphicData uri="http://schemas.openxmlformats.org/presentationml/2006/ole">
            <mc:AlternateContent xmlns:mc="http://schemas.openxmlformats.org/markup-compatibility/2006">
              <mc:Choice xmlns:v="urn:schemas-microsoft-com:vml" Requires="v">
                <p:oleObj spid="_x0000_s482108" name="Equation" r:id="rId17" imgW="253800" imgH="152280" progId="Equation.DSMT4">
                  <p:embed/>
                </p:oleObj>
              </mc:Choice>
              <mc:Fallback>
                <p:oleObj name="Equation" r:id="rId17" imgW="25380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19600" y="5724525"/>
                        <a:ext cx="419100" cy="2905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9" name="Object 15"/>
          <p:cNvGraphicFramePr>
            <a:graphicFrameLocks noChangeAspect="1"/>
          </p:cNvGraphicFramePr>
          <p:nvPr/>
        </p:nvGraphicFramePr>
        <p:xfrm>
          <a:off x="5024438" y="3200400"/>
          <a:ext cx="1909762" cy="584200"/>
        </p:xfrm>
        <a:graphic>
          <a:graphicData uri="http://schemas.openxmlformats.org/presentationml/2006/ole">
            <mc:AlternateContent xmlns:mc="http://schemas.openxmlformats.org/markup-compatibility/2006">
              <mc:Choice xmlns:v="urn:schemas-microsoft-com:vml" Requires="v">
                <p:oleObj spid="_x0000_s482109" name="Equation" r:id="rId19" imgW="863280" imgH="228600" progId="Equation.DSMT4">
                  <p:embed/>
                </p:oleObj>
              </mc:Choice>
              <mc:Fallback>
                <p:oleObj name="Equation" r:id="rId19" imgW="86328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4438" y="3200400"/>
                        <a:ext cx="1909762" cy="584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0" name="Object 16"/>
          <p:cNvGraphicFramePr>
            <a:graphicFrameLocks noChangeAspect="1"/>
          </p:cNvGraphicFramePr>
          <p:nvPr/>
        </p:nvGraphicFramePr>
        <p:xfrm>
          <a:off x="1195388" y="4905375"/>
          <a:ext cx="2157412" cy="581025"/>
        </p:xfrm>
        <a:graphic>
          <a:graphicData uri="http://schemas.openxmlformats.org/presentationml/2006/ole">
            <mc:AlternateContent xmlns:mc="http://schemas.openxmlformats.org/markup-compatibility/2006">
              <mc:Choice xmlns:v="urn:schemas-microsoft-com:vml" Requires="v">
                <p:oleObj spid="_x0000_s482110" name="Equation" r:id="rId21" imgW="1307880" imgH="304560" progId="Equation.DSMT4">
                  <p:embed/>
                </p:oleObj>
              </mc:Choice>
              <mc:Fallback>
                <p:oleObj name="Equation" r:id="rId21" imgW="1307880" imgH="3045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95388" y="4905375"/>
                        <a:ext cx="2157412"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1" name="Object 17"/>
          <p:cNvGraphicFramePr>
            <a:graphicFrameLocks noChangeAspect="1"/>
          </p:cNvGraphicFramePr>
          <p:nvPr/>
        </p:nvGraphicFramePr>
        <p:xfrm>
          <a:off x="3311525" y="4905375"/>
          <a:ext cx="2555875" cy="581025"/>
        </p:xfrm>
        <a:graphic>
          <a:graphicData uri="http://schemas.openxmlformats.org/presentationml/2006/ole">
            <mc:AlternateContent xmlns:mc="http://schemas.openxmlformats.org/markup-compatibility/2006">
              <mc:Choice xmlns:v="urn:schemas-microsoft-com:vml" Requires="v">
                <p:oleObj spid="_x0000_s482111" name="Equation" r:id="rId23" imgW="1549080" imgH="304560" progId="Equation.DSMT4">
                  <p:embed/>
                </p:oleObj>
              </mc:Choice>
              <mc:Fallback>
                <p:oleObj name="Equation" r:id="rId23" imgW="1549080" imgH="3045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11525" y="4905375"/>
                        <a:ext cx="2555875"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2" name="Object 18"/>
          <p:cNvGraphicFramePr>
            <a:graphicFrameLocks noChangeAspect="1"/>
          </p:cNvGraphicFramePr>
          <p:nvPr/>
        </p:nvGraphicFramePr>
        <p:xfrm>
          <a:off x="5870575" y="4905375"/>
          <a:ext cx="2282825" cy="581025"/>
        </p:xfrm>
        <a:graphic>
          <a:graphicData uri="http://schemas.openxmlformats.org/presentationml/2006/ole">
            <mc:AlternateContent xmlns:mc="http://schemas.openxmlformats.org/markup-compatibility/2006">
              <mc:Choice xmlns:v="urn:schemas-microsoft-com:vml" Requires="v">
                <p:oleObj spid="_x0000_s482112" name="Equation" r:id="rId25" imgW="1384200" imgH="304560" progId="Equation.DSMT4">
                  <p:embed/>
                </p:oleObj>
              </mc:Choice>
              <mc:Fallback>
                <p:oleObj name="Equation" r:id="rId25" imgW="1384200" imgH="3045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70575" y="4905375"/>
                        <a:ext cx="2282825"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3" name="Object 19"/>
          <p:cNvGraphicFramePr>
            <a:graphicFrameLocks noChangeAspect="1"/>
          </p:cNvGraphicFramePr>
          <p:nvPr/>
        </p:nvGraphicFramePr>
        <p:xfrm>
          <a:off x="8115300" y="5029200"/>
          <a:ext cx="419100" cy="387350"/>
        </p:xfrm>
        <a:graphic>
          <a:graphicData uri="http://schemas.openxmlformats.org/presentationml/2006/ole">
            <mc:AlternateContent xmlns:mc="http://schemas.openxmlformats.org/markup-compatibility/2006">
              <mc:Choice xmlns:v="urn:schemas-microsoft-com:vml" Requires="v">
                <p:oleObj spid="_x0000_s482113" name="Equation" r:id="rId27" imgW="253800" imgH="203040" progId="Equation.DSMT4">
                  <p:embed/>
                </p:oleObj>
              </mc:Choice>
              <mc:Fallback>
                <p:oleObj name="Equation" r:id="rId27" imgW="25380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15300" y="5029200"/>
                        <a:ext cx="419100" cy="387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4" name="Object 20"/>
          <p:cNvGraphicFramePr>
            <a:graphicFrameLocks noChangeAspect="1"/>
          </p:cNvGraphicFramePr>
          <p:nvPr/>
        </p:nvGraphicFramePr>
        <p:xfrm>
          <a:off x="4783138" y="5591175"/>
          <a:ext cx="2074862" cy="581025"/>
        </p:xfrm>
        <a:graphic>
          <a:graphicData uri="http://schemas.openxmlformats.org/presentationml/2006/ole">
            <mc:AlternateContent xmlns:mc="http://schemas.openxmlformats.org/markup-compatibility/2006">
              <mc:Choice xmlns:v="urn:schemas-microsoft-com:vml" Requires="v">
                <p:oleObj spid="_x0000_s482114" name="Equation" r:id="rId29" imgW="1257120" imgH="304560" progId="Equation.DSMT4">
                  <p:embed/>
                </p:oleObj>
              </mc:Choice>
              <mc:Fallback>
                <p:oleObj name="Equation" r:id="rId29" imgW="1257120" imgH="3045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83138" y="5591175"/>
                        <a:ext cx="2074862"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5" name="Object 21"/>
          <p:cNvGraphicFramePr>
            <a:graphicFrameLocks noChangeAspect="1"/>
          </p:cNvGraphicFramePr>
          <p:nvPr/>
        </p:nvGraphicFramePr>
        <p:xfrm>
          <a:off x="6807200" y="5410200"/>
          <a:ext cx="2032000" cy="920750"/>
        </p:xfrm>
        <a:graphic>
          <a:graphicData uri="http://schemas.openxmlformats.org/presentationml/2006/ole">
            <mc:AlternateContent xmlns:mc="http://schemas.openxmlformats.org/markup-compatibility/2006">
              <mc:Choice xmlns:v="urn:schemas-microsoft-com:vml" Requires="v">
                <p:oleObj spid="_x0000_s482115" name="Equation" r:id="rId31" imgW="1231560" imgH="482400" progId="Equation.DSMT4">
                  <p:embed/>
                </p:oleObj>
              </mc:Choice>
              <mc:Fallback>
                <p:oleObj name="Equation" r:id="rId31" imgW="1231560" imgH="4824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07200" y="5410200"/>
                        <a:ext cx="2032000" cy="920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393748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Thursday, July 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03DB9035-AF34-8C44-B9F5-BBE27FDC0FBA}" type="slidenum">
              <a:rPr lang="en-US"/>
              <a:pPr/>
              <a:t>101</a:t>
            </a:fld>
            <a:endParaRPr lang="en-US"/>
          </a:p>
        </p:txBody>
      </p:sp>
      <p:pic>
        <p:nvPicPr>
          <p:cNvPr id="473090" name="Picture 2" descr="FG31_008"/>
          <p:cNvPicPr>
            <a:picLocks noChangeAspect="1" noChangeArrowheads="1"/>
          </p:cNvPicPr>
          <p:nvPr/>
        </p:nvPicPr>
        <p:blipFill>
          <a:blip r:embed="rId3"/>
          <a:srcRect/>
          <a:stretch>
            <a:fillRect/>
          </a:stretch>
        </p:blipFill>
        <p:spPr bwMode="auto">
          <a:xfrm>
            <a:off x="5562600" y="609600"/>
            <a:ext cx="3657600" cy="3170238"/>
          </a:xfrm>
          <a:prstGeom prst="rect">
            <a:avLst/>
          </a:prstGeom>
          <a:noFill/>
        </p:spPr>
      </p:pic>
      <p:sp>
        <p:nvSpPr>
          <p:cNvPr id="473091" name="Rectangle 3"/>
          <p:cNvSpPr>
            <a:spLocks noGrp="1" noChangeArrowheads="1"/>
          </p:cNvSpPr>
          <p:nvPr>
            <p:ph type="title"/>
          </p:nvPr>
        </p:nvSpPr>
        <p:spPr>
          <a:xfrm>
            <a:off x="381000" y="0"/>
            <a:ext cx="8534400" cy="609600"/>
          </a:xfrm>
        </p:spPr>
        <p:txBody>
          <a:bodyPr/>
          <a:lstStyle/>
          <a:p>
            <a:r>
              <a:rPr lang="en-US"/>
              <a:t>AC Circuit w/ LRC</a:t>
            </a:r>
          </a:p>
        </p:txBody>
      </p:sp>
      <p:graphicFrame>
        <p:nvGraphicFramePr>
          <p:cNvPr id="47309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8297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8297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309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297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3095" name="Rectangle 7"/>
          <p:cNvSpPr>
            <a:spLocks noGrp="1" noChangeArrowheads="1"/>
          </p:cNvSpPr>
          <p:nvPr>
            <p:ph type="body" idx="1"/>
          </p:nvPr>
        </p:nvSpPr>
        <p:spPr>
          <a:xfrm>
            <a:off x="304800" y="2667000"/>
            <a:ext cx="8610600" cy="3581400"/>
          </a:xfrm>
        </p:spPr>
        <p:txBody>
          <a:bodyPr/>
          <a:lstStyle/>
          <a:p>
            <a:pPr>
              <a:lnSpc>
                <a:spcPct val="90000"/>
              </a:lnSpc>
            </a:pPr>
            <a:r>
              <a:rPr lang="en-US" sz="2400" dirty="0"/>
              <a:t>What is the power dissipated in the circuit?</a:t>
            </a:r>
          </a:p>
          <a:p>
            <a:pPr lvl="1">
              <a:lnSpc>
                <a:spcPct val="90000"/>
              </a:lnSpc>
            </a:pPr>
            <a:r>
              <a:rPr lang="en-US" sz="2000" dirty="0"/>
              <a:t>Which element dissipates the power?</a:t>
            </a:r>
          </a:p>
          <a:p>
            <a:pPr lvl="1">
              <a:lnSpc>
                <a:spcPct val="90000"/>
              </a:lnSpc>
            </a:pPr>
            <a:r>
              <a:rPr lang="en-US" sz="2000" dirty="0"/>
              <a:t>Only the resistor</a:t>
            </a:r>
          </a:p>
          <a:p>
            <a:pPr>
              <a:lnSpc>
                <a:spcPct val="90000"/>
              </a:lnSpc>
            </a:pPr>
            <a:r>
              <a:rPr lang="en-US" sz="2400" dirty="0"/>
              <a:t>The average power is</a:t>
            </a:r>
          </a:p>
          <a:p>
            <a:pPr lvl="1">
              <a:lnSpc>
                <a:spcPct val="90000"/>
              </a:lnSpc>
            </a:pPr>
            <a:r>
              <a:rPr lang="en-US" sz="2000" dirty="0"/>
              <a:t>Since R=</a:t>
            </a:r>
            <a:r>
              <a:rPr lang="en-US" sz="2000" dirty="0" err="1" smtClean="0"/>
              <a:t>Zcos</a:t>
            </a:r>
            <a:r>
              <a:rPr lang="en-US" sz="2000" dirty="0" err="1" smtClean="0">
                <a:latin typeface="Symbol" charset="2"/>
              </a:rPr>
              <a:t>φ</a:t>
            </a:r>
            <a:endParaRPr lang="en-US" sz="2000" dirty="0" smtClean="0">
              <a:latin typeface="Symbol" charset="2"/>
            </a:endParaRPr>
          </a:p>
          <a:p>
            <a:pPr lvl="1">
              <a:lnSpc>
                <a:spcPct val="90000"/>
              </a:lnSpc>
            </a:pPr>
            <a:r>
              <a:rPr lang="en-US" sz="2000" dirty="0"/>
              <a:t>We obtain </a:t>
            </a:r>
          </a:p>
          <a:p>
            <a:pPr lvl="1">
              <a:lnSpc>
                <a:spcPct val="90000"/>
              </a:lnSpc>
            </a:pPr>
            <a:endParaRPr lang="en-US" sz="2000" dirty="0"/>
          </a:p>
          <a:p>
            <a:pPr lvl="1">
              <a:lnSpc>
                <a:spcPct val="90000"/>
              </a:lnSpc>
            </a:pPr>
            <a:r>
              <a:rPr lang="en-US" sz="2000" dirty="0"/>
              <a:t>The factor </a:t>
            </a:r>
            <a:r>
              <a:rPr lang="en-US" sz="2000" dirty="0" err="1" smtClean="0"/>
              <a:t>cos</a:t>
            </a:r>
            <a:r>
              <a:rPr lang="en-US" sz="2000" dirty="0" err="1" smtClean="0">
                <a:latin typeface="Symbol" charset="2"/>
              </a:rPr>
              <a:t>φ</a:t>
            </a:r>
            <a:r>
              <a:rPr lang="en-US" sz="2000" dirty="0" smtClean="0"/>
              <a:t> </a:t>
            </a:r>
            <a:r>
              <a:rPr lang="en-US" sz="2000" dirty="0"/>
              <a:t>is referred as the power factor of the circuit</a:t>
            </a:r>
          </a:p>
          <a:p>
            <a:pPr lvl="1">
              <a:lnSpc>
                <a:spcPct val="90000"/>
              </a:lnSpc>
            </a:pPr>
            <a:r>
              <a:rPr lang="en-US" sz="2000" dirty="0"/>
              <a:t>For a pure resistor, </a:t>
            </a:r>
            <a:r>
              <a:rPr lang="en-US" sz="2000" dirty="0" err="1" smtClean="0"/>
              <a:t>cos</a:t>
            </a:r>
            <a:r>
              <a:rPr lang="en-US" sz="2000" dirty="0" err="1" smtClean="0">
                <a:latin typeface="Symbol" charset="2"/>
              </a:rPr>
              <a:t>φ</a:t>
            </a:r>
            <a:r>
              <a:rPr lang="en-US" sz="2000" dirty="0" smtClean="0"/>
              <a:t>=</a:t>
            </a:r>
            <a:r>
              <a:rPr lang="en-US" sz="2000" dirty="0"/>
              <a:t>1 and </a:t>
            </a:r>
          </a:p>
          <a:p>
            <a:pPr lvl="1">
              <a:lnSpc>
                <a:spcPct val="90000"/>
              </a:lnSpc>
            </a:pPr>
            <a:r>
              <a:rPr lang="en-US" sz="2000" dirty="0"/>
              <a:t>For a capacitor or inductor alone</a:t>
            </a:r>
            <a:r>
              <a:rPr lang="en-US" sz="2000" dirty="0" smtClean="0"/>
              <a:t> </a:t>
            </a:r>
            <a:r>
              <a:rPr lang="en-US" sz="2000" dirty="0" err="1" smtClean="0">
                <a:latin typeface="Symbol" charset="2"/>
              </a:rPr>
              <a:t>φ</a:t>
            </a:r>
            <a:r>
              <a:rPr lang="en-US" sz="2000" dirty="0" smtClean="0"/>
              <a:t>=</a:t>
            </a:r>
            <a:r>
              <a:rPr lang="en-US" sz="2000" dirty="0"/>
              <a:t>-90</a:t>
            </a:r>
            <a:r>
              <a:rPr lang="en-US" sz="2000" baseline="30000" dirty="0"/>
              <a:t>o</a:t>
            </a:r>
            <a:r>
              <a:rPr lang="en-US" sz="2000" dirty="0"/>
              <a:t> or +90</a:t>
            </a:r>
            <a:r>
              <a:rPr lang="en-US" sz="2000" baseline="30000" dirty="0"/>
              <a:t>o</a:t>
            </a:r>
            <a:r>
              <a:rPr lang="en-US" sz="2000" dirty="0"/>
              <a:t>, so </a:t>
            </a:r>
            <a:r>
              <a:rPr lang="en-US" sz="2000" dirty="0" err="1" smtClean="0"/>
              <a:t>cos</a:t>
            </a:r>
            <a:r>
              <a:rPr lang="en-US" sz="2000" dirty="0" err="1" smtClean="0">
                <a:latin typeface="Symbol" charset="2"/>
              </a:rPr>
              <a:t>φ</a:t>
            </a:r>
            <a:r>
              <a:rPr lang="en-US" sz="2000" dirty="0" smtClean="0"/>
              <a:t>=</a:t>
            </a:r>
            <a:r>
              <a:rPr lang="en-US" sz="2000" dirty="0"/>
              <a:t>0 and </a:t>
            </a:r>
          </a:p>
        </p:txBody>
      </p:sp>
      <p:graphicFrame>
        <p:nvGraphicFramePr>
          <p:cNvPr id="473096"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297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3097" name="Rectangle 9"/>
          <p:cNvSpPr>
            <a:spLocks noChangeArrowheads="1"/>
          </p:cNvSpPr>
          <p:nvPr/>
        </p:nvSpPr>
        <p:spPr bwMode="auto">
          <a:xfrm>
            <a:off x="228600" y="685800"/>
            <a:ext cx="6705600" cy="2286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The phase angle</a:t>
            </a:r>
            <a:r>
              <a:rPr lang="en-US" dirty="0" smtClean="0">
                <a:solidFill>
                  <a:schemeClr val="accent2"/>
                </a:solidFill>
                <a:latin typeface="Arial Narrow" charset="0"/>
              </a:rPr>
              <a:t> </a:t>
            </a:r>
            <a:r>
              <a:rPr lang="en-US" dirty="0" err="1" smtClean="0">
                <a:solidFill>
                  <a:schemeClr val="accent2"/>
                </a:solidFill>
                <a:latin typeface="Symbol" charset="2"/>
              </a:rPr>
              <a:t>φ</a:t>
            </a:r>
            <a:r>
              <a:rPr lang="en-US" dirty="0" smtClean="0">
                <a:solidFill>
                  <a:schemeClr val="accent2"/>
                </a:solidFill>
                <a:latin typeface="Arial Narrow" charset="0"/>
              </a:rPr>
              <a:t> </a:t>
            </a:r>
            <a:r>
              <a:rPr lang="en-US" dirty="0">
                <a:solidFill>
                  <a:schemeClr val="accent2"/>
                </a:solidFill>
                <a:latin typeface="Arial Narrow" charset="0"/>
              </a:rPr>
              <a:t>is</a:t>
            </a:r>
          </a:p>
          <a:p>
            <a:pPr marL="342900" indent="-342900">
              <a:spcBef>
                <a:spcPct val="20000"/>
              </a:spcBef>
              <a:buFontTx/>
              <a:buChar char="•"/>
            </a:pPr>
            <a:endParaRPr lang="en-US" dirty="0">
              <a:solidFill>
                <a:schemeClr val="accent2"/>
              </a:solidFill>
              <a:latin typeface="Arial Narrow" charset="0"/>
            </a:endParaRPr>
          </a:p>
          <a:p>
            <a:pPr marL="342900" indent="-342900">
              <a:spcBef>
                <a:spcPct val="20000"/>
              </a:spcBef>
              <a:buFontTx/>
              <a:buChar char="•"/>
            </a:pPr>
            <a:r>
              <a:rPr lang="en-US" dirty="0">
                <a:solidFill>
                  <a:schemeClr val="accent2"/>
                </a:solidFill>
                <a:latin typeface="Arial Narrow" charset="0"/>
              </a:rPr>
              <a:t>or</a:t>
            </a:r>
          </a:p>
        </p:txBody>
      </p:sp>
      <p:graphicFrame>
        <p:nvGraphicFramePr>
          <p:cNvPr id="473098" name="Object 10"/>
          <p:cNvGraphicFramePr>
            <a:graphicFrameLocks noChangeAspect="1"/>
          </p:cNvGraphicFramePr>
          <p:nvPr/>
        </p:nvGraphicFramePr>
        <p:xfrm>
          <a:off x="3352800" y="3810000"/>
          <a:ext cx="561975" cy="454025"/>
        </p:xfrm>
        <a:graphic>
          <a:graphicData uri="http://schemas.openxmlformats.org/presentationml/2006/ole">
            <mc:AlternateContent xmlns:mc="http://schemas.openxmlformats.org/markup-compatibility/2006">
              <mc:Choice xmlns:v="urn:schemas-microsoft-com:vml" Requires="v">
                <p:oleObj spid="_x0000_s482975" name="Equation" r:id="rId9" imgW="253800" imgH="177480" progId="Equation.DSMT4">
                  <p:embed/>
                </p:oleObj>
              </mc:Choice>
              <mc:Fallback>
                <p:oleObj name="Equation" r:id="rId9" imgW="25380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3810000"/>
                        <a:ext cx="561975" cy="454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099" name="Object 11"/>
          <p:cNvGraphicFramePr>
            <a:graphicFrameLocks noChangeAspect="1"/>
          </p:cNvGraphicFramePr>
          <p:nvPr/>
        </p:nvGraphicFramePr>
        <p:xfrm>
          <a:off x="838200" y="1082675"/>
          <a:ext cx="4505325" cy="822325"/>
        </p:xfrm>
        <a:graphic>
          <a:graphicData uri="http://schemas.openxmlformats.org/presentationml/2006/ole">
            <mc:AlternateContent xmlns:mc="http://schemas.openxmlformats.org/markup-compatibility/2006">
              <mc:Choice xmlns:v="urn:schemas-microsoft-com:vml" Requires="v">
                <p:oleObj spid="_x0000_s482976" name="Equation" r:id="rId11" imgW="2730240" imgH="431640" progId="Equation.DSMT4">
                  <p:embed/>
                </p:oleObj>
              </mc:Choice>
              <mc:Fallback>
                <p:oleObj name="Equation" r:id="rId11" imgW="2730240" imgH="4316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1082675"/>
                        <a:ext cx="4505325" cy="822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0" name="Object 12"/>
          <p:cNvGraphicFramePr>
            <a:graphicFrameLocks noChangeAspect="1"/>
          </p:cNvGraphicFramePr>
          <p:nvPr/>
        </p:nvGraphicFramePr>
        <p:xfrm>
          <a:off x="838200" y="1905000"/>
          <a:ext cx="2179638" cy="774700"/>
        </p:xfrm>
        <a:graphic>
          <a:graphicData uri="http://schemas.openxmlformats.org/presentationml/2006/ole">
            <mc:AlternateContent xmlns:mc="http://schemas.openxmlformats.org/markup-compatibility/2006">
              <mc:Choice xmlns:v="urn:schemas-microsoft-com:vml" Requires="v">
                <p:oleObj spid="_x0000_s482977" name="Equation" r:id="rId13" imgW="1320480" imgH="406080" progId="Equation.DSMT4">
                  <p:embed/>
                </p:oleObj>
              </mc:Choice>
              <mc:Fallback>
                <p:oleObj name="Equation" r:id="rId13" imgW="132048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1905000"/>
                        <a:ext cx="2179638" cy="774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1" name="Object 13"/>
          <p:cNvGraphicFramePr>
            <a:graphicFrameLocks noChangeAspect="1"/>
          </p:cNvGraphicFramePr>
          <p:nvPr/>
        </p:nvGraphicFramePr>
        <p:xfrm>
          <a:off x="2286000" y="4546600"/>
          <a:ext cx="595313" cy="482600"/>
        </p:xfrm>
        <a:graphic>
          <a:graphicData uri="http://schemas.openxmlformats.org/presentationml/2006/ole">
            <mc:AlternateContent xmlns:mc="http://schemas.openxmlformats.org/markup-compatibility/2006">
              <mc:Choice xmlns:v="urn:schemas-microsoft-com:vml" Requires="v">
                <p:oleObj spid="_x0000_s482978" name="Equation" r:id="rId15" imgW="253800" imgH="177480" progId="Equation.DSMT4">
                  <p:embed/>
                </p:oleObj>
              </mc:Choice>
              <mc:Fallback>
                <p:oleObj name="Equation" r:id="rId15" imgW="25380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0" y="4546600"/>
                        <a:ext cx="595313" cy="482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2" name="Object 14"/>
          <p:cNvGraphicFramePr>
            <a:graphicFrameLocks noChangeAspect="1"/>
          </p:cNvGraphicFramePr>
          <p:nvPr/>
        </p:nvGraphicFramePr>
        <p:xfrm>
          <a:off x="4191000" y="5519738"/>
          <a:ext cx="973138" cy="347662"/>
        </p:xfrm>
        <a:graphic>
          <a:graphicData uri="http://schemas.openxmlformats.org/presentationml/2006/ole">
            <mc:AlternateContent xmlns:mc="http://schemas.openxmlformats.org/markup-compatibility/2006">
              <mc:Choice xmlns:v="urn:schemas-microsoft-com:vml" Requires="v">
                <p:oleObj spid="_x0000_s482979" name="Equation" r:id="rId17" imgW="698400" imgH="215640" progId="Equation.DSMT4">
                  <p:embed/>
                </p:oleObj>
              </mc:Choice>
              <mc:Fallback>
                <p:oleObj name="Equation" r:id="rId17" imgW="698400" imgH="2156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91000" y="5519738"/>
                        <a:ext cx="973138" cy="3476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3" name="Object 15"/>
          <p:cNvGraphicFramePr>
            <a:graphicFrameLocks noChangeAspect="1"/>
          </p:cNvGraphicFramePr>
          <p:nvPr/>
        </p:nvGraphicFramePr>
        <p:xfrm>
          <a:off x="7315200" y="5864225"/>
          <a:ext cx="530225" cy="307975"/>
        </p:xfrm>
        <a:graphic>
          <a:graphicData uri="http://schemas.openxmlformats.org/presentationml/2006/ole">
            <mc:AlternateContent xmlns:mc="http://schemas.openxmlformats.org/markup-compatibility/2006">
              <mc:Choice xmlns:v="urn:schemas-microsoft-com:vml" Requires="v">
                <p:oleObj spid="_x0000_s482980" name="Equation" r:id="rId19" imgW="380880" imgH="190440" progId="Equation.DSMT4">
                  <p:embed/>
                </p:oleObj>
              </mc:Choice>
              <mc:Fallback>
                <p:oleObj name="Equation" r:id="rId19" imgW="380880" imgH="1904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15200" y="5864225"/>
                        <a:ext cx="530225" cy="307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4" name="Object 16"/>
          <p:cNvGraphicFramePr>
            <a:graphicFrameLocks noChangeAspect="1"/>
          </p:cNvGraphicFramePr>
          <p:nvPr/>
        </p:nvGraphicFramePr>
        <p:xfrm>
          <a:off x="3886200" y="3759200"/>
          <a:ext cx="785813" cy="584200"/>
        </p:xfrm>
        <a:graphic>
          <a:graphicData uri="http://schemas.openxmlformats.org/presentationml/2006/ole">
            <mc:AlternateContent xmlns:mc="http://schemas.openxmlformats.org/markup-compatibility/2006">
              <mc:Choice xmlns:v="urn:schemas-microsoft-com:vml" Requires="v">
                <p:oleObj spid="_x0000_s482981" name="Equation" r:id="rId21" imgW="355320" imgH="228600" progId="Equation.DSMT4">
                  <p:embed/>
                </p:oleObj>
              </mc:Choice>
              <mc:Fallback>
                <p:oleObj name="Equation" r:id="rId21" imgW="35532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86200" y="3759200"/>
                        <a:ext cx="785813" cy="584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5" name="Object 17"/>
          <p:cNvGraphicFramePr>
            <a:graphicFrameLocks noChangeAspect="1"/>
          </p:cNvGraphicFramePr>
          <p:nvPr/>
        </p:nvGraphicFramePr>
        <p:xfrm>
          <a:off x="2895600" y="4495800"/>
          <a:ext cx="1789113" cy="620713"/>
        </p:xfrm>
        <a:graphic>
          <a:graphicData uri="http://schemas.openxmlformats.org/presentationml/2006/ole">
            <mc:AlternateContent xmlns:mc="http://schemas.openxmlformats.org/markup-compatibility/2006">
              <mc:Choice xmlns:v="urn:schemas-microsoft-com:vml" Requires="v">
                <p:oleObj spid="_x0000_s482982" name="Equation" r:id="rId23" imgW="761760" imgH="228600" progId="Equation.DSMT4">
                  <p:embed/>
                </p:oleObj>
              </mc:Choice>
              <mc:Fallback>
                <p:oleObj name="Equation" r:id="rId23" imgW="7617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495800"/>
                        <a:ext cx="1789113" cy="6207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6" name="Object 18"/>
          <p:cNvGraphicFramePr>
            <a:graphicFrameLocks noChangeAspect="1"/>
          </p:cNvGraphicFramePr>
          <p:nvPr/>
        </p:nvGraphicFramePr>
        <p:xfrm>
          <a:off x="4659313" y="4572000"/>
          <a:ext cx="1817687" cy="552450"/>
        </p:xfrm>
        <a:graphic>
          <a:graphicData uri="http://schemas.openxmlformats.org/presentationml/2006/ole">
            <mc:AlternateContent xmlns:mc="http://schemas.openxmlformats.org/markup-compatibility/2006">
              <mc:Choice xmlns:v="urn:schemas-microsoft-com:vml" Requires="v">
                <p:oleObj spid="_x0000_s482983" name="Equation" r:id="rId25" imgW="774360" imgH="203040" progId="Equation.DSMT4">
                  <p:embed/>
                </p:oleObj>
              </mc:Choice>
              <mc:Fallback>
                <p:oleObj name="Equation" r:id="rId25" imgW="774360" imgH="2030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59313" y="4572000"/>
                        <a:ext cx="1817687" cy="552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73107" name="Oval 19"/>
          <p:cNvSpPr>
            <a:spLocks noChangeArrowheads="1"/>
          </p:cNvSpPr>
          <p:nvPr/>
        </p:nvSpPr>
        <p:spPr bwMode="auto">
          <a:xfrm>
            <a:off x="7315200" y="1981200"/>
            <a:ext cx="304800" cy="381000"/>
          </a:xfrm>
          <a:prstGeom prst="ellipse">
            <a:avLst/>
          </a:prstGeom>
          <a:gradFill rotWithShape="1">
            <a:gsLst>
              <a:gs pos="0">
                <a:srgbClr val="99FFCC">
                  <a:alpha val="20000"/>
                </a:srgbClr>
              </a:gs>
              <a:gs pos="100000">
                <a:srgbClr val="99FFCC">
                  <a:gamma/>
                  <a:shade val="46275"/>
                  <a:invGamma/>
                  <a:alpha val="20000"/>
                </a:srgbClr>
              </a:gs>
            </a:gsLst>
            <a:lin ang="5400000" scaled="1"/>
          </a:gradFill>
          <a:ln w="28575">
            <a:solidFill>
              <a:schemeClr val="accent2"/>
            </a:solidFill>
            <a:prstDash val="sysDot"/>
            <a:round/>
            <a:headEnd/>
            <a:tailEnd/>
          </a:ln>
          <a:effectLst/>
        </p:spPr>
        <p:txBody>
          <a:bodyPr anchor="ctr">
            <a:prstTxWarp prst="textNoShape">
              <a:avLst/>
            </a:prstTxWarp>
            <a:spAutoFit/>
          </a:bodyPr>
          <a:lstStyle/>
          <a:p>
            <a:endParaRPr lang="en-US"/>
          </a:p>
        </p:txBody>
      </p:sp>
      <p:sp>
        <p:nvSpPr>
          <p:cNvPr id="473108" name="Oval 20"/>
          <p:cNvSpPr>
            <a:spLocks noChangeArrowheads="1"/>
          </p:cNvSpPr>
          <p:nvPr/>
        </p:nvSpPr>
        <p:spPr bwMode="auto">
          <a:xfrm>
            <a:off x="2514600" y="762000"/>
            <a:ext cx="304800" cy="381000"/>
          </a:xfrm>
          <a:prstGeom prst="ellipse">
            <a:avLst/>
          </a:prstGeom>
          <a:gradFill rotWithShape="1">
            <a:gsLst>
              <a:gs pos="0">
                <a:srgbClr val="99FFCC">
                  <a:alpha val="20000"/>
                </a:srgbClr>
              </a:gs>
              <a:gs pos="100000">
                <a:srgbClr val="99FFCC">
                  <a:gamma/>
                  <a:shade val="46275"/>
                  <a:invGamma/>
                  <a:alpha val="20000"/>
                </a:srgbClr>
              </a:gs>
            </a:gsLst>
            <a:lin ang="5400000" scaled="1"/>
          </a:gradFill>
          <a:ln w="28575">
            <a:solidFill>
              <a:schemeClr val="accent2"/>
            </a:solidFill>
            <a:prstDash val="sysDot"/>
            <a:round/>
            <a:headEnd/>
            <a:tailEnd/>
          </a:ln>
          <a:effectLst/>
        </p:spPr>
        <p:txBody>
          <a:bodyPr anchor="ctr">
            <a:prstTxWarp prst="textNoShape">
              <a:avLst/>
            </a:prstTxWarp>
            <a:spAutoFit/>
          </a:bodyPr>
          <a:lstStyle/>
          <a:p>
            <a:endParaRPr lang="en-US"/>
          </a:p>
        </p:txBody>
      </p:sp>
      <p:cxnSp>
        <p:nvCxnSpPr>
          <p:cNvPr id="473109" name="AutoShape 21"/>
          <p:cNvCxnSpPr>
            <a:cxnSpLocks noChangeShapeType="1"/>
            <a:stCxn id="473108" idx="7"/>
            <a:endCxn id="473107" idx="1"/>
          </p:cNvCxnSpPr>
          <p:nvPr/>
        </p:nvCxnSpPr>
        <p:spPr bwMode="auto">
          <a:xfrm rot="16200000" flipH="1">
            <a:off x="4457700" y="-865141"/>
            <a:ext cx="1219200" cy="4585074"/>
          </a:xfrm>
          <a:prstGeom prst="curvedConnector3">
            <a:avLst>
              <a:gd name="adj1" fmla="val -23326"/>
            </a:avLst>
          </a:prstGeom>
          <a:noFill/>
          <a:ln w="28575">
            <a:solidFill>
              <a:schemeClr val="accent2"/>
            </a:solidFill>
            <a:round/>
            <a:headEnd/>
            <a:tailEnd type="triangle" w="med" len="med"/>
          </a:ln>
          <a:effectLst/>
        </p:spPr>
      </p:cxnSp>
    </p:spTree>
    <p:extLst>
      <p:ext uri="{BB962C8B-B14F-4D97-AF65-F5344CB8AC3E}">
        <p14:creationId xmlns:p14="http://schemas.microsoft.com/office/powerpoint/2010/main" val="5522872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Thursday, July 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2CA7818A-A1F0-3444-9B31-F29E370C87C1}" type="slidenum">
              <a:rPr lang="en-US"/>
              <a:pPr/>
              <a:t>102</a:t>
            </a:fld>
            <a:endParaRPr lang="en-US"/>
          </a:p>
        </p:txBody>
      </p:sp>
      <p:pic>
        <p:nvPicPr>
          <p:cNvPr id="472066" name="Picture 2" descr="FG31_008"/>
          <p:cNvPicPr>
            <a:picLocks noChangeAspect="1" noChangeArrowheads="1"/>
          </p:cNvPicPr>
          <p:nvPr/>
        </p:nvPicPr>
        <p:blipFill>
          <a:blip r:embed="rId3"/>
          <a:srcRect/>
          <a:stretch>
            <a:fillRect/>
          </a:stretch>
        </p:blipFill>
        <p:spPr bwMode="auto">
          <a:xfrm>
            <a:off x="6858000" y="609600"/>
            <a:ext cx="2362200" cy="2286000"/>
          </a:xfrm>
          <a:prstGeom prst="rect">
            <a:avLst/>
          </a:prstGeom>
          <a:noFill/>
        </p:spPr>
      </p:pic>
      <p:sp>
        <p:nvSpPr>
          <p:cNvPr id="472067" name="Rectangle 3"/>
          <p:cNvSpPr>
            <a:spLocks noGrp="1" noChangeArrowheads="1"/>
          </p:cNvSpPr>
          <p:nvPr>
            <p:ph type="title"/>
          </p:nvPr>
        </p:nvSpPr>
        <p:spPr>
          <a:xfrm>
            <a:off x="381000" y="0"/>
            <a:ext cx="8534400" cy="609600"/>
          </a:xfrm>
        </p:spPr>
        <p:txBody>
          <a:bodyPr/>
          <a:lstStyle/>
          <a:p>
            <a:r>
              <a:rPr lang="en-US"/>
              <a:t>AC Circuit w/ LRC</a:t>
            </a:r>
          </a:p>
        </p:txBody>
      </p:sp>
      <p:graphicFrame>
        <p:nvGraphicFramePr>
          <p:cNvPr id="4720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8414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8414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20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415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2071" name="Rectangle 7"/>
          <p:cNvSpPr>
            <a:spLocks noGrp="1" noChangeArrowheads="1"/>
          </p:cNvSpPr>
          <p:nvPr>
            <p:ph type="body" idx="1"/>
          </p:nvPr>
        </p:nvSpPr>
        <p:spPr>
          <a:xfrm>
            <a:off x="304800" y="2895600"/>
            <a:ext cx="8610600" cy="3581400"/>
          </a:xfrm>
        </p:spPr>
        <p:txBody>
          <a:bodyPr/>
          <a:lstStyle/>
          <a:p>
            <a:pPr>
              <a:lnSpc>
                <a:spcPct val="80000"/>
              </a:lnSpc>
            </a:pPr>
            <a:r>
              <a:rPr lang="en-US" sz="2800" dirty="0"/>
              <a:t>V</a:t>
            </a:r>
            <a:r>
              <a:rPr lang="en-US" sz="2800" baseline="-25000" dirty="0"/>
              <a:t>0</a:t>
            </a:r>
            <a:r>
              <a:rPr lang="en-US" sz="2800" dirty="0"/>
              <a:t> forms an angle</a:t>
            </a:r>
            <a:r>
              <a:rPr lang="en-US" sz="2800" dirty="0" smtClean="0"/>
              <a:t> </a:t>
            </a:r>
            <a:r>
              <a:rPr lang="en-US" sz="2800" dirty="0" err="1" smtClean="0">
                <a:latin typeface="Symbol" charset="2"/>
              </a:rPr>
              <a:t>φ</a:t>
            </a:r>
            <a:r>
              <a:rPr lang="en-US" sz="2800" dirty="0" smtClean="0"/>
              <a:t> </a:t>
            </a:r>
            <a:r>
              <a:rPr lang="en-US" sz="2800" dirty="0"/>
              <a:t>to V</a:t>
            </a:r>
            <a:r>
              <a:rPr lang="en-US" sz="2800" baseline="-25000" dirty="0"/>
              <a:t>R0</a:t>
            </a:r>
            <a:r>
              <a:rPr lang="en-US" sz="2800" dirty="0"/>
              <a:t> and rotates together with the other vectors as a function of time,</a:t>
            </a:r>
          </a:p>
          <a:p>
            <a:pPr>
              <a:lnSpc>
                <a:spcPct val="80000"/>
              </a:lnSpc>
            </a:pPr>
            <a:r>
              <a:rPr lang="en-US" sz="2800" dirty="0"/>
              <a:t>We determine the total impedance Z of the circuit defined by the relationship                     or</a:t>
            </a:r>
          </a:p>
          <a:p>
            <a:pPr>
              <a:lnSpc>
                <a:spcPct val="80000"/>
              </a:lnSpc>
            </a:pPr>
            <a:r>
              <a:rPr lang="en-US" sz="2800" dirty="0"/>
              <a:t>From Pythagorean theorem, we obtain </a:t>
            </a:r>
          </a:p>
          <a:p>
            <a:pPr>
              <a:lnSpc>
                <a:spcPct val="80000"/>
              </a:lnSpc>
            </a:pPr>
            <a:endParaRPr lang="en-US" sz="2800" dirty="0"/>
          </a:p>
          <a:p>
            <a:pPr>
              <a:lnSpc>
                <a:spcPct val="80000"/>
              </a:lnSpc>
            </a:pPr>
            <a:endParaRPr lang="en-US" sz="2800" dirty="0"/>
          </a:p>
          <a:p>
            <a:pPr>
              <a:lnSpc>
                <a:spcPct val="80000"/>
              </a:lnSpc>
            </a:pPr>
            <a:r>
              <a:rPr lang="en-US" sz="2800" dirty="0"/>
              <a:t>Thus the total impedance is</a:t>
            </a:r>
          </a:p>
        </p:txBody>
      </p:sp>
      <p:graphicFrame>
        <p:nvGraphicFramePr>
          <p:cNvPr id="472072"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415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2073" name="Rectangle 9"/>
          <p:cNvSpPr>
            <a:spLocks noChangeArrowheads="1"/>
          </p:cNvSpPr>
          <p:nvPr/>
        </p:nvSpPr>
        <p:spPr bwMode="auto">
          <a:xfrm>
            <a:off x="228600" y="685800"/>
            <a:ext cx="6705600" cy="2286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Since the sum of the projections of the three vectors on the y axis is equal to the projection of their sum.</a:t>
            </a:r>
          </a:p>
          <a:p>
            <a:pPr marL="742950" lvl="1" indent="-285750">
              <a:spcBef>
                <a:spcPct val="20000"/>
              </a:spcBef>
              <a:buFontTx/>
              <a:buChar char="–"/>
            </a:pPr>
            <a:r>
              <a:rPr lang="en-US" sz="2000">
                <a:solidFill>
                  <a:srgbClr val="660066"/>
                </a:solidFill>
                <a:latin typeface="Arial Narrow" charset="0"/>
                <a:ea typeface="ＭＳ Ｐゴシック" charset="-128"/>
              </a:rPr>
              <a:t>The sum of the projections represents the instantaneous voltage across the whole circuit which is the source voltage</a:t>
            </a:r>
          </a:p>
          <a:p>
            <a:pPr marL="742950" lvl="1" indent="-285750">
              <a:spcBef>
                <a:spcPct val="20000"/>
              </a:spcBef>
              <a:buFontTx/>
              <a:buChar char="–"/>
            </a:pPr>
            <a:r>
              <a:rPr lang="en-US" sz="2000">
                <a:solidFill>
                  <a:srgbClr val="660066"/>
                </a:solidFill>
                <a:latin typeface="Arial Narrow" charset="0"/>
                <a:ea typeface="ＭＳ Ｐゴシック" charset="-128"/>
              </a:rPr>
              <a:t>So we can use the sum of all vectors as the representation of the peak source voltage V</a:t>
            </a:r>
            <a:r>
              <a:rPr lang="en-US" sz="2000" baseline="-25000">
                <a:solidFill>
                  <a:srgbClr val="660066"/>
                </a:solidFill>
                <a:latin typeface="Arial Narrow" charset="0"/>
                <a:ea typeface="ＭＳ Ｐゴシック" charset="-128"/>
              </a:rPr>
              <a:t>0</a:t>
            </a:r>
            <a:r>
              <a:rPr lang="en-US" sz="2000">
                <a:solidFill>
                  <a:srgbClr val="660066"/>
                </a:solidFill>
                <a:latin typeface="Arial Narrow" charset="0"/>
                <a:ea typeface="ＭＳ Ｐゴシック" charset="-128"/>
              </a:rPr>
              <a:t>.</a:t>
            </a:r>
          </a:p>
        </p:txBody>
      </p:sp>
      <p:graphicFrame>
        <p:nvGraphicFramePr>
          <p:cNvPr id="472074" name="Object 10"/>
          <p:cNvGraphicFramePr>
            <a:graphicFrameLocks noChangeAspect="1"/>
          </p:cNvGraphicFramePr>
          <p:nvPr/>
        </p:nvGraphicFramePr>
        <p:xfrm>
          <a:off x="4495800" y="3235325"/>
          <a:ext cx="560388" cy="422275"/>
        </p:xfrm>
        <a:graphic>
          <a:graphicData uri="http://schemas.openxmlformats.org/presentationml/2006/ole">
            <mc:AlternateContent xmlns:mc="http://schemas.openxmlformats.org/markup-compatibility/2006">
              <mc:Choice xmlns:v="urn:schemas-microsoft-com:vml" Requires="v">
                <p:oleObj spid="_x0000_s484152" name="Equation" r:id="rId9" imgW="253800" imgH="164880" progId="Equation.DSMT4">
                  <p:embed/>
                </p:oleObj>
              </mc:Choice>
              <mc:Fallback>
                <p:oleObj name="Equation" r:id="rId9" imgW="2538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3235325"/>
                        <a:ext cx="560388" cy="422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5" name="Object 11"/>
          <p:cNvGraphicFramePr>
            <a:graphicFrameLocks noChangeAspect="1"/>
          </p:cNvGraphicFramePr>
          <p:nvPr/>
        </p:nvGraphicFramePr>
        <p:xfrm>
          <a:off x="2819400" y="3962400"/>
          <a:ext cx="1571625" cy="519113"/>
        </p:xfrm>
        <a:graphic>
          <a:graphicData uri="http://schemas.openxmlformats.org/presentationml/2006/ole">
            <mc:AlternateContent xmlns:mc="http://schemas.openxmlformats.org/markup-compatibility/2006">
              <mc:Choice xmlns:v="urn:schemas-microsoft-com:vml" Requires="v">
                <p:oleObj spid="_x0000_s484153" name="Equation" r:id="rId11" imgW="711000" imgH="203040" progId="Equation.DSMT4">
                  <p:embed/>
                </p:oleObj>
              </mc:Choice>
              <mc:Fallback>
                <p:oleObj name="Equation" r:id="rId11" imgW="7110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3962400"/>
                        <a:ext cx="1571625" cy="5191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6" name="Object 12"/>
          <p:cNvGraphicFramePr>
            <a:graphicFrameLocks noChangeAspect="1"/>
          </p:cNvGraphicFramePr>
          <p:nvPr/>
        </p:nvGraphicFramePr>
        <p:xfrm>
          <a:off x="4994275" y="3962400"/>
          <a:ext cx="1177925" cy="519113"/>
        </p:xfrm>
        <a:graphic>
          <a:graphicData uri="http://schemas.openxmlformats.org/presentationml/2006/ole">
            <mc:AlternateContent xmlns:mc="http://schemas.openxmlformats.org/markup-compatibility/2006">
              <mc:Choice xmlns:v="urn:schemas-microsoft-com:vml" Requires="v">
                <p:oleObj spid="_x0000_s484154" name="Equation" r:id="rId13" imgW="533160" imgH="203040" progId="Equation.DSMT4">
                  <p:embed/>
                </p:oleObj>
              </mc:Choice>
              <mc:Fallback>
                <p:oleObj name="Equation" r:id="rId13" imgW="53316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4275" y="3962400"/>
                        <a:ext cx="1177925" cy="5191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7" name="Object 13"/>
          <p:cNvGraphicFramePr>
            <a:graphicFrameLocks noChangeAspect="1"/>
          </p:cNvGraphicFramePr>
          <p:nvPr/>
        </p:nvGraphicFramePr>
        <p:xfrm>
          <a:off x="685800" y="5002213"/>
          <a:ext cx="481013" cy="387350"/>
        </p:xfrm>
        <a:graphic>
          <a:graphicData uri="http://schemas.openxmlformats.org/presentationml/2006/ole">
            <mc:AlternateContent xmlns:mc="http://schemas.openxmlformats.org/markup-compatibility/2006">
              <mc:Choice xmlns:v="urn:schemas-microsoft-com:vml" Requires="v">
                <p:oleObj spid="_x0000_s484155" name="Equation" r:id="rId15" imgW="291960" imgH="203040" progId="Equation.DSMT4">
                  <p:embed/>
                </p:oleObj>
              </mc:Choice>
              <mc:Fallback>
                <p:oleObj name="Equation" r:id="rId15" imgW="29196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5002213"/>
                        <a:ext cx="481013" cy="387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8" name="Object 14"/>
          <p:cNvGraphicFramePr>
            <a:graphicFrameLocks noChangeAspect="1"/>
          </p:cNvGraphicFramePr>
          <p:nvPr/>
        </p:nvGraphicFramePr>
        <p:xfrm>
          <a:off x="4419600" y="5724525"/>
          <a:ext cx="419100" cy="290513"/>
        </p:xfrm>
        <a:graphic>
          <a:graphicData uri="http://schemas.openxmlformats.org/presentationml/2006/ole">
            <mc:AlternateContent xmlns:mc="http://schemas.openxmlformats.org/markup-compatibility/2006">
              <mc:Choice xmlns:v="urn:schemas-microsoft-com:vml" Requires="v">
                <p:oleObj spid="_x0000_s484156" name="Equation" r:id="rId17" imgW="253800" imgH="152280" progId="Equation.DSMT4">
                  <p:embed/>
                </p:oleObj>
              </mc:Choice>
              <mc:Fallback>
                <p:oleObj name="Equation" r:id="rId17" imgW="25380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19600" y="5724525"/>
                        <a:ext cx="419100" cy="2905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79" name="Object 15"/>
          <p:cNvGraphicFramePr>
            <a:graphicFrameLocks noChangeAspect="1"/>
          </p:cNvGraphicFramePr>
          <p:nvPr/>
        </p:nvGraphicFramePr>
        <p:xfrm>
          <a:off x="5024438" y="3200400"/>
          <a:ext cx="1909762" cy="584200"/>
        </p:xfrm>
        <a:graphic>
          <a:graphicData uri="http://schemas.openxmlformats.org/presentationml/2006/ole">
            <mc:AlternateContent xmlns:mc="http://schemas.openxmlformats.org/markup-compatibility/2006">
              <mc:Choice xmlns:v="urn:schemas-microsoft-com:vml" Requires="v">
                <p:oleObj spid="_x0000_s484157" name="Equation" r:id="rId19" imgW="863280" imgH="228600" progId="Equation.DSMT4">
                  <p:embed/>
                </p:oleObj>
              </mc:Choice>
              <mc:Fallback>
                <p:oleObj name="Equation" r:id="rId19" imgW="86328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4438" y="3200400"/>
                        <a:ext cx="1909762" cy="584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0" name="Object 16"/>
          <p:cNvGraphicFramePr>
            <a:graphicFrameLocks noChangeAspect="1"/>
          </p:cNvGraphicFramePr>
          <p:nvPr/>
        </p:nvGraphicFramePr>
        <p:xfrm>
          <a:off x="1195388" y="4905375"/>
          <a:ext cx="2157412" cy="581025"/>
        </p:xfrm>
        <a:graphic>
          <a:graphicData uri="http://schemas.openxmlformats.org/presentationml/2006/ole">
            <mc:AlternateContent xmlns:mc="http://schemas.openxmlformats.org/markup-compatibility/2006">
              <mc:Choice xmlns:v="urn:schemas-microsoft-com:vml" Requires="v">
                <p:oleObj spid="_x0000_s484158" name="Equation" r:id="rId21" imgW="1307880" imgH="304560" progId="Equation.DSMT4">
                  <p:embed/>
                </p:oleObj>
              </mc:Choice>
              <mc:Fallback>
                <p:oleObj name="Equation" r:id="rId21" imgW="1307880" imgH="3045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95388" y="4905375"/>
                        <a:ext cx="2157412"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1" name="Object 17"/>
          <p:cNvGraphicFramePr>
            <a:graphicFrameLocks noChangeAspect="1"/>
          </p:cNvGraphicFramePr>
          <p:nvPr/>
        </p:nvGraphicFramePr>
        <p:xfrm>
          <a:off x="3311525" y="4905375"/>
          <a:ext cx="2555875" cy="581025"/>
        </p:xfrm>
        <a:graphic>
          <a:graphicData uri="http://schemas.openxmlformats.org/presentationml/2006/ole">
            <mc:AlternateContent xmlns:mc="http://schemas.openxmlformats.org/markup-compatibility/2006">
              <mc:Choice xmlns:v="urn:schemas-microsoft-com:vml" Requires="v">
                <p:oleObj spid="_x0000_s484159" name="Equation" r:id="rId23" imgW="1549080" imgH="304560" progId="Equation.DSMT4">
                  <p:embed/>
                </p:oleObj>
              </mc:Choice>
              <mc:Fallback>
                <p:oleObj name="Equation" r:id="rId23" imgW="1549080" imgH="3045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11525" y="4905375"/>
                        <a:ext cx="2555875"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2" name="Object 18"/>
          <p:cNvGraphicFramePr>
            <a:graphicFrameLocks noChangeAspect="1"/>
          </p:cNvGraphicFramePr>
          <p:nvPr/>
        </p:nvGraphicFramePr>
        <p:xfrm>
          <a:off x="5870575" y="4905375"/>
          <a:ext cx="2282825" cy="581025"/>
        </p:xfrm>
        <a:graphic>
          <a:graphicData uri="http://schemas.openxmlformats.org/presentationml/2006/ole">
            <mc:AlternateContent xmlns:mc="http://schemas.openxmlformats.org/markup-compatibility/2006">
              <mc:Choice xmlns:v="urn:schemas-microsoft-com:vml" Requires="v">
                <p:oleObj spid="_x0000_s484160" name="Equation" r:id="rId25" imgW="1384200" imgH="304560" progId="Equation.DSMT4">
                  <p:embed/>
                </p:oleObj>
              </mc:Choice>
              <mc:Fallback>
                <p:oleObj name="Equation" r:id="rId25" imgW="1384200" imgH="3045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70575" y="4905375"/>
                        <a:ext cx="2282825"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3" name="Object 19"/>
          <p:cNvGraphicFramePr>
            <a:graphicFrameLocks noChangeAspect="1"/>
          </p:cNvGraphicFramePr>
          <p:nvPr/>
        </p:nvGraphicFramePr>
        <p:xfrm>
          <a:off x="8115300" y="5029200"/>
          <a:ext cx="419100" cy="387350"/>
        </p:xfrm>
        <a:graphic>
          <a:graphicData uri="http://schemas.openxmlformats.org/presentationml/2006/ole">
            <mc:AlternateContent xmlns:mc="http://schemas.openxmlformats.org/markup-compatibility/2006">
              <mc:Choice xmlns:v="urn:schemas-microsoft-com:vml" Requires="v">
                <p:oleObj spid="_x0000_s484161" name="Equation" r:id="rId27" imgW="253800" imgH="203040" progId="Equation.DSMT4">
                  <p:embed/>
                </p:oleObj>
              </mc:Choice>
              <mc:Fallback>
                <p:oleObj name="Equation" r:id="rId27" imgW="25380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15300" y="5029200"/>
                        <a:ext cx="419100" cy="387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4" name="Object 20"/>
          <p:cNvGraphicFramePr>
            <a:graphicFrameLocks noChangeAspect="1"/>
          </p:cNvGraphicFramePr>
          <p:nvPr/>
        </p:nvGraphicFramePr>
        <p:xfrm>
          <a:off x="4783138" y="5591175"/>
          <a:ext cx="2074862" cy="581025"/>
        </p:xfrm>
        <a:graphic>
          <a:graphicData uri="http://schemas.openxmlformats.org/presentationml/2006/ole">
            <mc:AlternateContent xmlns:mc="http://schemas.openxmlformats.org/markup-compatibility/2006">
              <mc:Choice xmlns:v="urn:schemas-microsoft-com:vml" Requires="v">
                <p:oleObj spid="_x0000_s484162" name="Equation" r:id="rId29" imgW="1257120" imgH="304560" progId="Equation.DSMT4">
                  <p:embed/>
                </p:oleObj>
              </mc:Choice>
              <mc:Fallback>
                <p:oleObj name="Equation" r:id="rId29" imgW="1257120" imgH="3045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83138" y="5591175"/>
                        <a:ext cx="2074862"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2085" name="Object 21"/>
          <p:cNvGraphicFramePr>
            <a:graphicFrameLocks noChangeAspect="1"/>
          </p:cNvGraphicFramePr>
          <p:nvPr/>
        </p:nvGraphicFramePr>
        <p:xfrm>
          <a:off x="6807200" y="5410200"/>
          <a:ext cx="2032000" cy="920750"/>
        </p:xfrm>
        <a:graphic>
          <a:graphicData uri="http://schemas.openxmlformats.org/presentationml/2006/ole">
            <mc:AlternateContent xmlns:mc="http://schemas.openxmlformats.org/markup-compatibility/2006">
              <mc:Choice xmlns:v="urn:schemas-microsoft-com:vml" Requires="v">
                <p:oleObj spid="_x0000_s484163" name="Equation" r:id="rId31" imgW="1231560" imgH="482400" progId="Equation.DSMT4">
                  <p:embed/>
                </p:oleObj>
              </mc:Choice>
              <mc:Fallback>
                <p:oleObj name="Equation" r:id="rId31" imgW="1231560" imgH="4824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07200" y="5410200"/>
                        <a:ext cx="2032000" cy="920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83119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Thursday, July 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03DB9035-AF34-8C44-B9F5-BBE27FDC0FBA}" type="slidenum">
              <a:rPr lang="en-US"/>
              <a:pPr/>
              <a:t>103</a:t>
            </a:fld>
            <a:endParaRPr lang="en-US"/>
          </a:p>
        </p:txBody>
      </p:sp>
      <p:pic>
        <p:nvPicPr>
          <p:cNvPr id="473090" name="Picture 2" descr="FG31_008"/>
          <p:cNvPicPr>
            <a:picLocks noChangeAspect="1" noChangeArrowheads="1"/>
          </p:cNvPicPr>
          <p:nvPr/>
        </p:nvPicPr>
        <p:blipFill>
          <a:blip r:embed="rId3"/>
          <a:srcRect/>
          <a:stretch>
            <a:fillRect/>
          </a:stretch>
        </p:blipFill>
        <p:spPr bwMode="auto">
          <a:xfrm>
            <a:off x="5562600" y="609600"/>
            <a:ext cx="3657600" cy="3170238"/>
          </a:xfrm>
          <a:prstGeom prst="rect">
            <a:avLst/>
          </a:prstGeom>
          <a:noFill/>
        </p:spPr>
      </p:pic>
      <p:sp>
        <p:nvSpPr>
          <p:cNvPr id="473091" name="Rectangle 3"/>
          <p:cNvSpPr>
            <a:spLocks noGrp="1" noChangeArrowheads="1"/>
          </p:cNvSpPr>
          <p:nvPr>
            <p:ph type="title"/>
          </p:nvPr>
        </p:nvSpPr>
        <p:spPr>
          <a:xfrm>
            <a:off x="381000" y="0"/>
            <a:ext cx="8534400" cy="609600"/>
          </a:xfrm>
        </p:spPr>
        <p:txBody>
          <a:bodyPr/>
          <a:lstStyle/>
          <a:p>
            <a:r>
              <a:rPr lang="en-US"/>
              <a:t>AC Circuit w/ LRC</a:t>
            </a:r>
          </a:p>
        </p:txBody>
      </p:sp>
      <p:graphicFrame>
        <p:nvGraphicFramePr>
          <p:cNvPr id="47309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8501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8502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309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502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3095" name="Rectangle 7"/>
          <p:cNvSpPr>
            <a:spLocks noGrp="1" noChangeArrowheads="1"/>
          </p:cNvSpPr>
          <p:nvPr>
            <p:ph type="body" idx="1"/>
          </p:nvPr>
        </p:nvSpPr>
        <p:spPr>
          <a:xfrm>
            <a:off x="304800" y="2667000"/>
            <a:ext cx="8610600" cy="3581400"/>
          </a:xfrm>
        </p:spPr>
        <p:txBody>
          <a:bodyPr/>
          <a:lstStyle/>
          <a:p>
            <a:pPr>
              <a:lnSpc>
                <a:spcPct val="90000"/>
              </a:lnSpc>
            </a:pPr>
            <a:r>
              <a:rPr lang="en-US" sz="2400" dirty="0"/>
              <a:t>What is the power dissipated in the circuit?</a:t>
            </a:r>
          </a:p>
          <a:p>
            <a:pPr lvl="1">
              <a:lnSpc>
                <a:spcPct val="90000"/>
              </a:lnSpc>
            </a:pPr>
            <a:r>
              <a:rPr lang="en-US" sz="2000" dirty="0"/>
              <a:t>Which element dissipates the power?</a:t>
            </a:r>
          </a:p>
          <a:p>
            <a:pPr lvl="1">
              <a:lnSpc>
                <a:spcPct val="90000"/>
              </a:lnSpc>
            </a:pPr>
            <a:r>
              <a:rPr lang="en-US" sz="2000" dirty="0"/>
              <a:t>Only the resistor</a:t>
            </a:r>
          </a:p>
          <a:p>
            <a:pPr>
              <a:lnSpc>
                <a:spcPct val="90000"/>
              </a:lnSpc>
            </a:pPr>
            <a:r>
              <a:rPr lang="en-US" sz="2400" dirty="0"/>
              <a:t>The average power is</a:t>
            </a:r>
          </a:p>
          <a:p>
            <a:pPr lvl="1">
              <a:lnSpc>
                <a:spcPct val="90000"/>
              </a:lnSpc>
            </a:pPr>
            <a:r>
              <a:rPr lang="en-US" sz="2000" dirty="0"/>
              <a:t>Since R=</a:t>
            </a:r>
            <a:r>
              <a:rPr lang="en-US" sz="2000" dirty="0" err="1" smtClean="0"/>
              <a:t>Zcos</a:t>
            </a:r>
            <a:r>
              <a:rPr lang="en-US" sz="2000" dirty="0" err="1" smtClean="0">
                <a:latin typeface="Symbol" charset="2"/>
              </a:rPr>
              <a:t>φ</a:t>
            </a:r>
            <a:endParaRPr lang="en-US" sz="2000" dirty="0" smtClean="0">
              <a:latin typeface="Symbol" charset="2"/>
            </a:endParaRPr>
          </a:p>
          <a:p>
            <a:pPr lvl="1">
              <a:lnSpc>
                <a:spcPct val="90000"/>
              </a:lnSpc>
            </a:pPr>
            <a:r>
              <a:rPr lang="en-US" sz="2000" dirty="0"/>
              <a:t>We obtain </a:t>
            </a:r>
          </a:p>
          <a:p>
            <a:pPr lvl="1">
              <a:lnSpc>
                <a:spcPct val="90000"/>
              </a:lnSpc>
            </a:pPr>
            <a:endParaRPr lang="en-US" sz="2000" dirty="0"/>
          </a:p>
          <a:p>
            <a:pPr lvl="1">
              <a:lnSpc>
                <a:spcPct val="90000"/>
              </a:lnSpc>
            </a:pPr>
            <a:r>
              <a:rPr lang="en-US" sz="2000" dirty="0"/>
              <a:t>The factor </a:t>
            </a:r>
            <a:r>
              <a:rPr lang="en-US" sz="2000" dirty="0" err="1" smtClean="0"/>
              <a:t>cos</a:t>
            </a:r>
            <a:r>
              <a:rPr lang="en-US" sz="2000" dirty="0" err="1" smtClean="0">
                <a:latin typeface="Symbol" charset="2"/>
              </a:rPr>
              <a:t>φ</a:t>
            </a:r>
            <a:r>
              <a:rPr lang="en-US" sz="2000" dirty="0" smtClean="0"/>
              <a:t> </a:t>
            </a:r>
            <a:r>
              <a:rPr lang="en-US" sz="2000" dirty="0"/>
              <a:t>is referred as the power factor of the circuit</a:t>
            </a:r>
          </a:p>
          <a:p>
            <a:pPr lvl="1">
              <a:lnSpc>
                <a:spcPct val="90000"/>
              </a:lnSpc>
            </a:pPr>
            <a:r>
              <a:rPr lang="en-US" sz="2000" dirty="0"/>
              <a:t>For a pure resistor, </a:t>
            </a:r>
            <a:r>
              <a:rPr lang="en-US" sz="2000" dirty="0" err="1" smtClean="0"/>
              <a:t>cos</a:t>
            </a:r>
            <a:r>
              <a:rPr lang="en-US" sz="2000" dirty="0" err="1" smtClean="0">
                <a:latin typeface="Symbol" charset="2"/>
              </a:rPr>
              <a:t>φ</a:t>
            </a:r>
            <a:r>
              <a:rPr lang="en-US" sz="2000" dirty="0" smtClean="0"/>
              <a:t>=</a:t>
            </a:r>
            <a:r>
              <a:rPr lang="en-US" sz="2000" dirty="0"/>
              <a:t>1 and </a:t>
            </a:r>
          </a:p>
          <a:p>
            <a:pPr lvl="1">
              <a:lnSpc>
                <a:spcPct val="90000"/>
              </a:lnSpc>
            </a:pPr>
            <a:r>
              <a:rPr lang="en-US" sz="2000" dirty="0"/>
              <a:t>For a capacitor or inductor alone</a:t>
            </a:r>
            <a:r>
              <a:rPr lang="en-US" sz="2000" dirty="0" smtClean="0"/>
              <a:t> </a:t>
            </a:r>
            <a:r>
              <a:rPr lang="en-US" sz="2000" dirty="0" err="1" smtClean="0">
                <a:latin typeface="Symbol" charset="2"/>
              </a:rPr>
              <a:t>φ</a:t>
            </a:r>
            <a:r>
              <a:rPr lang="en-US" sz="2000" dirty="0" smtClean="0"/>
              <a:t>=</a:t>
            </a:r>
            <a:r>
              <a:rPr lang="en-US" sz="2000" dirty="0"/>
              <a:t>-90</a:t>
            </a:r>
            <a:r>
              <a:rPr lang="en-US" sz="2000" baseline="30000" dirty="0"/>
              <a:t>o</a:t>
            </a:r>
            <a:r>
              <a:rPr lang="en-US" sz="2000" dirty="0"/>
              <a:t> or +90</a:t>
            </a:r>
            <a:r>
              <a:rPr lang="en-US" sz="2000" baseline="30000" dirty="0"/>
              <a:t>o</a:t>
            </a:r>
            <a:r>
              <a:rPr lang="en-US" sz="2000" dirty="0"/>
              <a:t>, so </a:t>
            </a:r>
            <a:r>
              <a:rPr lang="en-US" sz="2000" dirty="0" err="1" smtClean="0"/>
              <a:t>cos</a:t>
            </a:r>
            <a:r>
              <a:rPr lang="en-US" sz="2000" dirty="0" err="1" smtClean="0">
                <a:latin typeface="Symbol" charset="2"/>
              </a:rPr>
              <a:t>φ</a:t>
            </a:r>
            <a:r>
              <a:rPr lang="en-US" sz="2000" dirty="0" smtClean="0"/>
              <a:t>=</a:t>
            </a:r>
            <a:r>
              <a:rPr lang="en-US" sz="2000" dirty="0"/>
              <a:t>0 and </a:t>
            </a:r>
          </a:p>
        </p:txBody>
      </p:sp>
      <p:graphicFrame>
        <p:nvGraphicFramePr>
          <p:cNvPr id="473096"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502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3097" name="Rectangle 9"/>
          <p:cNvSpPr>
            <a:spLocks noChangeArrowheads="1"/>
          </p:cNvSpPr>
          <p:nvPr/>
        </p:nvSpPr>
        <p:spPr bwMode="auto">
          <a:xfrm>
            <a:off x="228600" y="685800"/>
            <a:ext cx="6705600" cy="2286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The phase angle</a:t>
            </a:r>
            <a:r>
              <a:rPr lang="en-US" dirty="0" smtClean="0">
                <a:solidFill>
                  <a:schemeClr val="accent2"/>
                </a:solidFill>
                <a:latin typeface="Arial Narrow" charset="0"/>
              </a:rPr>
              <a:t> </a:t>
            </a:r>
            <a:r>
              <a:rPr lang="en-US" dirty="0" err="1" smtClean="0">
                <a:solidFill>
                  <a:schemeClr val="accent2"/>
                </a:solidFill>
                <a:latin typeface="Symbol" charset="2"/>
              </a:rPr>
              <a:t>φ</a:t>
            </a:r>
            <a:r>
              <a:rPr lang="en-US" dirty="0" smtClean="0">
                <a:solidFill>
                  <a:schemeClr val="accent2"/>
                </a:solidFill>
                <a:latin typeface="Arial Narrow" charset="0"/>
              </a:rPr>
              <a:t> </a:t>
            </a:r>
            <a:r>
              <a:rPr lang="en-US" dirty="0">
                <a:solidFill>
                  <a:schemeClr val="accent2"/>
                </a:solidFill>
                <a:latin typeface="Arial Narrow" charset="0"/>
              </a:rPr>
              <a:t>is</a:t>
            </a:r>
          </a:p>
          <a:p>
            <a:pPr marL="342900" indent="-342900">
              <a:spcBef>
                <a:spcPct val="20000"/>
              </a:spcBef>
              <a:buFontTx/>
              <a:buChar char="•"/>
            </a:pPr>
            <a:endParaRPr lang="en-US" dirty="0">
              <a:solidFill>
                <a:schemeClr val="accent2"/>
              </a:solidFill>
              <a:latin typeface="Arial Narrow" charset="0"/>
            </a:endParaRPr>
          </a:p>
          <a:p>
            <a:pPr marL="342900" indent="-342900">
              <a:spcBef>
                <a:spcPct val="20000"/>
              </a:spcBef>
              <a:buFontTx/>
              <a:buChar char="•"/>
            </a:pPr>
            <a:r>
              <a:rPr lang="en-US" dirty="0">
                <a:solidFill>
                  <a:schemeClr val="accent2"/>
                </a:solidFill>
                <a:latin typeface="Arial Narrow" charset="0"/>
              </a:rPr>
              <a:t>or</a:t>
            </a:r>
          </a:p>
        </p:txBody>
      </p:sp>
      <p:graphicFrame>
        <p:nvGraphicFramePr>
          <p:cNvPr id="473098" name="Object 10"/>
          <p:cNvGraphicFramePr>
            <a:graphicFrameLocks noChangeAspect="1"/>
          </p:cNvGraphicFramePr>
          <p:nvPr/>
        </p:nvGraphicFramePr>
        <p:xfrm>
          <a:off x="3352800" y="3810000"/>
          <a:ext cx="561975" cy="454025"/>
        </p:xfrm>
        <a:graphic>
          <a:graphicData uri="http://schemas.openxmlformats.org/presentationml/2006/ole">
            <mc:AlternateContent xmlns:mc="http://schemas.openxmlformats.org/markup-compatibility/2006">
              <mc:Choice xmlns:v="urn:schemas-microsoft-com:vml" Requires="v">
                <p:oleObj spid="_x0000_s485023" name="Equation" r:id="rId9" imgW="253800" imgH="177480" progId="Equation.DSMT4">
                  <p:embed/>
                </p:oleObj>
              </mc:Choice>
              <mc:Fallback>
                <p:oleObj name="Equation" r:id="rId9" imgW="25380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3810000"/>
                        <a:ext cx="561975" cy="454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099" name="Object 11"/>
          <p:cNvGraphicFramePr>
            <a:graphicFrameLocks noChangeAspect="1"/>
          </p:cNvGraphicFramePr>
          <p:nvPr/>
        </p:nvGraphicFramePr>
        <p:xfrm>
          <a:off x="838200" y="1082675"/>
          <a:ext cx="4505325" cy="822325"/>
        </p:xfrm>
        <a:graphic>
          <a:graphicData uri="http://schemas.openxmlformats.org/presentationml/2006/ole">
            <mc:AlternateContent xmlns:mc="http://schemas.openxmlformats.org/markup-compatibility/2006">
              <mc:Choice xmlns:v="urn:schemas-microsoft-com:vml" Requires="v">
                <p:oleObj spid="_x0000_s485024" name="Equation" r:id="rId11" imgW="2730240" imgH="431640" progId="Equation.DSMT4">
                  <p:embed/>
                </p:oleObj>
              </mc:Choice>
              <mc:Fallback>
                <p:oleObj name="Equation" r:id="rId11" imgW="2730240" imgH="4316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1082675"/>
                        <a:ext cx="4505325" cy="822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0" name="Object 12"/>
          <p:cNvGraphicFramePr>
            <a:graphicFrameLocks noChangeAspect="1"/>
          </p:cNvGraphicFramePr>
          <p:nvPr/>
        </p:nvGraphicFramePr>
        <p:xfrm>
          <a:off x="838200" y="1905000"/>
          <a:ext cx="2179638" cy="774700"/>
        </p:xfrm>
        <a:graphic>
          <a:graphicData uri="http://schemas.openxmlformats.org/presentationml/2006/ole">
            <mc:AlternateContent xmlns:mc="http://schemas.openxmlformats.org/markup-compatibility/2006">
              <mc:Choice xmlns:v="urn:schemas-microsoft-com:vml" Requires="v">
                <p:oleObj spid="_x0000_s485025" name="Equation" r:id="rId13" imgW="1320480" imgH="406080" progId="Equation.DSMT4">
                  <p:embed/>
                </p:oleObj>
              </mc:Choice>
              <mc:Fallback>
                <p:oleObj name="Equation" r:id="rId13" imgW="132048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1905000"/>
                        <a:ext cx="2179638" cy="774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1" name="Object 13"/>
          <p:cNvGraphicFramePr>
            <a:graphicFrameLocks noChangeAspect="1"/>
          </p:cNvGraphicFramePr>
          <p:nvPr/>
        </p:nvGraphicFramePr>
        <p:xfrm>
          <a:off x="2286000" y="4546600"/>
          <a:ext cx="595313" cy="482600"/>
        </p:xfrm>
        <a:graphic>
          <a:graphicData uri="http://schemas.openxmlformats.org/presentationml/2006/ole">
            <mc:AlternateContent xmlns:mc="http://schemas.openxmlformats.org/markup-compatibility/2006">
              <mc:Choice xmlns:v="urn:schemas-microsoft-com:vml" Requires="v">
                <p:oleObj spid="_x0000_s485026" name="Equation" r:id="rId15" imgW="253800" imgH="177480" progId="Equation.DSMT4">
                  <p:embed/>
                </p:oleObj>
              </mc:Choice>
              <mc:Fallback>
                <p:oleObj name="Equation" r:id="rId15" imgW="25380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0" y="4546600"/>
                        <a:ext cx="595313" cy="482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2" name="Object 14"/>
          <p:cNvGraphicFramePr>
            <a:graphicFrameLocks noChangeAspect="1"/>
          </p:cNvGraphicFramePr>
          <p:nvPr/>
        </p:nvGraphicFramePr>
        <p:xfrm>
          <a:off x="4191000" y="5519738"/>
          <a:ext cx="973138" cy="347662"/>
        </p:xfrm>
        <a:graphic>
          <a:graphicData uri="http://schemas.openxmlformats.org/presentationml/2006/ole">
            <mc:AlternateContent xmlns:mc="http://schemas.openxmlformats.org/markup-compatibility/2006">
              <mc:Choice xmlns:v="urn:schemas-microsoft-com:vml" Requires="v">
                <p:oleObj spid="_x0000_s485027" name="Equation" r:id="rId17" imgW="698400" imgH="215640" progId="Equation.DSMT4">
                  <p:embed/>
                </p:oleObj>
              </mc:Choice>
              <mc:Fallback>
                <p:oleObj name="Equation" r:id="rId17" imgW="698400" imgH="2156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91000" y="5519738"/>
                        <a:ext cx="973138" cy="3476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3" name="Object 15"/>
          <p:cNvGraphicFramePr>
            <a:graphicFrameLocks noChangeAspect="1"/>
          </p:cNvGraphicFramePr>
          <p:nvPr/>
        </p:nvGraphicFramePr>
        <p:xfrm>
          <a:off x="7315200" y="5864225"/>
          <a:ext cx="530225" cy="307975"/>
        </p:xfrm>
        <a:graphic>
          <a:graphicData uri="http://schemas.openxmlformats.org/presentationml/2006/ole">
            <mc:AlternateContent xmlns:mc="http://schemas.openxmlformats.org/markup-compatibility/2006">
              <mc:Choice xmlns:v="urn:schemas-microsoft-com:vml" Requires="v">
                <p:oleObj spid="_x0000_s485028" name="Equation" r:id="rId19" imgW="380880" imgH="190440" progId="Equation.DSMT4">
                  <p:embed/>
                </p:oleObj>
              </mc:Choice>
              <mc:Fallback>
                <p:oleObj name="Equation" r:id="rId19" imgW="380880" imgH="1904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15200" y="5864225"/>
                        <a:ext cx="530225" cy="307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4" name="Object 16"/>
          <p:cNvGraphicFramePr>
            <a:graphicFrameLocks noChangeAspect="1"/>
          </p:cNvGraphicFramePr>
          <p:nvPr/>
        </p:nvGraphicFramePr>
        <p:xfrm>
          <a:off x="3886200" y="3759200"/>
          <a:ext cx="785813" cy="584200"/>
        </p:xfrm>
        <a:graphic>
          <a:graphicData uri="http://schemas.openxmlformats.org/presentationml/2006/ole">
            <mc:AlternateContent xmlns:mc="http://schemas.openxmlformats.org/markup-compatibility/2006">
              <mc:Choice xmlns:v="urn:schemas-microsoft-com:vml" Requires="v">
                <p:oleObj spid="_x0000_s485029" name="Equation" r:id="rId21" imgW="355320" imgH="228600" progId="Equation.DSMT4">
                  <p:embed/>
                </p:oleObj>
              </mc:Choice>
              <mc:Fallback>
                <p:oleObj name="Equation" r:id="rId21" imgW="35532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86200" y="3759200"/>
                        <a:ext cx="785813" cy="584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5" name="Object 17"/>
          <p:cNvGraphicFramePr>
            <a:graphicFrameLocks noChangeAspect="1"/>
          </p:cNvGraphicFramePr>
          <p:nvPr/>
        </p:nvGraphicFramePr>
        <p:xfrm>
          <a:off x="2895600" y="4495800"/>
          <a:ext cx="1789113" cy="620713"/>
        </p:xfrm>
        <a:graphic>
          <a:graphicData uri="http://schemas.openxmlformats.org/presentationml/2006/ole">
            <mc:AlternateContent xmlns:mc="http://schemas.openxmlformats.org/markup-compatibility/2006">
              <mc:Choice xmlns:v="urn:schemas-microsoft-com:vml" Requires="v">
                <p:oleObj spid="_x0000_s485030" name="Equation" r:id="rId23" imgW="761760" imgH="228600" progId="Equation.DSMT4">
                  <p:embed/>
                </p:oleObj>
              </mc:Choice>
              <mc:Fallback>
                <p:oleObj name="Equation" r:id="rId23" imgW="7617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4495800"/>
                        <a:ext cx="1789113" cy="6207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3106" name="Object 18"/>
          <p:cNvGraphicFramePr>
            <a:graphicFrameLocks noChangeAspect="1"/>
          </p:cNvGraphicFramePr>
          <p:nvPr/>
        </p:nvGraphicFramePr>
        <p:xfrm>
          <a:off x="4659313" y="4572000"/>
          <a:ext cx="1817687" cy="552450"/>
        </p:xfrm>
        <a:graphic>
          <a:graphicData uri="http://schemas.openxmlformats.org/presentationml/2006/ole">
            <mc:AlternateContent xmlns:mc="http://schemas.openxmlformats.org/markup-compatibility/2006">
              <mc:Choice xmlns:v="urn:schemas-microsoft-com:vml" Requires="v">
                <p:oleObj spid="_x0000_s485031" name="Equation" r:id="rId25" imgW="774360" imgH="203040" progId="Equation.DSMT4">
                  <p:embed/>
                </p:oleObj>
              </mc:Choice>
              <mc:Fallback>
                <p:oleObj name="Equation" r:id="rId25" imgW="774360" imgH="2030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59313" y="4572000"/>
                        <a:ext cx="1817687" cy="552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73107" name="Oval 19"/>
          <p:cNvSpPr>
            <a:spLocks noChangeArrowheads="1"/>
          </p:cNvSpPr>
          <p:nvPr/>
        </p:nvSpPr>
        <p:spPr bwMode="auto">
          <a:xfrm>
            <a:off x="7315200" y="1981200"/>
            <a:ext cx="304800" cy="381000"/>
          </a:xfrm>
          <a:prstGeom prst="ellipse">
            <a:avLst/>
          </a:prstGeom>
          <a:gradFill rotWithShape="1">
            <a:gsLst>
              <a:gs pos="0">
                <a:srgbClr val="99FFCC">
                  <a:alpha val="20000"/>
                </a:srgbClr>
              </a:gs>
              <a:gs pos="100000">
                <a:srgbClr val="99FFCC">
                  <a:gamma/>
                  <a:shade val="46275"/>
                  <a:invGamma/>
                  <a:alpha val="20000"/>
                </a:srgbClr>
              </a:gs>
            </a:gsLst>
            <a:lin ang="5400000" scaled="1"/>
          </a:gradFill>
          <a:ln w="28575">
            <a:solidFill>
              <a:schemeClr val="accent2"/>
            </a:solidFill>
            <a:prstDash val="sysDot"/>
            <a:round/>
            <a:headEnd/>
            <a:tailEnd/>
          </a:ln>
          <a:effectLst/>
        </p:spPr>
        <p:txBody>
          <a:bodyPr anchor="ctr">
            <a:prstTxWarp prst="textNoShape">
              <a:avLst/>
            </a:prstTxWarp>
            <a:spAutoFit/>
          </a:bodyPr>
          <a:lstStyle/>
          <a:p>
            <a:endParaRPr lang="en-US"/>
          </a:p>
        </p:txBody>
      </p:sp>
      <p:sp>
        <p:nvSpPr>
          <p:cNvPr id="473108" name="Oval 20"/>
          <p:cNvSpPr>
            <a:spLocks noChangeArrowheads="1"/>
          </p:cNvSpPr>
          <p:nvPr/>
        </p:nvSpPr>
        <p:spPr bwMode="auto">
          <a:xfrm>
            <a:off x="2514600" y="762000"/>
            <a:ext cx="304800" cy="381000"/>
          </a:xfrm>
          <a:prstGeom prst="ellipse">
            <a:avLst/>
          </a:prstGeom>
          <a:gradFill rotWithShape="1">
            <a:gsLst>
              <a:gs pos="0">
                <a:srgbClr val="99FFCC">
                  <a:alpha val="20000"/>
                </a:srgbClr>
              </a:gs>
              <a:gs pos="100000">
                <a:srgbClr val="99FFCC">
                  <a:gamma/>
                  <a:shade val="46275"/>
                  <a:invGamma/>
                  <a:alpha val="20000"/>
                </a:srgbClr>
              </a:gs>
            </a:gsLst>
            <a:lin ang="5400000" scaled="1"/>
          </a:gradFill>
          <a:ln w="28575">
            <a:solidFill>
              <a:schemeClr val="accent2"/>
            </a:solidFill>
            <a:prstDash val="sysDot"/>
            <a:round/>
            <a:headEnd/>
            <a:tailEnd/>
          </a:ln>
          <a:effectLst/>
        </p:spPr>
        <p:txBody>
          <a:bodyPr anchor="ctr">
            <a:prstTxWarp prst="textNoShape">
              <a:avLst/>
            </a:prstTxWarp>
            <a:spAutoFit/>
          </a:bodyPr>
          <a:lstStyle/>
          <a:p>
            <a:endParaRPr lang="en-US"/>
          </a:p>
        </p:txBody>
      </p:sp>
      <p:cxnSp>
        <p:nvCxnSpPr>
          <p:cNvPr id="473109" name="AutoShape 21"/>
          <p:cNvCxnSpPr>
            <a:cxnSpLocks noChangeShapeType="1"/>
            <a:stCxn id="473108" idx="7"/>
            <a:endCxn id="473107" idx="1"/>
          </p:cNvCxnSpPr>
          <p:nvPr/>
        </p:nvCxnSpPr>
        <p:spPr bwMode="auto">
          <a:xfrm rot="16200000" flipH="1">
            <a:off x="4457700" y="-865141"/>
            <a:ext cx="1219200" cy="4585074"/>
          </a:xfrm>
          <a:prstGeom prst="curvedConnector3">
            <a:avLst>
              <a:gd name="adj1" fmla="val -23326"/>
            </a:avLst>
          </a:prstGeom>
          <a:noFill/>
          <a:ln w="28575">
            <a:solidFill>
              <a:schemeClr val="accent2"/>
            </a:solidFill>
            <a:round/>
            <a:headEnd/>
            <a:tailEnd type="triangle" w="med" len="med"/>
          </a:ln>
          <a:effectLst/>
        </p:spPr>
      </p:cxnSp>
    </p:spTree>
    <p:extLst>
      <p:ext uri="{BB962C8B-B14F-4D97-AF65-F5344CB8AC3E}">
        <p14:creationId xmlns:p14="http://schemas.microsoft.com/office/powerpoint/2010/main" val="15677135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022AFB11-2F7B-8847-9A84-EFC8A931368B}" type="slidenum">
              <a:rPr lang="en-US"/>
              <a:pPr/>
              <a:t>104</a:t>
            </a:fld>
            <a:endParaRPr lang="en-US"/>
          </a:p>
        </p:txBody>
      </p:sp>
      <p:sp>
        <p:nvSpPr>
          <p:cNvPr id="319490" name="Rectangle 2"/>
          <p:cNvSpPr>
            <a:spLocks noGrp="1" noChangeArrowheads="1"/>
          </p:cNvSpPr>
          <p:nvPr>
            <p:ph type="title"/>
          </p:nvPr>
        </p:nvSpPr>
        <p:spPr>
          <a:xfrm>
            <a:off x="381000" y="0"/>
            <a:ext cx="8534400" cy="609600"/>
          </a:xfrm>
        </p:spPr>
        <p:txBody>
          <a:bodyPr/>
          <a:lstStyle/>
          <a:p>
            <a:r>
              <a:rPr lang="en-US" dirty="0"/>
              <a:t>Maxwell’s Equations</a:t>
            </a:r>
          </a:p>
        </p:txBody>
      </p:sp>
      <p:graphicFrame>
        <p:nvGraphicFramePr>
          <p:cNvPr id="31949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8558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949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8558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949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558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9494" name="Rectangle 6"/>
          <p:cNvSpPr>
            <a:spLocks noGrp="1" noChangeArrowheads="1"/>
          </p:cNvSpPr>
          <p:nvPr>
            <p:ph type="body" idx="1"/>
          </p:nvPr>
        </p:nvSpPr>
        <p:spPr>
          <a:xfrm>
            <a:off x="381000" y="685800"/>
            <a:ext cx="8534400" cy="5715000"/>
          </a:xfrm>
        </p:spPr>
        <p:txBody>
          <a:bodyPr/>
          <a:lstStyle/>
          <a:p>
            <a:pPr>
              <a:lnSpc>
                <a:spcPct val="80000"/>
              </a:lnSpc>
            </a:pPr>
            <a:r>
              <a:rPr lang="en-US" sz="2400" dirty="0"/>
              <a:t>The development of EM theory by </a:t>
            </a:r>
            <a:r>
              <a:rPr lang="en-US" sz="2400" dirty="0" err="1"/>
              <a:t>Oersted</a:t>
            </a:r>
            <a:r>
              <a:rPr lang="en-US" sz="2400" dirty="0"/>
              <a:t>, Ampere and others was not done in terms of EM fields</a:t>
            </a:r>
          </a:p>
          <a:p>
            <a:pPr lvl="1">
              <a:lnSpc>
                <a:spcPct val="80000"/>
              </a:lnSpc>
            </a:pPr>
            <a:r>
              <a:rPr lang="en-US" sz="2000" dirty="0"/>
              <a:t>The idea of fields was introduced somewhat by Faraday</a:t>
            </a:r>
          </a:p>
          <a:p>
            <a:pPr>
              <a:lnSpc>
                <a:spcPct val="80000"/>
              </a:lnSpc>
            </a:pPr>
            <a:r>
              <a:rPr lang="en-US" sz="2400" dirty="0"/>
              <a:t>Scottish physicist James C. Maxwell unified all the phenomena of electricity and magnetism in one theory with only four equations (Maxwell’s Equations) using the concept of fields</a:t>
            </a:r>
          </a:p>
          <a:p>
            <a:pPr lvl="1">
              <a:lnSpc>
                <a:spcPct val="80000"/>
              </a:lnSpc>
            </a:pPr>
            <a:r>
              <a:rPr lang="en-US" sz="2000" dirty="0"/>
              <a:t>This theory provided the prediction of EM waves</a:t>
            </a:r>
          </a:p>
          <a:p>
            <a:pPr lvl="1">
              <a:lnSpc>
                <a:spcPct val="80000"/>
              </a:lnSpc>
            </a:pPr>
            <a:r>
              <a:rPr lang="en-US" sz="2000" dirty="0"/>
              <a:t>As important as Newton’s law since it provides dynamics of electromagnetism</a:t>
            </a:r>
          </a:p>
          <a:p>
            <a:pPr lvl="1">
              <a:lnSpc>
                <a:spcPct val="80000"/>
              </a:lnSpc>
            </a:pPr>
            <a:r>
              <a:rPr lang="en-US" sz="2000" dirty="0"/>
              <a:t>This theory is also in agreement with Einstein’s special relativity</a:t>
            </a:r>
          </a:p>
          <a:p>
            <a:pPr>
              <a:lnSpc>
                <a:spcPct val="80000"/>
              </a:lnSpc>
            </a:pPr>
            <a:r>
              <a:rPr lang="en-US" sz="2400" dirty="0"/>
              <a:t>The biggest achievement of 19</a:t>
            </a:r>
            <a:r>
              <a:rPr lang="en-US" sz="2400" baseline="30000" dirty="0"/>
              <a:t>th</a:t>
            </a:r>
            <a:r>
              <a:rPr lang="en-US" sz="2400" dirty="0"/>
              <a:t> century electromagnetic theory is the prediction and experimental </a:t>
            </a:r>
            <a:r>
              <a:rPr lang="en-US" sz="2400" dirty="0" smtClean="0"/>
              <a:t>verifications </a:t>
            </a:r>
            <a:r>
              <a:rPr lang="en-US" sz="2400" dirty="0"/>
              <a:t>that the electromagnetic waves can travel through the empty space</a:t>
            </a:r>
          </a:p>
          <a:p>
            <a:pPr lvl="1">
              <a:lnSpc>
                <a:spcPct val="80000"/>
              </a:lnSpc>
            </a:pPr>
            <a:r>
              <a:rPr lang="en-US" sz="2000" dirty="0"/>
              <a:t>What do you think this accomplishment did?</a:t>
            </a:r>
          </a:p>
          <a:p>
            <a:pPr lvl="2">
              <a:lnSpc>
                <a:spcPct val="80000"/>
              </a:lnSpc>
            </a:pPr>
            <a:r>
              <a:rPr lang="en-US" sz="1800" dirty="0"/>
              <a:t>Open a new world of communication</a:t>
            </a:r>
          </a:p>
          <a:p>
            <a:pPr lvl="2">
              <a:lnSpc>
                <a:spcPct val="80000"/>
              </a:lnSpc>
            </a:pPr>
            <a:r>
              <a:rPr lang="en-US" sz="1800" dirty="0"/>
              <a:t>It also yielded the prediction that the light is an EM wave</a:t>
            </a:r>
          </a:p>
          <a:p>
            <a:pPr>
              <a:lnSpc>
                <a:spcPct val="80000"/>
              </a:lnSpc>
            </a:pPr>
            <a:r>
              <a:rPr lang="en-US" sz="2400" dirty="0"/>
              <a:t>Since all of Electromagnetism is contained in the four Maxwell’s equations, this is considered as one of the greatest achievements of human intellect</a:t>
            </a:r>
          </a:p>
        </p:txBody>
      </p:sp>
      <p:graphicFrame>
        <p:nvGraphicFramePr>
          <p:cNvPr id="31949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558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47361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E7251F01-3D16-8643-8ECD-13AD7BF14DDE}" type="slidenum">
              <a:rPr lang="en-US"/>
              <a:pPr/>
              <a:t>105</a:t>
            </a:fld>
            <a:endParaRPr lang="en-US"/>
          </a:p>
        </p:txBody>
      </p:sp>
      <p:sp>
        <p:nvSpPr>
          <p:cNvPr id="334851" name="Rectangle 3"/>
          <p:cNvSpPr>
            <a:spLocks noGrp="1" noChangeArrowheads="1"/>
          </p:cNvSpPr>
          <p:nvPr>
            <p:ph type="title"/>
          </p:nvPr>
        </p:nvSpPr>
        <p:spPr>
          <a:xfrm>
            <a:off x="381000" y="152400"/>
            <a:ext cx="8534400" cy="609600"/>
          </a:xfrm>
        </p:spPr>
        <p:txBody>
          <a:bodyPr/>
          <a:lstStyle/>
          <a:p>
            <a:r>
              <a:rPr lang="en-US"/>
              <a:t>Ampere’s Law</a:t>
            </a:r>
          </a:p>
        </p:txBody>
      </p:sp>
      <p:graphicFrame>
        <p:nvGraphicFramePr>
          <p:cNvPr id="33485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8671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485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8671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485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671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4855" name="Rectangle 7"/>
          <p:cNvSpPr>
            <a:spLocks noGrp="1" noChangeArrowheads="1"/>
          </p:cNvSpPr>
          <p:nvPr>
            <p:ph type="body" idx="1"/>
          </p:nvPr>
        </p:nvSpPr>
        <p:spPr>
          <a:xfrm>
            <a:off x="228600" y="914400"/>
            <a:ext cx="8686800" cy="5486400"/>
          </a:xfrm>
        </p:spPr>
        <p:txBody>
          <a:bodyPr/>
          <a:lstStyle/>
          <a:p>
            <a:pPr>
              <a:lnSpc>
                <a:spcPct val="90000"/>
              </a:lnSpc>
            </a:pPr>
            <a:r>
              <a:rPr lang="en-US" dirty="0"/>
              <a:t>Do you remember the mathematical expression of </a:t>
            </a:r>
            <a:r>
              <a:rPr lang="en-US" dirty="0" err="1"/>
              <a:t>Oersted</a:t>
            </a:r>
            <a:r>
              <a:rPr lang="en-US" dirty="0"/>
              <a:t> discovery of a magnetic field produced by an electric current, given by Ampere?</a:t>
            </a:r>
          </a:p>
          <a:p>
            <a:pPr>
              <a:lnSpc>
                <a:spcPct val="90000"/>
              </a:lnSpc>
            </a:pPr>
            <a:endParaRPr lang="en-US" dirty="0"/>
          </a:p>
          <a:p>
            <a:pPr>
              <a:lnSpc>
                <a:spcPct val="90000"/>
              </a:lnSpc>
            </a:pPr>
            <a:endParaRPr lang="en-US" dirty="0"/>
          </a:p>
          <a:p>
            <a:pPr>
              <a:lnSpc>
                <a:spcPct val="90000"/>
              </a:lnSpc>
            </a:pPr>
            <a:r>
              <a:rPr lang="en-US" dirty="0"/>
              <a:t>We’ve learned that a varying magnetic field produces an electric field</a:t>
            </a:r>
          </a:p>
          <a:p>
            <a:pPr>
              <a:lnSpc>
                <a:spcPct val="90000"/>
              </a:lnSpc>
            </a:pPr>
            <a:r>
              <a:rPr lang="en-US" dirty="0"/>
              <a:t>Then can the reverse phenomena, that a changing electric</a:t>
            </a:r>
            <a:r>
              <a:rPr lang="en-US" dirty="0" smtClean="0"/>
              <a:t> field producing </a:t>
            </a:r>
            <a:r>
              <a:rPr lang="en-US" dirty="0"/>
              <a:t>a magnetic field, possible?</a:t>
            </a:r>
          </a:p>
          <a:p>
            <a:pPr lvl="1">
              <a:lnSpc>
                <a:spcPct val="90000"/>
              </a:lnSpc>
            </a:pPr>
            <a:r>
              <a:rPr lang="en-US" dirty="0"/>
              <a:t>If this is the case, it would demonstrate a beautiful symmetry in nature between electricity and magnetism</a:t>
            </a:r>
          </a:p>
        </p:txBody>
      </p:sp>
      <p:graphicFrame>
        <p:nvGraphicFramePr>
          <p:cNvPr id="334856"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671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4877" name="Object 29"/>
          <p:cNvGraphicFramePr>
            <a:graphicFrameLocks noChangeAspect="1"/>
          </p:cNvGraphicFramePr>
          <p:nvPr/>
        </p:nvGraphicFramePr>
        <p:xfrm>
          <a:off x="3200400" y="2473325"/>
          <a:ext cx="638175" cy="727075"/>
        </p:xfrm>
        <a:graphic>
          <a:graphicData uri="http://schemas.openxmlformats.org/presentationml/2006/ole">
            <mc:AlternateContent xmlns:mc="http://schemas.openxmlformats.org/markup-compatibility/2006">
              <mc:Choice xmlns:v="urn:schemas-microsoft-com:vml" Requires="v">
                <p:oleObj spid="_x0000_s486714" name="Equation" r:id="rId8" imgW="177480" imgH="203040" progId="Equation.DSMT4">
                  <p:embed/>
                </p:oleObj>
              </mc:Choice>
              <mc:Fallback>
                <p:oleObj name="Equation" r:id="rId8" imgW="17748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2473325"/>
                        <a:ext cx="638175" cy="727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4878" name="Object 30"/>
          <p:cNvGraphicFramePr>
            <a:graphicFrameLocks noChangeAspect="1"/>
          </p:cNvGraphicFramePr>
          <p:nvPr/>
        </p:nvGraphicFramePr>
        <p:xfrm>
          <a:off x="3690938" y="2514600"/>
          <a:ext cx="957262" cy="727075"/>
        </p:xfrm>
        <a:graphic>
          <a:graphicData uri="http://schemas.openxmlformats.org/presentationml/2006/ole">
            <mc:AlternateContent xmlns:mc="http://schemas.openxmlformats.org/markup-compatibility/2006">
              <mc:Choice xmlns:v="urn:schemas-microsoft-com:vml" Requires="v">
                <p:oleObj spid="_x0000_s486715" name="Equation" r:id="rId10" imgW="266400" imgH="203040" progId="Equation.DSMT4">
                  <p:embed/>
                </p:oleObj>
              </mc:Choice>
              <mc:Fallback>
                <p:oleObj name="Equation" r:id="rId10" imgW="26640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0938" y="2514600"/>
                        <a:ext cx="957262" cy="727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12"/>
          <a:stretch>
            <a:fillRect/>
          </a:stretch>
        </p:blipFill>
        <p:spPr>
          <a:xfrm>
            <a:off x="1425272" y="2473324"/>
            <a:ext cx="1851328" cy="905969"/>
          </a:xfrm>
          <a:prstGeom prst="rect">
            <a:avLst/>
          </a:prstGeom>
        </p:spPr>
      </p:pic>
    </p:spTree>
    <p:extLst>
      <p:ext uri="{BB962C8B-B14F-4D97-AF65-F5344CB8AC3E}">
        <p14:creationId xmlns:p14="http://schemas.microsoft.com/office/powerpoint/2010/main" val="11725163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Thursday, July 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D99F3D20-8184-2A4D-893D-9691B1031BA3}" type="slidenum">
              <a:rPr lang="en-US"/>
              <a:pPr/>
              <a:t>106</a:t>
            </a:fld>
            <a:endParaRPr lang="en-US"/>
          </a:p>
        </p:txBody>
      </p:sp>
      <p:pic>
        <p:nvPicPr>
          <p:cNvPr id="358410" name="Picture 10" descr="FG32_003"/>
          <p:cNvPicPr>
            <a:picLocks noChangeAspect="1" noChangeArrowheads="1"/>
          </p:cNvPicPr>
          <p:nvPr/>
        </p:nvPicPr>
        <p:blipFill>
          <a:blip r:embed="rId3"/>
          <a:srcRect/>
          <a:stretch>
            <a:fillRect/>
          </a:stretch>
        </p:blipFill>
        <p:spPr bwMode="auto">
          <a:xfrm>
            <a:off x="6400800" y="2273300"/>
            <a:ext cx="2286000" cy="1308100"/>
          </a:xfrm>
          <a:prstGeom prst="rect">
            <a:avLst/>
          </a:prstGeom>
          <a:noFill/>
        </p:spPr>
      </p:pic>
      <p:pic>
        <p:nvPicPr>
          <p:cNvPr id="358409" name="Picture 9" descr="FG32_002"/>
          <p:cNvPicPr>
            <a:picLocks noChangeAspect="1" noChangeArrowheads="1"/>
          </p:cNvPicPr>
          <p:nvPr/>
        </p:nvPicPr>
        <p:blipFill>
          <a:blip r:embed="rId4"/>
          <a:srcRect/>
          <a:stretch>
            <a:fillRect/>
          </a:stretch>
        </p:blipFill>
        <p:spPr bwMode="auto">
          <a:xfrm>
            <a:off x="6400800" y="-76200"/>
            <a:ext cx="2743200" cy="1501775"/>
          </a:xfrm>
          <a:prstGeom prst="rect">
            <a:avLst/>
          </a:prstGeom>
          <a:noFill/>
        </p:spPr>
      </p:pic>
      <p:sp>
        <p:nvSpPr>
          <p:cNvPr id="358402" name="Rectangle 2"/>
          <p:cNvSpPr>
            <a:spLocks noGrp="1" noChangeArrowheads="1"/>
          </p:cNvSpPr>
          <p:nvPr>
            <p:ph type="title"/>
          </p:nvPr>
        </p:nvSpPr>
        <p:spPr>
          <a:xfrm>
            <a:off x="685800" y="76200"/>
            <a:ext cx="5943600" cy="609600"/>
          </a:xfrm>
        </p:spPr>
        <p:txBody>
          <a:bodyPr/>
          <a:lstStyle/>
          <a:p>
            <a:r>
              <a:rPr lang="en-US"/>
              <a:t>Expanding Ampere’s Law</a:t>
            </a:r>
          </a:p>
        </p:txBody>
      </p:sp>
      <p:graphicFrame>
        <p:nvGraphicFramePr>
          <p:cNvPr id="358403"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8763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4"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8763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763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06" name="Rectangle 6"/>
          <p:cNvSpPr>
            <a:spLocks noGrp="1" noChangeArrowheads="1"/>
          </p:cNvSpPr>
          <p:nvPr>
            <p:ph type="body" idx="1"/>
          </p:nvPr>
        </p:nvSpPr>
        <p:spPr>
          <a:xfrm>
            <a:off x="152400" y="685800"/>
            <a:ext cx="8686800" cy="5638800"/>
          </a:xfrm>
        </p:spPr>
        <p:txBody>
          <a:bodyPr/>
          <a:lstStyle/>
          <a:p>
            <a:pPr>
              <a:lnSpc>
                <a:spcPct val="80000"/>
              </a:lnSpc>
            </a:pPr>
            <a:r>
              <a:rPr lang="en-US" sz="2800" dirty="0"/>
              <a:t>Let’s consider a wire carrying current</a:t>
            </a:r>
            <a:r>
              <a:rPr lang="en-US" sz="2800" dirty="0">
                <a:latin typeface="Symbol" charset="2"/>
              </a:rPr>
              <a:t> I</a:t>
            </a:r>
          </a:p>
          <a:p>
            <a:pPr lvl="1">
              <a:lnSpc>
                <a:spcPct val="80000"/>
              </a:lnSpc>
            </a:pPr>
            <a:r>
              <a:rPr lang="en-US" sz="2400" dirty="0"/>
              <a:t>The current that is enclosed in the loop passes through the surface # 1 in the figure</a:t>
            </a:r>
          </a:p>
          <a:p>
            <a:pPr lvl="1">
              <a:lnSpc>
                <a:spcPct val="80000"/>
              </a:lnSpc>
            </a:pPr>
            <a:r>
              <a:rPr lang="en-US" sz="2400" dirty="0"/>
              <a:t>We could imagine a different surface # 2 that shares the same enclosed path but cuts through the wire in a different location.  What is the current that passes through the surface?</a:t>
            </a:r>
          </a:p>
          <a:p>
            <a:pPr lvl="2">
              <a:lnSpc>
                <a:spcPct val="80000"/>
              </a:lnSpc>
            </a:pPr>
            <a:r>
              <a:rPr lang="en-US" sz="2000" dirty="0"/>
              <a:t>Still </a:t>
            </a:r>
            <a:r>
              <a:rPr lang="en-US" sz="2000" dirty="0">
                <a:latin typeface="Symbol" charset="2"/>
              </a:rPr>
              <a:t>I</a:t>
            </a:r>
            <a:r>
              <a:rPr lang="en-US" sz="2000" dirty="0"/>
              <a:t>.</a:t>
            </a:r>
          </a:p>
          <a:p>
            <a:pPr lvl="1">
              <a:lnSpc>
                <a:spcPct val="80000"/>
              </a:lnSpc>
            </a:pPr>
            <a:r>
              <a:rPr lang="en-US" sz="2400" dirty="0"/>
              <a:t>So the Ampere’s law still works</a:t>
            </a:r>
          </a:p>
          <a:p>
            <a:pPr>
              <a:lnSpc>
                <a:spcPct val="80000"/>
              </a:lnSpc>
            </a:pPr>
            <a:r>
              <a:rPr lang="en-US" sz="2800" dirty="0"/>
              <a:t>We could then consider a capacitor being charged up or being discharged.</a:t>
            </a:r>
          </a:p>
          <a:p>
            <a:pPr lvl="1">
              <a:lnSpc>
                <a:spcPct val="80000"/>
              </a:lnSpc>
            </a:pPr>
            <a:r>
              <a:rPr lang="en-US" sz="2400" dirty="0"/>
              <a:t>The current </a:t>
            </a:r>
            <a:r>
              <a:rPr lang="en-US" sz="2400" dirty="0">
                <a:latin typeface="Symbol" charset="2"/>
              </a:rPr>
              <a:t>I</a:t>
            </a:r>
            <a:r>
              <a:rPr lang="en-US" sz="2400" dirty="0"/>
              <a:t> enclosed in the loop passes through the surface #1</a:t>
            </a:r>
          </a:p>
          <a:p>
            <a:pPr lvl="1">
              <a:lnSpc>
                <a:spcPct val="80000"/>
              </a:lnSpc>
            </a:pPr>
            <a:r>
              <a:rPr lang="en-US" sz="2400" dirty="0"/>
              <a:t>However the surface #2 that shares the same closed loop do not have any current passing through it. </a:t>
            </a:r>
          </a:p>
          <a:p>
            <a:pPr lvl="2">
              <a:lnSpc>
                <a:spcPct val="80000"/>
              </a:lnSpc>
            </a:pPr>
            <a:r>
              <a:rPr lang="en-US" sz="2000" dirty="0"/>
              <a:t>There is magnetic field present since there is current </a:t>
            </a:r>
            <a:r>
              <a:rPr lang="en-US" sz="2000" dirty="0" err="1">
                <a:sym typeface="Wingdings" charset="2"/>
              </a:rPr>
              <a:t></a:t>
            </a:r>
            <a:r>
              <a:rPr lang="en-US" sz="2000" dirty="0">
                <a:sym typeface="Wingdings" charset="2"/>
              </a:rPr>
              <a:t> In other words there is a changing electric field in between the plates</a:t>
            </a:r>
          </a:p>
          <a:p>
            <a:pPr lvl="2">
              <a:lnSpc>
                <a:spcPct val="80000"/>
              </a:lnSpc>
            </a:pPr>
            <a:r>
              <a:rPr lang="en-US" sz="2000" dirty="0"/>
              <a:t>Maxwell resolved this by adding an additional term to Ampere’s law involving the changing electric field</a:t>
            </a:r>
          </a:p>
        </p:txBody>
      </p:sp>
      <p:graphicFrame>
        <p:nvGraphicFramePr>
          <p:cNvPr id="35840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7635"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26521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Thursday, July 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22C10330-EBED-A940-ACF9-C6F583A9876F}" type="slidenum">
              <a:rPr lang="en-US"/>
              <a:pPr/>
              <a:t>107</a:t>
            </a:fld>
            <a:endParaRPr lang="en-US"/>
          </a:p>
        </p:txBody>
      </p:sp>
      <p:sp>
        <p:nvSpPr>
          <p:cNvPr id="335875" name="Rectangle 3"/>
          <p:cNvSpPr>
            <a:spLocks noGrp="1" noChangeArrowheads="1"/>
          </p:cNvSpPr>
          <p:nvPr>
            <p:ph type="title"/>
          </p:nvPr>
        </p:nvSpPr>
        <p:spPr>
          <a:xfrm>
            <a:off x="381000" y="152400"/>
            <a:ext cx="8534400" cy="609600"/>
          </a:xfrm>
        </p:spPr>
        <p:txBody>
          <a:bodyPr/>
          <a:lstStyle/>
          <a:p>
            <a:r>
              <a:rPr lang="en-US"/>
              <a:t>Modifying Ampere’s Law</a:t>
            </a:r>
          </a:p>
        </p:txBody>
      </p:sp>
      <p:graphicFrame>
        <p:nvGraphicFramePr>
          <p:cNvPr id="33587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88911"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8891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891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5879" name="Rectangle 7"/>
          <p:cNvSpPr>
            <a:spLocks noGrp="1" noChangeArrowheads="1"/>
          </p:cNvSpPr>
          <p:nvPr>
            <p:ph type="body" idx="1"/>
          </p:nvPr>
        </p:nvSpPr>
        <p:spPr>
          <a:xfrm>
            <a:off x="533400" y="762000"/>
            <a:ext cx="8305800" cy="5486400"/>
          </a:xfrm>
        </p:spPr>
        <p:txBody>
          <a:bodyPr/>
          <a:lstStyle/>
          <a:p>
            <a:r>
              <a:rPr lang="en-US" dirty="0"/>
              <a:t>To determine what the extra term should be, we first have to figure out what the electric field between the two plates is</a:t>
            </a:r>
          </a:p>
          <a:p>
            <a:pPr lvl="1"/>
            <a:r>
              <a:rPr lang="en-US" dirty="0"/>
              <a:t>The charge Q on the capacitor with capacitance C is Q=CV</a:t>
            </a:r>
          </a:p>
          <a:p>
            <a:pPr lvl="2"/>
            <a:r>
              <a:rPr lang="en-US" dirty="0"/>
              <a:t>Where V is the potential difference between the plates</a:t>
            </a:r>
          </a:p>
          <a:p>
            <a:pPr lvl="1"/>
            <a:r>
              <a:rPr lang="en-US" dirty="0"/>
              <a:t>Since V=Ed</a:t>
            </a:r>
          </a:p>
          <a:p>
            <a:pPr lvl="2"/>
            <a:r>
              <a:rPr lang="en-US" dirty="0"/>
              <a:t>Where E is the uniform field between the plates, and </a:t>
            </a:r>
            <a:r>
              <a:rPr lang="en-US" dirty="0" err="1"/>
              <a:t>d</a:t>
            </a:r>
            <a:r>
              <a:rPr lang="en-US" dirty="0"/>
              <a:t> is the separation of the plates</a:t>
            </a:r>
          </a:p>
          <a:p>
            <a:pPr lvl="1"/>
            <a:r>
              <a:rPr lang="en-US" dirty="0"/>
              <a:t>And for parallel plate capacitor C</a:t>
            </a:r>
            <a:r>
              <a:rPr lang="en-US" dirty="0" smtClean="0"/>
              <a:t>=</a:t>
            </a:r>
            <a:r>
              <a:rPr lang="en-US" dirty="0" smtClean="0">
                <a:latin typeface="Symbol" charset="2"/>
              </a:rPr>
              <a:t>ε</a:t>
            </a:r>
            <a:r>
              <a:rPr lang="en-US" baseline="-25000" dirty="0" smtClean="0"/>
              <a:t>0</a:t>
            </a:r>
            <a:r>
              <a:rPr lang="en-US" dirty="0" smtClean="0"/>
              <a:t>A</a:t>
            </a:r>
            <a:r>
              <a:rPr lang="en-US" dirty="0"/>
              <a:t>/d</a:t>
            </a:r>
          </a:p>
          <a:p>
            <a:pPr lvl="1"/>
            <a:r>
              <a:rPr lang="en-US" dirty="0"/>
              <a:t>We obtain</a:t>
            </a:r>
          </a:p>
        </p:txBody>
      </p:sp>
      <p:graphicFrame>
        <p:nvGraphicFramePr>
          <p:cNvPr id="33588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891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910" name="Object 38"/>
          <p:cNvGraphicFramePr>
            <a:graphicFrameLocks noChangeAspect="1"/>
          </p:cNvGraphicFramePr>
          <p:nvPr/>
        </p:nvGraphicFramePr>
        <p:xfrm>
          <a:off x="3048000" y="5761038"/>
          <a:ext cx="652463" cy="487362"/>
        </p:xfrm>
        <a:graphic>
          <a:graphicData uri="http://schemas.openxmlformats.org/presentationml/2006/ole">
            <mc:AlternateContent xmlns:mc="http://schemas.openxmlformats.org/markup-compatibility/2006">
              <mc:Choice xmlns:v="urn:schemas-microsoft-com:vml" Requires="v">
                <p:oleObj spid="_x0000_s488915" name="Equation" r:id="rId8" imgW="253800" imgH="190440" progId="Equation.DSMT4">
                  <p:embed/>
                </p:oleObj>
              </mc:Choice>
              <mc:Fallback>
                <p:oleObj name="Equation" r:id="rId8" imgW="253800" imgH="1904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5761038"/>
                        <a:ext cx="652463" cy="487362"/>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5913" name="Object 41"/>
          <p:cNvGraphicFramePr>
            <a:graphicFrameLocks noChangeAspect="1"/>
          </p:cNvGraphicFramePr>
          <p:nvPr/>
        </p:nvGraphicFramePr>
        <p:xfrm>
          <a:off x="3733800" y="5749925"/>
          <a:ext cx="912813" cy="422275"/>
        </p:xfrm>
        <a:graphic>
          <a:graphicData uri="http://schemas.openxmlformats.org/presentationml/2006/ole">
            <mc:AlternateContent xmlns:mc="http://schemas.openxmlformats.org/markup-compatibility/2006">
              <mc:Choice xmlns:v="urn:schemas-microsoft-com:vml" Requires="v">
                <p:oleObj spid="_x0000_s488916" name="Equation" r:id="rId10" imgW="355320" imgH="164880" progId="Equation.DSMT4">
                  <p:embed/>
                </p:oleObj>
              </mc:Choice>
              <mc:Fallback>
                <p:oleObj name="Equation" r:id="rId10" imgW="35532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5749925"/>
                        <a:ext cx="912813" cy="422275"/>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5914" name="Object 42"/>
          <p:cNvGraphicFramePr>
            <a:graphicFrameLocks noChangeAspect="1"/>
          </p:cNvGraphicFramePr>
          <p:nvPr/>
        </p:nvGraphicFramePr>
        <p:xfrm>
          <a:off x="4648200" y="5486400"/>
          <a:ext cx="1174750" cy="1041400"/>
        </p:xfrm>
        <a:graphic>
          <a:graphicData uri="http://schemas.openxmlformats.org/presentationml/2006/ole">
            <mc:AlternateContent xmlns:mc="http://schemas.openxmlformats.org/markup-compatibility/2006">
              <mc:Choice xmlns:v="urn:schemas-microsoft-com:vml" Requires="v">
                <p:oleObj spid="_x0000_s488917" name="Equation" r:id="rId12" imgW="457200" imgH="406080" progId="Equation.DSMT4">
                  <p:embed/>
                </p:oleObj>
              </mc:Choice>
              <mc:Fallback>
                <p:oleObj name="Equation" r:id="rId12" imgW="45720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5486400"/>
                        <a:ext cx="1174750" cy="10414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5915" name="Object 43"/>
          <p:cNvGraphicFramePr>
            <a:graphicFrameLocks noChangeAspect="1"/>
          </p:cNvGraphicFramePr>
          <p:nvPr/>
        </p:nvGraphicFramePr>
        <p:xfrm>
          <a:off x="6630988" y="5715000"/>
          <a:ext cx="912812" cy="520700"/>
        </p:xfrm>
        <a:graphic>
          <a:graphicData uri="http://schemas.openxmlformats.org/presentationml/2006/ole">
            <mc:AlternateContent xmlns:mc="http://schemas.openxmlformats.org/markup-compatibility/2006">
              <mc:Choice xmlns:v="urn:schemas-microsoft-com:vml" Requires="v">
                <p:oleObj spid="_x0000_s488918" name="Equation" r:id="rId14" imgW="355320" imgH="203040" progId="Equation.DSMT4">
                  <p:embed/>
                </p:oleObj>
              </mc:Choice>
              <mc:Fallback>
                <p:oleObj name="Equation" r:id="rId14" imgW="3553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30988" y="5715000"/>
                        <a:ext cx="912812" cy="5207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35916" name="Object 44"/>
          <p:cNvGraphicFramePr>
            <a:graphicFrameLocks noChangeAspect="1"/>
          </p:cNvGraphicFramePr>
          <p:nvPr/>
        </p:nvGraphicFramePr>
        <p:xfrm>
          <a:off x="5781675" y="5791200"/>
          <a:ext cx="847725" cy="423863"/>
        </p:xfrm>
        <a:graphic>
          <a:graphicData uri="http://schemas.openxmlformats.org/presentationml/2006/ole">
            <mc:AlternateContent xmlns:mc="http://schemas.openxmlformats.org/markup-compatibility/2006">
              <mc:Choice xmlns:v="urn:schemas-microsoft-com:vml" Requires="v">
                <p:oleObj spid="_x0000_s488919" name="Equation" r:id="rId16" imgW="330120" imgH="164880" progId="Equation.DSMT4">
                  <p:embed/>
                </p:oleObj>
              </mc:Choice>
              <mc:Fallback>
                <p:oleObj name="Equation" r:id="rId16" imgW="3301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81675" y="5791200"/>
                        <a:ext cx="847725" cy="42386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0648340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74756" y="4114800"/>
            <a:ext cx="4097444" cy="927159"/>
          </a:xfrm>
          <a:prstGeom prst="rect">
            <a:avLst/>
          </a:prstGeom>
          <a:solidFill>
            <a:schemeClr val="accent1">
              <a:lumMod val="60000"/>
              <a:lumOff val="40000"/>
            </a:schemeClr>
          </a:solidFill>
          <a:ln w="28575">
            <a:solidFill>
              <a:srgbClr val="C00000"/>
            </a:solidFill>
          </a:ln>
        </p:spPr>
      </p:pic>
      <p:sp>
        <p:nvSpPr>
          <p:cNvPr id="20" name="Date Placeholder 3"/>
          <p:cNvSpPr>
            <a:spLocks noGrp="1"/>
          </p:cNvSpPr>
          <p:nvPr>
            <p:ph type="dt" sz="half" idx="10"/>
          </p:nvPr>
        </p:nvSpPr>
        <p:spPr/>
        <p:txBody>
          <a:bodyPr/>
          <a:lstStyle/>
          <a:p>
            <a:r>
              <a:rPr lang="en-US" smtClean="0"/>
              <a:t>Thursday, July 5, 2018</a:t>
            </a:r>
            <a:endParaRPr lang="en-US"/>
          </a:p>
        </p:txBody>
      </p:sp>
      <p:sp>
        <p:nvSpPr>
          <p:cNvPr id="21" name="Footer Placeholder 4"/>
          <p:cNvSpPr>
            <a:spLocks noGrp="1"/>
          </p:cNvSpPr>
          <p:nvPr>
            <p:ph type="ftr" sz="quarter" idx="11"/>
          </p:nvPr>
        </p:nvSpPr>
        <p:spPr/>
        <p:txBody>
          <a:bodyPr/>
          <a:lstStyle/>
          <a:p>
            <a:r>
              <a:rPr lang="de-DE" smtClean="0"/>
              <a:t>PHYS 1444-001, Summer 2018               Dr. Jaehoon Yu</a:t>
            </a:r>
            <a:endParaRPr lang="en-US"/>
          </a:p>
        </p:txBody>
      </p:sp>
      <p:sp>
        <p:nvSpPr>
          <p:cNvPr id="22" name="Slide Number Placeholder 5"/>
          <p:cNvSpPr>
            <a:spLocks noGrp="1"/>
          </p:cNvSpPr>
          <p:nvPr>
            <p:ph type="sldNum" sz="quarter" idx="12"/>
          </p:nvPr>
        </p:nvSpPr>
        <p:spPr/>
        <p:txBody>
          <a:bodyPr/>
          <a:lstStyle/>
          <a:p>
            <a:fld id="{2486C4BD-0C24-5745-98CC-FDD67F1E2F75}" type="slidenum">
              <a:rPr lang="en-US"/>
              <a:pPr/>
              <a:t>108</a:t>
            </a:fld>
            <a:endParaRPr lang="en-US"/>
          </a:p>
        </p:txBody>
      </p:sp>
      <p:sp>
        <p:nvSpPr>
          <p:cNvPr id="359426" name="Rectangle 2"/>
          <p:cNvSpPr>
            <a:spLocks noGrp="1" noChangeArrowheads="1"/>
          </p:cNvSpPr>
          <p:nvPr>
            <p:ph type="title"/>
          </p:nvPr>
        </p:nvSpPr>
        <p:spPr>
          <a:xfrm>
            <a:off x="381000" y="152400"/>
            <a:ext cx="8534400" cy="609600"/>
          </a:xfrm>
        </p:spPr>
        <p:txBody>
          <a:bodyPr/>
          <a:lstStyle/>
          <a:p>
            <a:r>
              <a:rPr lang="en-US"/>
              <a:t>Modifying Ampere’s Law</a:t>
            </a:r>
          </a:p>
        </p:txBody>
      </p:sp>
      <p:graphicFrame>
        <p:nvGraphicFramePr>
          <p:cNvPr id="3594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9003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9003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003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9430" name="Rectangle 6"/>
          <p:cNvSpPr>
            <a:spLocks noGrp="1" noChangeArrowheads="1"/>
          </p:cNvSpPr>
          <p:nvPr>
            <p:ph type="body" idx="1"/>
          </p:nvPr>
        </p:nvSpPr>
        <p:spPr>
          <a:xfrm>
            <a:off x="533400" y="762000"/>
            <a:ext cx="8153400" cy="5562600"/>
          </a:xfrm>
        </p:spPr>
        <p:txBody>
          <a:bodyPr/>
          <a:lstStyle/>
          <a:p>
            <a:pPr lvl="1">
              <a:lnSpc>
                <a:spcPct val="90000"/>
              </a:lnSpc>
            </a:pPr>
            <a:r>
              <a:rPr lang="en-US" sz="2400" dirty="0"/>
              <a:t>If the charge on the plate changes with time, we can write</a:t>
            </a:r>
          </a:p>
          <a:p>
            <a:pPr lvl="1">
              <a:lnSpc>
                <a:spcPct val="90000"/>
              </a:lnSpc>
            </a:pPr>
            <a:endParaRPr lang="en-US" sz="2400" dirty="0"/>
          </a:p>
          <a:p>
            <a:pPr lvl="1">
              <a:lnSpc>
                <a:spcPct val="90000"/>
              </a:lnSpc>
            </a:pPr>
            <a:endParaRPr lang="en-US" sz="2400" dirty="0"/>
          </a:p>
          <a:p>
            <a:pPr lvl="1">
              <a:lnSpc>
                <a:spcPct val="90000"/>
              </a:lnSpc>
            </a:pPr>
            <a:r>
              <a:rPr lang="en-US" sz="2400" dirty="0"/>
              <a:t>Using the relationship between the current and charge we obtain</a:t>
            </a:r>
          </a:p>
          <a:p>
            <a:pPr lvl="1">
              <a:lnSpc>
                <a:spcPct val="90000"/>
              </a:lnSpc>
            </a:pPr>
            <a:endParaRPr lang="en-US" sz="2400" dirty="0"/>
          </a:p>
          <a:p>
            <a:pPr lvl="2">
              <a:lnSpc>
                <a:spcPct val="90000"/>
              </a:lnSpc>
            </a:pPr>
            <a:endParaRPr lang="en-US" sz="2000" dirty="0"/>
          </a:p>
          <a:p>
            <a:pPr lvl="2">
              <a:lnSpc>
                <a:spcPct val="90000"/>
              </a:lnSpc>
            </a:pPr>
            <a:r>
              <a:rPr lang="en-US" sz="2000" dirty="0"/>
              <a:t>Where</a:t>
            </a:r>
            <a:r>
              <a:rPr lang="en-US" sz="2000" dirty="0" smtClean="0"/>
              <a:t> </a:t>
            </a:r>
            <a:r>
              <a:rPr lang="en-US" sz="2000" dirty="0" smtClean="0">
                <a:latin typeface="Symbol" charset="2"/>
              </a:rPr>
              <a:t>Φ</a:t>
            </a:r>
            <a:r>
              <a:rPr lang="en-US" sz="2000" baseline="-25000" dirty="0" smtClean="0">
                <a:latin typeface="Symbol" charset="2"/>
              </a:rPr>
              <a:t>E</a:t>
            </a:r>
            <a:r>
              <a:rPr lang="en-US" sz="2000" dirty="0"/>
              <a:t>=EA is the electric flux through the surface between the plates</a:t>
            </a:r>
          </a:p>
          <a:p>
            <a:pPr lvl="1">
              <a:lnSpc>
                <a:spcPct val="90000"/>
              </a:lnSpc>
            </a:pPr>
            <a:r>
              <a:rPr lang="en-US" sz="2400" dirty="0"/>
              <a:t>So in order to make Ampere’s law work for the surface 2 in the figure, we must write it in the following form</a:t>
            </a:r>
          </a:p>
          <a:p>
            <a:pPr lvl="1">
              <a:lnSpc>
                <a:spcPct val="90000"/>
              </a:lnSpc>
            </a:pPr>
            <a:endParaRPr lang="en-US" sz="2400" dirty="0"/>
          </a:p>
          <a:p>
            <a:pPr lvl="1">
              <a:lnSpc>
                <a:spcPct val="90000"/>
              </a:lnSpc>
            </a:pPr>
            <a:endParaRPr lang="en-US" sz="2400" dirty="0"/>
          </a:p>
          <a:p>
            <a:pPr lvl="1">
              <a:lnSpc>
                <a:spcPct val="90000"/>
              </a:lnSpc>
            </a:pPr>
            <a:r>
              <a:rPr lang="en-US" sz="2400" dirty="0"/>
              <a:t>This equation represents the general form of Ampere’s law</a:t>
            </a:r>
          </a:p>
          <a:p>
            <a:pPr lvl="2">
              <a:lnSpc>
                <a:spcPct val="90000"/>
              </a:lnSpc>
            </a:pPr>
            <a:r>
              <a:rPr lang="en-US" sz="2000" dirty="0"/>
              <a:t>This means that a magnetic field can be caused not only by an ordinary electric current but also by a changing electric flux</a:t>
            </a:r>
          </a:p>
        </p:txBody>
      </p:sp>
      <p:graphicFrame>
        <p:nvGraphicFramePr>
          <p:cNvPr id="3594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004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3" name="Object 9"/>
          <p:cNvGraphicFramePr>
            <a:graphicFrameLocks noChangeAspect="1"/>
          </p:cNvGraphicFramePr>
          <p:nvPr/>
        </p:nvGraphicFramePr>
        <p:xfrm>
          <a:off x="2438400" y="1158875"/>
          <a:ext cx="866775" cy="898525"/>
        </p:xfrm>
        <a:graphic>
          <a:graphicData uri="http://schemas.openxmlformats.org/presentationml/2006/ole">
            <mc:AlternateContent xmlns:mc="http://schemas.openxmlformats.org/markup-compatibility/2006">
              <mc:Choice xmlns:v="urn:schemas-microsoft-com:vml" Requires="v">
                <p:oleObj spid="_x0000_s490041" name="Equation" r:id="rId9" imgW="355320" imgH="368280" progId="Equation.DSMT4">
                  <p:embed/>
                </p:oleObj>
              </mc:Choice>
              <mc:Fallback>
                <p:oleObj name="Equation" r:id="rId9" imgW="35532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1158875"/>
                        <a:ext cx="866775" cy="898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4" name="Object 10"/>
          <p:cNvGraphicFramePr>
            <a:graphicFrameLocks noChangeAspect="1"/>
          </p:cNvGraphicFramePr>
          <p:nvPr/>
        </p:nvGraphicFramePr>
        <p:xfrm>
          <a:off x="1828800" y="2590800"/>
          <a:ext cx="509588" cy="339725"/>
        </p:xfrm>
        <a:graphic>
          <a:graphicData uri="http://schemas.openxmlformats.org/presentationml/2006/ole">
            <mc:AlternateContent xmlns:mc="http://schemas.openxmlformats.org/markup-compatibility/2006">
              <mc:Choice xmlns:v="urn:schemas-microsoft-com:vml" Requires="v">
                <p:oleObj spid="_x0000_s490042" name="Equation" r:id="rId11" imgW="228600" imgH="152280" progId="Equation.DSMT4">
                  <p:embed/>
                </p:oleObj>
              </mc:Choice>
              <mc:Fallback>
                <p:oleObj name="Equation" r:id="rId11" imgW="2286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2590800"/>
                        <a:ext cx="509588" cy="339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6" name="Object 12"/>
          <p:cNvGraphicFramePr>
            <a:graphicFrameLocks noChangeAspect="1"/>
          </p:cNvGraphicFramePr>
          <p:nvPr/>
        </p:nvGraphicFramePr>
        <p:xfrm>
          <a:off x="3275013" y="1158875"/>
          <a:ext cx="1144587" cy="898525"/>
        </p:xfrm>
        <a:graphic>
          <a:graphicData uri="http://schemas.openxmlformats.org/presentationml/2006/ole">
            <mc:AlternateContent xmlns:mc="http://schemas.openxmlformats.org/markup-compatibility/2006">
              <mc:Choice xmlns:v="urn:schemas-microsoft-com:vml" Requires="v">
                <p:oleObj spid="_x0000_s490043" name="Equation" r:id="rId13" imgW="469800" imgH="368280" progId="Equation.DSMT4">
                  <p:embed/>
                </p:oleObj>
              </mc:Choice>
              <mc:Fallback>
                <p:oleObj name="Equation" r:id="rId13" imgW="46980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5013" y="1158875"/>
                        <a:ext cx="1144587" cy="898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7" name="Object 13"/>
          <p:cNvGraphicFramePr>
            <a:graphicFrameLocks noChangeAspect="1"/>
          </p:cNvGraphicFramePr>
          <p:nvPr/>
        </p:nvGraphicFramePr>
        <p:xfrm>
          <a:off x="2286000" y="2362200"/>
          <a:ext cx="792163" cy="822325"/>
        </p:xfrm>
        <a:graphic>
          <a:graphicData uri="http://schemas.openxmlformats.org/presentationml/2006/ole">
            <mc:AlternateContent xmlns:mc="http://schemas.openxmlformats.org/markup-compatibility/2006">
              <mc:Choice xmlns:v="urn:schemas-microsoft-com:vml" Requires="v">
                <p:oleObj spid="_x0000_s490044" name="Equation" r:id="rId15" imgW="355320" imgH="368280" progId="Equation.DSMT4">
                  <p:embed/>
                </p:oleObj>
              </mc:Choice>
              <mc:Fallback>
                <p:oleObj name="Equation" r:id="rId15" imgW="35532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0" y="2362200"/>
                        <a:ext cx="792163" cy="822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8" name="Object 14"/>
          <p:cNvGraphicFramePr>
            <a:graphicFrameLocks noChangeAspect="1"/>
          </p:cNvGraphicFramePr>
          <p:nvPr/>
        </p:nvGraphicFramePr>
        <p:xfrm>
          <a:off x="3048000" y="2362200"/>
          <a:ext cx="1301750" cy="820738"/>
        </p:xfrm>
        <a:graphic>
          <a:graphicData uri="http://schemas.openxmlformats.org/presentationml/2006/ole">
            <mc:AlternateContent xmlns:mc="http://schemas.openxmlformats.org/markup-compatibility/2006">
              <mc:Choice xmlns:v="urn:schemas-microsoft-com:vml" Requires="v">
                <p:oleObj spid="_x0000_s490045" name="Equation" r:id="rId17" imgW="583920" imgH="368280" progId="Equation.DSMT4">
                  <p:embed/>
                </p:oleObj>
              </mc:Choice>
              <mc:Fallback>
                <p:oleObj name="Equation" r:id="rId17" imgW="58392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0" y="2362200"/>
                        <a:ext cx="1301750" cy="8207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9" name="Object 15"/>
          <p:cNvGraphicFramePr>
            <a:graphicFrameLocks noChangeAspect="1"/>
          </p:cNvGraphicFramePr>
          <p:nvPr/>
        </p:nvGraphicFramePr>
        <p:xfrm>
          <a:off x="4300538" y="2286000"/>
          <a:ext cx="1643062" cy="877888"/>
        </p:xfrm>
        <a:graphic>
          <a:graphicData uri="http://schemas.openxmlformats.org/presentationml/2006/ole">
            <mc:AlternateContent xmlns:mc="http://schemas.openxmlformats.org/markup-compatibility/2006">
              <mc:Choice xmlns:v="urn:schemas-microsoft-com:vml" Requires="v">
                <p:oleObj spid="_x0000_s490046" name="Equation" r:id="rId19" imgW="736560" imgH="393480" progId="Equation.DSMT4">
                  <p:embed/>
                </p:oleObj>
              </mc:Choice>
              <mc:Fallback>
                <p:oleObj name="Equation" r:id="rId19" imgW="73656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00538" y="2286000"/>
                        <a:ext cx="1643062" cy="8778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40" name="Object 16"/>
          <p:cNvGraphicFramePr>
            <a:graphicFrameLocks noChangeAspect="1"/>
          </p:cNvGraphicFramePr>
          <p:nvPr/>
        </p:nvGraphicFramePr>
        <p:xfrm>
          <a:off x="5867400" y="2362200"/>
          <a:ext cx="1131888" cy="820738"/>
        </p:xfrm>
        <a:graphic>
          <a:graphicData uri="http://schemas.openxmlformats.org/presentationml/2006/ole">
            <mc:AlternateContent xmlns:mc="http://schemas.openxmlformats.org/markup-compatibility/2006">
              <mc:Choice xmlns:v="urn:schemas-microsoft-com:vml" Requires="v">
                <p:oleObj spid="_x0000_s490047" name="Equation" r:id="rId21" imgW="507960" imgH="368280" progId="Equation.DSMT4">
                  <p:embed/>
                </p:oleObj>
              </mc:Choice>
              <mc:Fallback>
                <p:oleObj name="Equation" r:id="rId21" imgW="50796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67400" y="2362200"/>
                        <a:ext cx="1131888" cy="8207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pSp>
        <p:nvGrpSpPr>
          <p:cNvPr id="2" name="Group 20"/>
          <p:cNvGrpSpPr>
            <a:grpSpLocks/>
          </p:cNvGrpSpPr>
          <p:nvPr/>
        </p:nvGrpSpPr>
        <p:grpSpPr bwMode="auto">
          <a:xfrm>
            <a:off x="4419600" y="4038600"/>
            <a:ext cx="3886200" cy="990600"/>
            <a:chOff x="2784" y="2544"/>
            <a:chExt cx="2448" cy="624"/>
          </a:xfrm>
        </p:grpSpPr>
        <p:sp>
          <p:nvSpPr>
            <p:cNvPr id="359441" name="Oval 17"/>
            <p:cNvSpPr>
              <a:spLocks noChangeArrowheads="1"/>
            </p:cNvSpPr>
            <p:nvPr/>
          </p:nvSpPr>
          <p:spPr bwMode="auto">
            <a:xfrm>
              <a:off x="2784" y="2592"/>
              <a:ext cx="1152" cy="576"/>
            </a:xfrm>
            <a:prstGeom prst="ellipse">
              <a:avLst/>
            </a:prstGeom>
            <a:noFill/>
            <a:ln w="28575">
              <a:solidFill>
                <a:srgbClr val="CC0000"/>
              </a:solidFill>
              <a:prstDash val="dash"/>
              <a:round/>
              <a:headEnd/>
              <a:tailEnd/>
            </a:ln>
            <a:effectLst/>
          </p:spPr>
          <p:txBody>
            <a:bodyPr wrap="none" anchor="ctr">
              <a:prstTxWarp prst="textNoShape">
                <a:avLst/>
              </a:prstTxWarp>
              <a:spAutoFit/>
            </a:bodyPr>
            <a:lstStyle/>
            <a:p>
              <a:endParaRPr lang="en-US"/>
            </a:p>
          </p:txBody>
        </p:sp>
        <p:sp>
          <p:nvSpPr>
            <p:cNvPr id="359442" name="Text Box 18"/>
            <p:cNvSpPr txBox="1">
              <a:spLocks noChangeArrowheads="1"/>
            </p:cNvSpPr>
            <p:nvPr/>
          </p:nvSpPr>
          <p:spPr bwMode="auto">
            <a:xfrm>
              <a:off x="4464" y="2544"/>
              <a:ext cx="768" cy="422"/>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Extra term by Maxwell</a:t>
              </a:r>
            </a:p>
          </p:txBody>
        </p:sp>
        <p:cxnSp>
          <p:nvCxnSpPr>
            <p:cNvPr id="359443" name="AutoShape 19"/>
            <p:cNvCxnSpPr>
              <a:cxnSpLocks noChangeShapeType="1"/>
              <a:stCxn id="359442" idx="2"/>
              <a:endCxn id="359441" idx="7"/>
            </p:cNvCxnSpPr>
            <p:nvPr/>
          </p:nvCxnSpPr>
          <p:spPr bwMode="auto">
            <a:xfrm rot="16200000" flipV="1">
              <a:off x="4154" y="2280"/>
              <a:ext cx="308" cy="1081"/>
            </a:xfrm>
            <a:prstGeom prst="curvedConnector5">
              <a:avLst>
                <a:gd name="adj1" fmla="val -43833"/>
                <a:gd name="adj2" fmla="val 59944"/>
                <a:gd name="adj3" fmla="val 171102"/>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463644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Thursday, July 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4C1A2734-0528-8045-9429-6DC76543A3B7}" type="slidenum">
              <a:rPr lang="en-US"/>
              <a:pPr/>
              <a:t>109</a:t>
            </a:fld>
            <a:endParaRPr lang="en-US"/>
          </a:p>
        </p:txBody>
      </p:sp>
      <p:sp>
        <p:nvSpPr>
          <p:cNvPr id="313346" name="Rectangle 2"/>
          <p:cNvSpPr>
            <a:spLocks noGrp="1" noChangeArrowheads="1"/>
          </p:cNvSpPr>
          <p:nvPr>
            <p:ph type="title"/>
          </p:nvPr>
        </p:nvSpPr>
        <p:spPr>
          <a:xfrm>
            <a:off x="228600" y="-76200"/>
            <a:ext cx="8686800" cy="762000"/>
          </a:xfrm>
        </p:spPr>
        <p:txBody>
          <a:bodyPr/>
          <a:lstStyle/>
          <a:p>
            <a:r>
              <a:rPr lang="en-US" dirty="0"/>
              <a:t>Example </a:t>
            </a:r>
            <a:r>
              <a:rPr lang="en-US" dirty="0" smtClean="0"/>
              <a:t>31 </a:t>
            </a:r>
            <a:r>
              <a:rPr lang="en-US" dirty="0"/>
              <a:t>– 1 </a:t>
            </a:r>
          </a:p>
        </p:txBody>
      </p:sp>
      <p:sp>
        <p:nvSpPr>
          <p:cNvPr id="313347" name="Text Box 3"/>
          <p:cNvSpPr txBox="1">
            <a:spLocks noChangeArrowheads="1"/>
          </p:cNvSpPr>
          <p:nvPr/>
        </p:nvSpPr>
        <p:spPr bwMode="auto">
          <a:xfrm>
            <a:off x="381000" y="609600"/>
            <a:ext cx="8458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Charging capacitor. </a:t>
            </a:r>
            <a:r>
              <a:rPr lang="en-US" sz="2000" dirty="0">
                <a:solidFill>
                  <a:schemeClr val="accent2"/>
                </a:solidFill>
                <a:latin typeface="Arial Narrow" charset="0"/>
              </a:rPr>
              <a:t>A 30-pF air-gap capacitor has circular plates of area A=100cm</a:t>
            </a:r>
            <a:r>
              <a:rPr lang="en-US" sz="2000" baseline="30000" dirty="0">
                <a:solidFill>
                  <a:schemeClr val="accent2"/>
                </a:solidFill>
                <a:latin typeface="Arial Narrow" charset="0"/>
              </a:rPr>
              <a:t>2</a:t>
            </a:r>
            <a:r>
              <a:rPr lang="en-US" sz="2000" dirty="0">
                <a:solidFill>
                  <a:schemeClr val="accent2"/>
                </a:solidFill>
                <a:latin typeface="Arial Narrow" charset="0"/>
              </a:rPr>
              <a:t>.  It is charged by a 70-V battery through a 2.0</a:t>
            </a:r>
            <a:r>
              <a:rPr lang="en-US" sz="2000" dirty="0" smtClean="0">
                <a:solidFill>
                  <a:schemeClr val="accent2"/>
                </a:solidFill>
                <a:latin typeface="Arial Narrow" charset="0"/>
              </a:rPr>
              <a:t>-</a:t>
            </a:r>
            <a:r>
              <a:rPr lang="en-US" sz="2000" dirty="0" smtClean="0">
                <a:solidFill>
                  <a:schemeClr val="accent2"/>
                </a:solidFill>
                <a:latin typeface="Symbol" charset="2"/>
              </a:rPr>
              <a:t>Ω</a:t>
            </a:r>
            <a:r>
              <a:rPr lang="en-US" sz="2000" dirty="0" smtClean="0">
                <a:solidFill>
                  <a:schemeClr val="accent2"/>
                </a:solidFill>
                <a:latin typeface="Arial Narrow" charset="0"/>
              </a:rPr>
              <a:t> </a:t>
            </a:r>
            <a:r>
              <a:rPr lang="en-US" sz="2000" dirty="0">
                <a:solidFill>
                  <a:schemeClr val="accent2"/>
                </a:solidFill>
                <a:latin typeface="Arial Narrow" charset="0"/>
              </a:rPr>
              <a:t>resistor. At the </a:t>
            </a:r>
            <a:r>
              <a:rPr lang="en-US" sz="2000" dirty="0" smtClean="0">
                <a:solidFill>
                  <a:schemeClr val="accent2"/>
                </a:solidFill>
                <a:latin typeface="Arial Narrow" charset="0"/>
              </a:rPr>
              <a:t>instance </a:t>
            </a:r>
            <a:r>
              <a:rPr lang="en-US" sz="2000" dirty="0">
                <a:solidFill>
                  <a:schemeClr val="accent2"/>
                </a:solidFill>
                <a:latin typeface="Arial Narrow" charset="0"/>
              </a:rPr>
              <a:t>the battery is connected, the electric field between the plates is changing most rapidly.  At this instance, calculate (a) the current into the plates, and (</a:t>
            </a:r>
            <a:r>
              <a:rPr lang="en-US" sz="2000" dirty="0" err="1">
                <a:solidFill>
                  <a:schemeClr val="accent2"/>
                </a:solidFill>
                <a:latin typeface="Arial Narrow" charset="0"/>
              </a:rPr>
              <a:t>b</a:t>
            </a:r>
            <a:r>
              <a:rPr lang="en-US" sz="2000" dirty="0">
                <a:solidFill>
                  <a:schemeClr val="accent2"/>
                </a:solidFill>
                <a:latin typeface="Arial Narrow" charset="0"/>
              </a:rPr>
              <a:t>) the rate of change of electric field between the plates.  (</a:t>
            </a:r>
            <a:r>
              <a:rPr lang="en-US" sz="2000" dirty="0" err="1">
                <a:solidFill>
                  <a:schemeClr val="accent2"/>
                </a:solidFill>
                <a:latin typeface="Arial Narrow" charset="0"/>
              </a:rPr>
              <a:t>c</a:t>
            </a:r>
            <a:r>
              <a:rPr lang="en-US" sz="2000" dirty="0">
                <a:solidFill>
                  <a:schemeClr val="accent2"/>
                </a:solidFill>
                <a:latin typeface="Arial Narrow" charset="0"/>
              </a:rPr>
              <a:t>) Determine the magnetic field induced between the plates.  Assume </a:t>
            </a:r>
            <a:r>
              <a:rPr lang="en-US" sz="2000" b="1" dirty="0">
                <a:solidFill>
                  <a:schemeClr val="accent2"/>
                </a:solidFill>
                <a:latin typeface="Arial Narrow" charset="0"/>
              </a:rPr>
              <a:t>E</a:t>
            </a:r>
            <a:r>
              <a:rPr lang="en-US" sz="2000" dirty="0">
                <a:solidFill>
                  <a:schemeClr val="accent2"/>
                </a:solidFill>
                <a:latin typeface="Arial Narrow" charset="0"/>
              </a:rPr>
              <a:t> is uniform between the plates at any instant and is zero at all points beyond the edges of the plates. </a:t>
            </a:r>
          </a:p>
        </p:txBody>
      </p:sp>
      <p:sp>
        <p:nvSpPr>
          <p:cNvPr id="313348" name="Text Box 4"/>
          <p:cNvSpPr txBox="1">
            <a:spLocks noChangeArrowheads="1"/>
          </p:cNvSpPr>
          <p:nvPr/>
        </p:nvSpPr>
        <p:spPr bwMode="auto">
          <a:xfrm>
            <a:off x="304800" y="2819400"/>
            <a:ext cx="6324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this is an RC circuit, the charge on the plates is:   </a:t>
            </a:r>
            <a:endParaRPr lang="en-US" baseline="-25000">
              <a:solidFill>
                <a:srgbClr val="CC00CC"/>
              </a:solidFill>
              <a:latin typeface="Arial Narrow" charset="0"/>
            </a:endParaRPr>
          </a:p>
        </p:txBody>
      </p:sp>
      <p:sp>
        <p:nvSpPr>
          <p:cNvPr id="313386" name="Text Box 42"/>
          <p:cNvSpPr txBox="1">
            <a:spLocks noChangeArrowheads="1"/>
          </p:cNvSpPr>
          <p:nvPr/>
        </p:nvSpPr>
        <p:spPr bwMode="auto">
          <a:xfrm>
            <a:off x="304800" y="3276600"/>
            <a:ext cx="8763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the initial current (t=0), we differentiate the charge with respect to time.</a:t>
            </a:r>
          </a:p>
        </p:txBody>
      </p:sp>
      <p:sp>
        <p:nvSpPr>
          <p:cNvPr id="313394" name="Text Box 50"/>
          <p:cNvSpPr txBox="1">
            <a:spLocks noChangeArrowheads="1"/>
          </p:cNvSpPr>
          <p:nvPr/>
        </p:nvSpPr>
        <p:spPr bwMode="auto">
          <a:xfrm>
            <a:off x="381000" y="4648200"/>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electric field is </a:t>
            </a:r>
          </a:p>
        </p:txBody>
      </p:sp>
      <p:graphicFrame>
        <p:nvGraphicFramePr>
          <p:cNvPr id="313400" name="Object 56"/>
          <p:cNvGraphicFramePr>
            <a:graphicFrameLocks noChangeAspect="1"/>
          </p:cNvGraphicFramePr>
          <p:nvPr/>
        </p:nvGraphicFramePr>
        <p:xfrm>
          <a:off x="6573838" y="2887663"/>
          <a:ext cx="512762" cy="376237"/>
        </p:xfrm>
        <a:graphic>
          <a:graphicData uri="http://schemas.openxmlformats.org/presentationml/2006/ole">
            <mc:AlternateContent xmlns:mc="http://schemas.openxmlformats.org/markup-compatibility/2006">
              <mc:Choice xmlns:v="urn:schemas-microsoft-com:vml" Requires="v">
                <p:oleObj spid="_x0000_s491214" name="Equation" r:id="rId3" imgW="253800" imgH="190440" progId="Equation.DSMT4">
                  <p:embed/>
                </p:oleObj>
              </mc:Choice>
              <mc:Fallback>
                <p:oleObj name="Equation" r:id="rId3" imgW="25380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838" y="2887663"/>
                        <a:ext cx="512762" cy="3762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06" name="Object 62"/>
          <p:cNvGraphicFramePr>
            <a:graphicFrameLocks noChangeAspect="1"/>
          </p:cNvGraphicFramePr>
          <p:nvPr/>
        </p:nvGraphicFramePr>
        <p:xfrm>
          <a:off x="2743200" y="4794250"/>
          <a:ext cx="530225" cy="311150"/>
        </p:xfrm>
        <a:graphic>
          <a:graphicData uri="http://schemas.openxmlformats.org/presentationml/2006/ole">
            <mc:AlternateContent xmlns:mc="http://schemas.openxmlformats.org/markup-compatibility/2006">
              <mc:Choice xmlns:v="urn:schemas-microsoft-com:vml" Requires="v">
                <p:oleObj spid="_x0000_s491215" name="Equation" r:id="rId5" imgW="253800" imgH="152280" progId="Equation.DSMT4">
                  <p:embed/>
                </p:oleObj>
              </mc:Choice>
              <mc:Fallback>
                <p:oleObj name="Equation" r:id="rId5" imgW="25380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794250"/>
                        <a:ext cx="530225" cy="311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14" name="Object 70"/>
          <p:cNvGraphicFramePr>
            <a:graphicFrameLocks noChangeAspect="1"/>
          </p:cNvGraphicFramePr>
          <p:nvPr/>
        </p:nvGraphicFramePr>
        <p:xfrm>
          <a:off x="838200" y="3943350"/>
          <a:ext cx="565150" cy="401638"/>
        </p:xfrm>
        <a:graphic>
          <a:graphicData uri="http://schemas.openxmlformats.org/presentationml/2006/ole">
            <mc:AlternateContent xmlns:mc="http://schemas.openxmlformats.org/markup-compatibility/2006">
              <mc:Choice xmlns:v="urn:schemas-microsoft-com:vml" Requires="v">
                <p:oleObj spid="_x0000_s491216" name="Equation" r:id="rId7" imgW="279360" imgH="203040" progId="Equation.DSMT4">
                  <p:embed/>
                </p:oleObj>
              </mc:Choice>
              <mc:Fallback>
                <p:oleObj name="Equation" r:id="rId7" imgW="2793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943350"/>
                        <a:ext cx="565150" cy="401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15" name="Object 71"/>
          <p:cNvGraphicFramePr>
            <a:graphicFrameLocks noChangeAspect="1"/>
          </p:cNvGraphicFramePr>
          <p:nvPr/>
        </p:nvGraphicFramePr>
        <p:xfrm>
          <a:off x="2209800" y="5410200"/>
          <a:ext cx="547688" cy="576263"/>
        </p:xfrm>
        <a:graphic>
          <a:graphicData uri="http://schemas.openxmlformats.org/presentationml/2006/ole">
            <mc:AlternateContent xmlns:mc="http://schemas.openxmlformats.org/markup-compatibility/2006">
              <mc:Choice xmlns:v="urn:schemas-microsoft-com:vml" Requires="v">
                <p:oleObj spid="_x0000_s491217" name="Equation" r:id="rId9" imgW="342720" imgH="368280" progId="Equation.DSMT4">
                  <p:embed/>
                </p:oleObj>
              </mc:Choice>
              <mc:Fallback>
                <p:oleObj name="Equation" r:id="rId9" imgW="34272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410200"/>
                        <a:ext cx="547688" cy="576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13416" name="Text Box 72"/>
          <p:cNvSpPr txBox="1">
            <a:spLocks noChangeArrowheads="1"/>
          </p:cNvSpPr>
          <p:nvPr/>
        </p:nvSpPr>
        <p:spPr bwMode="auto">
          <a:xfrm>
            <a:off x="381000" y="5257800"/>
            <a:ext cx="1905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Change of the electric field is </a:t>
            </a:r>
          </a:p>
        </p:txBody>
      </p:sp>
      <p:graphicFrame>
        <p:nvGraphicFramePr>
          <p:cNvPr id="313417" name="Object 73"/>
          <p:cNvGraphicFramePr>
            <a:graphicFrameLocks noChangeAspect="1"/>
          </p:cNvGraphicFramePr>
          <p:nvPr/>
        </p:nvGraphicFramePr>
        <p:xfrm>
          <a:off x="7080250" y="2895600"/>
          <a:ext cx="539750" cy="401638"/>
        </p:xfrm>
        <a:graphic>
          <a:graphicData uri="http://schemas.openxmlformats.org/presentationml/2006/ole">
            <mc:AlternateContent xmlns:mc="http://schemas.openxmlformats.org/markup-compatibility/2006">
              <mc:Choice xmlns:v="urn:schemas-microsoft-com:vml" Requires="v">
                <p:oleObj spid="_x0000_s491218" name="Equation" r:id="rId11" imgW="266400" imgH="203040" progId="Equation.DSMT4">
                  <p:embed/>
                </p:oleObj>
              </mc:Choice>
              <mc:Fallback>
                <p:oleObj name="Equation" r:id="rId11" imgW="2664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0250" y="2895600"/>
                        <a:ext cx="539750" cy="401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18" name="Object 74"/>
          <p:cNvGraphicFramePr>
            <a:graphicFrameLocks noChangeAspect="1"/>
          </p:cNvGraphicFramePr>
          <p:nvPr/>
        </p:nvGraphicFramePr>
        <p:xfrm>
          <a:off x="7543800" y="2819400"/>
          <a:ext cx="1335088" cy="552450"/>
        </p:xfrm>
        <a:graphic>
          <a:graphicData uri="http://schemas.openxmlformats.org/presentationml/2006/ole">
            <mc:AlternateContent xmlns:mc="http://schemas.openxmlformats.org/markup-compatibility/2006">
              <mc:Choice xmlns:v="urn:schemas-microsoft-com:vml" Requires="v">
                <p:oleObj spid="_x0000_s491219" name="Equation" r:id="rId13" imgW="660240" imgH="279360" progId="Equation.DSMT4">
                  <p:embed/>
                </p:oleObj>
              </mc:Choice>
              <mc:Fallback>
                <p:oleObj name="Equation" r:id="rId13" imgW="6602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2819400"/>
                        <a:ext cx="1335088" cy="552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19" name="Object 75"/>
          <p:cNvGraphicFramePr>
            <a:graphicFrameLocks noChangeAspect="1"/>
          </p:cNvGraphicFramePr>
          <p:nvPr/>
        </p:nvGraphicFramePr>
        <p:xfrm>
          <a:off x="1360487" y="3733800"/>
          <a:ext cx="1077913" cy="828675"/>
        </p:xfrm>
        <a:graphic>
          <a:graphicData uri="http://schemas.openxmlformats.org/presentationml/2006/ole">
            <mc:AlternateContent xmlns:mc="http://schemas.openxmlformats.org/markup-compatibility/2006">
              <mc:Choice xmlns:v="urn:schemas-microsoft-com:vml" Requires="v">
                <p:oleObj spid="_x0000_s491220" name="Equation" r:id="rId15" imgW="533160" imgH="419040" progId="Equation.DSMT4">
                  <p:embed/>
                </p:oleObj>
              </mc:Choice>
              <mc:Fallback>
                <p:oleObj name="Equation" r:id="rId15" imgW="53316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60487" y="3733800"/>
                        <a:ext cx="1077913" cy="828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20" name="Object 76"/>
          <p:cNvGraphicFramePr>
            <a:graphicFrameLocks noChangeAspect="1"/>
          </p:cNvGraphicFramePr>
          <p:nvPr/>
        </p:nvGraphicFramePr>
        <p:xfrm>
          <a:off x="2366963" y="3733800"/>
          <a:ext cx="1900237" cy="854075"/>
        </p:xfrm>
        <a:graphic>
          <a:graphicData uri="http://schemas.openxmlformats.org/presentationml/2006/ole">
            <mc:AlternateContent xmlns:mc="http://schemas.openxmlformats.org/markup-compatibility/2006">
              <mc:Choice xmlns:v="urn:schemas-microsoft-com:vml" Requires="v">
                <p:oleObj spid="_x0000_s491221" name="Equation" r:id="rId17" imgW="939600" imgH="431640" progId="Equation.DSMT4">
                  <p:embed/>
                </p:oleObj>
              </mc:Choice>
              <mc:Fallback>
                <p:oleObj name="Equation" r:id="rId17" imgW="939600" imgH="4316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6963" y="3733800"/>
                        <a:ext cx="1900237" cy="854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21" name="Object 77"/>
          <p:cNvGraphicFramePr>
            <a:graphicFrameLocks noChangeAspect="1"/>
          </p:cNvGraphicFramePr>
          <p:nvPr/>
        </p:nvGraphicFramePr>
        <p:xfrm>
          <a:off x="4235450" y="3733800"/>
          <a:ext cx="641350" cy="728663"/>
        </p:xfrm>
        <a:graphic>
          <a:graphicData uri="http://schemas.openxmlformats.org/presentationml/2006/ole">
            <mc:AlternateContent xmlns:mc="http://schemas.openxmlformats.org/markup-compatibility/2006">
              <mc:Choice xmlns:v="urn:schemas-microsoft-com:vml" Requires="v">
                <p:oleObj spid="_x0000_s491222" name="Equation" r:id="rId19" imgW="317160" imgH="368280" progId="Equation.DSMT4">
                  <p:embed/>
                </p:oleObj>
              </mc:Choice>
              <mc:Fallback>
                <p:oleObj name="Equation" r:id="rId19" imgW="31716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35450" y="3733800"/>
                        <a:ext cx="641350" cy="7286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22" name="Object 78"/>
          <p:cNvGraphicFramePr>
            <a:graphicFrameLocks noChangeAspect="1"/>
          </p:cNvGraphicFramePr>
          <p:nvPr/>
        </p:nvGraphicFramePr>
        <p:xfrm>
          <a:off x="4833938" y="3733800"/>
          <a:ext cx="1566862" cy="728663"/>
        </p:xfrm>
        <a:graphic>
          <a:graphicData uri="http://schemas.openxmlformats.org/presentationml/2006/ole">
            <mc:AlternateContent xmlns:mc="http://schemas.openxmlformats.org/markup-compatibility/2006">
              <mc:Choice xmlns:v="urn:schemas-microsoft-com:vml" Requires="v">
                <p:oleObj spid="_x0000_s491223" name="Equation" r:id="rId21" imgW="774360" imgH="368280" progId="Equation.DSMT4">
                  <p:embed/>
                </p:oleObj>
              </mc:Choice>
              <mc:Fallback>
                <p:oleObj name="Equation" r:id="rId21" imgW="77436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33938" y="3733800"/>
                        <a:ext cx="1566862" cy="7286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23" name="Object 79"/>
          <p:cNvGraphicFramePr>
            <a:graphicFrameLocks noChangeAspect="1"/>
          </p:cNvGraphicFramePr>
          <p:nvPr/>
        </p:nvGraphicFramePr>
        <p:xfrm>
          <a:off x="3224213" y="4572000"/>
          <a:ext cx="661987" cy="831850"/>
        </p:xfrm>
        <a:graphic>
          <a:graphicData uri="http://schemas.openxmlformats.org/presentationml/2006/ole">
            <mc:AlternateContent xmlns:mc="http://schemas.openxmlformats.org/markup-compatibility/2006">
              <mc:Choice xmlns:v="urn:schemas-microsoft-com:vml" Requires="v">
                <p:oleObj spid="_x0000_s491224" name="Equation" r:id="rId23" imgW="317160" imgH="406080" progId="Equation.DSMT4">
                  <p:embed/>
                </p:oleObj>
              </mc:Choice>
              <mc:Fallback>
                <p:oleObj name="Equation" r:id="rId23" imgW="317160" imgH="4060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24213" y="4572000"/>
                        <a:ext cx="661987" cy="831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24" name="Object 80"/>
          <p:cNvGraphicFramePr>
            <a:graphicFrameLocks noChangeAspect="1"/>
          </p:cNvGraphicFramePr>
          <p:nvPr/>
        </p:nvGraphicFramePr>
        <p:xfrm>
          <a:off x="3810000" y="4572000"/>
          <a:ext cx="688975" cy="831850"/>
        </p:xfrm>
        <a:graphic>
          <a:graphicData uri="http://schemas.openxmlformats.org/presentationml/2006/ole">
            <mc:AlternateContent xmlns:mc="http://schemas.openxmlformats.org/markup-compatibility/2006">
              <mc:Choice xmlns:v="urn:schemas-microsoft-com:vml" Requires="v">
                <p:oleObj spid="_x0000_s491225" name="Equation" r:id="rId25" imgW="330120" imgH="406080" progId="Equation.DSMT4">
                  <p:embed/>
                </p:oleObj>
              </mc:Choice>
              <mc:Fallback>
                <p:oleObj name="Equation" r:id="rId25" imgW="330120" imgH="4060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10000" y="4572000"/>
                        <a:ext cx="688975" cy="831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25" name="Object 81"/>
          <p:cNvGraphicFramePr>
            <a:graphicFrameLocks noChangeAspect="1"/>
          </p:cNvGraphicFramePr>
          <p:nvPr/>
        </p:nvGraphicFramePr>
        <p:xfrm>
          <a:off x="2743200" y="5410200"/>
          <a:ext cx="849313" cy="638175"/>
        </p:xfrm>
        <a:graphic>
          <a:graphicData uri="http://schemas.openxmlformats.org/presentationml/2006/ole">
            <mc:AlternateContent xmlns:mc="http://schemas.openxmlformats.org/markup-compatibility/2006">
              <mc:Choice xmlns:v="urn:schemas-microsoft-com:vml" Requires="v">
                <p:oleObj spid="_x0000_s491226" name="Equation" r:id="rId27" imgW="533160" imgH="406080" progId="Equation.DSMT4">
                  <p:embed/>
                </p:oleObj>
              </mc:Choice>
              <mc:Fallback>
                <p:oleObj name="Equation" r:id="rId27" imgW="533160" imgH="4060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43200" y="5410200"/>
                        <a:ext cx="849313" cy="6381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3426" name="Object 82"/>
          <p:cNvGraphicFramePr>
            <a:graphicFrameLocks noChangeAspect="1"/>
          </p:cNvGraphicFramePr>
          <p:nvPr/>
        </p:nvGraphicFramePr>
        <p:xfrm>
          <a:off x="3565525" y="5410200"/>
          <a:ext cx="5426075" cy="736600"/>
        </p:xfrm>
        <a:graphic>
          <a:graphicData uri="http://schemas.openxmlformats.org/presentationml/2006/ole">
            <mc:AlternateContent xmlns:mc="http://schemas.openxmlformats.org/markup-compatibility/2006">
              <mc:Choice xmlns:v="urn:schemas-microsoft-com:vml" Requires="v">
                <p:oleObj spid="_x0000_s491227" name="Equation" r:id="rId29" imgW="3403440" imgH="469800" progId="Equation.DSMT4">
                  <p:embed/>
                </p:oleObj>
              </mc:Choice>
              <mc:Fallback>
                <p:oleObj name="Equation" r:id="rId29" imgW="3403440" imgH="4698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65525" y="5410200"/>
                        <a:ext cx="5426075" cy="736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8869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July 5,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11</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dirty="0"/>
              <a:t>Verification of </a:t>
            </a:r>
            <a:r>
              <a:rPr lang="en-US" dirty="0" err="1"/>
              <a:t>Ampére’s</a:t>
            </a:r>
            <a:r>
              <a:rPr lang="en-US"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22673"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2267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2267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a:t>
            </a:r>
            <a:r>
              <a:rPr lang="en-US" dirty="0" smtClean="0"/>
              <a:t>importance of this formula, </a:t>
            </a:r>
            <a:r>
              <a:rPr lang="en-US" dirty="0"/>
              <a:t>however, is that it provides 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2267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522677" name="Equation" r:id="rId9" imgW="533160" imgH="203040" progId="Equation.DSMT4">
                  <p:embed/>
                </p:oleObj>
              </mc:Choice>
              <mc:Fallback>
                <p:oleObj name="Equation" r:id="rId9" imgW="533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522678"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522679" name="Equation" r:id="rId13" imgW="355320" imgH="164880" progId="Equation.DSMT4">
                  <p:embed/>
                </p:oleObj>
              </mc:Choice>
              <mc:Fallback>
                <p:oleObj name="Equation" r:id="rId13" imgW="35532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522680" name="Equation" r:id="rId15" imgW="558720" imgH="368280" progId="Equation.DSMT4">
                  <p:embed/>
                </p:oleObj>
              </mc:Choice>
              <mc:Fallback>
                <p:oleObj name="Equation" r:id="rId15" imgW="55872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522681" name="Equation" r:id="rId17" imgW="342720" imgH="368280" progId="Equation.DSMT4">
                  <p:embed/>
                </p:oleObj>
              </mc:Choice>
              <mc:Fallback>
                <p:oleObj name="Equation" r:id="rId17" imgW="34272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9057327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smtClean="0"/>
              <a:t>Thursday, July 5, 2018</a:t>
            </a:r>
            <a:endParaRPr lang="en-US"/>
          </a:p>
        </p:txBody>
      </p:sp>
      <p:sp>
        <p:nvSpPr>
          <p:cNvPr id="35" name="Footer Placeholder 4"/>
          <p:cNvSpPr>
            <a:spLocks noGrp="1"/>
          </p:cNvSpPr>
          <p:nvPr>
            <p:ph type="ftr" sz="quarter" idx="11"/>
          </p:nvPr>
        </p:nvSpPr>
        <p:spPr/>
        <p:txBody>
          <a:bodyPr/>
          <a:lstStyle/>
          <a:p>
            <a:r>
              <a:rPr lang="de-DE" smtClean="0"/>
              <a:t>PHYS 1444-001, Summer 2018               Dr. Jaehoon Yu</a:t>
            </a:r>
            <a:endParaRPr lang="en-US"/>
          </a:p>
        </p:txBody>
      </p:sp>
      <p:sp>
        <p:nvSpPr>
          <p:cNvPr id="36" name="Slide Number Placeholder 5"/>
          <p:cNvSpPr>
            <a:spLocks noGrp="1"/>
          </p:cNvSpPr>
          <p:nvPr>
            <p:ph type="sldNum" sz="quarter" idx="12"/>
          </p:nvPr>
        </p:nvSpPr>
        <p:spPr/>
        <p:txBody>
          <a:bodyPr/>
          <a:lstStyle/>
          <a:p>
            <a:fld id="{C2C98A3E-18F6-FB4A-BD52-6C3D0FC5FF13}" type="slidenum">
              <a:rPr lang="en-US"/>
              <a:pPr/>
              <a:t>110</a:t>
            </a:fld>
            <a:endParaRPr lang="en-US"/>
          </a:p>
        </p:txBody>
      </p:sp>
      <p:sp>
        <p:nvSpPr>
          <p:cNvPr id="360450" name="Rectangle 2"/>
          <p:cNvSpPr>
            <a:spLocks noGrp="1" noChangeArrowheads="1"/>
          </p:cNvSpPr>
          <p:nvPr>
            <p:ph type="title"/>
          </p:nvPr>
        </p:nvSpPr>
        <p:spPr>
          <a:xfrm>
            <a:off x="228600" y="-76200"/>
            <a:ext cx="8686800" cy="762000"/>
          </a:xfrm>
        </p:spPr>
        <p:txBody>
          <a:bodyPr/>
          <a:lstStyle/>
          <a:p>
            <a:r>
              <a:rPr lang="en-US" dirty="0"/>
              <a:t>Example </a:t>
            </a:r>
            <a:r>
              <a:rPr lang="en-US" dirty="0" smtClean="0"/>
              <a:t>31 </a:t>
            </a:r>
            <a:r>
              <a:rPr lang="en-US" dirty="0"/>
              <a:t>– 1 </a:t>
            </a:r>
          </a:p>
        </p:txBody>
      </p:sp>
      <p:sp>
        <p:nvSpPr>
          <p:cNvPr id="360451" name="Text Box 3"/>
          <p:cNvSpPr txBox="1">
            <a:spLocks noChangeArrowheads="1"/>
          </p:cNvSpPr>
          <p:nvPr/>
        </p:nvSpPr>
        <p:spPr bwMode="auto">
          <a:xfrm>
            <a:off x="381000" y="609600"/>
            <a:ext cx="83820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a:t>
            </a:r>
            <a:r>
              <a:rPr lang="en-US" sz="2000" dirty="0" err="1">
                <a:solidFill>
                  <a:schemeClr val="accent2"/>
                </a:solidFill>
                <a:latin typeface="Arial Narrow" charset="0"/>
              </a:rPr>
              <a:t>c</a:t>
            </a:r>
            <a:r>
              <a:rPr lang="en-US" sz="2000" dirty="0">
                <a:solidFill>
                  <a:schemeClr val="accent2"/>
                </a:solidFill>
                <a:latin typeface="Arial Narrow" charset="0"/>
              </a:rPr>
              <a:t>) Determine the magnetic field induced between the plates.  Assume </a:t>
            </a:r>
            <a:r>
              <a:rPr lang="en-US" sz="2000" b="1" dirty="0">
                <a:solidFill>
                  <a:schemeClr val="accent2"/>
                </a:solidFill>
                <a:latin typeface="Arial Narrow" charset="0"/>
              </a:rPr>
              <a:t>E</a:t>
            </a:r>
            <a:r>
              <a:rPr lang="en-US" sz="2000" dirty="0">
                <a:solidFill>
                  <a:schemeClr val="accent2"/>
                </a:solidFill>
                <a:latin typeface="Arial Narrow" charset="0"/>
              </a:rPr>
              <a:t> is uniform between the plates at any instant and is zero at all points beyond the edges of the plates. </a:t>
            </a:r>
          </a:p>
        </p:txBody>
      </p:sp>
      <p:sp>
        <p:nvSpPr>
          <p:cNvPr id="360452" name="Text Box 4"/>
          <p:cNvSpPr txBox="1">
            <a:spLocks noChangeArrowheads="1"/>
          </p:cNvSpPr>
          <p:nvPr/>
        </p:nvSpPr>
        <p:spPr bwMode="auto">
          <a:xfrm>
            <a:off x="457200" y="1295400"/>
            <a:ext cx="6172200" cy="7016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magnetic field lines generated by changing electric field is perpendicular to E and is circular due to symmetry </a:t>
            </a:r>
          </a:p>
        </p:txBody>
      </p:sp>
      <p:sp>
        <p:nvSpPr>
          <p:cNvPr id="360453" name="Text Box 5"/>
          <p:cNvSpPr txBox="1">
            <a:spLocks noChangeArrowheads="1"/>
          </p:cNvSpPr>
          <p:nvPr/>
        </p:nvSpPr>
        <p:spPr bwMode="auto">
          <a:xfrm>
            <a:off x="457200" y="1924050"/>
            <a:ext cx="41910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Whose law can we use to determine B?</a:t>
            </a:r>
          </a:p>
        </p:txBody>
      </p:sp>
      <p:sp>
        <p:nvSpPr>
          <p:cNvPr id="360454" name="Text Box 6"/>
          <p:cNvSpPr txBox="1">
            <a:spLocks noChangeArrowheads="1"/>
          </p:cNvSpPr>
          <p:nvPr/>
        </p:nvSpPr>
        <p:spPr bwMode="auto">
          <a:xfrm>
            <a:off x="457200" y="2590800"/>
            <a:ext cx="84582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We choose a circular path of radius r, centered at the center of the plane, following the B. </a:t>
            </a:r>
          </a:p>
        </p:txBody>
      </p:sp>
      <p:graphicFrame>
        <p:nvGraphicFramePr>
          <p:cNvPr id="360456" name="Object 8"/>
          <p:cNvGraphicFramePr>
            <a:graphicFrameLocks noChangeAspect="1"/>
          </p:cNvGraphicFramePr>
          <p:nvPr/>
        </p:nvGraphicFramePr>
        <p:xfrm>
          <a:off x="3352800" y="3079750"/>
          <a:ext cx="622300" cy="349250"/>
        </p:xfrm>
        <a:graphic>
          <a:graphicData uri="http://schemas.openxmlformats.org/presentationml/2006/ole">
            <mc:AlternateContent xmlns:mc="http://schemas.openxmlformats.org/markup-compatibility/2006">
              <mc:Choice xmlns:v="urn:schemas-microsoft-com:vml" Requires="v">
                <p:oleObj spid="_x0000_s492289" name="Equation" r:id="rId3" imgW="355320" imgH="203040" progId="Equation.DSMT4">
                  <p:embed/>
                </p:oleObj>
              </mc:Choice>
              <mc:Fallback>
                <p:oleObj name="Equation" r:id="rId3" imgW="3553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079750"/>
                        <a:ext cx="622300" cy="349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360460" name="Picture 12" descr="FG32_004"/>
          <p:cNvPicPr>
            <a:picLocks noChangeAspect="1" noChangeArrowheads="1"/>
          </p:cNvPicPr>
          <p:nvPr/>
        </p:nvPicPr>
        <p:blipFill>
          <a:blip r:embed="rId5"/>
          <a:srcRect/>
          <a:stretch>
            <a:fillRect/>
          </a:stretch>
        </p:blipFill>
        <p:spPr bwMode="auto">
          <a:xfrm>
            <a:off x="7086600" y="1295400"/>
            <a:ext cx="1828800" cy="1371600"/>
          </a:xfrm>
          <a:prstGeom prst="rect">
            <a:avLst/>
          </a:prstGeom>
          <a:noFill/>
        </p:spPr>
      </p:pic>
      <p:sp>
        <p:nvSpPr>
          <p:cNvPr id="360461" name="Text Box 13"/>
          <p:cNvSpPr txBox="1">
            <a:spLocks noChangeArrowheads="1"/>
          </p:cNvSpPr>
          <p:nvPr/>
        </p:nvSpPr>
        <p:spPr bwMode="auto">
          <a:xfrm>
            <a:off x="457200" y="2209800"/>
            <a:ext cx="3733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Extended Ampere’s Law w/ </a:t>
            </a:r>
            <a:r>
              <a:rPr lang="en-US" sz="2000">
                <a:solidFill>
                  <a:srgbClr val="CC0000"/>
                </a:solidFill>
                <a:latin typeface="Symbol" charset="2"/>
              </a:rPr>
              <a:t>I</a:t>
            </a:r>
            <a:r>
              <a:rPr lang="en-US" sz="2000" baseline="-25000">
                <a:solidFill>
                  <a:srgbClr val="CC0000"/>
                </a:solidFill>
                <a:latin typeface="Arial Narrow" charset="0"/>
              </a:rPr>
              <a:t>encl</a:t>
            </a:r>
            <a:r>
              <a:rPr lang="en-US" sz="2000">
                <a:solidFill>
                  <a:srgbClr val="CC0000"/>
                </a:solidFill>
                <a:latin typeface="Arial Narrow" charset="0"/>
              </a:rPr>
              <a:t>=0!</a:t>
            </a:r>
          </a:p>
        </p:txBody>
      </p:sp>
      <p:sp>
        <p:nvSpPr>
          <p:cNvPr id="360462" name="Text Box 14"/>
          <p:cNvSpPr txBox="1">
            <a:spLocks noChangeArrowheads="1"/>
          </p:cNvSpPr>
          <p:nvPr/>
        </p:nvSpPr>
        <p:spPr bwMode="auto">
          <a:xfrm>
            <a:off x="457200" y="3032125"/>
            <a:ext cx="31242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For r&lt;r</a:t>
            </a:r>
            <a:r>
              <a:rPr lang="en-US" sz="2000" baseline="-25000">
                <a:solidFill>
                  <a:srgbClr val="CC00CC"/>
                </a:solidFill>
                <a:latin typeface="Arial Narrow" charset="0"/>
              </a:rPr>
              <a:t>plate</a:t>
            </a:r>
            <a:r>
              <a:rPr lang="en-US" sz="2000">
                <a:solidFill>
                  <a:srgbClr val="CC00CC"/>
                </a:solidFill>
                <a:latin typeface="Arial Narrow" charset="0"/>
              </a:rPr>
              <a:t>, the electric flux is </a:t>
            </a:r>
          </a:p>
        </p:txBody>
      </p:sp>
      <p:sp>
        <p:nvSpPr>
          <p:cNvPr id="360463" name="Text Box 15"/>
          <p:cNvSpPr txBox="1">
            <a:spLocks noChangeArrowheads="1"/>
          </p:cNvSpPr>
          <p:nvPr/>
        </p:nvSpPr>
        <p:spPr bwMode="auto">
          <a:xfrm>
            <a:off x="5029200" y="2971800"/>
            <a:ext cx="3962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since E is uniform throughout the plate </a:t>
            </a:r>
          </a:p>
        </p:txBody>
      </p:sp>
      <p:sp>
        <p:nvSpPr>
          <p:cNvPr id="360464" name="Text Box 16"/>
          <p:cNvSpPr txBox="1">
            <a:spLocks noChangeArrowheads="1"/>
          </p:cNvSpPr>
          <p:nvPr/>
        </p:nvSpPr>
        <p:spPr bwMode="auto">
          <a:xfrm>
            <a:off x="457200" y="3565525"/>
            <a:ext cx="3352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So from Ampere’s law, we obtain </a:t>
            </a:r>
          </a:p>
        </p:txBody>
      </p:sp>
      <p:graphicFrame>
        <p:nvGraphicFramePr>
          <p:cNvPr id="360465" name="Object 17"/>
          <p:cNvGraphicFramePr>
            <a:graphicFrameLocks noChangeAspect="1"/>
          </p:cNvGraphicFramePr>
          <p:nvPr/>
        </p:nvGraphicFramePr>
        <p:xfrm>
          <a:off x="3798888" y="3544888"/>
          <a:ext cx="1230312" cy="417512"/>
        </p:xfrm>
        <a:graphic>
          <a:graphicData uri="http://schemas.openxmlformats.org/presentationml/2006/ole">
            <mc:AlternateContent xmlns:mc="http://schemas.openxmlformats.org/markup-compatibility/2006">
              <mc:Choice xmlns:v="urn:schemas-microsoft-com:vml" Requires="v">
                <p:oleObj spid="_x0000_s492290" name="Equation" r:id="rId6" imgW="660240" imgH="228600" progId="Equation.DSMT4">
                  <p:embed/>
                </p:oleObj>
              </mc:Choice>
              <mc:Fallback>
                <p:oleObj name="Equation" r:id="rId6" imgW="66024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8888" y="3544888"/>
                        <a:ext cx="1230312" cy="4175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0466" name="Text Box 18"/>
          <p:cNvSpPr txBox="1">
            <a:spLocks noChangeArrowheads="1"/>
          </p:cNvSpPr>
          <p:nvPr/>
        </p:nvSpPr>
        <p:spPr bwMode="auto">
          <a:xfrm>
            <a:off x="457200" y="4583113"/>
            <a:ext cx="5675313" cy="7016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Since we assume E=0 for r&gt;r</a:t>
            </a:r>
            <a:r>
              <a:rPr lang="en-US" sz="2000" baseline="-25000">
                <a:solidFill>
                  <a:srgbClr val="CC00CC"/>
                </a:solidFill>
                <a:latin typeface="Arial Narrow" charset="0"/>
              </a:rPr>
              <a:t>plate</a:t>
            </a:r>
            <a:r>
              <a:rPr lang="en-US" sz="2000">
                <a:solidFill>
                  <a:srgbClr val="CC00CC"/>
                </a:solidFill>
                <a:latin typeface="Arial Narrow" charset="0"/>
              </a:rPr>
              <a:t>, the electric flux beyond the plate is fully contained inside the surface.</a:t>
            </a:r>
          </a:p>
        </p:txBody>
      </p:sp>
      <p:graphicFrame>
        <p:nvGraphicFramePr>
          <p:cNvPr id="360467" name="Object 19"/>
          <p:cNvGraphicFramePr>
            <a:graphicFrameLocks noChangeAspect="1"/>
          </p:cNvGraphicFramePr>
          <p:nvPr/>
        </p:nvGraphicFramePr>
        <p:xfrm>
          <a:off x="6103938" y="4648200"/>
          <a:ext cx="677862" cy="381000"/>
        </p:xfrm>
        <a:graphic>
          <a:graphicData uri="http://schemas.openxmlformats.org/presentationml/2006/ole">
            <mc:AlternateContent xmlns:mc="http://schemas.openxmlformats.org/markup-compatibility/2006">
              <mc:Choice xmlns:v="urn:schemas-microsoft-com:vml" Requires="v">
                <p:oleObj spid="_x0000_s492291" name="Equation" r:id="rId8" imgW="355320" imgH="203040" progId="Equation.DSMT4">
                  <p:embed/>
                </p:oleObj>
              </mc:Choice>
              <mc:Fallback>
                <p:oleObj name="Equation" r:id="rId8" imgW="3553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3938" y="4648200"/>
                        <a:ext cx="677862" cy="3810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0468" name="Text Box 20"/>
          <p:cNvSpPr txBox="1">
            <a:spLocks noChangeArrowheads="1"/>
          </p:cNvSpPr>
          <p:nvPr/>
        </p:nvSpPr>
        <p:spPr bwMode="auto">
          <a:xfrm>
            <a:off x="457200" y="5257800"/>
            <a:ext cx="3352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So from Ampere’s law, we obtain </a:t>
            </a:r>
          </a:p>
        </p:txBody>
      </p:sp>
      <p:graphicFrame>
        <p:nvGraphicFramePr>
          <p:cNvPr id="360469" name="Object 21"/>
          <p:cNvGraphicFramePr>
            <a:graphicFrameLocks noChangeAspect="1"/>
          </p:cNvGraphicFramePr>
          <p:nvPr/>
        </p:nvGraphicFramePr>
        <p:xfrm>
          <a:off x="3733800" y="5305425"/>
          <a:ext cx="1209675" cy="409575"/>
        </p:xfrm>
        <a:graphic>
          <a:graphicData uri="http://schemas.openxmlformats.org/presentationml/2006/ole">
            <mc:AlternateContent xmlns:mc="http://schemas.openxmlformats.org/markup-compatibility/2006">
              <mc:Choice xmlns:v="urn:schemas-microsoft-com:vml" Requires="v">
                <p:oleObj spid="_x0000_s492292" name="Equation" r:id="rId10" imgW="660240" imgH="228600" progId="Equation.DSMT4">
                  <p:embed/>
                </p:oleObj>
              </mc:Choice>
              <mc:Fallback>
                <p:oleObj name="Equation" r:id="rId10" imgW="6602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5305425"/>
                        <a:ext cx="1209675"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70" name="Object 22"/>
          <p:cNvGraphicFramePr>
            <a:graphicFrameLocks noChangeAspect="1"/>
          </p:cNvGraphicFramePr>
          <p:nvPr/>
        </p:nvGraphicFramePr>
        <p:xfrm>
          <a:off x="2514600" y="3962400"/>
          <a:ext cx="1600200" cy="658813"/>
        </p:xfrm>
        <a:graphic>
          <a:graphicData uri="http://schemas.openxmlformats.org/presentationml/2006/ole">
            <mc:AlternateContent xmlns:mc="http://schemas.openxmlformats.org/markup-compatibility/2006">
              <mc:Choice xmlns:v="urn:schemas-microsoft-com:vml" Requires="v">
                <p:oleObj spid="_x0000_s492293" name="Equation" r:id="rId12" imgW="876240" imgH="368280" progId="Equation.DSMT4">
                  <p:embed/>
                </p:oleObj>
              </mc:Choice>
              <mc:Fallback>
                <p:oleObj name="Equation" r:id="rId12" imgW="87624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4600" y="3962400"/>
                        <a:ext cx="1600200" cy="658813"/>
                      </a:xfrm>
                      <a:prstGeom prst="rect">
                        <a:avLst/>
                      </a:prstGeom>
                      <a:solidFill>
                        <a:srgbClr val="FFFF66"/>
                      </a:solidFill>
                      <a:ln w="28575">
                        <a:solidFill>
                          <a:srgbClr val="CC0000"/>
                        </a:solidFill>
                        <a:miter lim="800000"/>
                        <a:headEnd/>
                        <a:tailEnd/>
                      </a:ln>
                    </p:spPr>
                  </p:pic>
                </p:oleObj>
              </mc:Fallback>
            </mc:AlternateContent>
          </a:graphicData>
        </a:graphic>
      </p:graphicFrame>
      <p:sp>
        <p:nvSpPr>
          <p:cNvPr id="360471" name="AutoShape 23"/>
          <p:cNvSpPr>
            <a:spLocks noChangeArrowheads="1"/>
          </p:cNvSpPr>
          <p:nvPr/>
        </p:nvSpPr>
        <p:spPr bwMode="auto">
          <a:xfrm>
            <a:off x="685800" y="3962400"/>
            <a:ext cx="1673225" cy="711200"/>
          </a:xfrm>
          <a:prstGeom prst="rightArrow">
            <a:avLst>
              <a:gd name="adj1" fmla="val 50000"/>
              <a:gd name="adj2" fmla="val 58817"/>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sp>
        <p:nvSpPr>
          <p:cNvPr id="360472" name="Text Box 24"/>
          <p:cNvSpPr txBox="1">
            <a:spLocks noChangeArrowheads="1"/>
          </p:cNvSpPr>
          <p:nvPr/>
        </p:nvSpPr>
        <p:spPr bwMode="auto">
          <a:xfrm>
            <a:off x="4572000" y="4114800"/>
            <a:ext cx="12192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For r&lt;r</a:t>
            </a:r>
            <a:r>
              <a:rPr lang="en-US" sz="2000" baseline="-25000">
                <a:solidFill>
                  <a:srgbClr val="CC00CC"/>
                </a:solidFill>
                <a:latin typeface="Arial Narrow" charset="0"/>
              </a:rPr>
              <a:t>plate</a:t>
            </a:r>
            <a:endParaRPr lang="en-US" sz="2000">
              <a:solidFill>
                <a:srgbClr val="CC00CC"/>
              </a:solidFill>
              <a:latin typeface="Arial Narrow" charset="0"/>
            </a:endParaRPr>
          </a:p>
        </p:txBody>
      </p:sp>
      <p:graphicFrame>
        <p:nvGraphicFramePr>
          <p:cNvPr id="360473" name="Object 25"/>
          <p:cNvGraphicFramePr>
            <a:graphicFrameLocks noChangeAspect="1"/>
          </p:cNvGraphicFramePr>
          <p:nvPr/>
        </p:nvGraphicFramePr>
        <p:xfrm>
          <a:off x="2514600" y="5791200"/>
          <a:ext cx="1905000" cy="760413"/>
        </p:xfrm>
        <a:graphic>
          <a:graphicData uri="http://schemas.openxmlformats.org/presentationml/2006/ole">
            <mc:AlternateContent xmlns:mc="http://schemas.openxmlformats.org/markup-compatibility/2006">
              <mc:Choice xmlns:v="urn:schemas-microsoft-com:vml" Requires="v">
                <p:oleObj spid="_x0000_s492294" name="Equation" r:id="rId14" imgW="1028520" imgH="419040" progId="Equation.DSMT4">
                  <p:embed/>
                </p:oleObj>
              </mc:Choice>
              <mc:Fallback>
                <p:oleObj name="Equation" r:id="rId14" imgW="1028520" imgH="419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5791200"/>
                        <a:ext cx="1905000" cy="760413"/>
                      </a:xfrm>
                      <a:prstGeom prst="rect">
                        <a:avLst/>
                      </a:prstGeom>
                      <a:solidFill>
                        <a:srgbClr val="FFFF66"/>
                      </a:solidFill>
                      <a:ln w="28575">
                        <a:solidFill>
                          <a:srgbClr val="CC0000"/>
                        </a:solidFill>
                        <a:miter lim="800000"/>
                        <a:headEnd/>
                        <a:tailEnd/>
                      </a:ln>
                    </p:spPr>
                  </p:pic>
                </p:oleObj>
              </mc:Fallback>
            </mc:AlternateContent>
          </a:graphicData>
        </a:graphic>
      </p:graphicFrame>
      <p:sp>
        <p:nvSpPr>
          <p:cNvPr id="360475" name="Text Box 27"/>
          <p:cNvSpPr txBox="1">
            <a:spLocks noChangeArrowheads="1"/>
          </p:cNvSpPr>
          <p:nvPr/>
        </p:nvSpPr>
        <p:spPr bwMode="auto">
          <a:xfrm>
            <a:off x="4724400" y="5943600"/>
            <a:ext cx="1219200" cy="3968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For r&gt;r</a:t>
            </a:r>
            <a:r>
              <a:rPr lang="en-US" sz="2000" baseline="-25000">
                <a:solidFill>
                  <a:srgbClr val="CC00CC"/>
                </a:solidFill>
                <a:latin typeface="Arial Narrow" charset="0"/>
              </a:rPr>
              <a:t>plate</a:t>
            </a:r>
            <a:endParaRPr lang="en-US" sz="2000">
              <a:solidFill>
                <a:srgbClr val="CC00CC"/>
              </a:solidFill>
              <a:latin typeface="Arial Narrow" charset="0"/>
            </a:endParaRPr>
          </a:p>
        </p:txBody>
      </p:sp>
      <p:sp>
        <p:nvSpPr>
          <p:cNvPr id="360476" name="AutoShape 28"/>
          <p:cNvSpPr>
            <a:spLocks noChangeArrowheads="1"/>
          </p:cNvSpPr>
          <p:nvPr/>
        </p:nvSpPr>
        <p:spPr bwMode="auto">
          <a:xfrm>
            <a:off x="688975" y="5765800"/>
            <a:ext cx="1673225" cy="711200"/>
          </a:xfrm>
          <a:prstGeom prst="rightArrow">
            <a:avLst>
              <a:gd name="adj1" fmla="val 50000"/>
              <a:gd name="adj2" fmla="val 58817"/>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60477" name="Object 29"/>
          <p:cNvGraphicFramePr>
            <a:graphicFrameLocks noChangeAspect="1"/>
          </p:cNvGraphicFramePr>
          <p:nvPr/>
        </p:nvGraphicFramePr>
        <p:xfrm>
          <a:off x="5486400" y="1905000"/>
          <a:ext cx="1309688" cy="728663"/>
        </p:xfrm>
        <a:graphic>
          <a:graphicData uri="http://schemas.openxmlformats.org/presentationml/2006/ole">
            <mc:AlternateContent xmlns:mc="http://schemas.openxmlformats.org/markup-compatibility/2006">
              <mc:Choice xmlns:v="urn:schemas-microsoft-com:vml" Requires="v">
                <p:oleObj spid="_x0000_s492295" name="Equation" r:id="rId16" imgW="647640" imgH="368280" progId="Equation.DSMT4">
                  <p:embed/>
                </p:oleObj>
              </mc:Choice>
              <mc:Fallback>
                <p:oleObj name="Equation" r:id="rId16" imgW="64764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6400" y="1905000"/>
                        <a:ext cx="1309688" cy="7286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78" name="Object 30"/>
          <p:cNvGraphicFramePr>
            <a:graphicFrameLocks noChangeAspect="1"/>
          </p:cNvGraphicFramePr>
          <p:nvPr/>
        </p:nvGraphicFramePr>
        <p:xfrm>
          <a:off x="3886200" y="3090863"/>
          <a:ext cx="577850" cy="261937"/>
        </p:xfrm>
        <a:graphic>
          <a:graphicData uri="http://schemas.openxmlformats.org/presentationml/2006/ole">
            <mc:AlternateContent xmlns:mc="http://schemas.openxmlformats.org/markup-compatibility/2006">
              <mc:Choice xmlns:v="urn:schemas-microsoft-com:vml" Requires="v">
                <p:oleObj spid="_x0000_s492296" name="Equation" r:id="rId18" imgW="330120" imgH="152280" progId="Equation.DSMT4">
                  <p:embed/>
                </p:oleObj>
              </mc:Choice>
              <mc:Fallback>
                <p:oleObj name="Equation" r:id="rId18" imgW="330120" imgH="152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6200" y="3090863"/>
                        <a:ext cx="577850" cy="2619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79" name="Object 31"/>
          <p:cNvGraphicFramePr>
            <a:graphicFrameLocks noChangeAspect="1"/>
          </p:cNvGraphicFramePr>
          <p:nvPr/>
        </p:nvGraphicFramePr>
        <p:xfrm>
          <a:off x="4419600" y="3001963"/>
          <a:ext cx="620713" cy="350837"/>
        </p:xfrm>
        <a:graphic>
          <a:graphicData uri="http://schemas.openxmlformats.org/presentationml/2006/ole">
            <mc:AlternateContent xmlns:mc="http://schemas.openxmlformats.org/markup-compatibility/2006">
              <mc:Choice xmlns:v="urn:schemas-microsoft-com:vml" Requires="v">
                <p:oleObj spid="_x0000_s492297" name="Equation" r:id="rId20" imgW="355320" imgH="203040" progId="Equation.DSMT4">
                  <p:embed/>
                </p:oleObj>
              </mc:Choice>
              <mc:Fallback>
                <p:oleObj name="Equation" r:id="rId20" imgW="35532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19600" y="3001963"/>
                        <a:ext cx="620713"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80" name="Object 32"/>
          <p:cNvGraphicFramePr>
            <a:graphicFrameLocks noChangeAspect="1"/>
          </p:cNvGraphicFramePr>
          <p:nvPr/>
        </p:nvGraphicFramePr>
        <p:xfrm>
          <a:off x="5029200" y="3276600"/>
          <a:ext cx="1868488" cy="809625"/>
        </p:xfrm>
        <a:graphic>
          <a:graphicData uri="http://schemas.openxmlformats.org/presentationml/2006/ole">
            <mc:AlternateContent xmlns:mc="http://schemas.openxmlformats.org/markup-compatibility/2006">
              <mc:Choice xmlns:v="urn:schemas-microsoft-com:vml" Requires="v">
                <p:oleObj spid="_x0000_s492298" name="Equation" r:id="rId22" imgW="1002960" imgH="444240" progId="Equation.DSMT4">
                  <p:embed/>
                </p:oleObj>
              </mc:Choice>
              <mc:Fallback>
                <p:oleObj name="Equation" r:id="rId22" imgW="100296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29200" y="3276600"/>
                        <a:ext cx="1868488" cy="8096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81" name="Object 33"/>
          <p:cNvGraphicFramePr>
            <a:graphicFrameLocks noChangeAspect="1"/>
          </p:cNvGraphicFramePr>
          <p:nvPr/>
        </p:nvGraphicFramePr>
        <p:xfrm>
          <a:off x="6858000" y="3429000"/>
          <a:ext cx="1393825" cy="671513"/>
        </p:xfrm>
        <a:graphic>
          <a:graphicData uri="http://schemas.openxmlformats.org/presentationml/2006/ole">
            <mc:AlternateContent xmlns:mc="http://schemas.openxmlformats.org/markup-compatibility/2006">
              <mc:Choice xmlns:v="urn:schemas-microsoft-com:vml" Requires="v">
                <p:oleObj spid="_x0000_s492299" name="Equation" r:id="rId24" imgW="749160" imgH="368280" progId="Equation.DSMT4">
                  <p:embed/>
                </p:oleObj>
              </mc:Choice>
              <mc:Fallback>
                <p:oleObj name="Equation" r:id="rId24" imgW="74916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58000" y="3429000"/>
                        <a:ext cx="1393825" cy="6715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82" name="Object 34"/>
          <p:cNvGraphicFramePr>
            <a:graphicFrameLocks noChangeAspect="1"/>
          </p:cNvGraphicFramePr>
          <p:nvPr/>
        </p:nvGraphicFramePr>
        <p:xfrm>
          <a:off x="6761163" y="4648200"/>
          <a:ext cx="630237" cy="285750"/>
        </p:xfrm>
        <a:graphic>
          <a:graphicData uri="http://schemas.openxmlformats.org/presentationml/2006/ole">
            <mc:AlternateContent xmlns:mc="http://schemas.openxmlformats.org/markup-compatibility/2006">
              <mc:Choice xmlns:v="urn:schemas-microsoft-com:vml" Requires="v">
                <p:oleObj spid="_x0000_s492300" name="Equation" r:id="rId26" imgW="330120" imgH="152280" progId="Equation.DSMT4">
                  <p:embed/>
                </p:oleObj>
              </mc:Choice>
              <mc:Fallback>
                <p:oleObj name="Equation" r:id="rId26" imgW="33012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61163" y="4648200"/>
                        <a:ext cx="630237"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83" name="Object 35"/>
          <p:cNvGraphicFramePr>
            <a:graphicFrameLocks noChangeAspect="1"/>
          </p:cNvGraphicFramePr>
          <p:nvPr/>
        </p:nvGraphicFramePr>
        <p:xfrm>
          <a:off x="7332663" y="4572000"/>
          <a:ext cx="896937" cy="476250"/>
        </p:xfrm>
        <a:graphic>
          <a:graphicData uri="http://schemas.openxmlformats.org/presentationml/2006/ole">
            <mc:AlternateContent xmlns:mc="http://schemas.openxmlformats.org/markup-compatibility/2006">
              <mc:Choice xmlns:v="urn:schemas-microsoft-com:vml" Requires="v">
                <p:oleObj spid="_x0000_s492301" name="Equation" r:id="rId28" imgW="469800" imgH="253800" progId="Equation.DSMT4">
                  <p:embed/>
                </p:oleObj>
              </mc:Choice>
              <mc:Fallback>
                <p:oleObj name="Equation" r:id="rId28" imgW="469800" imgH="2538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32663" y="4572000"/>
                        <a:ext cx="896937"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84" name="Object 36"/>
          <p:cNvGraphicFramePr>
            <a:graphicFrameLocks noChangeAspect="1"/>
          </p:cNvGraphicFramePr>
          <p:nvPr/>
        </p:nvGraphicFramePr>
        <p:xfrm>
          <a:off x="4940300" y="5029200"/>
          <a:ext cx="2070100" cy="796925"/>
        </p:xfrm>
        <a:graphic>
          <a:graphicData uri="http://schemas.openxmlformats.org/presentationml/2006/ole">
            <mc:AlternateContent xmlns:mc="http://schemas.openxmlformats.org/markup-compatibility/2006">
              <mc:Choice xmlns:v="urn:schemas-microsoft-com:vml" Requires="v">
                <p:oleObj spid="_x0000_s492302" name="Equation" r:id="rId30" imgW="1130040" imgH="444240" progId="Equation.DSMT4">
                  <p:embed/>
                </p:oleObj>
              </mc:Choice>
              <mc:Fallback>
                <p:oleObj name="Equation" r:id="rId30" imgW="1130040" imgH="4442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40300" y="5029200"/>
                        <a:ext cx="2070100" cy="796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85" name="Object 37"/>
          <p:cNvGraphicFramePr>
            <a:graphicFrameLocks noChangeAspect="1"/>
          </p:cNvGraphicFramePr>
          <p:nvPr/>
        </p:nvGraphicFramePr>
        <p:xfrm>
          <a:off x="6953250" y="5181600"/>
          <a:ext cx="1581150" cy="660400"/>
        </p:xfrm>
        <a:graphic>
          <a:graphicData uri="http://schemas.openxmlformats.org/presentationml/2006/ole">
            <mc:AlternateContent xmlns:mc="http://schemas.openxmlformats.org/markup-compatibility/2006">
              <mc:Choice xmlns:v="urn:schemas-microsoft-com:vml" Requires="v">
                <p:oleObj spid="_x0000_s492303" name="Equation" r:id="rId32" imgW="863280" imgH="368280" progId="Equation.DSMT4">
                  <p:embed/>
                </p:oleObj>
              </mc:Choice>
              <mc:Fallback>
                <p:oleObj name="Equation" r:id="rId32" imgW="863280" imgH="3682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53250" y="5181600"/>
                        <a:ext cx="1581150" cy="6604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34"/>
          <a:stretch>
            <a:fillRect/>
          </a:stretch>
        </p:blipFill>
        <p:spPr>
          <a:xfrm>
            <a:off x="4343400" y="2033586"/>
            <a:ext cx="1138653" cy="557213"/>
          </a:xfrm>
          <a:prstGeom prst="rect">
            <a:avLst/>
          </a:prstGeom>
        </p:spPr>
      </p:pic>
    </p:spTree>
    <p:extLst>
      <p:ext uri="{BB962C8B-B14F-4D97-AF65-F5344CB8AC3E}">
        <p14:creationId xmlns:p14="http://schemas.microsoft.com/office/powerpoint/2010/main" val="4293042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47DD7E03-1D61-084A-B990-A4D5E490DF02}" type="slidenum">
              <a:rPr lang="en-US"/>
              <a:pPr/>
              <a:t>111</a:t>
            </a:fld>
            <a:endParaRPr lang="en-US"/>
          </a:p>
        </p:txBody>
      </p:sp>
      <p:sp>
        <p:nvSpPr>
          <p:cNvPr id="350217" name="Rectangle 9"/>
          <p:cNvSpPr>
            <a:spLocks noGrp="1" noChangeArrowheads="1"/>
          </p:cNvSpPr>
          <p:nvPr>
            <p:ph type="title"/>
          </p:nvPr>
        </p:nvSpPr>
        <p:spPr>
          <a:xfrm>
            <a:off x="381000" y="76200"/>
            <a:ext cx="8534400" cy="609600"/>
          </a:xfrm>
        </p:spPr>
        <p:txBody>
          <a:bodyPr/>
          <a:lstStyle/>
          <a:p>
            <a:r>
              <a:rPr lang="en-US"/>
              <a:t>Displacement Current</a:t>
            </a:r>
          </a:p>
        </p:txBody>
      </p:sp>
      <p:graphicFrame>
        <p:nvGraphicFramePr>
          <p:cNvPr id="350218"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9285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9"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9285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20"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285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21" name="Rectangle 13"/>
          <p:cNvSpPr>
            <a:spLocks noGrp="1" noChangeArrowheads="1"/>
          </p:cNvSpPr>
          <p:nvPr>
            <p:ph type="body" idx="1"/>
          </p:nvPr>
        </p:nvSpPr>
        <p:spPr>
          <a:xfrm>
            <a:off x="228600" y="609600"/>
            <a:ext cx="8686800" cy="5715000"/>
          </a:xfrm>
        </p:spPr>
        <p:txBody>
          <a:bodyPr/>
          <a:lstStyle/>
          <a:p>
            <a:r>
              <a:rPr lang="en-US" sz="2800"/>
              <a:t>Maxwell interpreted the second term in the generalized Ampere’s law equivalent to an electric current</a:t>
            </a:r>
          </a:p>
          <a:p>
            <a:pPr lvl="1"/>
            <a:r>
              <a:rPr lang="en-US" sz="2400"/>
              <a:t>He called this term as the displacement current, </a:t>
            </a:r>
            <a:r>
              <a:rPr lang="en-US" sz="2400">
                <a:latin typeface="Symbol" charset="2"/>
              </a:rPr>
              <a:t>I</a:t>
            </a:r>
            <a:r>
              <a:rPr lang="en-US" sz="2400" baseline="-25000"/>
              <a:t>D</a:t>
            </a:r>
          </a:p>
          <a:p>
            <a:pPr lvl="1"/>
            <a:r>
              <a:rPr lang="en-US" sz="2400"/>
              <a:t>While the other term is called as the conduction current, </a:t>
            </a:r>
            <a:r>
              <a:rPr lang="en-US" sz="2400">
                <a:latin typeface="Symbol" charset="2"/>
              </a:rPr>
              <a:t>I</a:t>
            </a:r>
          </a:p>
          <a:p>
            <a:r>
              <a:rPr lang="en-US" sz="2800"/>
              <a:t>Ampere’s law then can be written as</a:t>
            </a:r>
          </a:p>
          <a:p>
            <a:endParaRPr lang="en-US" sz="2800"/>
          </a:p>
          <a:p>
            <a:endParaRPr lang="en-US" sz="2800"/>
          </a:p>
          <a:p>
            <a:pPr lvl="1"/>
            <a:r>
              <a:rPr lang="en-US" sz="2400"/>
              <a:t>Where</a:t>
            </a:r>
          </a:p>
          <a:p>
            <a:pPr lvl="1"/>
            <a:endParaRPr lang="en-US" sz="2400"/>
          </a:p>
          <a:p>
            <a:pPr lvl="1"/>
            <a:endParaRPr lang="en-US" sz="2400"/>
          </a:p>
          <a:p>
            <a:pPr lvl="1"/>
            <a:r>
              <a:rPr lang="en-US" sz="2400"/>
              <a:t>While it is in effect equivalent to an electric current, a flow of electric charge, this actually does not have anything to do with the flow itself</a:t>
            </a:r>
          </a:p>
        </p:txBody>
      </p:sp>
      <p:graphicFrame>
        <p:nvGraphicFramePr>
          <p:cNvPr id="350222"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285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43" name="Object 35"/>
          <p:cNvGraphicFramePr>
            <a:graphicFrameLocks noChangeAspect="1"/>
          </p:cNvGraphicFramePr>
          <p:nvPr/>
        </p:nvGraphicFramePr>
        <p:xfrm>
          <a:off x="2286000" y="4419600"/>
          <a:ext cx="825500" cy="550863"/>
        </p:xfrm>
        <a:graphic>
          <a:graphicData uri="http://schemas.openxmlformats.org/presentationml/2006/ole">
            <mc:AlternateContent xmlns:mc="http://schemas.openxmlformats.org/markup-compatibility/2006">
              <mc:Choice xmlns:v="urn:schemas-microsoft-com:vml" Requires="v">
                <p:oleObj spid="_x0000_s492858"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419600"/>
                        <a:ext cx="825500"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0244" name="Object 36"/>
          <p:cNvGraphicFramePr>
            <a:graphicFrameLocks noChangeAspect="1"/>
          </p:cNvGraphicFramePr>
          <p:nvPr/>
        </p:nvGraphicFramePr>
        <p:xfrm>
          <a:off x="3119438" y="4191000"/>
          <a:ext cx="1376362" cy="998538"/>
        </p:xfrm>
        <a:graphic>
          <a:graphicData uri="http://schemas.openxmlformats.org/presentationml/2006/ole">
            <mc:AlternateContent xmlns:mc="http://schemas.openxmlformats.org/markup-compatibility/2006">
              <mc:Choice xmlns:v="urn:schemas-microsoft-com:vml" Requires="v">
                <p:oleObj spid="_x0000_s492859"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9438" y="4191000"/>
                        <a:ext cx="1376362"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 name="Picture 1"/>
          <p:cNvPicPr>
            <a:picLocks noChangeAspect="1"/>
          </p:cNvPicPr>
          <p:nvPr/>
        </p:nvPicPr>
        <p:blipFill>
          <a:blip r:embed="rId12"/>
          <a:stretch>
            <a:fillRect/>
          </a:stretch>
        </p:blipFill>
        <p:spPr>
          <a:xfrm>
            <a:off x="1435651" y="2971800"/>
            <a:ext cx="4823792" cy="990600"/>
          </a:xfrm>
          <a:prstGeom prst="rect">
            <a:avLst/>
          </a:prstGeom>
          <a:solidFill>
            <a:schemeClr val="accent1">
              <a:lumMod val="60000"/>
              <a:lumOff val="40000"/>
            </a:schemeClr>
          </a:solidFill>
          <a:ln w="28575">
            <a:solidFill>
              <a:srgbClr val="C00000"/>
            </a:solidFill>
          </a:ln>
        </p:spPr>
      </p:pic>
    </p:spTree>
    <p:extLst>
      <p:ext uri="{BB962C8B-B14F-4D97-AF65-F5344CB8AC3E}">
        <p14:creationId xmlns:p14="http://schemas.microsoft.com/office/powerpoint/2010/main" val="191909393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July 5,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631DABA3-AF8C-B94B-8A15-4C70FF489C4A}" type="slidenum">
              <a:rPr lang="en-US"/>
              <a:pPr/>
              <a:t>112</a:t>
            </a:fld>
            <a:endParaRPr lang="en-US"/>
          </a:p>
        </p:txBody>
      </p:sp>
      <p:sp>
        <p:nvSpPr>
          <p:cNvPr id="352265" name="Rectangle 9"/>
          <p:cNvSpPr>
            <a:spLocks noGrp="1" noChangeArrowheads="1"/>
          </p:cNvSpPr>
          <p:nvPr>
            <p:ph type="title"/>
          </p:nvPr>
        </p:nvSpPr>
        <p:spPr>
          <a:xfrm>
            <a:off x="381000" y="76200"/>
            <a:ext cx="8534400" cy="609600"/>
          </a:xfrm>
        </p:spPr>
        <p:txBody>
          <a:bodyPr/>
          <a:lstStyle/>
          <a:p>
            <a:r>
              <a:rPr lang="en-US"/>
              <a:t>Gauss’ Law for Magnetism</a:t>
            </a:r>
          </a:p>
        </p:txBody>
      </p:sp>
      <p:graphicFrame>
        <p:nvGraphicFramePr>
          <p:cNvPr id="35226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9382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382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9" name="Rectangle 13"/>
          <p:cNvSpPr>
            <a:spLocks noGrp="1" noChangeArrowheads="1"/>
          </p:cNvSpPr>
          <p:nvPr>
            <p:ph type="body" idx="1"/>
          </p:nvPr>
        </p:nvSpPr>
        <p:spPr>
          <a:xfrm>
            <a:off x="609600" y="685800"/>
            <a:ext cx="8305800" cy="5791200"/>
          </a:xfrm>
        </p:spPr>
        <p:txBody>
          <a:bodyPr/>
          <a:lstStyle/>
          <a:p>
            <a:pPr>
              <a:lnSpc>
                <a:spcPct val="80000"/>
              </a:lnSpc>
            </a:pPr>
            <a:r>
              <a:rPr lang="en-US" sz="2000" dirty="0"/>
              <a:t>If there is</a:t>
            </a:r>
            <a:r>
              <a:rPr lang="en-US" sz="2000" dirty="0" smtClean="0"/>
              <a:t> a symmetry </a:t>
            </a:r>
            <a:r>
              <a:rPr lang="en-US" sz="2000" dirty="0"/>
              <a:t>between electricity and magnetism, there must be an equivalent law in magnetism as the Gauss’ Law in electricity</a:t>
            </a:r>
          </a:p>
          <a:p>
            <a:pPr>
              <a:lnSpc>
                <a:spcPct val="80000"/>
              </a:lnSpc>
            </a:pPr>
            <a:r>
              <a:rPr lang="en-US" sz="2000" dirty="0"/>
              <a:t>For a magnetic field B, the magnetic flux</a:t>
            </a:r>
            <a:r>
              <a:rPr lang="en-US" sz="2000" dirty="0" smtClean="0"/>
              <a:t> </a:t>
            </a:r>
            <a:r>
              <a:rPr lang="en-US" sz="2000" dirty="0" smtClean="0">
                <a:latin typeface="Symbol" charset="2"/>
              </a:rPr>
              <a:t>Φ</a:t>
            </a:r>
            <a:r>
              <a:rPr lang="en-US" sz="2000" baseline="-25000" dirty="0" smtClean="0"/>
              <a:t>B</a:t>
            </a:r>
            <a:r>
              <a:rPr lang="en-US" sz="2000" dirty="0" smtClean="0"/>
              <a:t> </a:t>
            </a:r>
            <a:r>
              <a:rPr lang="en-US" sz="2000" dirty="0"/>
              <a:t>through the surface is defined as </a:t>
            </a:r>
          </a:p>
          <a:p>
            <a:pPr>
              <a:lnSpc>
                <a:spcPct val="80000"/>
              </a:lnSpc>
            </a:pPr>
            <a:endParaRPr lang="en-US" sz="2000" dirty="0"/>
          </a:p>
          <a:p>
            <a:pPr lvl="1">
              <a:lnSpc>
                <a:spcPct val="80000"/>
              </a:lnSpc>
            </a:pPr>
            <a:endParaRPr lang="en-US" sz="1800" dirty="0"/>
          </a:p>
          <a:p>
            <a:pPr lvl="1">
              <a:lnSpc>
                <a:spcPct val="80000"/>
              </a:lnSpc>
            </a:pPr>
            <a:r>
              <a:rPr lang="en-US" sz="1800" dirty="0"/>
              <a:t>Where the integration is over the area of either an open or a closed surface</a:t>
            </a:r>
          </a:p>
          <a:p>
            <a:pPr>
              <a:lnSpc>
                <a:spcPct val="80000"/>
              </a:lnSpc>
            </a:pPr>
            <a:r>
              <a:rPr lang="en-US" sz="2000" dirty="0"/>
              <a:t>The magnetic flux through a closed surface which completely encloses a volume is </a:t>
            </a:r>
          </a:p>
          <a:p>
            <a:pPr>
              <a:lnSpc>
                <a:spcPct val="80000"/>
              </a:lnSpc>
            </a:pPr>
            <a:endParaRPr lang="en-US" sz="2000" dirty="0"/>
          </a:p>
          <a:p>
            <a:pPr>
              <a:lnSpc>
                <a:spcPct val="80000"/>
              </a:lnSpc>
            </a:pPr>
            <a:endParaRPr lang="en-US" sz="2000" dirty="0"/>
          </a:p>
          <a:p>
            <a:pPr>
              <a:lnSpc>
                <a:spcPct val="80000"/>
              </a:lnSpc>
            </a:pPr>
            <a:r>
              <a:rPr lang="en-US" sz="2000" dirty="0"/>
              <a:t>What was the Gauss’ law in the electric case? </a:t>
            </a:r>
          </a:p>
          <a:p>
            <a:pPr lvl="1">
              <a:lnSpc>
                <a:spcPct val="80000"/>
              </a:lnSpc>
            </a:pPr>
            <a:r>
              <a:rPr lang="en-US" sz="1800" dirty="0"/>
              <a:t>The electric flux through a closed surface is equal to the total net charge Q enclosed by the surface divided by</a:t>
            </a:r>
            <a:r>
              <a:rPr lang="en-US" sz="1800" dirty="0" smtClean="0"/>
              <a:t> </a:t>
            </a:r>
            <a:r>
              <a:rPr lang="en-US" sz="1800" dirty="0" smtClean="0">
                <a:latin typeface="Symbol" charset="2"/>
              </a:rPr>
              <a:t>ε</a:t>
            </a:r>
            <a:r>
              <a:rPr lang="en-US" sz="1800" baseline="-25000" dirty="0" smtClean="0"/>
              <a:t>0</a:t>
            </a:r>
            <a:r>
              <a:rPr lang="en-US" sz="1800" dirty="0"/>
              <a:t>.</a:t>
            </a:r>
          </a:p>
          <a:p>
            <a:pPr lvl="1">
              <a:lnSpc>
                <a:spcPct val="80000"/>
              </a:lnSpc>
            </a:pPr>
            <a:endParaRPr lang="en-US" sz="1800" dirty="0"/>
          </a:p>
          <a:p>
            <a:pPr lvl="1">
              <a:lnSpc>
                <a:spcPct val="80000"/>
              </a:lnSpc>
            </a:pPr>
            <a:endParaRPr lang="en-US" sz="1800" dirty="0"/>
          </a:p>
          <a:p>
            <a:pPr>
              <a:lnSpc>
                <a:spcPct val="80000"/>
              </a:lnSpc>
            </a:pPr>
            <a:r>
              <a:rPr lang="en-US" sz="2000" dirty="0"/>
              <a:t>Similarly, we can write Gauss’ law for magnetism as </a:t>
            </a:r>
          </a:p>
          <a:p>
            <a:pPr>
              <a:lnSpc>
                <a:spcPct val="80000"/>
              </a:lnSpc>
            </a:pPr>
            <a:endParaRPr lang="en-US" sz="2000" dirty="0"/>
          </a:p>
          <a:p>
            <a:pPr>
              <a:lnSpc>
                <a:spcPct val="80000"/>
              </a:lnSpc>
            </a:pPr>
            <a:endParaRPr lang="en-US" sz="2000" dirty="0"/>
          </a:p>
          <a:p>
            <a:pPr>
              <a:lnSpc>
                <a:spcPct val="80000"/>
              </a:lnSpc>
            </a:pPr>
            <a:r>
              <a:rPr lang="en-US" sz="2000" dirty="0"/>
              <a:t>Why is result of the integral zero?</a:t>
            </a:r>
          </a:p>
          <a:p>
            <a:pPr lvl="1">
              <a:lnSpc>
                <a:spcPct val="80000"/>
              </a:lnSpc>
            </a:pPr>
            <a:r>
              <a:rPr lang="en-US" sz="1800" dirty="0"/>
              <a:t>There is no isolated magnetic poles, the magnetic equivalent of single electric charges</a:t>
            </a:r>
          </a:p>
        </p:txBody>
      </p:sp>
      <p:graphicFrame>
        <p:nvGraphicFramePr>
          <p:cNvPr id="35227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382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306" name="Object 50"/>
          <p:cNvGraphicFramePr>
            <a:graphicFrameLocks noChangeAspect="1"/>
          </p:cNvGraphicFramePr>
          <p:nvPr/>
        </p:nvGraphicFramePr>
        <p:xfrm>
          <a:off x="1295400" y="1627188"/>
          <a:ext cx="846138" cy="474662"/>
        </p:xfrm>
        <a:graphic>
          <a:graphicData uri="http://schemas.openxmlformats.org/presentationml/2006/ole">
            <mc:AlternateContent xmlns:mc="http://schemas.openxmlformats.org/markup-compatibility/2006">
              <mc:Choice xmlns:v="urn:schemas-microsoft-com:vml" Requires="v">
                <p:oleObj spid="_x0000_s493830" name="Equation" r:id="rId7" imgW="355320" imgH="203040" progId="Equation.DSMT4">
                  <p:embed/>
                </p:oleObj>
              </mc:Choice>
              <mc:Fallback>
                <p:oleObj name="Equation" r:id="rId7" imgW="35532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1627188"/>
                        <a:ext cx="846138" cy="4746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2307" name="Object 51"/>
          <p:cNvGraphicFramePr>
            <a:graphicFrameLocks noChangeAspect="1"/>
          </p:cNvGraphicFramePr>
          <p:nvPr/>
        </p:nvGraphicFramePr>
        <p:xfrm>
          <a:off x="1371600" y="2743200"/>
          <a:ext cx="887413" cy="496888"/>
        </p:xfrm>
        <a:graphic>
          <a:graphicData uri="http://schemas.openxmlformats.org/presentationml/2006/ole">
            <mc:AlternateContent xmlns:mc="http://schemas.openxmlformats.org/markup-compatibility/2006">
              <mc:Choice xmlns:v="urn:schemas-microsoft-com:vml" Requires="v">
                <p:oleObj spid="_x0000_s493831" name="Equation" r:id="rId9" imgW="355320" imgH="203040" progId="Equation.DSMT4">
                  <p:embed/>
                </p:oleObj>
              </mc:Choice>
              <mc:Fallback>
                <p:oleObj name="Equation" r:id="rId9" imgW="35532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2743200"/>
                        <a:ext cx="887413" cy="4968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2311" name="Text Box 55"/>
          <p:cNvSpPr txBox="1">
            <a:spLocks noChangeArrowheads="1"/>
          </p:cNvSpPr>
          <p:nvPr/>
        </p:nvSpPr>
        <p:spPr bwMode="auto">
          <a:xfrm>
            <a:off x="6324600" y="3962400"/>
            <a:ext cx="1295400" cy="60960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600" b="1">
                <a:solidFill>
                  <a:srgbClr val="CC0000"/>
                </a:solidFill>
                <a:latin typeface="Arial Narrow" charset="0"/>
              </a:rPr>
              <a:t>Gauss’ Law for electricity</a:t>
            </a:r>
          </a:p>
        </p:txBody>
      </p:sp>
      <p:sp>
        <p:nvSpPr>
          <p:cNvPr id="352312" name="Text Box 56"/>
          <p:cNvSpPr txBox="1">
            <a:spLocks noChangeArrowheads="1"/>
          </p:cNvSpPr>
          <p:nvPr/>
        </p:nvSpPr>
        <p:spPr bwMode="auto">
          <a:xfrm>
            <a:off x="6324600" y="5100638"/>
            <a:ext cx="1371600" cy="60960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600" b="1">
                <a:solidFill>
                  <a:srgbClr val="CC0000"/>
                </a:solidFill>
                <a:latin typeface="Arial Narrow" charset="0"/>
              </a:rPr>
              <a:t>Gauss’ Law for magnetism</a:t>
            </a:r>
          </a:p>
        </p:txBody>
      </p:sp>
      <p:pic>
        <p:nvPicPr>
          <p:cNvPr id="2" name="Picture 1"/>
          <p:cNvPicPr>
            <a:picLocks noChangeAspect="1"/>
          </p:cNvPicPr>
          <p:nvPr/>
        </p:nvPicPr>
        <p:blipFill>
          <a:blip r:embed="rId11"/>
          <a:stretch>
            <a:fillRect/>
          </a:stretch>
        </p:blipFill>
        <p:spPr>
          <a:xfrm>
            <a:off x="2209800" y="1524000"/>
            <a:ext cx="1143000" cy="657225"/>
          </a:xfrm>
          <a:prstGeom prst="rect">
            <a:avLst/>
          </a:prstGeom>
        </p:spPr>
      </p:pic>
      <p:pic>
        <p:nvPicPr>
          <p:cNvPr id="3" name="Picture 2"/>
          <p:cNvPicPr>
            <a:picLocks noChangeAspect="1"/>
          </p:cNvPicPr>
          <p:nvPr/>
        </p:nvPicPr>
        <p:blipFill>
          <a:blip r:embed="rId12"/>
          <a:stretch>
            <a:fillRect/>
          </a:stretch>
        </p:blipFill>
        <p:spPr>
          <a:xfrm>
            <a:off x="2259013" y="2653720"/>
            <a:ext cx="1246187" cy="699080"/>
          </a:xfrm>
          <a:prstGeom prst="rect">
            <a:avLst/>
          </a:prstGeom>
        </p:spPr>
      </p:pic>
      <p:pic>
        <p:nvPicPr>
          <p:cNvPr id="4" name="Picture 3"/>
          <p:cNvPicPr>
            <a:picLocks noChangeAspect="1"/>
          </p:cNvPicPr>
          <p:nvPr/>
        </p:nvPicPr>
        <p:blipFill>
          <a:blip r:embed="rId13"/>
          <a:stretch>
            <a:fillRect/>
          </a:stretch>
        </p:blipFill>
        <p:spPr>
          <a:xfrm>
            <a:off x="4267200" y="3886200"/>
            <a:ext cx="1828800" cy="818147"/>
          </a:xfrm>
          <a:prstGeom prst="rect">
            <a:avLst/>
          </a:prstGeom>
          <a:solidFill>
            <a:schemeClr val="accent1">
              <a:lumMod val="60000"/>
              <a:lumOff val="40000"/>
            </a:schemeClr>
          </a:solidFill>
          <a:ln w="28575">
            <a:solidFill>
              <a:srgbClr val="C00000"/>
            </a:solidFill>
          </a:ln>
        </p:spPr>
      </p:pic>
      <p:pic>
        <p:nvPicPr>
          <p:cNvPr id="5" name="Picture 4"/>
          <p:cNvPicPr>
            <a:picLocks noChangeAspect="1"/>
          </p:cNvPicPr>
          <p:nvPr/>
        </p:nvPicPr>
        <p:blipFill>
          <a:blip r:embed="rId14"/>
          <a:stretch>
            <a:fillRect/>
          </a:stretch>
        </p:blipFill>
        <p:spPr>
          <a:xfrm>
            <a:off x="4271210" y="4997717"/>
            <a:ext cx="1672390" cy="641083"/>
          </a:xfrm>
          <a:prstGeom prst="rect">
            <a:avLst/>
          </a:prstGeom>
          <a:solidFill>
            <a:schemeClr val="accent1">
              <a:lumMod val="60000"/>
              <a:lumOff val="40000"/>
            </a:schemeClr>
          </a:solidFill>
          <a:ln w="28575">
            <a:solidFill>
              <a:srgbClr val="C00000"/>
            </a:solidFill>
          </a:ln>
        </p:spPr>
      </p:pic>
    </p:spTree>
    <p:extLst>
      <p:ext uri="{BB962C8B-B14F-4D97-AF65-F5344CB8AC3E}">
        <p14:creationId xmlns:p14="http://schemas.microsoft.com/office/powerpoint/2010/main" val="11548376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July 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5C0CE6D4-4620-9D46-8ADC-64E6C0411643}" type="slidenum">
              <a:rPr lang="en-US"/>
              <a:pPr/>
              <a:t>113</a:t>
            </a:fld>
            <a:endParaRPr lang="en-US"/>
          </a:p>
        </p:txBody>
      </p:sp>
      <p:pic>
        <p:nvPicPr>
          <p:cNvPr id="361485" name="Picture 13" descr="FG32_005"/>
          <p:cNvPicPr>
            <a:picLocks noChangeAspect="1" noChangeArrowheads="1"/>
          </p:cNvPicPr>
          <p:nvPr/>
        </p:nvPicPr>
        <p:blipFill>
          <a:blip r:embed="rId3"/>
          <a:srcRect/>
          <a:stretch>
            <a:fillRect/>
          </a:stretch>
        </p:blipFill>
        <p:spPr bwMode="auto">
          <a:xfrm>
            <a:off x="6858000" y="3962400"/>
            <a:ext cx="2286000" cy="1371600"/>
          </a:xfrm>
          <a:prstGeom prst="rect">
            <a:avLst/>
          </a:prstGeom>
          <a:noFill/>
        </p:spPr>
      </p:pic>
      <p:sp>
        <p:nvSpPr>
          <p:cNvPr id="361474" name="Rectangle 2"/>
          <p:cNvSpPr>
            <a:spLocks noGrp="1" noChangeArrowheads="1"/>
          </p:cNvSpPr>
          <p:nvPr>
            <p:ph type="title"/>
          </p:nvPr>
        </p:nvSpPr>
        <p:spPr>
          <a:xfrm>
            <a:off x="381000" y="76200"/>
            <a:ext cx="8534400" cy="609600"/>
          </a:xfrm>
        </p:spPr>
        <p:txBody>
          <a:bodyPr/>
          <a:lstStyle/>
          <a:p>
            <a:r>
              <a:rPr lang="en-US"/>
              <a:t>Gauss’ Law for Magnetism</a:t>
            </a:r>
          </a:p>
        </p:txBody>
      </p:sp>
      <p:graphicFrame>
        <p:nvGraphicFramePr>
          <p:cNvPr id="36147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9474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7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475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1477" name="Rectangle 5"/>
          <p:cNvSpPr>
            <a:spLocks noGrp="1" noChangeArrowheads="1"/>
          </p:cNvSpPr>
          <p:nvPr>
            <p:ph type="body" idx="1"/>
          </p:nvPr>
        </p:nvSpPr>
        <p:spPr>
          <a:xfrm>
            <a:off x="609600" y="685800"/>
            <a:ext cx="8305800" cy="5791200"/>
          </a:xfrm>
        </p:spPr>
        <p:txBody>
          <a:bodyPr/>
          <a:lstStyle/>
          <a:p>
            <a:pPr>
              <a:lnSpc>
                <a:spcPct val="90000"/>
              </a:lnSpc>
            </a:pPr>
            <a:r>
              <a:rPr lang="en-US"/>
              <a:t>What does the Gauss’ law in magnetism mean physically?</a:t>
            </a:r>
          </a:p>
          <a:p>
            <a:pPr>
              <a:lnSpc>
                <a:spcPct val="90000"/>
              </a:lnSpc>
            </a:pPr>
            <a:endParaRPr lang="en-US"/>
          </a:p>
          <a:p>
            <a:pPr>
              <a:lnSpc>
                <a:spcPct val="90000"/>
              </a:lnSpc>
            </a:pPr>
            <a:endParaRPr lang="en-US"/>
          </a:p>
          <a:p>
            <a:pPr lvl="1">
              <a:lnSpc>
                <a:spcPct val="90000"/>
              </a:lnSpc>
            </a:pPr>
            <a:r>
              <a:rPr lang="en-US"/>
              <a:t>There are as many magnetic flux lines that enter the enclosed volume as leave it</a:t>
            </a:r>
          </a:p>
          <a:p>
            <a:pPr lvl="1">
              <a:lnSpc>
                <a:spcPct val="90000"/>
              </a:lnSpc>
            </a:pPr>
            <a:r>
              <a:rPr lang="en-US"/>
              <a:t>If magnetic monopole does not exist, there is no starting or stopping point of the flux lines</a:t>
            </a:r>
          </a:p>
          <a:p>
            <a:pPr lvl="2">
              <a:lnSpc>
                <a:spcPct val="90000"/>
              </a:lnSpc>
            </a:pPr>
            <a:r>
              <a:rPr lang="en-US"/>
              <a:t>Electricity do have the source and the sink</a:t>
            </a:r>
          </a:p>
          <a:p>
            <a:pPr lvl="1">
              <a:lnSpc>
                <a:spcPct val="90000"/>
              </a:lnSpc>
            </a:pPr>
            <a:r>
              <a:rPr lang="en-US"/>
              <a:t>Magnetic field lines must be continuous</a:t>
            </a:r>
          </a:p>
          <a:p>
            <a:pPr lvl="1">
              <a:lnSpc>
                <a:spcPct val="90000"/>
              </a:lnSpc>
            </a:pPr>
            <a:r>
              <a:rPr lang="en-US"/>
              <a:t>Even for bar magnets, the field lines exist both insides and outside of the magnet</a:t>
            </a:r>
          </a:p>
        </p:txBody>
      </p:sp>
      <p:graphicFrame>
        <p:nvGraphicFramePr>
          <p:cNvPr id="36147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475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8"/>
          <a:stretch>
            <a:fillRect/>
          </a:stretch>
        </p:blipFill>
        <p:spPr>
          <a:xfrm>
            <a:off x="2819400" y="1606550"/>
            <a:ext cx="2766391" cy="1060450"/>
          </a:xfrm>
          <a:prstGeom prst="rect">
            <a:avLst/>
          </a:prstGeom>
          <a:solidFill>
            <a:schemeClr val="accent1">
              <a:lumMod val="60000"/>
              <a:lumOff val="40000"/>
            </a:schemeClr>
          </a:solidFill>
          <a:ln w="28575">
            <a:solidFill>
              <a:srgbClr val="C00000"/>
            </a:solidFill>
          </a:ln>
        </p:spPr>
      </p:pic>
    </p:spTree>
    <p:extLst>
      <p:ext uri="{BB962C8B-B14F-4D97-AF65-F5344CB8AC3E}">
        <p14:creationId xmlns:p14="http://schemas.microsoft.com/office/powerpoint/2010/main" val="3989802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Thursday, July 5, 2018</a:t>
            </a:r>
            <a:endParaRPr lang="en-US"/>
          </a:p>
        </p:txBody>
      </p:sp>
      <p:sp>
        <p:nvSpPr>
          <p:cNvPr id="21" name="Footer Placeholder 4"/>
          <p:cNvSpPr>
            <a:spLocks noGrp="1"/>
          </p:cNvSpPr>
          <p:nvPr>
            <p:ph type="ftr" sz="quarter" idx="11"/>
          </p:nvPr>
        </p:nvSpPr>
        <p:spPr/>
        <p:txBody>
          <a:bodyPr/>
          <a:lstStyle/>
          <a:p>
            <a:r>
              <a:rPr lang="de-DE" smtClean="0"/>
              <a:t>PHYS 1444-001, Summer 2018               Dr. Jaehoon Yu</a:t>
            </a:r>
            <a:endParaRPr lang="en-US"/>
          </a:p>
        </p:txBody>
      </p:sp>
      <p:sp>
        <p:nvSpPr>
          <p:cNvPr id="22" name="Slide Number Placeholder 5"/>
          <p:cNvSpPr>
            <a:spLocks noGrp="1"/>
          </p:cNvSpPr>
          <p:nvPr>
            <p:ph type="sldNum" sz="quarter" idx="12"/>
          </p:nvPr>
        </p:nvSpPr>
        <p:spPr/>
        <p:txBody>
          <a:bodyPr/>
          <a:lstStyle/>
          <a:p>
            <a:fld id="{2D5D1C87-4041-1F41-9CF1-7EA0DD0FA307}" type="slidenum">
              <a:rPr lang="en-US"/>
              <a:pPr/>
              <a:t>114</a:t>
            </a:fld>
            <a:endParaRPr lang="en-US"/>
          </a:p>
        </p:txBody>
      </p:sp>
      <p:sp>
        <p:nvSpPr>
          <p:cNvPr id="353285" name="Rectangle 5"/>
          <p:cNvSpPr>
            <a:spLocks noGrp="1" noChangeArrowheads="1"/>
          </p:cNvSpPr>
          <p:nvPr>
            <p:ph type="title"/>
          </p:nvPr>
        </p:nvSpPr>
        <p:spPr>
          <a:xfrm>
            <a:off x="381000" y="76200"/>
            <a:ext cx="8534400" cy="609600"/>
          </a:xfrm>
        </p:spPr>
        <p:txBody>
          <a:bodyPr/>
          <a:lstStyle/>
          <a:p>
            <a:r>
              <a:rPr lang="en-US"/>
              <a:t>Maxwell’s Equations</a:t>
            </a:r>
          </a:p>
        </p:txBody>
      </p:sp>
      <p:graphicFrame>
        <p:nvGraphicFramePr>
          <p:cNvPr id="353286"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9582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9582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582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9" name="Rectangle 9"/>
          <p:cNvSpPr>
            <a:spLocks noGrp="1" noChangeArrowheads="1"/>
          </p:cNvSpPr>
          <p:nvPr>
            <p:ph type="body" idx="1"/>
          </p:nvPr>
        </p:nvSpPr>
        <p:spPr>
          <a:xfrm>
            <a:off x="381000" y="609600"/>
            <a:ext cx="8382000" cy="5486400"/>
          </a:xfrm>
        </p:spPr>
        <p:txBody>
          <a:bodyPr/>
          <a:lstStyle/>
          <a:p>
            <a:r>
              <a:rPr lang="en-US"/>
              <a:t>In the absence of dielectric or magnetic materials, the four equations developed by Maxwell are:</a:t>
            </a:r>
          </a:p>
        </p:txBody>
      </p:sp>
      <p:graphicFrame>
        <p:nvGraphicFramePr>
          <p:cNvPr id="353290"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582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310" name="Text Box 30"/>
          <p:cNvSpPr txBox="1">
            <a:spLocks noChangeArrowheads="1"/>
          </p:cNvSpPr>
          <p:nvPr/>
        </p:nvSpPr>
        <p:spPr bwMode="auto">
          <a:xfrm>
            <a:off x="5105400" y="1676400"/>
            <a:ext cx="3429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electricity</a:t>
            </a:r>
          </a:p>
        </p:txBody>
      </p:sp>
      <p:sp>
        <p:nvSpPr>
          <p:cNvPr id="353311" name="Text Box 31"/>
          <p:cNvSpPr txBox="1">
            <a:spLocks noChangeArrowheads="1"/>
          </p:cNvSpPr>
          <p:nvPr/>
        </p:nvSpPr>
        <p:spPr bwMode="auto">
          <a:xfrm>
            <a:off x="5029200" y="2819400"/>
            <a:ext cx="35052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Gauss’ Law for magnetism</a:t>
            </a:r>
          </a:p>
        </p:txBody>
      </p:sp>
      <p:sp>
        <p:nvSpPr>
          <p:cNvPr id="353312" name="Text Box 32"/>
          <p:cNvSpPr txBox="1">
            <a:spLocks noChangeArrowheads="1"/>
          </p:cNvSpPr>
          <p:nvPr/>
        </p:nvSpPr>
        <p:spPr bwMode="auto">
          <a:xfrm>
            <a:off x="6477000" y="4038600"/>
            <a:ext cx="20574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Faraday’s Law</a:t>
            </a:r>
          </a:p>
        </p:txBody>
      </p:sp>
      <p:sp>
        <p:nvSpPr>
          <p:cNvPr id="353313" name="Text Box 33"/>
          <p:cNvSpPr txBox="1">
            <a:spLocks noChangeArrowheads="1"/>
          </p:cNvSpPr>
          <p:nvPr/>
        </p:nvSpPr>
        <p:spPr bwMode="auto">
          <a:xfrm>
            <a:off x="6477000" y="5105400"/>
            <a:ext cx="20574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Ampére’s Law</a:t>
            </a:r>
          </a:p>
        </p:txBody>
      </p:sp>
      <p:sp>
        <p:nvSpPr>
          <p:cNvPr id="353314" name="Text Box 34"/>
          <p:cNvSpPr txBox="1">
            <a:spLocks noChangeArrowheads="1"/>
          </p:cNvSpPr>
          <p:nvPr/>
        </p:nvSpPr>
        <p:spPr bwMode="auto">
          <a:xfrm>
            <a:off x="5029200" y="2209800"/>
            <a:ext cx="3581400" cy="581025"/>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generalized form of Coulomb’s law relating electric field to its sources, the electric charge</a:t>
            </a:r>
          </a:p>
        </p:txBody>
      </p:sp>
      <p:sp>
        <p:nvSpPr>
          <p:cNvPr id="353315" name="Text Box 35"/>
          <p:cNvSpPr txBox="1">
            <a:spLocks noChangeArrowheads="1"/>
          </p:cNvSpPr>
          <p:nvPr/>
        </p:nvSpPr>
        <p:spPr bwMode="auto">
          <a:xfrm>
            <a:off x="4267200" y="3381375"/>
            <a:ext cx="4876800" cy="581025"/>
          </a:xfrm>
          <a:prstGeom prst="rect">
            <a:avLst/>
          </a:prstGeom>
          <a:noFill/>
          <a:ln w="28575">
            <a:noFill/>
            <a:miter lim="800000"/>
            <a:headEnd/>
            <a:tailEnd/>
          </a:ln>
          <a:effectLst/>
        </p:spPr>
        <p:txBody>
          <a:bodyPr>
            <a:prstTxWarp prst="textNoShape">
              <a:avLst/>
            </a:prstTxWarp>
            <a:spAutoFit/>
          </a:bodyPr>
          <a:lstStyle/>
          <a:p>
            <a:r>
              <a:rPr lang="en-US" sz="1600" dirty="0">
                <a:solidFill>
                  <a:schemeClr val="accent2"/>
                </a:solidFill>
                <a:latin typeface="Arial Narrow" charset="0"/>
              </a:rPr>
              <a:t>A magnetic equivalent</a:t>
            </a:r>
            <a:r>
              <a:rPr lang="en-US" sz="1600" dirty="0" smtClean="0">
                <a:solidFill>
                  <a:schemeClr val="accent2"/>
                </a:solidFill>
                <a:latin typeface="Arial Narrow" charset="0"/>
              </a:rPr>
              <a:t> of </a:t>
            </a:r>
            <a:r>
              <a:rPr lang="en-US" sz="1600" dirty="0">
                <a:solidFill>
                  <a:schemeClr val="accent2"/>
                </a:solidFill>
                <a:latin typeface="Arial Narrow" charset="0"/>
              </a:rPr>
              <a:t>Coulomb’s law relating magnetic field to its sources. This says there are no magnetic monopoles.</a:t>
            </a:r>
          </a:p>
        </p:txBody>
      </p:sp>
      <p:sp>
        <p:nvSpPr>
          <p:cNvPr id="353316" name="Text Box 36"/>
          <p:cNvSpPr txBox="1">
            <a:spLocks noChangeArrowheads="1"/>
          </p:cNvSpPr>
          <p:nvPr/>
        </p:nvSpPr>
        <p:spPr bwMode="auto">
          <a:xfrm>
            <a:off x="4419600" y="4572000"/>
            <a:ext cx="4419600" cy="33655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An electric field is produced by a changing magnetic field</a:t>
            </a:r>
          </a:p>
        </p:txBody>
      </p:sp>
      <p:sp>
        <p:nvSpPr>
          <p:cNvPr id="353317" name="Text Box 37"/>
          <p:cNvSpPr txBox="1">
            <a:spLocks noChangeArrowheads="1"/>
          </p:cNvSpPr>
          <p:nvPr/>
        </p:nvSpPr>
        <p:spPr bwMode="auto">
          <a:xfrm>
            <a:off x="6096000" y="5638800"/>
            <a:ext cx="2743200" cy="825500"/>
          </a:xfrm>
          <a:prstGeom prst="rect">
            <a:avLst/>
          </a:prstGeom>
          <a:noFill/>
          <a:ln w="28575">
            <a:noFill/>
            <a:miter lim="800000"/>
            <a:headEnd/>
            <a:tailEnd/>
          </a:ln>
          <a:effectLst/>
        </p:spPr>
        <p:txBody>
          <a:bodyPr>
            <a:prstTxWarp prst="textNoShape">
              <a:avLst/>
            </a:prstTxWarp>
            <a:spAutoFit/>
          </a:bodyPr>
          <a:lstStyle/>
          <a:p>
            <a:r>
              <a:rPr lang="en-US" sz="1600">
                <a:solidFill>
                  <a:schemeClr val="accent2"/>
                </a:solidFill>
                <a:latin typeface="Arial Narrow" charset="0"/>
              </a:rPr>
              <a:t>A magnetic field is produced by an electric current or by a  changing electric field</a:t>
            </a:r>
          </a:p>
        </p:txBody>
      </p:sp>
      <p:pic>
        <p:nvPicPr>
          <p:cNvPr id="23" name="Picture 22"/>
          <p:cNvPicPr>
            <a:picLocks noChangeAspect="1"/>
          </p:cNvPicPr>
          <p:nvPr/>
        </p:nvPicPr>
        <p:blipFill>
          <a:blip r:embed="rId8"/>
          <a:stretch>
            <a:fillRect/>
          </a:stretch>
        </p:blipFill>
        <p:spPr>
          <a:xfrm>
            <a:off x="685799" y="1753101"/>
            <a:ext cx="2316072" cy="1036137"/>
          </a:xfrm>
          <a:prstGeom prst="rect">
            <a:avLst/>
          </a:prstGeom>
          <a:solidFill>
            <a:schemeClr val="accent1">
              <a:lumMod val="60000"/>
              <a:lumOff val="40000"/>
            </a:schemeClr>
          </a:solidFill>
          <a:ln w="28575">
            <a:solidFill>
              <a:srgbClr val="C00000"/>
            </a:solidFill>
          </a:ln>
        </p:spPr>
      </p:pic>
      <p:pic>
        <p:nvPicPr>
          <p:cNvPr id="24" name="Picture 23"/>
          <p:cNvPicPr>
            <a:picLocks noChangeAspect="1"/>
          </p:cNvPicPr>
          <p:nvPr/>
        </p:nvPicPr>
        <p:blipFill>
          <a:blip r:embed="rId9"/>
          <a:stretch>
            <a:fillRect/>
          </a:stretch>
        </p:blipFill>
        <p:spPr>
          <a:xfrm>
            <a:off x="685799" y="2945782"/>
            <a:ext cx="2279119" cy="873662"/>
          </a:xfrm>
          <a:prstGeom prst="rect">
            <a:avLst/>
          </a:prstGeom>
          <a:solidFill>
            <a:schemeClr val="accent1">
              <a:lumMod val="60000"/>
              <a:lumOff val="40000"/>
            </a:schemeClr>
          </a:solidFill>
          <a:ln w="28575">
            <a:solidFill>
              <a:srgbClr val="C00000"/>
            </a:solidFill>
          </a:ln>
        </p:spPr>
      </p:pic>
      <p:pic>
        <p:nvPicPr>
          <p:cNvPr id="2" name="Picture 1"/>
          <p:cNvPicPr>
            <a:picLocks noChangeAspect="1"/>
          </p:cNvPicPr>
          <p:nvPr/>
        </p:nvPicPr>
        <p:blipFill>
          <a:blip r:embed="rId10"/>
          <a:stretch>
            <a:fillRect/>
          </a:stretch>
        </p:blipFill>
        <p:spPr>
          <a:xfrm>
            <a:off x="685799" y="3975988"/>
            <a:ext cx="2879837" cy="1102160"/>
          </a:xfrm>
          <a:prstGeom prst="rect">
            <a:avLst/>
          </a:prstGeom>
          <a:solidFill>
            <a:schemeClr val="accent1">
              <a:lumMod val="60000"/>
              <a:lumOff val="40000"/>
            </a:schemeClr>
          </a:solidFill>
          <a:ln w="28575">
            <a:solidFill>
              <a:srgbClr val="C00000"/>
            </a:solidFill>
          </a:ln>
        </p:spPr>
      </p:pic>
      <p:pic>
        <p:nvPicPr>
          <p:cNvPr id="3" name="Picture 2"/>
          <p:cNvPicPr>
            <a:picLocks noChangeAspect="1"/>
          </p:cNvPicPr>
          <p:nvPr/>
        </p:nvPicPr>
        <p:blipFill>
          <a:blip r:embed="rId11"/>
          <a:stretch>
            <a:fillRect/>
          </a:stretch>
        </p:blipFill>
        <p:spPr>
          <a:xfrm>
            <a:off x="685799" y="5234691"/>
            <a:ext cx="4479940" cy="1013709"/>
          </a:xfrm>
          <a:prstGeom prst="rect">
            <a:avLst/>
          </a:prstGeom>
          <a:solidFill>
            <a:schemeClr val="accent1">
              <a:lumMod val="60000"/>
              <a:lumOff val="40000"/>
            </a:schemeClr>
          </a:solidFill>
          <a:ln w="28575">
            <a:solidFill>
              <a:srgbClr val="C00000"/>
            </a:solidFill>
          </a:ln>
        </p:spPr>
      </p:pic>
    </p:spTree>
    <p:extLst>
      <p:ext uri="{BB962C8B-B14F-4D97-AF65-F5344CB8AC3E}">
        <p14:creationId xmlns:p14="http://schemas.microsoft.com/office/powerpoint/2010/main" val="12176200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33C66B5F-6EF4-1941-9DA2-DE16E72B1BDA}" type="slidenum">
              <a:rPr lang="en-US"/>
              <a:pPr/>
              <a:t>115</a:t>
            </a:fld>
            <a:endParaRPr lang="en-US"/>
          </a:p>
        </p:txBody>
      </p:sp>
      <p:sp>
        <p:nvSpPr>
          <p:cNvPr id="354309" name="Rectangle 5"/>
          <p:cNvSpPr>
            <a:spLocks noGrp="1" noChangeArrowheads="1"/>
          </p:cNvSpPr>
          <p:nvPr>
            <p:ph type="title"/>
          </p:nvPr>
        </p:nvSpPr>
        <p:spPr>
          <a:xfrm>
            <a:off x="381000" y="228600"/>
            <a:ext cx="8534400" cy="609600"/>
          </a:xfrm>
        </p:spPr>
        <p:txBody>
          <a:bodyPr/>
          <a:lstStyle/>
          <a:p>
            <a:r>
              <a:rPr lang="en-US"/>
              <a:t>Maxwell’s Amazing Leap of Faith</a:t>
            </a:r>
          </a:p>
        </p:txBody>
      </p:sp>
      <p:graphicFrame>
        <p:nvGraphicFramePr>
          <p:cNvPr id="354310"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9684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11"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9684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12"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685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3" name="Rectangle 9"/>
          <p:cNvSpPr>
            <a:spLocks noGrp="1" noChangeArrowheads="1"/>
          </p:cNvSpPr>
          <p:nvPr>
            <p:ph type="body" idx="1"/>
          </p:nvPr>
        </p:nvSpPr>
        <p:spPr>
          <a:xfrm>
            <a:off x="381000" y="838200"/>
            <a:ext cx="8534400" cy="5334000"/>
          </a:xfrm>
        </p:spPr>
        <p:txBody>
          <a:bodyPr/>
          <a:lstStyle/>
          <a:p>
            <a:r>
              <a:rPr lang="en-US" sz="2800" dirty="0"/>
              <a:t>According to Maxwell, a magnetic field will be produced even in an empty space if there is a changing electric field</a:t>
            </a:r>
          </a:p>
          <a:p>
            <a:pPr lvl="1"/>
            <a:r>
              <a:rPr lang="en-US" sz="2400" dirty="0"/>
              <a:t>He then took this concept one step further and concluded that</a:t>
            </a:r>
          </a:p>
          <a:p>
            <a:pPr lvl="2"/>
            <a:r>
              <a:rPr lang="en-US" sz="2000" dirty="0"/>
              <a:t>If a changing magnetic field produces an electric field, the electric field is also changing in time.</a:t>
            </a:r>
          </a:p>
          <a:p>
            <a:pPr lvl="2"/>
            <a:r>
              <a:rPr lang="en-US" sz="2000" dirty="0"/>
              <a:t>This changing electric field in turn produces the magnetic field that also </a:t>
            </a:r>
            <a:r>
              <a:rPr lang="en-US" sz="2000" dirty="0" smtClean="0"/>
              <a:t>changes.</a:t>
            </a:r>
          </a:p>
          <a:p>
            <a:pPr lvl="2"/>
            <a:r>
              <a:rPr lang="en-US" sz="2000" dirty="0"/>
              <a:t>This changing magnetic field then in turn produces the electric field that </a:t>
            </a:r>
            <a:r>
              <a:rPr lang="en-US" sz="2000" dirty="0" smtClean="0"/>
              <a:t>changes.</a:t>
            </a:r>
          </a:p>
          <a:p>
            <a:pPr lvl="2"/>
            <a:r>
              <a:rPr lang="en-US" sz="2000" dirty="0"/>
              <a:t>This process </a:t>
            </a:r>
            <a:r>
              <a:rPr lang="en-US" sz="2000" dirty="0" smtClean="0"/>
              <a:t>continues.</a:t>
            </a:r>
          </a:p>
          <a:p>
            <a:pPr lvl="1"/>
            <a:r>
              <a:rPr lang="en-US" sz="2400" dirty="0"/>
              <a:t>With the manipulation of the equations, Maxwell found that the net result of this</a:t>
            </a:r>
            <a:r>
              <a:rPr lang="en-US" sz="2400" dirty="0" smtClean="0"/>
              <a:t> interacting </a:t>
            </a:r>
            <a:r>
              <a:rPr lang="en-US" sz="2400" dirty="0"/>
              <a:t>changing fields is a wave of electric and magnetic fields that can actually propagate (travel) through the space</a:t>
            </a:r>
          </a:p>
        </p:txBody>
      </p:sp>
      <p:graphicFrame>
        <p:nvGraphicFramePr>
          <p:cNvPr id="354314"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685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6810471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Thursday, July 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964DEA99-D10C-D34D-BB1C-C2F9C0ADAE33}" type="slidenum">
              <a:rPr lang="en-US"/>
              <a:pPr/>
              <a:t>116</a:t>
            </a:fld>
            <a:endParaRPr lang="en-US"/>
          </a:p>
        </p:txBody>
      </p:sp>
      <p:pic>
        <p:nvPicPr>
          <p:cNvPr id="362504" name="Picture 8" descr="FG32_006"/>
          <p:cNvPicPr>
            <a:picLocks noChangeAspect="1" noChangeArrowheads="1"/>
          </p:cNvPicPr>
          <p:nvPr/>
        </p:nvPicPr>
        <p:blipFill>
          <a:blip r:embed="rId3"/>
          <a:srcRect/>
          <a:stretch>
            <a:fillRect/>
          </a:stretch>
        </p:blipFill>
        <p:spPr bwMode="auto">
          <a:xfrm>
            <a:off x="6629400" y="1066800"/>
            <a:ext cx="2438400" cy="2819400"/>
          </a:xfrm>
          <a:prstGeom prst="rect">
            <a:avLst/>
          </a:prstGeom>
          <a:noFill/>
        </p:spPr>
      </p:pic>
      <p:sp>
        <p:nvSpPr>
          <p:cNvPr id="362498" name="Rectangle 2"/>
          <p:cNvSpPr>
            <a:spLocks noGrp="1" noChangeArrowheads="1"/>
          </p:cNvSpPr>
          <p:nvPr>
            <p:ph type="title"/>
          </p:nvPr>
        </p:nvSpPr>
        <p:spPr>
          <a:xfrm>
            <a:off x="381000" y="76200"/>
            <a:ext cx="8534400" cy="609600"/>
          </a:xfrm>
        </p:spPr>
        <p:txBody>
          <a:bodyPr/>
          <a:lstStyle/>
          <a:p>
            <a:r>
              <a:rPr lang="en-US"/>
              <a:t>Production of EM Waves</a:t>
            </a:r>
          </a:p>
        </p:txBody>
      </p:sp>
      <p:graphicFrame>
        <p:nvGraphicFramePr>
          <p:cNvPr id="36249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9787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250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9787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250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787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2502" name="Rectangle 6"/>
          <p:cNvSpPr>
            <a:spLocks noGrp="1" noChangeArrowheads="1"/>
          </p:cNvSpPr>
          <p:nvPr>
            <p:ph type="body" idx="1"/>
          </p:nvPr>
        </p:nvSpPr>
        <p:spPr>
          <a:xfrm>
            <a:off x="381000" y="762000"/>
            <a:ext cx="6553200" cy="3581400"/>
          </a:xfrm>
        </p:spPr>
        <p:txBody>
          <a:bodyPr/>
          <a:lstStyle/>
          <a:p>
            <a:pPr>
              <a:lnSpc>
                <a:spcPct val="80000"/>
              </a:lnSpc>
            </a:pPr>
            <a:r>
              <a:rPr lang="en-US" sz="2800" dirty="0"/>
              <a:t>Consider two conducting rods that will serve as an antenna are connected to a DC power source</a:t>
            </a:r>
          </a:p>
          <a:p>
            <a:pPr lvl="1">
              <a:lnSpc>
                <a:spcPct val="80000"/>
              </a:lnSpc>
            </a:pPr>
            <a:r>
              <a:rPr lang="en-US" sz="2400" dirty="0"/>
              <a:t>What do you think will happen when the switch is closed?</a:t>
            </a:r>
          </a:p>
          <a:p>
            <a:pPr lvl="2">
              <a:lnSpc>
                <a:spcPct val="80000"/>
              </a:lnSpc>
            </a:pPr>
            <a:r>
              <a:rPr lang="en-US" sz="2000" dirty="0"/>
              <a:t>The rod connected to the positive terminal is charged positive and the other negatively</a:t>
            </a:r>
          </a:p>
          <a:p>
            <a:pPr lvl="2">
              <a:lnSpc>
                <a:spcPct val="80000"/>
              </a:lnSpc>
            </a:pPr>
            <a:r>
              <a:rPr lang="en-US" sz="2000" dirty="0"/>
              <a:t>Then the electric field will be generated between the two rods</a:t>
            </a:r>
          </a:p>
          <a:p>
            <a:pPr lvl="2">
              <a:lnSpc>
                <a:spcPct val="80000"/>
              </a:lnSpc>
            </a:pPr>
            <a:r>
              <a:rPr lang="en-US" sz="2000" dirty="0"/>
              <a:t>Since there is current that flows </a:t>
            </a:r>
            <a:r>
              <a:rPr lang="en-US" sz="2000" dirty="0" smtClean="0"/>
              <a:t>through, </a:t>
            </a:r>
            <a:r>
              <a:rPr lang="en-US" sz="2000" dirty="0"/>
              <a:t>the rods generates a magnetic field around them</a:t>
            </a:r>
          </a:p>
        </p:txBody>
      </p:sp>
      <p:graphicFrame>
        <p:nvGraphicFramePr>
          <p:cNvPr id="36250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787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2505" name="Rectangle 9"/>
          <p:cNvSpPr>
            <a:spLocks noChangeArrowheads="1"/>
          </p:cNvSpPr>
          <p:nvPr/>
        </p:nvSpPr>
        <p:spPr bwMode="auto">
          <a:xfrm>
            <a:off x="381000" y="4114800"/>
            <a:ext cx="8229600" cy="190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How far would the electric and magnetic fields extend?</a:t>
            </a:r>
          </a:p>
          <a:p>
            <a:pPr marL="742950" lvl="1" indent="-285750">
              <a:spcBef>
                <a:spcPct val="20000"/>
              </a:spcBef>
              <a:buFontTx/>
              <a:buChar char="–"/>
            </a:pPr>
            <a:r>
              <a:rPr lang="en-US">
                <a:solidFill>
                  <a:srgbClr val="660066"/>
                </a:solidFill>
                <a:latin typeface="Arial Narrow" charset="0"/>
                <a:ea typeface="ＭＳ Ｐゴシック" charset="-128"/>
              </a:rPr>
              <a:t>In static case, the field extends indefinitely</a:t>
            </a:r>
          </a:p>
          <a:p>
            <a:pPr marL="742950" lvl="1" indent="-285750">
              <a:spcBef>
                <a:spcPct val="20000"/>
              </a:spcBef>
              <a:buFontTx/>
              <a:buChar char="–"/>
            </a:pPr>
            <a:r>
              <a:rPr lang="en-US">
                <a:solidFill>
                  <a:srgbClr val="660066"/>
                </a:solidFill>
                <a:latin typeface="Arial Narrow" charset="0"/>
                <a:ea typeface="ＭＳ Ｐゴシック" charset="-128"/>
              </a:rPr>
              <a:t>When the switch is closed, the fields are formed nearby the rods quickly but </a:t>
            </a:r>
          </a:p>
          <a:p>
            <a:pPr marL="742950" lvl="1" indent="-285750">
              <a:spcBef>
                <a:spcPct val="20000"/>
              </a:spcBef>
              <a:buFontTx/>
              <a:buChar char="–"/>
            </a:pPr>
            <a:r>
              <a:rPr lang="en-US">
                <a:solidFill>
                  <a:srgbClr val="660066"/>
                </a:solidFill>
                <a:latin typeface="Arial Narrow" charset="0"/>
                <a:ea typeface="ＭＳ Ｐゴシック" charset="-128"/>
              </a:rPr>
              <a:t>The stored energy in the fields won’t propagate w/ infinite speed</a:t>
            </a:r>
          </a:p>
        </p:txBody>
      </p:sp>
    </p:spTree>
    <p:extLst>
      <p:ext uri="{BB962C8B-B14F-4D97-AF65-F5344CB8AC3E}">
        <p14:creationId xmlns:p14="http://schemas.microsoft.com/office/powerpoint/2010/main" val="405113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Thursday, July 5, 2018</a:t>
            </a:r>
            <a:endParaRPr lang="en-US"/>
          </a:p>
        </p:txBody>
      </p:sp>
      <p:sp>
        <p:nvSpPr>
          <p:cNvPr id="17" name="Footer Placeholder 4"/>
          <p:cNvSpPr>
            <a:spLocks noGrp="1"/>
          </p:cNvSpPr>
          <p:nvPr>
            <p:ph type="ftr" sz="quarter" idx="11"/>
          </p:nvPr>
        </p:nvSpPr>
        <p:spPr/>
        <p:txBody>
          <a:bodyPr/>
          <a:lstStyle/>
          <a:p>
            <a:r>
              <a:rPr lang="de-DE" smtClean="0"/>
              <a:t>PHYS 1444-001, Summer 2018               Dr. Jaehoon Yu</a:t>
            </a:r>
            <a:endParaRPr lang="en-US"/>
          </a:p>
        </p:txBody>
      </p:sp>
      <p:sp>
        <p:nvSpPr>
          <p:cNvPr id="18" name="Slide Number Placeholder 5"/>
          <p:cNvSpPr>
            <a:spLocks noGrp="1"/>
          </p:cNvSpPr>
          <p:nvPr>
            <p:ph type="sldNum" sz="quarter" idx="12"/>
          </p:nvPr>
        </p:nvSpPr>
        <p:spPr/>
        <p:txBody>
          <a:bodyPr/>
          <a:lstStyle/>
          <a:p>
            <a:fld id="{25C6E6BD-4FF8-7A4E-8EB4-D69F223C1278}" type="slidenum">
              <a:rPr lang="en-US"/>
              <a:pPr/>
              <a:t>117</a:t>
            </a:fld>
            <a:endParaRPr lang="en-US"/>
          </a:p>
        </p:txBody>
      </p:sp>
      <p:grpSp>
        <p:nvGrpSpPr>
          <p:cNvPr id="2" name="Group 14"/>
          <p:cNvGrpSpPr>
            <a:grpSpLocks/>
          </p:cNvGrpSpPr>
          <p:nvPr/>
        </p:nvGrpSpPr>
        <p:grpSpPr bwMode="auto">
          <a:xfrm>
            <a:off x="7239000" y="152400"/>
            <a:ext cx="4343400" cy="3733800"/>
            <a:chOff x="336" y="1248"/>
            <a:chExt cx="2784" cy="2088"/>
          </a:xfrm>
        </p:grpSpPr>
        <p:pic>
          <p:nvPicPr>
            <p:cNvPr id="363530" name="Picture 10" descr="FG32_007"/>
            <p:cNvPicPr>
              <a:picLocks noChangeAspect="1" noChangeArrowheads="1"/>
            </p:cNvPicPr>
            <p:nvPr/>
          </p:nvPicPr>
          <p:blipFill>
            <a:blip r:embed="rId3"/>
            <a:srcRect/>
            <a:stretch>
              <a:fillRect/>
            </a:stretch>
          </p:blipFill>
          <p:spPr bwMode="auto">
            <a:xfrm>
              <a:off x="336" y="1248"/>
              <a:ext cx="2784" cy="2088"/>
            </a:xfrm>
            <a:prstGeom prst="rect">
              <a:avLst/>
            </a:prstGeom>
            <a:noFill/>
          </p:spPr>
        </p:pic>
        <p:sp>
          <p:nvSpPr>
            <p:cNvPr id="363532" name="Rectangle 12"/>
            <p:cNvSpPr>
              <a:spLocks noChangeArrowheads="1"/>
            </p:cNvSpPr>
            <p:nvPr/>
          </p:nvSpPr>
          <p:spPr bwMode="auto">
            <a:xfrm>
              <a:off x="1488" y="1632"/>
              <a:ext cx="1632" cy="14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63533" name="Rectangle 13"/>
            <p:cNvSpPr>
              <a:spLocks noChangeArrowheads="1"/>
            </p:cNvSpPr>
            <p:nvPr/>
          </p:nvSpPr>
          <p:spPr bwMode="auto">
            <a:xfrm>
              <a:off x="624" y="2976"/>
              <a:ext cx="240" cy="96"/>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17"/>
          <p:cNvGrpSpPr>
            <a:grpSpLocks/>
          </p:cNvGrpSpPr>
          <p:nvPr/>
        </p:nvGrpSpPr>
        <p:grpSpPr bwMode="auto">
          <a:xfrm>
            <a:off x="5943600" y="3276600"/>
            <a:ext cx="3200400" cy="3048000"/>
            <a:chOff x="2976" y="2352"/>
            <a:chExt cx="2784" cy="2088"/>
          </a:xfrm>
        </p:grpSpPr>
        <p:pic>
          <p:nvPicPr>
            <p:cNvPr id="363531" name="Picture 11" descr="FG32_007"/>
            <p:cNvPicPr>
              <a:picLocks noChangeAspect="1" noChangeArrowheads="1"/>
            </p:cNvPicPr>
            <p:nvPr/>
          </p:nvPicPr>
          <p:blipFill>
            <a:blip r:embed="rId3"/>
            <a:srcRect/>
            <a:stretch>
              <a:fillRect/>
            </a:stretch>
          </p:blipFill>
          <p:spPr bwMode="auto">
            <a:xfrm>
              <a:off x="2976" y="2352"/>
              <a:ext cx="2784" cy="2088"/>
            </a:xfrm>
            <a:prstGeom prst="rect">
              <a:avLst/>
            </a:prstGeom>
            <a:noFill/>
          </p:spPr>
        </p:pic>
        <p:sp>
          <p:nvSpPr>
            <p:cNvPr id="363535" name="Rectangle 15"/>
            <p:cNvSpPr>
              <a:spLocks noChangeArrowheads="1"/>
            </p:cNvSpPr>
            <p:nvPr/>
          </p:nvSpPr>
          <p:spPr bwMode="auto">
            <a:xfrm>
              <a:off x="3024" y="2832"/>
              <a:ext cx="960" cy="14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63536" name="Rectangle 16"/>
            <p:cNvSpPr>
              <a:spLocks noChangeArrowheads="1"/>
            </p:cNvSpPr>
            <p:nvPr/>
          </p:nvSpPr>
          <p:spPr bwMode="auto">
            <a:xfrm>
              <a:off x="4416" y="4032"/>
              <a:ext cx="240"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63523" name="Rectangle 3"/>
          <p:cNvSpPr>
            <a:spLocks noGrp="1" noChangeArrowheads="1"/>
          </p:cNvSpPr>
          <p:nvPr>
            <p:ph type="title"/>
          </p:nvPr>
        </p:nvSpPr>
        <p:spPr>
          <a:xfrm>
            <a:off x="381000" y="76200"/>
            <a:ext cx="8534400" cy="609600"/>
          </a:xfrm>
        </p:spPr>
        <p:txBody>
          <a:bodyPr/>
          <a:lstStyle/>
          <a:p>
            <a:r>
              <a:rPr lang="en-US"/>
              <a:t>Production of EM Waves</a:t>
            </a:r>
          </a:p>
        </p:txBody>
      </p:sp>
      <p:graphicFrame>
        <p:nvGraphicFramePr>
          <p:cNvPr id="36352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9889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352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9889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352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889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3527" name="Rectangle 7"/>
          <p:cNvSpPr>
            <a:spLocks noGrp="1" noChangeArrowheads="1"/>
          </p:cNvSpPr>
          <p:nvPr>
            <p:ph type="body" idx="1"/>
          </p:nvPr>
        </p:nvSpPr>
        <p:spPr>
          <a:xfrm>
            <a:off x="304800" y="685800"/>
            <a:ext cx="7010400" cy="5715000"/>
          </a:xfrm>
        </p:spPr>
        <p:txBody>
          <a:bodyPr/>
          <a:lstStyle/>
          <a:p>
            <a:pPr>
              <a:lnSpc>
                <a:spcPct val="90000"/>
              </a:lnSpc>
            </a:pPr>
            <a:r>
              <a:rPr lang="en-US" sz="2400"/>
              <a:t>What happens if the antenna is connected to an ac power source?</a:t>
            </a:r>
          </a:p>
          <a:p>
            <a:pPr lvl="1">
              <a:lnSpc>
                <a:spcPct val="90000"/>
              </a:lnSpc>
            </a:pPr>
            <a:r>
              <a:rPr lang="en-US" sz="2000"/>
              <a:t>When the connection was initially made, the rods are charging up quickly w/ the current flowing in one direction as shown in the figure</a:t>
            </a:r>
          </a:p>
          <a:p>
            <a:pPr lvl="2">
              <a:lnSpc>
                <a:spcPct val="90000"/>
              </a:lnSpc>
            </a:pPr>
            <a:r>
              <a:rPr lang="en-US" sz="1800"/>
              <a:t>The field lines form as in the dc case</a:t>
            </a:r>
          </a:p>
          <a:p>
            <a:pPr lvl="2">
              <a:lnSpc>
                <a:spcPct val="90000"/>
              </a:lnSpc>
            </a:pPr>
            <a:r>
              <a:rPr lang="en-US" sz="1800"/>
              <a:t>The field lines propagate away from the antenna</a:t>
            </a:r>
          </a:p>
          <a:p>
            <a:pPr lvl="1">
              <a:lnSpc>
                <a:spcPct val="90000"/>
              </a:lnSpc>
            </a:pPr>
            <a:r>
              <a:rPr lang="en-US" sz="2000"/>
              <a:t>Then the direction of the voltage reverses</a:t>
            </a:r>
          </a:p>
          <a:p>
            <a:pPr lvl="2">
              <a:lnSpc>
                <a:spcPct val="90000"/>
              </a:lnSpc>
            </a:pPr>
            <a:r>
              <a:rPr lang="en-US" sz="1800"/>
              <a:t>The new field lines with the opposite direction forms </a:t>
            </a:r>
          </a:p>
          <a:p>
            <a:pPr lvl="2">
              <a:lnSpc>
                <a:spcPct val="90000"/>
              </a:lnSpc>
            </a:pPr>
            <a:r>
              <a:rPr lang="en-US" sz="1800"/>
              <a:t>While the original field lines still propagates away from the rod reaching out far</a:t>
            </a:r>
          </a:p>
          <a:p>
            <a:pPr lvl="3">
              <a:lnSpc>
                <a:spcPct val="90000"/>
              </a:lnSpc>
            </a:pPr>
            <a:r>
              <a:rPr lang="en-US" sz="1600"/>
              <a:t>Since the original field propagates through an empty space, the field lines must form a closed loop (no charge exist)</a:t>
            </a:r>
          </a:p>
          <a:p>
            <a:pPr lvl="2">
              <a:lnSpc>
                <a:spcPct val="90000"/>
              </a:lnSpc>
            </a:pPr>
            <a:r>
              <a:rPr lang="en-US" sz="1800"/>
              <a:t>Since changing electric and magnetic fields produce changing magnetic and electric fields, the fields moving outward is self supporting and do not need antenna with flowing charge</a:t>
            </a:r>
          </a:p>
          <a:p>
            <a:pPr lvl="1">
              <a:lnSpc>
                <a:spcPct val="90000"/>
              </a:lnSpc>
            </a:pPr>
            <a:r>
              <a:rPr lang="en-US" sz="2000"/>
              <a:t>The fields far from the antenna is called the </a:t>
            </a:r>
            <a:r>
              <a:rPr lang="en-US" sz="2000" b="1" u="sng">
                <a:solidFill>
                  <a:srgbClr val="CC0000"/>
                </a:solidFill>
              </a:rPr>
              <a:t>radiation field</a:t>
            </a:r>
          </a:p>
          <a:p>
            <a:pPr lvl="1">
              <a:lnSpc>
                <a:spcPct val="90000"/>
              </a:lnSpc>
            </a:pPr>
            <a:r>
              <a:rPr lang="en-US" sz="2000"/>
              <a:t>Both electric and magnetic fields form closed loops perpendicular to each other </a:t>
            </a:r>
          </a:p>
        </p:txBody>
      </p:sp>
      <p:graphicFrame>
        <p:nvGraphicFramePr>
          <p:cNvPr id="36352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889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20946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BEDA1DC7-6494-9E48-BA2C-5A790D78540E}" type="slidenum">
              <a:rPr lang="en-US"/>
              <a:pPr/>
              <a:t>118</a:t>
            </a:fld>
            <a:endParaRPr lang="en-US"/>
          </a:p>
        </p:txBody>
      </p:sp>
      <p:sp>
        <p:nvSpPr>
          <p:cNvPr id="364554" name="Rectangle 10"/>
          <p:cNvSpPr>
            <a:spLocks noGrp="1" noChangeArrowheads="1"/>
          </p:cNvSpPr>
          <p:nvPr>
            <p:ph type="title"/>
          </p:nvPr>
        </p:nvSpPr>
        <p:spPr>
          <a:xfrm>
            <a:off x="381000" y="76200"/>
            <a:ext cx="8534400" cy="609600"/>
          </a:xfrm>
        </p:spPr>
        <p:txBody>
          <a:bodyPr/>
          <a:lstStyle/>
          <a:p>
            <a:r>
              <a:rPr lang="en-US"/>
              <a:t>Properties of Radiation Fields</a:t>
            </a:r>
          </a:p>
        </p:txBody>
      </p:sp>
      <p:graphicFrame>
        <p:nvGraphicFramePr>
          <p:cNvPr id="364555"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9992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4556"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9992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4557"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992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4558" name="Rectangle 14"/>
          <p:cNvSpPr>
            <a:spLocks noGrp="1" noChangeArrowheads="1"/>
          </p:cNvSpPr>
          <p:nvPr>
            <p:ph type="body" idx="1"/>
          </p:nvPr>
        </p:nvSpPr>
        <p:spPr>
          <a:xfrm>
            <a:off x="304800" y="685800"/>
            <a:ext cx="8382000" cy="5715000"/>
          </a:xfrm>
        </p:spPr>
        <p:txBody>
          <a:bodyPr/>
          <a:lstStyle/>
          <a:p>
            <a:r>
              <a:rPr lang="en-US"/>
              <a:t>The fields travel on the other side of the antenna as well</a:t>
            </a:r>
          </a:p>
          <a:p>
            <a:r>
              <a:rPr lang="en-US"/>
              <a:t>The field strength are the greatest in the direction perpendicular to the oscillating charge while along the direction is 0</a:t>
            </a:r>
          </a:p>
          <a:p>
            <a:r>
              <a:rPr lang="en-US"/>
              <a:t>The magnitude of E and B in the radiation field decrease with distance as 1/r</a:t>
            </a:r>
          </a:p>
          <a:p>
            <a:r>
              <a:rPr lang="en-US"/>
              <a:t>The energy carried by the EM wave is proportional to the square of the amplitude, E</a:t>
            </a:r>
            <a:r>
              <a:rPr lang="en-US" baseline="30000"/>
              <a:t>2</a:t>
            </a:r>
            <a:r>
              <a:rPr lang="en-US"/>
              <a:t> or B</a:t>
            </a:r>
            <a:r>
              <a:rPr lang="en-US" baseline="30000"/>
              <a:t>2</a:t>
            </a:r>
          </a:p>
          <a:p>
            <a:pPr lvl="1"/>
            <a:r>
              <a:rPr lang="en-US"/>
              <a:t>So the intensity of wave decreases as 1/r</a:t>
            </a:r>
            <a:r>
              <a:rPr lang="en-US" baseline="30000"/>
              <a:t>2</a:t>
            </a:r>
          </a:p>
        </p:txBody>
      </p:sp>
      <p:graphicFrame>
        <p:nvGraphicFramePr>
          <p:cNvPr id="364559" name="Object 1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9992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729461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94A98F48-E6DB-C245-BC1B-320E7796E7B1}" type="slidenum">
              <a:rPr lang="en-US"/>
              <a:pPr/>
              <a:t>119</a:t>
            </a:fld>
            <a:endParaRPr lang="en-US"/>
          </a:p>
        </p:txBody>
      </p:sp>
      <p:sp>
        <p:nvSpPr>
          <p:cNvPr id="365570" name="Rectangle 2"/>
          <p:cNvSpPr>
            <a:spLocks noGrp="1" noChangeArrowheads="1"/>
          </p:cNvSpPr>
          <p:nvPr>
            <p:ph type="title"/>
          </p:nvPr>
        </p:nvSpPr>
        <p:spPr>
          <a:xfrm>
            <a:off x="381000" y="76200"/>
            <a:ext cx="8534400" cy="609600"/>
          </a:xfrm>
        </p:spPr>
        <p:txBody>
          <a:bodyPr/>
          <a:lstStyle/>
          <a:p>
            <a:r>
              <a:rPr lang="en-US"/>
              <a:t>Properties of Radiation Fields</a:t>
            </a:r>
          </a:p>
        </p:txBody>
      </p:sp>
      <p:graphicFrame>
        <p:nvGraphicFramePr>
          <p:cNvPr id="3655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0094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0094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094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5574" name="Rectangle 6"/>
          <p:cNvSpPr>
            <a:spLocks noGrp="1" noChangeArrowheads="1"/>
          </p:cNvSpPr>
          <p:nvPr>
            <p:ph type="body" idx="1"/>
          </p:nvPr>
        </p:nvSpPr>
        <p:spPr>
          <a:xfrm>
            <a:off x="381000" y="762000"/>
            <a:ext cx="8382000" cy="5638800"/>
          </a:xfrm>
        </p:spPr>
        <p:txBody>
          <a:bodyPr/>
          <a:lstStyle/>
          <a:p>
            <a:r>
              <a:rPr lang="en-US" dirty="0"/>
              <a:t>The electric and magnetic fields at any point are perpendicular to each other and to the direction of motion </a:t>
            </a:r>
          </a:p>
          <a:p>
            <a:r>
              <a:rPr lang="en-US" dirty="0"/>
              <a:t>The fields alternate in direction</a:t>
            </a:r>
          </a:p>
          <a:p>
            <a:pPr lvl="1"/>
            <a:r>
              <a:rPr lang="en-US" dirty="0"/>
              <a:t>The field strengths vary from </a:t>
            </a:r>
            <a:r>
              <a:rPr lang="en-US" dirty="0" smtClean="0"/>
              <a:t>maximum </a:t>
            </a:r>
            <a:r>
              <a:rPr lang="en-US" dirty="0"/>
              <a:t>in one direction, to 0 and to max in the opposite direction</a:t>
            </a:r>
          </a:p>
          <a:p>
            <a:r>
              <a:rPr lang="en-US" dirty="0"/>
              <a:t>The electric and magnetic fields are in phase</a:t>
            </a:r>
          </a:p>
          <a:p>
            <a:r>
              <a:rPr lang="en-US" dirty="0"/>
              <a:t>Very far from the antenna, the field lines are pretty flat over a reasonably large area</a:t>
            </a:r>
          </a:p>
          <a:p>
            <a:pPr lvl="1"/>
            <a:r>
              <a:rPr lang="en-US" dirty="0"/>
              <a:t>Called plane waves</a:t>
            </a:r>
          </a:p>
        </p:txBody>
      </p:sp>
      <p:graphicFrame>
        <p:nvGraphicFramePr>
          <p:cNvPr id="3655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094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8788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Thursday, July 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12</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76200"/>
            <a:ext cx="9144000" cy="609600"/>
          </a:xfrm>
        </p:spPr>
        <p:txBody>
          <a:bodyPr/>
          <a:lstStyle/>
          <a:p>
            <a:r>
              <a:rPr lang="en-US" dirty="0"/>
              <a:t>Verification of </a:t>
            </a:r>
            <a:r>
              <a:rPr lang="en-US" dirty="0" err="1"/>
              <a:t>Ampére’s</a:t>
            </a:r>
            <a:r>
              <a:rPr lang="en-US"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8554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8554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8554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2286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a:t>
            </a:r>
            <a:r>
              <a:rPr lang="en-US" sz="2400" dirty="0" smtClean="0"/>
              <a:t> </a:t>
            </a:r>
            <a:r>
              <a:rPr lang="en-US" sz="2400" dirty="0" smtClean="0">
                <a:latin typeface="Symbol" charset="2"/>
              </a:rPr>
              <a:t>μ</a:t>
            </a:r>
            <a:r>
              <a:rPr lang="en-US" sz="2400" baseline="-25000" dirty="0" smtClean="0"/>
              <a:t>0</a:t>
            </a:r>
            <a:r>
              <a:rPr lang="en-US" sz="2400" dirty="0" smtClean="0">
                <a:latin typeface="Monotype Corsiva" charset="0"/>
              </a:rPr>
              <a:t>I</a:t>
            </a:r>
            <a:r>
              <a:rPr lang="en-US" sz="2400" baseline="-25000" dirty="0" smtClean="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8554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128679394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July 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55C08707-FB53-E642-9BF0-E2D2130D72F4}" type="slidenum">
              <a:rPr lang="en-US"/>
              <a:pPr/>
              <a:t>120</a:t>
            </a:fld>
            <a:endParaRPr lang="en-US"/>
          </a:p>
        </p:txBody>
      </p:sp>
      <p:pic>
        <p:nvPicPr>
          <p:cNvPr id="366594" name="Picture 2" descr="FG32_009"/>
          <p:cNvPicPr>
            <a:picLocks noChangeAspect="1" noChangeArrowheads="1"/>
          </p:cNvPicPr>
          <p:nvPr/>
        </p:nvPicPr>
        <p:blipFill>
          <a:blip r:embed="rId3"/>
          <a:srcRect/>
          <a:stretch>
            <a:fillRect/>
          </a:stretch>
        </p:blipFill>
        <p:spPr bwMode="auto">
          <a:xfrm>
            <a:off x="0" y="0"/>
            <a:ext cx="9144000" cy="4457700"/>
          </a:xfrm>
          <a:prstGeom prst="rect">
            <a:avLst/>
          </a:prstGeom>
          <a:noFill/>
        </p:spPr>
      </p:pic>
      <p:sp>
        <p:nvSpPr>
          <p:cNvPr id="366595" name="Rectangle 3"/>
          <p:cNvSpPr>
            <a:spLocks noGrp="1" noChangeArrowheads="1"/>
          </p:cNvSpPr>
          <p:nvPr>
            <p:ph type="title"/>
          </p:nvPr>
        </p:nvSpPr>
        <p:spPr>
          <a:xfrm>
            <a:off x="381000" y="76200"/>
            <a:ext cx="8534400" cy="609600"/>
          </a:xfrm>
        </p:spPr>
        <p:txBody>
          <a:bodyPr/>
          <a:lstStyle/>
          <a:p>
            <a:r>
              <a:rPr lang="en-US"/>
              <a:t>EM Waves</a:t>
            </a:r>
          </a:p>
        </p:txBody>
      </p:sp>
      <p:graphicFrame>
        <p:nvGraphicFramePr>
          <p:cNvPr id="3665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0196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65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0196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65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197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6599" name="Rectangle 7"/>
          <p:cNvSpPr>
            <a:spLocks noGrp="1" noChangeArrowheads="1"/>
          </p:cNvSpPr>
          <p:nvPr>
            <p:ph type="body" idx="1"/>
          </p:nvPr>
        </p:nvSpPr>
        <p:spPr>
          <a:xfrm>
            <a:off x="381000" y="762000"/>
            <a:ext cx="8534400" cy="5562600"/>
          </a:xfrm>
        </p:spPr>
        <p:txBody>
          <a:bodyPr/>
          <a:lstStyle/>
          <a:p>
            <a:pPr>
              <a:lnSpc>
                <a:spcPct val="80000"/>
              </a:lnSpc>
            </a:pPr>
            <a:r>
              <a:rPr lang="en-US" sz="2800" dirty="0"/>
              <a:t>If the voltage of the source varies </a:t>
            </a:r>
            <a:r>
              <a:rPr lang="en-US" sz="2800" dirty="0" err="1"/>
              <a:t>sinusoidally</a:t>
            </a:r>
            <a:r>
              <a:rPr lang="en-US" sz="2800" dirty="0"/>
              <a:t>, the field strengths of the radiation field vary </a:t>
            </a:r>
            <a:r>
              <a:rPr lang="en-US" sz="2800" dirty="0" err="1"/>
              <a:t>sinusoidally</a:t>
            </a: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r>
              <a:rPr lang="en-US" sz="2800" dirty="0"/>
              <a:t>We call these waves EM waves</a:t>
            </a:r>
          </a:p>
          <a:p>
            <a:pPr>
              <a:lnSpc>
                <a:spcPct val="80000"/>
              </a:lnSpc>
            </a:pPr>
            <a:r>
              <a:rPr lang="en-US" sz="2800" dirty="0"/>
              <a:t>They are transverse waves</a:t>
            </a:r>
          </a:p>
          <a:p>
            <a:pPr>
              <a:lnSpc>
                <a:spcPct val="80000"/>
              </a:lnSpc>
            </a:pPr>
            <a:r>
              <a:rPr lang="en-US" sz="2800" dirty="0"/>
              <a:t>EM waves are always waves of fields</a:t>
            </a:r>
          </a:p>
          <a:p>
            <a:pPr lvl="1">
              <a:lnSpc>
                <a:spcPct val="80000"/>
              </a:lnSpc>
            </a:pPr>
            <a:r>
              <a:rPr lang="en-US" sz="2400" dirty="0"/>
              <a:t>Since these are fields, they can propagate through an empty space</a:t>
            </a:r>
          </a:p>
          <a:p>
            <a:pPr>
              <a:lnSpc>
                <a:spcPct val="80000"/>
              </a:lnSpc>
            </a:pPr>
            <a:r>
              <a:rPr lang="en-US" sz="2800" dirty="0"/>
              <a:t>In general </a:t>
            </a:r>
            <a:r>
              <a:rPr lang="en-US" sz="2800" u="sng" dirty="0">
                <a:solidFill>
                  <a:srgbClr val="CC0000"/>
                </a:solidFill>
              </a:rPr>
              <a:t>accelerating electric charges give rise to electromagnetic waves</a:t>
            </a:r>
          </a:p>
          <a:p>
            <a:pPr>
              <a:lnSpc>
                <a:spcPct val="80000"/>
              </a:lnSpc>
            </a:pPr>
            <a:r>
              <a:rPr lang="en-US" sz="2800" dirty="0"/>
              <a:t>This prediction from Maxwell’s equations was experimentally by Heinrich Hertz through the discovery of radio waves</a:t>
            </a:r>
          </a:p>
        </p:txBody>
      </p:sp>
      <p:graphicFrame>
        <p:nvGraphicFramePr>
          <p:cNvPr id="36660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197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158184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FF7C6F54-022F-9943-A40A-4A37A4164EB6}" type="slidenum">
              <a:rPr lang="en-US"/>
              <a:pPr/>
              <a:t>121</a:t>
            </a:fld>
            <a:endParaRPr lang="en-US"/>
          </a:p>
        </p:txBody>
      </p:sp>
      <p:grpSp>
        <p:nvGrpSpPr>
          <p:cNvPr id="2" name="Group 2"/>
          <p:cNvGrpSpPr>
            <a:grpSpLocks/>
          </p:cNvGrpSpPr>
          <p:nvPr/>
        </p:nvGrpSpPr>
        <p:grpSpPr bwMode="auto">
          <a:xfrm>
            <a:off x="5410200" y="4876800"/>
            <a:ext cx="3733800" cy="2667000"/>
            <a:chOff x="3552" y="3120"/>
            <a:chExt cx="2016" cy="1680"/>
          </a:xfrm>
        </p:grpSpPr>
        <p:pic>
          <p:nvPicPr>
            <p:cNvPr id="371715" name="Picture 3" descr="FG32_009"/>
            <p:cNvPicPr>
              <a:picLocks noChangeAspect="1" noChangeArrowheads="1"/>
            </p:cNvPicPr>
            <p:nvPr/>
          </p:nvPicPr>
          <p:blipFill>
            <a:blip r:embed="rId3"/>
            <a:srcRect/>
            <a:stretch>
              <a:fillRect/>
            </a:stretch>
          </p:blipFill>
          <p:spPr bwMode="auto">
            <a:xfrm>
              <a:off x="3552" y="3120"/>
              <a:ext cx="2016" cy="1680"/>
            </a:xfrm>
            <a:prstGeom prst="rect">
              <a:avLst/>
            </a:prstGeom>
            <a:noFill/>
          </p:spPr>
        </p:pic>
        <p:graphicFrame>
          <p:nvGraphicFramePr>
            <p:cNvPr id="371716" name="Object 4"/>
            <p:cNvGraphicFramePr>
              <a:graphicFrameLocks noChangeAspect="1"/>
            </p:cNvGraphicFramePr>
            <p:nvPr/>
          </p:nvGraphicFramePr>
          <p:xfrm>
            <a:off x="5328" y="4032"/>
            <a:ext cx="195" cy="280"/>
          </p:xfrm>
          <a:graphic>
            <a:graphicData uri="http://schemas.openxmlformats.org/presentationml/2006/ole">
              <mc:AlternateContent xmlns:mc="http://schemas.openxmlformats.org/markup-compatibility/2006">
                <mc:Choice xmlns:v="urn:schemas-microsoft-com:vml" Requires="v">
                  <p:oleObj spid="_x0000_s503043" name="Equation" r:id="rId4" imgW="114120" imgH="164880" progId="Equation.DSMT4">
                    <p:embed/>
                  </p:oleObj>
                </mc:Choice>
                <mc:Fallback>
                  <p:oleObj name="Equation" r:id="rId4" imgW="11412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 y="4032"/>
                          <a:ext cx="195" cy="28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pSp>
      <p:sp>
        <p:nvSpPr>
          <p:cNvPr id="371717" name="Rectangle 5"/>
          <p:cNvSpPr>
            <a:spLocks noGrp="1" noChangeArrowheads="1"/>
          </p:cNvSpPr>
          <p:nvPr>
            <p:ph type="title"/>
          </p:nvPr>
        </p:nvSpPr>
        <p:spPr>
          <a:xfrm>
            <a:off x="381000" y="0"/>
            <a:ext cx="8534400" cy="609600"/>
          </a:xfrm>
        </p:spPr>
        <p:txBody>
          <a:bodyPr/>
          <a:lstStyle/>
          <a:p>
            <a:r>
              <a:rPr lang="en-US"/>
              <a:t>EM Waves and Their Speeds</a:t>
            </a:r>
          </a:p>
        </p:txBody>
      </p:sp>
      <p:graphicFrame>
        <p:nvGraphicFramePr>
          <p:cNvPr id="371718"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0304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9"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0304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2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3046"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1721" name="Rectangle 9"/>
          <p:cNvSpPr>
            <a:spLocks noGrp="1" noChangeArrowheads="1"/>
          </p:cNvSpPr>
          <p:nvPr>
            <p:ph type="body" idx="1"/>
          </p:nvPr>
        </p:nvSpPr>
        <p:spPr>
          <a:xfrm>
            <a:off x="228600" y="609600"/>
            <a:ext cx="8686800" cy="5943600"/>
          </a:xfrm>
        </p:spPr>
        <p:txBody>
          <a:bodyPr/>
          <a:lstStyle/>
          <a:p>
            <a:pPr>
              <a:lnSpc>
                <a:spcPct val="90000"/>
              </a:lnSpc>
            </a:pPr>
            <a:r>
              <a:rPr lang="en-US"/>
              <a:t>Let’s consider a region of free space.  What’s a free space?</a:t>
            </a:r>
          </a:p>
          <a:p>
            <a:pPr lvl="1">
              <a:lnSpc>
                <a:spcPct val="90000"/>
              </a:lnSpc>
            </a:pPr>
            <a:r>
              <a:rPr lang="en-US"/>
              <a:t>An area of space where there is no charges or conduction currents</a:t>
            </a:r>
          </a:p>
          <a:p>
            <a:pPr lvl="1">
              <a:lnSpc>
                <a:spcPct val="90000"/>
              </a:lnSpc>
            </a:pPr>
            <a:r>
              <a:rPr lang="en-US"/>
              <a:t>In other words, far from emf sources so that the wave fronts are essentially flat or not distorted over a reasonable area</a:t>
            </a:r>
          </a:p>
          <a:p>
            <a:pPr lvl="1">
              <a:lnSpc>
                <a:spcPct val="90000"/>
              </a:lnSpc>
            </a:pPr>
            <a:r>
              <a:rPr lang="en-US"/>
              <a:t>What are these flat waves called?</a:t>
            </a:r>
          </a:p>
          <a:p>
            <a:pPr lvl="2">
              <a:lnSpc>
                <a:spcPct val="90000"/>
              </a:lnSpc>
            </a:pPr>
            <a:r>
              <a:rPr lang="en-US"/>
              <a:t>Plane waves</a:t>
            </a:r>
          </a:p>
          <a:p>
            <a:pPr lvl="2">
              <a:lnSpc>
                <a:spcPct val="90000"/>
              </a:lnSpc>
            </a:pPr>
            <a:r>
              <a:rPr lang="en-US"/>
              <a:t>At any instance </a:t>
            </a:r>
            <a:r>
              <a:rPr lang="en-US" b="1"/>
              <a:t>E</a:t>
            </a:r>
            <a:r>
              <a:rPr lang="en-US"/>
              <a:t> and </a:t>
            </a:r>
            <a:r>
              <a:rPr lang="en-US" b="1"/>
              <a:t>B</a:t>
            </a:r>
            <a:r>
              <a:rPr lang="en-US"/>
              <a:t> are uniform over a large plane perpendicular to the direction of propagation</a:t>
            </a:r>
          </a:p>
          <a:p>
            <a:pPr lvl="1">
              <a:lnSpc>
                <a:spcPct val="90000"/>
              </a:lnSpc>
            </a:pPr>
            <a:r>
              <a:rPr lang="en-US"/>
              <a:t>So we can also assume that the wave is traveling in the x-direction w/ velocity, </a:t>
            </a:r>
            <a:r>
              <a:rPr lang="en-US" b="1"/>
              <a:t>v</a:t>
            </a:r>
            <a:r>
              <a:rPr lang="en-US"/>
              <a:t>=v</a:t>
            </a:r>
            <a:r>
              <a:rPr lang="en-US" b="1"/>
              <a:t>i</a:t>
            </a:r>
            <a:r>
              <a:rPr lang="en-US"/>
              <a:t>, and that </a:t>
            </a:r>
            <a:r>
              <a:rPr lang="en-US" b="1"/>
              <a:t>E</a:t>
            </a:r>
            <a:r>
              <a:rPr lang="en-US"/>
              <a:t> is parallel to y axis and </a:t>
            </a:r>
            <a:r>
              <a:rPr lang="en-US" b="1"/>
              <a:t>B</a:t>
            </a:r>
            <a:r>
              <a:rPr lang="en-US"/>
              <a:t> is parallel to z axis </a:t>
            </a:r>
          </a:p>
        </p:txBody>
      </p:sp>
      <p:graphicFrame>
        <p:nvGraphicFramePr>
          <p:cNvPr id="371722"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3047" name="Equation" r:id="rId10" imgW="914400" imgH="190080" progId="Equation.DSMT4">
                  <p:embed/>
                </p:oleObj>
              </mc:Choice>
              <mc:Fallback>
                <p:oleObj name="Equation" r:id="rId10"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71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Thursday, July 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F108E344-83F2-B540-B34C-1DFFA0822FFC}" type="slidenum">
              <a:rPr lang="en-US"/>
              <a:pPr/>
              <a:t>122</a:t>
            </a:fld>
            <a:endParaRPr lang="en-US"/>
          </a:p>
        </p:txBody>
      </p:sp>
      <p:sp>
        <p:nvSpPr>
          <p:cNvPr id="372738" name="Rectangle 2"/>
          <p:cNvSpPr>
            <a:spLocks noGrp="1" noChangeArrowheads="1"/>
          </p:cNvSpPr>
          <p:nvPr>
            <p:ph type="title"/>
          </p:nvPr>
        </p:nvSpPr>
        <p:spPr>
          <a:xfrm>
            <a:off x="381000" y="76200"/>
            <a:ext cx="8534400" cy="609600"/>
          </a:xfrm>
        </p:spPr>
        <p:txBody>
          <a:bodyPr/>
          <a:lstStyle/>
          <a:p>
            <a:r>
              <a:rPr lang="en-US"/>
              <a:t>Maxwell’s Equations w/ Q=</a:t>
            </a:r>
            <a:r>
              <a:rPr lang="en-US">
                <a:latin typeface="Symbol" charset="2"/>
              </a:rPr>
              <a:t>I</a:t>
            </a:r>
            <a:r>
              <a:rPr lang="en-US"/>
              <a:t>=0</a:t>
            </a:r>
          </a:p>
        </p:txBody>
      </p:sp>
      <p:graphicFrame>
        <p:nvGraphicFramePr>
          <p:cNvPr id="3727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0401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0401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401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2742" name="Rectangle 6"/>
          <p:cNvSpPr>
            <a:spLocks noGrp="1" noChangeArrowheads="1"/>
          </p:cNvSpPr>
          <p:nvPr>
            <p:ph type="body" idx="1"/>
          </p:nvPr>
        </p:nvSpPr>
        <p:spPr>
          <a:xfrm>
            <a:off x="381000" y="609600"/>
            <a:ext cx="8382000" cy="5486400"/>
          </a:xfrm>
        </p:spPr>
        <p:txBody>
          <a:bodyPr/>
          <a:lstStyle/>
          <a:p>
            <a:r>
              <a:rPr lang="en-US"/>
              <a:t>In this region of free space, Q=0 and </a:t>
            </a:r>
            <a:r>
              <a:rPr lang="en-US">
                <a:latin typeface="Symbol" charset="2"/>
              </a:rPr>
              <a:t>I</a:t>
            </a:r>
            <a:r>
              <a:rPr lang="en-US"/>
              <a:t>=0, thus the four Maxwell’s equations become</a:t>
            </a:r>
          </a:p>
        </p:txBody>
      </p:sp>
      <p:graphicFrame>
        <p:nvGraphicFramePr>
          <p:cNvPr id="37274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401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2752" name="AutoShape 16"/>
          <p:cNvSpPr>
            <a:spLocks noChangeArrowheads="1"/>
          </p:cNvSpPr>
          <p:nvPr/>
        </p:nvSpPr>
        <p:spPr bwMode="auto">
          <a:xfrm>
            <a:off x="3975100" y="1731963"/>
            <a:ext cx="960438" cy="711200"/>
          </a:xfrm>
          <a:prstGeom prst="rightArrow">
            <a:avLst>
              <a:gd name="adj1" fmla="val 50000"/>
              <a:gd name="adj2" fmla="val 33761"/>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Q</a:t>
            </a:r>
            <a:r>
              <a:rPr lang="en-US" sz="2000" b="1" baseline="-25000">
                <a:solidFill>
                  <a:srgbClr val="CC0000"/>
                </a:solidFill>
                <a:latin typeface="Arial Narrow" charset="0"/>
              </a:rPr>
              <a:t>encl</a:t>
            </a:r>
            <a:r>
              <a:rPr lang="en-US" sz="2000" b="1">
                <a:solidFill>
                  <a:srgbClr val="CC0000"/>
                </a:solidFill>
                <a:latin typeface="Arial Narrow" charset="0"/>
              </a:rPr>
              <a:t>=0</a:t>
            </a:r>
          </a:p>
        </p:txBody>
      </p:sp>
      <p:sp>
        <p:nvSpPr>
          <p:cNvPr id="372753" name="AutoShape 17"/>
          <p:cNvSpPr>
            <a:spLocks noChangeArrowheads="1"/>
          </p:cNvSpPr>
          <p:nvPr/>
        </p:nvSpPr>
        <p:spPr bwMode="auto">
          <a:xfrm>
            <a:off x="3675063" y="2565400"/>
            <a:ext cx="1582737" cy="711200"/>
          </a:xfrm>
          <a:prstGeom prst="rightArrow">
            <a:avLst>
              <a:gd name="adj1" fmla="val 50000"/>
              <a:gd name="adj2" fmla="val 55636"/>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No Changes</a:t>
            </a:r>
          </a:p>
        </p:txBody>
      </p:sp>
      <p:sp>
        <p:nvSpPr>
          <p:cNvPr id="372754" name="AutoShape 18"/>
          <p:cNvSpPr>
            <a:spLocks noChangeArrowheads="1"/>
          </p:cNvSpPr>
          <p:nvPr/>
        </p:nvSpPr>
        <p:spPr bwMode="auto">
          <a:xfrm>
            <a:off x="3686175" y="3433763"/>
            <a:ext cx="1582738" cy="711200"/>
          </a:xfrm>
          <a:prstGeom prst="rightArrow">
            <a:avLst>
              <a:gd name="adj1" fmla="val 50000"/>
              <a:gd name="adj2" fmla="val 55636"/>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No Changes</a:t>
            </a:r>
          </a:p>
        </p:txBody>
      </p:sp>
      <p:sp>
        <p:nvSpPr>
          <p:cNvPr id="372755" name="AutoShape 19"/>
          <p:cNvSpPr>
            <a:spLocks noChangeArrowheads="1"/>
          </p:cNvSpPr>
          <p:nvPr/>
        </p:nvSpPr>
        <p:spPr bwMode="auto">
          <a:xfrm>
            <a:off x="4724400" y="4375150"/>
            <a:ext cx="839788" cy="711200"/>
          </a:xfrm>
          <a:prstGeom prst="rightArrow">
            <a:avLst>
              <a:gd name="adj1" fmla="val 50000"/>
              <a:gd name="adj2" fmla="val 29520"/>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I</a:t>
            </a:r>
            <a:r>
              <a:rPr lang="en-US" sz="2000" b="1" baseline="-25000">
                <a:solidFill>
                  <a:srgbClr val="CC0000"/>
                </a:solidFill>
                <a:latin typeface="Arial Narrow" charset="0"/>
              </a:rPr>
              <a:t>encl</a:t>
            </a:r>
            <a:r>
              <a:rPr lang="en-US" sz="2000" b="1">
                <a:solidFill>
                  <a:srgbClr val="CC0000"/>
                </a:solidFill>
                <a:latin typeface="Arial Narrow" charset="0"/>
              </a:rPr>
              <a:t>=0</a:t>
            </a:r>
          </a:p>
        </p:txBody>
      </p:sp>
      <p:sp>
        <p:nvSpPr>
          <p:cNvPr id="372756" name="Text Box 20"/>
          <p:cNvSpPr txBox="1">
            <a:spLocks noChangeArrowheads="1"/>
          </p:cNvSpPr>
          <p:nvPr/>
        </p:nvSpPr>
        <p:spPr bwMode="auto">
          <a:xfrm>
            <a:off x="1066800" y="5334000"/>
            <a:ext cx="69342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pPr algn="ctr"/>
            <a:r>
              <a:rPr lang="en-US" sz="2000" b="1">
                <a:solidFill>
                  <a:srgbClr val="CC0000"/>
                </a:solidFill>
                <a:latin typeface="Arial Narrow" charset="0"/>
              </a:rPr>
              <a:t>One can observe the symmetry between electricity and magnetism.   </a:t>
            </a:r>
          </a:p>
        </p:txBody>
      </p:sp>
      <p:sp>
        <p:nvSpPr>
          <p:cNvPr id="372757" name="Text Box 21"/>
          <p:cNvSpPr txBox="1">
            <a:spLocks noChangeArrowheads="1"/>
          </p:cNvSpPr>
          <p:nvPr/>
        </p:nvSpPr>
        <p:spPr bwMode="auto">
          <a:xfrm>
            <a:off x="533400" y="5867400"/>
            <a:ext cx="83058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pPr algn="ctr"/>
            <a:r>
              <a:rPr lang="en-US" sz="2000" b="1">
                <a:solidFill>
                  <a:srgbClr val="CC0000"/>
                </a:solidFill>
                <a:latin typeface="Arial Narrow" charset="0"/>
              </a:rPr>
              <a:t>The last equation is the most important one for EM waves and their propagation!!   </a:t>
            </a:r>
          </a:p>
        </p:txBody>
      </p:sp>
      <p:pic>
        <p:nvPicPr>
          <p:cNvPr id="25" name="Picture 24"/>
          <p:cNvPicPr>
            <a:picLocks noChangeAspect="1"/>
          </p:cNvPicPr>
          <p:nvPr/>
        </p:nvPicPr>
        <p:blipFill>
          <a:blip r:embed="rId8"/>
          <a:stretch>
            <a:fillRect/>
          </a:stretch>
        </p:blipFill>
        <p:spPr>
          <a:xfrm>
            <a:off x="745581" y="1676400"/>
            <a:ext cx="1542343" cy="689995"/>
          </a:xfrm>
          <a:prstGeom prst="rect">
            <a:avLst/>
          </a:prstGeom>
          <a:solidFill>
            <a:schemeClr val="accent1">
              <a:lumMod val="60000"/>
              <a:lumOff val="40000"/>
            </a:schemeClr>
          </a:solidFill>
          <a:ln w="28575">
            <a:solidFill>
              <a:srgbClr val="C00000"/>
            </a:solidFill>
          </a:ln>
        </p:spPr>
      </p:pic>
      <p:pic>
        <p:nvPicPr>
          <p:cNvPr id="26" name="Picture 25"/>
          <p:cNvPicPr>
            <a:picLocks noChangeAspect="1"/>
          </p:cNvPicPr>
          <p:nvPr/>
        </p:nvPicPr>
        <p:blipFill>
          <a:blip r:embed="rId9"/>
          <a:stretch>
            <a:fillRect/>
          </a:stretch>
        </p:blipFill>
        <p:spPr>
          <a:xfrm>
            <a:off x="745581" y="2583013"/>
            <a:ext cx="1542343" cy="591231"/>
          </a:xfrm>
          <a:prstGeom prst="rect">
            <a:avLst/>
          </a:prstGeom>
          <a:solidFill>
            <a:schemeClr val="accent1">
              <a:lumMod val="60000"/>
              <a:lumOff val="40000"/>
            </a:schemeClr>
          </a:solidFill>
          <a:ln w="28575">
            <a:solidFill>
              <a:srgbClr val="C00000"/>
            </a:solidFill>
          </a:ln>
        </p:spPr>
      </p:pic>
      <p:pic>
        <p:nvPicPr>
          <p:cNvPr id="27" name="Picture 26"/>
          <p:cNvPicPr>
            <a:picLocks noChangeAspect="1"/>
          </p:cNvPicPr>
          <p:nvPr/>
        </p:nvPicPr>
        <p:blipFill>
          <a:blip r:embed="rId10"/>
          <a:stretch>
            <a:fillRect/>
          </a:stretch>
        </p:blipFill>
        <p:spPr>
          <a:xfrm>
            <a:off x="745581" y="3390862"/>
            <a:ext cx="1879624" cy="719362"/>
          </a:xfrm>
          <a:prstGeom prst="rect">
            <a:avLst/>
          </a:prstGeom>
          <a:solidFill>
            <a:schemeClr val="accent1">
              <a:lumMod val="60000"/>
              <a:lumOff val="40000"/>
            </a:schemeClr>
          </a:solidFill>
          <a:ln w="28575">
            <a:solidFill>
              <a:srgbClr val="C00000"/>
            </a:solidFill>
          </a:ln>
        </p:spPr>
      </p:pic>
      <p:pic>
        <p:nvPicPr>
          <p:cNvPr id="28" name="Picture 27"/>
          <p:cNvPicPr>
            <a:picLocks noChangeAspect="1"/>
          </p:cNvPicPr>
          <p:nvPr/>
        </p:nvPicPr>
        <p:blipFill>
          <a:blip r:embed="rId11"/>
          <a:stretch>
            <a:fillRect/>
          </a:stretch>
        </p:blipFill>
        <p:spPr>
          <a:xfrm>
            <a:off x="745581" y="4326843"/>
            <a:ext cx="3440723" cy="778557"/>
          </a:xfrm>
          <a:prstGeom prst="rect">
            <a:avLst/>
          </a:prstGeom>
          <a:solidFill>
            <a:schemeClr val="accent1">
              <a:lumMod val="60000"/>
              <a:lumOff val="40000"/>
            </a:schemeClr>
          </a:solidFill>
          <a:ln w="28575">
            <a:solidFill>
              <a:srgbClr val="C00000"/>
            </a:solidFill>
          </a:ln>
        </p:spPr>
      </p:pic>
      <p:pic>
        <p:nvPicPr>
          <p:cNvPr id="2" name="Picture 1"/>
          <p:cNvPicPr>
            <a:picLocks noChangeAspect="1"/>
          </p:cNvPicPr>
          <p:nvPr/>
        </p:nvPicPr>
        <p:blipFill>
          <a:blip r:embed="rId12"/>
          <a:stretch>
            <a:fillRect/>
          </a:stretch>
        </p:blipFill>
        <p:spPr>
          <a:xfrm>
            <a:off x="5774639" y="4353342"/>
            <a:ext cx="2348615" cy="758407"/>
          </a:xfrm>
          <a:prstGeom prst="rect">
            <a:avLst/>
          </a:prstGeom>
          <a:solidFill>
            <a:schemeClr val="accent1">
              <a:lumMod val="60000"/>
              <a:lumOff val="40000"/>
            </a:schemeClr>
          </a:solidFill>
          <a:ln w="28575">
            <a:solidFill>
              <a:srgbClr val="C00000"/>
            </a:solidFill>
          </a:ln>
        </p:spPr>
      </p:pic>
      <p:pic>
        <p:nvPicPr>
          <p:cNvPr id="30" name="Picture 29"/>
          <p:cNvPicPr>
            <a:picLocks noChangeAspect="1"/>
          </p:cNvPicPr>
          <p:nvPr/>
        </p:nvPicPr>
        <p:blipFill>
          <a:blip r:embed="rId10"/>
          <a:stretch>
            <a:fillRect/>
          </a:stretch>
        </p:blipFill>
        <p:spPr>
          <a:xfrm>
            <a:off x="5774639" y="3412292"/>
            <a:ext cx="1879624" cy="719362"/>
          </a:xfrm>
          <a:prstGeom prst="rect">
            <a:avLst/>
          </a:prstGeom>
          <a:solidFill>
            <a:schemeClr val="accent1">
              <a:lumMod val="60000"/>
              <a:lumOff val="40000"/>
            </a:schemeClr>
          </a:solidFill>
          <a:ln w="28575">
            <a:solidFill>
              <a:srgbClr val="C00000"/>
            </a:solidFill>
          </a:ln>
        </p:spPr>
      </p:pic>
      <p:pic>
        <p:nvPicPr>
          <p:cNvPr id="31" name="Picture 30"/>
          <p:cNvPicPr>
            <a:picLocks noChangeAspect="1"/>
          </p:cNvPicPr>
          <p:nvPr/>
        </p:nvPicPr>
        <p:blipFill>
          <a:blip r:embed="rId9"/>
          <a:stretch>
            <a:fillRect/>
          </a:stretch>
        </p:blipFill>
        <p:spPr>
          <a:xfrm>
            <a:off x="5774639" y="2599374"/>
            <a:ext cx="1542343" cy="591231"/>
          </a:xfrm>
          <a:prstGeom prst="rect">
            <a:avLst/>
          </a:prstGeom>
          <a:solidFill>
            <a:schemeClr val="accent1">
              <a:lumMod val="60000"/>
              <a:lumOff val="40000"/>
            </a:schemeClr>
          </a:solidFill>
          <a:ln w="28575">
            <a:solidFill>
              <a:srgbClr val="C00000"/>
            </a:solidFill>
          </a:ln>
        </p:spPr>
      </p:pic>
      <p:pic>
        <p:nvPicPr>
          <p:cNvPr id="3" name="Picture 2"/>
          <p:cNvPicPr>
            <a:picLocks noChangeAspect="1"/>
          </p:cNvPicPr>
          <p:nvPr/>
        </p:nvPicPr>
        <p:blipFill>
          <a:blip r:embed="rId13"/>
          <a:stretch>
            <a:fillRect/>
          </a:stretch>
        </p:blipFill>
        <p:spPr>
          <a:xfrm>
            <a:off x="5774639" y="1752600"/>
            <a:ext cx="1630662" cy="625087"/>
          </a:xfrm>
          <a:prstGeom prst="rect">
            <a:avLst/>
          </a:prstGeom>
          <a:solidFill>
            <a:schemeClr val="accent1">
              <a:lumMod val="60000"/>
              <a:lumOff val="40000"/>
            </a:schemeClr>
          </a:solidFill>
          <a:ln w="28575">
            <a:solidFill>
              <a:srgbClr val="C00000"/>
            </a:solidFill>
          </a:ln>
        </p:spPr>
      </p:pic>
    </p:spTree>
    <p:extLst>
      <p:ext uri="{BB962C8B-B14F-4D97-AF65-F5344CB8AC3E}">
        <p14:creationId xmlns:p14="http://schemas.microsoft.com/office/powerpoint/2010/main" val="43741055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Thursday, July 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E1DF8F9B-184D-7F42-98A3-5E274F024468}" type="slidenum">
              <a:rPr lang="en-US"/>
              <a:pPr/>
              <a:t>123</a:t>
            </a:fld>
            <a:endParaRPr lang="en-US"/>
          </a:p>
        </p:txBody>
      </p:sp>
      <p:sp>
        <p:nvSpPr>
          <p:cNvPr id="373762" name="Rectangle 2"/>
          <p:cNvSpPr>
            <a:spLocks noGrp="1" noChangeArrowheads="1"/>
          </p:cNvSpPr>
          <p:nvPr>
            <p:ph type="title"/>
          </p:nvPr>
        </p:nvSpPr>
        <p:spPr>
          <a:xfrm>
            <a:off x="381000" y="152400"/>
            <a:ext cx="8534400" cy="609600"/>
          </a:xfrm>
        </p:spPr>
        <p:txBody>
          <a:bodyPr/>
          <a:lstStyle/>
          <a:p>
            <a:r>
              <a:rPr lang="en-US"/>
              <a:t>EM Waves from Maxwell’s Equations</a:t>
            </a:r>
          </a:p>
        </p:txBody>
      </p:sp>
      <p:graphicFrame>
        <p:nvGraphicFramePr>
          <p:cNvPr id="373763"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0570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4"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0570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570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3766" name="Rectangle 6"/>
          <p:cNvSpPr>
            <a:spLocks noGrp="1" noChangeArrowheads="1"/>
          </p:cNvSpPr>
          <p:nvPr>
            <p:ph type="body" idx="1"/>
          </p:nvPr>
        </p:nvSpPr>
        <p:spPr>
          <a:xfrm>
            <a:off x="228600" y="914400"/>
            <a:ext cx="8534400" cy="5638800"/>
          </a:xfrm>
        </p:spPr>
        <p:txBody>
          <a:bodyPr/>
          <a:lstStyle/>
          <a:p>
            <a:pPr>
              <a:lnSpc>
                <a:spcPct val="90000"/>
              </a:lnSpc>
            </a:pPr>
            <a:r>
              <a:rPr lang="en-US" dirty="0"/>
              <a:t>If the wave is sinusoidal </a:t>
            </a:r>
            <a:r>
              <a:rPr lang="en-US" dirty="0" err="1"/>
              <a:t>w</a:t>
            </a:r>
            <a:r>
              <a:rPr lang="en-US" dirty="0"/>
              <a:t>/ wavelength </a:t>
            </a:r>
            <a:r>
              <a:rPr lang="en-US" dirty="0" err="1">
                <a:latin typeface="Symbol" charset="2"/>
              </a:rPr>
              <a:t>l</a:t>
            </a:r>
            <a:r>
              <a:rPr lang="en-US" dirty="0"/>
              <a:t> and frequency </a:t>
            </a:r>
            <a:r>
              <a:rPr lang="en-US" dirty="0" err="1">
                <a:latin typeface="Monotype Corsiva" charset="0"/>
              </a:rPr>
              <a:t>f</a:t>
            </a:r>
            <a:r>
              <a:rPr lang="en-US" dirty="0"/>
              <a:t>, such traveling wave can be written as</a:t>
            </a:r>
          </a:p>
          <a:p>
            <a:pPr>
              <a:lnSpc>
                <a:spcPct val="90000"/>
              </a:lnSpc>
            </a:pPr>
            <a:endParaRPr lang="en-US" dirty="0"/>
          </a:p>
          <a:p>
            <a:pPr lvl="1">
              <a:lnSpc>
                <a:spcPct val="90000"/>
              </a:lnSpc>
            </a:pPr>
            <a:endParaRPr lang="en-US" dirty="0"/>
          </a:p>
          <a:p>
            <a:pPr lvl="1">
              <a:lnSpc>
                <a:spcPct val="90000"/>
              </a:lnSpc>
            </a:pPr>
            <a:r>
              <a:rPr lang="en-US" dirty="0"/>
              <a:t>Where</a:t>
            </a:r>
          </a:p>
          <a:p>
            <a:pPr lvl="1">
              <a:lnSpc>
                <a:spcPct val="90000"/>
              </a:lnSpc>
            </a:pPr>
            <a:endParaRPr lang="en-US" dirty="0"/>
          </a:p>
          <a:p>
            <a:pPr lvl="1">
              <a:lnSpc>
                <a:spcPct val="90000"/>
              </a:lnSpc>
            </a:pPr>
            <a:endParaRPr lang="en-US" dirty="0"/>
          </a:p>
          <a:p>
            <a:pPr lvl="1">
              <a:lnSpc>
                <a:spcPct val="90000"/>
              </a:lnSpc>
            </a:pPr>
            <a:r>
              <a:rPr lang="en-US" dirty="0"/>
              <a:t>What is </a:t>
            </a:r>
            <a:r>
              <a:rPr lang="en-US" dirty="0" err="1"/>
              <a:t>v</a:t>
            </a:r>
            <a:r>
              <a:rPr lang="en-US" dirty="0"/>
              <a:t>?</a:t>
            </a:r>
          </a:p>
          <a:p>
            <a:pPr lvl="2">
              <a:lnSpc>
                <a:spcPct val="90000"/>
              </a:lnSpc>
            </a:pPr>
            <a:r>
              <a:rPr lang="en-US" dirty="0"/>
              <a:t>It is the speed of the traveling wave</a:t>
            </a:r>
          </a:p>
          <a:p>
            <a:pPr lvl="1">
              <a:lnSpc>
                <a:spcPct val="90000"/>
              </a:lnSpc>
            </a:pPr>
            <a:r>
              <a:rPr lang="en-US" dirty="0"/>
              <a:t>What are E</a:t>
            </a:r>
            <a:r>
              <a:rPr lang="en-US" baseline="-25000" dirty="0"/>
              <a:t>0</a:t>
            </a:r>
            <a:r>
              <a:rPr lang="en-US" dirty="0"/>
              <a:t> and B</a:t>
            </a:r>
            <a:r>
              <a:rPr lang="en-US" baseline="-25000" dirty="0"/>
              <a:t>0</a:t>
            </a:r>
            <a:r>
              <a:rPr lang="en-US" dirty="0"/>
              <a:t>?</a:t>
            </a:r>
          </a:p>
          <a:p>
            <a:pPr lvl="2">
              <a:lnSpc>
                <a:spcPct val="90000"/>
              </a:lnSpc>
            </a:pPr>
            <a:r>
              <a:rPr lang="en-US" dirty="0"/>
              <a:t>The amplitudes of the EM wave.  Maximum values of </a:t>
            </a:r>
            <a:r>
              <a:rPr lang="en-US" b="1" dirty="0"/>
              <a:t>E</a:t>
            </a:r>
            <a:r>
              <a:rPr lang="en-US" dirty="0"/>
              <a:t> and </a:t>
            </a:r>
            <a:r>
              <a:rPr lang="en-US" b="1" dirty="0"/>
              <a:t>B</a:t>
            </a:r>
            <a:r>
              <a:rPr lang="en-US" dirty="0"/>
              <a:t> field strengths.</a:t>
            </a:r>
          </a:p>
        </p:txBody>
      </p:sp>
      <p:graphicFrame>
        <p:nvGraphicFramePr>
          <p:cNvPr id="37376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570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3768" name="Object 8"/>
          <p:cNvGraphicFramePr>
            <a:graphicFrameLocks noChangeAspect="1"/>
          </p:cNvGraphicFramePr>
          <p:nvPr/>
        </p:nvGraphicFramePr>
        <p:xfrm>
          <a:off x="1254125" y="1925638"/>
          <a:ext cx="727075" cy="436562"/>
        </p:xfrm>
        <a:graphic>
          <a:graphicData uri="http://schemas.openxmlformats.org/presentationml/2006/ole">
            <mc:AlternateContent xmlns:mc="http://schemas.openxmlformats.org/markup-compatibility/2006">
              <mc:Choice xmlns:v="urn:schemas-microsoft-com:vml" Requires="v">
                <p:oleObj spid="_x0000_s505707"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4125" y="1925638"/>
                        <a:ext cx="727075" cy="436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69" name="Object 9"/>
          <p:cNvGraphicFramePr>
            <a:graphicFrameLocks noChangeAspect="1"/>
          </p:cNvGraphicFramePr>
          <p:nvPr/>
        </p:nvGraphicFramePr>
        <p:xfrm>
          <a:off x="1295400" y="3549650"/>
          <a:ext cx="617538" cy="444500"/>
        </p:xfrm>
        <a:graphic>
          <a:graphicData uri="http://schemas.openxmlformats.org/presentationml/2006/ole">
            <mc:AlternateContent xmlns:mc="http://schemas.openxmlformats.org/markup-compatibility/2006">
              <mc:Choice xmlns:v="urn:schemas-microsoft-com:vml" Requires="v">
                <p:oleObj spid="_x0000_s505708" name="Equation" r:id="rId10" imgW="228600" imgH="164880" progId="Equation.DSMT4">
                  <p:embed/>
                </p:oleObj>
              </mc:Choice>
              <mc:Fallback>
                <p:oleObj name="Equation" r:id="rId10" imgW="22860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3549650"/>
                        <a:ext cx="617538" cy="444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0" name="Object 10"/>
          <p:cNvGraphicFramePr>
            <a:graphicFrameLocks noChangeAspect="1"/>
          </p:cNvGraphicFramePr>
          <p:nvPr/>
        </p:nvGraphicFramePr>
        <p:xfrm>
          <a:off x="1295400" y="2438400"/>
          <a:ext cx="728663" cy="436563"/>
        </p:xfrm>
        <a:graphic>
          <a:graphicData uri="http://schemas.openxmlformats.org/presentationml/2006/ole">
            <mc:AlternateContent xmlns:mc="http://schemas.openxmlformats.org/markup-compatibility/2006">
              <mc:Choice xmlns:v="urn:schemas-microsoft-com:vml" Requires="v">
                <p:oleObj spid="_x0000_s505709" name="Equation" r:id="rId12" imgW="253800" imgH="152280" progId="Equation.DSMT4">
                  <p:embed/>
                </p:oleObj>
              </mc:Choice>
              <mc:Fallback>
                <p:oleObj name="Equation" r:id="rId12" imgW="2538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2438400"/>
                        <a:ext cx="728663"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1" name="Object 11"/>
          <p:cNvGraphicFramePr>
            <a:graphicFrameLocks noChangeAspect="1"/>
          </p:cNvGraphicFramePr>
          <p:nvPr/>
        </p:nvGraphicFramePr>
        <p:xfrm>
          <a:off x="3048000" y="3581400"/>
          <a:ext cx="722313" cy="341313"/>
        </p:xfrm>
        <a:graphic>
          <a:graphicData uri="http://schemas.openxmlformats.org/presentationml/2006/ole">
            <mc:AlternateContent xmlns:mc="http://schemas.openxmlformats.org/markup-compatibility/2006">
              <mc:Choice xmlns:v="urn:schemas-microsoft-com:vml" Requires="v">
                <p:oleObj spid="_x0000_s505710" name="Equation" r:id="rId14" imgW="266400" imgH="126720" progId="Equation.DSMT4">
                  <p:embed/>
                </p:oleObj>
              </mc:Choice>
              <mc:Fallback>
                <p:oleObj name="Equation" r:id="rId14" imgW="266400" imgH="1267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0" y="3581400"/>
                        <a:ext cx="722313" cy="3413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2" name="Object 12"/>
          <p:cNvGraphicFramePr>
            <a:graphicFrameLocks noChangeAspect="1"/>
          </p:cNvGraphicFramePr>
          <p:nvPr/>
        </p:nvGraphicFramePr>
        <p:xfrm>
          <a:off x="5715000" y="3581400"/>
          <a:ext cx="928688" cy="512763"/>
        </p:xfrm>
        <a:graphic>
          <a:graphicData uri="http://schemas.openxmlformats.org/presentationml/2006/ole">
            <mc:AlternateContent xmlns:mc="http://schemas.openxmlformats.org/markup-compatibility/2006">
              <mc:Choice xmlns:v="urn:schemas-microsoft-com:vml" Requires="v">
                <p:oleObj spid="_x0000_s505711" name="Equation" r:id="rId16" imgW="342720" imgH="190440" progId="Equation.DSMT4">
                  <p:embed/>
                </p:oleObj>
              </mc:Choice>
              <mc:Fallback>
                <p:oleObj name="Equation" r:id="rId16" imgW="342720" imgH="1904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15000" y="3581400"/>
                        <a:ext cx="928688"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3" name="Object 13"/>
          <p:cNvGraphicFramePr>
            <a:graphicFrameLocks noChangeAspect="1"/>
          </p:cNvGraphicFramePr>
          <p:nvPr/>
        </p:nvGraphicFramePr>
        <p:xfrm>
          <a:off x="1905000" y="1858963"/>
          <a:ext cx="909638" cy="655637"/>
        </p:xfrm>
        <a:graphic>
          <a:graphicData uri="http://schemas.openxmlformats.org/presentationml/2006/ole">
            <mc:AlternateContent xmlns:mc="http://schemas.openxmlformats.org/markup-compatibility/2006">
              <mc:Choice xmlns:v="urn:schemas-microsoft-com:vml" Requires="v">
                <p:oleObj spid="_x0000_s505712" name="Equation" r:id="rId18" imgW="317160" imgH="228600" progId="Equation.DSMT4">
                  <p:embed/>
                </p:oleObj>
              </mc:Choice>
              <mc:Fallback>
                <p:oleObj name="Equation" r:id="rId18" imgW="31716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05000" y="1858963"/>
                        <a:ext cx="909638" cy="655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4" name="Object 14"/>
          <p:cNvGraphicFramePr>
            <a:graphicFrameLocks noChangeAspect="1"/>
          </p:cNvGraphicFramePr>
          <p:nvPr/>
        </p:nvGraphicFramePr>
        <p:xfrm>
          <a:off x="2770188" y="1828800"/>
          <a:ext cx="2620962" cy="654050"/>
        </p:xfrm>
        <a:graphic>
          <a:graphicData uri="http://schemas.openxmlformats.org/presentationml/2006/ole">
            <mc:AlternateContent xmlns:mc="http://schemas.openxmlformats.org/markup-compatibility/2006">
              <mc:Choice xmlns:v="urn:schemas-microsoft-com:vml" Requires="v">
                <p:oleObj spid="_x0000_s505713" name="Equation" r:id="rId20" imgW="914400" imgH="228600" progId="Equation.DSMT4">
                  <p:embed/>
                </p:oleObj>
              </mc:Choice>
              <mc:Fallback>
                <p:oleObj name="Equation" r:id="rId20" imgW="91440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70188" y="1828800"/>
                        <a:ext cx="2620962" cy="6540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5" name="Object 15"/>
          <p:cNvGraphicFramePr>
            <a:graphicFrameLocks noChangeAspect="1"/>
          </p:cNvGraphicFramePr>
          <p:nvPr/>
        </p:nvGraphicFramePr>
        <p:xfrm>
          <a:off x="1905000" y="2438400"/>
          <a:ext cx="873125" cy="581025"/>
        </p:xfrm>
        <a:graphic>
          <a:graphicData uri="http://schemas.openxmlformats.org/presentationml/2006/ole">
            <mc:AlternateContent xmlns:mc="http://schemas.openxmlformats.org/markup-compatibility/2006">
              <mc:Choice xmlns:v="urn:schemas-microsoft-com:vml" Requires="v">
                <p:oleObj spid="_x0000_s505714" name="Equation" r:id="rId22" imgW="304560" imgH="203040" progId="Equation.DSMT4">
                  <p:embed/>
                </p:oleObj>
              </mc:Choice>
              <mc:Fallback>
                <p:oleObj name="Equation" r:id="rId22" imgW="30456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05000" y="2438400"/>
                        <a:ext cx="873125" cy="581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6" name="Object 16"/>
          <p:cNvGraphicFramePr>
            <a:graphicFrameLocks noChangeAspect="1"/>
          </p:cNvGraphicFramePr>
          <p:nvPr/>
        </p:nvGraphicFramePr>
        <p:xfrm>
          <a:off x="2789238" y="2393950"/>
          <a:ext cx="2620962" cy="654050"/>
        </p:xfrm>
        <a:graphic>
          <a:graphicData uri="http://schemas.openxmlformats.org/presentationml/2006/ole">
            <mc:AlternateContent xmlns:mc="http://schemas.openxmlformats.org/markup-compatibility/2006">
              <mc:Choice xmlns:v="urn:schemas-microsoft-com:vml" Requires="v">
                <p:oleObj spid="_x0000_s505715" name="Equation" r:id="rId24" imgW="914400" imgH="228600" progId="Equation.DSMT4">
                  <p:embed/>
                </p:oleObj>
              </mc:Choice>
              <mc:Fallback>
                <p:oleObj name="Equation" r:id="rId24" imgW="91440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89238" y="2393950"/>
                        <a:ext cx="2620962" cy="6540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7" name="Object 17"/>
          <p:cNvGraphicFramePr>
            <a:graphicFrameLocks noChangeAspect="1"/>
          </p:cNvGraphicFramePr>
          <p:nvPr/>
        </p:nvGraphicFramePr>
        <p:xfrm>
          <a:off x="1862138" y="3276600"/>
          <a:ext cx="652462" cy="992188"/>
        </p:xfrm>
        <a:graphic>
          <a:graphicData uri="http://schemas.openxmlformats.org/presentationml/2006/ole">
            <mc:AlternateContent xmlns:mc="http://schemas.openxmlformats.org/markup-compatibility/2006">
              <mc:Choice xmlns:v="urn:schemas-microsoft-com:vml" Requires="v">
                <p:oleObj spid="_x0000_s505716" name="Equation" r:id="rId26" imgW="241200" imgH="368280" progId="Equation.DSMT4">
                  <p:embed/>
                </p:oleObj>
              </mc:Choice>
              <mc:Fallback>
                <p:oleObj name="Equation" r:id="rId26" imgW="24120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62138" y="3276600"/>
                        <a:ext cx="652462" cy="9921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8" name="Object 18"/>
          <p:cNvGraphicFramePr>
            <a:graphicFrameLocks noChangeAspect="1"/>
          </p:cNvGraphicFramePr>
          <p:nvPr/>
        </p:nvGraphicFramePr>
        <p:xfrm>
          <a:off x="3671888" y="3505200"/>
          <a:ext cx="823912" cy="512763"/>
        </p:xfrm>
        <a:graphic>
          <a:graphicData uri="http://schemas.openxmlformats.org/presentationml/2006/ole">
            <mc:AlternateContent xmlns:mc="http://schemas.openxmlformats.org/markup-compatibility/2006">
              <mc:Choice xmlns:v="urn:schemas-microsoft-com:vml" Requires="v">
                <p:oleObj spid="_x0000_s505717" name="Equation" r:id="rId28" imgW="304560" imgH="190440" progId="Equation.DSMT4">
                  <p:embed/>
                </p:oleObj>
              </mc:Choice>
              <mc:Fallback>
                <p:oleObj name="Equation" r:id="rId28" imgW="304560" imgH="1904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71888" y="3505200"/>
                        <a:ext cx="82391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79" name="Object 19"/>
          <p:cNvGraphicFramePr>
            <a:graphicFrameLocks noChangeAspect="1"/>
          </p:cNvGraphicFramePr>
          <p:nvPr/>
        </p:nvGraphicFramePr>
        <p:xfrm>
          <a:off x="6557963" y="3276600"/>
          <a:ext cx="757237" cy="992188"/>
        </p:xfrm>
        <a:graphic>
          <a:graphicData uri="http://schemas.openxmlformats.org/presentationml/2006/ole">
            <mc:AlternateContent xmlns:mc="http://schemas.openxmlformats.org/markup-compatibility/2006">
              <mc:Choice xmlns:v="urn:schemas-microsoft-com:vml" Requires="v">
                <p:oleObj spid="_x0000_s505718" name="Equation" r:id="rId30" imgW="279360" imgH="368280" progId="Equation.DSMT4">
                  <p:embed/>
                </p:oleObj>
              </mc:Choice>
              <mc:Fallback>
                <p:oleObj name="Equation" r:id="rId30" imgW="279360" imgH="3682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57963" y="3276600"/>
                        <a:ext cx="757237" cy="9921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3780" name="Object 20"/>
          <p:cNvGraphicFramePr>
            <a:graphicFrameLocks noChangeAspect="1"/>
          </p:cNvGraphicFramePr>
          <p:nvPr/>
        </p:nvGraphicFramePr>
        <p:xfrm>
          <a:off x="7234238" y="3657600"/>
          <a:ext cx="309562" cy="341313"/>
        </p:xfrm>
        <a:graphic>
          <a:graphicData uri="http://schemas.openxmlformats.org/presentationml/2006/ole">
            <mc:AlternateContent xmlns:mc="http://schemas.openxmlformats.org/markup-compatibility/2006">
              <mc:Choice xmlns:v="urn:schemas-microsoft-com:vml" Requires="v">
                <p:oleObj spid="_x0000_s505719" name="Equation" r:id="rId32" imgW="114120" imgH="126720" progId="Equation.DSMT4">
                  <p:embed/>
                </p:oleObj>
              </mc:Choice>
              <mc:Fallback>
                <p:oleObj name="Equation" r:id="rId32" imgW="114120" imgH="12672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234238" y="3657600"/>
                        <a:ext cx="309562" cy="3413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3781" name="AutoShape 21"/>
          <p:cNvSpPr>
            <a:spLocks noChangeArrowheads="1"/>
          </p:cNvSpPr>
          <p:nvPr/>
        </p:nvSpPr>
        <p:spPr bwMode="auto">
          <a:xfrm>
            <a:off x="4724400" y="3429000"/>
            <a:ext cx="762000" cy="711200"/>
          </a:xfrm>
          <a:prstGeom prst="rightArrow">
            <a:avLst>
              <a:gd name="adj1" fmla="val 50000"/>
              <a:gd name="adj2" fmla="val 26786"/>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Thus</a:t>
            </a:r>
          </a:p>
        </p:txBody>
      </p:sp>
    </p:spTree>
    <p:extLst>
      <p:ext uri="{BB962C8B-B14F-4D97-AF65-F5344CB8AC3E}">
        <p14:creationId xmlns:p14="http://schemas.microsoft.com/office/powerpoint/2010/main" val="7225901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r>
              <a:rPr lang="en-US" smtClean="0"/>
              <a:t>Thursday, July 5, 2018</a:t>
            </a:r>
            <a:endParaRPr lang="en-US"/>
          </a:p>
        </p:txBody>
      </p:sp>
      <p:sp>
        <p:nvSpPr>
          <p:cNvPr id="34" name="Footer Placeholder 4"/>
          <p:cNvSpPr>
            <a:spLocks noGrp="1"/>
          </p:cNvSpPr>
          <p:nvPr>
            <p:ph type="ftr" sz="quarter" idx="11"/>
          </p:nvPr>
        </p:nvSpPr>
        <p:spPr/>
        <p:txBody>
          <a:bodyPr/>
          <a:lstStyle/>
          <a:p>
            <a:r>
              <a:rPr lang="de-DE" smtClean="0"/>
              <a:t>PHYS 1444-001, Summer 2018               Dr. Jaehoon Yu</a:t>
            </a:r>
            <a:endParaRPr lang="en-US"/>
          </a:p>
        </p:txBody>
      </p:sp>
      <p:sp>
        <p:nvSpPr>
          <p:cNvPr id="35" name="Slide Number Placeholder 5"/>
          <p:cNvSpPr>
            <a:spLocks noGrp="1"/>
          </p:cNvSpPr>
          <p:nvPr>
            <p:ph type="sldNum" sz="quarter" idx="12"/>
          </p:nvPr>
        </p:nvSpPr>
        <p:spPr/>
        <p:txBody>
          <a:bodyPr/>
          <a:lstStyle/>
          <a:p>
            <a:fld id="{F185C3B2-5F9E-324E-9FAB-F10DEA7A159B}" type="slidenum">
              <a:rPr lang="en-US"/>
              <a:pPr/>
              <a:t>124</a:t>
            </a:fld>
            <a:endParaRPr lang="en-US"/>
          </a:p>
        </p:txBody>
      </p:sp>
      <p:pic>
        <p:nvPicPr>
          <p:cNvPr id="374786" name="Picture 2" descr="FG32_010"/>
          <p:cNvPicPr>
            <a:picLocks noChangeAspect="1" noChangeArrowheads="1"/>
          </p:cNvPicPr>
          <p:nvPr/>
        </p:nvPicPr>
        <p:blipFill>
          <a:blip r:embed="rId3"/>
          <a:srcRect/>
          <a:stretch>
            <a:fillRect/>
          </a:stretch>
        </p:blipFill>
        <p:spPr bwMode="auto">
          <a:xfrm>
            <a:off x="6477000" y="0"/>
            <a:ext cx="2667000" cy="2176463"/>
          </a:xfrm>
          <a:prstGeom prst="rect">
            <a:avLst/>
          </a:prstGeom>
          <a:noFill/>
        </p:spPr>
      </p:pic>
      <p:graphicFrame>
        <p:nvGraphicFramePr>
          <p:cNvPr id="3747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0677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0677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678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4790" name="Rectangle 6"/>
          <p:cNvSpPr>
            <a:spLocks noGrp="1" noChangeArrowheads="1"/>
          </p:cNvSpPr>
          <p:nvPr>
            <p:ph type="body" idx="1"/>
          </p:nvPr>
        </p:nvSpPr>
        <p:spPr>
          <a:xfrm>
            <a:off x="228600" y="685800"/>
            <a:ext cx="8458200" cy="5486400"/>
          </a:xfrm>
        </p:spPr>
        <p:txBody>
          <a:bodyPr/>
          <a:lstStyle/>
          <a:p>
            <a:pPr>
              <a:lnSpc>
                <a:spcPct val="80000"/>
              </a:lnSpc>
            </a:pPr>
            <a:r>
              <a:rPr lang="en-US" sz="2800" dirty="0"/>
              <a:t>Let’s apply Faraday’s law </a:t>
            </a:r>
          </a:p>
          <a:p>
            <a:pPr>
              <a:lnSpc>
                <a:spcPct val="80000"/>
              </a:lnSpc>
            </a:pPr>
            <a:endParaRPr lang="en-US" sz="2800" dirty="0"/>
          </a:p>
          <a:p>
            <a:pPr lvl="1">
              <a:lnSpc>
                <a:spcPct val="80000"/>
              </a:lnSpc>
            </a:pPr>
            <a:endParaRPr lang="en-US" sz="2400" dirty="0"/>
          </a:p>
          <a:p>
            <a:pPr lvl="1">
              <a:lnSpc>
                <a:spcPct val="80000"/>
              </a:lnSpc>
            </a:pPr>
            <a:r>
              <a:rPr lang="en-US" sz="2400" dirty="0"/>
              <a:t>to the rectangular loop of height</a:t>
            </a:r>
            <a:r>
              <a:rPr lang="en-US" sz="2400" dirty="0" smtClean="0"/>
              <a:t> </a:t>
            </a:r>
            <a:r>
              <a:rPr lang="en-US" sz="2400" dirty="0" err="1" smtClean="0">
                <a:latin typeface="Symbol" charset="2"/>
              </a:rPr>
              <a:t>Δ</a:t>
            </a:r>
            <a:r>
              <a:rPr lang="en-US" sz="2400" dirty="0" err="1" smtClean="0"/>
              <a:t>y</a:t>
            </a:r>
            <a:r>
              <a:rPr lang="en-US" sz="2400" dirty="0" smtClean="0"/>
              <a:t> </a:t>
            </a:r>
            <a:r>
              <a:rPr lang="en-US" sz="2400" dirty="0"/>
              <a:t>and width </a:t>
            </a:r>
            <a:r>
              <a:rPr lang="en-US" sz="2400" dirty="0" err="1"/>
              <a:t>dx</a:t>
            </a:r>
            <a:endParaRPr lang="en-US" sz="2400" dirty="0"/>
          </a:p>
          <a:p>
            <a:pPr>
              <a:lnSpc>
                <a:spcPct val="80000"/>
              </a:lnSpc>
            </a:pPr>
            <a:r>
              <a:rPr lang="en-US" sz="2800" dirty="0"/>
              <a:t>         along the top and bottom of the loop is 0. Why?</a:t>
            </a:r>
          </a:p>
          <a:p>
            <a:pPr lvl="1">
              <a:lnSpc>
                <a:spcPct val="80000"/>
              </a:lnSpc>
            </a:pPr>
            <a:r>
              <a:rPr lang="en-US" sz="2400" dirty="0"/>
              <a:t>Since </a:t>
            </a:r>
            <a:r>
              <a:rPr lang="en-US" sz="2400" b="1" dirty="0"/>
              <a:t>E</a:t>
            </a:r>
            <a:r>
              <a:rPr lang="en-US" sz="2400" dirty="0"/>
              <a:t> is perpendicular to d</a:t>
            </a:r>
            <a:r>
              <a:rPr lang="en-US" sz="2400" b="1" dirty="0">
                <a:latin typeface="Monotype Corsiva" charset="0"/>
              </a:rPr>
              <a:t>l</a:t>
            </a:r>
            <a:r>
              <a:rPr lang="en-US" sz="2400" dirty="0"/>
              <a:t>.</a:t>
            </a:r>
          </a:p>
          <a:p>
            <a:pPr lvl="1">
              <a:lnSpc>
                <a:spcPct val="80000"/>
              </a:lnSpc>
            </a:pPr>
            <a:r>
              <a:rPr lang="en-US" sz="2400" dirty="0"/>
              <a:t>So the result of the integral through the loop counterclockwise becomes</a:t>
            </a:r>
          </a:p>
          <a:p>
            <a:pPr lvl="1">
              <a:lnSpc>
                <a:spcPct val="80000"/>
              </a:lnSpc>
            </a:pPr>
            <a:endParaRPr lang="en-US" sz="2400" dirty="0"/>
          </a:p>
          <a:p>
            <a:pPr lvl="1">
              <a:lnSpc>
                <a:spcPct val="80000"/>
              </a:lnSpc>
            </a:pPr>
            <a:endParaRPr lang="en-US" sz="2400" dirty="0"/>
          </a:p>
          <a:p>
            <a:pPr lvl="1">
              <a:lnSpc>
                <a:spcPct val="80000"/>
              </a:lnSpc>
            </a:pPr>
            <a:r>
              <a:rPr lang="en-US" sz="2400" dirty="0"/>
              <a:t>For the right-hand side of Faraday’s law, the magnetic flux through the loop changes as </a:t>
            </a:r>
          </a:p>
          <a:p>
            <a:pPr lvl="1">
              <a:lnSpc>
                <a:spcPct val="80000"/>
              </a:lnSpc>
            </a:pPr>
            <a:endParaRPr lang="en-US" sz="2400" dirty="0"/>
          </a:p>
          <a:p>
            <a:pPr lvl="1">
              <a:lnSpc>
                <a:spcPct val="80000"/>
              </a:lnSpc>
            </a:pPr>
            <a:r>
              <a:rPr lang="en-US" sz="2400" dirty="0"/>
              <a:t>  </a:t>
            </a:r>
          </a:p>
        </p:txBody>
      </p:sp>
      <p:graphicFrame>
        <p:nvGraphicFramePr>
          <p:cNvPr id="3747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678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4792" name="Rectangle 8"/>
          <p:cNvSpPr>
            <a:spLocks noChangeArrowheads="1"/>
          </p:cNvSpPr>
          <p:nvPr/>
        </p:nvSpPr>
        <p:spPr bwMode="auto">
          <a:xfrm>
            <a:off x="381000" y="76200"/>
            <a:ext cx="8534400" cy="609600"/>
          </a:xfrm>
          <a:prstGeom prst="rect">
            <a:avLst/>
          </a:prstGeom>
          <a:noFill/>
          <a:ln w="9525">
            <a:noFill/>
            <a:miter lim="800000"/>
            <a:headEnd/>
            <a:tailEnd/>
          </a:ln>
          <a:effectLst/>
        </p:spPr>
        <p:txBody>
          <a:bodyPr anchor="ctr">
            <a:prstTxWarp prst="textNoShape">
              <a:avLst/>
            </a:prstTxWarp>
          </a:bodyPr>
          <a:lstStyle/>
          <a:p>
            <a:pPr algn="ctr"/>
            <a:r>
              <a:rPr lang="en-US" sz="4400">
                <a:solidFill>
                  <a:srgbClr val="A50021"/>
                </a:solidFill>
                <a:latin typeface="Arial Narrow" charset="0"/>
              </a:rPr>
              <a:t>From Faraday’s Law</a:t>
            </a:r>
          </a:p>
        </p:txBody>
      </p:sp>
      <p:graphicFrame>
        <p:nvGraphicFramePr>
          <p:cNvPr id="374795" name="Object 11"/>
          <p:cNvGraphicFramePr>
            <a:graphicFrameLocks noChangeAspect="1"/>
          </p:cNvGraphicFramePr>
          <p:nvPr/>
        </p:nvGraphicFramePr>
        <p:xfrm>
          <a:off x="990600" y="5237163"/>
          <a:ext cx="962025" cy="782637"/>
        </p:xfrm>
        <a:graphic>
          <a:graphicData uri="http://schemas.openxmlformats.org/presentationml/2006/ole">
            <mc:AlternateContent xmlns:mc="http://schemas.openxmlformats.org/markup-compatibility/2006">
              <mc:Choice xmlns:v="urn:schemas-microsoft-com:vml" Requires="v">
                <p:oleObj spid="_x0000_s506782" name="Equation" r:id="rId9" imgW="457200" imgH="368280" progId="Equation.DSMT4">
                  <p:embed/>
                </p:oleObj>
              </mc:Choice>
              <mc:Fallback>
                <p:oleObj name="Equation" r:id="rId9" imgW="45720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5237163"/>
                        <a:ext cx="962025"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4796" name="AutoShape 12"/>
          <p:cNvSpPr>
            <a:spLocks noChangeArrowheads="1"/>
          </p:cNvSpPr>
          <p:nvPr/>
        </p:nvSpPr>
        <p:spPr bwMode="auto">
          <a:xfrm>
            <a:off x="3124200" y="4953000"/>
            <a:ext cx="762000" cy="711200"/>
          </a:xfrm>
          <a:prstGeom prst="rightArrow">
            <a:avLst>
              <a:gd name="adj1" fmla="val 50000"/>
              <a:gd name="adj2" fmla="val 26786"/>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Thus</a:t>
            </a:r>
          </a:p>
        </p:txBody>
      </p:sp>
      <p:graphicFrame>
        <p:nvGraphicFramePr>
          <p:cNvPr id="374797" name="Object 13"/>
          <p:cNvGraphicFramePr>
            <a:graphicFrameLocks noChangeAspect="1"/>
          </p:cNvGraphicFramePr>
          <p:nvPr/>
        </p:nvGraphicFramePr>
        <p:xfrm>
          <a:off x="4038600" y="5005388"/>
          <a:ext cx="987425" cy="404812"/>
        </p:xfrm>
        <a:graphic>
          <a:graphicData uri="http://schemas.openxmlformats.org/presentationml/2006/ole">
            <mc:AlternateContent xmlns:mc="http://schemas.openxmlformats.org/markup-compatibility/2006">
              <mc:Choice xmlns:v="urn:schemas-microsoft-com:vml" Requires="v">
                <p:oleObj spid="_x0000_s506783" name="Equation" r:id="rId11" imgW="469800" imgH="190440" progId="Equation.DSMT4">
                  <p:embed/>
                </p:oleObj>
              </mc:Choice>
              <mc:Fallback>
                <p:oleObj name="Equation" r:id="rId11" imgW="469800" imgH="1904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5005388"/>
                        <a:ext cx="987425" cy="4048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798" name="Object 14"/>
          <p:cNvGraphicFramePr>
            <a:graphicFrameLocks noChangeAspect="1"/>
          </p:cNvGraphicFramePr>
          <p:nvPr/>
        </p:nvGraphicFramePr>
        <p:xfrm>
          <a:off x="4003675" y="5541963"/>
          <a:ext cx="720725" cy="782637"/>
        </p:xfrm>
        <a:graphic>
          <a:graphicData uri="http://schemas.openxmlformats.org/presentationml/2006/ole">
            <mc:AlternateContent xmlns:mc="http://schemas.openxmlformats.org/markup-compatibility/2006">
              <mc:Choice xmlns:v="urn:schemas-microsoft-com:vml" Requires="v">
                <p:oleObj spid="_x0000_s506784" name="Equation" r:id="rId13" imgW="342720" imgH="368280" progId="Equation.DSMT4">
                  <p:embed/>
                </p:oleObj>
              </mc:Choice>
              <mc:Fallback>
                <p:oleObj name="Equation" r:id="rId13" imgW="34272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03675" y="5541963"/>
                        <a:ext cx="720725"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4799" name="AutoShape 15"/>
          <p:cNvSpPr>
            <a:spLocks noChangeArrowheads="1"/>
          </p:cNvSpPr>
          <p:nvPr/>
        </p:nvSpPr>
        <p:spPr bwMode="auto">
          <a:xfrm>
            <a:off x="5638800" y="5321300"/>
            <a:ext cx="1817688" cy="1079500"/>
          </a:xfrm>
          <a:prstGeom prst="rightArrow">
            <a:avLst>
              <a:gd name="adj1" fmla="val 50000"/>
              <a:gd name="adj2" fmla="val 42096"/>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Since E and B </a:t>
            </a:r>
          </a:p>
          <a:p>
            <a:pPr algn="ctr"/>
            <a:r>
              <a:rPr lang="en-US" sz="1600" b="1">
                <a:solidFill>
                  <a:srgbClr val="CC0000"/>
                </a:solidFill>
                <a:latin typeface="Arial Narrow" charset="0"/>
              </a:rPr>
              <a:t>depend on x and t</a:t>
            </a:r>
          </a:p>
        </p:txBody>
      </p:sp>
      <p:graphicFrame>
        <p:nvGraphicFramePr>
          <p:cNvPr id="374800" name="Object 16"/>
          <p:cNvGraphicFramePr>
            <a:graphicFrameLocks noChangeAspect="1"/>
          </p:cNvGraphicFramePr>
          <p:nvPr/>
        </p:nvGraphicFramePr>
        <p:xfrm>
          <a:off x="7627938" y="5465763"/>
          <a:ext cx="1363662" cy="782637"/>
        </p:xfrm>
        <a:graphic>
          <a:graphicData uri="http://schemas.openxmlformats.org/presentationml/2006/ole">
            <mc:AlternateContent xmlns:mc="http://schemas.openxmlformats.org/markup-compatibility/2006">
              <mc:Choice xmlns:v="urn:schemas-microsoft-com:vml" Requires="v">
                <p:oleObj spid="_x0000_s506785" name="Equation" r:id="rId15" imgW="647640" imgH="368280" progId="Equation.DSMT4">
                  <p:embed/>
                </p:oleObj>
              </mc:Choice>
              <mc:Fallback>
                <p:oleObj name="Equation" r:id="rId15" imgW="64764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7938" y="5465763"/>
                        <a:ext cx="1363662" cy="782637"/>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74802" name="Object 18"/>
          <p:cNvGraphicFramePr>
            <a:graphicFrameLocks noChangeAspect="1"/>
          </p:cNvGraphicFramePr>
          <p:nvPr/>
        </p:nvGraphicFramePr>
        <p:xfrm>
          <a:off x="2446338" y="1104900"/>
          <a:ext cx="982662" cy="800100"/>
        </p:xfrm>
        <a:graphic>
          <a:graphicData uri="http://schemas.openxmlformats.org/presentationml/2006/ole">
            <mc:AlternateContent xmlns:mc="http://schemas.openxmlformats.org/markup-compatibility/2006">
              <mc:Choice xmlns:v="urn:schemas-microsoft-com:vml" Requires="v">
                <p:oleObj spid="_x0000_s506786" name="Equation" r:id="rId17" imgW="457200" imgH="368280" progId="Equation.DSMT4">
                  <p:embed/>
                </p:oleObj>
              </mc:Choice>
              <mc:Fallback>
                <p:oleObj name="Equation" r:id="rId17" imgW="45720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6338" y="1104900"/>
                        <a:ext cx="982662" cy="800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07" name="Object 23"/>
          <p:cNvGraphicFramePr>
            <a:graphicFrameLocks noChangeAspect="1"/>
          </p:cNvGraphicFramePr>
          <p:nvPr/>
        </p:nvGraphicFramePr>
        <p:xfrm>
          <a:off x="3124200" y="3984625"/>
          <a:ext cx="490538" cy="358775"/>
        </p:xfrm>
        <a:graphic>
          <a:graphicData uri="http://schemas.openxmlformats.org/presentationml/2006/ole">
            <mc:AlternateContent xmlns:mc="http://schemas.openxmlformats.org/markup-compatibility/2006">
              <mc:Choice xmlns:v="urn:schemas-microsoft-com:vml" Requires="v">
                <p:oleObj spid="_x0000_s506787" name="Equation" r:id="rId19" imgW="228600" imgH="164880" progId="Equation.DSMT4">
                  <p:embed/>
                </p:oleObj>
              </mc:Choice>
              <mc:Fallback>
                <p:oleObj name="Equation" r:id="rId19" imgW="228600" imgH="1648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24200" y="3984625"/>
                        <a:ext cx="490538" cy="358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08" name="Object 24"/>
          <p:cNvGraphicFramePr>
            <a:graphicFrameLocks noChangeAspect="1"/>
          </p:cNvGraphicFramePr>
          <p:nvPr/>
        </p:nvGraphicFramePr>
        <p:xfrm>
          <a:off x="3657600" y="3922713"/>
          <a:ext cx="1773238" cy="496887"/>
        </p:xfrm>
        <a:graphic>
          <a:graphicData uri="http://schemas.openxmlformats.org/presentationml/2006/ole">
            <mc:AlternateContent xmlns:mc="http://schemas.openxmlformats.org/markup-compatibility/2006">
              <mc:Choice xmlns:v="urn:schemas-microsoft-com:vml" Requires="v">
                <p:oleObj spid="_x0000_s506788" name="Equation" r:id="rId21" imgW="825480" imgH="228600" progId="Equation.DSMT4">
                  <p:embed/>
                </p:oleObj>
              </mc:Choice>
              <mc:Fallback>
                <p:oleObj name="Equation" r:id="rId21" imgW="82548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57600" y="3922713"/>
                        <a:ext cx="1773238" cy="4968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09" name="Object 25"/>
          <p:cNvGraphicFramePr>
            <a:graphicFrameLocks noChangeAspect="1"/>
          </p:cNvGraphicFramePr>
          <p:nvPr/>
        </p:nvGraphicFramePr>
        <p:xfrm>
          <a:off x="5459413" y="3962400"/>
          <a:ext cx="407987" cy="358775"/>
        </p:xfrm>
        <a:graphic>
          <a:graphicData uri="http://schemas.openxmlformats.org/presentationml/2006/ole">
            <mc:AlternateContent xmlns:mc="http://schemas.openxmlformats.org/markup-compatibility/2006">
              <mc:Choice xmlns:v="urn:schemas-microsoft-com:vml" Requires="v">
                <p:oleObj spid="_x0000_s506789" name="Equation" r:id="rId23" imgW="190440" imgH="164880" progId="Equation.DSMT4">
                  <p:embed/>
                </p:oleObj>
              </mc:Choice>
              <mc:Fallback>
                <p:oleObj name="Equation" r:id="rId23" imgW="19044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59413" y="3962400"/>
                        <a:ext cx="407987" cy="358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10" name="Object 26"/>
          <p:cNvGraphicFramePr>
            <a:graphicFrameLocks noChangeAspect="1"/>
          </p:cNvGraphicFramePr>
          <p:nvPr/>
        </p:nvGraphicFramePr>
        <p:xfrm>
          <a:off x="5897563" y="3962400"/>
          <a:ext cx="1036637" cy="414338"/>
        </p:xfrm>
        <a:graphic>
          <a:graphicData uri="http://schemas.openxmlformats.org/presentationml/2006/ole">
            <mc:AlternateContent xmlns:mc="http://schemas.openxmlformats.org/markup-compatibility/2006">
              <mc:Choice xmlns:v="urn:schemas-microsoft-com:vml" Requires="v">
                <p:oleObj spid="_x0000_s506790" name="Equation" r:id="rId25" imgW="482400" imgH="190440" progId="Equation.DSMT4">
                  <p:embed/>
                </p:oleObj>
              </mc:Choice>
              <mc:Fallback>
                <p:oleObj name="Equation" r:id="rId25" imgW="482400" imgH="1904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97563" y="3962400"/>
                        <a:ext cx="1036637" cy="4143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11" name="Object 27"/>
          <p:cNvGraphicFramePr>
            <a:graphicFrameLocks noChangeAspect="1"/>
          </p:cNvGraphicFramePr>
          <p:nvPr/>
        </p:nvGraphicFramePr>
        <p:xfrm>
          <a:off x="6905625" y="3962400"/>
          <a:ext cx="790575" cy="414338"/>
        </p:xfrm>
        <a:graphic>
          <a:graphicData uri="http://schemas.openxmlformats.org/presentationml/2006/ole">
            <mc:AlternateContent xmlns:mc="http://schemas.openxmlformats.org/markup-compatibility/2006">
              <mc:Choice xmlns:v="urn:schemas-microsoft-com:vml" Requires="v">
                <p:oleObj spid="_x0000_s506791" name="Equation" r:id="rId27" imgW="368280" imgH="190440" progId="Equation.DSMT4">
                  <p:embed/>
                </p:oleObj>
              </mc:Choice>
              <mc:Fallback>
                <p:oleObj name="Equation" r:id="rId27" imgW="368280" imgH="1904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05625" y="3962400"/>
                        <a:ext cx="790575" cy="4143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12" name="Object 28"/>
          <p:cNvGraphicFramePr>
            <a:graphicFrameLocks noChangeAspect="1"/>
          </p:cNvGraphicFramePr>
          <p:nvPr/>
        </p:nvGraphicFramePr>
        <p:xfrm>
          <a:off x="1930400" y="5237163"/>
          <a:ext cx="481013" cy="782637"/>
        </p:xfrm>
        <a:graphic>
          <a:graphicData uri="http://schemas.openxmlformats.org/presentationml/2006/ole">
            <mc:AlternateContent xmlns:mc="http://schemas.openxmlformats.org/markup-compatibility/2006">
              <mc:Choice xmlns:v="urn:schemas-microsoft-com:vml" Requires="v">
                <p:oleObj spid="_x0000_s506792" name="Equation" r:id="rId29" imgW="228600" imgH="368280" progId="Equation.DSMT4">
                  <p:embed/>
                </p:oleObj>
              </mc:Choice>
              <mc:Fallback>
                <p:oleObj name="Equation" r:id="rId29" imgW="22860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30400" y="5237163"/>
                        <a:ext cx="481013"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13" name="Object 29"/>
          <p:cNvGraphicFramePr>
            <a:graphicFrameLocks noChangeAspect="1"/>
          </p:cNvGraphicFramePr>
          <p:nvPr/>
        </p:nvGraphicFramePr>
        <p:xfrm>
          <a:off x="2325688" y="5462588"/>
          <a:ext cx="722312" cy="404812"/>
        </p:xfrm>
        <a:graphic>
          <a:graphicData uri="http://schemas.openxmlformats.org/presentationml/2006/ole">
            <mc:AlternateContent xmlns:mc="http://schemas.openxmlformats.org/markup-compatibility/2006">
              <mc:Choice xmlns:v="urn:schemas-microsoft-com:vml" Requires="v">
                <p:oleObj spid="_x0000_s506793" name="Equation" r:id="rId31" imgW="342720" imgH="190440" progId="Equation.DSMT4">
                  <p:embed/>
                </p:oleObj>
              </mc:Choice>
              <mc:Fallback>
                <p:oleObj name="Equation" r:id="rId31" imgW="342720" imgH="1904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25688" y="5462588"/>
                        <a:ext cx="722312" cy="4048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14" name="Object 30"/>
          <p:cNvGraphicFramePr>
            <a:graphicFrameLocks noChangeAspect="1"/>
          </p:cNvGraphicFramePr>
          <p:nvPr/>
        </p:nvGraphicFramePr>
        <p:xfrm>
          <a:off x="4989513" y="4800600"/>
          <a:ext cx="1335087" cy="782638"/>
        </p:xfrm>
        <a:graphic>
          <a:graphicData uri="http://schemas.openxmlformats.org/presentationml/2006/ole">
            <mc:AlternateContent xmlns:mc="http://schemas.openxmlformats.org/markup-compatibility/2006">
              <mc:Choice xmlns:v="urn:schemas-microsoft-com:vml" Requires="v">
                <p:oleObj spid="_x0000_s506794"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89513" y="4800600"/>
                        <a:ext cx="1335087" cy="782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4815" name="Object 31"/>
          <p:cNvGraphicFramePr>
            <a:graphicFrameLocks noChangeAspect="1"/>
          </p:cNvGraphicFramePr>
          <p:nvPr/>
        </p:nvGraphicFramePr>
        <p:xfrm>
          <a:off x="4714875" y="5562600"/>
          <a:ext cx="695325" cy="782638"/>
        </p:xfrm>
        <a:graphic>
          <a:graphicData uri="http://schemas.openxmlformats.org/presentationml/2006/ole">
            <mc:AlternateContent xmlns:mc="http://schemas.openxmlformats.org/markup-compatibility/2006">
              <mc:Choice xmlns:v="urn:schemas-microsoft-com:vml" Requires="v">
                <p:oleObj spid="_x0000_s506795" name="Equation" r:id="rId35" imgW="330120" imgH="368280" progId="Equation.DSMT4">
                  <p:embed/>
                </p:oleObj>
              </mc:Choice>
              <mc:Fallback>
                <p:oleObj name="Equation" r:id="rId35" imgW="330120" imgH="3682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714875" y="5562600"/>
                        <a:ext cx="695325" cy="782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4816" name="Oval 32"/>
          <p:cNvSpPr>
            <a:spLocks noChangeArrowheads="1"/>
          </p:cNvSpPr>
          <p:nvPr/>
        </p:nvSpPr>
        <p:spPr bwMode="auto">
          <a:xfrm>
            <a:off x="7924800" y="228600"/>
            <a:ext cx="533400" cy="990600"/>
          </a:xfrm>
          <a:prstGeom prst="ellipse">
            <a:avLst/>
          </a:prstGeom>
          <a:noFill/>
          <a:ln w="28575">
            <a:solidFill>
              <a:srgbClr val="006600"/>
            </a:solidFill>
            <a:round/>
            <a:headEnd/>
            <a:tailEnd/>
          </a:ln>
          <a:effectLst/>
        </p:spPr>
        <p:txBody>
          <a:bodyPr anchor="ctr">
            <a:prstTxWarp prst="textNoShape">
              <a:avLst/>
            </a:prstTxWarp>
            <a:spAutoFit/>
          </a:bodyPr>
          <a:lstStyle/>
          <a:p>
            <a:endParaRPr lang="en-US"/>
          </a:p>
        </p:txBody>
      </p:sp>
      <p:pic>
        <p:nvPicPr>
          <p:cNvPr id="2" name="Picture 1"/>
          <p:cNvPicPr>
            <a:picLocks noChangeAspect="1"/>
          </p:cNvPicPr>
          <p:nvPr/>
        </p:nvPicPr>
        <p:blipFill>
          <a:blip r:embed="rId37"/>
          <a:stretch>
            <a:fillRect/>
          </a:stretch>
        </p:blipFill>
        <p:spPr>
          <a:xfrm>
            <a:off x="990600" y="1143000"/>
            <a:ext cx="1501985" cy="735014"/>
          </a:xfrm>
          <a:prstGeom prst="rect">
            <a:avLst/>
          </a:prstGeom>
        </p:spPr>
      </p:pic>
      <p:pic>
        <p:nvPicPr>
          <p:cNvPr id="3" name="Picture 2"/>
          <p:cNvPicPr>
            <a:picLocks noChangeAspect="1"/>
          </p:cNvPicPr>
          <p:nvPr/>
        </p:nvPicPr>
        <p:blipFill>
          <a:blip r:embed="rId38"/>
          <a:stretch>
            <a:fillRect/>
          </a:stretch>
        </p:blipFill>
        <p:spPr>
          <a:xfrm>
            <a:off x="533400" y="2133600"/>
            <a:ext cx="828675" cy="457200"/>
          </a:xfrm>
          <a:prstGeom prst="rect">
            <a:avLst/>
          </a:prstGeom>
        </p:spPr>
      </p:pic>
      <p:pic>
        <p:nvPicPr>
          <p:cNvPr id="39" name="Picture 38"/>
          <p:cNvPicPr>
            <a:picLocks noChangeAspect="1"/>
          </p:cNvPicPr>
          <p:nvPr/>
        </p:nvPicPr>
        <p:blipFill>
          <a:blip r:embed="rId37"/>
          <a:stretch>
            <a:fillRect/>
          </a:stretch>
        </p:blipFill>
        <p:spPr>
          <a:xfrm>
            <a:off x="2152513" y="3375025"/>
            <a:ext cx="1200288" cy="587375"/>
          </a:xfrm>
          <a:prstGeom prst="rect">
            <a:avLst/>
          </a:prstGeom>
        </p:spPr>
      </p:pic>
      <p:pic>
        <p:nvPicPr>
          <p:cNvPr id="4" name="Picture 3"/>
          <p:cNvPicPr>
            <a:picLocks noChangeAspect="1"/>
          </p:cNvPicPr>
          <p:nvPr/>
        </p:nvPicPr>
        <p:blipFill>
          <a:blip r:embed="rId39"/>
          <a:stretch>
            <a:fillRect/>
          </a:stretch>
        </p:blipFill>
        <p:spPr>
          <a:xfrm>
            <a:off x="3361156" y="3368676"/>
            <a:ext cx="1182052" cy="421106"/>
          </a:xfrm>
          <a:prstGeom prst="rect">
            <a:avLst/>
          </a:prstGeom>
        </p:spPr>
      </p:pic>
      <p:pic>
        <p:nvPicPr>
          <p:cNvPr id="5" name="Picture 4"/>
          <p:cNvPicPr>
            <a:picLocks noChangeAspect="1"/>
          </p:cNvPicPr>
          <p:nvPr/>
        </p:nvPicPr>
        <p:blipFill>
          <a:blip r:embed="rId40"/>
          <a:stretch>
            <a:fillRect/>
          </a:stretch>
        </p:blipFill>
        <p:spPr>
          <a:xfrm>
            <a:off x="4529759" y="3359150"/>
            <a:ext cx="1718641" cy="527050"/>
          </a:xfrm>
          <a:prstGeom prst="rect">
            <a:avLst/>
          </a:prstGeom>
        </p:spPr>
      </p:pic>
      <p:pic>
        <p:nvPicPr>
          <p:cNvPr id="7" name="Picture 6"/>
          <p:cNvPicPr>
            <a:picLocks noChangeAspect="1"/>
          </p:cNvPicPr>
          <p:nvPr/>
        </p:nvPicPr>
        <p:blipFill>
          <a:blip r:embed="rId41"/>
          <a:stretch>
            <a:fillRect/>
          </a:stretch>
        </p:blipFill>
        <p:spPr>
          <a:xfrm>
            <a:off x="6193629" y="3359193"/>
            <a:ext cx="1107283" cy="442913"/>
          </a:xfrm>
          <a:prstGeom prst="rect">
            <a:avLst/>
          </a:prstGeom>
        </p:spPr>
      </p:pic>
      <p:pic>
        <p:nvPicPr>
          <p:cNvPr id="8" name="Picture 7"/>
          <p:cNvPicPr>
            <a:picLocks noChangeAspect="1"/>
          </p:cNvPicPr>
          <p:nvPr/>
        </p:nvPicPr>
        <p:blipFill>
          <a:blip r:embed="rId42"/>
          <a:stretch>
            <a:fillRect/>
          </a:stretch>
        </p:blipFill>
        <p:spPr>
          <a:xfrm>
            <a:off x="7315200" y="3316287"/>
            <a:ext cx="1229812" cy="569913"/>
          </a:xfrm>
          <a:prstGeom prst="rect">
            <a:avLst/>
          </a:prstGeom>
        </p:spPr>
      </p:pic>
    </p:spTree>
    <p:extLst>
      <p:ext uri="{BB962C8B-B14F-4D97-AF65-F5344CB8AC3E}">
        <p14:creationId xmlns:p14="http://schemas.microsoft.com/office/powerpoint/2010/main" val="5529465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July 5, 2018</a:t>
            </a:r>
            <a:endParaRPr lang="en-US"/>
          </a:p>
        </p:txBody>
      </p:sp>
      <p:sp>
        <p:nvSpPr>
          <p:cNvPr id="27" name="Footer Placeholder 4"/>
          <p:cNvSpPr>
            <a:spLocks noGrp="1"/>
          </p:cNvSpPr>
          <p:nvPr>
            <p:ph type="ftr" sz="quarter" idx="11"/>
          </p:nvPr>
        </p:nvSpPr>
        <p:spPr/>
        <p:txBody>
          <a:bodyPr/>
          <a:lstStyle/>
          <a:p>
            <a:r>
              <a:rPr lang="de-DE" smtClean="0"/>
              <a:t>PHYS 1444-001, Summer 2018               Dr. Jaehoon Yu</a:t>
            </a:r>
            <a:endParaRPr lang="en-US"/>
          </a:p>
        </p:txBody>
      </p:sp>
      <p:sp>
        <p:nvSpPr>
          <p:cNvPr id="28" name="Slide Number Placeholder 5"/>
          <p:cNvSpPr>
            <a:spLocks noGrp="1"/>
          </p:cNvSpPr>
          <p:nvPr>
            <p:ph type="sldNum" sz="quarter" idx="12"/>
          </p:nvPr>
        </p:nvSpPr>
        <p:spPr/>
        <p:txBody>
          <a:bodyPr/>
          <a:lstStyle/>
          <a:p>
            <a:fld id="{1D7126D6-E8C2-724A-917F-442E733FCF73}" type="slidenum">
              <a:rPr lang="en-US"/>
              <a:pPr/>
              <a:t>125</a:t>
            </a:fld>
            <a:endParaRPr lang="en-US"/>
          </a:p>
        </p:txBody>
      </p:sp>
      <p:pic>
        <p:nvPicPr>
          <p:cNvPr id="375810" name="Picture 2" descr="FG32_011"/>
          <p:cNvPicPr>
            <a:picLocks noChangeAspect="1" noChangeArrowheads="1"/>
          </p:cNvPicPr>
          <p:nvPr/>
        </p:nvPicPr>
        <p:blipFill>
          <a:blip r:embed="rId3"/>
          <a:srcRect/>
          <a:stretch>
            <a:fillRect/>
          </a:stretch>
        </p:blipFill>
        <p:spPr bwMode="auto">
          <a:xfrm>
            <a:off x="6172200" y="0"/>
            <a:ext cx="2895600" cy="2590800"/>
          </a:xfrm>
          <a:prstGeom prst="rect">
            <a:avLst/>
          </a:prstGeom>
          <a:noFill/>
        </p:spPr>
      </p:pic>
      <p:graphicFrame>
        <p:nvGraphicFramePr>
          <p:cNvPr id="37581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0770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0770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770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14" name="Rectangle 6"/>
          <p:cNvSpPr>
            <a:spLocks noGrp="1" noChangeArrowheads="1"/>
          </p:cNvSpPr>
          <p:nvPr>
            <p:ph type="body" idx="1"/>
          </p:nvPr>
        </p:nvSpPr>
        <p:spPr>
          <a:xfrm>
            <a:off x="228600" y="685800"/>
            <a:ext cx="8458200" cy="5486400"/>
          </a:xfrm>
        </p:spPr>
        <p:txBody>
          <a:bodyPr/>
          <a:lstStyle/>
          <a:p>
            <a:pPr>
              <a:lnSpc>
                <a:spcPct val="90000"/>
              </a:lnSpc>
            </a:pPr>
            <a:r>
              <a:rPr lang="en-US" sz="2800" dirty="0"/>
              <a:t>Let’s apply Maxwell’s 4</a:t>
            </a:r>
            <a:r>
              <a:rPr lang="en-US" sz="2800" baseline="30000" dirty="0"/>
              <a:t>th</a:t>
            </a:r>
            <a:r>
              <a:rPr lang="en-US" sz="2800" dirty="0"/>
              <a:t> equation</a:t>
            </a:r>
          </a:p>
          <a:p>
            <a:pPr>
              <a:lnSpc>
                <a:spcPct val="90000"/>
              </a:lnSpc>
            </a:pPr>
            <a:endParaRPr lang="en-US" sz="2800" dirty="0"/>
          </a:p>
          <a:p>
            <a:pPr lvl="1">
              <a:lnSpc>
                <a:spcPct val="90000"/>
              </a:lnSpc>
            </a:pPr>
            <a:endParaRPr lang="en-US" sz="2400" dirty="0"/>
          </a:p>
          <a:p>
            <a:pPr lvl="1">
              <a:lnSpc>
                <a:spcPct val="90000"/>
              </a:lnSpc>
            </a:pPr>
            <a:r>
              <a:rPr lang="en-US" sz="2400" dirty="0"/>
              <a:t>to the rectangular loop of length</a:t>
            </a:r>
            <a:r>
              <a:rPr lang="en-US" sz="2400" dirty="0" smtClean="0"/>
              <a:t> </a:t>
            </a:r>
            <a:r>
              <a:rPr lang="en-US" sz="2400" dirty="0" err="1" smtClean="0">
                <a:latin typeface="Symbol" charset="2"/>
              </a:rPr>
              <a:t>Δ</a:t>
            </a:r>
            <a:r>
              <a:rPr lang="en-US" sz="2400" dirty="0" err="1" smtClean="0">
                <a:latin typeface="Monotype Corsiva" charset="0"/>
              </a:rPr>
              <a:t>z</a:t>
            </a:r>
            <a:r>
              <a:rPr lang="en-US" sz="2400" dirty="0" smtClean="0"/>
              <a:t> </a:t>
            </a:r>
            <a:r>
              <a:rPr lang="en-US" sz="2400" dirty="0"/>
              <a:t>and width </a:t>
            </a:r>
            <a:r>
              <a:rPr lang="en-US" sz="2400" dirty="0" err="1"/>
              <a:t>dx</a:t>
            </a:r>
            <a:endParaRPr lang="en-US" sz="2400" dirty="0"/>
          </a:p>
          <a:p>
            <a:pPr>
              <a:lnSpc>
                <a:spcPct val="90000"/>
              </a:lnSpc>
            </a:pPr>
            <a:r>
              <a:rPr lang="en-US" sz="2800" dirty="0"/>
              <a:t>         along the x-axis of the loop is 0</a:t>
            </a:r>
          </a:p>
          <a:p>
            <a:pPr lvl="1">
              <a:lnSpc>
                <a:spcPct val="90000"/>
              </a:lnSpc>
            </a:pPr>
            <a:r>
              <a:rPr lang="en-US" sz="2400" dirty="0"/>
              <a:t>Since </a:t>
            </a:r>
            <a:r>
              <a:rPr lang="en-US" sz="2400" b="1" dirty="0"/>
              <a:t>B</a:t>
            </a:r>
            <a:r>
              <a:rPr lang="en-US" sz="2400" dirty="0"/>
              <a:t> is perpendicular to d</a:t>
            </a:r>
            <a:r>
              <a:rPr lang="en-US" sz="2400" b="1" dirty="0">
                <a:latin typeface="Monotype Corsiva" charset="0"/>
              </a:rPr>
              <a:t>l</a:t>
            </a:r>
            <a:r>
              <a:rPr lang="en-US" sz="2400" dirty="0"/>
              <a:t>.</a:t>
            </a:r>
          </a:p>
          <a:p>
            <a:pPr lvl="1">
              <a:lnSpc>
                <a:spcPct val="90000"/>
              </a:lnSpc>
            </a:pPr>
            <a:r>
              <a:rPr lang="en-US" sz="2400" dirty="0"/>
              <a:t>So the result of the integral through the loop counterclockwise becomes</a:t>
            </a:r>
          </a:p>
          <a:p>
            <a:pPr lvl="1">
              <a:lnSpc>
                <a:spcPct val="90000"/>
              </a:lnSpc>
            </a:pPr>
            <a:endParaRPr lang="en-US" sz="2400" dirty="0"/>
          </a:p>
          <a:p>
            <a:pPr lvl="1">
              <a:lnSpc>
                <a:spcPct val="90000"/>
              </a:lnSpc>
            </a:pPr>
            <a:r>
              <a:rPr lang="en-US" sz="2400" dirty="0"/>
              <a:t>For the right-hand side of the equation is</a:t>
            </a:r>
          </a:p>
          <a:p>
            <a:pPr lvl="1">
              <a:lnSpc>
                <a:spcPct val="90000"/>
              </a:lnSpc>
            </a:pPr>
            <a:endParaRPr lang="en-US" sz="2400" dirty="0"/>
          </a:p>
          <a:p>
            <a:pPr lvl="1">
              <a:lnSpc>
                <a:spcPct val="90000"/>
              </a:lnSpc>
            </a:pPr>
            <a:endParaRPr lang="en-US" sz="2400" dirty="0"/>
          </a:p>
          <a:p>
            <a:pPr lvl="1">
              <a:lnSpc>
                <a:spcPct val="90000"/>
              </a:lnSpc>
            </a:pPr>
            <a:r>
              <a:rPr lang="en-US" sz="2400" dirty="0"/>
              <a:t>  </a:t>
            </a:r>
          </a:p>
        </p:txBody>
      </p:sp>
      <p:graphicFrame>
        <p:nvGraphicFramePr>
          <p:cNvPr id="37581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0770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17" name="Object 9"/>
          <p:cNvGraphicFramePr>
            <a:graphicFrameLocks noChangeAspect="1"/>
          </p:cNvGraphicFramePr>
          <p:nvPr/>
        </p:nvGraphicFramePr>
        <p:xfrm>
          <a:off x="914400" y="4779963"/>
          <a:ext cx="1603375" cy="782637"/>
        </p:xfrm>
        <a:graphic>
          <a:graphicData uri="http://schemas.openxmlformats.org/presentationml/2006/ole">
            <mc:AlternateContent xmlns:mc="http://schemas.openxmlformats.org/markup-compatibility/2006">
              <mc:Choice xmlns:v="urn:schemas-microsoft-com:vml" Requires="v">
                <p:oleObj spid="_x0000_s507704" name="Equation" r:id="rId9" imgW="761760" imgH="368280" progId="Equation.DSMT4">
                  <p:embed/>
                </p:oleObj>
              </mc:Choice>
              <mc:Fallback>
                <p:oleObj name="Equation" r:id="rId9" imgW="7617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4779963"/>
                        <a:ext cx="1603375"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5818" name="AutoShape 10"/>
          <p:cNvSpPr>
            <a:spLocks noChangeArrowheads="1"/>
          </p:cNvSpPr>
          <p:nvPr/>
        </p:nvSpPr>
        <p:spPr bwMode="auto">
          <a:xfrm>
            <a:off x="4419600" y="4800600"/>
            <a:ext cx="762000" cy="711200"/>
          </a:xfrm>
          <a:prstGeom prst="rightArrow">
            <a:avLst>
              <a:gd name="adj1" fmla="val 50000"/>
              <a:gd name="adj2" fmla="val 26786"/>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Thus</a:t>
            </a:r>
          </a:p>
        </p:txBody>
      </p:sp>
      <p:graphicFrame>
        <p:nvGraphicFramePr>
          <p:cNvPr id="375819" name="Object 11"/>
          <p:cNvGraphicFramePr>
            <a:graphicFrameLocks noChangeAspect="1"/>
          </p:cNvGraphicFramePr>
          <p:nvPr/>
        </p:nvGraphicFramePr>
        <p:xfrm>
          <a:off x="5334000" y="4919663"/>
          <a:ext cx="1147763" cy="350837"/>
        </p:xfrm>
        <a:graphic>
          <a:graphicData uri="http://schemas.openxmlformats.org/presentationml/2006/ole">
            <mc:AlternateContent xmlns:mc="http://schemas.openxmlformats.org/markup-compatibility/2006">
              <mc:Choice xmlns:v="urn:schemas-microsoft-com:vml" Requires="v">
                <p:oleObj spid="_x0000_s507705" name="Equation" r:id="rId11" imgW="545760" imgH="164880" progId="Equation.DSMT4">
                  <p:embed/>
                </p:oleObj>
              </mc:Choice>
              <mc:Fallback>
                <p:oleObj name="Equation" r:id="rId11" imgW="54576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4919663"/>
                        <a:ext cx="1147763"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5820" name="Object 12"/>
          <p:cNvGraphicFramePr>
            <a:graphicFrameLocks noChangeAspect="1"/>
          </p:cNvGraphicFramePr>
          <p:nvPr/>
        </p:nvGraphicFramePr>
        <p:xfrm>
          <a:off x="1447800" y="5562600"/>
          <a:ext cx="720725" cy="782638"/>
        </p:xfrm>
        <a:graphic>
          <a:graphicData uri="http://schemas.openxmlformats.org/presentationml/2006/ole">
            <mc:AlternateContent xmlns:mc="http://schemas.openxmlformats.org/markup-compatibility/2006">
              <mc:Choice xmlns:v="urn:schemas-microsoft-com:vml" Requires="v">
                <p:oleObj spid="_x0000_s507706" name="Equation" r:id="rId13" imgW="342720" imgH="368280" progId="Equation.DSMT4">
                  <p:embed/>
                </p:oleObj>
              </mc:Choice>
              <mc:Fallback>
                <p:oleObj name="Equation" r:id="rId13" imgW="34272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5562600"/>
                        <a:ext cx="720725" cy="782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5821" name="AutoShape 13"/>
          <p:cNvSpPr>
            <a:spLocks noChangeArrowheads="1"/>
          </p:cNvSpPr>
          <p:nvPr/>
        </p:nvSpPr>
        <p:spPr bwMode="auto">
          <a:xfrm>
            <a:off x="3886200" y="5334000"/>
            <a:ext cx="1817687" cy="1079500"/>
          </a:xfrm>
          <a:prstGeom prst="rightArrow">
            <a:avLst>
              <a:gd name="adj1" fmla="val 50000"/>
              <a:gd name="adj2" fmla="val 42096"/>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Since E and B </a:t>
            </a:r>
          </a:p>
          <a:p>
            <a:pPr algn="ctr"/>
            <a:r>
              <a:rPr lang="en-US" sz="1600" b="1" dirty="0">
                <a:solidFill>
                  <a:srgbClr val="CC0000"/>
                </a:solidFill>
                <a:latin typeface="Arial Narrow" charset="0"/>
              </a:rPr>
              <a:t>depend on </a:t>
            </a:r>
            <a:r>
              <a:rPr lang="en-US" sz="1600" b="1" dirty="0" err="1">
                <a:solidFill>
                  <a:srgbClr val="CC0000"/>
                </a:solidFill>
                <a:latin typeface="Arial Narrow" charset="0"/>
              </a:rPr>
              <a:t>x</a:t>
            </a:r>
            <a:r>
              <a:rPr lang="en-US" sz="1600" b="1" dirty="0">
                <a:solidFill>
                  <a:srgbClr val="CC0000"/>
                </a:solidFill>
                <a:latin typeface="Arial Narrow" charset="0"/>
              </a:rPr>
              <a:t> and </a:t>
            </a:r>
            <a:r>
              <a:rPr lang="en-US" sz="1600" b="1" dirty="0" err="1">
                <a:solidFill>
                  <a:srgbClr val="CC0000"/>
                </a:solidFill>
                <a:latin typeface="Arial Narrow" charset="0"/>
              </a:rPr>
              <a:t>t</a:t>
            </a:r>
            <a:endParaRPr lang="en-US" sz="1600" b="1" dirty="0">
              <a:solidFill>
                <a:srgbClr val="CC0000"/>
              </a:solidFill>
              <a:latin typeface="Arial Narrow" charset="0"/>
            </a:endParaRPr>
          </a:p>
        </p:txBody>
      </p:sp>
      <p:graphicFrame>
        <p:nvGraphicFramePr>
          <p:cNvPr id="375822" name="Object 14"/>
          <p:cNvGraphicFramePr>
            <a:graphicFrameLocks noChangeAspect="1"/>
          </p:cNvGraphicFramePr>
          <p:nvPr/>
        </p:nvGraphicFramePr>
        <p:xfrm>
          <a:off x="5972175" y="5562600"/>
          <a:ext cx="1952625" cy="782638"/>
        </p:xfrm>
        <a:graphic>
          <a:graphicData uri="http://schemas.openxmlformats.org/presentationml/2006/ole">
            <mc:AlternateContent xmlns:mc="http://schemas.openxmlformats.org/markup-compatibility/2006">
              <mc:Choice xmlns:v="urn:schemas-microsoft-com:vml" Requires="v">
                <p:oleObj spid="_x0000_s507707" name="Equation" r:id="rId15" imgW="927000" imgH="368280" progId="Equation.DSMT4">
                  <p:embed/>
                </p:oleObj>
              </mc:Choice>
              <mc:Fallback>
                <p:oleObj name="Equation" r:id="rId15" imgW="9270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72175" y="5562600"/>
                        <a:ext cx="1952625" cy="782638"/>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75825" name="Rectangle 17"/>
          <p:cNvSpPr>
            <a:spLocks noChangeArrowheads="1"/>
          </p:cNvSpPr>
          <p:nvPr/>
        </p:nvSpPr>
        <p:spPr bwMode="auto">
          <a:xfrm>
            <a:off x="304800" y="76200"/>
            <a:ext cx="8534400" cy="609600"/>
          </a:xfrm>
          <a:prstGeom prst="rect">
            <a:avLst/>
          </a:prstGeom>
          <a:noFill/>
          <a:ln w="9525">
            <a:noFill/>
            <a:miter lim="800000"/>
            <a:headEnd/>
            <a:tailEnd/>
          </a:ln>
          <a:effectLst/>
        </p:spPr>
        <p:txBody>
          <a:bodyPr anchor="ctr">
            <a:prstTxWarp prst="textNoShape">
              <a:avLst/>
            </a:prstTxWarp>
          </a:bodyPr>
          <a:lstStyle/>
          <a:p>
            <a:pPr algn="ctr"/>
            <a:r>
              <a:rPr lang="en-US" sz="4400">
                <a:solidFill>
                  <a:srgbClr val="A50021"/>
                </a:solidFill>
                <a:latin typeface="Arial Narrow" charset="0"/>
              </a:rPr>
              <a:t>From Modified Ampére’s Law</a:t>
            </a:r>
          </a:p>
        </p:txBody>
      </p:sp>
      <p:graphicFrame>
        <p:nvGraphicFramePr>
          <p:cNvPr id="375826" name="Object 18"/>
          <p:cNvGraphicFramePr>
            <a:graphicFrameLocks noChangeAspect="1"/>
          </p:cNvGraphicFramePr>
          <p:nvPr/>
        </p:nvGraphicFramePr>
        <p:xfrm>
          <a:off x="2449513" y="1066800"/>
          <a:ext cx="1741487" cy="1000125"/>
        </p:xfrm>
        <a:graphic>
          <a:graphicData uri="http://schemas.openxmlformats.org/presentationml/2006/ole">
            <mc:AlternateContent xmlns:mc="http://schemas.openxmlformats.org/markup-compatibility/2006">
              <mc:Choice xmlns:v="urn:schemas-microsoft-com:vml" Requires="v">
                <p:oleObj spid="_x0000_s507708" name="Equation" r:id="rId17" imgW="647640" imgH="368280" progId="Equation.DSMT4">
                  <p:embed/>
                </p:oleObj>
              </mc:Choice>
              <mc:Fallback>
                <p:oleObj name="Equation" r:id="rId17" imgW="64764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9513" y="1066800"/>
                        <a:ext cx="1741487" cy="1000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5827" name="Object 19"/>
          <p:cNvGraphicFramePr>
            <a:graphicFrameLocks noChangeAspect="1"/>
          </p:cNvGraphicFramePr>
          <p:nvPr/>
        </p:nvGraphicFramePr>
        <p:xfrm>
          <a:off x="3862388" y="3810000"/>
          <a:ext cx="825500" cy="436563"/>
        </p:xfrm>
        <a:graphic>
          <a:graphicData uri="http://schemas.openxmlformats.org/presentationml/2006/ole">
            <mc:AlternateContent xmlns:mc="http://schemas.openxmlformats.org/markup-compatibility/2006">
              <mc:Choice xmlns:v="urn:schemas-microsoft-com:vml" Requires="v">
                <p:oleObj spid="_x0000_s507709" name="Equation" r:id="rId19" imgW="292100" imgH="152400" progId="Equation.DSMT4">
                  <p:embed/>
                </p:oleObj>
              </mc:Choice>
              <mc:Fallback>
                <p:oleObj name="Equation" r:id="rId19" imgW="292100" imgH="152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62388" y="3810000"/>
                        <a:ext cx="8255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5828" name="Object 20"/>
          <p:cNvGraphicFramePr>
            <a:graphicFrameLocks noChangeAspect="1"/>
          </p:cNvGraphicFramePr>
          <p:nvPr/>
        </p:nvGraphicFramePr>
        <p:xfrm>
          <a:off x="4795838" y="3697288"/>
          <a:ext cx="2547937" cy="728662"/>
        </p:xfrm>
        <a:graphic>
          <a:graphicData uri="http://schemas.openxmlformats.org/presentationml/2006/ole">
            <mc:AlternateContent xmlns:mc="http://schemas.openxmlformats.org/markup-compatibility/2006">
              <mc:Choice xmlns:v="urn:schemas-microsoft-com:vml" Requires="v">
                <p:oleObj spid="_x0000_s507710" name="Equation" r:id="rId21" imgW="901700" imgH="254000" progId="Equation.DSMT4">
                  <p:embed/>
                </p:oleObj>
              </mc:Choice>
              <mc:Fallback>
                <p:oleObj name="Equation" r:id="rId21" imgW="901700" imgH="2540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95838" y="3697288"/>
                        <a:ext cx="2547937" cy="7286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5829" name="Object 21"/>
          <p:cNvGraphicFramePr>
            <a:graphicFrameLocks noChangeAspect="1"/>
          </p:cNvGraphicFramePr>
          <p:nvPr/>
        </p:nvGraphicFramePr>
        <p:xfrm>
          <a:off x="7412038" y="3827463"/>
          <a:ext cx="1220787" cy="436562"/>
        </p:xfrm>
        <a:graphic>
          <a:graphicData uri="http://schemas.openxmlformats.org/presentationml/2006/ole">
            <mc:AlternateContent xmlns:mc="http://schemas.openxmlformats.org/markup-compatibility/2006">
              <mc:Choice xmlns:v="urn:schemas-microsoft-com:vml" Requires="v">
                <p:oleObj spid="_x0000_s507711" name="Equation" r:id="rId23" imgW="431800" imgH="152400" progId="Equation.DSMT4">
                  <p:embed/>
                </p:oleObj>
              </mc:Choice>
              <mc:Fallback>
                <p:oleObj name="Equation" r:id="rId23" imgW="431800" imgH="1524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12038" y="3827463"/>
                        <a:ext cx="1220787" cy="436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5830" name="Object 22"/>
          <p:cNvGraphicFramePr>
            <a:graphicFrameLocks noChangeAspect="1"/>
          </p:cNvGraphicFramePr>
          <p:nvPr/>
        </p:nvGraphicFramePr>
        <p:xfrm>
          <a:off x="2514600" y="4724400"/>
          <a:ext cx="1122363" cy="782638"/>
        </p:xfrm>
        <a:graphic>
          <a:graphicData uri="http://schemas.openxmlformats.org/presentationml/2006/ole">
            <mc:AlternateContent xmlns:mc="http://schemas.openxmlformats.org/markup-compatibility/2006">
              <mc:Choice xmlns:v="urn:schemas-microsoft-com:vml" Requires="v">
                <p:oleObj spid="_x0000_s507712" name="Equation" r:id="rId25" imgW="533160" imgH="368280" progId="Equation.DSMT4">
                  <p:embed/>
                </p:oleObj>
              </mc:Choice>
              <mc:Fallback>
                <p:oleObj name="Equation" r:id="rId25" imgW="533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14600" y="4724400"/>
                        <a:ext cx="1122363" cy="782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5831" name="Object 23"/>
          <p:cNvGraphicFramePr>
            <a:graphicFrameLocks noChangeAspect="1"/>
          </p:cNvGraphicFramePr>
          <p:nvPr/>
        </p:nvGraphicFramePr>
        <p:xfrm>
          <a:off x="3571875" y="4953000"/>
          <a:ext cx="695325" cy="350838"/>
        </p:xfrm>
        <a:graphic>
          <a:graphicData uri="http://schemas.openxmlformats.org/presentationml/2006/ole">
            <mc:AlternateContent xmlns:mc="http://schemas.openxmlformats.org/markup-compatibility/2006">
              <mc:Choice xmlns:v="urn:schemas-microsoft-com:vml" Requires="v">
                <p:oleObj spid="_x0000_s507713" name="Equation" r:id="rId27" imgW="330120" imgH="164880" progId="Equation.DSMT4">
                  <p:embed/>
                </p:oleObj>
              </mc:Choice>
              <mc:Fallback>
                <p:oleObj name="Equation" r:id="rId27" imgW="33012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71875" y="4953000"/>
                        <a:ext cx="695325" cy="3508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5832" name="Object 24"/>
          <p:cNvGraphicFramePr>
            <a:graphicFrameLocks noChangeAspect="1"/>
          </p:cNvGraphicFramePr>
          <p:nvPr/>
        </p:nvGraphicFramePr>
        <p:xfrm>
          <a:off x="6465888" y="4703763"/>
          <a:ext cx="1763712" cy="782637"/>
        </p:xfrm>
        <a:graphic>
          <a:graphicData uri="http://schemas.openxmlformats.org/presentationml/2006/ole">
            <mc:AlternateContent xmlns:mc="http://schemas.openxmlformats.org/markup-compatibility/2006">
              <mc:Choice xmlns:v="urn:schemas-microsoft-com:vml" Requires="v">
                <p:oleObj spid="_x0000_s507714" name="Equation" r:id="rId29" imgW="838080" imgH="368280" progId="Equation.DSMT4">
                  <p:embed/>
                </p:oleObj>
              </mc:Choice>
              <mc:Fallback>
                <p:oleObj name="Equation" r:id="rId29" imgW="83808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65888" y="4703763"/>
                        <a:ext cx="1763712"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5833" name="Object 25"/>
          <p:cNvGraphicFramePr>
            <a:graphicFrameLocks noChangeAspect="1"/>
          </p:cNvGraphicFramePr>
          <p:nvPr/>
        </p:nvGraphicFramePr>
        <p:xfrm>
          <a:off x="2133600" y="5562600"/>
          <a:ext cx="1281113" cy="782638"/>
        </p:xfrm>
        <a:graphic>
          <a:graphicData uri="http://schemas.openxmlformats.org/presentationml/2006/ole">
            <mc:AlternateContent xmlns:mc="http://schemas.openxmlformats.org/markup-compatibility/2006">
              <mc:Choice xmlns:v="urn:schemas-microsoft-com:vml" Requires="v">
                <p:oleObj spid="_x0000_s507715" name="Equation" r:id="rId31" imgW="609480" imgH="368280" progId="Equation.DSMT4">
                  <p:embed/>
                </p:oleObj>
              </mc:Choice>
              <mc:Fallback>
                <p:oleObj name="Equation" r:id="rId31" imgW="60948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33600" y="5562600"/>
                        <a:ext cx="1281113" cy="7826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33"/>
          <a:stretch>
            <a:fillRect/>
          </a:stretch>
        </p:blipFill>
        <p:spPr>
          <a:xfrm>
            <a:off x="838200" y="1219201"/>
            <a:ext cx="1605790" cy="785812"/>
          </a:xfrm>
          <a:prstGeom prst="rect">
            <a:avLst/>
          </a:prstGeom>
        </p:spPr>
      </p:pic>
      <p:pic>
        <p:nvPicPr>
          <p:cNvPr id="30" name="Picture 29"/>
          <p:cNvPicPr>
            <a:picLocks noChangeAspect="1"/>
          </p:cNvPicPr>
          <p:nvPr/>
        </p:nvPicPr>
        <p:blipFill>
          <a:blip r:embed="rId33"/>
          <a:stretch>
            <a:fillRect/>
          </a:stretch>
        </p:blipFill>
        <p:spPr>
          <a:xfrm>
            <a:off x="2272886" y="3649872"/>
            <a:ext cx="1605790" cy="785812"/>
          </a:xfrm>
          <a:prstGeom prst="rect">
            <a:avLst/>
          </a:prstGeom>
        </p:spPr>
      </p:pic>
      <p:pic>
        <p:nvPicPr>
          <p:cNvPr id="3" name="Picture 2"/>
          <p:cNvPicPr>
            <a:picLocks noChangeAspect="1"/>
          </p:cNvPicPr>
          <p:nvPr/>
        </p:nvPicPr>
        <p:blipFill>
          <a:blip r:embed="rId34"/>
          <a:stretch>
            <a:fillRect/>
          </a:stretch>
        </p:blipFill>
        <p:spPr>
          <a:xfrm>
            <a:off x="533400" y="2362200"/>
            <a:ext cx="867026" cy="478359"/>
          </a:xfrm>
          <a:prstGeom prst="rect">
            <a:avLst/>
          </a:prstGeom>
        </p:spPr>
      </p:pic>
    </p:spTree>
    <p:extLst>
      <p:ext uri="{BB962C8B-B14F-4D97-AF65-F5344CB8AC3E}">
        <p14:creationId xmlns:p14="http://schemas.microsoft.com/office/powerpoint/2010/main" val="121173201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Thursday, July 5, 2018</a:t>
            </a:r>
            <a:endParaRPr lang="en-US"/>
          </a:p>
        </p:txBody>
      </p:sp>
      <p:sp>
        <p:nvSpPr>
          <p:cNvPr id="30" name="Footer Placeholder 4"/>
          <p:cNvSpPr>
            <a:spLocks noGrp="1"/>
          </p:cNvSpPr>
          <p:nvPr>
            <p:ph type="ftr" sz="quarter" idx="11"/>
          </p:nvPr>
        </p:nvSpPr>
        <p:spPr/>
        <p:txBody>
          <a:bodyPr/>
          <a:lstStyle/>
          <a:p>
            <a:r>
              <a:rPr lang="de-DE" smtClean="0"/>
              <a:t>PHYS 1444-001, Summer 2018               Dr. Jaehoon Yu</a:t>
            </a:r>
            <a:endParaRPr lang="en-US"/>
          </a:p>
        </p:txBody>
      </p:sp>
      <p:sp>
        <p:nvSpPr>
          <p:cNvPr id="31" name="Slide Number Placeholder 5"/>
          <p:cNvSpPr>
            <a:spLocks noGrp="1"/>
          </p:cNvSpPr>
          <p:nvPr>
            <p:ph type="sldNum" sz="quarter" idx="12"/>
          </p:nvPr>
        </p:nvSpPr>
        <p:spPr/>
        <p:txBody>
          <a:bodyPr/>
          <a:lstStyle/>
          <a:p>
            <a:fld id="{267FC37C-FC3A-C649-B643-6FE3AE2CB03B}" type="slidenum">
              <a:rPr lang="en-US"/>
              <a:pPr/>
              <a:t>126</a:t>
            </a:fld>
            <a:endParaRPr lang="en-US"/>
          </a:p>
        </p:txBody>
      </p:sp>
      <p:graphicFrame>
        <p:nvGraphicFramePr>
          <p:cNvPr id="37683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89292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3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89292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683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9293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6837" name="Rectangle 5"/>
          <p:cNvSpPr>
            <a:spLocks noGrp="1" noChangeArrowheads="1"/>
          </p:cNvSpPr>
          <p:nvPr>
            <p:ph type="body" idx="1"/>
          </p:nvPr>
        </p:nvSpPr>
        <p:spPr>
          <a:xfrm>
            <a:off x="228600" y="685800"/>
            <a:ext cx="8458200" cy="5638800"/>
          </a:xfrm>
        </p:spPr>
        <p:txBody>
          <a:bodyPr/>
          <a:lstStyle/>
          <a:p>
            <a:pPr>
              <a:lnSpc>
                <a:spcPct val="90000"/>
              </a:lnSpc>
            </a:pPr>
            <a:r>
              <a:rPr lang="en-US"/>
              <a:t>Let’s now use the relationship from Faraday’s law</a:t>
            </a:r>
          </a:p>
          <a:p>
            <a:pPr>
              <a:lnSpc>
                <a:spcPct val="90000"/>
              </a:lnSpc>
            </a:pPr>
            <a:r>
              <a:rPr lang="en-US"/>
              <a:t>Taking the derivatives of E and B as given their traveling wave form, we obtain</a:t>
            </a:r>
          </a:p>
          <a:p>
            <a:pPr lvl="1">
              <a:lnSpc>
                <a:spcPct val="90000"/>
              </a:lnSpc>
            </a:pPr>
            <a:endParaRPr lang="en-US"/>
          </a:p>
          <a:p>
            <a:pPr lvl="1">
              <a:lnSpc>
                <a:spcPct val="90000"/>
              </a:lnSpc>
            </a:pPr>
            <a:endParaRPr lang="en-US"/>
          </a:p>
          <a:p>
            <a:pPr lvl="1">
              <a:lnSpc>
                <a:spcPct val="90000"/>
              </a:lnSpc>
            </a:pPr>
            <a:endParaRPr lang="en-US"/>
          </a:p>
          <a:p>
            <a:pPr lvl="1">
              <a:lnSpc>
                <a:spcPct val="90000"/>
              </a:lnSpc>
            </a:pPr>
            <a:endParaRPr lang="en-US"/>
          </a:p>
          <a:p>
            <a:pPr lvl="1">
              <a:lnSpc>
                <a:spcPct val="90000"/>
              </a:lnSpc>
            </a:pPr>
            <a:endParaRPr lang="en-US"/>
          </a:p>
          <a:p>
            <a:pPr lvl="1">
              <a:lnSpc>
                <a:spcPct val="90000"/>
              </a:lnSpc>
            </a:pPr>
            <a:endParaRPr lang="en-US"/>
          </a:p>
          <a:p>
            <a:pPr lvl="1">
              <a:lnSpc>
                <a:spcPct val="90000"/>
              </a:lnSpc>
            </a:pPr>
            <a:r>
              <a:rPr lang="en-US"/>
              <a:t>Since E and B are in phase, we can write</a:t>
            </a:r>
          </a:p>
          <a:p>
            <a:pPr lvl="2">
              <a:lnSpc>
                <a:spcPct val="90000"/>
              </a:lnSpc>
            </a:pPr>
            <a:r>
              <a:rPr lang="en-US"/>
              <a:t>This is valid at any point and time in space. What is v?</a:t>
            </a:r>
          </a:p>
          <a:p>
            <a:pPr lvl="3">
              <a:lnSpc>
                <a:spcPct val="90000"/>
              </a:lnSpc>
            </a:pPr>
            <a:r>
              <a:rPr lang="en-US"/>
              <a:t>The velocity of the wave   </a:t>
            </a:r>
          </a:p>
        </p:txBody>
      </p:sp>
      <p:graphicFrame>
        <p:nvGraphicFramePr>
          <p:cNvPr id="3768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9293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6839" name="Rectangle 7"/>
          <p:cNvSpPr>
            <a:spLocks noChangeArrowheads="1"/>
          </p:cNvSpPr>
          <p:nvPr/>
        </p:nvSpPr>
        <p:spPr bwMode="auto">
          <a:xfrm>
            <a:off x="381000" y="76200"/>
            <a:ext cx="8534400" cy="609600"/>
          </a:xfrm>
          <a:prstGeom prst="rect">
            <a:avLst/>
          </a:prstGeom>
          <a:noFill/>
          <a:ln w="9525">
            <a:noFill/>
            <a:miter lim="800000"/>
            <a:headEnd/>
            <a:tailEnd/>
          </a:ln>
          <a:effectLst/>
        </p:spPr>
        <p:txBody>
          <a:bodyPr anchor="ctr">
            <a:prstTxWarp prst="textNoShape">
              <a:avLst/>
            </a:prstTxWarp>
          </a:bodyPr>
          <a:lstStyle/>
          <a:p>
            <a:pPr algn="ctr"/>
            <a:r>
              <a:rPr lang="en-US" sz="4400">
                <a:solidFill>
                  <a:srgbClr val="A50021"/>
                </a:solidFill>
                <a:latin typeface="Arial Narrow" charset="0"/>
              </a:rPr>
              <a:t>Relationship between </a:t>
            </a:r>
            <a:r>
              <a:rPr lang="en-US" sz="4400" b="1">
                <a:solidFill>
                  <a:srgbClr val="A50021"/>
                </a:solidFill>
                <a:latin typeface="Arial Narrow" charset="0"/>
              </a:rPr>
              <a:t>E</a:t>
            </a:r>
            <a:r>
              <a:rPr lang="en-US" sz="4400">
                <a:solidFill>
                  <a:srgbClr val="A50021"/>
                </a:solidFill>
                <a:latin typeface="Arial Narrow" charset="0"/>
              </a:rPr>
              <a:t>, </a:t>
            </a:r>
            <a:r>
              <a:rPr lang="en-US" sz="4400" b="1">
                <a:solidFill>
                  <a:srgbClr val="A50021"/>
                </a:solidFill>
                <a:latin typeface="Arial Narrow" charset="0"/>
              </a:rPr>
              <a:t>B</a:t>
            </a:r>
            <a:r>
              <a:rPr lang="en-US" sz="4400">
                <a:solidFill>
                  <a:srgbClr val="A50021"/>
                </a:solidFill>
                <a:latin typeface="Arial Narrow" charset="0"/>
              </a:rPr>
              <a:t> and </a:t>
            </a:r>
            <a:r>
              <a:rPr lang="en-US" sz="4400" b="1">
                <a:solidFill>
                  <a:srgbClr val="A50021"/>
                </a:solidFill>
                <a:latin typeface="Arial Narrow" charset="0"/>
              </a:rPr>
              <a:t>v</a:t>
            </a:r>
          </a:p>
        </p:txBody>
      </p:sp>
      <p:graphicFrame>
        <p:nvGraphicFramePr>
          <p:cNvPr id="376840" name="Object 8"/>
          <p:cNvGraphicFramePr>
            <a:graphicFrameLocks noChangeAspect="1"/>
          </p:cNvGraphicFramePr>
          <p:nvPr/>
        </p:nvGraphicFramePr>
        <p:xfrm>
          <a:off x="8001000" y="720725"/>
          <a:ext cx="600075" cy="650875"/>
        </p:xfrm>
        <a:graphic>
          <a:graphicData uri="http://schemas.openxmlformats.org/presentationml/2006/ole">
            <mc:AlternateContent xmlns:mc="http://schemas.openxmlformats.org/markup-compatibility/2006">
              <mc:Choice xmlns:v="urn:schemas-microsoft-com:vml" Requires="v">
                <p:oleObj spid="_x0000_s892932" name="Equation" r:id="rId8" imgW="342720" imgH="368280" progId="Equation.DSMT4">
                  <p:embed/>
                </p:oleObj>
              </mc:Choice>
              <mc:Fallback>
                <p:oleObj name="Equation" r:id="rId8" imgW="3427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720725"/>
                        <a:ext cx="600075" cy="650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1" name="Object 9"/>
          <p:cNvGraphicFramePr>
            <a:graphicFrameLocks noChangeAspect="1"/>
          </p:cNvGraphicFramePr>
          <p:nvPr/>
        </p:nvGraphicFramePr>
        <p:xfrm>
          <a:off x="990600" y="2065338"/>
          <a:ext cx="773113" cy="830262"/>
        </p:xfrm>
        <a:graphic>
          <a:graphicData uri="http://schemas.openxmlformats.org/presentationml/2006/ole">
            <mc:AlternateContent xmlns:mc="http://schemas.openxmlformats.org/markup-compatibility/2006">
              <mc:Choice xmlns:v="urn:schemas-microsoft-com:vml" Requires="v">
                <p:oleObj spid="_x0000_s892933" name="Equation" r:id="rId10" imgW="342720" imgH="368280" progId="Equation.DSMT4">
                  <p:embed/>
                </p:oleObj>
              </mc:Choice>
              <mc:Fallback>
                <p:oleObj name="Equation" r:id="rId10" imgW="3427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065338"/>
                        <a:ext cx="773113" cy="8302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2" name="Object 10"/>
          <p:cNvGraphicFramePr>
            <a:graphicFrameLocks noChangeAspect="1"/>
          </p:cNvGraphicFramePr>
          <p:nvPr/>
        </p:nvGraphicFramePr>
        <p:xfrm>
          <a:off x="1008063" y="2903538"/>
          <a:ext cx="744537" cy="830262"/>
        </p:xfrm>
        <a:graphic>
          <a:graphicData uri="http://schemas.openxmlformats.org/presentationml/2006/ole">
            <mc:AlternateContent xmlns:mc="http://schemas.openxmlformats.org/markup-compatibility/2006">
              <mc:Choice xmlns:v="urn:schemas-microsoft-com:vml" Requires="v">
                <p:oleObj spid="_x0000_s892934" name="Equation" r:id="rId12" imgW="330120" imgH="368280" progId="Equation.DSMT4">
                  <p:embed/>
                </p:oleObj>
              </mc:Choice>
              <mc:Fallback>
                <p:oleObj name="Equation" r:id="rId12" imgW="33012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8063" y="2903538"/>
                        <a:ext cx="744537" cy="8302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3" name="Object 11"/>
          <p:cNvGraphicFramePr>
            <a:graphicFrameLocks noChangeAspect="1"/>
          </p:cNvGraphicFramePr>
          <p:nvPr/>
        </p:nvGraphicFramePr>
        <p:xfrm>
          <a:off x="4005263" y="3675063"/>
          <a:ext cx="2490787" cy="515937"/>
        </p:xfrm>
        <a:graphic>
          <a:graphicData uri="http://schemas.openxmlformats.org/presentationml/2006/ole">
            <mc:AlternateContent xmlns:mc="http://schemas.openxmlformats.org/markup-compatibility/2006">
              <mc:Choice xmlns:v="urn:schemas-microsoft-com:vml" Requires="v">
                <p:oleObj spid="_x0000_s892935" name="Equation" r:id="rId14" imgW="1104840" imgH="228600" progId="Equation.DSMT4">
                  <p:embed/>
                </p:oleObj>
              </mc:Choice>
              <mc:Fallback>
                <p:oleObj name="Equation" r:id="rId14" imgW="110484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5263" y="3675063"/>
                        <a:ext cx="2490787" cy="5159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4" name="Object 12"/>
          <p:cNvGraphicFramePr>
            <a:graphicFrameLocks noChangeAspect="1"/>
          </p:cNvGraphicFramePr>
          <p:nvPr/>
        </p:nvGraphicFramePr>
        <p:xfrm>
          <a:off x="2590800" y="4191000"/>
          <a:ext cx="744538" cy="914400"/>
        </p:xfrm>
        <a:graphic>
          <a:graphicData uri="http://schemas.openxmlformats.org/presentationml/2006/ole">
            <mc:AlternateContent xmlns:mc="http://schemas.openxmlformats.org/markup-compatibility/2006">
              <mc:Choice xmlns:v="urn:schemas-microsoft-com:vml" Requires="v">
                <p:oleObj spid="_x0000_s892936"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90800" y="4191000"/>
                        <a:ext cx="744538" cy="9144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5" name="Object 13"/>
          <p:cNvGraphicFramePr>
            <a:graphicFrameLocks noChangeAspect="1"/>
          </p:cNvGraphicFramePr>
          <p:nvPr/>
        </p:nvGraphicFramePr>
        <p:xfrm>
          <a:off x="6564313" y="5014913"/>
          <a:ext cx="1174750" cy="485775"/>
        </p:xfrm>
        <a:graphic>
          <a:graphicData uri="http://schemas.openxmlformats.org/presentationml/2006/ole">
            <mc:AlternateContent xmlns:mc="http://schemas.openxmlformats.org/markup-compatibility/2006">
              <mc:Choice xmlns:v="urn:schemas-microsoft-com:vml" Requires="v">
                <p:oleObj spid="_x0000_s892937" name="Equation" r:id="rId18" imgW="520700" imgH="215900" progId="Equation.DSMT4">
                  <p:embed/>
                </p:oleObj>
              </mc:Choice>
              <mc:Fallback>
                <p:oleObj name="Equation" r:id="rId18" imgW="520700" imgH="2159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64313" y="5014913"/>
                        <a:ext cx="1174750"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6" name="Object 14"/>
          <p:cNvGraphicFramePr>
            <a:graphicFrameLocks noChangeAspect="1"/>
          </p:cNvGraphicFramePr>
          <p:nvPr/>
        </p:nvGraphicFramePr>
        <p:xfrm>
          <a:off x="8566150" y="720725"/>
          <a:ext cx="577850" cy="650875"/>
        </p:xfrm>
        <a:graphic>
          <a:graphicData uri="http://schemas.openxmlformats.org/presentationml/2006/ole">
            <mc:AlternateContent xmlns:mc="http://schemas.openxmlformats.org/markup-compatibility/2006">
              <mc:Choice xmlns:v="urn:schemas-microsoft-com:vml" Requires="v">
                <p:oleObj spid="_x0000_s892938" name="Equation" r:id="rId20" imgW="330120" imgH="368280" progId="Equation.DSMT4">
                  <p:embed/>
                </p:oleObj>
              </mc:Choice>
              <mc:Fallback>
                <p:oleObj name="Equation" r:id="rId20" imgW="33012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66150" y="720725"/>
                        <a:ext cx="577850" cy="650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7" name="Object 15"/>
          <p:cNvGraphicFramePr>
            <a:graphicFrameLocks noChangeAspect="1"/>
          </p:cNvGraphicFramePr>
          <p:nvPr/>
        </p:nvGraphicFramePr>
        <p:xfrm>
          <a:off x="1698625" y="2065338"/>
          <a:ext cx="2949575" cy="830262"/>
        </p:xfrm>
        <a:graphic>
          <a:graphicData uri="http://schemas.openxmlformats.org/presentationml/2006/ole">
            <mc:AlternateContent xmlns:mc="http://schemas.openxmlformats.org/markup-compatibility/2006">
              <mc:Choice xmlns:v="urn:schemas-microsoft-com:vml" Requires="v">
                <p:oleObj spid="_x0000_s892939" name="Equation" r:id="rId22" imgW="1307880" imgH="368280" progId="Equation.DSMT4">
                  <p:embed/>
                </p:oleObj>
              </mc:Choice>
              <mc:Fallback>
                <p:oleObj name="Equation" r:id="rId22" imgW="130788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98625" y="2065338"/>
                        <a:ext cx="2949575" cy="8302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8" name="Object 16"/>
          <p:cNvGraphicFramePr>
            <a:graphicFrameLocks noChangeAspect="1"/>
          </p:cNvGraphicFramePr>
          <p:nvPr/>
        </p:nvGraphicFramePr>
        <p:xfrm>
          <a:off x="4622800" y="2209800"/>
          <a:ext cx="2235200" cy="514350"/>
        </p:xfrm>
        <a:graphic>
          <a:graphicData uri="http://schemas.openxmlformats.org/presentationml/2006/ole">
            <mc:AlternateContent xmlns:mc="http://schemas.openxmlformats.org/markup-compatibility/2006">
              <mc:Choice xmlns:v="urn:schemas-microsoft-com:vml" Requires="v">
                <p:oleObj spid="_x0000_s892940" name="Equation" r:id="rId24" imgW="990360" imgH="228600" progId="Equation.DSMT4">
                  <p:embed/>
                </p:oleObj>
              </mc:Choice>
              <mc:Fallback>
                <p:oleObj name="Equation" r:id="rId24" imgW="99036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22800" y="2209800"/>
                        <a:ext cx="2235200" cy="514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49" name="Object 17"/>
          <p:cNvGraphicFramePr>
            <a:graphicFrameLocks noChangeAspect="1"/>
          </p:cNvGraphicFramePr>
          <p:nvPr/>
        </p:nvGraphicFramePr>
        <p:xfrm>
          <a:off x="1676400" y="2903538"/>
          <a:ext cx="2892425" cy="830262"/>
        </p:xfrm>
        <a:graphic>
          <a:graphicData uri="http://schemas.openxmlformats.org/presentationml/2006/ole">
            <mc:AlternateContent xmlns:mc="http://schemas.openxmlformats.org/markup-compatibility/2006">
              <mc:Choice xmlns:v="urn:schemas-microsoft-com:vml" Requires="v">
                <p:oleObj spid="_x0000_s892941" name="Equation" r:id="rId26" imgW="1282680" imgH="368280" progId="Equation.DSMT4">
                  <p:embed/>
                </p:oleObj>
              </mc:Choice>
              <mc:Fallback>
                <p:oleObj name="Equation" r:id="rId26" imgW="128268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2903538"/>
                        <a:ext cx="2892425" cy="8302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50" name="Object 18"/>
          <p:cNvGraphicFramePr>
            <a:graphicFrameLocks noChangeAspect="1"/>
          </p:cNvGraphicFramePr>
          <p:nvPr/>
        </p:nvGraphicFramePr>
        <p:xfrm>
          <a:off x="4572000" y="3048000"/>
          <a:ext cx="2490788" cy="514350"/>
        </p:xfrm>
        <a:graphic>
          <a:graphicData uri="http://schemas.openxmlformats.org/presentationml/2006/ole">
            <mc:AlternateContent xmlns:mc="http://schemas.openxmlformats.org/markup-compatibility/2006">
              <mc:Choice xmlns:v="urn:schemas-microsoft-com:vml" Requires="v">
                <p:oleObj spid="_x0000_s892942" name="Equation" r:id="rId28" imgW="1104840" imgH="228600" progId="Equation.DSMT4">
                  <p:embed/>
                </p:oleObj>
              </mc:Choice>
              <mc:Fallback>
                <p:oleObj name="Equation" r:id="rId28" imgW="1104840" imgH="2286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72000" y="3048000"/>
                        <a:ext cx="2490788" cy="514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51" name="Object 19"/>
          <p:cNvGraphicFramePr>
            <a:graphicFrameLocks noChangeAspect="1"/>
          </p:cNvGraphicFramePr>
          <p:nvPr/>
        </p:nvGraphicFramePr>
        <p:xfrm>
          <a:off x="6519863" y="3675063"/>
          <a:ext cx="2319337" cy="515937"/>
        </p:xfrm>
        <a:graphic>
          <a:graphicData uri="http://schemas.openxmlformats.org/presentationml/2006/ole">
            <mc:AlternateContent xmlns:mc="http://schemas.openxmlformats.org/markup-compatibility/2006">
              <mc:Choice xmlns:v="urn:schemas-microsoft-com:vml" Requires="v">
                <p:oleObj spid="_x0000_s892943" name="Equation" r:id="rId30" imgW="1028520" imgH="228600" progId="Equation.DSMT4">
                  <p:embed/>
                </p:oleObj>
              </mc:Choice>
              <mc:Fallback>
                <p:oleObj name="Equation" r:id="rId30" imgW="102852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19863" y="3675063"/>
                        <a:ext cx="2319337" cy="5159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6852" name="Text Box 20"/>
          <p:cNvSpPr txBox="1">
            <a:spLocks noChangeArrowheads="1"/>
          </p:cNvSpPr>
          <p:nvPr/>
        </p:nvSpPr>
        <p:spPr bwMode="auto">
          <a:xfrm>
            <a:off x="914400" y="3810000"/>
            <a:ext cx="685800" cy="366713"/>
          </a:xfrm>
          <a:prstGeom prst="rect">
            <a:avLst/>
          </a:prstGeom>
          <a:noFill/>
          <a:ln w="28575">
            <a:noFill/>
            <a:miter lim="800000"/>
            <a:headEnd/>
            <a:tailEnd/>
          </a:ln>
          <a:effectLst/>
        </p:spPr>
        <p:txBody>
          <a:bodyPr>
            <a:prstTxWarp prst="textNoShape">
              <a:avLst/>
            </a:prstTxWarp>
            <a:spAutoFit/>
          </a:bodyPr>
          <a:lstStyle/>
          <a:p>
            <a:r>
              <a:rPr lang="en-US" sz="1800">
                <a:solidFill>
                  <a:schemeClr val="accent2"/>
                </a:solidFill>
                <a:latin typeface="Arial Narrow" charset="0"/>
              </a:rPr>
              <a:t>Since   </a:t>
            </a:r>
          </a:p>
        </p:txBody>
      </p:sp>
      <p:graphicFrame>
        <p:nvGraphicFramePr>
          <p:cNvPr id="376853" name="Object 21"/>
          <p:cNvGraphicFramePr>
            <a:graphicFrameLocks noChangeAspect="1"/>
          </p:cNvGraphicFramePr>
          <p:nvPr/>
        </p:nvGraphicFramePr>
        <p:xfrm>
          <a:off x="1568450" y="3657600"/>
          <a:ext cx="600075" cy="650875"/>
        </p:xfrm>
        <a:graphic>
          <a:graphicData uri="http://schemas.openxmlformats.org/presentationml/2006/ole">
            <mc:AlternateContent xmlns:mc="http://schemas.openxmlformats.org/markup-compatibility/2006">
              <mc:Choice xmlns:v="urn:schemas-microsoft-com:vml" Requires="v">
                <p:oleObj spid="_x0000_s892944" name="Equation" r:id="rId32" imgW="342720" imgH="368280" progId="Equation.DSMT4">
                  <p:embed/>
                </p:oleObj>
              </mc:Choice>
              <mc:Fallback>
                <p:oleObj name="Equation" r:id="rId32" imgW="3427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8450" y="3657600"/>
                        <a:ext cx="600075" cy="650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54" name="Object 22"/>
          <p:cNvGraphicFramePr>
            <a:graphicFrameLocks noChangeAspect="1"/>
          </p:cNvGraphicFramePr>
          <p:nvPr/>
        </p:nvGraphicFramePr>
        <p:xfrm>
          <a:off x="2133600" y="3657600"/>
          <a:ext cx="577850" cy="650875"/>
        </p:xfrm>
        <a:graphic>
          <a:graphicData uri="http://schemas.openxmlformats.org/presentationml/2006/ole">
            <mc:AlternateContent xmlns:mc="http://schemas.openxmlformats.org/markup-compatibility/2006">
              <mc:Choice xmlns:v="urn:schemas-microsoft-com:vml" Requires="v">
                <p:oleObj spid="_x0000_s892945" name="Equation" r:id="rId33" imgW="330120" imgH="368280" progId="Equation.DSMT4">
                  <p:embed/>
                </p:oleObj>
              </mc:Choice>
              <mc:Fallback>
                <p:oleObj name="Equation" r:id="rId33" imgW="33012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33600" y="3657600"/>
                        <a:ext cx="577850" cy="650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6855" name="AutoShape 23"/>
          <p:cNvSpPr>
            <a:spLocks noChangeArrowheads="1"/>
          </p:cNvSpPr>
          <p:nvPr/>
        </p:nvSpPr>
        <p:spPr bwMode="auto">
          <a:xfrm>
            <a:off x="2747963" y="3641725"/>
            <a:ext cx="1101725" cy="590550"/>
          </a:xfrm>
          <a:prstGeom prst="rightArrow">
            <a:avLst>
              <a:gd name="adj1" fmla="val 50000"/>
              <a:gd name="adj2" fmla="val 46640"/>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We obtain</a:t>
            </a:r>
          </a:p>
        </p:txBody>
      </p:sp>
      <p:sp>
        <p:nvSpPr>
          <p:cNvPr id="376856" name="AutoShape 24"/>
          <p:cNvSpPr>
            <a:spLocks noChangeArrowheads="1"/>
          </p:cNvSpPr>
          <p:nvPr/>
        </p:nvSpPr>
        <p:spPr bwMode="auto">
          <a:xfrm>
            <a:off x="1643063" y="4343400"/>
            <a:ext cx="647700" cy="590550"/>
          </a:xfrm>
          <a:prstGeom prst="rightArrow">
            <a:avLst>
              <a:gd name="adj1" fmla="val 50000"/>
              <a:gd name="adj2" fmla="val 27419"/>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Thus</a:t>
            </a:r>
          </a:p>
        </p:txBody>
      </p:sp>
      <p:graphicFrame>
        <p:nvGraphicFramePr>
          <p:cNvPr id="376857" name="Object 25"/>
          <p:cNvGraphicFramePr>
            <a:graphicFrameLocks noChangeAspect="1"/>
          </p:cNvGraphicFramePr>
          <p:nvPr/>
        </p:nvGraphicFramePr>
        <p:xfrm>
          <a:off x="3409950" y="4191000"/>
          <a:ext cx="628650" cy="828675"/>
        </p:xfrm>
        <a:graphic>
          <a:graphicData uri="http://schemas.openxmlformats.org/presentationml/2006/ole">
            <mc:AlternateContent xmlns:mc="http://schemas.openxmlformats.org/markup-compatibility/2006">
              <mc:Choice xmlns:v="urn:schemas-microsoft-com:vml" Requires="v">
                <p:oleObj spid="_x0000_s892946" name="Equation" r:id="rId34" imgW="279360" imgH="368280" progId="Equation.DSMT4">
                  <p:embed/>
                </p:oleObj>
              </mc:Choice>
              <mc:Fallback>
                <p:oleObj name="Equation" r:id="rId34" imgW="279360" imgH="3682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09950" y="4191000"/>
                        <a:ext cx="628650" cy="828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6858" name="Object 26"/>
          <p:cNvGraphicFramePr>
            <a:graphicFrameLocks noChangeAspect="1"/>
          </p:cNvGraphicFramePr>
          <p:nvPr/>
        </p:nvGraphicFramePr>
        <p:xfrm>
          <a:off x="3948113" y="4514850"/>
          <a:ext cx="285750" cy="285750"/>
        </p:xfrm>
        <a:graphic>
          <a:graphicData uri="http://schemas.openxmlformats.org/presentationml/2006/ole">
            <mc:AlternateContent xmlns:mc="http://schemas.openxmlformats.org/markup-compatibility/2006">
              <mc:Choice xmlns:v="urn:schemas-microsoft-com:vml" Requires="v">
                <p:oleObj spid="_x0000_s892947" name="Equation" r:id="rId36" imgW="127000" imgH="127000" progId="Equation.DSMT4">
                  <p:embed/>
                </p:oleObj>
              </mc:Choice>
              <mc:Fallback>
                <p:oleObj name="Equation" r:id="rId36" imgW="127000" imgH="1270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948113" y="4514850"/>
                        <a:ext cx="285750"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6859" name="Line 27"/>
          <p:cNvSpPr>
            <a:spLocks noChangeShapeType="1"/>
          </p:cNvSpPr>
          <p:nvPr/>
        </p:nvSpPr>
        <p:spPr bwMode="auto">
          <a:xfrm flipH="1">
            <a:off x="4876800" y="3657600"/>
            <a:ext cx="838200" cy="457200"/>
          </a:xfrm>
          <a:prstGeom prst="line">
            <a:avLst/>
          </a:prstGeom>
          <a:noFill/>
          <a:ln w="9525">
            <a:solidFill>
              <a:srgbClr val="CC0000"/>
            </a:solidFill>
            <a:round/>
            <a:headEnd/>
            <a:tailEnd/>
          </a:ln>
          <a:effectLst/>
        </p:spPr>
        <p:txBody>
          <a:bodyPr wrap="none">
            <a:prstTxWarp prst="textNoShape">
              <a:avLst/>
            </a:prstTxWarp>
            <a:spAutoFit/>
          </a:bodyPr>
          <a:lstStyle/>
          <a:p>
            <a:endParaRPr lang="en-US"/>
          </a:p>
        </p:txBody>
      </p:sp>
      <p:sp>
        <p:nvSpPr>
          <p:cNvPr id="376860" name="Line 28"/>
          <p:cNvSpPr>
            <a:spLocks noChangeShapeType="1"/>
          </p:cNvSpPr>
          <p:nvPr/>
        </p:nvSpPr>
        <p:spPr bwMode="auto">
          <a:xfrm flipH="1">
            <a:off x="7467600" y="3657600"/>
            <a:ext cx="838200" cy="457200"/>
          </a:xfrm>
          <a:prstGeom prst="line">
            <a:avLst/>
          </a:prstGeom>
          <a:noFill/>
          <a:ln w="9525">
            <a:solidFill>
              <a:srgbClr val="CC0000"/>
            </a:solidFill>
            <a:round/>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99258521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smtClean="0"/>
              <a:t>Thursday, July 5, 2018</a:t>
            </a:r>
            <a:endParaRPr lang="en-US"/>
          </a:p>
        </p:txBody>
      </p:sp>
      <p:sp>
        <p:nvSpPr>
          <p:cNvPr id="35" name="Footer Placeholder 4"/>
          <p:cNvSpPr>
            <a:spLocks noGrp="1"/>
          </p:cNvSpPr>
          <p:nvPr>
            <p:ph type="ftr" sz="quarter" idx="11"/>
          </p:nvPr>
        </p:nvSpPr>
        <p:spPr/>
        <p:txBody>
          <a:bodyPr/>
          <a:lstStyle/>
          <a:p>
            <a:r>
              <a:rPr lang="de-DE" smtClean="0"/>
              <a:t>PHYS 1444-001, Summer 2018               Dr. Jaehoon Yu</a:t>
            </a:r>
            <a:endParaRPr lang="en-US"/>
          </a:p>
        </p:txBody>
      </p:sp>
      <p:sp>
        <p:nvSpPr>
          <p:cNvPr id="36" name="Slide Number Placeholder 5"/>
          <p:cNvSpPr>
            <a:spLocks noGrp="1"/>
          </p:cNvSpPr>
          <p:nvPr>
            <p:ph type="sldNum" sz="quarter" idx="12"/>
          </p:nvPr>
        </p:nvSpPr>
        <p:spPr/>
        <p:txBody>
          <a:bodyPr/>
          <a:lstStyle/>
          <a:p>
            <a:fld id="{9375F4C2-5901-7647-81D0-796B7838C6B6}" type="slidenum">
              <a:rPr lang="en-US"/>
              <a:pPr/>
              <a:t>127</a:t>
            </a:fld>
            <a:endParaRPr lang="en-US"/>
          </a:p>
        </p:txBody>
      </p:sp>
      <p:graphicFrame>
        <p:nvGraphicFramePr>
          <p:cNvPr id="37785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88801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785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88801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786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8801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7861" name="Rectangle 5"/>
          <p:cNvSpPr>
            <a:spLocks noGrp="1" noChangeArrowheads="1"/>
          </p:cNvSpPr>
          <p:nvPr>
            <p:ph type="body" idx="1"/>
          </p:nvPr>
        </p:nvSpPr>
        <p:spPr>
          <a:xfrm>
            <a:off x="228600" y="685800"/>
            <a:ext cx="8458200" cy="5638800"/>
          </a:xfrm>
        </p:spPr>
        <p:txBody>
          <a:bodyPr/>
          <a:lstStyle/>
          <a:p>
            <a:r>
              <a:rPr lang="en-US"/>
              <a:t>Let’s now use the relationship from Apmere’s law</a:t>
            </a:r>
          </a:p>
          <a:p>
            <a:r>
              <a:rPr lang="en-US"/>
              <a:t>Taking the derivatives of E and B as given their traveling wave form, we obtain</a:t>
            </a:r>
          </a:p>
          <a:p>
            <a:pPr lvl="1"/>
            <a:endParaRPr lang="en-US"/>
          </a:p>
          <a:p>
            <a:pPr lvl="1"/>
            <a:endParaRPr lang="en-US"/>
          </a:p>
          <a:p>
            <a:pPr lvl="1"/>
            <a:endParaRPr lang="en-US"/>
          </a:p>
          <a:p>
            <a:pPr lvl="1"/>
            <a:endParaRPr lang="en-US"/>
          </a:p>
          <a:p>
            <a:pPr lvl="1"/>
            <a:endParaRPr lang="en-US"/>
          </a:p>
          <a:p>
            <a:pPr lvl="1"/>
            <a:r>
              <a:rPr lang="en-US"/>
              <a:t>However, from the previous page we obtain</a:t>
            </a:r>
          </a:p>
          <a:p>
            <a:pPr lvl="1"/>
            <a:r>
              <a:rPr lang="en-US"/>
              <a:t>Thus</a:t>
            </a:r>
          </a:p>
        </p:txBody>
      </p:sp>
      <p:graphicFrame>
        <p:nvGraphicFramePr>
          <p:cNvPr id="37786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8801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7863" name="Rectangle 7"/>
          <p:cNvSpPr>
            <a:spLocks noChangeArrowheads="1"/>
          </p:cNvSpPr>
          <p:nvPr/>
        </p:nvSpPr>
        <p:spPr bwMode="auto">
          <a:xfrm>
            <a:off x="304800" y="76200"/>
            <a:ext cx="8534400" cy="609600"/>
          </a:xfrm>
          <a:prstGeom prst="rect">
            <a:avLst/>
          </a:prstGeom>
          <a:noFill/>
          <a:ln w="9525">
            <a:noFill/>
            <a:miter lim="800000"/>
            <a:headEnd/>
            <a:tailEnd/>
          </a:ln>
          <a:effectLst/>
        </p:spPr>
        <p:txBody>
          <a:bodyPr anchor="ctr">
            <a:prstTxWarp prst="textNoShape">
              <a:avLst/>
            </a:prstTxWarp>
          </a:bodyPr>
          <a:lstStyle/>
          <a:p>
            <a:pPr algn="ctr"/>
            <a:r>
              <a:rPr lang="en-US" sz="4400">
                <a:solidFill>
                  <a:srgbClr val="A50021"/>
                </a:solidFill>
                <a:latin typeface="Arial Narrow" charset="0"/>
              </a:rPr>
              <a:t>Speed of EM Waves</a:t>
            </a:r>
            <a:endParaRPr lang="en-US" sz="4400" b="1">
              <a:solidFill>
                <a:srgbClr val="A50021"/>
              </a:solidFill>
              <a:latin typeface="Arial Narrow" charset="0"/>
            </a:endParaRPr>
          </a:p>
        </p:txBody>
      </p:sp>
      <p:graphicFrame>
        <p:nvGraphicFramePr>
          <p:cNvPr id="377864" name="Object 8"/>
          <p:cNvGraphicFramePr>
            <a:graphicFrameLocks noChangeAspect="1"/>
          </p:cNvGraphicFramePr>
          <p:nvPr/>
        </p:nvGraphicFramePr>
        <p:xfrm>
          <a:off x="8001000" y="762000"/>
          <a:ext cx="412750" cy="533400"/>
        </p:xfrm>
        <a:graphic>
          <a:graphicData uri="http://schemas.openxmlformats.org/presentationml/2006/ole">
            <mc:AlternateContent xmlns:mc="http://schemas.openxmlformats.org/markup-compatibility/2006">
              <mc:Choice xmlns:v="urn:schemas-microsoft-com:vml" Requires="v">
                <p:oleObj spid="_x0000_s888016" name="Equation" r:id="rId8" imgW="330120" imgH="368280" progId="Equation.DSMT4">
                  <p:embed/>
                </p:oleObj>
              </mc:Choice>
              <mc:Fallback>
                <p:oleObj name="Equation" r:id="rId8" imgW="3301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762000"/>
                        <a:ext cx="412750" cy="5334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65" name="Object 9"/>
          <p:cNvGraphicFramePr>
            <a:graphicFrameLocks noChangeAspect="1"/>
          </p:cNvGraphicFramePr>
          <p:nvPr/>
        </p:nvGraphicFramePr>
        <p:xfrm>
          <a:off x="990600" y="2279650"/>
          <a:ext cx="620713" cy="692150"/>
        </p:xfrm>
        <a:graphic>
          <a:graphicData uri="http://schemas.openxmlformats.org/presentationml/2006/ole">
            <mc:AlternateContent xmlns:mc="http://schemas.openxmlformats.org/markup-compatibility/2006">
              <mc:Choice xmlns:v="urn:schemas-microsoft-com:vml" Requires="v">
                <p:oleObj spid="_x0000_s888017" name="Equation" r:id="rId10" imgW="330120" imgH="368280" progId="Equation.DSMT4">
                  <p:embed/>
                </p:oleObj>
              </mc:Choice>
              <mc:Fallback>
                <p:oleObj name="Equation" r:id="rId10" imgW="3301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279650"/>
                        <a:ext cx="620713" cy="692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66" name="Object 10"/>
          <p:cNvGraphicFramePr>
            <a:graphicFrameLocks noChangeAspect="1"/>
          </p:cNvGraphicFramePr>
          <p:nvPr/>
        </p:nvGraphicFramePr>
        <p:xfrm>
          <a:off x="990600" y="2971800"/>
          <a:ext cx="644525" cy="692150"/>
        </p:xfrm>
        <a:graphic>
          <a:graphicData uri="http://schemas.openxmlformats.org/presentationml/2006/ole">
            <mc:AlternateContent xmlns:mc="http://schemas.openxmlformats.org/markup-compatibility/2006">
              <mc:Choice xmlns:v="urn:schemas-microsoft-com:vml" Requires="v">
                <p:oleObj spid="_x0000_s888018" name="Equation" r:id="rId12" imgW="342720" imgH="368280" progId="Equation.DSMT4">
                  <p:embed/>
                </p:oleObj>
              </mc:Choice>
              <mc:Fallback>
                <p:oleObj name="Equation" r:id="rId12" imgW="34272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2971800"/>
                        <a:ext cx="644525" cy="692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67" name="Object 11"/>
          <p:cNvGraphicFramePr>
            <a:graphicFrameLocks noChangeAspect="1"/>
          </p:cNvGraphicFramePr>
          <p:nvPr/>
        </p:nvGraphicFramePr>
        <p:xfrm>
          <a:off x="4191000" y="3760788"/>
          <a:ext cx="2052638" cy="430212"/>
        </p:xfrm>
        <a:graphic>
          <a:graphicData uri="http://schemas.openxmlformats.org/presentationml/2006/ole">
            <mc:AlternateContent xmlns:mc="http://schemas.openxmlformats.org/markup-compatibility/2006">
              <mc:Choice xmlns:v="urn:schemas-microsoft-com:vml" Requires="v">
                <p:oleObj spid="_x0000_s888019" name="Equation" r:id="rId14" imgW="1091880" imgH="228600" progId="Equation.DSMT4">
                  <p:embed/>
                </p:oleObj>
              </mc:Choice>
              <mc:Fallback>
                <p:oleObj name="Equation" r:id="rId14" imgW="109188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3760788"/>
                        <a:ext cx="2052638" cy="4302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68" name="Object 12"/>
          <p:cNvGraphicFramePr>
            <a:graphicFrameLocks noChangeAspect="1"/>
          </p:cNvGraphicFramePr>
          <p:nvPr/>
        </p:nvGraphicFramePr>
        <p:xfrm>
          <a:off x="2209800" y="4267200"/>
          <a:ext cx="620713" cy="762000"/>
        </p:xfrm>
        <a:graphic>
          <a:graphicData uri="http://schemas.openxmlformats.org/presentationml/2006/ole">
            <mc:AlternateContent xmlns:mc="http://schemas.openxmlformats.org/markup-compatibility/2006">
              <mc:Choice xmlns:v="urn:schemas-microsoft-com:vml" Requires="v">
                <p:oleObj spid="_x0000_s888020" name="Equation" r:id="rId16" imgW="330120" imgH="406080" progId="Equation.DSMT4">
                  <p:embed/>
                </p:oleObj>
              </mc:Choice>
              <mc:Fallback>
                <p:oleObj name="Equation" r:id="rId16" imgW="3301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9800" y="4267200"/>
                        <a:ext cx="620713" cy="7620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69" name="Object 13"/>
          <p:cNvGraphicFramePr>
            <a:graphicFrameLocks noChangeAspect="1"/>
          </p:cNvGraphicFramePr>
          <p:nvPr/>
        </p:nvGraphicFramePr>
        <p:xfrm>
          <a:off x="1762125" y="5338763"/>
          <a:ext cx="992188" cy="701675"/>
        </p:xfrm>
        <a:graphic>
          <a:graphicData uri="http://schemas.openxmlformats.org/presentationml/2006/ole">
            <mc:AlternateContent xmlns:mc="http://schemas.openxmlformats.org/markup-compatibility/2006">
              <mc:Choice xmlns:v="urn:schemas-microsoft-com:vml" Requires="v">
                <p:oleObj spid="_x0000_s888021" name="Equation" r:id="rId18" imgW="609600" imgH="431800" progId="Equation.DSMT4">
                  <p:embed/>
                </p:oleObj>
              </mc:Choice>
              <mc:Fallback>
                <p:oleObj name="Equation" r:id="rId18" imgW="609600" imgH="431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2125" y="5338763"/>
                        <a:ext cx="992188" cy="701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0" name="Object 14"/>
          <p:cNvGraphicFramePr>
            <a:graphicFrameLocks noChangeAspect="1"/>
          </p:cNvGraphicFramePr>
          <p:nvPr/>
        </p:nvGraphicFramePr>
        <p:xfrm>
          <a:off x="6846888" y="4927600"/>
          <a:ext cx="849312" cy="330200"/>
        </p:xfrm>
        <a:graphic>
          <a:graphicData uri="http://schemas.openxmlformats.org/presentationml/2006/ole">
            <mc:AlternateContent xmlns:mc="http://schemas.openxmlformats.org/markup-compatibility/2006">
              <mc:Choice xmlns:v="urn:schemas-microsoft-com:vml" Requires="v">
                <p:oleObj spid="_x0000_s888022" name="Equation" r:id="rId20" imgW="520560" imgH="203040" progId="Equation.DSMT4">
                  <p:embed/>
                </p:oleObj>
              </mc:Choice>
              <mc:Fallback>
                <p:oleObj name="Equation" r:id="rId20" imgW="52056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46888" y="4927600"/>
                        <a:ext cx="849312" cy="330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1" name="Object 15"/>
          <p:cNvGraphicFramePr>
            <a:graphicFrameLocks noChangeAspect="1"/>
          </p:cNvGraphicFramePr>
          <p:nvPr/>
        </p:nvGraphicFramePr>
        <p:xfrm>
          <a:off x="2938463" y="5521325"/>
          <a:ext cx="6040437" cy="746125"/>
        </p:xfrm>
        <a:graphic>
          <a:graphicData uri="http://schemas.openxmlformats.org/presentationml/2006/ole">
            <mc:AlternateContent xmlns:mc="http://schemas.openxmlformats.org/markup-compatibility/2006">
              <mc:Choice xmlns:v="urn:schemas-microsoft-com:vml" Requires="v">
                <p:oleObj spid="_x0000_s888023" name="Equation" r:id="rId22" imgW="4318000" imgH="533400" progId="Equation.DSMT4">
                  <p:embed/>
                </p:oleObj>
              </mc:Choice>
              <mc:Fallback>
                <p:oleObj name="Equation" r:id="rId22" imgW="4318000" imgH="533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38463" y="5521325"/>
                        <a:ext cx="6040437" cy="746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77872" name="Text Box 16"/>
          <p:cNvSpPr txBox="1">
            <a:spLocks noChangeArrowheads="1"/>
          </p:cNvSpPr>
          <p:nvPr/>
        </p:nvSpPr>
        <p:spPr bwMode="auto">
          <a:xfrm>
            <a:off x="457200" y="6356350"/>
            <a:ext cx="8382000" cy="395288"/>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pPr algn="ctr"/>
            <a:r>
              <a:rPr lang="en-US" sz="1800" b="1">
                <a:solidFill>
                  <a:srgbClr val="CC0000"/>
                </a:solidFill>
                <a:latin typeface="Arial Narrow" charset="0"/>
              </a:rPr>
              <a:t>The speed of EM waves is the same as the speed of light.  EM waves behaves like the light. </a:t>
            </a:r>
          </a:p>
        </p:txBody>
      </p:sp>
      <p:graphicFrame>
        <p:nvGraphicFramePr>
          <p:cNvPr id="377873" name="Object 17"/>
          <p:cNvGraphicFramePr>
            <a:graphicFrameLocks noChangeAspect="1"/>
          </p:cNvGraphicFramePr>
          <p:nvPr/>
        </p:nvGraphicFramePr>
        <p:xfrm>
          <a:off x="8382000" y="762000"/>
          <a:ext cx="762000" cy="533400"/>
        </p:xfrm>
        <a:graphic>
          <a:graphicData uri="http://schemas.openxmlformats.org/presentationml/2006/ole">
            <mc:AlternateContent xmlns:mc="http://schemas.openxmlformats.org/markup-compatibility/2006">
              <mc:Choice xmlns:v="urn:schemas-microsoft-com:vml" Requires="v">
                <p:oleObj spid="_x0000_s888024" name="Equation" r:id="rId24" imgW="609480" imgH="368280" progId="Equation.DSMT4">
                  <p:embed/>
                </p:oleObj>
              </mc:Choice>
              <mc:Fallback>
                <p:oleObj name="Equation" r:id="rId24" imgW="60948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82000" y="762000"/>
                        <a:ext cx="762000" cy="5334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4" name="Object 18"/>
          <p:cNvGraphicFramePr>
            <a:graphicFrameLocks noChangeAspect="1"/>
          </p:cNvGraphicFramePr>
          <p:nvPr/>
        </p:nvGraphicFramePr>
        <p:xfrm>
          <a:off x="1579563" y="2286000"/>
          <a:ext cx="2459037" cy="692150"/>
        </p:xfrm>
        <a:graphic>
          <a:graphicData uri="http://schemas.openxmlformats.org/presentationml/2006/ole">
            <mc:AlternateContent xmlns:mc="http://schemas.openxmlformats.org/markup-compatibility/2006">
              <mc:Choice xmlns:v="urn:schemas-microsoft-com:vml" Requires="v">
                <p:oleObj spid="_x0000_s888025" name="Equation" r:id="rId26" imgW="1307880" imgH="368280" progId="Equation.DSMT4">
                  <p:embed/>
                </p:oleObj>
              </mc:Choice>
              <mc:Fallback>
                <p:oleObj name="Equation" r:id="rId26" imgW="130788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79563" y="2286000"/>
                        <a:ext cx="2459037" cy="692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5" name="Object 19"/>
          <p:cNvGraphicFramePr>
            <a:graphicFrameLocks noChangeAspect="1"/>
          </p:cNvGraphicFramePr>
          <p:nvPr/>
        </p:nvGraphicFramePr>
        <p:xfrm>
          <a:off x="4005263" y="2438400"/>
          <a:ext cx="1862137" cy="430213"/>
        </p:xfrm>
        <a:graphic>
          <a:graphicData uri="http://schemas.openxmlformats.org/presentationml/2006/ole">
            <mc:AlternateContent xmlns:mc="http://schemas.openxmlformats.org/markup-compatibility/2006">
              <mc:Choice xmlns:v="urn:schemas-microsoft-com:vml" Requires="v">
                <p:oleObj spid="_x0000_s888026" name="Equation" r:id="rId28" imgW="990360" imgH="228600" progId="Equation.DSMT4">
                  <p:embed/>
                </p:oleObj>
              </mc:Choice>
              <mc:Fallback>
                <p:oleObj name="Equation" r:id="rId28" imgW="990360" imgH="2286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05263" y="2438400"/>
                        <a:ext cx="1862137"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6" name="Object 20"/>
          <p:cNvGraphicFramePr>
            <a:graphicFrameLocks noChangeAspect="1"/>
          </p:cNvGraphicFramePr>
          <p:nvPr/>
        </p:nvGraphicFramePr>
        <p:xfrm>
          <a:off x="1604963" y="2971800"/>
          <a:ext cx="2433637" cy="692150"/>
        </p:xfrm>
        <a:graphic>
          <a:graphicData uri="http://schemas.openxmlformats.org/presentationml/2006/ole">
            <mc:AlternateContent xmlns:mc="http://schemas.openxmlformats.org/markup-compatibility/2006">
              <mc:Choice xmlns:v="urn:schemas-microsoft-com:vml" Requires="v">
                <p:oleObj spid="_x0000_s888027" name="Equation" r:id="rId30" imgW="1295280" imgH="368280" progId="Equation.DSMT4">
                  <p:embed/>
                </p:oleObj>
              </mc:Choice>
              <mc:Fallback>
                <p:oleObj name="Equation" r:id="rId30" imgW="1295280" imgH="3682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04963" y="2971800"/>
                        <a:ext cx="2433637" cy="692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77" name="Object 21"/>
          <p:cNvGraphicFramePr>
            <a:graphicFrameLocks noChangeAspect="1"/>
          </p:cNvGraphicFramePr>
          <p:nvPr/>
        </p:nvGraphicFramePr>
        <p:xfrm>
          <a:off x="3962400" y="3124200"/>
          <a:ext cx="2100263" cy="428625"/>
        </p:xfrm>
        <a:graphic>
          <a:graphicData uri="http://schemas.openxmlformats.org/presentationml/2006/ole">
            <mc:AlternateContent xmlns:mc="http://schemas.openxmlformats.org/markup-compatibility/2006">
              <mc:Choice xmlns:v="urn:schemas-microsoft-com:vml" Requires="v">
                <p:oleObj spid="_x0000_s888028" name="Equation" r:id="rId32" imgW="1117440" imgH="228600" progId="Equation.DSMT4">
                  <p:embed/>
                </p:oleObj>
              </mc:Choice>
              <mc:Fallback>
                <p:oleObj name="Equation" r:id="rId32" imgW="1117440" imgH="2286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62400" y="3124200"/>
                        <a:ext cx="2100263" cy="4286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78" name="Text Box 22"/>
          <p:cNvSpPr txBox="1">
            <a:spLocks noChangeArrowheads="1"/>
          </p:cNvSpPr>
          <p:nvPr/>
        </p:nvSpPr>
        <p:spPr bwMode="auto">
          <a:xfrm>
            <a:off x="838200" y="3733800"/>
            <a:ext cx="685800" cy="366713"/>
          </a:xfrm>
          <a:prstGeom prst="rect">
            <a:avLst/>
          </a:prstGeom>
          <a:noFill/>
          <a:ln w="28575">
            <a:noFill/>
            <a:miter lim="800000"/>
            <a:headEnd/>
            <a:tailEnd/>
          </a:ln>
          <a:effectLst/>
        </p:spPr>
        <p:txBody>
          <a:bodyPr>
            <a:prstTxWarp prst="textNoShape">
              <a:avLst/>
            </a:prstTxWarp>
            <a:spAutoFit/>
          </a:bodyPr>
          <a:lstStyle/>
          <a:p>
            <a:r>
              <a:rPr lang="en-US" sz="1800">
                <a:solidFill>
                  <a:schemeClr val="accent2"/>
                </a:solidFill>
                <a:latin typeface="Arial Narrow" charset="0"/>
              </a:rPr>
              <a:t>Since   </a:t>
            </a:r>
          </a:p>
        </p:txBody>
      </p:sp>
      <p:graphicFrame>
        <p:nvGraphicFramePr>
          <p:cNvPr id="377879" name="Object 23"/>
          <p:cNvGraphicFramePr>
            <a:graphicFrameLocks noChangeAspect="1"/>
          </p:cNvGraphicFramePr>
          <p:nvPr/>
        </p:nvGraphicFramePr>
        <p:xfrm>
          <a:off x="1524000" y="3657600"/>
          <a:ext cx="412750" cy="533400"/>
        </p:xfrm>
        <a:graphic>
          <a:graphicData uri="http://schemas.openxmlformats.org/presentationml/2006/ole">
            <mc:AlternateContent xmlns:mc="http://schemas.openxmlformats.org/markup-compatibility/2006">
              <mc:Choice xmlns:v="urn:schemas-microsoft-com:vml" Requires="v">
                <p:oleObj spid="_x0000_s888029" name="Equation" r:id="rId34" imgW="330120" imgH="368280" progId="Equation.DSMT4">
                  <p:embed/>
                </p:oleObj>
              </mc:Choice>
              <mc:Fallback>
                <p:oleObj name="Equation" r:id="rId34" imgW="3301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657600"/>
                        <a:ext cx="412750" cy="5334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80" name="Object 24"/>
          <p:cNvGraphicFramePr>
            <a:graphicFrameLocks noChangeAspect="1"/>
          </p:cNvGraphicFramePr>
          <p:nvPr/>
        </p:nvGraphicFramePr>
        <p:xfrm>
          <a:off x="1905000" y="3657600"/>
          <a:ext cx="762000" cy="533400"/>
        </p:xfrm>
        <a:graphic>
          <a:graphicData uri="http://schemas.openxmlformats.org/presentationml/2006/ole">
            <mc:AlternateContent xmlns:mc="http://schemas.openxmlformats.org/markup-compatibility/2006">
              <mc:Choice xmlns:v="urn:schemas-microsoft-com:vml" Requires="v">
                <p:oleObj spid="_x0000_s888030" name="Equation" r:id="rId35" imgW="609480" imgH="368280" progId="Equation.DSMT4">
                  <p:embed/>
                </p:oleObj>
              </mc:Choice>
              <mc:Fallback>
                <p:oleObj name="Equation" r:id="rId35" imgW="60948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05000" y="3657600"/>
                        <a:ext cx="762000" cy="5334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81" name="AutoShape 25"/>
          <p:cNvSpPr>
            <a:spLocks noChangeArrowheads="1"/>
          </p:cNvSpPr>
          <p:nvPr/>
        </p:nvSpPr>
        <p:spPr bwMode="auto">
          <a:xfrm>
            <a:off x="2784475" y="3641725"/>
            <a:ext cx="1101725" cy="590550"/>
          </a:xfrm>
          <a:prstGeom prst="rightArrow">
            <a:avLst>
              <a:gd name="adj1" fmla="val 50000"/>
              <a:gd name="adj2" fmla="val 46640"/>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We obtain</a:t>
            </a:r>
          </a:p>
        </p:txBody>
      </p:sp>
      <p:graphicFrame>
        <p:nvGraphicFramePr>
          <p:cNvPr id="377882" name="Object 26"/>
          <p:cNvGraphicFramePr>
            <a:graphicFrameLocks noChangeAspect="1"/>
          </p:cNvGraphicFramePr>
          <p:nvPr/>
        </p:nvGraphicFramePr>
        <p:xfrm>
          <a:off x="6175375" y="3733800"/>
          <a:ext cx="2435225" cy="430213"/>
        </p:xfrm>
        <a:graphic>
          <a:graphicData uri="http://schemas.openxmlformats.org/presentationml/2006/ole">
            <mc:AlternateContent xmlns:mc="http://schemas.openxmlformats.org/markup-compatibility/2006">
              <mc:Choice xmlns:v="urn:schemas-microsoft-com:vml" Requires="v">
                <p:oleObj spid="_x0000_s888031" name="Equation" r:id="rId36" imgW="1295280" imgH="228600" progId="Equation.DSMT4">
                  <p:embed/>
                </p:oleObj>
              </mc:Choice>
              <mc:Fallback>
                <p:oleObj name="Equation" r:id="rId36" imgW="1295280" imgH="2286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75375" y="3733800"/>
                        <a:ext cx="2435225"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83" name="AutoShape 27"/>
          <p:cNvSpPr>
            <a:spLocks noChangeArrowheads="1"/>
          </p:cNvSpPr>
          <p:nvPr/>
        </p:nvSpPr>
        <p:spPr bwMode="auto">
          <a:xfrm>
            <a:off x="1371600" y="4343400"/>
            <a:ext cx="647700" cy="590550"/>
          </a:xfrm>
          <a:prstGeom prst="rightArrow">
            <a:avLst>
              <a:gd name="adj1" fmla="val 50000"/>
              <a:gd name="adj2" fmla="val 27419"/>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Thus</a:t>
            </a:r>
          </a:p>
        </p:txBody>
      </p:sp>
      <p:graphicFrame>
        <p:nvGraphicFramePr>
          <p:cNvPr id="377884" name="Object 28"/>
          <p:cNvGraphicFramePr>
            <a:graphicFrameLocks noChangeAspect="1"/>
          </p:cNvGraphicFramePr>
          <p:nvPr/>
        </p:nvGraphicFramePr>
        <p:xfrm>
          <a:off x="2859088" y="4267200"/>
          <a:ext cx="1027112" cy="690563"/>
        </p:xfrm>
        <a:graphic>
          <a:graphicData uri="http://schemas.openxmlformats.org/presentationml/2006/ole">
            <mc:AlternateContent xmlns:mc="http://schemas.openxmlformats.org/markup-compatibility/2006">
              <mc:Choice xmlns:v="urn:schemas-microsoft-com:vml" Requires="v">
                <p:oleObj spid="_x0000_s888032" name="Equation" r:id="rId38" imgW="545760" imgH="368280" progId="Equation.DSMT4">
                  <p:embed/>
                </p:oleObj>
              </mc:Choice>
              <mc:Fallback>
                <p:oleObj name="Equation" r:id="rId38" imgW="545760" imgH="3682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859088" y="4267200"/>
                        <a:ext cx="1027112" cy="690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85" name="Object 29"/>
          <p:cNvGraphicFramePr>
            <a:graphicFrameLocks noChangeAspect="1"/>
          </p:cNvGraphicFramePr>
          <p:nvPr/>
        </p:nvGraphicFramePr>
        <p:xfrm>
          <a:off x="3856038" y="4419600"/>
          <a:ext cx="715962" cy="381000"/>
        </p:xfrm>
        <a:graphic>
          <a:graphicData uri="http://schemas.openxmlformats.org/presentationml/2006/ole">
            <mc:AlternateContent xmlns:mc="http://schemas.openxmlformats.org/markup-compatibility/2006">
              <mc:Choice xmlns:v="urn:schemas-microsoft-com:vml" Requires="v">
                <p:oleObj spid="_x0000_s888033" name="Equation" r:id="rId40" imgW="380880" imgH="203040" progId="Equation.DSMT4">
                  <p:embed/>
                </p:oleObj>
              </mc:Choice>
              <mc:Fallback>
                <p:oleObj name="Equation" r:id="rId40" imgW="380880" imgH="20304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856038" y="4419600"/>
                        <a:ext cx="715962" cy="3810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86" name="Object 30"/>
          <p:cNvGraphicFramePr>
            <a:graphicFrameLocks noChangeAspect="1"/>
          </p:cNvGraphicFramePr>
          <p:nvPr/>
        </p:nvGraphicFramePr>
        <p:xfrm>
          <a:off x="7705725" y="5029200"/>
          <a:ext cx="393700" cy="206375"/>
        </p:xfrm>
        <a:graphic>
          <a:graphicData uri="http://schemas.openxmlformats.org/presentationml/2006/ole">
            <mc:AlternateContent xmlns:mc="http://schemas.openxmlformats.org/markup-compatibility/2006">
              <mc:Choice xmlns:v="urn:schemas-microsoft-com:vml" Requires="v">
                <p:oleObj spid="_x0000_s888034" name="Equation" r:id="rId42" imgW="241300" imgH="127000" progId="Equation.DSMT4">
                  <p:embed/>
                </p:oleObj>
              </mc:Choice>
              <mc:Fallback>
                <p:oleObj name="Equation" r:id="rId42" imgW="241300" imgH="12700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705725" y="5029200"/>
                        <a:ext cx="393700" cy="2063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7887" name="Object 31"/>
          <p:cNvGraphicFramePr>
            <a:graphicFrameLocks noChangeAspect="1"/>
          </p:cNvGraphicFramePr>
          <p:nvPr/>
        </p:nvGraphicFramePr>
        <p:xfrm>
          <a:off x="8101013" y="4805363"/>
          <a:ext cx="661987" cy="701675"/>
        </p:xfrm>
        <a:graphic>
          <a:graphicData uri="http://schemas.openxmlformats.org/presentationml/2006/ole">
            <mc:AlternateContent xmlns:mc="http://schemas.openxmlformats.org/markup-compatibility/2006">
              <mc:Choice xmlns:v="urn:schemas-microsoft-com:vml" Requires="v">
                <p:oleObj spid="_x0000_s888035" name="Equation" r:id="rId44" imgW="406400" imgH="431800" progId="Equation.DSMT4">
                  <p:embed/>
                </p:oleObj>
              </mc:Choice>
              <mc:Fallback>
                <p:oleObj name="Equation" r:id="rId44" imgW="406400" imgH="43180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101013" y="4805363"/>
                        <a:ext cx="661987" cy="701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7888" name="Line 32"/>
          <p:cNvSpPr>
            <a:spLocks noChangeShapeType="1"/>
          </p:cNvSpPr>
          <p:nvPr/>
        </p:nvSpPr>
        <p:spPr bwMode="auto">
          <a:xfrm flipH="1">
            <a:off x="4953000" y="3733800"/>
            <a:ext cx="838200" cy="457200"/>
          </a:xfrm>
          <a:prstGeom prst="line">
            <a:avLst/>
          </a:prstGeom>
          <a:noFill/>
          <a:ln w="9525">
            <a:solidFill>
              <a:srgbClr val="CC0000"/>
            </a:solidFill>
            <a:round/>
            <a:headEnd/>
            <a:tailEnd/>
          </a:ln>
          <a:effectLst/>
        </p:spPr>
        <p:txBody>
          <a:bodyPr wrap="none">
            <a:prstTxWarp prst="textNoShape">
              <a:avLst/>
            </a:prstTxWarp>
            <a:spAutoFit/>
          </a:bodyPr>
          <a:lstStyle/>
          <a:p>
            <a:endParaRPr lang="en-US"/>
          </a:p>
        </p:txBody>
      </p:sp>
      <p:sp>
        <p:nvSpPr>
          <p:cNvPr id="377889" name="Line 33"/>
          <p:cNvSpPr>
            <a:spLocks noChangeShapeType="1"/>
          </p:cNvSpPr>
          <p:nvPr/>
        </p:nvSpPr>
        <p:spPr bwMode="auto">
          <a:xfrm flipH="1">
            <a:off x="7467600" y="3733800"/>
            <a:ext cx="838200" cy="457200"/>
          </a:xfrm>
          <a:prstGeom prst="line">
            <a:avLst/>
          </a:prstGeom>
          <a:noFill/>
          <a:ln w="9525">
            <a:solidFill>
              <a:srgbClr val="CC0000"/>
            </a:solidFill>
            <a:round/>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72678903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Thursday, July 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11474F79-D6FA-084B-905E-E20545352F9F}" type="slidenum">
              <a:rPr lang="en-US"/>
              <a:pPr/>
              <a:t>128</a:t>
            </a:fld>
            <a:endParaRPr lang="en-US"/>
          </a:p>
        </p:txBody>
      </p:sp>
      <p:graphicFrame>
        <p:nvGraphicFramePr>
          <p:cNvPr id="37888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1082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88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1082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88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082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885" name="Rectangle 5"/>
          <p:cNvSpPr>
            <a:spLocks noGrp="1" noChangeArrowheads="1"/>
          </p:cNvSpPr>
          <p:nvPr>
            <p:ph type="body" idx="1"/>
          </p:nvPr>
        </p:nvSpPr>
        <p:spPr>
          <a:xfrm>
            <a:off x="228600" y="685800"/>
            <a:ext cx="8458200" cy="5638800"/>
          </a:xfrm>
        </p:spPr>
        <p:txBody>
          <a:bodyPr/>
          <a:lstStyle/>
          <a:p>
            <a:r>
              <a:rPr lang="en-US" sz="2800" dirty="0"/>
              <a:t>Taking the time derivative on the relationship from Ampere’s laws, we obtain</a:t>
            </a:r>
          </a:p>
          <a:p>
            <a:r>
              <a:rPr lang="en-US" sz="2800" dirty="0"/>
              <a:t>By the same token, we take position derivative on the relationship from Faraday’s law</a:t>
            </a:r>
          </a:p>
          <a:p>
            <a:r>
              <a:rPr lang="en-US" sz="2800" dirty="0"/>
              <a:t>From these, we obtain</a:t>
            </a:r>
          </a:p>
          <a:p>
            <a:endParaRPr lang="en-US" sz="2800" dirty="0"/>
          </a:p>
          <a:p>
            <a:r>
              <a:rPr lang="en-US" sz="2800" dirty="0"/>
              <a:t>Since the equation for traveling wave is</a:t>
            </a:r>
          </a:p>
          <a:p>
            <a:r>
              <a:rPr lang="en-US" sz="2800" dirty="0"/>
              <a:t>By correspondence, we obtain</a:t>
            </a:r>
          </a:p>
          <a:p>
            <a:r>
              <a:rPr lang="en-US" sz="2800" dirty="0"/>
              <a:t>A natural outcome of Maxwell’s equations is that E and B obey the wave equation for waves traveling </a:t>
            </a:r>
            <a:r>
              <a:rPr lang="en-US" sz="2800" dirty="0" err="1"/>
              <a:t>w</a:t>
            </a:r>
            <a:r>
              <a:rPr lang="en-US" sz="2800" dirty="0"/>
              <a:t>/ speed </a:t>
            </a:r>
          </a:p>
          <a:p>
            <a:pPr lvl="1"/>
            <a:r>
              <a:rPr lang="en-US" sz="2400" dirty="0"/>
              <a:t>Maxwell predicted the existence of EM waves based on this</a:t>
            </a:r>
          </a:p>
        </p:txBody>
      </p:sp>
      <p:graphicFrame>
        <p:nvGraphicFramePr>
          <p:cNvPr id="37888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082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887" name="Rectangle 7"/>
          <p:cNvSpPr>
            <a:spLocks noChangeArrowheads="1"/>
          </p:cNvSpPr>
          <p:nvPr/>
        </p:nvSpPr>
        <p:spPr bwMode="auto">
          <a:xfrm>
            <a:off x="0" y="76200"/>
            <a:ext cx="9144000" cy="609600"/>
          </a:xfrm>
          <a:prstGeom prst="rect">
            <a:avLst/>
          </a:prstGeom>
          <a:noFill/>
          <a:ln w="9525">
            <a:noFill/>
            <a:miter lim="800000"/>
            <a:headEnd/>
            <a:tailEnd/>
          </a:ln>
          <a:effectLst/>
        </p:spPr>
        <p:txBody>
          <a:bodyPr anchor="ctr">
            <a:prstTxWarp prst="textNoShape">
              <a:avLst/>
            </a:prstTxWarp>
          </a:bodyPr>
          <a:lstStyle/>
          <a:p>
            <a:pPr algn="ctr"/>
            <a:r>
              <a:rPr lang="en-US" sz="4400">
                <a:solidFill>
                  <a:srgbClr val="A50021"/>
                </a:solidFill>
                <a:latin typeface="Arial Narrow" charset="0"/>
              </a:rPr>
              <a:t>Speed of Light w/o Sinusoidal Wave Forms</a:t>
            </a:r>
            <a:endParaRPr lang="en-US" sz="4400" b="1">
              <a:solidFill>
                <a:srgbClr val="A50021"/>
              </a:solidFill>
              <a:latin typeface="Arial Narrow" charset="0"/>
            </a:endParaRPr>
          </a:p>
        </p:txBody>
      </p:sp>
      <p:graphicFrame>
        <p:nvGraphicFramePr>
          <p:cNvPr id="378888" name="Object 8"/>
          <p:cNvGraphicFramePr>
            <a:graphicFrameLocks noChangeAspect="1"/>
          </p:cNvGraphicFramePr>
          <p:nvPr/>
        </p:nvGraphicFramePr>
        <p:xfrm>
          <a:off x="3101975" y="1077913"/>
          <a:ext cx="784225" cy="720725"/>
        </p:xfrm>
        <a:graphic>
          <a:graphicData uri="http://schemas.openxmlformats.org/presentationml/2006/ole">
            <mc:AlternateContent xmlns:mc="http://schemas.openxmlformats.org/markup-compatibility/2006">
              <mc:Choice xmlns:v="urn:schemas-microsoft-com:vml" Requires="v">
                <p:oleObj spid="_x0000_s510827" name="Equation" r:id="rId8" imgW="431640" imgH="393480" progId="Equation.DSMT4">
                  <p:embed/>
                </p:oleObj>
              </mc:Choice>
              <mc:Fallback>
                <p:oleObj name="Equation" r:id="rId8" imgW="43164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1975" y="1077913"/>
                        <a:ext cx="784225" cy="720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889" name="Object 9"/>
          <p:cNvGraphicFramePr>
            <a:graphicFrameLocks noChangeAspect="1"/>
          </p:cNvGraphicFramePr>
          <p:nvPr/>
        </p:nvGraphicFramePr>
        <p:xfrm>
          <a:off x="4789488" y="4103688"/>
          <a:ext cx="560387" cy="395287"/>
        </p:xfrm>
        <a:graphic>
          <a:graphicData uri="http://schemas.openxmlformats.org/presentationml/2006/ole">
            <mc:AlternateContent xmlns:mc="http://schemas.openxmlformats.org/markup-compatibility/2006">
              <mc:Choice xmlns:v="urn:schemas-microsoft-com:vml" Requires="v">
                <p:oleObj spid="_x0000_s510828" name="Equation" r:id="rId10" imgW="304800" imgH="215900" progId="Equation.DSMT4">
                  <p:embed/>
                </p:oleObj>
              </mc:Choice>
              <mc:Fallback>
                <p:oleObj name="Equation" r:id="rId10" imgW="304800" imgH="215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9488" y="4103688"/>
                        <a:ext cx="560387" cy="3952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78890" name="Text Box 10"/>
          <p:cNvSpPr txBox="1">
            <a:spLocks noChangeArrowheads="1"/>
          </p:cNvSpPr>
          <p:nvPr/>
        </p:nvSpPr>
        <p:spPr bwMode="auto">
          <a:xfrm>
            <a:off x="3074988" y="3114675"/>
            <a:ext cx="582612"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CC0000"/>
                </a:solidFill>
                <a:latin typeface="Arial Narrow" charset="0"/>
              </a:rPr>
              <a:t>and</a:t>
            </a:r>
          </a:p>
        </p:txBody>
      </p:sp>
      <p:graphicFrame>
        <p:nvGraphicFramePr>
          <p:cNvPr id="378891" name="Object 11"/>
          <p:cNvGraphicFramePr>
            <a:graphicFrameLocks noChangeAspect="1"/>
          </p:cNvGraphicFramePr>
          <p:nvPr/>
        </p:nvGraphicFramePr>
        <p:xfrm>
          <a:off x="4905375" y="2005013"/>
          <a:ext cx="733425" cy="738187"/>
        </p:xfrm>
        <a:graphic>
          <a:graphicData uri="http://schemas.openxmlformats.org/presentationml/2006/ole">
            <mc:AlternateContent xmlns:mc="http://schemas.openxmlformats.org/markup-compatibility/2006">
              <mc:Choice xmlns:v="urn:schemas-microsoft-com:vml" Requires="v">
                <p:oleObj spid="_x0000_s510829" name="Equation" r:id="rId12" imgW="406080" imgH="406080" progId="Equation.DSMT4">
                  <p:embed/>
                </p:oleObj>
              </mc:Choice>
              <mc:Fallback>
                <p:oleObj name="Equation" r:id="rId12" imgW="40608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5375" y="2005013"/>
                        <a:ext cx="733425" cy="738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892" name="Object 12"/>
          <p:cNvGraphicFramePr>
            <a:graphicFrameLocks noChangeAspect="1"/>
          </p:cNvGraphicFramePr>
          <p:nvPr/>
        </p:nvGraphicFramePr>
        <p:xfrm>
          <a:off x="990600" y="2895600"/>
          <a:ext cx="842963" cy="847725"/>
        </p:xfrm>
        <a:graphic>
          <a:graphicData uri="http://schemas.openxmlformats.org/presentationml/2006/ole">
            <mc:AlternateContent xmlns:mc="http://schemas.openxmlformats.org/markup-compatibility/2006">
              <mc:Choice xmlns:v="urn:schemas-microsoft-com:vml" Requires="v">
                <p:oleObj spid="_x0000_s510830" name="Equation" r:id="rId14" imgW="406080" imgH="406080" progId="Equation.DSMT4">
                  <p:embed/>
                </p:oleObj>
              </mc:Choice>
              <mc:Fallback>
                <p:oleObj name="Equation" r:id="rId14" imgW="406080" imgH="4060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 y="2895600"/>
                        <a:ext cx="842963" cy="847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893" name="Object 13"/>
          <p:cNvGraphicFramePr>
            <a:graphicFrameLocks noChangeAspect="1"/>
          </p:cNvGraphicFramePr>
          <p:nvPr/>
        </p:nvGraphicFramePr>
        <p:xfrm>
          <a:off x="3805238" y="2895600"/>
          <a:ext cx="842962" cy="847725"/>
        </p:xfrm>
        <a:graphic>
          <a:graphicData uri="http://schemas.openxmlformats.org/presentationml/2006/ole">
            <mc:AlternateContent xmlns:mc="http://schemas.openxmlformats.org/markup-compatibility/2006">
              <mc:Choice xmlns:v="urn:schemas-microsoft-com:vml" Requires="v">
                <p:oleObj spid="_x0000_s510831" name="Equation" r:id="rId16" imgW="406080" imgH="406080" progId="Equation.DSMT4">
                  <p:embed/>
                </p:oleObj>
              </mc:Choice>
              <mc:Fallback>
                <p:oleObj name="Equation" r:id="rId16" imgW="40608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05238" y="2895600"/>
                        <a:ext cx="842962" cy="847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894" name="Object 14"/>
          <p:cNvGraphicFramePr>
            <a:graphicFrameLocks noChangeAspect="1"/>
          </p:cNvGraphicFramePr>
          <p:nvPr/>
        </p:nvGraphicFramePr>
        <p:xfrm>
          <a:off x="6019800" y="3429000"/>
          <a:ext cx="725488" cy="779463"/>
        </p:xfrm>
        <a:graphic>
          <a:graphicData uri="http://schemas.openxmlformats.org/presentationml/2006/ole">
            <mc:AlternateContent xmlns:mc="http://schemas.openxmlformats.org/markup-compatibility/2006">
              <mc:Choice xmlns:v="urn:schemas-microsoft-com:vml" Requires="v">
                <p:oleObj spid="_x0000_s510832" name="Equation" r:id="rId18" imgW="380880" imgH="406080" progId="Equation.DSMT4">
                  <p:embed/>
                </p:oleObj>
              </mc:Choice>
              <mc:Fallback>
                <p:oleObj name="Equation" r:id="rId18" imgW="380880" imgH="4060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19800" y="3429000"/>
                        <a:ext cx="725488" cy="7794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895" name="Object 15"/>
          <p:cNvGraphicFramePr>
            <a:graphicFrameLocks noChangeAspect="1"/>
          </p:cNvGraphicFramePr>
          <p:nvPr/>
        </p:nvGraphicFramePr>
        <p:xfrm>
          <a:off x="7627938" y="5070475"/>
          <a:ext cx="1376362" cy="512763"/>
        </p:xfrm>
        <a:graphic>
          <a:graphicData uri="http://schemas.openxmlformats.org/presentationml/2006/ole">
            <mc:AlternateContent xmlns:mc="http://schemas.openxmlformats.org/markup-compatibility/2006">
              <mc:Choice xmlns:v="urn:schemas-microsoft-com:vml" Requires="v">
                <p:oleObj spid="_x0000_s510833" name="Equation" r:id="rId20" imgW="749300" imgH="279400" progId="Equation.DSMT4">
                  <p:embed/>
                </p:oleObj>
              </mc:Choice>
              <mc:Fallback>
                <p:oleObj name="Equation" r:id="rId20" imgW="7493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27938" y="5070475"/>
                        <a:ext cx="13763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896" name="Object 16"/>
          <p:cNvGraphicFramePr>
            <a:graphicFrameLocks noChangeAspect="1"/>
          </p:cNvGraphicFramePr>
          <p:nvPr/>
        </p:nvGraphicFramePr>
        <p:xfrm>
          <a:off x="3883025" y="1066800"/>
          <a:ext cx="1222375" cy="744538"/>
        </p:xfrm>
        <a:graphic>
          <a:graphicData uri="http://schemas.openxmlformats.org/presentationml/2006/ole">
            <mc:AlternateContent xmlns:mc="http://schemas.openxmlformats.org/markup-compatibility/2006">
              <mc:Choice xmlns:v="urn:schemas-microsoft-com:vml" Requires="v">
                <p:oleObj spid="_x0000_s510834" name="Equation" r:id="rId22" imgW="672840" imgH="406080" progId="Equation.DSMT4">
                  <p:embed/>
                </p:oleObj>
              </mc:Choice>
              <mc:Fallback>
                <p:oleObj name="Equation" r:id="rId22" imgW="672840" imgH="4060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83025" y="1066800"/>
                        <a:ext cx="1222375" cy="744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897" name="Object 17"/>
          <p:cNvGraphicFramePr>
            <a:graphicFrameLocks noChangeAspect="1"/>
          </p:cNvGraphicFramePr>
          <p:nvPr/>
        </p:nvGraphicFramePr>
        <p:xfrm>
          <a:off x="5638800" y="2028825"/>
          <a:ext cx="757238" cy="714375"/>
        </p:xfrm>
        <a:graphic>
          <a:graphicData uri="http://schemas.openxmlformats.org/presentationml/2006/ole">
            <mc:AlternateContent xmlns:mc="http://schemas.openxmlformats.org/markup-compatibility/2006">
              <mc:Choice xmlns:v="urn:schemas-microsoft-com:vml" Requires="v">
                <p:oleObj spid="_x0000_s510835" name="Equation" r:id="rId24" imgW="419040" imgH="393480" progId="Equation.DSMT4">
                  <p:embed/>
                </p:oleObj>
              </mc:Choice>
              <mc:Fallback>
                <p:oleObj name="Equation" r:id="rId24" imgW="419040" imgH="393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38800" y="2028825"/>
                        <a:ext cx="757238" cy="7143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898" name="Object 18"/>
          <p:cNvGraphicFramePr>
            <a:graphicFrameLocks noChangeAspect="1"/>
          </p:cNvGraphicFramePr>
          <p:nvPr/>
        </p:nvGraphicFramePr>
        <p:xfrm>
          <a:off x="1752600" y="2895600"/>
          <a:ext cx="1289050" cy="901700"/>
        </p:xfrm>
        <a:graphic>
          <a:graphicData uri="http://schemas.openxmlformats.org/presentationml/2006/ole">
            <mc:AlternateContent xmlns:mc="http://schemas.openxmlformats.org/markup-compatibility/2006">
              <mc:Choice xmlns:v="urn:schemas-microsoft-com:vml" Requires="v">
                <p:oleObj spid="_x0000_s510836" name="Equation" r:id="rId26" imgW="622080" imgH="431640" progId="Equation.DSMT4">
                  <p:embed/>
                </p:oleObj>
              </mc:Choice>
              <mc:Fallback>
                <p:oleObj name="Equation" r:id="rId26" imgW="622080" imgH="4316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52600" y="2895600"/>
                        <a:ext cx="1289050" cy="901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899" name="Object 19"/>
          <p:cNvGraphicFramePr>
            <a:graphicFrameLocks noChangeAspect="1"/>
          </p:cNvGraphicFramePr>
          <p:nvPr/>
        </p:nvGraphicFramePr>
        <p:xfrm>
          <a:off x="4572000" y="2908300"/>
          <a:ext cx="1290638" cy="901700"/>
        </p:xfrm>
        <a:graphic>
          <a:graphicData uri="http://schemas.openxmlformats.org/presentationml/2006/ole">
            <mc:AlternateContent xmlns:mc="http://schemas.openxmlformats.org/markup-compatibility/2006">
              <mc:Choice xmlns:v="urn:schemas-microsoft-com:vml" Requires="v">
                <p:oleObj spid="_x0000_s510837" name="Equation" r:id="rId28" imgW="622080" imgH="431640" progId="Equation.DSMT4">
                  <p:embed/>
                </p:oleObj>
              </mc:Choice>
              <mc:Fallback>
                <p:oleObj name="Equation" r:id="rId28" imgW="622080" imgH="4316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72000" y="2908300"/>
                        <a:ext cx="1290638" cy="901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900" name="Object 20"/>
          <p:cNvGraphicFramePr>
            <a:graphicFrameLocks noChangeAspect="1"/>
          </p:cNvGraphicFramePr>
          <p:nvPr/>
        </p:nvGraphicFramePr>
        <p:xfrm>
          <a:off x="6721475" y="3417888"/>
          <a:ext cx="822325" cy="803275"/>
        </p:xfrm>
        <a:graphic>
          <a:graphicData uri="http://schemas.openxmlformats.org/presentationml/2006/ole">
            <mc:AlternateContent xmlns:mc="http://schemas.openxmlformats.org/markup-compatibility/2006">
              <mc:Choice xmlns:v="urn:schemas-microsoft-com:vml" Requires="v">
                <p:oleObj spid="_x0000_s510838" name="Equation" r:id="rId30" imgW="431800" imgH="419100" progId="Equation.DSMT4">
                  <p:embed/>
                </p:oleObj>
              </mc:Choice>
              <mc:Fallback>
                <p:oleObj name="Equation" r:id="rId30" imgW="431800" imgH="4191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721475" y="3417888"/>
                        <a:ext cx="822325" cy="803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78901" name="Object 21"/>
          <p:cNvGraphicFramePr>
            <a:graphicFrameLocks noChangeAspect="1"/>
          </p:cNvGraphicFramePr>
          <p:nvPr/>
        </p:nvGraphicFramePr>
        <p:xfrm>
          <a:off x="5313363" y="3962400"/>
          <a:ext cx="630237" cy="744538"/>
        </p:xfrm>
        <a:graphic>
          <a:graphicData uri="http://schemas.openxmlformats.org/presentationml/2006/ole">
            <mc:AlternateContent xmlns:mc="http://schemas.openxmlformats.org/markup-compatibility/2006">
              <mc:Choice xmlns:v="urn:schemas-microsoft-com:vml" Requires="v">
                <p:oleObj spid="_x0000_s510839" name="Equation" r:id="rId32" imgW="342720" imgH="406080" progId="Equation.DSMT4">
                  <p:embed/>
                </p:oleObj>
              </mc:Choice>
              <mc:Fallback>
                <p:oleObj name="Equation" r:id="rId32" imgW="342720" imgH="4060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313363" y="3962400"/>
                        <a:ext cx="630237" cy="744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24307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2-04-30 at 4.51.33 PM.png"/>
          <p:cNvPicPr>
            <a:picLocks noChangeAspect="1"/>
          </p:cNvPicPr>
          <p:nvPr/>
        </p:nvPicPr>
        <p:blipFill>
          <a:blip r:embed="rId3"/>
          <a:stretch>
            <a:fillRect/>
          </a:stretch>
        </p:blipFill>
        <p:spPr>
          <a:xfrm>
            <a:off x="7330770" y="1066800"/>
            <a:ext cx="1627809" cy="1524000"/>
          </a:xfrm>
          <a:prstGeom prst="rect">
            <a:avLst/>
          </a:prstGeom>
        </p:spPr>
      </p:pic>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681D36FF-1D28-0F4A-A2C2-0D4D0C3934E8}" type="slidenum">
              <a:rPr lang="en-US"/>
              <a:pPr/>
              <a:t>129</a:t>
            </a:fld>
            <a:endParaRPr lang="en-US"/>
          </a:p>
        </p:txBody>
      </p:sp>
      <p:sp>
        <p:nvSpPr>
          <p:cNvPr id="379906" name="Rectangle 2"/>
          <p:cNvSpPr>
            <a:spLocks noGrp="1" noChangeArrowheads="1"/>
          </p:cNvSpPr>
          <p:nvPr>
            <p:ph type="title"/>
          </p:nvPr>
        </p:nvSpPr>
        <p:spPr>
          <a:xfrm>
            <a:off x="381000" y="76200"/>
            <a:ext cx="8534400" cy="609600"/>
          </a:xfrm>
        </p:spPr>
        <p:txBody>
          <a:bodyPr/>
          <a:lstStyle/>
          <a:p>
            <a:r>
              <a:rPr lang="en-US"/>
              <a:t>Light as EM Wave</a:t>
            </a:r>
          </a:p>
        </p:txBody>
      </p:sp>
      <p:graphicFrame>
        <p:nvGraphicFramePr>
          <p:cNvPr id="3799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1118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9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1118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9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118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910" name="Rectangle 6"/>
          <p:cNvSpPr>
            <a:spLocks noGrp="1" noChangeArrowheads="1"/>
          </p:cNvSpPr>
          <p:nvPr>
            <p:ph type="body" idx="1"/>
          </p:nvPr>
        </p:nvSpPr>
        <p:spPr>
          <a:xfrm>
            <a:off x="228600" y="609600"/>
            <a:ext cx="8686800" cy="5715000"/>
          </a:xfrm>
        </p:spPr>
        <p:txBody>
          <a:bodyPr/>
          <a:lstStyle/>
          <a:p>
            <a:pPr>
              <a:lnSpc>
                <a:spcPct val="90000"/>
              </a:lnSpc>
            </a:pPr>
            <a:r>
              <a:rPr lang="en-US" dirty="0"/>
              <a:t>People knew some 60 years before Maxwell that light behaves like a wave, but …</a:t>
            </a:r>
          </a:p>
          <a:p>
            <a:pPr lvl="1">
              <a:lnSpc>
                <a:spcPct val="90000"/>
              </a:lnSpc>
            </a:pPr>
            <a:r>
              <a:rPr lang="en-US" dirty="0"/>
              <a:t>They did not know what kind of waves they are.</a:t>
            </a:r>
          </a:p>
          <a:p>
            <a:pPr lvl="2">
              <a:lnSpc>
                <a:spcPct val="90000"/>
              </a:lnSpc>
            </a:pPr>
            <a:r>
              <a:rPr lang="en-US" dirty="0"/>
              <a:t>Most importantly what is it that oscillates in light?</a:t>
            </a:r>
          </a:p>
          <a:p>
            <a:pPr>
              <a:lnSpc>
                <a:spcPct val="90000"/>
              </a:lnSpc>
            </a:pPr>
            <a:r>
              <a:rPr lang="en-US" dirty="0"/>
              <a:t>Heinrich Hertz first generated and detected EM waves experimentally in 1887 using a spark gap apparatus</a:t>
            </a:r>
          </a:p>
          <a:p>
            <a:pPr lvl="1">
              <a:lnSpc>
                <a:spcPct val="90000"/>
              </a:lnSpc>
            </a:pPr>
            <a:r>
              <a:rPr lang="en-US" dirty="0"/>
              <a:t>Charge was rushed back and forth in a short period of time, generating waves with frequency about 10</a:t>
            </a:r>
            <a:r>
              <a:rPr lang="en-US" baseline="30000" dirty="0"/>
              <a:t>9</a:t>
            </a:r>
            <a:r>
              <a:rPr lang="en-US" dirty="0"/>
              <a:t>Hz (these are called radio waves)</a:t>
            </a:r>
          </a:p>
          <a:p>
            <a:pPr lvl="1">
              <a:lnSpc>
                <a:spcPct val="90000"/>
              </a:lnSpc>
            </a:pPr>
            <a:r>
              <a:rPr lang="en-US" dirty="0"/>
              <a:t>He detected using a loop of wire in which an </a:t>
            </a:r>
            <a:r>
              <a:rPr lang="en-US" dirty="0" err="1"/>
              <a:t>emf</a:t>
            </a:r>
            <a:r>
              <a:rPr lang="en-US" dirty="0"/>
              <a:t> was produced when a changing magnetic field passed through</a:t>
            </a:r>
          </a:p>
          <a:p>
            <a:pPr lvl="1">
              <a:lnSpc>
                <a:spcPct val="90000"/>
              </a:lnSpc>
            </a:pPr>
            <a:r>
              <a:rPr lang="en-US" dirty="0"/>
              <a:t>These waves were later shown to travel at the speed of </a:t>
            </a:r>
            <a:r>
              <a:rPr lang="en-US" dirty="0" smtClean="0"/>
              <a:t>light and behave exactly like the light just not visible</a:t>
            </a:r>
            <a:endParaRPr lang="en-US" dirty="0"/>
          </a:p>
        </p:txBody>
      </p:sp>
      <p:graphicFrame>
        <p:nvGraphicFramePr>
          <p:cNvPr id="37991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118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72632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Thursday, July 5, 2018</a:t>
            </a:r>
            <a:endParaRPr lang="en-US"/>
          </a:p>
        </p:txBody>
      </p:sp>
      <p:sp>
        <p:nvSpPr>
          <p:cNvPr id="18" name="Footer Placeholder 4"/>
          <p:cNvSpPr>
            <a:spLocks noGrp="1"/>
          </p:cNvSpPr>
          <p:nvPr>
            <p:ph type="ftr" sz="quarter" idx="11"/>
          </p:nvPr>
        </p:nvSpPr>
        <p:spPr/>
        <p:txBody>
          <a:bodyPr/>
          <a:lstStyle/>
          <a:p>
            <a:r>
              <a:rPr lang="de-DE" smtClean="0"/>
              <a:t>PHYS 1444-001, Summer 2018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13</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a:t>
            </a:r>
            <a:r>
              <a:rPr lang="en-US" dirty="0" smtClean="0"/>
              <a:t> 6 </a:t>
            </a:r>
            <a:endParaRPr lang="en-US" dirty="0"/>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a:t>
            </a:r>
            <a:r>
              <a:rPr lang="en-US" dirty="0" smtClean="0">
                <a:solidFill>
                  <a:srgbClr val="CC00CC"/>
                </a:solidFill>
                <a:latin typeface="Arial Narrow" charset="0"/>
              </a:rPr>
              <a:t>tangential </a:t>
            </a:r>
            <a:r>
              <a:rPr lang="en-US" dirty="0">
                <a:solidFill>
                  <a:srgbClr val="CC00CC"/>
                </a:solidFill>
                <a:latin typeface="Arial Narrow" charset="0"/>
              </a:rPr>
              <a:t>to circles around the wire, let’s choose a circular path of</a:t>
            </a:r>
            <a:r>
              <a:rPr lang="en-US" dirty="0" smtClean="0">
                <a:solidFill>
                  <a:srgbClr val="CC00CC"/>
                </a:solidFill>
                <a:latin typeface="Arial Narrow" charset="0"/>
              </a:rPr>
              <a:t> the closed</a:t>
            </a:r>
            <a:r>
              <a:rPr lang="en-US" dirty="0">
                <a:solidFill>
                  <a:srgbClr val="CC00CC"/>
                </a:solidFill>
                <a:latin typeface="Arial Narrow" charset="0"/>
              </a:rPr>
              <a:t>-path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386666" name="Equation" r:id="rId5" imgW="482400" imgH="203040" progId="Equation.DSMT4">
                  <p:embed/>
                </p:oleObj>
              </mc:Choice>
              <mc:Fallback>
                <p:oleObj name="Equation" r:id="rId5" imgW="4824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386667" name="Equation" r:id="rId7" imgW="368280" imgH="203040" progId="Equation.DSMT4">
                  <p:embed/>
                </p:oleObj>
              </mc:Choice>
              <mc:Fallback>
                <p:oleObj name="Equation" r:id="rId7" imgW="36828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386668" name="Equation" r:id="rId9" imgW="355320" imgH="164880" progId="Equation.DSMT4">
                  <p:embed/>
                </p:oleObj>
              </mc:Choice>
              <mc:Fallback>
                <p:oleObj name="Equation" r:id="rId9" imgW="3553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386669" name="Equation" r:id="rId11" imgW="583920" imgH="368280" progId="Equation.DSMT4">
                  <p:embed/>
                </p:oleObj>
              </mc:Choice>
              <mc:Fallback>
                <p:oleObj name="Equation" r:id="rId11" imgW="58392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198550832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71C55E25-FB72-C044-BA11-9F8DA0A1BAB5}" type="slidenum">
              <a:rPr lang="en-US"/>
              <a:pPr/>
              <a:t>130</a:t>
            </a:fld>
            <a:endParaRPr lang="en-US"/>
          </a:p>
        </p:txBody>
      </p:sp>
      <p:sp>
        <p:nvSpPr>
          <p:cNvPr id="380930" name="Rectangle 2"/>
          <p:cNvSpPr>
            <a:spLocks noGrp="1" noChangeArrowheads="1"/>
          </p:cNvSpPr>
          <p:nvPr>
            <p:ph type="title"/>
          </p:nvPr>
        </p:nvSpPr>
        <p:spPr>
          <a:xfrm>
            <a:off x="381000" y="76200"/>
            <a:ext cx="8534400" cy="609600"/>
          </a:xfrm>
        </p:spPr>
        <p:txBody>
          <a:bodyPr/>
          <a:lstStyle/>
          <a:p>
            <a:r>
              <a:rPr lang="en-US"/>
              <a:t>Light as EM Wave</a:t>
            </a:r>
          </a:p>
        </p:txBody>
      </p:sp>
      <p:graphicFrame>
        <p:nvGraphicFramePr>
          <p:cNvPr id="3809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1220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09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1220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09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221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0934" name="Rectangle 6"/>
          <p:cNvSpPr>
            <a:spLocks noGrp="1" noChangeArrowheads="1"/>
          </p:cNvSpPr>
          <p:nvPr>
            <p:ph type="body" idx="1"/>
          </p:nvPr>
        </p:nvSpPr>
        <p:spPr>
          <a:xfrm>
            <a:off x="228600" y="838200"/>
            <a:ext cx="8686800" cy="5715000"/>
          </a:xfrm>
        </p:spPr>
        <p:txBody>
          <a:bodyPr/>
          <a:lstStyle/>
          <a:p>
            <a:r>
              <a:rPr lang="en-US"/>
              <a:t>The wavelengths of visible light were measured in the first decade of the 19</a:t>
            </a:r>
            <a:r>
              <a:rPr lang="en-US" baseline="30000"/>
              <a:t>th</a:t>
            </a:r>
            <a:r>
              <a:rPr lang="en-US"/>
              <a:t> century</a:t>
            </a:r>
          </a:p>
          <a:p>
            <a:pPr lvl="1"/>
            <a:r>
              <a:rPr lang="en-US"/>
              <a:t>The visible light wave length were found to be between 4.0x10</a:t>
            </a:r>
            <a:r>
              <a:rPr lang="en-US" baseline="30000"/>
              <a:t>-7</a:t>
            </a:r>
            <a:r>
              <a:rPr lang="en-US"/>
              <a:t>m (400nm) and 7.5x10</a:t>
            </a:r>
            <a:r>
              <a:rPr lang="en-US" baseline="30000"/>
              <a:t>-7</a:t>
            </a:r>
            <a:r>
              <a:rPr lang="en-US"/>
              <a:t>m (750nm)</a:t>
            </a:r>
          </a:p>
          <a:p>
            <a:pPr lvl="1"/>
            <a:r>
              <a:rPr lang="en-US"/>
              <a:t>The frequency of visible light is </a:t>
            </a:r>
            <a:r>
              <a:rPr lang="en-US">
                <a:latin typeface="Monotype Corsiva" charset="0"/>
              </a:rPr>
              <a:t>f</a:t>
            </a:r>
            <a:r>
              <a:rPr lang="en-US">
                <a:latin typeface="Symbol" charset="2"/>
              </a:rPr>
              <a:t>l</a:t>
            </a:r>
            <a:r>
              <a:rPr lang="en-US"/>
              <a:t>=c</a:t>
            </a:r>
          </a:p>
          <a:p>
            <a:pPr lvl="2"/>
            <a:r>
              <a:rPr lang="en-US"/>
              <a:t>Where </a:t>
            </a:r>
            <a:r>
              <a:rPr lang="en-US">
                <a:latin typeface="Monotype Corsiva" charset="0"/>
              </a:rPr>
              <a:t>f</a:t>
            </a:r>
            <a:r>
              <a:rPr lang="en-US"/>
              <a:t> and </a:t>
            </a:r>
            <a:r>
              <a:rPr lang="en-US">
                <a:latin typeface="Symbol" charset="2"/>
              </a:rPr>
              <a:t>l</a:t>
            </a:r>
            <a:r>
              <a:rPr lang="en-US"/>
              <a:t> are the frequency and the wavelength of the wave</a:t>
            </a:r>
          </a:p>
          <a:p>
            <a:pPr lvl="3"/>
            <a:r>
              <a:rPr lang="en-US"/>
              <a:t>What is the range of visible light frequency?</a:t>
            </a:r>
          </a:p>
          <a:p>
            <a:pPr lvl="3"/>
            <a:r>
              <a:rPr lang="en-US"/>
              <a:t>4.0x10</a:t>
            </a:r>
            <a:r>
              <a:rPr lang="en-US" baseline="30000"/>
              <a:t>14</a:t>
            </a:r>
            <a:r>
              <a:rPr lang="en-US"/>
              <a:t>Hz to 7.5x10</a:t>
            </a:r>
            <a:r>
              <a:rPr lang="en-US" baseline="30000"/>
              <a:t>14</a:t>
            </a:r>
            <a:r>
              <a:rPr lang="en-US"/>
              <a:t>Hz </a:t>
            </a:r>
          </a:p>
          <a:p>
            <a:pPr lvl="2"/>
            <a:r>
              <a:rPr lang="en-US"/>
              <a:t>c is 3x10</a:t>
            </a:r>
            <a:r>
              <a:rPr lang="en-US" baseline="30000"/>
              <a:t>8</a:t>
            </a:r>
            <a:r>
              <a:rPr lang="en-US"/>
              <a:t>m/s, the speed of light</a:t>
            </a:r>
          </a:p>
          <a:p>
            <a:r>
              <a:rPr lang="en-US"/>
              <a:t>EM Waves, or EM radiation, are categorized using EM spectrum</a:t>
            </a:r>
          </a:p>
        </p:txBody>
      </p:sp>
      <p:graphicFrame>
        <p:nvGraphicFramePr>
          <p:cNvPr id="3809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221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62081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Thursday, July 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13704C76-0C2C-974B-8798-F0593C5CB5E2}" type="slidenum">
              <a:rPr lang="en-US"/>
              <a:pPr/>
              <a:t>131</a:t>
            </a:fld>
            <a:endParaRPr lang="en-US"/>
          </a:p>
        </p:txBody>
      </p:sp>
      <p:pic>
        <p:nvPicPr>
          <p:cNvPr id="381954" name="Picture 2" descr="FG32_012"/>
          <p:cNvPicPr>
            <a:picLocks noChangeAspect="1" noChangeArrowheads="1"/>
          </p:cNvPicPr>
          <p:nvPr/>
        </p:nvPicPr>
        <p:blipFill>
          <a:blip r:embed="rId3"/>
          <a:srcRect/>
          <a:stretch>
            <a:fillRect/>
          </a:stretch>
        </p:blipFill>
        <p:spPr bwMode="auto">
          <a:xfrm>
            <a:off x="0" y="-533400"/>
            <a:ext cx="8839200" cy="4572000"/>
          </a:xfrm>
          <a:prstGeom prst="rect">
            <a:avLst/>
          </a:prstGeom>
          <a:noFill/>
        </p:spPr>
      </p:pic>
      <p:sp>
        <p:nvSpPr>
          <p:cNvPr id="381955" name="Rectangle 3"/>
          <p:cNvSpPr>
            <a:spLocks noGrp="1" noChangeArrowheads="1"/>
          </p:cNvSpPr>
          <p:nvPr>
            <p:ph type="title"/>
          </p:nvPr>
        </p:nvSpPr>
        <p:spPr>
          <a:xfrm>
            <a:off x="381000" y="-76200"/>
            <a:ext cx="8534400" cy="609600"/>
          </a:xfrm>
        </p:spPr>
        <p:txBody>
          <a:bodyPr/>
          <a:lstStyle/>
          <a:p>
            <a:r>
              <a:rPr lang="en-US"/>
              <a:t>Electromagnetic Spectrum</a:t>
            </a:r>
          </a:p>
        </p:txBody>
      </p:sp>
      <p:graphicFrame>
        <p:nvGraphicFramePr>
          <p:cNvPr id="38195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1323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1323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195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323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59" name="Rectangle 7"/>
          <p:cNvSpPr>
            <a:spLocks noGrp="1" noChangeArrowheads="1"/>
          </p:cNvSpPr>
          <p:nvPr>
            <p:ph type="body" idx="1"/>
          </p:nvPr>
        </p:nvSpPr>
        <p:spPr>
          <a:xfrm>
            <a:off x="76200" y="3200400"/>
            <a:ext cx="8915400" cy="3276600"/>
          </a:xfrm>
        </p:spPr>
        <p:txBody>
          <a:bodyPr/>
          <a:lstStyle/>
          <a:p>
            <a:pPr>
              <a:lnSpc>
                <a:spcPct val="90000"/>
              </a:lnSpc>
            </a:pPr>
            <a:r>
              <a:rPr lang="en-US" sz="2400"/>
              <a:t>Low frequency waves, such as radio waves or microwaves can be easily produced using electronic devices</a:t>
            </a:r>
          </a:p>
          <a:p>
            <a:pPr>
              <a:lnSpc>
                <a:spcPct val="90000"/>
              </a:lnSpc>
            </a:pPr>
            <a:r>
              <a:rPr lang="en-US" sz="2400"/>
              <a:t>Higher frequency waves are produced natural processes, such as emission from atoms, molecules or nuclei</a:t>
            </a:r>
          </a:p>
          <a:p>
            <a:pPr>
              <a:lnSpc>
                <a:spcPct val="90000"/>
              </a:lnSpc>
            </a:pPr>
            <a:r>
              <a:rPr lang="en-US" sz="2400"/>
              <a:t>Or they can be produced from acceleration of charged particles</a:t>
            </a:r>
          </a:p>
          <a:p>
            <a:pPr>
              <a:lnSpc>
                <a:spcPct val="90000"/>
              </a:lnSpc>
            </a:pPr>
            <a:r>
              <a:rPr lang="en-US" sz="2400"/>
              <a:t>Infrared radiation (IR) is mainly responsible for the heating effect of the Sun</a:t>
            </a:r>
          </a:p>
          <a:p>
            <a:pPr lvl="1">
              <a:lnSpc>
                <a:spcPct val="90000"/>
              </a:lnSpc>
            </a:pPr>
            <a:r>
              <a:rPr lang="en-US" sz="2000"/>
              <a:t>The Sun emits visible lights, IR and UV</a:t>
            </a:r>
          </a:p>
          <a:p>
            <a:pPr lvl="2">
              <a:lnSpc>
                <a:spcPct val="90000"/>
              </a:lnSpc>
            </a:pPr>
            <a:r>
              <a:rPr lang="en-US" sz="1800"/>
              <a:t>The molecules of our skin resonate at infrared frequencies so IR is preferentially absorbed and thus warm up</a:t>
            </a:r>
          </a:p>
        </p:txBody>
      </p:sp>
      <p:graphicFrame>
        <p:nvGraphicFramePr>
          <p:cNvPr id="38196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323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61" name="Oval 9"/>
          <p:cNvSpPr>
            <a:spLocks noChangeArrowheads="1"/>
          </p:cNvSpPr>
          <p:nvPr/>
        </p:nvSpPr>
        <p:spPr bwMode="auto">
          <a:xfrm>
            <a:off x="762000" y="1143000"/>
            <a:ext cx="38100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81962" name="Oval 10"/>
          <p:cNvSpPr>
            <a:spLocks noChangeArrowheads="1"/>
          </p:cNvSpPr>
          <p:nvPr/>
        </p:nvSpPr>
        <p:spPr bwMode="auto">
          <a:xfrm>
            <a:off x="3429000" y="990600"/>
            <a:ext cx="2133600" cy="228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81963" name="Oval 11"/>
          <p:cNvSpPr>
            <a:spLocks noChangeArrowheads="1"/>
          </p:cNvSpPr>
          <p:nvPr/>
        </p:nvSpPr>
        <p:spPr bwMode="auto">
          <a:xfrm>
            <a:off x="5181600" y="1066800"/>
            <a:ext cx="1905000" cy="5334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81964" name="Oval 12"/>
          <p:cNvSpPr>
            <a:spLocks noChangeArrowheads="1"/>
          </p:cNvSpPr>
          <p:nvPr/>
        </p:nvSpPr>
        <p:spPr bwMode="auto">
          <a:xfrm>
            <a:off x="6781800" y="914400"/>
            <a:ext cx="1905000" cy="5334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105230079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Thursday, July 5, 2018</a:t>
            </a:r>
            <a:endParaRPr lang="en-US"/>
          </a:p>
        </p:txBody>
      </p:sp>
      <p:sp>
        <p:nvSpPr>
          <p:cNvPr id="17" name="Footer Placeholder 4"/>
          <p:cNvSpPr>
            <a:spLocks noGrp="1"/>
          </p:cNvSpPr>
          <p:nvPr>
            <p:ph type="ftr" sz="quarter" idx="11"/>
          </p:nvPr>
        </p:nvSpPr>
        <p:spPr/>
        <p:txBody>
          <a:bodyPr/>
          <a:lstStyle/>
          <a:p>
            <a:r>
              <a:rPr lang="de-DE" smtClean="0"/>
              <a:t>PHYS 1444-001, Summer 2018               Dr. Jaehoon Yu</a:t>
            </a:r>
            <a:endParaRPr lang="en-US"/>
          </a:p>
        </p:txBody>
      </p:sp>
      <p:sp>
        <p:nvSpPr>
          <p:cNvPr id="18" name="Slide Number Placeholder 5"/>
          <p:cNvSpPr>
            <a:spLocks noGrp="1"/>
          </p:cNvSpPr>
          <p:nvPr>
            <p:ph type="sldNum" sz="quarter" idx="12"/>
          </p:nvPr>
        </p:nvSpPr>
        <p:spPr/>
        <p:txBody>
          <a:bodyPr/>
          <a:lstStyle/>
          <a:p>
            <a:fld id="{E1A36067-09C9-1940-A17F-C9A3F90E976C}" type="slidenum">
              <a:rPr lang="en-US"/>
              <a:pPr/>
              <a:t>132</a:t>
            </a:fld>
            <a:endParaRPr lang="en-US"/>
          </a:p>
        </p:txBody>
      </p:sp>
      <p:sp>
        <p:nvSpPr>
          <p:cNvPr id="382978" name="Rectangle 2"/>
          <p:cNvSpPr>
            <a:spLocks noGrp="1" noChangeArrowheads="1"/>
          </p:cNvSpPr>
          <p:nvPr>
            <p:ph type="title"/>
          </p:nvPr>
        </p:nvSpPr>
        <p:spPr>
          <a:xfrm>
            <a:off x="228600" y="-76200"/>
            <a:ext cx="8686800" cy="762000"/>
          </a:xfrm>
        </p:spPr>
        <p:txBody>
          <a:bodyPr/>
          <a:lstStyle/>
          <a:p>
            <a:r>
              <a:rPr lang="en-US" dirty="0"/>
              <a:t>Example </a:t>
            </a:r>
            <a:r>
              <a:rPr lang="en-US" dirty="0" smtClean="0"/>
              <a:t>31 </a:t>
            </a:r>
            <a:r>
              <a:rPr lang="en-US" dirty="0"/>
              <a:t>–</a:t>
            </a:r>
            <a:r>
              <a:rPr lang="en-US" dirty="0" smtClean="0"/>
              <a:t> 3 </a:t>
            </a:r>
            <a:endParaRPr lang="en-US" dirty="0"/>
          </a:p>
        </p:txBody>
      </p:sp>
      <p:sp>
        <p:nvSpPr>
          <p:cNvPr id="382979" name="Text Box 3"/>
          <p:cNvSpPr txBox="1">
            <a:spLocks noChangeArrowheads="1"/>
          </p:cNvSpPr>
          <p:nvPr/>
        </p:nvSpPr>
        <p:spPr bwMode="auto">
          <a:xfrm>
            <a:off x="381000" y="609600"/>
            <a:ext cx="84582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Wavelength of EM waves. </a:t>
            </a:r>
            <a:r>
              <a:rPr lang="en-US" sz="2800">
                <a:solidFill>
                  <a:schemeClr val="accent2"/>
                </a:solidFill>
                <a:latin typeface="Arial Narrow" charset="0"/>
              </a:rPr>
              <a:t>Calculate the wavelength (a) of a 60-Hz EM wave, (b) of a 93.3-MHz FM radio wave and (c) of a beam of visible red light from a laser at frequency 4.74x10</a:t>
            </a:r>
            <a:r>
              <a:rPr lang="en-US" sz="2800" baseline="30000">
                <a:solidFill>
                  <a:schemeClr val="accent2"/>
                </a:solidFill>
                <a:latin typeface="Arial Narrow" charset="0"/>
              </a:rPr>
              <a:t>14</a:t>
            </a:r>
            <a:r>
              <a:rPr lang="en-US" sz="2800">
                <a:solidFill>
                  <a:schemeClr val="accent2"/>
                </a:solidFill>
                <a:latin typeface="Arial Narrow" charset="0"/>
              </a:rPr>
              <a:t>Hz.  </a:t>
            </a:r>
          </a:p>
        </p:txBody>
      </p:sp>
      <p:sp>
        <p:nvSpPr>
          <p:cNvPr id="382980" name="Text Box 4"/>
          <p:cNvSpPr txBox="1">
            <a:spLocks noChangeArrowheads="1"/>
          </p:cNvSpPr>
          <p:nvPr/>
        </p:nvSpPr>
        <p:spPr bwMode="auto">
          <a:xfrm>
            <a:off x="381000" y="2057400"/>
            <a:ext cx="84582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relationship between speed of light, frequency and the wavelength?  </a:t>
            </a:r>
            <a:endParaRPr lang="en-US" baseline="-25000">
              <a:solidFill>
                <a:srgbClr val="CC00CC"/>
              </a:solidFill>
              <a:latin typeface="Arial Narrow" charset="0"/>
            </a:endParaRPr>
          </a:p>
        </p:txBody>
      </p:sp>
      <p:sp>
        <p:nvSpPr>
          <p:cNvPr id="382981" name="Text Box 5"/>
          <p:cNvSpPr txBox="1">
            <a:spLocks noChangeArrowheads="1"/>
          </p:cNvSpPr>
          <p:nvPr/>
        </p:nvSpPr>
        <p:spPr bwMode="auto">
          <a:xfrm>
            <a:off x="381000" y="3048000"/>
            <a:ext cx="2209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we obtain</a:t>
            </a:r>
          </a:p>
        </p:txBody>
      </p:sp>
      <p:graphicFrame>
        <p:nvGraphicFramePr>
          <p:cNvPr id="382982" name="Object 6"/>
          <p:cNvGraphicFramePr>
            <a:graphicFrameLocks noChangeAspect="1"/>
          </p:cNvGraphicFramePr>
          <p:nvPr/>
        </p:nvGraphicFramePr>
        <p:xfrm>
          <a:off x="2286000" y="2514600"/>
          <a:ext cx="527050" cy="309563"/>
        </p:xfrm>
        <a:graphic>
          <a:graphicData uri="http://schemas.openxmlformats.org/presentationml/2006/ole">
            <mc:AlternateContent xmlns:mc="http://schemas.openxmlformats.org/markup-compatibility/2006">
              <mc:Choice xmlns:v="urn:schemas-microsoft-com:vml" Requires="v">
                <p:oleObj spid="_x0000_s514409" name="Equation" r:id="rId3" imgW="215640" imgH="126720" progId="Equation.DSMT4">
                  <p:embed/>
                </p:oleObj>
              </mc:Choice>
              <mc:Fallback>
                <p:oleObj name="Equation" r:id="rId3" imgW="21564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14600"/>
                        <a:ext cx="527050"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82983" name="Text Box 7"/>
          <p:cNvSpPr txBox="1">
            <a:spLocks noChangeArrowheads="1"/>
          </p:cNvSpPr>
          <p:nvPr/>
        </p:nvSpPr>
        <p:spPr bwMode="auto">
          <a:xfrm>
            <a:off x="381000" y="3886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a:t>
            </a:r>
            <a:r>
              <a:rPr lang="en-US">
                <a:solidFill>
                  <a:srgbClr val="CC00CC"/>
                </a:solidFill>
                <a:latin typeface="Monotype Corsiva" charset="0"/>
              </a:rPr>
              <a:t>f</a:t>
            </a:r>
            <a:r>
              <a:rPr lang="en-US">
                <a:solidFill>
                  <a:srgbClr val="CC00CC"/>
                </a:solidFill>
                <a:latin typeface="Arial Narrow" charset="0"/>
              </a:rPr>
              <a:t>=60Hz </a:t>
            </a:r>
          </a:p>
        </p:txBody>
      </p:sp>
      <p:graphicFrame>
        <p:nvGraphicFramePr>
          <p:cNvPr id="382984" name="Object 8"/>
          <p:cNvGraphicFramePr>
            <a:graphicFrameLocks noChangeAspect="1"/>
          </p:cNvGraphicFramePr>
          <p:nvPr/>
        </p:nvGraphicFramePr>
        <p:xfrm>
          <a:off x="2286000" y="3179763"/>
          <a:ext cx="587375" cy="401637"/>
        </p:xfrm>
        <a:graphic>
          <a:graphicData uri="http://schemas.openxmlformats.org/presentationml/2006/ole">
            <mc:AlternateContent xmlns:mc="http://schemas.openxmlformats.org/markup-compatibility/2006">
              <mc:Choice xmlns:v="urn:schemas-microsoft-com:vml" Requires="v">
                <p:oleObj spid="_x0000_s514410" name="Equation" r:id="rId5" imgW="241200" imgH="164880" progId="Equation.DSMT4">
                  <p:embed/>
                </p:oleObj>
              </mc:Choice>
              <mc:Fallback>
                <p:oleObj name="Equation" r:id="rId5" imgW="2412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179763"/>
                        <a:ext cx="587375" cy="401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2985" name="Object 9"/>
          <p:cNvGraphicFramePr>
            <a:graphicFrameLocks noChangeAspect="1"/>
          </p:cNvGraphicFramePr>
          <p:nvPr/>
        </p:nvGraphicFramePr>
        <p:xfrm>
          <a:off x="2841625" y="3657600"/>
          <a:ext cx="3711575" cy="989013"/>
        </p:xfrm>
        <a:graphic>
          <a:graphicData uri="http://schemas.openxmlformats.org/presentationml/2006/ole">
            <mc:AlternateContent xmlns:mc="http://schemas.openxmlformats.org/markup-compatibility/2006">
              <mc:Choice xmlns:v="urn:schemas-microsoft-com:vml" Requires="v">
                <p:oleObj spid="_x0000_s514411" name="Equation" r:id="rId7" imgW="1523880" imgH="406080" progId="Equation.DSMT4">
                  <p:embed/>
                </p:oleObj>
              </mc:Choice>
              <mc:Fallback>
                <p:oleObj name="Equation" r:id="rId7" imgW="152388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1625" y="3657600"/>
                        <a:ext cx="3711575" cy="989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82986" name="Text Box 10"/>
          <p:cNvSpPr txBox="1">
            <a:spLocks noChangeArrowheads="1"/>
          </p:cNvSpPr>
          <p:nvPr/>
        </p:nvSpPr>
        <p:spPr bwMode="auto">
          <a:xfrm>
            <a:off x="381000" y="4802188"/>
            <a:ext cx="2057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a:t>
            </a:r>
            <a:r>
              <a:rPr lang="en-US">
                <a:solidFill>
                  <a:srgbClr val="CC00CC"/>
                </a:solidFill>
                <a:latin typeface="Monotype Corsiva" charset="0"/>
              </a:rPr>
              <a:t>f</a:t>
            </a:r>
            <a:r>
              <a:rPr lang="en-US">
                <a:solidFill>
                  <a:srgbClr val="CC00CC"/>
                </a:solidFill>
                <a:latin typeface="Arial Narrow" charset="0"/>
              </a:rPr>
              <a:t>=93.3MHz </a:t>
            </a:r>
          </a:p>
        </p:txBody>
      </p:sp>
      <p:graphicFrame>
        <p:nvGraphicFramePr>
          <p:cNvPr id="382987" name="Object 11"/>
          <p:cNvGraphicFramePr>
            <a:graphicFrameLocks noChangeAspect="1"/>
          </p:cNvGraphicFramePr>
          <p:nvPr/>
        </p:nvGraphicFramePr>
        <p:xfrm>
          <a:off x="2827338" y="4572000"/>
          <a:ext cx="3649662" cy="989013"/>
        </p:xfrm>
        <a:graphic>
          <a:graphicData uri="http://schemas.openxmlformats.org/presentationml/2006/ole">
            <mc:AlternateContent xmlns:mc="http://schemas.openxmlformats.org/markup-compatibility/2006">
              <mc:Choice xmlns:v="urn:schemas-microsoft-com:vml" Requires="v">
                <p:oleObj spid="_x0000_s514412" name="Equation" r:id="rId9" imgW="1498320" imgH="406080" progId="Equation.DSMT4">
                  <p:embed/>
                </p:oleObj>
              </mc:Choice>
              <mc:Fallback>
                <p:oleObj name="Equation" r:id="rId9" imgW="149832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7338" y="4572000"/>
                        <a:ext cx="3649662" cy="989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82988" name="Text Box 12"/>
          <p:cNvSpPr txBox="1">
            <a:spLocks noChangeArrowheads="1"/>
          </p:cNvSpPr>
          <p:nvPr/>
        </p:nvSpPr>
        <p:spPr bwMode="auto">
          <a:xfrm>
            <a:off x="381000" y="5716588"/>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a:t>
            </a:r>
            <a:r>
              <a:rPr lang="en-US">
                <a:solidFill>
                  <a:srgbClr val="CC00CC"/>
                </a:solidFill>
                <a:latin typeface="Monotype Corsiva" charset="0"/>
              </a:rPr>
              <a:t>f</a:t>
            </a:r>
            <a:r>
              <a:rPr lang="en-US">
                <a:solidFill>
                  <a:srgbClr val="CC00CC"/>
                </a:solidFill>
                <a:latin typeface="Arial Narrow" charset="0"/>
              </a:rPr>
              <a:t>=4.74x10</a:t>
            </a:r>
            <a:r>
              <a:rPr lang="en-US" baseline="30000">
                <a:solidFill>
                  <a:srgbClr val="CC00CC"/>
                </a:solidFill>
                <a:latin typeface="Arial Narrow" charset="0"/>
              </a:rPr>
              <a:t>14</a:t>
            </a:r>
            <a:r>
              <a:rPr lang="en-US">
                <a:solidFill>
                  <a:srgbClr val="CC00CC"/>
                </a:solidFill>
                <a:latin typeface="Arial Narrow" charset="0"/>
              </a:rPr>
              <a:t>Hz </a:t>
            </a:r>
          </a:p>
        </p:txBody>
      </p:sp>
      <p:graphicFrame>
        <p:nvGraphicFramePr>
          <p:cNvPr id="382989" name="Object 13"/>
          <p:cNvGraphicFramePr>
            <a:graphicFrameLocks noChangeAspect="1"/>
          </p:cNvGraphicFramePr>
          <p:nvPr/>
        </p:nvGraphicFramePr>
        <p:xfrm>
          <a:off x="2797175" y="5562600"/>
          <a:ext cx="4670425" cy="989013"/>
        </p:xfrm>
        <a:graphic>
          <a:graphicData uri="http://schemas.openxmlformats.org/presentationml/2006/ole">
            <mc:AlternateContent xmlns:mc="http://schemas.openxmlformats.org/markup-compatibility/2006">
              <mc:Choice xmlns:v="urn:schemas-microsoft-com:vml" Requires="v">
                <p:oleObj spid="_x0000_s514413" name="Equation" r:id="rId11" imgW="1917360" imgH="406080" progId="Equation.DSMT4">
                  <p:embed/>
                </p:oleObj>
              </mc:Choice>
              <mc:Fallback>
                <p:oleObj name="Equation" r:id="rId11" imgW="191736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7175" y="5562600"/>
                        <a:ext cx="4670425" cy="98901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2990" name="Object 14"/>
          <p:cNvGraphicFramePr>
            <a:graphicFrameLocks noChangeAspect="1"/>
          </p:cNvGraphicFramePr>
          <p:nvPr/>
        </p:nvGraphicFramePr>
        <p:xfrm>
          <a:off x="2719388" y="2438400"/>
          <a:ext cx="557212" cy="463550"/>
        </p:xfrm>
        <a:graphic>
          <a:graphicData uri="http://schemas.openxmlformats.org/presentationml/2006/ole">
            <mc:AlternateContent xmlns:mc="http://schemas.openxmlformats.org/markup-compatibility/2006">
              <mc:Choice xmlns:v="urn:schemas-microsoft-com:vml" Requires="v">
                <p:oleObj spid="_x0000_s514414" name="Equation" r:id="rId13" imgW="228600" imgH="190440" progId="Equation.DSMT4">
                  <p:embed/>
                </p:oleObj>
              </mc:Choice>
              <mc:Fallback>
                <p:oleObj name="Equation" r:id="rId13" imgW="228600" imgH="1904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9388" y="2438400"/>
                        <a:ext cx="557212" cy="463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2991" name="Object 15"/>
          <p:cNvGraphicFramePr>
            <a:graphicFrameLocks noChangeAspect="1"/>
          </p:cNvGraphicFramePr>
          <p:nvPr/>
        </p:nvGraphicFramePr>
        <p:xfrm>
          <a:off x="2844800" y="2895600"/>
          <a:ext cx="431800" cy="989013"/>
        </p:xfrm>
        <a:graphic>
          <a:graphicData uri="http://schemas.openxmlformats.org/presentationml/2006/ole">
            <mc:AlternateContent xmlns:mc="http://schemas.openxmlformats.org/markup-compatibility/2006">
              <mc:Choice xmlns:v="urn:schemas-microsoft-com:vml" Requires="v">
                <p:oleObj spid="_x0000_s514415" name="Equation" r:id="rId15" imgW="177480" imgH="406080" progId="Equation.DSMT4">
                  <p:embed/>
                </p:oleObj>
              </mc:Choice>
              <mc:Fallback>
                <p:oleObj name="Equation" r:id="rId15" imgW="1774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4800" y="2895600"/>
                        <a:ext cx="431800" cy="989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15780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558D52A2-4B94-3C46-80FB-D9500F899D5E}" type="slidenum">
              <a:rPr lang="en-US"/>
              <a:pPr/>
              <a:t>133</a:t>
            </a:fld>
            <a:endParaRPr lang="en-US"/>
          </a:p>
        </p:txBody>
      </p:sp>
      <p:sp>
        <p:nvSpPr>
          <p:cNvPr id="384002" name="Rectangle 2"/>
          <p:cNvSpPr>
            <a:spLocks noGrp="1" noChangeArrowheads="1"/>
          </p:cNvSpPr>
          <p:nvPr>
            <p:ph type="title"/>
          </p:nvPr>
        </p:nvSpPr>
        <p:spPr>
          <a:xfrm>
            <a:off x="381000" y="76200"/>
            <a:ext cx="8534400" cy="609600"/>
          </a:xfrm>
        </p:spPr>
        <p:txBody>
          <a:bodyPr/>
          <a:lstStyle/>
          <a:p>
            <a:r>
              <a:rPr lang="en-US"/>
              <a:t>EM Wave in the Transmission Lines</a:t>
            </a:r>
          </a:p>
        </p:txBody>
      </p:sp>
      <p:graphicFrame>
        <p:nvGraphicFramePr>
          <p:cNvPr id="384003"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15331"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4"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1533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533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6" name="Rectangle 6"/>
          <p:cNvSpPr>
            <a:spLocks noGrp="1" noChangeArrowheads="1"/>
          </p:cNvSpPr>
          <p:nvPr>
            <p:ph type="body" idx="1"/>
          </p:nvPr>
        </p:nvSpPr>
        <p:spPr>
          <a:xfrm>
            <a:off x="228600" y="685800"/>
            <a:ext cx="8686800" cy="5715000"/>
          </a:xfrm>
        </p:spPr>
        <p:txBody>
          <a:bodyPr/>
          <a:lstStyle/>
          <a:p>
            <a:r>
              <a:rPr lang="en-US" dirty="0"/>
              <a:t>Can EM waves travel through a wire?</a:t>
            </a:r>
          </a:p>
          <a:p>
            <a:pPr lvl="1"/>
            <a:r>
              <a:rPr lang="en-US" dirty="0"/>
              <a:t>Can it not just travel through the empty space?</a:t>
            </a:r>
          </a:p>
          <a:p>
            <a:pPr lvl="1"/>
            <a:r>
              <a:rPr lang="en-US" dirty="0"/>
              <a:t>Nope.  It sure can travel through a wire.</a:t>
            </a:r>
          </a:p>
          <a:p>
            <a:r>
              <a:rPr lang="en-US" dirty="0"/>
              <a:t>When a source of </a:t>
            </a:r>
            <a:r>
              <a:rPr lang="en-US" dirty="0" err="1"/>
              <a:t>emf</a:t>
            </a:r>
            <a:r>
              <a:rPr lang="en-US" dirty="0"/>
              <a:t> is connected to a transmission line, the electric field within the wire does not set up immediately at all points along the line</a:t>
            </a:r>
          </a:p>
          <a:p>
            <a:pPr lvl="1"/>
            <a:r>
              <a:rPr lang="en-US" dirty="0"/>
              <a:t>When two wires are separated via air, the EM wave travel through the air at the speed of light, </a:t>
            </a:r>
            <a:r>
              <a:rPr lang="en-US" dirty="0" err="1"/>
              <a:t>c</a:t>
            </a:r>
            <a:r>
              <a:rPr lang="en-US" dirty="0"/>
              <a:t>.</a:t>
            </a:r>
          </a:p>
          <a:p>
            <a:pPr lvl="1"/>
            <a:r>
              <a:rPr lang="en-US" dirty="0"/>
              <a:t>However, through medium </a:t>
            </a:r>
            <a:r>
              <a:rPr lang="en-US" dirty="0" err="1"/>
              <a:t>w</a:t>
            </a:r>
            <a:r>
              <a:rPr lang="en-US" dirty="0"/>
              <a:t>/ permittivity</a:t>
            </a:r>
            <a:r>
              <a:rPr lang="en-US" dirty="0" smtClean="0"/>
              <a:t> </a:t>
            </a:r>
            <a:r>
              <a:rPr lang="en-US" dirty="0" err="1" smtClean="0">
                <a:latin typeface="Symbol" charset="2"/>
                <a:cs typeface="Symbol" charset="2"/>
              </a:rPr>
              <a:t>ε</a:t>
            </a:r>
            <a:r>
              <a:rPr lang="en-US" dirty="0" smtClean="0"/>
              <a:t> </a:t>
            </a:r>
            <a:r>
              <a:rPr lang="en-US" dirty="0"/>
              <a:t>and permeability</a:t>
            </a:r>
            <a:r>
              <a:rPr lang="en-US" dirty="0" smtClean="0"/>
              <a:t> </a:t>
            </a:r>
            <a:r>
              <a:rPr lang="en-US" dirty="0" err="1" smtClean="0">
                <a:latin typeface="Symbol" charset="2"/>
                <a:cs typeface="Symbol" charset="2"/>
              </a:rPr>
              <a:t>μ</a:t>
            </a:r>
            <a:r>
              <a:rPr lang="en-US" dirty="0" smtClean="0"/>
              <a:t>, </a:t>
            </a:r>
            <a:r>
              <a:rPr lang="en-US" dirty="0"/>
              <a:t>the speed of the EM wave is given</a:t>
            </a:r>
          </a:p>
          <a:p>
            <a:pPr lvl="2"/>
            <a:r>
              <a:rPr lang="en-US" dirty="0"/>
              <a:t>Is this faster than </a:t>
            </a:r>
            <a:r>
              <a:rPr lang="en-US" dirty="0" err="1"/>
              <a:t>c</a:t>
            </a:r>
            <a:r>
              <a:rPr lang="en-US" dirty="0"/>
              <a:t>?  </a:t>
            </a:r>
          </a:p>
        </p:txBody>
      </p:sp>
      <p:graphicFrame>
        <p:nvGraphicFramePr>
          <p:cNvPr id="38400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533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nvGraphicFramePr>
        <p:xfrm>
          <a:off x="7543800" y="5341938"/>
          <a:ext cx="492125" cy="319087"/>
        </p:xfrm>
        <a:graphic>
          <a:graphicData uri="http://schemas.openxmlformats.org/presentationml/2006/ole">
            <mc:AlternateContent xmlns:mc="http://schemas.openxmlformats.org/markup-compatibility/2006">
              <mc:Choice xmlns:v="urn:schemas-microsoft-com:vml" Requires="v">
                <p:oleObj spid="_x0000_s515335" name="Equation" r:id="rId8" imgW="215640" imgH="139680" progId="Equation.DSMT4">
                  <p:embed/>
                </p:oleObj>
              </mc:Choice>
              <mc:Fallback>
                <p:oleObj name="Equation" r:id="rId8" imgW="21564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5341938"/>
                        <a:ext cx="492125" cy="3190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84010" name="Text Box 10"/>
          <p:cNvSpPr txBox="1">
            <a:spLocks noChangeArrowheads="1"/>
          </p:cNvSpPr>
          <p:nvPr/>
        </p:nvSpPr>
        <p:spPr bwMode="auto">
          <a:xfrm>
            <a:off x="3946525" y="5737225"/>
            <a:ext cx="1874838" cy="434975"/>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sz="2000">
                <a:solidFill>
                  <a:srgbClr val="CC0000"/>
                </a:solidFill>
                <a:latin typeface="Arial Narrow" charset="0"/>
              </a:rPr>
              <a:t>Nope! It is slower.</a:t>
            </a:r>
          </a:p>
        </p:txBody>
      </p:sp>
      <p:pic>
        <p:nvPicPr>
          <p:cNvPr id="2" name="Picture 1"/>
          <p:cNvPicPr>
            <a:picLocks noChangeAspect="1"/>
          </p:cNvPicPr>
          <p:nvPr/>
        </p:nvPicPr>
        <p:blipFill>
          <a:blip r:embed="rId10"/>
          <a:stretch>
            <a:fillRect/>
          </a:stretch>
        </p:blipFill>
        <p:spPr>
          <a:xfrm>
            <a:off x="6096000" y="5257800"/>
            <a:ext cx="1295400" cy="498231"/>
          </a:xfrm>
          <a:prstGeom prst="rect">
            <a:avLst/>
          </a:prstGeom>
        </p:spPr>
      </p:pic>
    </p:spTree>
    <p:extLst>
      <p:ext uri="{BB962C8B-B14F-4D97-AF65-F5344CB8AC3E}">
        <p14:creationId xmlns:p14="http://schemas.microsoft.com/office/powerpoint/2010/main" val="137649846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Thursday, July 5, 2018</a:t>
            </a:r>
            <a:endParaRPr lang="en-US"/>
          </a:p>
        </p:txBody>
      </p:sp>
      <p:sp>
        <p:nvSpPr>
          <p:cNvPr id="17" name="Footer Placeholder 4"/>
          <p:cNvSpPr>
            <a:spLocks noGrp="1"/>
          </p:cNvSpPr>
          <p:nvPr>
            <p:ph type="ftr" sz="quarter" idx="11"/>
          </p:nvPr>
        </p:nvSpPr>
        <p:spPr/>
        <p:txBody>
          <a:bodyPr/>
          <a:lstStyle/>
          <a:p>
            <a:r>
              <a:rPr lang="de-DE" smtClean="0"/>
              <a:t>PHYS 1444-001, Summer 2018               Dr. Jaehoon Yu</a:t>
            </a:r>
            <a:endParaRPr lang="en-US"/>
          </a:p>
        </p:txBody>
      </p:sp>
      <p:sp>
        <p:nvSpPr>
          <p:cNvPr id="18" name="Slide Number Placeholder 5"/>
          <p:cNvSpPr>
            <a:spLocks noGrp="1"/>
          </p:cNvSpPr>
          <p:nvPr>
            <p:ph type="sldNum" sz="quarter" idx="12"/>
          </p:nvPr>
        </p:nvSpPr>
        <p:spPr/>
        <p:txBody>
          <a:bodyPr/>
          <a:lstStyle/>
          <a:p>
            <a:fld id="{E1A36067-09C9-1940-A17F-C9A3F90E976C}" type="slidenum">
              <a:rPr lang="en-US"/>
              <a:pPr/>
              <a:t>134</a:t>
            </a:fld>
            <a:endParaRPr lang="en-US"/>
          </a:p>
        </p:txBody>
      </p:sp>
      <p:sp>
        <p:nvSpPr>
          <p:cNvPr id="382978" name="Rectangle 2"/>
          <p:cNvSpPr>
            <a:spLocks noGrp="1" noChangeArrowheads="1"/>
          </p:cNvSpPr>
          <p:nvPr>
            <p:ph type="title"/>
          </p:nvPr>
        </p:nvSpPr>
        <p:spPr>
          <a:xfrm>
            <a:off x="228600" y="-76200"/>
            <a:ext cx="8686800" cy="762000"/>
          </a:xfrm>
        </p:spPr>
        <p:txBody>
          <a:bodyPr/>
          <a:lstStyle/>
          <a:p>
            <a:r>
              <a:rPr lang="en-US" dirty="0"/>
              <a:t>Example </a:t>
            </a:r>
            <a:r>
              <a:rPr lang="en-US" dirty="0" smtClean="0"/>
              <a:t>31 </a:t>
            </a:r>
            <a:r>
              <a:rPr lang="en-US" dirty="0"/>
              <a:t>–</a:t>
            </a:r>
            <a:r>
              <a:rPr lang="en-US" dirty="0" smtClean="0"/>
              <a:t> 5 </a:t>
            </a:r>
            <a:endParaRPr lang="en-US" dirty="0"/>
          </a:p>
        </p:txBody>
      </p:sp>
      <p:sp>
        <p:nvSpPr>
          <p:cNvPr id="382979" name="Text Box 3"/>
          <p:cNvSpPr txBox="1">
            <a:spLocks noChangeArrowheads="1"/>
          </p:cNvSpPr>
          <p:nvPr/>
        </p:nvSpPr>
        <p:spPr bwMode="auto">
          <a:xfrm>
            <a:off x="304800" y="533400"/>
            <a:ext cx="8458200" cy="2246769"/>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smtClean="0">
                <a:solidFill>
                  <a:schemeClr val="accent2"/>
                </a:solidFill>
                <a:latin typeface="Arial Narrow" charset="0"/>
              </a:rPr>
              <a:t>Phone call time lag.  </a:t>
            </a:r>
            <a:r>
              <a:rPr lang="en-US" sz="2800" dirty="0" smtClean="0">
                <a:solidFill>
                  <a:schemeClr val="accent2"/>
                </a:solidFill>
                <a:latin typeface="Arial Narrow" charset="0"/>
              </a:rPr>
              <a:t>You make a telephone call from New York to London.  Estimate the time the electrical signal to travel to reach London (a) carried on a  5000km telephone cable under the Atlantic Ocean and (</a:t>
            </a:r>
            <a:r>
              <a:rPr lang="en-US" sz="2800" dirty="0" err="1" smtClean="0">
                <a:solidFill>
                  <a:schemeClr val="accent2"/>
                </a:solidFill>
                <a:latin typeface="Arial Narrow" charset="0"/>
              </a:rPr>
              <a:t>b</a:t>
            </a:r>
            <a:r>
              <a:rPr lang="en-US" sz="2800" dirty="0" smtClean="0">
                <a:solidFill>
                  <a:schemeClr val="accent2"/>
                </a:solidFill>
                <a:latin typeface="Arial Narrow" charset="0"/>
              </a:rPr>
              <a:t>) sent via satellite 36,000km above the ocean. Would this cause a noticeable delay in either case?</a:t>
            </a:r>
            <a:endParaRPr lang="en-US" sz="2800" dirty="0">
              <a:solidFill>
                <a:schemeClr val="accent2"/>
              </a:solidFill>
              <a:latin typeface="Arial Narrow" charset="0"/>
            </a:endParaRPr>
          </a:p>
        </p:txBody>
      </p:sp>
      <p:sp>
        <p:nvSpPr>
          <p:cNvPr id="382980" name="Text Box 4"/>
          <p:cNvSpPr txBox="1">
            <a:spLocks noChangeArrowheads="1"/>
          </p:cNvSpPr>
          <p:nvPr/>
        </p:nvSpPr>
        <p:spPr bwMode="auto">
          <a:xfrm>
            <a:off x="457200" y="3200400"/>
            <a:ext cx="3048000" cy="461665"/>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CC"/>
                </a:solidFill>
                <a:latin typeface="Arial Narrow" charset="0"/>
              </a:rPr>
              <a:t>Time delay via the cable: </a:t>
            </a:r>
            <a:endParaRPr lang="en-US" baseline="-25000" dirty="0">
              <a:solidFill>
                <a:srgbClr val="CC00CC"/>
              </a:solidFill>
              <a:latin typeface="Arial Narrow" charset="0"/>
            </a:endParaRPr>
          </a:p>
        </p:txBody>
      </p:sp>
      <p:sp>
        <p:nvSpPr>
          <p:cNvPr id="382981" name="Text Box 5"/>
          <p:cNvSpPr txBox="1">
            <a:spLocks noChangeArrowheads="1"/>
          </p:cNvSpPr>
          <p:nvPr/>
        </p:nvSpPr>
        <p:spPr bwMode="auto">
          <a:xfrm>
            <a:off x="533400" y="4191000"/>
            <a:ext cx="2209800" cy="457200"/>
          </a:xfrm>
          <a:prstGeom prst="rect">
            <a:avLst/>
          </a:prstGeom>
          <a:noFill/>
          <a:ln w="9525">
            <a:noFill/>
            <a:miter lim="800000"/>
            <a:headEnd/>
            <a:tailEnd/>
          </a:ln>
          <a:effectLst/>
        </p:spPr>
        <p:txBody>
          <a:bodyPr>
            <a:prstTxWarp prst="textNoShape">
              <a:avLst/>
            </a:prstTxWarp>
            <a:spAutoFit/>
          </a:bodyPr>
          <a:lstStyle/>
          <a:p>
            <a:r>
              <a:rPr lang="en-US" dirty="0" smtClean="0">
                <a:solidFill>
                  <a:srgbClr val="CC00CC"/>
                </a:solidFill>
                <a:latin typeface="Arial Narrow" charset="0"/>
              </a:rPr>
              <a:t>Delay via satellite</a:t>
            </a:r>
            <a:endParaRPr lang="en-US" dirty="0">
              <a:solidFill>
                <a:srgbClr val="CC00CC"/>
              </a:solidFill>
              <a:latin typeface="Arial Narrow" charset="0"/>
            </a:endParaRPr>
          </a:p>
        </p:txBody>
      </p:sp>
      <p:graphicFrame>
        <p:nvGraphicFramePr>
          <p:cNvPr id="382982" name="Object 6"/>
          <p:cNvGraphicFramePr>
            <a:graphicFrameLocks noChangeAspect="1"/>
          </p:cNvGraphicFramePr>
          <p:nvPr/>
        </p:nvGraphicFramePr>
        <p:xfrm>
          <a:off x="3429000" y="2865438"/>
          <a:ext cx="1114425" cy="927100"/>
        </p:xfrm>
        <a:graphic>
          <a:graphicData uri="http://schemas.openxmlformats.org/presentationml/2006/ole">
            <mc:AlternateContent xmlns:mc="http://schemas.openxmlformats.org/markup-compatibility/2006">
              <mc:Choice xmlns:v="urn:schemas-microsoft-com:vml" Requires="v">
                <p:oleObj spid="_x0000_s516304" name="Equation" r:id="rId3" imgW="457200" imgH="381000" progId="Equation.DSMT4">
                  <p:embed/>
                </p:oleObj>
              </mc:Choice>
              <mc:Fallback>
                <p:oleObj name="Equation" r:id="rId3" imgW="457200" imgH="381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865438"/>
                        <a:ext cx="1114425" cy="927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2985" name="Object 9"/>
          <p:cNvGraphicFramePr>
            <a:graphicFrameLocks noChangeAspect="1"/>
          </p:cNvGraphicFramePr>
          <p:nvPr/>
        </p:nvGraphicFramePr>
        <p:xfrm>
          <a:off x="2876550" y="3916363"/>
          <a:ext cx="1390650" cy="957262"/>
        </p:xfrm>
        <a:graphic>
          <a:graphicData uri="http://schemas.openxmlformats.org/presentationml/2006/ole">
            <mc:AlternateContent xmlns:mc="http://schemas.openxmlformats.org/markup-compatibility/2006">
              <mc:Choice xmlns:v="urn:schemas-microsoft-com:vml" Requires="v">
                <p:oleObj spid="_x0000_s516305" name="Equation" r:id="rId5" imgW="571500" imgH="393700" progId="Equation.DSMT4">
                  <p:embed/>
                </p:oleObj>
              </mc:Choice>
              <mc:Fallback>
                <p:oleObj name="Equation" r:id="rId5" imgW="5715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550" y="3916363"/>
                        <a:ext cx="1390650" cy="9572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82986" name="Text Box 10"/>
          <p:cNvSpPr txBox="1">
            <a:spLocks noChangeArrowheads="1"/>
          </p:cNvSpPr>
          <p:nvPr/>
        </p:nvSpPr>
        <p:spPr bwMode="auto">
          <a:xfrm>
            <a:off x="1066800" y="5181600"/>
            <a:ext cx="6934200" cy="461665"/>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CC"/>
                </a:solidFill>
                <a:latin typeface="Arial Narrow" charset="0"/>
              </a:rPr>
              <a:t>So in case of satellite, the delay is likely noticeable!!</a:t>
            </a:r>
            <a:endParaRPr lang="en-US" dirty="0">
              <a:solidFill>
                <a:srgbClr val="CC00CC"/>
              </a:solidFill>
              <a:latin typeface="Arial Narrow" charset="0"/>
            </a:endParaRPr>
          </a:p>
        </p:txBody>
      </p:sp>
      <p:graphicFrame>
        <p:nvGraphicFramePr>
          <p:cNvPr id="645129" name="Object 9"/>
          <p:cNvGraphicFramePr>
            <a:graphicFrameLocks noChangeAspect="1"/>
          </p:cNvGraphicFramePr>
          <p:nvPr/>
        </p:nvGraphicFramePr>
        <p:xfrm>
          <a:off x="4495800" y="2819400"/>
          <a:ext cx="2352675" cy="1020763"/>
        </p:xfrm>
        <a:graphic>
          <a:graphicData uri="http://schemas.openxmlformats.org/presentationml/2006/ole">
            <mc:AlternateContent xmlns:mc="http://schemas.openxmlformats.org/markup-compatibility/2006">
              <mc:Choice xmlns:v="urn:schemas-microsoft-com:vml" Requires="v">
                <p:oleObj spid="_x0000_s516306" name="Equation" r:id="rId7" imgW="965200" imgH="419100" progId="Equation.DSMT4">
                  <p:embed/>
                </p:oleObj>
              </mc:Choice>
              <mc:Fallback>
                <p:oleObj name="Equation" r:id="rId7" imgW="9652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819400"/>
                        <a:ext cx="2352675" cy="1020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645130" name="Object 10"/>
          <p:cNvGraphicFramePr>
            <a:graphicFrameLocks noChangeAspect="1"/>
          </p:cNvGraphicFramePr>
          <p:nvPr/>
        </p:nvGraphicFramePr>
        <p:xfrm>
          <a:off x="4224337" y="3886200"/>
          <a:ext cx="2938463" cy="1019175"/>
        </p:xfrm>
        <a:graphic>
          <a:graphicData uri="http://schemas.openxmlformats.org/presentationml/2006/ole">
            <mc:AlternateContent xmlns:mc="http://schemas.openxmlformats.org/markup-compatibility/2006">
              <mc:Choice xmlns:v="urn:schemas-microsoft-com:vml" Requires="v">
                <p:oleObj spid="_x0000_s516307" name="Equation" r:id="rId9" imgW="1206500" imgH="419100" progId="Equation.DSMT4">
                  <p:embed/>
                </p:oleObj>
              </mc:Choice>
              <mc:Fallback>
                <p:oleObj name="Equation" r:id="rId9" imgW="1206500" imgH="419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7" y="3886200"/>
                        <a:ext cx="2938463" cy="10191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58053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July 5, 2018</a:t>
            </a:r>
            <a:endParaRPr lang="en-US"/>
          </a:p>
        </p:txBody>
      </p:sp>
      <p:sp>
        <p:nvSpPr>
          <p:cNvPr id="27" name="Footer Placeholder 4"/>
          <p:cNvSpPr>
            <a:spLocks noGrp="1"/>
          </p:cNvSpPr>
          <p:nvPr>
            <p:ph type="ftr" sz="quarter" idx="11"/>
          </p:nvPr>
        </p:nvSpPr>
        <p:spPr/>
        <p:txBody>
          <a:bodyPr/>
          <a:lstStyle/>
          <a:p>
            <a:r>
              <a:rPr lang="de-DE" smtClean="0"/>
              <a:t>PHYS 1444-001, Summer 2018               Dr. Jaehoon Yu</a:t>
            </a:r>
            <a:endParaRPr lang="en-US"/>
          </a:p>
        </p:txBody>
      </p:sp>
      <p:sp>
        <p:nvSpPr>
          <p:cNvPr id="28" name="Slide Number Placeholder 5"/>
          <p:cNvSpPr>
            <a:spLocks noGrp="1"/>
          </p:cNvSpPr>
          <p:nvPr>
            <p:ph type="sldNum" sz="quarter" idx="12"/>
          </p:nvPr>
        </p:nvSpPr>
        <p:spPr/>
        <p:txBody>
          <a:bodyPr/>
          <a:lstStyle/>
          <a:p>
            <a:fld id="{16BADAD9-2F14-9044-9FA9-7871C3A90F4B}" type="slidenum">
              <a:rPr lang="en-US"/>
              <a:pPr/>
              <a:t>135</a:t>
            </a:fld>
            <a:endParaRPr lang="en-US"/>
          </a:p>
        </p:txBody>
      </p:sp>
      <p:sp>
        <p:nvSpPr>
          <p:cNvPr id="385026" name="Rectangle 2"/>
          <p:cNvSpPr>
            <a:spLocks noGrp="1" noChangeArrowheads="1"/>
          </p:cNvSpPr>
          <p:nvPr>
            <p:ph type="title"/>
          </p:nvPr>
        </p:nvSpPr>
        <p:spPr>
          <a:xfrm>
            <a:off x="381000" y="76200"/>
            <a:ext cx="8534400" cy="609600"/>
          </a:xfrm>
        </p:spPr>
        <p:txBody>
          <a:bodyPr/>
          <a:lstStyle/>
          <a:p>
            <a:r>
              <a:rPr lang="en-US"/>
              <a:t>Energy in EM Waves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88903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88903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8903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5030" name="Rectangle 6"/>
          <p:cNvSpPr>
            <a:spLocks noGrp="1" noChangeArrowheads="1"/>
          </p:cNvSpPr>
          <p:nvPr>
            <p:ph type="body" idx="1"/>
          </p:nvPr>
        </p:nvSpPr>
        <p:spPr>
          <a:xfrm>
            <a:off x="609600" y="685800"/>
            <a:ext cx="8229600" cy="5943600"/>
          </a:xfrm>
        </p:spPr>
        <p:txBody>
          <a:bodyPr/>
          <a:lstStyle/>
          <a:p>
            <a:pPr>
              <a:lnSpc>
                <a:spcPct val="90000"/>
              </a:lnSpc>
            </a:pPr>
            <a:r>
              <a:rPr lang="en-US" sz="2800" dirty="0"/>
              <a:t>Since B=E/</a:t>
            </a:r>
            <a:r>
              <a:rPr lang="en-US" sz="2800" dirty="0" err="1"/>
              <a:t>c</a:t>
            </a:r>
            <a:r>
              <a:rPr lang="en-US" sz="2800" dirty="0"/>
              <a:t> and                     , we can rewrite the energy density</a:t>
            </a:r>
          </a:p>
          <a:p>
            <a:pPr>
              <a:lnSpc>
                <a:spcPct val="90000"/>
              </a:lnSpc>
            </a:pPr>
            <a:endParaRPr lang="en-US" sz="2800" dirty="0"/>
          </a:p>
          <a:p>
            <a:pPr lvl="1">
              <a:lnSpc>
                <a:spcPct val="90000"/>
              </a:lnSpc>
            </a:pPr>
            <a:r>
              <a:rPr lang="en-US" sz="2400" dirty="0"/>
              <a:t>Note that the energy density associate with B field is the same as that associate with E</a:t>
            </a:r>
          </a:p>
          <a:p>
            <a:pPr lvl="1">
              <a:lnSpc>
                <a:spcPct val="90000"/>
              </a:lnSpc>
            </a:pPr>
            <a:r>
              <a:rPr lang="en-US" sz="2400" dirty="0"/>
              <a:t>So each field contribute half to the total energy</a:t>
            </a:r>
          </a:p>
          <a:p>
            <a:pPr>
              <a:lnSpc>
                <a:spcPct val="90000"/>
              </a:lnSpc>
            </a:pPr>
            <a:r>
              <a:rPr lang="en-US" sz="2800" dirty="0"/>
              <a:t>By rewriting in B field only, we obtain</a:t>
            </a:r>
          </a:p>
          <a:p>
            <a:pPr>
              <a:lnSpc>
                <a:spcPct val="90000"/>
              </a:lnSpc>
            </a:pPr>
            <a:endParaRPr lang="en-US" sz="2800" dirty="0"/>
          </a:p>
          <a:p>
            <a:pPr>
              <a:lnSpc>
                <a:spcPct val="90000"/>
              </a:lnSpc>
            </a:pPr>
            <a:endParaRPr lang="en-US" sz="2800" dirty="0"/>
          </a:p>
          <a:p>
            <a:pPr>
              <a:lnSpc>
                <a:spcPct val="90000"/>
              </a:lnSpc>
            </a:pPr>
            <a:r>
              <a:rPr lang="en-US" sz="2800" dirty="0"/>
              <a:t>We can also rewrite to contain both E and B</a:t>
            </a:r>
          </a:p>
          <a:p>
            <a:pPr>
              <a:lnSpc>
                <a:spcPct val="90000"/>
              </a:lnSpc>
            </a:pPr>
            <a:endParaRPr lang="en-US" sz="2800" dirty="0" smtClean="0"/>
          </a:p>
          <a:p>
            <a:pPr>
              <a:lnSpc>
                <a:spcPct val="90000"/>
              </a:lnSpc>
            </a:pPr>
            <a:endParaRPr lang="en-US" sz="2800" dirty="0"/>
          </a:p>
        </p:txBody>
      </p:sp>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8903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990600" y="1567511"/>
          <a:ext cx="609600" cy="337489"/>
        </p:xfrm>
        <a:graphic>
          <a:graphicData uri="http://schemas.openxmlformats.org/presentationml/2006/ole">
            <mc:AlternateContent xmlns:mc="http://schemas.openxmlformats.org/markup-compatibility/2006">
              <mc:Choice xmlns:v="urn:schemas-microsoft-com:vml" Requires="v">
                <p:oleObj spid="_x0000_s889040" name="Equation" r:id="rId8" imgW="228600" imgH="126720" progId="Equation.DSMT4">
                  <p:embed/>
                </p:oleObj>
              </mc:Choice>
              <mc:Fallback>
                <p:oleObj name="Equation" r:id="rId8" imgW="228600" imgH="12672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567511"/>
                        <a:ext cx="609600" cy="337489"/>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3276600" y="676275"/>
          <a:ext cx="1657350" cy="542925"/>
        </p:xfrm>
        <a:graphic>
          <a:graphicData uri="http://schemas.openxmlformats.org/presentationml/2006/ole">
            <mc:AlternateContent xmlns:mc="http://schemas.openxmlformats.org/markup-compatibility/2006">
              <mc:Choice xmlns:v="urn:schemas-microsoft-com:vml" Requires="v">
                <p:oleObj spid="_x0000_s889041" name="Equation" r:id="rId10" imgW="736560" imgH="241200" progId="Equation.DSMT4">
                  <p:embed/>
                </p:oleObj>
              </mc:Choice>
              <mc:Fallback>
                <p:oleObj name="Equation" r:id="rId10" imgW="736560" imgH="241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676275"/>
                        <a:ext cx="1657350" cy="542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1371600" y="3963988"/>
          <a:ext cx="547688" cy="303212"/>
        </p:xfrm>
        <a:graphic>
          <a:graphicData uri="http://schemas.openxmlformats.org/presentationml/2006/ole">
            <mc:AlternateContent xmlns:mc="http://schemas.openxmlformats.org/markup-compatibility/2006">
              <mc:Choice xmlns:v="urn:schemas-microsoft-com:vml" Requires="v">
                <p:oleObj spid="_x0000_s889042" name="Equation" r:id="rId12" imgW="228600" imgH="126720" progId="Equation.DSMT4">
                  <p:embed/>
                </p:oleObj>
              </mc:Choice>
              <mc:Fallback>
                <p:oleObj name="Equation" r:id="rId12" imgW="228600" imgH="1267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0" y="3963988"/>
                        <a:ext cx="547688" cy="3032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5" name="Object 11"/>
          <p:cNvGraphicFramePr>
            <a:graphicFrameLocks noChangeAspect="1"/>
          </p:cNvGraphicFramePr>
          <p:nvPr/>
        </p:nvGraphicFramePr>
        <p:xfrm>
          <a:off x="1219200" y="5456238"/>
          <a:ext cx="549275" cy="304800"/>
        </p:xfrm>
        <a:graphic>
          <a:graphicData uri="http://schemas.openxmlformats.org/presentationml/2006/ole">
            <mc:AlternateContent xmlns:mc="http://schemas.openxmlformats.org/markup-compatibility/2006">
              <mc:Choice xmlns:v="urn:schemas-microsoft-com:vml" Requires="v">
                <p:oleObj spid="_x0000_s889043" name="Equation" r:id="rId14" imgW="228600" imgH="126720" progId="Equation.DSMT4">
                  <p:embed/>
                </p:oleObj>
              </mc:Choice>
              <mc:Fallback>
                <p:oleObj name="Equation" r:id="rId14" imgW="228600" imgH="1267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5456238"/>
                        <a:ext cx="549275" cy="304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6" name="Object 12"/>
          <p:cNvGraphicFramePr>
            <a:graphicFrameLocks noChangeAspect="1"/>
          </p:cNvGraphicFramePr>
          <p:nvPr/>
        </p:nvGraphicFramePr>
        <p:xfrm>
          <a:off x="7239000" y="1295400"/>
          <a:ext cx="1277938" cy="547688"/>
        </p:xfrm>
        <a:graphic>
          <a:graphicData uri="http://schemas.openxmlformats.org/presentationml/2006/ole">
            <mc:AlternateContent xmlns:mc="http://schemas.openxmlformats.org/markup-compatibility/2006">
              <mc:Choice xmlns:v="urn:schemas-microsoft-com:vml" Requires="v">
                <p:oleObj spid="_x0000_s889044" name="Equation" r:id="rId16" imgW="533160" imgH="228600" progId="Equation.DSMT4">
                  <p:embed/>
                </p:oleObj>
              </mc:Choice>
              <mc:Fallback>
                <p:oleObj name="Equation" r:id="rId16" imgW="53316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1295400"/>
                        <a:ext cx="1277938" cy="54768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5037" name="Object 13"/>
          <p:cNvGraphicFramePr>
            <a:graphicFrameLocks noChangeAspect="1"/>
          </p:cNvGraphicFramePr>
          <p:nvPr/>
        </p:nvGraphicFramePr>
        <p:xfrm>
          <a:off x="7150100" y="3505200"/>
          <a:ext cx="1065213" cy="1035050"/>
        </p:xfrm>
        <a:graphic>
          <a:graphicData uri="http://schemas.openxmlformats.org/presentationml/2006/ole">
            <mc:AlternateContent xmlns:mc="http://schemas.openxmlformats.org/markup-compatibility/2006">
              <mc:Choice xmlns:v="urn:schemas-microsoft-com:vml" Requires="v">
                <p:oleObj spid="_x0000_s889045" name="Equation" r:id="rId18" imgW="444240" imgH="431640" progId="Equation.DSMT4">
                  <p:embed/>
                </p:oleObj>
              </mc:Choice>
              <mc:Fallback>
                <p:oleObj name="Equation" r:id="rId18" imgW="44424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50100" y="3505200"/>
                        <a:ext cx="1065213" cy="10350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5038" name="Object 14"/>
          <p:cNvGraphicFramePr>
            <a:graphicFrameLocks noChangeAspect="1"/>
          </p:cNvGraphicFramePr>
          <p:nvPr/>
        </p:nvGraphicFramePr>
        <p:xfrm>
          <a:off x="7150100" y="5029200"/>
          <a:ext cx="1765300" cy="1096963"/>
        </p:xfrm>
        <a:graphic>
          <a:graphicData uri="http://schemas.openxmlformats.org/presentationml/2006/ole">
            <mc:AlternateContent xmlns:mc="http://schemas.openxmlformats.org/markup-compatibility/2006">
              <mc:Choice xmlns:v="urn:schemas-microsoft-com:vml" Requires="v">
                <p:oleObj spid="_x0000_s889046" name="Equation" r:id="rId20" imgW="736560" imgH="457200" progId="Equation.DSMT4">
                  <p:embed/>
                </p:oleObj>
              </mc:Choice>
              <mc:Fallback>
                <p:oleObj name="Equation" r:id="rId20" imgW="736560" imgH="457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50100" y="5029200"/>
                        <a:ext cx="1765300" cy="10969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5039" name="Object 15"/>
          <p:cNvGraphicFramePr>
            <a:graphicFrameLocks noChangeAspect="1"/>
          </p:cNvGraphicFramePr>
          <p:nvPr/>
        </p:nvGraphicFramePr>
        <p:xfrm>
          <a:off x="4421188" y="1295400"/>
          <a:ext cx="747712" cy="658813"/>
        </p:xfrm>
        <a:graphic>
          <a:graphicData uri="http://schemas.openxmlformats.org/presentationml/2006/ole">
            <mc:AlternateContent xmlns:mc="http://schemas.openxmlformats.org/markup-compatibility/2006">
              <mc:Choice xmlns:v="urn:schemas-microsoft-com:vml" Requires="v">
                <p:oleObj spid="_x0000_s889047" name="Equation" r:id="rId22" imgW="431800" imgH="381000" progId="Equation.DSMT4">
                  <p:embed/>
                </p:oleObj>
              </mc:Choice>
              <mc:Fallback>
                <p:oleObj name="Equation" r:id="rId22" imgW="431800" imgH="3810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21188" y="1295400"/>
                        <a:ext cx="747712" cy="658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5201782" y="1295400"/>
          <a:ext cx="1427618" cy="747036"/>
        </p:xfrm>
        <a:graphic>
          <a:graphicData uri="http://schemas.openxmlformats.org/presentationml/2006/ole">
            <mc:AlternateContent xmlns:mc="http://schemas.openxmlformats.org/markup-compatibility/2006">
              <mc:Choice xmlns:v="urn:schemas-microsoft-com:vml" Requires="v">
                <p:oleObj spid="_x0000_s889048" name="Equation" r:id="rId24" imgW="825480" imgH="431640" progId="Equation.DSMT4">
                  <p:embed/>
                </p:oleObj>
              </mc:Choice>
              <mc:Fallback>
                <p:oleObj name="Equation" r:id="rId24" imgW="825480" imgH="4316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01782" y="1295400"/>
                        <a:ext cx="1427618" cy="747036"/>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1" name="Object 17"/>
          <p:cNvGraphicFramePr>
            <a:graphicFrameLocks noChangeAspect="1"/>
          </p:cNvGraphicFramePr>
          <p:nvPr/>
        </p:nvGraphicFramePr>
        <p:xfrm>
          <a:off x="6613981" y="1371600"/>
          <a:ext cx="548819" cy="395287"/>
        </p:xfrm>
        <a:graphic>
          <a:graphicData uri="http://schemas.openxmlformats.org/presentationml/2006/ole">
            <mc:AlternateContent xmlns:mc="http://schemas.openxmlformats.org/markup-compatibility/2006">
              <mc:Choice xmlns:v="urn:schemas-microsoft-com:vml" Requires="v">
                <p:oleObj spid="_x0000_s889049" name="Equation" r:id="rId26" imgW="317160" imgH="228600" progId="Equation.DSMT4">
                  <p:embed/>
                </p:oleObj>
              </mc:Choice>
              <mc:Fallback>
                <p:oleObj name="Equation" r:id="rId26" imgW="31716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613981" y="1371600"/>
                        <a:ext cx="548819" cy="3952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2" name="Object 18"/>
          <p:cNvGraphicFramePr>
            <a:graphicFrameLocks noChangeAspect="1"/>
          </p:cNvGraphicFramePr>
          <p:nvPr/>
        </p:nvGraphicFramePr>
        <p:xfrm>
          <a:off x="1892300" y="3581400"/>
          <a:ext cx="1460500" cy="1035050"/>
        </p:xfrm>
        <a:graphic>
          <a:graphicData uri="http://schemas.openxmlformats.org/presentationml/2006/ole">
            <mc:AlternateContent xmlns:mc="http://schemas.openxmlformats.org/markup-compatibility/2006">
              <mc:Choice xmlns:v="urn:schemas-microsoft-com:vml" Requires="v">
                <p:oleObj spid="_x0000_s889050" name="Equation" r:id="rId28" imgW="609480" imgH="431640" progId="Equation.DSMT4">
                  <p:embed/>
                </p:oleObj>
              </mc:Choice>
              <mc:Fallback>
                <p:oleObj name="Equation" r:id="rId28" imgW="609480" imgH="4316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92300" y="3581400"/>
                        <a:ext cx="1460500" cy="10350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3" name="Object 19"/>
          <p:cNvGraphicFramePr>
            <a:graphicFrameLocks noChangeAspect="1"/>
          </p:cNvGraphicFramePr>
          <p:nvPr/>
        </p:nvGraphicFramePr>
        <p:xfrm>
          <a:off x="3308350" y="3581400"/>
          <a:ext cx="1339850" cy="1035050"/>
        </p:xfrm>
        <a:graphic>
          <a:graphicData uri="http://schemas.openxmlformats.org/presentationml/2006/ole">
            <mc:AlternateContent xmlns:mc="http://schemas.openxmlformats.org/markup-compatibility/2006">
              <mc:Choice xmlns:v="urn:schemas-microsoft-com:vml" Requires="v">
                <p:oleObj spid="_x0000_s889051" name="Equation" r:id="rId30" imgW="558720" imgH="431640" progId="Equation.DSMT4">
                  <p:embed/>
                </p:oleObj>
              </mc:Choice>
              <mc:Fallback>
                <p:oleObj name="Equation" r:id="rId30" imgW="558720" imgH="4316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308350" y="3581400"/>
                        <a:ext cx="1339850" cy="10350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4" name="Object 20"/>
          <p:cNvGraphicFramePr>
            <a:graphicFrameLocks noChangeAspect="1"/>
          </p:cNvGraphicFramePr>
          <p:nvPr/>
        </p:nvGraphicFramePr>
        <p:xfrm>
          <a:off x="4648200" y="3581400"/>
          <a:ext cx="577850" cy="1035050"/>
        </p:xfrm>
        <a:graphic>
          <a:graphicData uri="http://schemas.openxmlformats.org/presentationml/2006/ole">
            <mc:AlternateContent xmlns:mc="http://schemas.openxmlformats.org/markup-compatibility/2006">
              <mc:Choice xmlns:v="urn:schemas-microsoft-com:vml" Requires="v">
                <p:oleObj spid="_x0000_s889052" name="Equation" r:id="rId32" imgW="241200" imgH="431640" progId="Equation.DSMT4">
                  <p:embed/>
                </p:oleObj>
              </mc:Choice>
              <mc:Fallback>
                <p:oleObj name="Equation" r:id="rId32" imgW="241200" imgH="4316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48200" y="3581400"/>
                        <a:ext cx="577850" cy="10350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5" name="Object 21"/>
          <p:cNvGraphicFramePr>
            <a:graphicFrameLocks noChangeAspect="1"/>
          </p:cNvGraphicFramePr>
          <p:nvPr/>
        </p:nvGraphicFramePr>
        <p:xfrm>
          <a:off x="1677988" y="5257800"/>
          <a:ext cx="1065212" cy="549275"/>
        </p:xfrm>
        <a:graphic>
          <a:graphicData uri="http://schemas.openxmlformats.org/presentationml/2006/ole">
            <mc:AlternateContent xmlns:mc="http://schemas.openxmlformats.org/markup-compatibility/2006">
              <mc:Choice xmlns:v="urn:schemas-microsoft-com:vml" Requires="v">
                <p:oleObj spid="_x0000_s889053" name="Equation" r:id="rId34" imgW="444240" imgH="228600" progId="Equation.DSMT4">
                  <p:embed/>
                </p:oleObj>
              </mc:Choice>
              <mc:Fallback>
                <p:oleObj name="Equation" r:id="rId34" imgW="44424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677988" y="5257800"/>
                        <a:ext cx="1065212" cy="549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6" name="Object 22"/>
          <p:cNvGraphicFramePr>
            <a:graphicFrameLocks noChangeAspect="1"/>
          </p:cNvGraphicFramePr>
          <p:nvPr/>
        </p:nvGraphicFramePr>
        <p:xfrm>
          <a:off x="2667000" y="5334000"/>
          <a:ext cx="1247775" cy="487363"/>
        </p:xfrm>
        <a:graphic>
          <a:graphicData uri="http://schemas.openxmlformats.org/presentationml/2006/ole">
            <mc:AlternateContent xmlns:mc="http://schemas.openxmlformats.org/markup-compatibility/2006">
              <mc:Choice xmlns:v="urn:schemas-microsoft-com:vml" Requires="v">
                <p:oleObj spid="_x0000_s889054" name="Equation" r:id="rId36" imgW="520560" imgH="203040" progId="Equation.DSMT4">
                  <p:embed/>
                </p:oleObj>
              </mc:Choice>
              <mc:Fallback>
                <p:oleObj name="Equation" r:id="rId36" imgW="52056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67000" y="5334000"/>
                        <a:ext cx="1247775" cy="4873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7" name="Object 23"/>
          <p:cNvGraphicFramePr>
            <a:graphicFrameLocks noChangeAspect="1"/>
          </p:cNvGraphicFramePr>
          <p:nvPr/>
        </p:nvGraphicFramePr>
        <p:xfrm>
          <a:off x="3886200" y="5137150"/>
          <a:ext cx="1338263" cy="1035050"/>
        </p:xfrm>
        <a:graphic>
          <a:graphicData uri="http://schemas.openxmlformats.org/presentationml/2006/ole">
            <mc:AlternateContent xmlns:mc="http://schemas.openxmlformats.org/markup-compatibility/2006">
              <mc:Choice xmlns:v="urn:schemas-microsoft-com:vml" Requires="v">
                <p:oleObj spid="_x0000_s889055" name="Equation" r:id="rId38" imgW="558720" imgH="431640" progId="Equation.DSMT4">
                  <p:embed/>
                </p:oleObj>
              </mc:Choice>
              <mc:Fallback>
                <p:oleObj name="Equation" r:id="rId38" imgW="558720" imgH="4316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86200" y="5137150"/>
                        <a:ext cx="1338263" cy="10350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8" name="Object 24"/>
          <p:cNvGraphicFramePr>
            <a:graphicFrameLocks noChangeAspect="1"/>
          </p:cNvGraphicFramePr>
          <p:nvPr/>
        </p:nvGraphicFramePr>
        <p:xfrm>
          <a:off x="5181600" y="5029200"/>
          <a:ext cx="1279525" cy="1096963"/>
        </p:xfrm>
        <a:graphic>
          <a:graphicData uri="http://schemas.openxmlformats.org/presentationml/2006/ole">
            <mc:AlternateContent xmlns:mc="http://schemas.openxmlformats.org/markup-compatibility/2006">
              <mc:Choice xmlns:v="urn:schemas-microsoft-com:vml" Requires="v">
                <p:oleObj spid="_x0000_s889056" name="Equation" r:id="rId40" imgW="533160" imgH="457200" progId="Equation.DSMT4">
                  <p:embed/>
                </p:oleObj>
              </mc:Choice>
              <mc:Fallback>
                <p:oleObj name="Equation" r:id="rId40" imgW="533160" imgH="45720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181600" y="5029200"/>
                        <a:ext cx="1279525" cy="10969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9" name="Object 25"/>
          <p:cNvGraphicFramePr>
            <a:graphicFrameLocks noChangeAspect="1"/>
          </p:cNvGraphicFramePr>
          <p:nvPr/>
        </p:nvGraphicFramePr>
        <p:xfrm>
          <a:off x="1524000" y="1447800"/>
          <a:ext cx="1256698" cy="426803"/>
        </p:xfrm>
        <a:graphic>
          <a:graphicData uri="http://schemas.openxmlformats.org/presentationml/2006/ole">
            <mc:AlternateContent xmlns:mc="http://schemas.openxmlformats.org/markup-compatibility/2006">
              <mc:Choice xmlns:v="urn:schemas-microsoft-com:vml" Requires="v">
                <p:oleObj spid="_x0000_s889057" name="Equation" r:id="rId42" imgW="596880" imgH="203040" progId="Equation.DSMT4">
                  <p:embed/>
                </p:oleObj>
              </mc:Choice>
              <mc:Fallback>
                <p:oleObj name="Equation" r:id="rId42" imgW="596880" imgH="20304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24000" y="1447800"/>
                        <a:ext cx="1256698" cy="42680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619546" name="Object 26"/>
          <p:cNvGraphicFramePr>
            <a:graphicFrameLocks noChangeAspect="1"/>
          </p:cNvGraphicFramePr>
          <p:nvPr/>
        </p:nvGraphicFramePr>
        <p:xfrm>
          <a:off x="2757488" y="1344612"/>
          <a:ext cx="747712" cy="636588"/>
        </p:xfrm>
        <a:graphic>
          <a:graphicData uri="http://schemas.openxmlformats.org/presentationml/2006/ole">
            <mc:AlternateContent xmlns:mc="http://schemas.openxmlformats.org/markup-compatibility/2006">
              <mc:Choice xmlns:v="urn:schemas-microsoft-com:vml" Requires="v">
                <p:oleObj spid="_x0000_s889058" name="Equation" r:id="rId44" imgW="431640" imgH="368280" progId="Equation.DSMT4">
                  <p:embed/>
                </p:oleObj>
              </mc:Choice>
              <mc:Fallback>
                <p:oleObj name="Equation" r:id="rId44" imgW="431640" imgH="36828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757488" y="1344612"/>
                        <a:ext cx="747712" cy="636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619547" name="Object 27"/>
          <p:cNvGraphicFramePr>
            <a:graphicFrameLocks noChangeAspect="1"/>
          </p:cNvGraphicFramePr>
          <p:nvPr/>
        </p:nvGraphicFramePr>
        <p:xfrm>
          <a:off x="3505200" y="1276350"/>
          <a:ext cx="990600" cy="809848"/>
        </p:xfrm>
        <a:graphic>
          <a:graphicData uri="http://schemas.openxmlformats.org/presentationml/2006/ole">
            <mc:AlternateContent xmlns:mc="http://schemas.openxmlformats.org/markup-compatibility/2006">
              <mc:Choice xmlns:v="urn:schemas-microsoft-com:vml" Requires="v">
                <p:oleObj spid="_x0000_s889059" name="Equation" r:id="rId46" imgW="558800" imgH="457200" progId="Equation.DSMT4">
                  <p:embed/>
                </p:oleObj>
              </mc:Choice>
              <mc:Fallback>
                <p:oleObj name="Equation" r:id="rId46" imgW="558800" imgH="45720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505200" y="1276350"/>
                        <a:ext cx="990600" cy="80984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80677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Thursday, July 5, 2018</a:t>
            </a:r>
            <a:endParaRPr lang="en-US"/>
          </a:p>
        </p:txBody>
      </p:sp>
      <p:sp>
        <p:nvSpPr>
          <p:cNvPr id="18" name="Footer Placeholder 4"/>
          <p:cNvSpPr>
            <a:spLocks noGrp="1"/>
          </p:cNvSpPr>
          <p:nvPr>
            <p:ph type="ftr" sz="quarter" idx="11"/>
          </p:nvPr>
        </p:nvSpPr>
        <p:spPr/>
        <p:txBody>
          <a:bodyPr/>
          <a:lstStyle/>
          <a:p>
            <a:r>
              <a:rPr lang="de-DE" smtClean="0"/>
              <a:t>PHYS 1444-001, Summer 2018               Dr. Jaehoon Yu</a:t>
            </a:r>
            <a:endParaRPr lang="en-US"/>
          </a:p>
        </p:txBody>
      </p:sp>
      <p:sp>
        <p:nvSpPr>
          <p:cNvPr id="19" name="Slide Number Placeholder 5"/>
          <p:cNvSpPr>
            <a:spLocks noGrp="1"/>
          </p:cNvSpPr>
          <p:nvPr>
            <p:ph type="sldNum" sz="quarter" idx="12"/>
          </p:nvPr>
        </p:nvSpPr>
        <p:spPr/>
        <p:txBody>
          <a:bodyPr/>
          <a:lstStyle/>
          <a:p>
            <a:fld id="{2ACADE7B-D6BF-024F-AE3B-9660EDA0ECF3}" type="slidenum">
              <a:rPr lang="en-US"/>
              <a:pPr/>
              <a:t>136</a:t>
            </a:fld>
            <a:endParaRPr lang="en-US"/>
          </a:p>
        </p:txBody>
      </p:sp>
      <p:pic>
        <p:nvPicPr>
          <p:cNvPr id="386050" name="Picture 2" descr="FG32_014"/>
          <p:cNvPicPr>
            <a:picLocks noChangeAspect="1" noChangeArrowheads="1"/>
          </p:cNvPicPr>
          <p:nvPr/>
        </p:nvPicPr>
        <p:blipFill>
          <a:blip r:embed="rId3"/>
          <a:srcRect/>
          <a:stretch>
            <a:fillRect/>
          </a:stretch>
        </p:blipFill>
        <p:spPr bwMode="auto">
          <a:xfrm>
            <a:off x="6172200" y="1905000"/>
            <a:ext cx="2971800" cy="2228850"/>
          </a:xfrm>
          <a:prstGeom prst="rect">
            <a:avLst/>
          </a:prstGeom>
          <a:noFill/>
        </p:spPr>
      </p:pic>
      <p:sp>
        <p:nvSpPr>
          <p:cNvPr id="386051" name="Rectangle 3"/>
          <p:cNvSpPr>
            <a:spLocks noGrp="1" noChangeArrowheads="1"/>
          </p:cNvSpPr>
          <p:nvPr>
            <p:ph type="title"/>
          </p:nvPr>
        </p:nvSpPr>
        <p:spPr>
          <a:xfrm>
            <a:off x="381000" y="0"/>
            <a:ext cx="8534400" cy="609600"/>
          </a:xfrm>
        </p:spPr>
        <p:txBody>
          <a:bodyPr/>
          <a:lstStyle/>
          <a:p>
            <a:r>
              <a:rPr lang="en-US"/>
              <a:t>Energy Transport</a:t>
            </a:r>
          </a:p>
        </p:txBody>
      </p:sp>
      <p:graphicFrame>
        <p:nvGraphicFramePr>
          <p:cNvPr id="38605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1876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605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1876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605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876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6055" name="Rectangle 7"/>
          <p:cNvSpPr>
            <a:spLocks noGrp="1" noChangeArrowheads="1"/>
          </p:cNvSpPr>
          <p:nvPr>
            <p:ph type="body" idx="1"/>
          </p:nvPr>
        </p:nvSpPr>
        <p:spPr>
          <a:xfrm>
            <a:off x="228600" y="533400"/>
            <a:ext cx="8610600" cy="5562600"/>
          </a:xfrm>
        </p:spPr>
        <p:txBody>
          <a:bodyPr/>
          <a:lstStyle/>
          <a:p>
            <a:pPr>
              <a:lnSpc>
                <a:spcPct val="90000"/>
              </a:lnSpc>
            </a:pPr>
            <a:r>
              <a:rPr lang="en-US" sz="2800" dirty="0"/>
              <a:t>What is the energy the wave transport per unit time per unit area?</a:t>
            </a:r>
          </a:p>
          <a:p>
            <a:pPr lvl="1">
              <a:lnSpc>
                <a:spcPct val="90000"/>
              </a:lnSpc>
            </a:pPr>
            <a:r>
              <a:rPr lang="en-US" sz="2400" dirty="0"/>
              <a:t>This is given by the vector </a:t>
            </a:r>
            <a:r>
              <a:rPr lang="en-US" sz="2400" b="1" dirty="0"/>
              <a:t>S</a:t>
            </a:r>
            <a:r>
              <a:rPr lang="en-US" sz="2400" dirty="0"/>
              <a:t>, the </a:t>
            </a:r>
            <a:r>
              <a:rPr lang="en-US" sz="2400" dirty="0" err="1"/>
              <a:t>Poynting</a:t>
            </a:r>
            <a:r>
              <a:rPr lang="en-US" sz="2400" dirty="0"/>
              <a:t> vector</a:t>
            </a:r>
          </a:p>
          <a:p>
            <a:pPr lvl="2">
              <a:lnSpc>
                <a:spcPct val="90000"/>
              </a:lnSpc>
            </a:pPr>
            <a:r>
              <a:rPr lang="en-US" sz="2000" dirty="0"/>
              <a:t>The unit of </a:t>
            </a:r>
            <a:r>
              <a:rPr lang="en-US" sz="2000" b="1" dirty="0"/>
              <a:t>S</a:t>
            </a:r>
            <a:r>
              <a:rPr lang="en-US" sz="2000" dirty="0"/>
              <a:t> is </a:t>
            </a:r>
            <a:r>
              <a:rPr lang="en-US" sz="2000" b="1" u="sng" dirty="0">
                <a:solidFill>
                  <a:srgbClr val="CC0000"/>
                </a:solidFill>
              </a:rPr>
              <a:t>W/m</a:t>
            </a:r>
            <a:r>
              <a:rPr lang="en-US" sz="2000" b="1" u="sng" baseline="30000" dirty="0">
                <a:solidFill>
                  <a:srgbClr val="CC0000"/>
                </a:solidFill>
              </a:rPr>
              <a:t>2</a:t>
            </a:r>
            <a:r>
              <a:rPr lang="en-US" sz="2000" dirty="0"/>
              <a:t>.</a:t>
            </a:r>
          </a:p>
          <a:p>
            <a:pPr lvl="2">
              <a:lnSpc>
                <a:spcPct val="90000"/>
              </a:lnSpc>
            </a:pPr>
            <a:r>
              <a:rPr lang="en-US" sz="2000" dirty="0"/>
              <a:t>The direction of </a:t>
            </a:r>
            <a:r>
              <a:rPr lang="en-US" sz="2000" b="1" dirty="0"/>
              <a:t>S</a:t>
            </a:r>
            <a:r>
              <a:rPr lang="en-US" sz="2000" dirty="0"/>
              <a:t> is the direction in which the energy is transported.  Which direction is this?</a:t>
            </a:r>
          </a:p>
          <a:p>
            <a:pPr lvl="3">
              <a:lnSpc>
                <a:spcPct val="90000"/>
              </a:lnSpc>
            </a:pPr>
            <a:r>
              <a:rPr lang="en-US" sz="1800" dirty="0"/>
              <a:t>The direction the wave is moving</a:t>
            </a:r>
          </a:p>
          <a:p>
            <a:pPr>
              <a:lnSpc>
                <a:spcPct val="90000"/>
              </a:lnSpc>
            </a:pPr>
            <a:r>
              <a:rPr lang="en-US" sz="2800" dirty="0"/>
              <a:t>Let’s consider a wave passing through an area A perpendicular to the x-axis, the axis of propagation</a:t>
            </a:r>
          </a:p>
          <a:p>
            <a:pPr lvl="1">
              <a:lnSpc>
                <a:spcPct val="90000"/>
              </a:lnSpc>
            </a:pPr>
            <a:r>
              <a:rPr lang="en-US" sz="2400" dirty="0"/>
              <a:t>How much does the wave move in time </a:t>
            </a:r>
            <a:r>
              <a:rPr lang="en-US" sz="2400" dirty="0" err="1"/>
              <a:t>dt</a:t>
            </a:r>
            <a:r>
              <a:rPr lang="en-US" sz="2400" dirty="0"/>
              <a:t>?</a:t>
            </a:r>
          </a:p>
          <a:p>
            <a:pPr lvl="2">
              <a:lnSpc>
                <a:spcPct val="90000"/>
              </a:lnSpc>
            </a:pPr>
            <a:r>
              <a:rPr lang="en-US" sz="2000" dirty="0" err="1"/>
              <a:t>dx</a:t>
            </a:r>
            <a:r>
              <a:rPr lang="en-US" sz="2000" dirty="0"/>
              <a:t>=</a:t>
            </a:r>
            <a:r>
              <a:rPr lang="en-US" sz="2000" dirty="0" err="1"/>
              <a:t>cdt</a:t>
            </a:r>
            <a:endParaRPr lang="en-US" sz="2000" dirty="0"/>
          </a:p>
          <a:p>
            <a:pPr lvl="1">
              <a:lnSpc>
                <a:spcPct val="90000"/>
              </a:lnSpc>
            </a:pPr>
            <a:r>
              <a:rPr lang="en-US" sz="2400" dirty="0"/>
              <a:t>The energy that passes through A in time </a:t>
            </a:r>
            <a:r>
              <a:rPr lang="en-US" sz="2400" dirty="0" err="1"/>
              <a:t>dt</a:t>
            </a:r>
            <a:r>
              <a:rPr lang="en-US" sz="2400" dirty="0"/>
              <a:t> is the energy that occupies the volume </a:t>
            </a:r>
            <a:r>
              <a:rPr lang="en-US" sz="2400" dirty="0" err="1"/>
              <a:t>dV</a:t>
            </a:r>
            <a:r>
              <a:rPr lang="en-US" sz="2400" dirty="0"/>
              <a:t>, </a:t>
            </a:r>
          </a:p>
          <a:p>
            <a:pPr lvl="1">
              <a:lnSpc>
                <a:spcPct val="90000"/>
              </a:lnSpc>
            </a:pPr>
            <a:r>
              <a:rPr lang="en-US" sz="2400" dirty="0"/>
              <a:t>Since the energy density is </a:t>
            </a:r>
            <a:r>
              <a:rPr lang="en-US" sz="2400" dirty="0" err="1"/>
              <a:t>u</a:t>
            </a:r>
            <a:r>
              <a:rPr lang="en-US" sz="2400" dirty="0" smtClean="0"/>
              <a:t>=</a:t>
            </a:r>
            <a:r>
              <a:rPr lang="en-US" sz="2400" dirty="0" smtClean="0">
                <a:latin typeface="Symbol" charset="2"/>
              </a:rPr>
              <a:t>ε</a:t>
            </a:r>
            <a:r>
              <a:rPr lang="en-US" sz="2400" baseline="-25000" dirty="0" smtClean="0"/>
              <a:t>0</a:t>
            </a:r>
            <a:r>
              <a:rPr lang="en-US" sz="2400" dirty="0" smtClean="0"/>
              <a:t>E</a:t>
            </a:r>
            <a:r>
              <a:rPr lang="en-US" sz="2400" baseline="30000" dirty="0" smtClean="0"/>
              <a:t>2</a:t>
            </a:r>
            <a:r>
              <a:rPr lang="en-US" sz="2400" dirty="0"/>
              <a:t>, the total energy, </a:t>
            </a:r>
            <a:r>
              <a:rPr lang="en-US" sz="2400" dirty="0" err="1"/>
              <a:t>dU</a:t>
            </a:r>
            <a:r>
              <a:rPr lang="en-US" sz="2400" dirty="0"/>
              <a:t>, contained in the volume V is</a:t>
            </a:r>
          </a:p>
        </p:txBody>
      </p:sp>
      <p:graphicFrame>
        <p:nvGraphicFramePr>
          <p:cNvPr id="386056"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876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6057" name="Object 9"/>
          <p:cNvGraphicFramePr>
            <a:graphicFrameLocks noChangeAspect="1"/>
          </p:cNvGraphicFramePr>
          <p:nvPr/>
        </p:nvGraphicFramePr>
        <p:xfrm>
          <a:off x="4038600" y="5014913"/>
          <a:ext cx="792163" cy="395287"/>
        </p:xfrm>
        <a:graphic>
          <a:graphicData uri="http://schemas.openxmlformats.org/presentationml/2006/ole">
            <mc:AlternateContent xmlns:mc="http://schemas.openxmlformats.org/markup-compatibility/2006">
              <mc:Choice xmlns:v="urn:schemas-microsoft-com:vml" Requires="v">
                <p:oleObj spid="_x0000_s518764" name="Equation" r:id="rId9" imgW="330120" imgH="164880" progId="Equation.DSMT4">
                  <p:embed/>
                </p:oleObj>
              </mc:Choice>
              <mc:Fallback>
                <p:oleObj name="Equation" r:id="rId9" imgW="3301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014913"/>
                        <a:ext cx="792163" cy="3952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58" name="Object 10"/>
          <p:cNvGraphicFramePr>
            <a:graphicFrameLocks noChangeAspect="1"/>
          </p:cNvGraphicFramePr>
          <p:nvPr/>
        </p:nvGraphicFramePr>
        <p:xfrm>
          <a:off x="4724400" y="5029200"/>
          <a:ext cx="914400" cy="395288"/>
        </p:xfrm>
        <a:graphic>
          <a:graphicData uri="http://schemas.openxmlformats.org/presentationml/2006/ole">
            <mc:AlternateContent xmlns:mc="http://schemas.openxmlformats.org/markup-compatibility/2006">
              <mc:Choice xmlns:v="urn:schemas-microsoft-com:vml" Requires="v">
                <p:oleObj spid="_x0000_s518765" name="Equation" r:id="rId11" imgW="380880" imgH="164880" progId="Equation.DSMT4">
                  <p:embed/>
                </p:oleObj>
              </mc:Choice>
              <mc:Fallback>
                <p:oleObj name="Equation" r:id="rId11" imgW="38088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5029200"/>
                        <a:ext cx="914400"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59" name="Object 11"/>
          <p:cNvGraphicFramePr>
            <a:graphicFrameLocks noChangeAspect="1"/>
          </p:cNvGraphicFramePr>
          <p:nvPr/>
        </p:nvGraphicFramePr>
        <p:xfrm>
          <a:off x="5608638" y="5029200"/>
          <a:ext cx="334962" cy="365125"/>
        </p:xfrm>
        <a:graphic>
          <a:graphicData uri="http://schemas.openxmlformats.org/presentationml/2006/ole">
            <mc:AlternateContent xmlns:mc="http://schemas.openxmlformats.org/markup-compatibility/2006">
              <mc:Choice xmlns:v="urn:schemas-microsoft-com:vml" Requires="v">
                <p:oleObj spid="_x0000_s518766" name="Equation" r:id="rId13" imgW="139680" imgH="152280" progId="Equation.DSMT4">
                  <p:embed/>
                </p:oleObj>
              </mc:Choice>
              <mc:Fallback>
                <p:oleObj name="Equation" r:id="rId13" imgW="139680" imgH="152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8638" y="5029200"/>
                        <a:ext cx="334962" cy="365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5851525" y="5029200"/>
          <a:ext cx="549275" cy="395288"/>
        </p:xfrm>
        <a:graphic>
          <a:graphicData uri="http://schemas.openxmlformats.org/presentationml/2006/ole">
            <mc:AlternateContent xmlns:mc="http://schemas.openxmlformats.org/markup-compatibility/2006">
              <mc:Choice xmlns:v="urn:schemas-microsoft-com:vml" Requires="v">
                <p:oleObj spid="_x0000_s518767" name="Equation" r:id="rId15" imgW="228600" imgH="164880" progId="Equation.DSMT4">
                  <p:embed/>
                </p:oleObj>
              </mc:Choice>
              <mc:Fallback>
                <p:oleObj name="Equation" r:id="rId15" imgW="22860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1525" y="5029200"/>
                        <a:ext cx="549275"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048000" y="5791200"/>
          <a:ext cx="820738" cy="395288"/>
        </p:xfrm>
        <a:graphic>
          <a:graphicData uri="http://schemas.openxmlformats.org/presentationml/2006/ole">
            <mc:AlternateContent xmlns:mc="http://schemas.openxmlformats.org/markup-compatibility/2006">
              <mc:Choice xmlns:v="urn:schemas-microsoft-com:vml" Requires="v">
                <p:oleObj spid="_x0000_s518768" name="Equation" r:id="rId17" imgW="342720" imgH="164880" progId="Equation.DSMT4">
                  <p:embed/>
                </p:oleObj>
              </mc:Choice>
              <mc:Fallback>
                <p:oleObj name="Equation" r:id="rId17" imgW="34272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0" y="5791200"/>
                        <a:ext cx="820738"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3781425" y="5776913"/>
          <a:ext cx="942975" cy="395287"/>
        </p:xfrm>
        <a:graphic>
          <a:graphicData uri="http://schemas.openxmlformats.org/presentationml/2006/ole">
            <mc:AlternateContent xmlns:mc="http://schemas.openxmlformats.org/markup-compatibility/2006">
              <mc:Choice xmlns:v="urn:schemas-microsoft-com:vml" Requires="v">
                <p:oleObj spid="_x0000_s518769" name="Equation" r:id="rId19" imgW="393480" imgH="164880" progId="Equation.DSMT4">
                  <p:embed/>
                </p:oleObj>
              </mc:Choice>
              <mc:Fallback>
                <p:oleObj name="Equation" r:id="rId19" imgW="393480" imgH="1648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81425" y="5776913"/>
                        <a:ext cx="942975" cy="3952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4649788" y="5715000"/>
          <a:ext cx="760412" cy="547688"/>
        </p:xfrm>
        <a:graphic>
          <a:graphicData uri="http://schemas.openxmlformats.org/presentationml/2006/ole">
            <mc:AlternateContent xmlns:mc="http://schemas.openxmlformats.org/markup-compatibility/2006">
              <mc:Choice xmlns:v="urn:schemas-microsoft-com:vml" Requires="v">
                <p:oleObj spid="_x0000_s518770" name="Equation" r:id="rId21" imgW="317160" imgH="228600" progId="Equation.DSMT4">
                  <p:embed/>
                </p:oleObj>
              </mc:Choice>
              <mc:Fallback>
                <p:oleObj name="Equation" r:id="rId21" imgW="31716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9788" y="5715000"/>
                        <a:ext cx="760412" cy="5476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4" name="Object 16"/>
          <p:cNvGraphicFramePr>
            <a:graphicFrameLocks noChangeAspect="1"/>
          </p:cNvGraphicFramePr>
          <p:nvPr/>
        </p:nvGraphicFramePr>
        <p:xfrm>
          <a:off x="5334000" y="5791200"/>
          <a:ext cx="760413" cy="395288"/>
        </p:xfrm>
        <a:graphic>
          <a:graphicData uri="http://schemas.openxmlformats.org/presentationml/2006/ole">
            <mc:AlternateContent xmlns:mc="http://schemas.openxmlformats.org/markup-compatibility/2006">
              <mc:Choice xmlns:v="urn:schemas-microsoft-com:vml" Requires="v">
                <p:oleObj spid="_x0000_s518771" name="Equation" r:id="rId23" imgW="317160" imgH="164880" progId="Equation.DSMT4">
                  <p:embed/>
                </p:oleObj>
              </mc:Choice>
              <mc:Fallback>
                <p:oleObj name="Equation" r:id="rId23" imgW="31716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0" y="5791200"/>
                        <a:ext cx="760413"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081146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July 5,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1239E100-2C8F-D147-992D-FBB0E96C7E14}" type="slidenum">
              <a:rPr lang="en-US"/>
              <a:pPr/>
              <a:t>137</a:t>
            </a:fld>
            <a:endParaRPr lang="en-US"/>
          </a:p>
        </p:txBody>
      </p:sp>
      <p:sp>
        <p:nvSpPr>
          <p:cNvPr id="387074" name="Rectangle 2"/>
          <p:cNvSpPr>
            <a:spLocks noGrp="1" noChangeArrowheads="1"/>
          </p:cNvSpPr>
          <p:nvPr>
            <p:ph type="title"/>
          </p:nvPr>
        </p:nvSpPr>
        <p:spPr>
          <a:xfrm>
            <a:off x="1981200" y="0"/>
            <a:ext cx="5181600" cy="609600"/>
          </a:xfrm>
        </p:spPr>
        <p:txBody>
          <a:bodyPr/>
          <a:lstStyle/>
          <a:p>
            <a:r>
              <a:rPr lang="en-US" dirty="0"/>
              <a:t>Energy Transport</a:t>
            </a:r>
          </a:p>
        </p:txBody>
      </p:sp>
      <p:graphicFrame>
        <p:nvGraphicFramePr>
          <p:cNvPr id="38707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19529"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707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1953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707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953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7078" name="Rectangle 6"/>
          <p:cNvSpPr>
            <a:spLocks noGrp="1" noChangeArrowheads="1"/>
          </p:cNvSpPr>
          <p:nvPr>
            <p:ph type="body" idx="1"/>
          </p:nvPr>
        </p:nvSpPr>
        <p:spPr>
          <a:xfrm>
            <a:off x="228600" y="533400"/>
            <a:ext cx="8610600" cy="5943600"/>
          </a:xfrm>
        </p:spPr>
        <p:txBody>
          <a:bodyPr/>
          <a:lstStyle/>
          <a:p>
            <a:r>
              <a:rPr lang="en-US" sz="2800" dirty="0"/>
              <a:t>Thus, the energy crossing the area A per time </a:t>
            </a:r>
            <a:r>
              <a:rPr lang="en-US" sz="2800" dirty="0" err="1"/>
              <a:t>dt</a:t>
            </a:r>
            <a:r>
              <a:rPr lang="en-US" sz="2800" dirty="0"/>
              <a:t> is</a:t>
            </a:r>
          </a:p>
          <a:p>
            <a:endParaRPr lang="en-US" sz="2800" dirty="0"/>
          </a:p>
          <a:p>
            <a:endParaRPr lang="en-US" sz="2800" dirty="0"/>
          </a:p>
          <a:p>
            <a:r>
              <a:rPr lang="en-US" sz="2800" dirty="0"/>
              <a:t>Since E=</a:t>
            </a:r>
            <a:r>
              <a:rPr lang="en-US" sz="2800" dirty="0" err="1"/>
              <a:t>cB</a:t>
            </a:r>
            <a:r>
              <a:rPr lang="en-US" sz="2800" dirty="0"/>
              <a:t> and                    , we can also rewrite</a:t>
            </a:r>
          </a:p>
          <a:p>
            <a:endParaRPr lang="en-US" sz="2800" dirty="0"/>
          </a:p>
          <a:p>
            <a:endParaRPr lang="en-US" sz="2800" dirty="0"/>
          </a:p>
          <a:p>
            <a:r>
              <a:rPr lang="en-US" sz="2800" dirty="0"/>
              <a:t>Since the direction of S is along </a:t>
            </a:r>
            <a:r>
              <a:rPr lang="en-US" sz="2800" b="1" dirty="0" err="1"/>
              <a:t>v</a:t>
            </a:r>
            <a:r>
              <a:rPr lang="en-US" sz="2800" dirty="0"/>
              <a:t>, perpendicular to </a:t>
            </a:r>
            <a:r>
              <a:rPr lang="en-US" sz="2800" b="1" dirty="0"/>
              <a:t>E</a:t>
            </a:r>
            <a:r>
              <a:rPr lang="en-US" sz="2800" dirty="0"/>
              <a:t> and </a:t>
            </a:r>
            <a:r>
              <a:rPr lang="en-US" sz="2800" b="1" dirty="0"/>
              <a:t>B</a:t>
            </a:r>
            <a:r>
              <a:rPr lang="en-US" sz="2800" dirty="0"/>
              <a:t>, the </a:t>
            </a:r>
            <a:r>
              <a:rPr lang="en-US" sz="2800" dirty="0" err="1"/>
              <a:t>Poynting</a:t>
            </a:r>
            <a:r>
              <a:rPr lang="en-US" sz="2800" dirty="0"/>
              <a:t> vector </a:t>
            </a:r>
            <a:r>
              <a:rPr lang="en-US" sz="2800" b="1" dirty="0"/>
              <a:t>S</a:t>
            </a:r>
            <a:r>
              <a:rPr lang="en-US" sz="2800" dirty="0"/>
              <a:t> can be written</a:t>
            </a:r>
          </a:p>
          <a:p>
            <a:endParaRPr lang="en-US" sz="2800" dirty="0"/>
          </a:p>
          <a:p>
            <a:pPr lvl="1"/>
            <a:endParaRPr lang="en-US" sz="2400" dirty="0"/>
          </a:p>
          <a:p>
            <a:pPr lvl="1"/>
            <a:r>
              <a:rPr lang="en-US" sz="2400" dirty="0"/>
              <a:t>This gives the energy transported per unit area per unit time at any instant</a:t>
            </a:r>
          </a:p>
        </p:txBody>
      </p:sp>
      <p:graphicFrame>
        <p:nvGraphicFramePr>
          <p:cNvPr id="38707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1953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7080" name="Object 8"/>
          <p:cNvGraphicFramePr>
            <a:graphicFrameLocks noChangeAspect="1"/>
          </p:cNvGraphicFramePr>
          <p:nvPr/>
        </p:nvGraphicFramePr>
        <p:xfrm>
          <a:off x="1117600" y="1066800"/>
          <a:ext cx="2616200" cy="882650"/>
        </p:xfrm>
        <a:graphic>
          <a:graphicData uri="http://schemas.openxmlformats.org/presentationml/2006/ole">
            <mc:AlternateContent xmlns:mc="http://schemas.openxmlformats.org/markup-compatibility/2006">
              <mc:Choice xmlns:v="urn:schemas-microsoft-com:vml" Requires="v">
                <p:oleObj spid="_x0000_s519533" name="Equation" r:id="rId8" imgW="1091880" imgH="368280" progId="Equation.DSMT4">
                  <p:embed/>
                </p:oleObj>
              </mc:Choice>
              <mc:Fallback>
                <p:oleObj name="Equation" r:id="rId8" imgW="109188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7600" y="1066800"/>
                        <a:ext cx="2616200" cy="8826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7081" name="Object 9"/>
          <p:cNvGraphicFramePr>
            <a:graphicFrameLocks noChangeAspect="1"/>
          </p:cNvGraphicFramePr>
          <p:nvPr/>
        </p:nvGraphicFramePr>
        <p:xfrm>
          <a:off x="2819400" y="2047875"/>
          <a:ext cx="1657350" cy="542925"/>
        </p:xfrm>
        <a:graphic>
          <a:graphicData uri="http://schemas.openxmlformats.org/presentationml/2006/ole">
            <mc:AlternateContent xmlns:mc="http://schemas.openxmlformats.org/markup-compatibility/2006">
              <mc:Choice xmlns:v="urn:schemas-microsoft-com:vml" Requires="v">
                <p:oleObj spid="_x0000_s519534" name="Equation" r:id="rId10" imgW="736560" imgH="241200" progId="Equation.DSMT4">
                  <p:embed/>
                </p:oleObj>
              </mc:Choice>
              <mc:Fallback>
                <p:oleObj name="Equation" r:id="rId10" imgW="736560" imgH="241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2047875"/>
                        <a:ext cx="1657350" cy="542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7082" name="Object 10"/>
          <p:cNvGraphicFramePr>
            <a:graphicFrameLocks noChangeAspect="1"/>
          </p:cNvGraphicFramePr>
          <p:nvPr/>
        </p:nvGraphicFramePr>
        <p:xfrm>
          <a:off x="1066800" y="2590800"/>
          <a:ext cx="3194050" cy="1035050"/>
        </p:xfrm>
        <a:graphic>
          <a:graphicData uri="http://schemas.openxmlformats.org/presentationml/2006/ole">
            <mc:AlternateContent xmlns:mc="http://schemas.openxmlformats.org/markup-compatibility/2006">
              <mc:Choice xmlns:v="urn:schemas-microsoft-com:vml" Requires="v">
                <p:oleObj spid="_x0000_s519535" name="Equation" r:id="rId12" imgW="1333440" imgH="431640" progId="Equation.DSMT4">
                  <p:embed/>
                </p:oleObj>
              </mc:Choice>
              <mc:Fallback>
                <p:oleObj name="Equation" r:id="rId12" imgW="133344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2590800"/>
                        <a:ext cx="3194050" cy="10350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16" name="TextBox 15"/>
          <p:cNvSpPr txBox="1"/>
          <p:nvPr/>
        </p:nvSpPr>
        <p:spPr>
          <a:xfrm>
            <a:off x="3733800" y="4800600"/>
            <a:ext cx="2064838" cy="461665"/>
          </a:xfrm>
          <a:prstGeom prst="rect">
            <a:avLst/>
          </a:prstGeom>
          <a:noFill/>
        </p:spPr>
        <p:txBody>
          <a:bodyPr wrap="none" rtlCol="0">
            <a:spAutoFit/>
          </a:bodyPr>
          <a:lstStyle/>
          <a:p>
            <a:r>
              <a:rPr lang="en-US" dirty="0" smtClean="0">
                <a:solidFill>
                  <a:srgbClr val="FF0000"/>
                </a:solidFill>
                <a:latin typeface="+mj-lt"/>
              </a:rPr>
              <a:t>What is the unit?</a:t>
            </a:r>
            <a:endParaRPr lang="en-US" dirty="0">
              <a:solidFill>
                <a:srgbClr val="FF0000"/>
              </a:solidFill>
              <a:latin typeface="+mj-lt"/>
            </a:endParaRPr>
          </a:p>
        </p:txBody>
      </p:sp>
      <p:sp>
        <p:nvSpPr>
          <p:cNvPr id="17" name="TextBox 16"/>
          <p:cNvSpPr txBox="1"/>
          <p:nvPr/>
        </p:nvSpPr>
        <p:spPr>
          <a:xfrm>
            <a:off x="5867400" y="4800600"/>
            <a:ext cx="796863" cy="461665"/>
          </a:xfrm>
          <a:prstGeom prst="rect">
            <a:avLst/>
          </a:prstGeom>
          <a:noFill/>
        </p:spPr>
        <p:txBody>
          <a:bodyPr wrap="none" rtlCol="0">
            <a:spAutoFit/>
          </a:bodyPr>
          <a:lstStyle/>
          <a:p>
            <a:r>
              <a:rPr lang="en-US" dirty="0" smtClean="0">
                <a:solidFill>
                  <a:srgbClr val="FF0000"/>
                </a:solidFill>
                <a:latin typeface="+mj-lt"/>
              </a:rPr>
              <a:t>W/m</a:t>
            </a:r>
            <a:r>
              <a:rPr lang="en-US" baseline="30000" dirty="0" smtClean="0">
                <a:solidFill>
                  <a:srgbClr val="FF0000"/>
                </a:solidFill>
                <a:latin typeface="+mj-lt"/>
              </a:rPr>
              <a:t>2</a:t>
            </a:r>
            <a:endParaRPr lang="en-US" baseline="30000" dirty="0">
              <a:solidFill>
                <a:srgbClr val="FF0000"/>
              </a:solidFill>
              <a:latin typeface="+mj-lt"/>
            </a:endParaRPr>
          </a:p>
        </p:txBody>
      </p:sp>
      <p:pic>
        <p:nvPicPr>
          <p:cNvPr id="2" name="Picture 1"/>
          <p:cNvPicPr>
            <a:picLocks noChangeAspect="1"/>
          </p:cNvPicPr>
          <p:nvPr/>
        </p:nvPicPr>
        <p:blipFill>
          <a:blip r:embed="rId14"/>
          <a:stretch>
            <a:fillRect/>
          </a:stretch>
        </p:blipFill>
        <p:spPr>
          <a:xfrm>
            <a:off x="1129632" y="4558357"/>
            <a:ext cx="2031440" cy="946150"/>
          </a:xfrm>
          <a:prstGeom prst="rect">
            <a:avLst/>
          </a:prstGeom>
          <a:solidFill>
            <a:srgbClr val="99FFCC"/>
          </a:solidFill>
          <a:ln w="28575">
            <a:solidFill>
              <a:srgbClr val="C00000"/>
            </a:solidFill>
          </a:ln>
        </p:spPr>
      </p:pic>
    </p:spTree>
    <p:extLst>
      <p:ext uri="{BB962C8B-B14F-4D97-AF65-F5344CB8AC3E}">
        <p14:creationId xmlns:p14="http://schemas.microsoft.com/office/powerpoint/2010/main" val="4052839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4E95FC95-13CA-FD4E-8B55-FE848D8AF444}" type="slidenum">
              <a:rPr lang="en-US"/>
              <a:pPr/>
              <a:t>138</a:t>
            </a:fld>
            <a:endParaRPr lang="en-US"/>
          </a:p>
        </p:txBody>
      </p:sp>
      <p:sp>
        <p:nvSpPr>
          <p:cNvPr id="388098" name="Rectangle 2"/>
          <p:cNvSpPr>
            <a:spLocks noGrp="1" noChangeArrowheads="1"/>
          </p:cNvSpPr>
          <p:nvPr>
            <p:ph type="title"/>
          </p:nvPr>
        </p:nvSpPr>
        <p:spPr>
          <a:xfrm>
            <a:off x="381000" y="0"/>
            <a:ext cx="8534400" cy="609600"/>
          </a:xfrm>
        </p:spPr>
        <p:txBody>
          <a:bodyPr/>
          <a:lstStyle/>
          <a:p>
            <a:r>
              <a:rPr lang="en-US" dirty="0"/>
              <a:t>Average Energy Transport</a:t>
            </a:r>
          </a:p>
        </p:txBody>
      </p:sp>
      <p:graphicFrame>
        <p:nvGraphicFramePr>
          <p:cNvPr id="38809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52070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10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52070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10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2070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8102" name="Rectangle 6"/>
          <p:cNvSpPr>
            <a:spLocks noGrp="1" noChangeArrowheads="1"/>
          </p:cNvSpPr>
          <p:nvPr>
            <p:ph type="body" idx="1"/>
          </p:nvPr>
        </p:nvSpPr>
        <p:spPr>
          <a:xfrm>
            <a:off x="228600" y="533400"/>
            <a:ext cx="8610600" cy="5943600"/>
          </a:xfrm>
        </p:spPr>
        <p:txBody>
          <a:bodyPr/>
          <a:lstStyle/>
          <a:p>
            <a:pPr>
              <a:lnSpc>
                <a:spcPct val="90000"/>
              </a:lnSpc>
            </a:pPr>
            <a:r>
              <a:rPr lang="en-US" sz="2800" dirty="0"/>
              <a:t>The average energy transport in an extended period of time</a:t>
            </a:r>
            <a:r>
              <a:rPr lang="en-US" sz="2800" dirty="0" smtClean="0"/>
              <a:t> is useful since sometimes we do not detect the rapid variation with respect to time because the </a:t>
            </a:r>
            <a:r>
              <a:rPr lang="en-US" sz="2800" dirty="0"/>
              <a:t>frequency is so </a:t>
            </a:r>
            <a:r>
              <a:rPr lang="en-US" sz="2800" dirty="0" smtClean="0"/>
              <a:t>high.</a:t>
            </a:r>
            <a:endParaRPr lang="en-US" sz="2800" dirty="0"/>
          </a:p>
          <a:p>
            <a:pPr>
              <a:lnSpc>
                <a:spcPct val="90000"/>
              </a:lnSpc>
            </a:pPr>
            <a:r>
              <a:rPr lang="en-US" sz="2800" dirty="0"/>
              <a:t>If E and B are sinusoidal,</a:t>
            </a:r>
          </a:p>
          <a:p>
            <a:pPr>
              <a:lnSpc>
                <a:spcPct val="90000"/>
              </a:lnSpc>
            </a:pPr>
            <a:r>
              <a:rPr lang="en-US" sz="2800" dirty="0"/>
              <a:t>Thus we can write the magnitude of the average </a:t>
            </a:r>
            <a:r>
              <a:rPr lang="en-US" sz="2800" dirty="0" err="1"/>
              <a:t>Poynting</a:t>
            </a:r>
            <a:r>
              <a:rPr lang="en-US" sz="2800" dirty="0"/>
              <a:t> vector as </a:t>
            </a:r>
          </a:p>
          <a:p>
            <a:pPr>
              <a:lnSpc>
                <a:spcPct val="90000"/>
              </a:lnSpc>
            </a:pPr>
            <a:endParaRPr lang="en-US" sz="2800" dirty="0"/>
          </a:p>
          <a:p>
            <a:pPr>
              <a:lnSpc>
                <a:spcPct val="90000"/>
              </a:lnSpc>
            </a:pPr>
            <a:endParaRPr lang="en-US" sz="2800" dirty="0"/>
          </a:p>
          <a:p>
            <a:pPr lvl="1">
              <a:lnSpc>
                <a:spcPct val="90000"/>
              </a:lnSpc>
            </a:pPr>
            <a:r>
              <a:rPr lang="en-US" sz="2400" dirty="0"/>
              <a:t>This time averaged value of S is the intensity, defined as the average power transferred across unit area. E</a:t>
            </a:r>
            <a:r>
              <a:rPr lang="en-US" sz="2400" baseline="-25000" dirty="0"/>
              <a:t>0</a:t>
            </a:r>
            <a:r>
              <a:rPr lang="en-US" sz="2400" dirty="0"/>
              <a:t> and B</a:t>
            </a:r>
            <a:r>
              <a:rPr lang="en-US" sz="2400" baseline="-25000" dirty="0"/>
              <a:t>0</a:t>
            </a:r>
            <a:r>
              <a:rPr lang="en-US" sz="2400" dirty="0"/>
              <a:t> are maximum values.</a:t>
            </a:r>
          </a:p>
          <a:p>
            <a:pPr>
              <a:lnSpc>
                <a:spcPct val="90000"/>
              </a:lnSpc>
            </a:pPr>
            <a:r>
              <a:rPr lang="en-US" sz="2800" dirty="0"/>
              <a:t>We can also write</a:t>
            </a:r>
          </a:p>
          <a:p>
            <a:pPr>
              <a:lnSpc>
                <a:spcPct val="90000"/>
              </a:lnSpc>
            </a:pPr>
            <a:endParaRPr lang="en-US" sz="2800" dirty="0"/>
          </a:p>
          <a:p>
            <a:pPr lvl="1">
              <a:lnSpc>
                <a:spcPct val="90000"/>
              </a:lnSpc>
            </a:pPr>
            <a:r>
              <a:rPr lang="en-US" sz="2400" dirty="0"/>
              <a:t>Where </a:t>
            </a:r>
            <a:r>
              <a:rPr lang="en-US" sz="2400" dirty="0" err="1"/>
              <a:t>E</a:t>
            </a:r>
            <a:r>
              <a:rPr lang="en-US" sz="2400" baseline="-25000" dirty="0" err="1"/>
              <a:t>rms</a:t>
            </a:r>
            <a:r>
              <a:rPr lang="en-US" sz="2400" dirty="0"/>
              <a:t> and </a:t>
            </a:r>
            <a:r>
              <a:rPr lang="en-US" sz="2400" dirty="0" err="1"/>
              <a:t>B</a:t>
            </a:r>
            <a:r>
              <a:rPr lang="en-US" sz="2400" baseline="-25000" dirty="0" err="1"/>
              <a:t>rms</a:t>
            </a:r>
            <a:r>
              <a:rPr lang="en-US" sz="2400" dirty="0"/>
              <a:t> are the </a:t>
            </a:r>
            <a:r>
              <a:rPr lang="en-US" sz="2400" dirty="0" err="1"/>
              <a:t>rms</a:t>
            </a:r>
            <a:r>
              <a:rPr lang="en-US" sz="2400" dirty="0"/>
              <a:t> values (                                     )</a:t>
            </a:r>
          </a:p>
        </p:txBody>
      </p:sp>
      <p:graphicFrame>
        <p:nvGraphicFramePr>
          <p:cNvPr id="38810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52070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8104" name="Object 8"/>
          <p:cNvGraphicFramePr>
            <a:graphicFrameLocks noChangeAspect="1"/>
          </p:cNvGraphicFramePr>
          <p:nvPr/>
        </p:nvGraphicFramePr>
        <p:xfrm>
          <a:off x="4114800" y="1752600"/>
          <a:ext cx="714375" cy="485775"/>
        </p:xfrm>
        <a:graphic>
          <a:graphicData uri="http://schemas.openxmlformats.org/presentationml/2006/ole">
            <mc:AlternateContent xmlns:mc="http://schemas.openxmlformats.org/markup-compatibility/2006">
              <mc:Choice xmlns:v="urn:schemas-microsoft-com:vml" Requires="v">
                <p:oleObj spid="_x0000_s520710" name="Equation" r:id="rId8" imgW="317160" imgH="215640" progId="Equation.DSMT4">
                  <p:embed/>
                </p:oleObj>
              </mc:Choice>
              <mc:Fallback>
                <p:oleObj name="Equation" r:id="rId8" imgW="317160" imgH="215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1752600"/>
                        <a:ext cx="714375"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8105" name="Object 9"/>
          <p:cNvGraphicFramePr>
            <a:graphicFrameLocks noChangeAspect="1"/>
          </p:cNvGraphicFramePr>
          <p:nvPr/>
        </p:nvGraphicFramePr>
        <p:xfrm>
          <a:off x="2157413" y="2819400"/>
          <a:ext cx="4852987" cy="1093788"/>
        </p:xfrm>
        <a:graphic>
          <a:graphicData uri="http://schemas.openxmlformats.org/presentationml/2006/ole">
            <mc:AlternateContent xmlns:mc="http://schemas.openxmlformats.org/markup-compatibility/2006">
              <mc:Choice xmlns:v="urn:schemas-microsoft-com:vml" Requires="v">
                <p:oleObj spid="_x0000_s520711" name="Equation" r:id="rId10" imgW="1803240" imgH="406080" progId="Equation.DSMT4">
                  <p:embed/>
                </p:oleObj>
              </mc:Choice>
              <mc:Fallback>
                <p:oleObj name="Equation" r:id="rId10" imgW="18032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7413" y="2819400"/>
                        <a:ext cx="4852987" cy="109378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8106" name="Object 10"/>
          <p:cNvGraphicFramePr>
            <a:graphicFrameLocks noChangeAspect="1"/>
          </p:cNvGraphicFramePr>
          <p:nvPr/>
        </p:nvGraphicFramePr>
        <p:xfrm>
          <a:off x="3200400" y="4821238"/>
          <a:ext cx="1582738" cy="817562"/>
        </p:xfrm>
        <a:graphic>
          <a:graphicData uri="http://schemas.openxmlformats.org/presentationml/2006/ole">
            <mc:AlternateContent xmlns:mc="http://schemas.openxmlformats.org/markup-compatibility/2006">
              <mc:Choice xmlns:v="urn:schemas-microsoft-com:vml" Requires="v">
                <p:oleObj spid="_x0000_s520712" name="Equation" r:id="rId12" imgW="787320" imgH="406080" progId="Equation.DSMT4">
                  <p:embed/>
                </p:oleObj>
              </mc:Choice>
              <mc:Fallback>
                <p:oleObj name="Equation" r:id="rId12" imgW="78732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4821238"/>
                        <a:ext cx="1582738" cy="8175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8107" name="Object 11"/>
          <p:cNvGraphicFramePr>
            <a:graphicFrameLocks noChangeAspect="1"/>
          </p:cNvGraphicFramePr>
          <p:nvPr/>
        </p:nvGraphicFramePr>
        <p:xfrm>
          <a:off x="5562600" y="5638800"/>
          <a:ext cx="1363663" cy="476250"/>
        </p:xfrm>
        <a:graphic>
          <a:graphicData uri="http://schemas.openxmlformats.org/presentationml/2006/ole">
            <mc:AlternateContent xmlns:mc="http://schemas.openxmlformats.org/markup-compatibility/2006">
              <mc:Choice xmlns:v="urn:schemas-microsoft-com:vml" Requires="v">
                <p:oleObj spid="_x0000_s520713" name="Equation" r:id="rId14" imgW="799920" imgH="279360" progId="Equation.DSMT4">
                  <p:embed/>
                </p:oleObj>
              </mc:Choice>
              <mc:Fallback>
                <p:oleObj name="Equation" r:id="rId14" imgW="799920" imgH="27936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2600" y="5638800"/>
                        <a:ext cx="1363663"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8108" name="Object 12"/>
          <p:cNvGraphicFramePr>
            <a:graphicFrameLocks noChangeAspect="1"/>
          </p:cNvGraphicFramePr>
          <p:nvPr/>
        </p:nvGraphicFramePr>
        <p:xfrm>
          <a:off x="4800600" y="1828800"/>
          <a:ext cx="800100" cy="514350"/>
        </p:xfrm>
        <a:graphic>
          <a:graphicData uri="http://schemas.openxmlformats.org/presentationml/2006/ole">
            <mc:AlternateContent xmlns:mc="http://schemas.openxmlformats.org/markup-compatibility/2006">
              <mc:Choice xmlns:v="urn:schemas-microsoft-com:vml" Requires="v">
                <p:oleObj spid="_x0000_s520714" name="Equation" r:id="rId16" imgW="355320" imgH="228600" progId="Equation.DSMT4">
                  <p:embed/>
                </p:oleObj>
              </mc:Choice>
              <mc:Fallback>
                <p:oleObj name="Equation" r:id="rId16" imgW="3553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0600" y="1828800"/>
                        <a:ext cx="800100" cy="514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8109" name="Object 13"/>
          <p:cNvGraphicFramePr>
            <a:graphicFrameLocks noChangeAspect="1"/>
          </p:cNvGraphicFramePr>
          <p:nvPr/>
        </p:nvGraphicFramePr>
        <p:xfrm>
          <a:off x="6858000" y="5638800"/>
          <a:ext cx="1276350" cy="476250"/>
        </p:xfrm>
        <a:graphic>
          <a:graphicData uri="http://schemas.openxmlformats.org/presentationml/2006/ole">
            <mc:AlternateContent xmlns:mc="http://schemas.openxmlformats.org/markup-compatibility/2006">
              <mc:Choice xmlns:v="urn:schemas-microsoft-com:vml" Requires="v">
                <p:oleObj spid="_x0000_s520715" name="Equation" r:id="rId18" imgW="749160" imgH="279360" progId="Equation.DSMT4">
                  <p:embed/>
                </p:oleObj>
              </mc:Choice>
              <mc:Fallback>
                <p:oleObj name="Equation" r:id="rId18" imgW="749160" imgH="27936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58000" y="5638800"/>
                        <a:ext cx="1276350"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668620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July 5, 2018</a:t>
            </a:r>
            <a:endParaRPr lang="en-US"/>
          </a:p>
        </p:txBody>
      </p:sp>
      <p:sp>
        <p:nvSpPr>
          <p:cNvPr id="19" name="Footer Placeholder 4"/>
          <p:cNvSpPr>
            <a:spLocks noGrp="1"/>
          </p:cNvSpPr>
          <p:nvPr>
            <p:ph type="ftr" sz="quarter" idx="11"/>
          </p:nvPr>
        </p:nvSpPr>
        <p:spPr/>
        <p:txBody>
          <a:bodyPr/>
          <a:lstStyle/>
          <a:p>
            <a:r>
              <a:rPr lang="de-DE" smtClean="0"/>
              <a:t>PHYS 1444-001, Summer 2018               Dr. Jaehoon Yu</a:t>
            </a:r>
            <a:endParaRPr lang="en-US"/>
          </a:p>
        </p:txBody>
      </p:sp>
      <p:sp>
        <p:nvSpPr>
          <p:cNvPr id="20" name="Slide Number Placeholder 5"/>
          <p:cNvSpPr>
            <a:spLocks noGrp="1"/>
          </p:cNvSpPr>
          <p:nvPr>
            <p:ph type="sldNum" sz="quarter" idx="12"/>
          </p:nvPr>
        </p:nvSpPr>
        <p:spPr/>
        <p:txBody>
          <a:bodyPr/>
          <a:lstStyle/>
          <a:p>
            <a:fld id="{7E4F705A-8A69-5045-B77B-09501BFD69E3}" type="slidenum">
              <a:rPr lang="en-US"/>
              <a:pPr/>
              <a:t>139</a:t>
            </a:fld>
            <a:endParaRPr lang="en-US"/>
          </a:p>
        </p:txBody>
      </p:sp>
      <p:sp>
        <p:nvSpPr>
          <p:cNvPr id="389122" name="Rectangle 2"/>
          <p:cNvSpPr>
            <a:spLocks noGrp="1" noChangeArrowheads="1"/>
          </p:cNvSpPr>
          <p:nvPr>
            <p:ph type="title"/>
          </p:nvPr>
        </p:nvSpPr>
        <p:spPr>
          <a:xfrm>
            <a:off x="228600" y="-76200"/>
            <a:ext cx="8686800" cy="762000"/>
          </a:xfrm>
        </p:spPr>
        <p:txBody>
          <a:bodyPr/>
          <a:lstStyle/>
          <a:p>
            <a:r>
              <a:rPr lang="en-US" dirty="0"/>
              <a:t>Example </a:t>
            </a:r>
            <a:r>
              <a:rPr lang="en-US" dirty="0" smtClean="0"/>
              <a:t>31 </a:t>
            </a:r>
            <a:r>
              <a:rPr lang="en-US" dirty="0"/>
              <a:t>–</a:t>
            </a:r>
            <a:r>
              <a:rPr lang="en-US" dirty="0" smtClean="0"/>
              <a:t> 6 </a:t>
            </a:r>
            <a:endParaRPr lang="en-US" dirty="0"/>
          </a:p>
        </p:txBody>
      </p:sp>
      <p:sp>
        <p:nvSpPr>
          <p:cNvPr id="389123" name="Text Box 3"/>
          <p:cNvSpPr txBox="1">
            <a:spLocks noChangeArrowheads="1"/>
          </p:cNvSpPr>
          <p:nvPr/>
        </p:nvSpPr>
        <p:spPr bwMode="auto">
          <a:xfrm>
            <a:off x="381000" y="609600"/>
            <a:ext cx="8458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 and B from the Sun. </a:t>
            </a:r>
            <a:r>
              <a:rPr lang="en-US" sz="2800">
                <a:solidFill>
                  <a:schemeClr val="accent2"/>
                </a:solidFill>
                <a:latin typeface="Arial Narrow" charset="0"/>
              </a:rPr>
              <a:t>Radiation from the Sun reaches the Earth (above the atmosphere) at a rate of about 1350W/m</a:t>
            </a:r>
            <a:r>
              <a:rPr lang="en-US" sz="2800" baseline="30000">
                <a:solidFill>
                  <a:schemeClr val="accent2"/>
                </a:solidFill>
                <a:latin typeface="Arial Narrow" charset="0"/>
              </a:rPr>
              <a:t>2</a:t>
            </a:r>
            <a:r>
              <a:rPr lang="en-US" sz="2800">
                <a:solidFill>
                  <a:schemeClr val="accent2"/>
                </a:solidFill>
                <a:latin typeface="Arial Narrow" charset="0"/>
              </a:rPr>
              <a:t>.  Assume that this is a single EM wave and calculate the maximum values of E and B. </a:t>
            </a:r>
          </a:p>
        </p:txBody>
      </p:sp>
      <p:sp>
        <p:nvSpPr>
          <p:cNvPr id="389124" name="Text Box 4"/>
          <p:cNvSpPr txBox="1">
            <a:spLocks noChangeArrowheads="1"/>
          </p:cNvSpPr>
          <p:nvPr/>
        </p:nvSpPr>
        <p:spPr bwMode="auto">
          <a:xfrm>
            <a:off x="381000" y="23622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given in the problem?</a:t>
            </a:r>
            <a:endParaRPr lang="en-US" baseline="-25000">
              <a:solidFill>
                <a:srgbClr val="CC00CC"/>
              </a:solidFill>
              <a:latin typeface="Arial Narrow" charset="0"/>
            </a:endParaRPr>
          </a:p>
        </p:txBody>
      </p:sp>
      <p:sp>
        <p:nvSpPr>
          <p:cNvPr id="389125" name="Text Box 5"/>
          <p:cNvSpPr txBox="1">
            <a:spLocks noChangeArrowheads="1"/>
          </p:cNvSpPr>
          <p:nvPr/>
        </p:nvSpPr>
        <p:spPr bwMode="auto">
          <a:xfrm>
            <a:off x="304800" y="403860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E</a:t>
            </a:r>
            <a:r>
              <a:rPr lang="en-US" baseline="-25000">
                <a:solidFill>
                  <a:srgbClr val="CC00CC"/>
                </a:solidFill>
                <a:latin typeface="Arial Narrow" charset="0"/>
              </a:rPr>
              <a:t>0</a:t>
            </a:r>
            <a:r>
              <a:rPr lang="en-US">
                <a:solidFill>
                  <a:srgbClr val="CC00CC"/>
                </a:solidFill>
                <a:latin typeface="Arial Narrow" charset="0"/>
              </a:rPr>
              <a:t>, </a:t>
            </a:r>
          </a:p>
        </p:txBody>
      </p:sp>
      <p:sp>
        <p:nvSpPr>
          <p:cNvPr id="389126" name="Text Box 6"/>
          <p:cNvSpPr txBox="1">
            <a:spLocks noChangeArrowheads="1"/>
          </p:cNvSpPr>
          <p:nvPr/>
        </p:nvSpPr>
        <p:spPr bwMode="auto">
          <a:xfrm>
            <a:off x="381000" y="53340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B</a:t>
            </a:r>
            <a:r>
              <a:rPr lang="en-US" baseline="-25000">
                <a:solidFill>
                  <a:srgbClr val="CC00CC"/>
                </a:solidFill>
                <a:latin typeface="Arial Narrow" charset="0"/>
              </a:rPr>
              <a:t>0</a:t>
            </a:r>
            <a:r>
              <a:rPr lang="en-US">
                <a:solidFill>
                  <a:srgbClr val="CC00CC"/>
                </a:solidFill>
                <a:latin typeface="Arial Narrow" charset="0"/>
              </a:rPr>
              <a:t> </a:t>
            </a:r>
          </a:p>
        </p:txBody>
      </p:sp>
      <p:sp>
        <p:nvSpPr>
          <p:cNvPr id="389127" name="Text Box 7"/>
          <p:cNvSpPr txBox="1">
            <a:spLocks noChangeArrowheads="1"/>
          </p:cNvSpPr>
          <p:nvPr/>
        </p:nvSpPr>
        <p:spPr bwMode="auto">
          <a:xfrm>
            <a:off x="4038600" y="2362200"/>
            <a:ext cx="2133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average S!!</a:t>
            </a:r>
            <a:endParaRPr lang="en-US" baseline="-25000">
              <a:solidFill>
                <a:srgbClr val="CC00CC"/>
              </a:solidFill>
              <a:latin typeface="Arial Narrow" charset="0"/>
            </a:endParaRPr>
          </a:p>
        </p:txBody>
      </p:sp>
      <p:graphicFrame>
        <p:nvGraphicFramePr>
          <p:cNvPr id="389128" name="Object 8"/>
          <p:cNvGraphicFramePr>
            <a:graphicFrameLocks noChangeAspect="1"/>
          </p:cNvGraphicFramePr>
          <p:nvPr/>
        </p:nvGraphicFramePr>
        <p:xfrm>
          <a:off x="1371600" y="3009900"/>
          <a:ext cx="557213" cy="419100"/>
        </p:xfrm>
        <a:graphic>
          <a:graphicData uri="http://schemas.openxmlformats.org/presentationml/2006/ole">
            <mc:AlternateContent xmlns:mc="http://schemas.openxmlformats.org/markup-compatibility/2006">
              <mc:Choice xmlns:v="urn:schemas-microsoft-com:vml" Requires="v">
                <p:oleObj spid="_x0000_s521730" name="Equation" r:id="rId3" imgW="253800" imgH="190440" progId="Equation.DSMT4">
                  <p:embed/>
                </p:oleObj>
              </mc:Choice>
              <mc:Fallback>
                <p:oleObj name="Equation" r:id="rId3" imgW="25380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09900"/>
                        <a:ext cx="557213" cy="419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9129" name="Object 9"/>
          <p:cNvGraphicFramePr>
            <a:graphicFrameLocks noChangeAspect="1"/>
          </p:cNvGraphicFramePr>
          <p:nvPr/>
        </p:nvGraphicFramePr>
        <p:xfrm>
          <a:off x="1295400" y="4114800"/>
          <a:ext cx="566738" cy="379413"/>
        </p:xfrm>
        <a:graphic>
          <a:graphicData uri="http://schemas.openxmlformats.org/presentationml/2006/ole">
            <mc:AlternateContent xmlns:mc="http://schemas.openxmlformats.org/markup-compatibility/2006">
              <mc:Choice xmlns:v="urn:schemas-microsoft-com:vml" Requires="v">
                <p:oleObj spid="_x0000_s521731" name="Equation" r:id="rId5" imgW="304560" imgH="203040" progId="Equation.DSMT4">
                  <p:embed/>
                </p:oleObj>
              </mc:Choice>
              <mc:Fallback>
                <p:oleObj name="Equation" r:id="rId5" imgW="3045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114800"/>
                        <a:ext cx="566738" cy="3794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9130" name="Object 10"/>
          <p:cNvGraphicFramePr>
            <a:graphicFrameLocks noChangeAspect="1"/>
          </p:cNvGraphicFramePr>
          <p:nvPr/>
        </p:nvGraphicFramePr>
        <p:xfrm>
          <a:off x="1524000" y="5372100"/>
          <a:ext cx="712788" cy="477838"/>
        </p:xfrm>
        <a:graphic>
          <a:graphicData uri="http://schemas.openxmlformats.org/presentationml/2006/ole">
            <mc:AlternateContent xmlns:mc="http://schemas.openxmlformats.org/markup-compatibility/2006">
              <mc:Choice xmlns:v="urn:schemas-microsoft-com:vml" Requires="v">
                <p:oleObj spid="_x0000_s521732"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372100"/>
                        <a:ext cx="712788" cy="4778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9131" name="Object 11"/>
          <p:cNvGraphicFramePr>
            <a:graphicFrameLocks noChangeAspect="1"/>
          </p:cNvGraphicFramePr>
          <p:nvPr/>
        </p:nvGraphicFramePr>
        <p:xfrm>
          <a:off x="1862138" y="2846388"/>
          <a:ext cx="1338262" cy="811212"/>
        </p:xfrm>
        <a:graphic>
          <a:graphicData uri="http://schemas.openxmlformats.org/presentationml/2006/ole">
            <mc:AlternateContent xmlns:mc="http://schemas.openxmlformats.org/markup-compatibility/2006">
              <mc:Choice xmlns:v="urn:schemas-microsoft-com:vml" Requires="v">
                <p:oleObj spid="_x0000_s521733" name="Equation" r:id="rId9" imgW="609480" imgH="368280" progId="Equation.DSMT4">
                  <p:embed/>
                </p:oleObj>
              </mc:Choice>
              <mc:Fallback>
                <p:oleObj name="Equation" r:id="rId9" imgW="60948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2138" y="2846388"/>
                        <a:ext cx="1338262" cy="8112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9132" name="Object 12"/>
          <p:cNvGraphicFramePr>
            <a:graphicFrameLocks noChangeAspect="1"/>
          </p:cNvGraphicFramePr>
          <p:nvPr/>
        </p:nvGraphicFramePr>
        <p:xfrm>
          <a:off x="3176588" y="2840038"/>
          <a:ext cx="1395412" cy="893762"/>
        </p:xfrm>
        <a:graphic>
          <a:graphicData uri="http://schemas.openxmlformats.org/presentationml/2006/ole">
            <mc:AlternateContent xmlns:mc="http://schemas.openxmlformats.org/markup-compatibility/2006">
              <mc:Choice xmlns:v="urn:schemas-microsoft-com:vml" Requires="v">
                <p:oleObj spid="_x0000_s521734"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6588" y="2840038"/>
                        <a:ext cx="1395412" cy="893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9133" name="Object 13"/>
          <p:cNvGraphicFramePr>
            <a:graphicFrameLocks noChangeAspect="1"/>
          </p:cNvGraphicFramePr>
          <p:nvPr/>
        </p:nvGraphicFramePr>
        <p:xfrm>
          <a:off x="4524375" y="2840038"/>
          <a:ext cx="809625" cy="893762"/>
        </p:xfrm>
        <a:graphic>
          <a:graphicData uri="http://schemas.openxmlformats.org/presentationml/2006/ole">
            <mc:AlternateContent xmlns:mc="http://schemas.openxmlformats.org/markup-compatibility/2006">
              <mc:Choice xmlns:v="urn:schemas-microsoft-com:vml" Requires="v">
                <p:oleObj spid="_x0000_s521735" name="Equation" r:id="rId13" imgW="368280" imgH="406080" progId="Equation.DSMT4">
                  <p:embed/>
                </p:oleObj>
              </mc:Choice>
              <mc:Fallback>
                <p:oleObj name="Equation" r:id="rId13" imgW="36828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24375" y="2840038"/>
                        <a:ext cx="809625" cy="893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9134" name="Object 14"/>
          <p:cNvGraphicFramePr>
            <a:graphicFrameLocks noChangeAspect="1"/>
          </p:cNvGraphicFramePr>
          <p:nvPr/>
        </p:nvGraphicFramePr>
        <p:xfrm>
          <a:off x="1828800" y="3848100"/>
          <a:ext cx="874713" cy="876300"/>
        </p:xfrm>
        <a:graphic>
          <a:graphicData uri="http://schemas.openxmlformats.org/presentationml/2006/ole">
            <mc:AlternateContent xmlns:mc="http://schemas.openxmlformats.org/markup-compatibility/2006">
              <mc:Choice xmlns:v="urn:schemas-microsoft-com:vml" Requires="v">
                <p:oleObj spid="_x0000_s521736" name="Equation" r:id="rId15" imgW="469800" imgH="469800" progId="Equation.DSMT4">
                  <p:embed/>
                </p:oleObj>
              </mc:Choice>
              <mc:Fallback>
                <p:oleObj name="Equation" r:id="rId15" imgW="469800" imgH="469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3848100"/>
                        <a:ext cx="874713" cy="876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9135" name="Object 15"/>
          <p:cNvGraphicFramePr>
            <a:graphicFrameLocks noChangeAspect="1"/>
          </p:cNvGraphicFramePr>
          <p:nvPr/>
        </p:nvGraphicFramePr>
        <p:xfrm>
          <a:off x="2690813" y="3881438"/>
          <a:ext cx="6453187" cy="995362"/>
        </p:xfrm>
        <a:graphic>
          <a:graphicData uri="http://schemas.openxmlformats.org/presentationml/2006/ole">
            <mc:AlternateContent xmlns:mc="http://schemas.openxmlformats.org/markup-compatibility/2006">
              <mc:Choice xmlns:v="urn:schemas-microsoft-com:vml" Requires="v">
                <p:oleObj spid="_x0000_s521737" name="Equation" r:id="rId17" imgW="3466800" imgH="533160" progId="Equation.DSMT4">
                  <p:embed/>
                </p:oleObj>
              </mc:Choice>
              <mc:Fallback>
                <p:oleObj name="Equation" r:id="rId17" imgW="3466800" imgH="53316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90813" y="3881438"/>
                        <a:ext cx="6453187" cy="9953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9136" name="Object 16"/>
          <p:cNvGraphicFramePr>
            <a:graphicFrameLocks noChangeAspect="1"/>
          </p:cNvGraphicFramePr>
          <p:nvPr/>
        </p:nvGraphicFramePr>
        <p:xfrm>
          <a:off x="2198688" y="5156200"/>
          <a:ext cx="773112" cy="863600"/>
        </p:xfrm>
        <a:graphic>
          <a:graphicData uri="http://schemas.openxmlformats.org/presentationml/2006/ole">
            <mc:AlternateContent xmlns:mc="http://schemas.openxmlformats.org/markup-compatibility/2006">
              <mc:Choice xmlns:v="urn:schemas-microsoft-com:vml" Requires="v">
                <p:oleObj spid="_x0000_s521738" name="Equation" r:id="rId19" imgW="330120" imgH="368280" progId="Equation.DSMT4">
                  <p:embed/>
                </p:oleObj>
              </mc:Choice>
              <mc:Fallback>
                <p:oleObj name="Equation" r:id="rId19" imgW="33012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98688" y="5156200"/>
                        <a:ext cx="773112" cy="863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9137" name="Object 17"/>
          <p:cNvGraphicFramePr>
            <a:graphicFrameLocks noChangeAspect="1"/>
          </p:cNvGraphicFramePr>
          <p:nvPr/>
        </p:nvGraphicFramePr>
        <p:xfrm>
          <a:off x="2951163" y="5105400"/>
          <a:ext cx="3983037" cy="1012825"/>
        </p:xfrm>
        <a:graphic>
          <a:graphicData uri="http://schemas.openxmlformats.org/presentationml/2006/ole">
            <mc:AlternateContent xmlns:mc="http://schemas.openxmlformats.org/markup-compatibility/2006">
              <mc:Choice xmlns:v="urn:schemas-microsoft-com:vml" Requires="v">
                <p:oleObj spid="_x0000_s521739" name="Equation" r:id="rId21" imgW="1701720" imgH="431640" progId="Equation.DSMT4">
                  <p:embed/>
                </p:oleObj>
              </mc:Choice>
              <mc:Fallback>
                <p:oleObj name="Equation" r:id="rId21" imgW="170172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1163" y="5105400"/>
                        <a:ext cx="3983037" cy="1012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542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Thursday, July 5, 2018</a:t>
            </a:r>
            <a:endParaRPr lang="en-US"/>
          </a:p>
        </p:txBody>
      </p:sp>
      <p:sp>
        <p:nvSpPr>
          <p:cNvPr id="26" name="Footer Placeholder 4"/>
          <p:cNvSpPr>
            <a:spLocks noGrp="1"/>
          </p:cNvSpPr>
          <p:nvPr>
            <p:ph type="ftr" sz="quarter" idx="11"/>
          </p:nvPr>
        </p:nvSpPr>
        <p:spPr/>
        <p:txBody>
          <a:bodyPr/>
          <a:lstStyle/>
          <a:p>
            <a:r>
              <a:rPr lang="de-DE" smtClean="0"/>
              <a:t>PHYS 1444-001, Summer 2018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14</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a:t>
            </a:r>
            <a:r>
              <a:rPr lang="en-US" dirty="0" smtClean="0"/>
              <a:t> 6 cont’d </a:t>
            </a:r>
            <a:endParaRPr lang="en-US" dirty="0"/>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644459" name="Equation" r:id="rId4" imgW="393480" imgH="203040" progId="Equation.DSMT4">
                  <p:embed/>
                </p:oleObj>
              </mc:Choice>
              <mc:Fallback>
                <p:oleObj name="Equation" r:id="rId4" imgW="3934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644460" name="Equation" r:id="rId6" imgW="711000" imgH="431640" progId="Equation.DSMT4">
                  <p:embed/>
                </p:oleObj>
              </mc:Choice>
              <mc:Fallback>
                <p:oleObj name="Equation" r:id="rId6" imgW="71100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644461" name="Equation" r:id="rId8" imgW="355320" imgH="164880" progId="Equation.DSMT4">
                  <p:embed/>
                </p:oleObj>
              </mc:Choice>
              <mc:Fallback>
                <p:oleObj name="Equation" r:id="rId8" imgW="3553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644462"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644463" name="Equation" r:id="rId12" imgW="520560" imgH="406080" progId="Equation.DSMT4">
                  <p:embed/>
                </p:oleObj>
              </mc:Choice>
              <mc:Fallback>
                <p:oleObj name="Equation" r:id="rId12" imgW="52056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644464" name="Equation" r:id="rId14" imgW="444240" imgH="431640" progId="Equation.DSMT4">
                  <p:embed/>
                </p:oleObj>
              </mc:Choice>
              <mc:Fallback>
                <p:oleObj name="Equation" r:id="rId14" imgW="444240" imgH="431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644465" name="Equation" r:id="rId16" imgW="799920" imgH="431640" progId="Equation.DSMT4">
                  <p:embed/>
                </p:oleObj>
              </mc:Choice>
              <mc:Fallback>
                <p:oleObj name="Equation" r:id="rId16" imgW="799920" imgH="4316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644466" name="Equation" r:id="rId18" imgW="444240" imgH="380880" progId="Equation.DSMT4">
                  <p:embed/>
                </p:oleObj>
              </mc:Choice>
              <mc:Fallback>
                <p:oleObj name="Equation" r:id="rId18" imgW="444240" imgH="380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644467" name="Equation" r:id="rId20" imgW="673100" imgH="406400" progId="Equation.DSMT4">
                  <p:embed/>
                </p:oleObj>
              </mc:Choice>
              <mc:Fallback>
                <p:oleObj name="Equation" r:id="rId20" imgW="673100" imgH="406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644468" name="Equation" r:id="rId22" imgW="583920" imgH="368280" progId="Equation.DSMT4">
                  <p:embed/>
                </p:oleObj>
              </mc:Choice>
              <mc:Fallback>
                <p:oleObj name="Equation" r:id="rId22" imgW="58392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881204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July 5,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15</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a:t>
            </a:r>
            <a:r>
              <a:rPr lang="en-US" dirty="0" smtClean="0"/>
              <a:t> 7 </a:t>
            </a:r>
            <a:endParaRPr lang="en-US" dirty="0"/>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extLst/>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388613" name="Equation" r:id="rId4" imgW="393480" imgH="203040" progId="Equation.DSMT4">
                  <p:embed/>
                </p:oleObj>
              </mc:Choice>
              <mc:Fallback>
                <p:oleObj name="Equation" r:id="rId4" imgW="3934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388614"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extLst/>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388615" name="Equation" r:id="rId8" imgW="558720" imgH="164880" progId="Equation.DSMT4">
                  <p:embed/>
                </p:oleObj>
              </mc:Choice>
              <mc:Fallback>
                <p:oleObj name="Equation" r:id="rId8" imgW="558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388616" name="Equation" r:id="rId10" imgW="342720" imgH="368280" progId="Equation.DSMT4">
                  <p:embed/>
                </p:oleObj>
              </mc:Choice>
              <mc:Fallback>
                <p:oleObj name="Equation" r:id="rId10" imgW="3427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381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July 5, 2018</a:t>
            </a:r>
            <a:endParaRPr lang="en-US"/>
          </a:p>
        </p:txBody>
      </p:sp>
      <p:sp>
        <p:nvSpPr>
          <p:cNvPr id="19" name="Footer Placeholder 4"/>
          <p:cNvSpPr>
            <a:spLocks noGrp="1"/>
          </p:cNvSpPr>
          <p:nvPr>
            <p:ph type="ftr" sz="quarter" idx="11"/>
          </p:nvPr>
        </p:nvSpPr>
        <p:spPr/>
        <p:txBody>
          <a:bodyPr/>
          <a:lstStyle/>
          <a:p>
            <a:r>
              <a:rPr lang="de-DE" smtClean="0"/>
              <a:t>PHYS 1444-001, Summer 2018               Dr. Jaehoon Yu</a:t>
            </a:r>
            <a:endParaRPr lang="en-US"/>
          </a:p>
        </p:txBody>
      </p:sp>
      <p:sp>
        <p:nvSpPr>
          <p:cNvPr id="20" name="Slide Number Placeholder 5"/>
          <p:cNvSpPr>
            <a:spLocks noGrp="1"/>
          </p:cNvSpPr>
          <p:nvPr>
            <p:ph type="sldNum" sz="quarter" idx="12"/>
          </p:nvPr>
        </p:nvSpPr>
        <p:spPr/>
        <p:txBody>
          <a:bodyPr/>
          <a:lstStyle/>
          <a:p>
            <a:fld id="{72BBBFFB-EB22-6643-85AE-79E689D57056}" type="slidenum">
              <a:rPr lang="en-US"/>
              <a:pPr/>
              <a:t>16</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8963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8963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8963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a:t>What is a solenoid?</a:t>
            </a:r>
          </a:p>
          <a:p>
            <a:pPr lvl="1">
              <a:lnSpc>
                <a:spcPct val="90000"/>
              </a:lnSpc>
            </a:pPr>
            <a:r>
              <a:rPr lang="en-US"/>
              <a:t>A long coil of wire consisting of many loops</a:t>
            </a:r>
          </a:p>
          <a:p>
            <a:pPr lvl="1">
              <a:lnSpc>
                <a:spcPct val="90000"/>
              </a:lnSpc>
            </a:pPr>
            <a:r>
              <a:rPr lang="en-US"/>
              <a:t>If the space between loops are wide</a:t>
            </a:r>
          </a:p>
          <a:p>
            <a:pPr lvl="2">
              <a:lnSpc>
                <a:spcPct val="90000"/>
              </a:lnSpc>
            </a:pPr>
            <a:r>
              <a:rPr lang="en-US"/>
              <a:t>The field near the wires are nearly circular</a:t>
            </a:r>
          </a:p>
          <a:p>
            <a:pPr lvl="2">
              <a:lnSpc>
                <a:spcPct val="90000"/>
              </a:lnSpc>
            </a:pPr>
            <a:r>
              <a:rPr lang="en-US"/>
              <a:t>Between any two wires, the fields due to each loop cancel</a:t>
            </a:r>
          </a:p>
          <a:p>
            <a:pPr lvl="2">
              <a:lnSpc>
                <a:spcPct val="90000"/>
              </a:lnSpc>
            </a:pPr>
            <a:r>
              <a:rPr lang="en-US"/>
              <a:t>Toward the center of the solenoid, the fields add up to give a field that can be fairly large and uniform</a:t>
            </a:r>
          </a:p>
          <a:p>
            <a:pPr lvl="1">
              <a:lnSpc>
                <a:spcPct val="90000"/>
              </a:lnSpc>
            </a:pPr>
            <a:r>
              <a:rPr lang="en-US"/>
              <a:t>For a long, densely packed loops</a:t>
            </a:r>
          </a:p>
          <a:p>
            <a:pPr lvl="2">
              <a:lnSpc>
                <a:spcPct val="90000"/>
              </a:lnSpc>
            </a:pPr>
            <a:r>
              <a:rPr lang="en-US"/>
              <a:t>The field is nearly uniform and parallel to the solenoid axes within the entire cross section</a:t>
            </a:r>
          </a:p>
          <a:p>
            <a:pPr lvl="2">
              <a:lnSpc>
                <a:spcPct val="90000"/>
              </a:lnSpc>
            </a:pPr>
            <a:r>
              <a:rPr lang="en-US"/>
              <a:t>The field outside the solenoid is very small compared to the field inside, except the ends</a:t>
            </a:r>
          </a:p>
          <a:p>
            <a:pPr lvl="3">
              <a:lnSpc>
                <a:spcPct val="90000"/>
              </a:lnSpc>
            </a:pPr>
            <a:r>
              <a:rPr lang="en-US"/>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8964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421673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8DD82413-6BE8-5746-A6B7-04BE35C4F09E}" type="slidenum">
              <a:rPr lang="en-US"/>
              <a:pPr/>
              <a:t>17</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88689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88689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8689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The field outside the solenoid is negligible. So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8689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mc:AlternateContent xmlns:mc="http://schemas.openxmlformats.org/markup-compatibility/2006">
              <mc:Choice xmlns:v="urn:schemas-microsoft-com:vml" Requires="v">
                <p:oleObj spid="_x0000_s886896" name="Equation" r:id="rId9" imgW="622080" imgH="330120" progId="Equation.DSMT4">
                  <p:embed/>
                </p:oleObj>
              </mc:Choice>
              <mc:Fallback>
                <p:oleObj name="Equation" r:id="rId9" imgW="622080" imgH="3301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9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mc:AlternateContent xmlns:mc="http://schemas.openxmlformats.org/markup-compatibility/2006">
              <mc:Choice xmlns:v="urn:schemas-microsoft-com:vml" Requires="v">
                <p:oleObj spid="_x0000_s886897" name="Equation" r:id="rId11" imgW="622080" imgH="330120" progId="Equation.DSMT4">
                  <p:embed/>
                </p:oleObj>
              </mc:Choice>
              <mc:Fallback>
                <p:oleObj name="Equation" r:id="rId11" imgW="622080" imgH="3301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1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mc:AlternateContent xmlns:mc="http://schemas.openxmlformats.org/markup-compatibility/2006">
              <mc:Choice xmlns:v="urn:schemas-microsoft-com:vml" Requires="v">
                <p:oleObj spid="_x0000_s886898" name="Equation" r:id="rId13" imgW="520560" imgH="330120" progId="Equation.DSMT4">
                  <p:embed/>
                </p:oleObj>
              </mc:Choice>
              <mc:Fallback>
                <p:oleObj name="Equation" r:id="rId13" imgW="520560" imgH="3301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054475"/>
                        <a:ext cx="1062038"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mc:AlternateContent xmlns:mc="http://schemas.openxmlformats.org/markup-compatibility/2006">
              <mc:Choice xmlns:v="urn:schemas-microsoft-com:vml" Requires="v">
                <p:oleObj spid="_x0000_s886899" name="Equation" r:id="rId15" imgW="596900" imgH="342900" progId="Equation.DSMT4">
                  <p:embed/>
                </p:oleObj>
              </mc:Choice>
              <mc:Fallback>
                <p:oleObj name="Equation" r:id="rId15" imgW="596900" imgH="3429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4029075"/>
                        <a:ext cx="1214437" cy="695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7"/>
          <a:stretch>
            <a:fillRect/>
          </a:stretch>
        </p:blipFill>
        <p:spPr>
          <a:xfrm>
            <a:off x="1482726" y="4104448"/>
            <a:ext cx="1293812" cy="619952"/>
          </a:xfrm>
          <a:prstGeom prst="rect">
            <a:avLst/>
          </a:prstGeom>
        </p:spPr>
      </p:pic>
    </p:spTree>
    <p:extLst>
      <p:ext uri="{BB962C8B-B14F-4D97-AF65-F5344CB8AC3E}">
        <p14:creationId xmlns:p14="http://schemas.microsoft.com/office/powerpoint/2010/main" val="363168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503DAC4C-AED0-1E4E-950A-4A9A2396154A}" type="slidenum">
              <a:rPr lang="en-US"/>
              <a:pPr/>
              <a:t>18</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64535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64535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64535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390" name="Rectangle 6"/>
          <p:cNvSpPr>
            <a:spLocks noGrp="1" noChangeArrowheads="1"/>
          </p:cNvSpPr>
          <p:nvPr>
            <p:ph type="body" idx="1"/>
          </p:nvPr>
        </p:nvSpPr>
        <p:spPr>
          <a:xfrm>
            <a:off x="457200" y="593725"/>
            <a:ext cx="8458200" cy="5867400"/>
          </a:xfrm>
        </p:spPr>
        <p:txBody>
          <a:bodyPr/>
          <a:lstStyle/>
          <a:p>
            <a:pPr lvl="1">
              <a:lnSpc>
                <a:spcPct val="90000"/>
              </a:lnSpc>
            </a:pPr>
            <a:r>
              <a:rPr lang="en-US" dirty="0"/>
              <a:t>So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dirty="0" err="1">
                <a:latin typeface="Monotype Corsiva" charset="0"/>
              </a:rPr>
              <a:t>n</a:t>
            </a:r>
            <a:r>
              <a:rPr lang="en-US" dirty="0">
                <a:latin typeface="Monotype Corsiva" charset="0"/>
              </a:rPr>
              <a:t>=N</a:t>
            </a:r>
            <a:r>
              <a:rPr lang="en-US" dirty="0"/>
              <a:t>/</a:t>
            </a:r>
            <a:r>
              <a:rPr lang="en-US" dirty="0" err="1">
                <a:latin typeface="Monotype Corsiva" charset="0"/>
              </a:rPr>
              <a:t>l</a:t>
            </a:r>
            <a:r>
              <a:rPr lang="en-US" dirty="0"/>
              <a:t>  be the number of loops per unit length,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64536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93" name="Object 9"/>
          <p:cNvGraphicFramePr>
            <a:graphicFrameLocks noChangeAspect="1"/>
          </p:cNvGraphicFramePr>
          <p:nvPr/>
        </p:nvGraphicFramePr>
        <p:xfrm>
          <a:off x="5121275" y="2362200"/>
          <a:ext cx="822325" cy="465138"/>
        </p:xfrm>
        <a:graphic>
          <a:graphicData uri="http://schemas.openxmlformats.org/presentationml/2006/ole">
            <mc:AlternateContent xmlns:mc="http://schemas.openxmlformats.org/markup-compatibility/2006">
              <mc:Choice xmlns:v="urn:schemas-microsoft-com:vml" Requires="v">
                <p:oleObj spid="_x0000_s645361" name="Equation" r:id="rId8" imgW="291960" imgH="164880" progId="Equation.DSMT4">
                  <p:embed/>
                </p:oleObj>
              </mc:Choice>
              <mc:Fallback>
                <p:oleObj name="Equation" r:id="rId8" imgW="29196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362200"/>
                        <a:ext cx="822325"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4" name="Object 10"/>
          <p:cNvGraphicFramePr>
            <a:graphicFrameLocks noChangeAspect="1"/>
          </p:cNvGraphicFramePr>
          <p:nvPr/>
        </p:nvGraphicFramePr>
        <p:xfrm>
          <a:off x="1524000" y="4038600"/>
          <a:ext cx="2057400" cy="746125"/>
        </p:xfrm>
        <a:graphic>
          <a:graphicData uri="http://schemas.openxmlformats.org/presentationml/2006/ole">
            <mc:AlternateContent xmlns:mc="http://schemas.openxmlformats.org/markup-compatibility/2006">
              <mc:Choice xmlns:v="urn:schemas-microsoft-com:vml" Requires="v">
                <p:oleObj spid="_x0000_s645362" name="Equation" r:id="rId10" imgW="558720" imgH="203040" progId="Equation.DSMT4">
                  <p:embed/>
                </p:oleObj>
              </mc:Choice>
              <mc:Fallback>
                <p:oleObj name="Equation" r:id="rId10" imgW="558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038600"/>
                        <a:ext cx="2057400" cy="7461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0395" name="Object 11"/>
          <p:cNvGraphicFramePr>
            <a:graphicFrameLocks noChangeAspect="1"/>
          </p:cNvGraphicFramePr>
          <p:nvPr/>
        </p:nvGraphicFramePr>
        <p:xfrm>
          <a:off x="5411788" y="533400"/>
          <a:ext cx="1293812" cy="669925"/>
        </p:xfrm>
        <a:graphic>
          <a:graphicData uri="http://schemas.openxmlformats.org/presentationml/2006/ole">
            <mc:AlternateContent xmlns:mc="http://schemas.openxmlformats.org/markup-compatibility/2006">
              <mc:Choice xmlns:v="urn:schemas-microsoft-com:vml" Requires="v">
                <p:oleObj spid="_x0000_s645363" name="Equation" r:id="rId12" imgW="634680" imgH="330120" progId="Equation.DSMT4">
                  <p:embed/>
                </p:oleObj>
              </mc:Choice>
              <mc:Fallback>
                <p:oleObj name="Equation" r:id="rId12" imgW="634680" imgH="3301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1788" y="533400"/>
                        <a:ext cx="12938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6" name="Object 12"/>
          <p:cNvGraphicFramePr>
            <a:graphicFrameLocks noChangeAspect="1"/>
          </p:cNvGraphicFramePr>
          <p:nvPr/>
        </p:nvGraphicFramePr>
        <p:xfrm>
          <a:off x="6623050" y="731838"/>
          <a:ext cx="387350" cy="334962"/>
        </p:xfrm>
        <a:graphic>
          <a:graphicData uri="http://schemas.openxmlformats.org/presentationml/2006/ole">
            <mc:AlternateContent xmlns:mc="http://schemas.openxmlformats.org/markup-compatibility/2006">
              <mc:Choice xmlns:v="urn:schemas-microsoft-com:vml" Requires="v">
                <p:oleObj spid="_x0000_s645364" name="Equation" r:id="rId14" imgW="190440" imgH="164880" progId="Equation.DSMT4">
                  <p:embed/>
                </p:oleObj>
              </mc:Choice>
              <mc:Fallback>
                <p:oleObj name="Equation" r:id="rId14" imgW="19044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3050" y="731838"/>
                        <a:ext cx="387350" cy="334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7" name="Object 13"/>
          <p:cNvGraphicFramePr>
            <a:graphicFrameLocks noChangeAspect="1"/>
          </p:cNvGraphicFramePr>
          <p:nvPr/>
        </p:nvGraphicFramePr>
        <p:xfrm>
          <a:off x="5857875" y="2324100"/>
          <a:ext cx="1000125" cy="571500"/>
        </p:xfrm>
        <a:graphic>
          <a:graphicData uri="http://schemas.openxmlformats.org/presentationml/2006/ole">
            <mc:AlternateContent xmlns:mc="http://schemas.openxmlformats.org/markup-compatibility/2006">
              <mc:Choice xmlns:v="urn:schemas-microsoft-com:vml" Requires="v">
                <p:oleObj spid="_x0000_s645365" name="Equation" r:id="rId16" imgW="355320" imgH="203040" progId="Equation.DSMT4">
                  <p:embed/>
                </p:oleObj>
              </mc:Choice>
              <mc:Fallback>
                <p:oleObj name="Equation" r:id="rId16" imgW="3553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875" y="2324100"/>
                        <a:ext cx="1000125" cy="571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8"/>
          <a:stretch>
            <a:fillRect/>
          </a:stretch>
        </p:blipFill>
        <p:spPr>
          <a:xfrm>
            <a:off x="4141788" y="555972"/>
            <a:ext cx="1293812" cy="619952"/>
          </a:xfrm>
          <a:prstGeom prst="rect">
            <a:avLst/>
          </a:prstGeom>
        </p:spPr>
      </p:pic>
    </p:spTree>
    <p:extLst>
      <p:ext uri="{BB962C8B-B14F-4D97-AF65-F5344CB8AC3E}">
        <p14:creationId xmlns:p14="http://schemas.microsoft.com/office/powerpoint/2010/main" val="622017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Thursday, July 5, 2018</a:t>
            </a:r>
            <a:endParaRPr lang="en-US"/>
          </a:p>
        </p:txBody>
      </p:sp>
      <p:sp>
        <p:nvSpPr>
          <p:cNvPr id="18" name="Footer Placeholder 4"/>
          <p:cNvSpPr>
            <a:spLocks noGrp="1"/>
          </p:cNvSpPr>
          <p:nvPr>
            <p:ph type="ftr" sz="quarter" idx="11"/>
          </p:nvPr>
        </p:nvSpPr>
        <p:spPr/>
        <p:txBody>
          <a:bodyPr/>
          <a:lstStyle/>
          <a:p>
            <a:r>
              <a:rPr lang="de-DE" smtClean="0"/>
              <a:t>PHYS 1444-001, Summer 2018               Dr. Jaehoon Yu</a:t>
            </a:r>
            <a:endParaRPr lang="en-US"/>
          </a:p>
        </p:txBody>
      </p:sp>
      <p:sp>
        <p:nvSpPr>
          <p:cNvPr id="19" name="Slide Number Placeholder 5"/>
          <p:cNvSpPr>
            <a:spLocks noGrp="1"/>
          </p:cNvSpPr>
          <p:nvPr>
            <p:ph type="sldNum" sz="quarter" idx="12"/>
          </p:nvPr>
        </p:nvSpPr>
        <p:spPr/>
        <p:txBody>
          <a:bodyPr/>
          <a:lstStyle/>
          <a:p>
            <a:fld id="{31C99203-E607-9B4D-ABF6-C5FCACCE5DE3}" type="slidenum">
              <a:rPr lang="en-US"/>
              <a:pPr/>
              <a:t>19</a:t>
            </a:fld>
            <a:endParaRPr lang="en-US"/>
          </a:p>
        </p:txBody>
      </p:sp>
      <p:pic>
        <p:nvPicPr>
          <p:cNvPr id="401410" name="Picture 2" descr="FG28_014"/>
          <p:cNvPicPr>
            <a:picLocks noChangeAspect="1" noChangeArrowheads="1"/>
          </p:cNvPicPr>
          <p:nvPr/>
        </p:nvPicPr>
        <p:blipFill>
          <a:blip r:embed="rId3"/>
          <a:srcRect/>
          <a:stretch>
            <a:fillRect/>
          </a:stretch>
        </p:blipFill>
        <p:spPr bwMode="auto">
          <a:xfrm>
            <a:off x="6553200" y="0"/>
            <a:ext cx="3124200" cy="2343150"/>
          </a:xfrm>
          <a:prstGeom prst="rect">
            <a:avLst/>
          </a:prstGeom>
          <a:noFill/>
        </p:spPr>
      </p:pic>
      <p:sp>
        <p:nvSpPr>
          <p:cNvPr id="401411" name="Rectangle 3"/>
          <p:cNvSpPr>
            <a:spLocks noGrp="1" noChangeArrowheads="1"/>
          </p:cNvSpPr>
          <p:nvPr>
            <p:ph type="title"/>
          </p:nvPr>
        </p:nvSpPr>
        <p:spPr>
          <a:xfrm>
            <a:off x="228600" y="-76200"/>
            <a:ext cx="8686800" cy="762000"/>
          </a:xfrm>
        </p:spPr>
        <p:txBody>
          <a:bodyPr/>
          <a:lstStyle/>
          <a:p>
            <a:r>
              <a:rPr lang="en-US" dirty="0"/>
              <a:t>Example 28 –</a:t>
            </a:r>
            <a:r>
              <a:rPr lang="en-US" dirty="0" smtClean="0"/>
              <a:t> 10 </a:t>
            </a:r>
            <a:endParaRPr lang="en-US" dirty="0"/>
          </a:p>
        </p:txBody>
      </p:sp>
      <p:sp>
        <p:nvSpPr>
          <p:cNvPr id="401412" name="Text Box 4"/>
          <p:cNvSpPr txBox="1">
            <a:spLocks noChangeArrowheads="1"/>
          </p:cNvSpPr>
          <p:nvPr/>
        </p:nvSpPr>
        <p:spPr bwMode="auto">
          <a:xfrm>
            <a:off x="381000" y="609600"/>
            <a:ext cx="62484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Toroid. </a:t>
            </a:r>
            <a:r>
              <a:rPr lang="en-US">
                <a:solidFill>
                  <a:schemeClr val="accent2"/>
                </a:solidFill>
                <a:latin typeface="Arial Narrow" charset="0"/>
              </a:rPr>
              <a:t>Use Ampere’s law to determine the magnetic field (a) inside and (b) outside a toroid, which is like a solenoid bent into the shape of a circle.  </a:t>
            </a:r>
          </a:p>
        </p:txBody>
      </p:sp>
      <p:sp>
        <p:nvSpPr>
          <p:cNvPr id="401413" name="Text Box 5"/>
          <p:cNvSpPr txBox="1">
            <a:spLocks noChangeArrowheads="1"/>
          </p:cNvSpPr>
          <p:nvPr/>
        </p:nvSpPr>
        <p:spPr bwMode="auto">
          <a:xfrm>
            <a:off x="304800" y="18288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How do you think the magnetic field lines inside the </a:t>
            </a:r>
            <a:r>
              <a:rPr lang="en-US" dirty="0" err="1">
                <a:solidFill>
                  <a:srgbClr val="CC00CC"/>
                </a:solidFill>
                <a:latin typeface="Arial Narrow" charset="0"/>
              </a:rPr>
              <a:t>toroid</a:t>
            </a:r>
            <a:r>
              <a:rPr lang="en-US" dirty="0">
                <a:solidFill>
                  <a:srgbClr val="CC00CC"/>
                </a:solidFill>
                <a:latin typeface="Arial Narrow" charset="0"/>
              </a:rPr>
              <a:t> look? </a:t>
            </a:r>
            <a:endParaRPr lang="en-US" baseline="-25000" dirty="0">
              <a:solidFill>
                <a:srgbClr val="CC00CC"/>
              </a:solidFill>
              <a:latin typeface="Arial Narrow" charset="0"/>
            </a:endParaRPr>
          </a:p>
        </p:txBody>
      </p:sp>
      <p:sp>
        <p:nvSpPr>
          <p:cNvPr id="401414" name="Text Box 6"/>
          <p:cNvSpPr txBox="1">
            <a:spLocks noChangeArrowheads="1"/>
          </p:cNvSpPr>
          <p:nvPr/>
        </p:nvSpPr>
        <p:spPr bwMode="auto">
          <a:xfrm>
            <a:off x="304800" y="2286000"/>
            <a:ext cx="8389938"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it is a bent solenoid, it should be a circle concentric with the </a:t>
            </a:r>
            <a:r>
              <a:rPr lang="en-US" dirty="0" err="1">
                <a:solidFill>
                  <a:srgbClr val="CC00CC"/>
                </a:solidFill>
                <a:latin typeface="Arial Narrow" charset="0"/>
              </a:rPr>
              <a:t>toroid</a:t>
            </a:r>
            <a:r>
              <a:rPr lang="en-US" dirty="0">
                <a:solidFill>
                  <a:srgbClr val="CC00CC"/>
                </a:solidFill>
                <a:latin typeface="Arial Narrow" charset="0"/>
              </a:rPr>
              <a:t>.</a:t>
            </a:r>
          </a:p>
        </p:txBody>
      </p:sp>
      <p:sp>
        <p:nvSpPr>
          <p:cNvPr id="401415" name="Text Box 7"/>
          <p:cNvSpPr txBox="1">
            <a:spLocks noChangeArrowheads="1"/>
          </p:cNvSpPr>
          <p:nvPr/>
        </p:nvSpPr>
        <p:spPr bwMode="auto">
          <a:xfrm>
            <a:off x="304800" y="26670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If we choose path of integration one of these field lines of radius </a:t>
            </a:r>
            <a:r>
              <a:rPr lang="en-US" dirty="0" err="1">
                <a:solidFill>
                  <a:srgbClr val="CC00CC"/>
                </a:solidFill>
                <a:latin typeface="Arial Narrow" charset="0"/>
              </a:rPr>
              <a:t>r</a:t>
            </a:r>
            <a:r>
              <a:rPr lang="en-US" dirty="0">
                <a:solidFill>
                  <a:srgbClr val="CC00CC"/>
                </a:solidFill>
                <a:latin typeface="Arial Narrow" charset="0"/>
              </a:rPr>
              <a:t> inside the </a:t>
            </a:r>
            <a:r>
              <a:rPr lang="en-US" dirty="0" err="1">
                <a:solidFill>
                  <a:srgbClr val="CC00CC"/>
                </a:solidFill>
                <a:latin typeface="Arial Narrow" charset="0"/>
              </a:rPr>
              <a:t>toroid</a:t>
            </a:r>
            <a:r>
              <a:rPr lang="en-US" dirty="0">
                <a:solidFill>
                  <a:srgbClr val="CC00CC"/>
                </a:solidFill>
                <a:latin typeface="Arial Narrow" charset="0"/>
              </a:rPr>
              <a:t>, path 1, to use the symmetry of the situation, making B the same at all points on the path, we obtain from Ampere’s law</a:t>
            </a:r>
          </a:p>
        </p:txBody>
      </p:sp>
      <p:sp>
        <p:nvSpPr>
          <p:cNvPr id="401417" name="AutoShape 9"/>
          <p:cNvSpPr>
            <a:spLocks noChangeArrowheads="1"/>
          </p:cNvSpPr>
          <p:nvPr/>
        </p:nvSpPr>
        <p:spPr bwMode="auto">
          <a:xfrm>
            <a:off x="5181600" y="39624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graphicFrame>
        <p:nvGraphicFramePr>
          <p:cNvPr id="401418" name="Object 10"/>
          <p:cNvGraphicFramePr>
            <a:graphicFrameLocks noChangeAspect="1"/>
          </p:cNvGraphicFramePr>
          <p:nvPr/>
        </p:nvGraphicFramePr>
        <p:xfrm>
          <a:off x="6705600" y="4114800"/>
          <a:ext cx="517525" cy="309563"/>
        </p:xfrm>
        <a:graphic>
          <a:graphicData uri="http://schemas.openxmlformats.org/presentationml/2006/ole">
            <mc:AlternateContent xmlns:mc="http://schemas.openxmlformats.org/markup-compatibility/2006">
              <mc:Choice xmlns:v="urn:schemas-microsoft-com:vml" Requires="v">
                <p:oleObj spid="_x0000_s392942"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51752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01419" name="Text Box 11"/>
          <p:cNvSpPr txBox="1">
            <a:spLocks noChangeArrowheads="1"/>
          </p:cNvSpPr>
          <p:nvPr/>
        </p:nvSpPr>
        <p:spPr bwMode="auto">
          <a:xfrm>
            <a:off x="533400" y="46482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 magnetic field inside a </a:t>
            </a:r>
            <a:r>
              <a:rPr lang="en-US" dirty="0" err="1">
                <a:solidFill>
                  <a:srgbClr val="CC00CC"/>
                </a:solidFill>
                <a:latin typeface="Arial Narrow" charset="0"/>
              </a:rPr>
              <a:t>toroid</a:t>
            </a:r>
            <a:r>
              <a:rPr lang="en-US" dirty="0">
                <a:solidFill>
                  <a:srgbClr val="CC00CC"/>
                </a:solidFill>
                <a:latin typeface="Arial Narrow" charset="0"/>
              </a:rPr>
              <a:t> is not uniform.  It is larger on the inner edge.  However, the field will be uniform if the radius is large and the </a:t>
            </a:r>
            <a:r>
              <a:rPr lang="en-US" dirty="0" err="1">
                <a:solidFill>
                  <a:srgbClr val="CC00CC"/>
                </a:solidFill>
                <a:latin typeface="Arial Narrow" charset="0"/>
              </a:rPr>
              <a:t>toroid</a:t>
            </a:r>
            <a:r>
              <a:rPr lang="en-US" dirty="0">
                <a:solidFill>
                  <a:srgbClr val="CC00CC"/>
                </a:solidFill>
                <a:latin typeface="Arial Narrow" charset="0"/>
              </a:rPr>
              <a:t> is </a:t>
            </a:r>
            <a:r>
              <a:rPr lang="en-US" dirty="0" smtClean="0">
                <a:solidFill>
                  <a:srgbClr val="CC00CC"/>
                </a:solidFill>
                <a:latin typeface="Arial Narrow" charset="0"/>
              </a:rPr>
              <a:t>thin.   The filed in this case is B </a:t>
            </a:r>
            <a:r>
              <a:rPr lang="en-US" dirty="0">
                <a:solidFill>
                  <a:srgbClr val="CC00CC"/>
                </a:solidFill>
                <a:latin typeface="Arial Narrow" charset="0"/>
              </a:rPr>
              <a:t>=</a:t>
            </a:r>
            <a:r>
              <a:rPr lang="en-US" dirty="0" smtClean="0">
                <a:solidFill>
                  <a:srgbClr val="CC00CC"/>
                </a:solidFill>
                <a:latin typeface="Arial Narrow" charset="0"/>
              </a:rPr>
              <a:t> </a:t>
            </a:r>
            <a:r>
              <a:rPr lang="en-US" dirty="0" smtClean="0">
                <a:solidFill>
                  <a:srgbClr val="CC00CC"/>
                </a:solidFill>
                <a:latin typeface="Symbol" charset="2"/>
              </a:rPr>
              <a:t>μ</a:t>
            </a:r>
            <a:r>
              <a:rPr lang="en-US" baseline="-25000" dirty="0" smtClean="0">
                <a:solidFill>
                  <a:srgbClr val="CC00CC"/>
                </a:solidFill>
                <a:latin typeface="Arial Narrow" charset="0"/>
              </a:rPr>
              <a:t>0</a:t>
            </a:r>
            <a:r>
              <a:rPr lang="en-US" dirty="0" smtClean="0">
                <a:solidFill>
                  <a:srgbClr val="CC00CC"/>
                </a:solidFill>
                <a:latin typeface="Arial Narrow" charset="0"/>
              </a:rPr>
              <a:t>n</a:t>
            </a:r>
            <a:r>
              <a:rPr lang="en-US" dirty="0" smtClean="0">
                <a:solidFill>
                  <a:srgbClr val="CC00CC"/>
                </a:solidFill>
                <a:latin typeface="Monotype Corsiva" charset="0"/>
              </a:rPr>
              <a:t>I</a:t>
            </a:r>
            <a:r>
              <a:rPr lang="en-US" dirty="0">
                <a:solidFill>
                  <a:srgbClr val="CC00CC"/>
                </a:solidFill>
                <a:latin typeface="Arial Narrow" charset="0"/>
              </a:rPr>
              <a:t>.</a:t>
            </a:r>
          </a:p>
        </p:txBody>
      </p:sp>
      <p:sp>
        <p:nvSpPr>
          <p:cNvPr id="401420" name="Text Box 12"/>
          <p:cNvSpPr txBox="1">
            <a:spLocks noChangeArrowheads="1"/>
          </p:cNvSpPr>
          <p:nvPr/>
        </p:nvSpPr>
        <p:spPr bwMode="auto">
          <a:xfrm>
            <a:off x="457200" y="5791200"/>
            <a:ext cx="8382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Outside the solenoid, the field is 0 since the net enclosed current is 0.</a:t>
            </a:r>
          </a:p>
        </p:txBody>
      </p:sp>
      <p:graphicFrame>
        <p:nvGraphicFramePr>
          <p:cNvPr id="401421" name="Object 13"/>
          <p:cNvGraphicFramePr>
            <a:graphicFrameLocks noChangeAspect="1"/>
          </p:cNvGraphicFramePr>
          <p:nvPr/>
        </p:nvGraphicFramePr>
        <p:xfrm>
          <a:off x="1908175" y="4038600"/>
          <a:ext cx="1216025" cy="463550"/>
        </p:xfrm>
        <a:graphic>
          <a:graphicData uri="http://schemas.openxmlformats.org/presentationml/2006/ole">
            <mc:AlternateContent xmlns:mc="http://schemas.openxmlformats.org/markup-compatibility/2006">
              <mc:Choice xmlns:v="urn:schemas-microsoft-com:vml" Requires="v">
                <p:oleObj spid="_x0000_s392943" name="Equation" r:id="rId6" imgW="596880" imgH="228600" progId="Equation.DSMT4">
                  <p:embed/>
                </p:oleObj>
              </mc:Choice>
              <mc:Fallback>
                <p:oleObj name="Equation" r:id="rId6" imgW="5968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4038600"/>
                        <a:ext cx="1216025" cy="463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2" name="Object 14"/>
          <p:cNvGraphicFramePr>
            <a:graphicFrameLocks noChangeAspect="1"/>
          </p:cNvGraphicFramePr>
          <p:nvPr/>
        </p:nvGraphicFramePr>
        <p:xfrm>
          <a:off x="3105150" y="4084638"/>
          <a:ext cx="1085850" cy="411162"/>
        </p:xfrm>
        <a:graphic>
          <a:graphicData uri="http://schemas.openxmlformats.org/presentationml/2006/ole">
            <mc:AlternateContent xmlns:mc="http://schemas.openxmlformats.org/markup-compatibility/2006">
              <mc:Choice xmlns:v="urn:schemas-microsoft-com:vml" Requires="v">
                <p:oleObj spid="_x0000_s392944"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5150" y="4084638"/>
                        <a:ext cx="1085850" cy="411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3" name="Object 15"/>
          <p:cNvGraphicFramePr>
            <a:graphicFrameLocks noChangeAspect="1"/>
          </p:cNvGraphicFramePr>
          <p:nvPr/>
        </p:nvGraphicFramePr>
        <p:xfrm>
          <a:off x="4151313" y="4083050"/>
          <a:ext cx="725487" cy="412750"/>
        </p:xfrm>
        <a:graphic>
          <a:graphicData uri="http://schemas.openxmlformats.org/presentationml/2006/ole">
            <mc:AlternateContent xmlns:mc="http://schemas.openxmlformats.org/markup-compatibility/2006">
              <mc:Choice xmlns:v="urn:schemas-microsoft-com:vml" Requires="v">
                <p:oleObj spid="_x0000_s392945" name="Equation" r:id="rId10" imgW="355320" imgH="203040" progId="Equation.DSMT4">
                  <p:embed/>
                </p:oleObj>
              </mc:Choice>
              <mc:Fallback>
                <p:oleObj name="Equation" r:id="rId10" imgW="3553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4083050"/>
                        <a:ext cx="725487" cy="412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4" name="Object 16"/>
          <p:cNvGraphicFramePr>
            <a:graphicFrameLocks noChangeAspect="1"/>
          </p:cNvGraphicFramePr>
          <p:nvPr/>
        </p:nvGraphicFramePr>
        <p:xfrm>
          <a:off x="7148513" y="3902075"/>
          <a:ext cx="776287" cy="746125"/>
        </p:xfrm>
        <a:graphic>
          <a:graphicData uri="http://schemas.openxmlformats.org/presentationml/2006/ole">
            <mc:AlternateContent xmlns:mc="http://schemas.openxmlformats.org/markup-compatibility/2006">
              <mc:Choice xmlns:v="urn:schemas-microsoft-com:vml" Requires="v">
                <p:oleObj spid="_x0000_s392946" name="Equation" r:id="rId12" imgW="380880" imgH="368280" progId="Equation.DSMT4">
                  <p:embed/>
                </p:oleObj>
              </mc:Choice>
              <mc:Fallback>
                <p:oleObj name="Equation" r:id="rId12" imgW="3808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8513" y="3902075"/>
                        <a:ext cx="776287"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4"/>
          <a:stretch>
            <a:fillRect/>
          </a:stretch>
        </p:blipFill>
        <p:spPr>
          <a:xfrm>
            <a:off x="669132" y="3952048"/>
            <a:ext cx="1293812" cy="619952"/>
          </a:xfrm>
          <a:prstGeom prst="rect">
            <a:avLst/>
          </a:prstGeom>
        </p:spPr>
      </p:pic>
    </p:spTree>
    <p:extLst>
      <p:ext uri="{BB962C8B-B14F-4D97-AF65-F5344CB8AC3E}">
        <p14:creationId xmlns:p14="http://schemas.microsoft.com/office/powerpoint/2010/main" val="30127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July 5, 2018</a:t>
            </a:r>
            <a:endParaRPr lang="en-US"/>
          </a:p>
        </p:txBody>
      </p:sp>
      <p:sp>
        <p:nvSpPr>
          <p:cNvPr id="7" name="Rectangle 5"/>
          <p:cNvSpPr>
            <a:spLocks noGrp="1" noChangeArrowheads="1"/>
          </p:cNvSpPr>
          <p:nvPr>
            <p:ph type="ftr" sz="quarter" idx="11"/>
          </p:nvPr>
        </p:nvSpPr>
        <p:spPr/>
        <p:txBody>
          <a:bodyPr/>
          <a:lstStyle/>
          <a:p>
            <a:pPr>
              <a:defRPr/>
            </a:pPr>
            <a:r>
              <a:rPr lang="de-DE" smtClean="0"/>
              <a:t>PHYS 1444-001, Summer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2</a:t>
            </a:fld>
            <a:endParaRPr lang="en-US">
              <a:latin typeface="Arial Narrow" pitchFamily="-84" charset="0"/>
            </a:endParaRPr>
          </a:p>
        </p:txBody>
      </p:sp>
      <p:sp>
        <p:nvSpPr>
          <p:cNvPr id="18437" name="Rectangle 2"/>
          <p:cNvSpPr>
            <a:spLocks noGrp="1" noChangeArrowheads="1"/>
          </p:cNvSpPr>
          <p:nvPr>
            <p:ph type="ctrTitle"/>
          </p:nvPr>
        </p:nvSpPr>
        <p:spPr>
          <a:xfrm>
            <a:off x="685800" y="304800"/>
            <a:ext cx="7772400" cy="1074737"/>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#17 </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57715" y="1447800"/>
            <a:ext cx="272061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July 3, 2018</a:t>
            </a:r>
          </a:p>
          <a:p>
            <a:pPr algn="ctr"/>
            <a:r>
              <a:rPr lang="en-US" dirty="0">
                <a:solidFill>
                  <a:schemeClr val="accent2"/>
                </a:solidFill>
                <a:latin typeface="Monotype Corsiva" pitchFamily="-84" charset="0"/>
              </a:rPr>
              <a:t>Dr. </a:t>
            </a:r>
            <a:r>
              <a:rPr lang="en-US" dirty="0" err="1">
                <a:solidFill>
                  <a:schemeClr val="accent2"/>
                </a:solidFill>
                <a:latin typeface="Monotype Corsiva" pitchFamily="-84" charset="0"/>
              </a:rPr>
              <a:t>Animesh</a:t>
            </a:r>
            <a:r>
              <a:rPr lang="en-US" dirty="0">
                <a:solidFill>
                  <a:schemeClr val="accent2"/>
                </a:solidFill>
                <a:latin typeface="Monotype Corsiva" pitchFamily="-84" charset="0"/>
              </a:rPr>
              <a:t> Chatterjee</a:t>
            </a:r>
            <a:endParaRPr lang="en-US" b="1" dirty="0">
              <a:solidFill>
                <a:srgbClr val="FF0066"/>
              </a:solidFill>
              <a:latin typeface="Monotype Corsiva" pitchFamily="-84" charset="0"/>
            </a:endParaRPr>
          </a:p>
        </p:txBody>
      </p:sp>
      <p:sp>
        <p:nvSpPr>
          <p:cNvPr id="10" name="Content Placeholder 2"/>
          <p:cNvSpPr txBox="1">
            <a:spLocks/>
          </p:cNvSpPr>
          <p:nvPr/>
        </p:nvSpPr>
        <p:spPr bwMode="auto">
          <a:xfrm>
            <a:off x="1143000" y="2133600"/>
            <a:ext cx="6553200" cy="39575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a:latin typeface="Arial Narrow" charset="0"/>
              </a:rPr>
              <a:t>Chapter 29:EM Induction &amp; Faraday’s Law</a:t>
            </a:r>
          </a:p>
          <a:p>
            <a:pPr marL="1352550" lvl="1" indent="-609600"/>
            <a:r>
              <a:rPr lang="en-US" sz="2400" dirty="0" smtClean="0">
                <a:latin typeface="Arial Narrow" charset="0"/>
              </a:rPr>
              <a:t>Transformer</a:t>
            </a:r>
            <a:endParaRPr lang="en-US" sz="2400" dirty="0">
              <a:latin typeface="Arial Narrow" charset="0"/>
            </a:endParaRPr>
          </a:p>
          <a:p>
            <a:pPr marL="1352550" lvl="1" indent="-609600"/>
            <a:r>
              <a:rPr lang="en-US" sz="2400" dirty="0">
                <a:latin typeface="Arial Narrow" charset="0"/>
              </a:rPr>
              <a:t>Mutual and Self Inductance</a:t>
            </a:r>
          </a:p>
          <a:p>
            <a:pPr marL="1352550" lvl="1" indent="-609600"/>
            <a:r>
              <a:rPr lang="en-US" sz="2400" dirty="0">
                <a:latin typeface="Arial Narrow" charset="0"/>
              </a:rPr>
              <a:t>Energy Stored in Magnetic Field</a:t>
            </a:r>
          </a:p>
          <a:p>
            <a:pPr marL="1352550" lvl="1" indent="-609600"/>
            <a:r>
              <a:rPr lang="en-US" sz="2400" dirty="0">
                <a:latin typeface="Arial Narrow" charset="0"/>
              </a:rPr>
              <a:t>Alternating Current and AC Circuits</a:t>
            </a:r>
            <a:endParaRPr lang="en-US" sz="1400" dirty="0">
              <a:latin typeface="Arial Narrow" charset="0"/>
            </a:endParaRPr>
          </a:p>
          <a:p>
            <a:pPr marL="609600" indent="-609600" algn="l"/>
            <a:r>
              <a:rPr lang="en-US" sz="2400" dirty="0" smtClean="0">
                <a:latin typeface="Arial Narrow" charset="0"/>
              </a:rPr>
              <a:t>Chapter </a:t>
            </a:r>
            <a:r>
              <a:rPr lang="en-US" sz="2400" dirty="0">
                <a:latin typeface="Arial Narrow" charset="0"/>
              </a:rPr>
              <a:t>30: Inductance</a:t>
            </a:r>
            <a:endParaRPr lang="en-US" dirty="0">
              <a:latin typeface="Arial Narrow" charset="0"/>
            </a:endParaRPr>
          </a:p>
          <a:p>
            <a:pPr marL="1352550" lvl="1" indent="-609600"/>
            <a:r>
              <a:rPr lang="en-US" sz="2400" dirty="0">
                <a:latin typeface="Arial Narrow" charset="0"/>
              </a:rPr>
              <a:t>Mutual and Self Inductance</a:t>
            </a:r>
          </a:p>
          <a:p>
            <a:pPr marL="1352550" lvl="1" indent="-609600"/>
            <a:r>
              <a:rPr lang="en-US" sz="2400" dirty="0">
                <a:latin typeface="Arial Narrow" charset="0"/>
              </a:rPr>
              <a:t>Energy Stored in Magnetic </a:t>
            </a:r>
            <a:r>
              <a:rPr lang="en-US" sz="2400" dirty="0" smtClean="0">
                <a:latin typeface="Arial Narrow" charset="0"/>
              </a:rPr>
              <a:t>Field</a:t>
            </a:r>
            <a:endParaRPr lang="en-US" sz="2400" dirty="0">
              <a:latin typeface="Arial Narrow" charset="0"/>
            </a:endParaRPr>
          </a:p>
        </p:txBody>
      </p:sp>
      <p:sp>
        <p:nvSpPr>
          <p:cNvPr id="8" name="Text Box 15"/>
          <p:cNvSpPr txBox="1">
            <a:spLocks noChangeArrowheads="1"/>
          </p:cNvSpPr>
          <p:nvPr/>
        </p:nvSpPr>
        <p:spPr bwMode="auto">
          <a:xfrm>
            <a:off x="978035" y="5867400"/>
            <a:ext cx="7351436" cy="523220"/>
          </a:xfrm>
          <a:prstGeom prst="rect">
            <a:avLst/>
          </a:prstGeom>
          <a:solidFill>
            <a:srgbClr val="99FFCC"/>
          </a:solidFill>
          <a:ln w="9525">
            <a:noFill/>
            <a:miter lim="800000"/>
            <a:headEnd/>
            <a:tailEnd/>
          </a:ln>
          <a:effectLst/>
        </p:spPr>
        <p:txBody>
          <a:bodyPr wrap="none">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r>
              <a:rPr lang="en-US" sz="2800" dirty="0">
                <a:solidFill>
                  <a:schemeClr val="accent2"/>
                </a:solidFill>
                <a:latin typeface="Arial Narrow" charset="0"/>
              </a:rPr>
              <a:t>Today’s homework is </a:t>
            </a:r>
            <a:r>
              <a:rPr lang="en-US" sz="2800" dirty="0" smtClean="0">
                <a:solidFill>
                  <a:schemeClr val="accent2"/>
                </a:solidFill>
                <a:latin typeface="Arial Narrow" charset="0"/>
              </a:rPr>
              <a:t>#10, </a:t>
            </a:r>
            <a:r>
              <a:rPr lang="en-US" sz="2800" dirty="0">
                <a:solidFill>
                  <a:schemeClr val="accent2"/>
                </a:solidFill>
                <a:latin typeface="Arial Narrow" charset="0"/>
              </a:rPr>
              <a:t>due</a:t>
            </a:r>
            <a:r>
              <a:rPr lang="en-US" sz="2800" dirty="0" smtClean="0">
                <a:solidFill>
                  <a:schemeClr val="accent2"/>
                </a:solidFill>
                <a:latin typeface="Arial Narrow" charset="0"/>
              </a:rPr>
              <a:t> 11pm</a:t>
            </a:r>
            <a:r>
              <a:rPr lang="en-US" sz="2800">
                <a:solidFill>
                  <a:schemeClr val="accent2"/>
                </a:solidFill>
                <a:latin typeface="Arial Narrow" charset="0"/>
              </a:rPr>
              <a:t>, </a:t>
            </a:r>
            <a:r>
              <a:rPr lang="en-US" sz="2800" smtClean="0">
                <a:solidFill>
                  <a:schemeClr val="accent2"/>
                </a:solidFill>
                <a:latin typeface="Arial Narrow" charset="0"/>
              </a:rPr>
              <a:t>Saturday</a:t>
            </a:r>
            <a:r>
              <a:rPr lang="en-US" sz="2800" dirty="0">
                <a:solidFill>
                  <a:schemeClr val="accent2"/>
                </a:solidFill>
                <a:latin typeface="Arial Narrow" charset="0"/>
              </a:rPr>
              <a:t>,</a:t>
            </a:r>
            <a:r>
              <a:rPr lang="en-US" sz="2800" dirty="0" smtClean="0">
                <a:solidFill>
                  <a:schemeClr val="accent2"/>
                </a:solidFill>
                <a:latin typeface="Arial Narrow" charset="0"/>
              </a:rPr>
              <a:t> </a:t>
            </a:r>
            <a:r>
              <a:rPr lang="en-US" sz="2800" smtClean="0">
                <a:solidFill>
                  <a:schemeClr val="accent2"/>
                </a:solidFill>
                <a:latin typeface="Arial Narrow" charset="0"/>
              </a:rPr>
              <a:t>July </a:t>
            </a:r>
            <a:r>
              <a:rPr lang="en-US" sz="2800" dirty="0">
                <a:solidFill>
                  <a:schemeClr val="accent2"/>
                </a:solidFill>
                <a:latin typeface="Arial Narrow" charset="0"/>
              </a:rPr>
              <a:t>7</a:t>
            </a:r>
            <a:r>
              <a:rPr lang="en-US" sz="2800" smtClean="0">
                <a:solidFill>
                  <a:schemeClr val="accent2"/>
                </a:solidFill>
                <a:latin typeface="Arial Narrow" charset="0"/>
              </a:rPr>
              <a:t>!!</a:t>
            </a:r>
            <a:endParaRPr lang="en-US" sz="2800" dirty="0">
              <a:solidFill>
                <a:schemeClr val="accent2"/>
              </a:solidFill>
              <a:latin typeface="Arial Narrow" charset="0"/>
            </a:endParaRPr>
          </a:p>
        </p:txBody>
      </p:sp>
    </p:spTree>
    <p:extLst>
      <p:ext uri="{BB962C8B-B14F-4D97-AF65-F5344CB8AC3E}">
        <p14:creationId xmlns:p14="http://schemas.microsoft.com/office/powerpoint/2010/main" val="111455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July 5,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5C0E7454-527E-664E-A8E7-E545F91EE604}" type="slidenum">
              <a:rPr lang="en-US"/>
              <a:pPr/>
              <a:t>20</a:t>
            </a:fld>
            <a:endParaRPr lang="en-US"/>
          </a:p>
        </p:txBody>
      </p:sp>
      <p:pic>
        <p:nvPicPr>
          <p:cNvPr id="402434" name="Picture 2" descr="FG28_015"/>
          <p:cNvPicPr>
            <a:picLocks noChangeAspect="1" noChangeArrowheads="1"/>
          </p:cNvPicPr>
          <p:nvPr/>
        </p:nvPicPr>
        <p:blipFill>
          <a:blip r:embed="rId3"/>
          <a:srcRect/>
          <a:stretch>
            <a:fillRect/>
          </a:stretch>
        </p:blipFill>
        <p:spPr bwMode="auto">
          <a:xfrm>
            <a:off x="6851650" y="2971800"/>
            <a:ext cx="2292350" cy="2362200"/>
          </a:xfrm>
          <a:prstGeom prst="rect">
            <a:avLst/>
          </a:prstGeom>
          <a:noFill/>
        </p:spPr>
      </p:pic>
      <p:sp>
        <p:nvSpPr>
          <p:cNvPr id="402435" name="Rectangle 3"/>
          <p:cNvSpPr>
            <a:spLocks noGrp="1" noChangeArrowheads="1"/>
          </p:cNvSpPr>
          <p:nvPr>
            <p:ph type="title"/>
          </p:nvPr>
        </p:nvSpPr>
        <p:spPr>
          <a:xfrm>
            <a:off x="381000" y="76200"/>
            <a:ext cx="8534400" cy="609600"/>
          </a:xfrm>
        </p:spPr>
        <p:txBody>
          <a:bodyPr/>
          <a:lstStyle/>
          <a:p>
            <a:r>
              <a:rPr lang="en-US"/>
              <a:t>Biot-Savart Law</a:t>
            </a:r>
          </a:p>
        </p:txBody>
      </p:sp>
      <p:graphicFrame>
        <p:nvGraphicFramePr>
          <p:cNvPr id="4024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386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386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386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39" name="Rectangle 7"/>
          <p:cNvSpPr>
            <a:spLocks noGrp="1" noChangeArrowheads="1"/>
          </p:cNvSpPr>
          <p:nvPr>
            <p:ph type="body" idx="1"/>
          </p:nvPr>
        </p:nvSpPr>
        <p:spPr>
          <a:xfrm>
            <a:off x="228600" y="609600"/>
            <a:ext cx="8229600" cy="5562600"/>
          </a:xfrm>
        </p:spPr>
        <p:txBody>
          <a:bodyPr/>
          <a:lstStyle/>
          <a:p>
            <a:r>
              <a:rPr lang="en-US" sz="2800" dirty="0"/>
              <a:t>Ampere’s law is useful in determining magnetic field utilizing symmetry</a:t>
            </a:r>
          </a:p>
          <a:p>
            <a:r>
              <a:rPr lang="en-US" sz="2800" dirty="0"/>
              <a:t>But sometimes it is useful to have another method of using infinitesimal current segments for B field</a:t>
            </a:r>
          </a:p>
          <a:p>
            <a:pPr lvl="1"/>
            <a:r>
              <a:rPr lang="en-US" sz="2400" dirty="0"/>
              <a:t>Jean </a:t>
            </a:r>
            <a:r>
              <a:rPr lang="en-US" sz="2400" dirty="0" err="1"/>
              <a:t>Baptiste</a:t>
            </a:r>
            <a:r>
              <a:rPr lang="en-US" sz="2400" dirty="0"/>
              <a:t> </a:t>
            </a:r>
            <a:r>
              <a:rPr lang="en-US" sz="2400" dirty="0" err="1"/>
              <a:t>Biot</a:t>
            </a:r>
            <a:r>
              <a:rPr lang="en-US" sz="2400" dirty="0"/>
              <a:t> and </a:t>
            </a:r>
            <a:r>
              <a:rPr lang="en-US" sz="2400" dirty="0" err="1"/>
              <a:t>Feilx</a:t>
            </a:r>
            <a:r>
              <a:rPr lang="en-US" sz="2400" dirty="0"/>
              <a:t> </a:t>
            </a:r>
            <a:r>
              <a:rPr lang="en-US" sz="2400" dirty="0" err="1"/>
              <a:t>Savart</a:t>
            </a:r>
            <a:r>
              <a:rPr lang="en-US" sz="2400" dirty="0"/>
              <a:t> developed a law that a current </a:t>
            </a:r>
            <a:r>
              <a:rPr lang="en-US" sz="2400" dirty="0">
                <a:latin typeface="Monotype Corsiva" charset="0"/>
              </a:rPr>
              <a:t>I</a:t>
            </a:r>
            <a:r>
              <a:rPr lang="en-US" sz="2400" dirty="0"/>
              <a:t> flowing in any path can be considered as many infinitesimal current elements</a:t>
            </a:r>
          </a:p>
          <a:p>
            <a:pPr lvl="1"/>
            <a:r>
              <a:rPr lang="en-US" sz="2400" dirty="0"/>
              <a:t>The infinitesimal magnetic field d</a:t>
            </a:r>
            <a:r>
              <a:rPr lang="en-US" sz="2400" b="1" dirty="0"/>
              <a:t>B</a:t>
            </a:r>
            <a:r>
              <a:rPr lang="en-US" sz="2400" dirty="0"/>
              <a:t> caused by the infinitesimal length d</a:t>
            </a:r>
            <a:r>
              <a:rPr lang="en-US" sz="2400" b="1" dirty="0">
                <a:latin typeface="Monotype Corsiva" charset="0"/>
              </a:rPr>
              <a:t>l</a:t>
            </a:r>
            <a:r>
              <a:rPr lang="en-US" sz="2400" b="1" dirty="0"/>
              <a:t> </a:t>
            </a:r>
            <a:r>
              <a:rPr lang="en-US" sz="2400" dirty="0"/>
              <a:t>that carries current </a:t>
            </a:r>
            <a:r>
              <a:rPr lang="en-US" sz="2400" dirty="0">
                <a:latin typeface="Monotype Corsiva" charset="0"/>
              </a:rPr>
              <a:t>I</a:t>
            </a:r>
            <a:r>
              <a:rPr lang="en-US" sz="2400" dirty="0"/>
              <a:t> is</a:t>
            </a:r>
          </a:p>
          <a:p>
            <a:pPr lvl="1"/>
            <a:r>
              <a:rPr lang="en-US" sz="2400" dirty="0"/>
              <a:t> </a:t>
            </a:r>
          </a:p>
          <a:p>
            <a:pPr lvl="1"/>
            <a:endParaRPr lang="en-US" sz="2400" dirty="0"/>
          </a:p>
          <a:p>
            <a:pPr lvl="2"/>
            <a:r>
              <a:rPr lang="en-US" sz="2000" b="1" dirty="0" err="1"/>
              <a:t>r</a:t>
            </a:r>
            <a:r>
              <a:rPr lang="en-US" sz="2000" dirty="0"/>
              <a:t> is the displacement vector from the element d</a:t>
            </a:r>
            <a:r>
              <a:rPr lang="en-US" sz="2000" b="1" dirty="0">
                <a:latin typeface="Monotype Corsiva" charset="0"/>
              </a:rPr>
              <a:t>l</a:t>
            </a:r>
            <a:r>
              <a:rPr lang="en-US" sz="2000" dirty="0"/>
              <a:t> to the point P</a:t>
            </a:r>
          </a:p>
          <a:p>
            <a:pPr lvl="2"/>
            <a:r>
              <a:rPr lang="en-US" sz="2000" dirty="0" err="1"/>
              <a:t>Biot-Savart</a:t>
            </a:r>
            <a:r>
              <a:rPr lang="en-US" sz="2000" dirty="0"/>
              <a:t> law is the magnetic equivalent to Coulomb’s law</a:t>
            </a:r>
          </a:p>
        </p:txBody>
      </p:sp>
      <p:graphicFrame>
        <p:nvGraphicFramePr>
          <p:cNvPr id="40244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386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41" name="Object 9"/>
          <p:cNvGraphicFramePr>
            <a:graphicFrameLocks noChangeAspect="1"/>
          </p:cNvGraphicFramePr>
          <p:nvPr/>
        </p:nvGraphicFramePr>
        <p:xfrm>
          <a:off x="1295400" y="4460875"/>
          <a:ext cx="2057400" cy="873125"/>
        </p:xfrm>
        <a:graphic>
          <a:graphicData uri="http://schemas.openxmlformats.org/presentationml/2006/ole">
            <mc:AlternateContent xmlns:mc="http://schemas.openxmlformats.org/markup-compatibility/2006">
              <mc:Choice xmlns:v="urn:schemas-microsoft-com:vml" Requires="v">
                <p:oleObj spid="_x0000_s393865" name="Equation" r:id="rId9" imgW="952500" imgH="406400" progId="Equation.DSMT4">
                  <p:embed/>
                </p:oleObj>
              </mc:Choice>
              <mc:Fallback>
                <p:oleObj name="Equation" r:id="rId9" imgW="952500" imgH="406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460875"/>
                        <a:ext cx="2057400" cy="873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402442" name="Text Box 10"/>
          <p:cNvSpPr txBox="1">
            <a:spLocks noChangeArrowheads="1"/>
          </p:cNvSpPr>
          <p:nvPr/>
        </p:nvSpPr>
        <p:spPr bwMode="auto">
          <a:xfrm>
            <a:off x="3717925" y="4619625"/>
            <a:ext cx="2149475"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Biot-Savart Law</a:t>
            </a:r>
          </a:p>
        </p:txBody>
      </p:sp>
      <p:sp>
        <p:nvSpPr>
          <p:cNvPr id="402443" name="Text Box 11"/>
          <p:cNvSpPr txBox="1">
            <a:spLocks noChangeArrowheads="1"/>
          </p:cNvSpPr>
          <p:nvPr/>
        </p:nvSpPr>
        <p:spPr bwMode="auto">
          <a:xfrm>
            <a:off x="838200" y="6143625"/>
            <a:ext cx="73914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B</a:t>
            </a:r>
            <a:r>
              <a:rPr lang="en-US">
                <a:solidFill>
                  <a:srgbClr val="CC0000"/>
                </a:solidFill>
                <a:latin typeface="Arial Narrow" charset="0"/>
              </a:rPr>
              <a:t> field in Biot-Savart law is only that by the current, nothing else. </a:t>
            </a:r>
          </a:p>
        </p:txBody>
      </p:sp>
    </p:spTree>
    <p:extLst>
      <p:ext uri="{BB962C8B-B14F-4D97-AF65-F5344CB8AC3E}">
        <p14:creationId xmlns:p14="http://schemas.microsoft.com/office/powerpoint/2010/main" val="191301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July 5, 2018</a:t>
            </a:r>
            <a:endParaRPr lang="en-US"/>
          </a:p>
        </p:txBody>
      </p:sp>
      <p:sp>
        <p:nvSpPr>
          <p:cNvPr id="27" name="Footer Placeholder 4"/>
          <p:cNvSpPr>
            <a:spLocks noGrp="1"/>
          </p:cNvSpPr>
          <p:nvPr>
            <p:ph type="ftr" sz="quarter" idx="11"/>
          </p:nvPr>
        </p:nvSpPr>
        <p:spPr/>
        <p:txBody>
          <a:bodyPr/>
          <a:lstStyle/>
          <a:p>
            <a:r>
              <a:rPr lang="de-DE" smtClean="0"/>
              <a:t>PHYS 1444-001, Summer 2018               Dr. Jaehoon Yu</a:t>
            </a:r>
            <a:endParaRPr lang="en-US"/>
          </a:p>
        </p:txBody>
      </p:sp>
      <p:sp>
        <p:nvSpPr>
          <p:cNvPr id="28" name="Slide Number Placeholder 5"/>
          <p:cNvSpPr>
            <a:spLocks noGrp="1"/>
          </p:cNvSpPr>
          <p:nvPr>
            <p:ph type="sldNum" sz="quarter" idx="12"/>
          </p:nvPr>
        </p:nvSpPr>
        <p:spPr/>
        <p:txBody>
          <a:bodyPr/>
          <a:lstStyle/>
          <a:p>
            <a:fld id="{8A202FD4-3DF5-8343-84CB-74CA00260C9B}" type="slidenum">
              <a:rPr lang="en-US"/>
              <a:pPr/>
              <a:t>21</a:t>
            </a:fld>
            <a:endParaRPr lang="en-US"/>
          </a:p>
        </p:txBody>
      </p:sp>
      <p:pic>
        <p:nvPicPr>
          <p:cNvPr id="403458" name="Picture 2" descr="FG28_016"/>
          <p:cNvPicPr>
            <a:picLocks noChangeAspect="1" noChangeArrowheads="1"/>
          </p:cNvPicPr>
          <p:nvPr/>
        </p:nvPicPr>
        <p:blipFill>
          <a:blip r:embed="rId3"/>
          <a:srcRect/>
          <a:stretch>
            <a:fillRect/>
          </a:stretch>
        </p:blipFill>
        <p:spPr bwMode="auto">
          <a:xfrm>
            <a:off x="6934200" y="0"/>
            <a:ext cx="2286000" cy="2286000"/>
          </a:xfrm>
          <a:prstGeom prst="rect">
            <a:avLst/>
          </a:prstGeom>
          <a:noFill/>
        </p:spPr>
      </p:pic>
      <p:sp>
        <p:nvSpPr>
          <p:cNvPr id="403459" name="Rectangle 3"/>
          <p:cNvSpPr>
            <a:spLocks noGrp="1" noChangeArrowheads="1"/>
          </p:cNvSpPr>
          <p:nvPr>
            <p:ph type="title"/>
          </p:nvPr>
        </p:nvSpPr>
        <p:spPr>
          <a:xfrm>
            <a:off x="228600" y="-76200"/>
            <a:ext cx="8686800" cy="762000"/>
          </a:xfrm>
        </p:spPr>
        <p:txBody>
          <a:bodyPr/>
          <a:lstStyle/>
          <a:p>
            <a:r>
              <a:rPr lang="en-US" dirty="0"/>
              <a:t>Example 28 –</a:t>
            </a:r>
            <a:r>
              <a:rPr lang="en-US" dirty="0" smtClean="0"/>
              <a:t> 11 </a:t>
            </a:r>
            <a:endParaRPr lang="en-US" dirty="0"/>
          </a:p>
        </p:txBody>
      </p:sp>
      <p:sp>
        <p:nvSpPr>
          <p:cNvPr id="403460" name="Text Box 4"/>
          <p:cNvSpPr txBox="1">
            <a:spLocks noChangeArrowheads="1"/>
          </p:cNvSpPr>
          <p:nvPr/>
        </p:nvSpPr>
        <p:spPr bwMode="auto">
          <a:xfrm>
            <a:off x="381000" y="609600"/>
            <a:ext cx="64770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B due to current </a:t>
            </a:r>
            <a:r>
              <a:rPr lang="en-US" b="1" dirty="0">
                <a:solidFill>
                  <a:schemeClr val="accent2"/>
                </a:solidFill>
                <a:latin typeface="Monotype Corsiva" charset="0"/>
              </a:rPr>
              <a:t>I</a:t>
            </a:r>
            <a:r>
              <a:rPr lang="en-US" b="1" dirty="0">
                <a:solidFill>
                  <a:schemeClr val="accent2"/>
                </a:solidFill>
                <a:latin typeface="Arial Narrow" charset="0"/>
              </a:rPr>
              <a:t> in a straight wire. </a:t>
            </a:r>
            <a:r>
              <a:rPr lang="en-US" dirty="0">
                <a:solidFill>
                  <a:schemeClr val="accent2"/>
                </a:solidFill>
                <a:latin typeface="Arial Narrow" charset="0"/>
              </a:rPr>
              <a:t>For the field near a long straight wire carrying a current </a:t>
            </a:r>
            <a:r>
              <a:rPr lang="en-US" dirty="0">
                <a:solidFill>
                  <a:schemeClr val="accent2"/>
                </a:solidFill>
                <a:latin typeface="Monotype Corsiva" charset="0"/>
              </a:rPr>
              <a:t>I</a:t>
            </a:r>
            <a:r>
              <a:rPr lang="en-US" dirty="0">
                <a:solidFill>
                  <a:schemeClr val="accent2"/>
                </a:solidFill>
                <a:latin typeface="Arial Narrow" charset="0"/>
              </a:rPr>
              <a:t>, show that the </a:t>
            </a:r>
            <a:r>
              <a:rPr lang="en-US" dirty="0" err="1">
                <a:solidFill>
                  <a:schemeClr val="accent2"/>
                </a:solidFill>
                <a:latin typeface="Arial Narrow" charset="0"/>
              </a:rPr>
              <a:t>Biot-Savarat</a:t>
            </a:r>
            <a:r>
              <a:rPr lang="en-US" dirty="0">
                <a:solidFill>
                  <a:schemeClr val="accent2"/>
                </a:solidFill>
                <a:latin typeface="Arial Narrow" charset="0"/>
              </a:rPr>
              <a:t> law gives the same result as the simple long straight wire, B</a:t>
            </a:r>
            <a:r>
              <a:rPr lang="en-US" dirty="0" smtClean="0">
                <a:solidFill>
                  <a:schemeClr val="accent2"/>
                </a:solidFill>
                <a:latin typeface="Arial Narrow" charset="0"/>
              </a:rPr>
              <a:t>=</a:t>
            </a:r>
            <a:r>
              <a:rPr lang="en-US" dirty="0" smtClean="0">
                <a:solidFill>
                  <a:schemeClr val="accent2"/>
                </a:solidFill>
                <a:latin typeface="Symbol" charset="2"/>
              </a:rPr>
              <a:t>μ</a:t>
            </a:r>
            <a:r>
              <a:rPr lang="en-US" baseline="-25000" dirty="0" smtClean="0">
                <a:solidFill>
                  <a:schemeClr val="accent2"/>
                </a:solidFill>
                <a:latin typeface="Arial Narrow" charset="0"/>
              </a:rPr>
              <a:t>0</a:t>
            </a:r>
            <a:r>
              <a:rPr lang="en-US" dirty="0" smtClean="0">
                <a:solidFill>
                  <a:schemeClr val="accent2"/>
                </a:solidFill>
                <a:latin typeface="Monotype Corsiva" charset="0"/>
              </a:rPr>
              <a:t>I</a:t>
            </a:r>
            <a:r>
              <a:rPr lang="en-US" dirty="0">
                <a:solidFill>
                  <a:schemeClr val="accent2"/>
                </a:solidFill>
                <a:latin typeface="Arial Narrow" charset="0"/>
              </a:rPr>
              <a:t>/</a:t>
            </a:r>
            <a:r>
              <a:rPr lang="en-US" dirty="0" smtClean="0">
                <a:solidFill>
                  <a:schemeClr val="accent2"/>
                </a:solidFill>
                <a:latin typeface="Arial Narrow" charset="0"/>
              </a:rPr>
              <a:t>2</a:t>
            </a:r>
            <a:r>
              <a:rPr lang="en-US" dirty="0" smtClean="0">
                <a:solidFill>
                  <a:schemeClr val="accent2"/>
                </a:solidFill>
                <a:latin typeface="Symbol" charset="2"/>
              </a:rPr>
              <a:t>π</a:t>
            </a:r>
            <a:r>
              <a:rPr lang="en-US" dirty="0" smtClean="0">
                <a:solidFill>
                  <a:schemeClr val="accent2"/>
                </a:solidFill>
                <a:latin typeface="Arial Narrow" charset="0"/>
              </a:rPr>
              <a:t>R</a:t>
            </a:r>
            <a:r>
              <a:rPr lang="en-US" dirty="0">
                <a:solidFill>
                  <a:schemeClr val="accent2"/>
                </a:solidFill>
                <a:latin typeface="Arial Narrow" charset="0"/>
              </a:rPr>
              <a:t>. </a:t>
            </a:r>
          </a:p>
        </p:txBody>
      </p:sp>
      <p:sp>
        <p:nvSpPr>
          <p:cNvPr id="403461" name="Text Box 5"/>
          <p:cNvSpPr txBox="1">
            <a:spLocks noChangeArrowheads="1"/>
          </p:cNvSpPr>
          <p:nvPr/>
        </p:nvSpPr>
        <p:spPr bwMode="auto">
          <a:xfrm>
            <a:off x="304800" y="2133600"/>
            <a:ext cx="525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direction of the field </a:t>
            </a:r>
            <a:r>
              <a:rPr lang="en-US" b="1">
                <a:solidFill>
                  <a:srgbClr val="CC00CC"/>
                </a:solidFill>
                <a:latin typeface="Arial Narrow" charset="0"/>
              </a:rPr>
              <a:t>B</a:t>
            </a:r>
            <a:r>
              <a:rPr lang="en-US">
                <a:solidFill>
                  <a:srgbClr val="CC00CC"/>
                </a:solidFill>
                <a:latin typeface="Arial Narrow" charset="0"/>
              </a:rPr>
              <a:t> at point P?</a:t>
            </a:r>
            <a:endParaRPr lang="en-US" baseline="-25000">
              <a:solidFill>
                <a:srgbClr val="CC00CC"/>
              </a:solidFill>
              <a:latin typeface="Arial Narrow" charset="0"/>
            </a:endParaRPr>
          </a:p>
        </p:txBody>
      </p:sp>
      <p:sp>
        <p:nvSpPr>
          <p:cNvPr id="403462" name="Text Box 6"/>
          <p:cNvSpPr txBox="1">
            <a:spLocks noChangeArrowheads="1"/>
          </p:cNvSpPr>
          <p:nvPr/>
        </p:nvSpPr>
        <p:spPr bwMode="auto">
          <a:xfrm>
            <a:off x="5715000" y="2133600"/>
            <a:ext cx="2590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Going into the page.</a:t>
            </a:r>
          </a:p>
        </p:txBody>
      </p:sp>
      <p:sp>
        <p:nvSpPr>
          <p:cNvPr id="403463" name="Text Box 7"/>
          <p:cNvSpPr txBox="1">
            <a:spLocks noChangeArrowheads="1"/>
          </p:cNvSpPr>
          <p:nvPr/>
        </p:nvSpPr>
        <p:spPr bwMode="auto">
          <a:xfrm>
            <a:off x="304800" y="25908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All d</a:t>
            </a:r>
            <a:r>
              <a:rPr lang="en-US" b="1" dirty="0">
                <a:solidFill>
                  <a:srgbClr val="CC00CC"/>
                </a:solidFill>
                <a:latin typeface="Arial Narrow" charset="0"/>
              </a:rPr>
              <a:t>B</a:t>
            </a:r>
            <a:r>
              <a:rPr lang="en-US" dirty="0">
                <a:solidFill>
                  <a:srgbClr val="CC00CC"/>
                </a:solidFill>
                <a:latin typeface="Arial Narrow" charset="0"/>
              </a:rPr>
              <a:t> at point P has the same direction based on right-hand rule.</a:t>
            </a:r>
          </a:p>
        </p:txBody>
      </p:sp>
      <p:graphicFrame>
        <p:nvGraphicFramePr>
          <p:cNvPr id="403464" name="Object 8"/>
          <p:cNvGraphicFramePr>
            <a:graphicFrameLocks noChangeAspect="1"/>
          </p:cNvGraphicFramePr>
          <p:nvPr/>
        </p:nvGraphicFramePr>
        <p:xfrm>
          <a:off x="1219200" y="4800600"/>
          <a:ext cx="604838" cy="393700"/>
        </p:xfrm>
        <a:graphic>
          <a:graphicData uri="http://schemas.openxmlformats.org/presentationml/2006/ole">
            <mc:AlternateContent xmlns:mc="http://schemas.openxmlformats.org/markup-compatibility/2006">
              <mc:Choice xmlns:v="urn:schemas-microsoft-com:vml" Requires="v">
                <p:oleObj spid="_x0000_s1775" name="Equation" r:id="rId4" imgW="291960" imgH="190440" progId="Equation.DSMT4">
                  <p:embed/>
                </p:oleObj>
              </mc:Choice>
              <mc:Fallback>
                <p:oleObj name="Equation" r:id="rId4" imgW="291960" imgH="190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800600"/>
                        <a:ext cx="604838" cy="393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03465" name="AutoShape 9"/>
          <p:cNvSpPr>
            <a:spLocks noChangeArrowheads="1"/>
          </p:cNvSpPr>
          <p:nvPr/>
        </p:nvSpPr>
        <p:spPr bwMode="auto">
          <a:xfrm>
            <a:off x="201613" y="5546725"/>
            <a:ext cx="2008187" cy="609600"/>
          </a:xfrm>
          <a:prstGeom prst="rightArrow">
            <a:avLst>
              <a:gd name="adj1" fmla="val 50000"/>
              <a:gd name="adj2" fmla="val 82357"/>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1600" b="1">
                <a:solidFill>
                  <a:srgbClr val="CC0000"/>
                </a:solidFill>
                <a:latin typeface="Arial Narrow" charset="0"/>
              </a:rPr>
              <a:t>Integral becomes </a:t>
            </a:r>
          </a:p>
        </p:txBody>
      </p:sp>
      <p:sp>
        <p:nvSpPr>
          <p:cNvPr id="403466" name="Text Box 10"/>
          <p:cNvSpPr txBox="1">
            <a:spLocks noChangeArrowheads="1"/>
          </p:cNvSpPr>
          <p:nvPr/>
        </p:nvSpPr>
        <p:spPr bwMode="auto">
          <a:xfrm>
            <a:off x="304800" y="3048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magnitude of </a:t>
            </a:r>
            <a:r>
              <a:rPr lang="en-US" b="1" dirty="0">
                <a:solidFill>
                  <a:srgbClr val="CC00CC"/>
                </a:solidFill>
                <a:latin typeface="Arial Narrow" charset="0"/>
              </a:rPr>
              <a:t>B</a:t>
            </a:r>
            <a:r>
              <a:rPr lang="en-US" dirty="0">
                <a:solidFill>
                  <a:srgbClr val="CC00CC"/>
                </a:solidFill>
                <a:latin typeface="Arial Narrow" charset="0"/>
              </a:rPr>
              <a:t> using </a:t>
            </a:r>
            <a:r>
              <a:rPr lang="en-US" dirty="0" err="1">
                <a:solidFill>
                  <a:srgbClr val="CC00CC"/>
                </a:solidFill>
                <a:latin typeface="Arial Narrow" charset="0"/>
              </a:rPr>
              <a:t>Biot-Savart</a:t>
            </a:r>
            <a:r>
              <a:rPr lang="en-US" dirty="0">
                <a:solidFill>
                  <a:srgbClr val="CC00CC"/>
                </a:solidFill>
                <a:latin typeface="Arial Narrow" charset="0"/>
              </a:rPr>
              <a:t> law is</a:t>
            </a:r>
          </a:p>
        </p:txBody>
      </p:sp>
      <p:sp>
        <p:nvSpPr>
          <p:cNvPr id="403468" name="Text Box 12"/>
          <p:cNvSpPr txBox="1">
            <a:spLocks noChangeArrowheads="1"/>
          </p:cNvSpPr>
          <p:nvPr/>
        </p:nvSpPr>
        <p:spPr bwMode="auto">
          <a:xfrm>
            <a:off x="381000" y="4267200"/>
            <a:ext cx="7162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Where dy=d</a:t>
            </a:r>
            <a:r>
              <a:rPr lang="en-US">
                <a:solidFill>
                  <a:srgbClr val="CC00CC"/>
                </a:solidFill>
                <a:latin typeface="Monotype Corsiva" charset="0"/>
              </a:rPr>
              <a:t>l</a:t>
            </a:r>
            <a:r>
              <a:rPr lang="en-US">
                <a:solidFill>
                  <a:srgbClr val="CC00CC"/>
                </a:solidFill>
                <a:latin typeface="Arial Narrow" charset="0"/>
              </a:rPr>
              <a:t> and r</a:t>
            </a:r>
            <a:r>
              <a:rPr lang="en-US" baseline="30000">
                <a:solidFill>
                  <a:srgbClr val="CC00CC"/>
                </a:solidFill>
                <a:latin typeface="Arial Narrow" charset="0"/>
              </a:rPr>
              <a:t>2</a:t>
            </a:r>
            <a:r>
              <a:rPr lang="en-US">
                <a:solidFill>
                  <a:srgbClr val="CC00CC"/>
                </a:solidFill>
                <a:latin typeface="Arial Narrow" charset="0"/>
              </a:rPr>
              <a:t>=R</a:t>
            </a:r>
            <a:r>
              <a:rPr lang="en-US" baseline="30000">
                <a:solidFill>
                  <a:srgbClr val="CC00CC"/>
                </a:solidFill>
                <a:latin typeface="Arial Narrow" charset="0"/>
              </a:rPr>
              <a:t>2</a:t>
            </a:r>
            <a:r>
              <a:rPr lang="en-US">
                <a:solidFill>
                  <a:srgbClr val="CC00CC"/>
                </a:solidFill>
                <a:latin typeface="Arial Narrow" charset="0"/>
              </a:rPr>
              <a:t>+y</a:t>
            </a:r>
            <a:r>
              <a:rPr lang="en-US" baseline="30000">
                <a:solidFill>
                  <a:srgbClr val="CC00CC"/>
                </a:solidFill>
                <a:latin typeface="Arial Narrow" charset="0"/>
              </a:rPr>
              <a:t>2</a:t>
            </a:r>
            <a:r>
              <a:rPr lang="en-US">
                <a:solidFill>
                  <a:srgbClr val="CC00CC"/>
                </a:solidFill>
                <a:latin typeface="Arial Narrow" charset="0"/>
              </a:rPr>
              <a:t> and since                      we obtain</a:t>
            </a:r>
          </a:p>
        </p:txBody>
      </p:sp>
      <p:graphicFrame>
        <p:nvGraphicFramePr>
          <p:cNvPr id="403469" name="Object 13"/>
          <p:cNvGraphicFramePr>
            <a:graphicFrameLocks noChangeAspect="1"/>
          </p:cNvGraphicFramePr>
          <p:nvPr/>
        </p:nvGraphicFramePr>
        <p:xfrm>
          <a:off x="4595813" y="4343400"/>
          <a:ext cx="1500187" cy="387350"/>
        </p:xfrm>
        <a:graphic>
          <a:graphicData uri="http://schemas.openxmlformats.org/presentationml/2006/ole">
            <mc:AlternateContent xmlns:mc="http://schemas.openxmlformats.org/markup-compatibility/2006">
              <mc:Choice xmlns:v="urn:schemas-microsoft-com:vml" Requires="v">
                <p:oleObj spid="_x0000_s1776" name="Equation" r:id="rId6" imgW="736560" imgH="190440" progId="Equation.DSMT4">
                  <p:embed/>
                </p:oleObj>
              </mc:Choice>
              <mc:Fallback>
                <p:oleObj name="Equation" r:id="rId6" imgW="73656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813" y="4343400"/>
                        <a:ext cx="1500187" cy="387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70" name="Object 14"/>
          <p:cNvGraphicFramePr>
            <a:graphicFrameLocks noChangeAspect="1"/>
          </p:cNvGraphicFramePr>
          <p:nvPr/>
        </p:nvGraphicFramePr>
        <p:xfrm>
          <a:off x="2362200" y="5737225"/>
          <a:ext cx="406400" cy="241300"/>
        </p:xfrm>
        <a:graphic>
          <a:graphicData uri="http://schemas.openxmlformats.org/presentationml/2006/ole">
            <mc:AlternateContent xmlns:mc="http://schemas.openxmlformats.org/markup-compatibility/2006">
              <mc:Choice xmlns:v="urn:schemas-microsoft-com:vml" Requires="v">
                <p:oleObj spid="_x0000_s1777"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5737225"/>
                        <a:ext cx="406400" cy="241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03471" name="Text Box 15"/>
          <p:cNvSpPr txBox="1">
            <a:spLocks noChangeArrowheads="1"/>
          </p:cNvSpPr>
          <p:nvPr/>
        </p:nvSpPr>
        <p:spPr bwMode="auto">
          <a:xfrm>
            <a:off x="1219200" y="6248400"/>
            <a:ext cx="6477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same as the simple, long straight wire!!  It works!!</a:t>
            </a:r>
          </a:p>
        </p:txBody>
      </p:sp>
      <p:graphicFrame>
        <p:nvGraphicFramePr>
          <p:cNvPr id="403472" name="Object 16"/>
          <p:cNvGraphicFramePr>
            <a:graphicFrameLocks noChangeAspect="1"/>
          </p:cNvGraphicFramePr>
          <p:nvPr/>
        </p:nvGraphicFramePr>
        <p:xfrm>
          <a:off x="2182813" y="3352800"/>
          <a:ext cx="2236787" cy="1004888"/>
        </p:xfrm>
        <a:graphic>
          <a:graphicData uri="http://schemas.openxmlformats.org/presentationml/2006/ole">
            <mc:AlternateContent xmlns:mc="http://schemas.openxmlformats.org/markup-compatibility/2006">
              <mc:Choice xmlns:v="urn:schemas-microsoft-com:vml" Requires="v">
                <p:oleObj spid="_x0000_s1778" name="Equation" r:id="rId10" imgW="1002960" imgH="457200" progId="Equation.DSMT4">
                  <p:embed/>
                </p:oleObj>
              </mc:Choice>
              <mc:Fallback>
                <p:oleObj name="Equation" r:id="rId10" imgW="100296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2813" y="3352800"/>
                        <a:ext cx="2236787" cy="10048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73" name="Object 17"/>
          <p:cNvGraphicFramePr>
            <a:graphicFrameLocks noChangeAspect="1"/>
          </p:cNvGraphicFramePr>
          <p:nvPr/>
        </p:nvGraphicFramePr>
        <p:xfrm>
          <a:off x="4352925" y="3505200"/>
          <a:ext cx="2276475" cy="819150"/>
        </p:xfrm>
        <a:graphic>
          <a:graphicData uri="http://schemas.openxmlformats.org/presentationml/2006/ole">
            <mc:AlternateContent xmlns:mc="http://schemas.openxmlformats.org/markup-compatibility/2006">
              <mc:Choice xmlns:v="urn:schemas-microsoft-com:vml" Requires="v">
                <p:oleObj spid="_x0000_s1779" name="Equation" r:id="rId12" imgW="1054080" imgH="380880" progId="Equation.DSMT4">
                  <p:embed/>
                </p:oleObj>
              </mc:Choice>
              <mc:Fallback>
                <p:oleObj name="Equation" r:id="rId12" imgW="1054080" imgH="380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2925" y="3505200"/>
                        <a:ext cx="2276475" cy="819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74" name="Object 18"/>
          <p:cNvGraphicFramePr>
            <a:graphicFrameLocks noChangeAspect="1"/>
          </p:cNvGraphicFramePr>
          <p:nvPr/>
        </p:nvGraphicFramePr>
        <p:xfrm>
          <a:off x="1789113" y="4762500"/>
          <a:ext cx="1792287" cy="419100"/>
        </p:xfrm>
        <a:graphic>
          <a:graphicData uri="http://schemas.openxmlformats.org/presentationml/2006/ole">
            <mc:AlternateContent xmlns:mc="http://schemas.openxmlformats.org/markup-compatibility/2006">
              <mc:Choice xmlns:v="urn:schemas-microsoft-com:vml" Requires="v">
                <p:oleObj spid="_x0000_s1780" name="Equation" r:id="rId14" imgW="863280" imgH="203040" progId="Equation.DSMT4">
                  <p:embed/>
                </p:oleObj>
              </mc:Choice>
              <mc:Fallback>
                <p:oleObj name="Equation" r:id="rId14" imgW="86328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113" y="4762500"/>
                        <a:ext cx="1792287" cy="419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75" name="Object 19"/>
          <p:cNvGraphicFramePr>
            <a:graphicFrameLocks noChangeAspect="1"/>
          </p:cNvGraphicFramePr>
          <p:nvPr/>
        </p:nvGraphicFramePr>
        <p:xfrm>
          <a:off x="3568700" y="4648200"/>
          <a:ext cx="1079500" cy="787400"/>
        </p:xfrm>
        <a:graphic>
          <a:graphicData uri="http://schemas.openxmlformats.org/presentationml/2006/ole">
            <mc:AlternateContent xmlns:mc="http://schemas.openxmlformats.org/markup-compatibility/2006">
              <mc:Choice xmlns:v="urn:schemas-microsoft-com:vml" Requires="v">
                <p:oleObj spid="_x0000_s1781" name="Equation" r:id="rId16" imgW="520560" imgH="380880" progId="Equation.DSMT4">
                  <p:embed/>
                </p:oleObj>
              </mc:Choice>
              <mc:Fallback>
                <p:oleObj name="Equation" r:id="rId16" imgW="520560" imgH="380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68700" y="4648200"/>
                        <a:ext cx="1079500" cy="7874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76" name="Object 20"/>
          <p:cNvGraphicFramePr>
            <a:graphicFrameLocks noChangeAspect="1"/>
          </p:cNvGraphicFramePr>
          <p:nvPr/>
        </p:nvGraphicFramePr>
        <p:xfrm>
          <a:off x="4554538" y="4648200"/>
          <a:ext cx="1160462" cy="917575"/>
        </p:xfrm>
        <a:graphic>
          <a:graphicData uri="http://schemas.openxmlformats.org/presentationml/2006/ole">
            <mc:AlternateContent xmlns:mc="http://schemas.openxmlformats.org/markup-compatibility/2006">
              <mc:Choice xmlns:v="urn:schemas-microsoft-com:vml" Requires="v">
                <p:oleObj spid="_x0000_s1782" name="Equation" r:id="rId18" imgW="558720" imgH="444240" progId="Equation.DSMT4">
                  <p:embed/>
                </p:oleObj>
              </mc:Choice>
              <mc:Fallback>
                <p:oleObj name="Equation" r:id="rId18" imgW="558720" imgH="4442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54538" y="4648200"/>
                        <a:ext cx="1160462" cy="917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77" name="Object 21"/>
          <p:cNvGraphicFramePr>
            <a:graphicFrameLocks noChangeAspect="1"/>
          </p:cNvGraphicFramePr>
          <p:nvPr/>
        </p:nvGraphicFramePr>
        <p:xfrm>
          <a:off x="5713413" y="4572000"/>
          <a:ext cx="763587" cy="812800"/>
        </p:xfrm>
        <a:graphic>
          <a:graphicData uri="http://schemas.openxmlformats.org/presentationml/2006/ole">
            <mc:AlternateContent xmlns:mc="http://schemas.openxmlformats.org/markup-compatibility/2006">
              <mc:Choice xmlns:v="urn:schemas-microsoft-com:vml" Requires="v">
                <p:oleObj spid="_x0000_s1783" name="Equation" r:id="rId20" imgW="368280" imgH="393480" progId="Equation.DSMT4">
                  <p:embed/>
                </p:oleObj>
              </mc:Choice>
              <mc:Fallback>
                <p:oleObj name="Equation" r:id="rId20" imgW="368280" imgH="393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13413" y="4572000"/>
                        <a:ext cx="763587" cy="812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78" name="Object 22"/>
          <p:cNvGraphicFramePr>
            <a:graphicFrameLocks noChangeAspect="1"/>
          </p:cNvGraphicFramePr>
          <p:nvPr/>
        </p:nvGraphicFramePr>
        <p:xfrm>
          <a:off x="2724150" y="5562600"/>
          <a:ext cx="1847850" cy="606425"/>
        </p:xfrm>
        <a:graphic>
          <a:graphicData uri="http://schemas.openxmlformats.org/presentationml/2006/ole">
            <mc:AlternateContent xmlns:mc="http://schemas.openxmlformats.org/markup-compatibility/2006">
              <mc:Choice xmlns:v="urn:schemas-microsoft-com:vml" Requires="v">
                <p:oleObj spid="_x0000_s1784" name="Equation" r:id="rId22" imgW="1155600" imgH="380880" progId="Equation.DSMT4">
                  <p:embed/>
                </p:oleObj>
              </mc:Choice>
              <mc:Fallback>
                <p:oleObj name="Equation" r:id="rId22" imgW="1155600" imgH="3808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24150" y="5562600"/>
                        <a:ext cx="1847850" cy="606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79" name="Object 23"/>
          <p:cNvGraphicFramePr>
            <a:graphicFrameLocks noChangeAspect="1"/>
          </p:cNvGraphicFramePr>
          <p:nvPr/>
        </p:nvGraphicFramePr>
        <p:xfrm>
          <a:off x="4572000" y="5562600"/>
          <a:ext cx="1930400" cy="585788"/>
        </p:xfrm>
        <a:graphic>
          <a:graphicData uri="http://schemas.openxmlformats.org/presentationml/2006/ole">
            <mc:AlternateContent xmlns:mc="http://schemas.openxmlformats.org/markup-compatibility/2006">
              <mc:Choice xmlns:v="urn:schemas-microsoft-com:vml" Requires="v">
                <p:oleObj spid="_x0000_s1785" name="Equation" r:id="rId24" imgW="1206360" imgH="368280" progId="Equation.DSMT4">
                  <p:embed/>
                </p:oleObj>
              </mc:Choice>
              <mc:Fallback>
                <p:oleObj name="Equation" r:id="rId24" imgW="120636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2000" y="5562600"/>
                        <a:ext cx="1930400" cy="585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80" name="Object 24"/>
          <p:cNvGraphicFramePr>
            <a:graphicFrameLocks noChangeAspect="1"/>
          </p:cNvGraphicFramePr>
          <p:nvPr/>
        </p:nvGraphicFramePr>
        <p:xfrm>
          <a:off x="6486525" y="5562600"/>
          <a:ext cx="1666875" cy="585788"/>
        </p:xfrm>
        <a:graphic>
          <a:graphicData uri="http://schemas.openxmlformats.org/presentationml/2006/ole">
            <mc:AlternateContent xmlns:mc="http://schemas.openxmlformats.org/markup-compatibility/2006">
              <mc:Choice xmlns:v="urn:schemas-microsoft-com:vml" Requires="v">
                <p:oleObj spid="_x0000_s1786" name="Equation" r:id="rId26" imgW="1041120" imgH="368280" progId="Equation.DSMT4">
                  <p:embed/>
                </p:oleObj>
              </mc:Choice>
              <mc:Fallback>
                <p:oleObj name="Equation" r:id="rId26" imgW="104112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86525" y="5562600"/>
                        <a:ext cx="1666875" cy="585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3481" name="Object 25"/>
          <p:cNvGraphicFramePr>
            <a:graphicFrameLocks noChangeAspect="1"/>
          </p:cNvGraphicFramePr>
          <p:nvPr/>
        </p:nvGraphicFramePr>
        <p:xfrm>
          <a:off x="8091488" y="5562600"/>
          <a:ext cx="671512" cy="585788"/>
        </p:xfrm>
        <a:graphic>
          <a:graphicData uri="http://schemas.openxmlformats.org/presentationml/2006/ole">
            <mc:AlternateContent xmlns:mc="http://schemas.openxmlformats.org/markup-compatibility/2006">
              <mc:Choice xmlns:v="urn:schemas-microsoft-com:vml" Requires="v">
                <p:oleObj spid="_x0000_s1787" name="Equation" r:id="rId28" imgW="419040" imgH="368280" progId="Equation.DSMT4">
                  <p:embed/>
                </p:oleObj>
              </mc:Choice>
              <mc:Fallback>
                <p:oleObj name="Equation" r:id="rId28" imgW="41904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91488" y="5562600"/>
                        <a:ext cx="671512" cy="585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30"/>
          <a:stretch>
            <a:fillRect/>
          </a:stretch>
        </p:blipFill>
        <p:spPr>
          <a:xfrm>
            <a:off x="537575" y="3597275"/>
            <a:ext cx="1645238" cy="675723"/>
          </a:xfrm>
          <a:prstGeom prst="rect">
            <a:avLst/>
          </a:prstGeom>
        </p:spPr>
      </p:pic>
    </p:spTree>
    <p:extLst>
      <p:ext uri="{BB962C8B-B14F-4D97-AF65-F5344CB8AC3E}">
        <p14:creationId xmlns:p14="http://schemas.microsoft.com/office/powerpoint/2010/main" val="1999676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July 5,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FF00B6C5-2116-5E4E-8715-F767DF1618D8}" type="slidenum">
              <a:rPr lang="en-US"/>
              <a:pPr/>
              <a:t>22</a:t>
            </a:fld>
            <a:endParaRPr lang="en-US"/>
          </a:p>
        </p:txBody>
      </p:sp>
      <p:pic>
        <p:nvPicPr>
          <p:cNvPr id="404482" name="Picture 2" descr="FG28_020"/>
          <p:cNvPicPr>
            <a:picLocks noChangeAspect="1" noChangeArrowheads="1"/>
          </p:cNvPicPr>
          <p:nvPr/>
        </p:nvPicPr>
        <p:blipFill>
          <a:blip r:embed="rId3"/>
          <a:srcRect/>
          <a:stretch>
            <a:fillRect/>
          </a:stretch>
        </p:blipFill>
        <p:spPr bwMode="auto">
          <a:xfrm>
            <a:off x="4648200" y="2933700"/>
            <a:ext cx="5410200" cy="3771900"/>
          </a:xfrm>
          <a:prstGeom prst="rect">
            <a:avLst/>
          </a:prstGeom>
          <a:noFill/>
        </p:spPr>
      </p:pic>
      <p:sp>
        <p:nvSpPr>
          <p:cNvPr id="404483" name="Rectangle 3"/>
          <p:cNvSpPr>
            <a:spLocks noGrp="1" noChangeArrowheads="1"/>
          </p:cNvSpPr>
          <p:nvPr>
            <p:ph type="title"/>
          </p:nvPr>
        </p:nvSpPr>
        <p:spPr>
          <a:xfrm>
            <a:off x="381000" y="76200"/>
            <a:ext cx="8534400" cy="609600"/>
          </a:xfrm>
        </p:spPr>
        <p:txBody>
          <a:bodyPr/>
          <a:lstStyle/>
          <a:p>
            <a:r>
              <a:rPr lang="en-US"/>
              <a:t>Magnetic Materials - Ferromagnetism</a:t>
            </a:r>
          </a:p>
        </p:txBody>
      </p:sp>
      <p:graphicFrame>
        <p:nvGraphicFramePr>
          <p:cNvPr id="40448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578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578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578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7" name="Rectangle 7"/>
          <p:cNvSpPr>
            <a:spLocks noGrp="1" noChangeArrowheads="1"/>
          </p:cNvSpPr>
          <p:nvPr>
            <p:ph type="body" idx="1"/>
          </p:nvPr>
        </p:nvSpPr>
        <p:spPr>
          <a:xfrm>
            <a:off x="304800" y="609600"/>
            <a:ext cx="8534400" cy="3048000"/>
          </a:xfrm>
        </p:spPr>
        <p:txBody>
          <a:bodyPr/>
          <a:lstStyle/>
          <a:p>
            <a:pPr>
              <a:lnSpc>
                <a:spcPct val="90000"/>
              </a:lnSpc>
            </a:pPr>
            <a:r>
              <a:rPr lang="en-US" sz="2400" dirty="0"/>
              <a:t>Iron is a material that can turn into a strong magnet</a:t>
            </a:r>
          </a:p>
          <a:p>
            <a:pPr lvl="1">
              <a:lnSpc>
                <a:spcPct val="90000"/>
              </a:lnSpc>
            </a:pPr>
            <a:r>
              <a:rPr lang="en-US" sz="2000" dirty="0"/>
              <a:t>This kind of material is called </a:t>
            </a:r>
            <a:r>
              <a:rPr lang="en-US" sz="2000" b="1" u="sng" dirty="0">
                <a:solidFill>
                  <a:srgbClr val="CC0000"/>
                </a:solidFill>
                <a:effectLst>
                  <a:outerShdw blurRad="38100" dist="38100" dir="2700000" algn="tl">
                    <a:srgbClr val="DDDDDD"/>
                  </a:outerShdw>
                </a:effectLst>
              </a:rPr>
              <a:t>ferromagnetic</a:t>
            </a:r>
            <a:r>
              <a:rPr lang="en-US" sz="2000" dirty="0"/>
              <a:t> material</a:t>
            </a:r>
          </a:p>
          <a:p>
            <a:pPr>
              <a:lnSpc>
                <a:spcPct val="90000"/>
              </a:lnSpc>
            </a:pPr>
            <a:r>
              <a:rPr lang="en-US" sz="2400" dirty="0"/>
              <a:t>In microscopic sense, ferromagnetic materials </a:t>
            </a:r>
            <a:r>
              <a:rPr lang="en-US" sz="2400" dirty="0" smtClean="0"/>
              <a:t>consist </a:t>
            </a:r>
            <a:r>
              <a:rPr lang="en-US" sz="2400" dirty="0"/>
              <a:t>of many tiny regions called </a:t>
            </a:r>
            <a:r>
              <a:rPr lang="en-US" sz="2400" b="1" u="sng" dirty="0">
                <a:solidFill>
                  <a:srgbClr val="CC0000"/>
                </a:solidFill>
                <a:effectLst>
                  <a:outerShdw blurRad="38100" dist="38100" dir="2700000" algn="tl">
                    <a:srgbClr val="DDDDDD"/>
                  </a:outerShdw>
                </a:effectLst>
              </a:rPr>
              <a:t>domains</a:t>
            </a:r>
          </a:p>
          <a:p>
            <a:pPr lvl="1">
              <a:lnSpc>
                <a:spcPct val="90000"/>
              </a:lnSpc>
            </a:pPr>
            <a:r>
              <a:rPr lang="en-US" sz="2000" dirty="0"/>
              <a:t>Domains are like little magnets usually smaller than 1mm in length or width</a:t>
            </a:r>
          </a:p>
          <a:p>
            <a:pPr>
              <a:lnSpc>
                <a:spcPct val="90000"/>
              </a:lnSpc>
            </a:pPr>
            <a:r>
              <a:rPr lang="en-US" sz="2400" dirty="0"/>
              <a:t>What do you think the alignment of domains are like when they are not magnetized?</a:t>
            </a:r>
          </a:p>
          <a:p>
            <a:pPr lvl="1">
              <a:lnSpc>
                <a:spcPct val="90000"/>
              </a:lnSpc>
            </a:pPr>
            <a:r>
              <a:rPr lang="en-US" sz="2000" dirty="0"/>
              <a:t>Randomly arranged</a:t>
            </a:r>
          </a:p>
        </p:txBody>
      </p:sp>
      <p:graphicFrame>
        <p:nvGraphicFramePr>
          <p:cNvPr id="40448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578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9" name="Rectangle 9"/>
          <p:cNvSpPr>
            <a:spLocks noChangeArrowheads="1"/>
          </p:cNvSpPr>
          <p:nvPr/>
        </p:nvSpPr>
        <p:spPr bwMode="auto">
          <a:xfrm>
            <a:off x="381000" y="3581400"/>
            <a:ext cx="5181600" cy="2667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a:solidFill>
                  <a:schemeClr val="accent2"/>
                </a:solidFill>
                <a:latin typeface="Arial Narrow" charset="0"/>
              </a:rPr>
              <a:t>What if they are magnetized?</a:t>
            </a:r>
            <a:r>
              <a:rPr lang="en-US" sz="2000">
                <a:solidFill>
                  <a:schemeClr val="accent2"/>
                </a:solidFill>
                <a:latin typeface="Arial Narrow" charset="0"/>
              </a:rPr>
              <a:t>	</a:t>
            </a:r>
          </a:p>
          <a:p>
            <a:pPr marL="742950" lvl="1" indent="-285750">
              <a:lnSpc>
                <a:spcPct val="80000"/>
              </a:lnSpc>
              <a:spcBef>
                <a:spcPct val="20000"/>
              </a:spcBef>
              <a:buFontTx/>
              <a:buChar char="–"/>
            </a:pPr>
            <a:r>
              <a:rPr lang="en-US" sz="2000">
                <a:solidFill>
                  <a:srgbClr val="660066"/>
                </a:solidFill>
                <a:latin typeface="Arial Narrow" charset="0"/>
                <a:ea typeface="ＭＳ Ｐゴシック" charset="-128"/>
              </a:rPr>
              <a:t>The size of the domains aligned with the external magnetic field direction grows while those of the domains not aligned reduce</a:t>
            </a:r>
          </a:p>
          <a:p>
            <a:pPr marL="742950" lvl="1" indent="-285750">
              <a:lnSpc>
                <a:spcPct val="80000"/>
              </a:lnSpc>
              <a:spcBef>
                <a:spcPct val="20000"/>
              </a:spcBef>
              <a:buFontTx/>
              <a:buChar char="–"/>
            </a:pPr>
            <a:r>
              <a:rPr lang="en-US" sz="2000">
                <a:solidFill>
                  <a:srgbClr val="660066"/>
                </a:solidFill>
                <a:latin typeface="Arial Narrow" charset="0"/>
                <a:ea typeface="ＭＳ Ｐゴシック" charset="-128"/>
              </a:rPr>
              <a:t>This gives magnetization to the material</a:t>
            </a:r>
          </a:p>
          <a:p>
            <a:pPr marL="342900" indent="-342900">
              <a:lnSpc>
                <a:spcPct val="80000"/>
              </a:lnSpc>
              <a:spcBef>
                <a:spcPct val="20000"/>
              </a:spcBef>
              <a:buFontTx/>
              <a:buChar char="•"/>
            </a:pPr>
            <a:r>
              <a:rPr lang="en-US">
                <a:solidFill>
                  <a:schemeClr val="accent2"/>
                </a:solidFill>
                <a:latin typeface="Arial Narrow" charset="0"/>
              </a:rPr>
              <a:t>How do we demagnetize a bar magnet?</a:t>
            </a:r>
          </a:p>
          <a:p>
            <a:pPr marL="742950" lvl="1" indent="-285750">
              <a:lnSpc>
                <a:spcPct val="80000"/>
              </a:lnSpc>
              <a:spcBef>
                <a:spcPct val="20000"/>
              </a:spcBef>
              <a:buFontTx/>
              <a:buChar char="–"/>
            </a:pPr>
            <a:r>
              <a:rPr lang="en-US" sz="2000">
                <a:solidFill>
                  <a:srgbClr val="660066"/>
                </a:solidFill>
                <a:latin typeface="Arial Narrow" charset="0"/>
                <a:ea typeface="ＭＳ Ｐゴシック" charset="-128"/>
              </a:rPr>
              <a:t>Hit the magnet hard or heat it over the Curie temperature</a:t>
            </a:r>
          </a:p>
        </p:txBody>
      </p:sp>
      <p:sp>
        <p:nvSpPr>
          <p:cNvPr id="404491" name="Rectangle 11"/>
          <p:cNvSpPr>
            <a:spLocks noChangeArrowheads="1"/>
          </p:cNvSpPr>
          <p:nvPr/>
        </p:nvSpPr>
        <p:spPr bwMode="auto">
          <a:xfrm>
            <a:off x="6400800" y="6400800"/>
            <a:ext cx="381000" cy="457200"/>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448549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Thursday, July 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533D2329-703B-F840-97D8-962E834D4727}" type="slidenum">
              <a:rPr lang="en-US"/>
              <a:pPr/>
              <a:t>23</a:t>
            </a:fld>
            <a:endParaRPr lang="en-US"/>
          </a:p>
        </p:txBody>
      </p:sp>
      <p:sp>
        <p:nvSpPr>
          <p:cNvPr id="405506" name="Rectangle 2"/>
          <p:cNvSpPr>
            <a:spLocks noGrp="1" noChangeArrowheads="1"/>
          </p:cNvSpPr>
          <p:nvPr>
            <p:ph type="title"/>
          </p:nvPr>
        </p:nvSpPr>
        <p:spPr>
          <a:xfrm>
            <a:off x="1524000" y="152400"/>
            <a:ext cx="5943600" cy="609600"/>
          </a:xfrm>
        </p:spPr>
        <p:txBody>
          <a:bodyPr/>
          <a:lstStyle/>
          <a:p>
            <a:r>
              <a:rPr lang="en-US" b="1"/>
              <a:t>B</a:t>
            </a:r>
            <a:r>
              <a:rPr lang="en-US"/>
              <a:t> in Magnetic Materials</a:t>
            </a:r>
          </a:p>
        </p:txBody>
      </p:sp>
      <p:graphicFrame>
        <p:nvGraphicFramePr>
          <p:cNvPr id="4055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7061"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706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706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510" name="Rectangle 6"/>
          <p:cNvSpPr>
            <a:spLocks noGrp="1" noChangeArrowheads="1"/>
          </p:cNvSpPr>
          <p:nvPr>
            <p:ph type="body" idx="1"/>
          </p:nvPr>
        </p:nvSpPr>
        <p:spPr>
          <a:xfrm>
            <a:off x="381000" y="838200"/>
            <a:ext cx="8382000" cy="5486400"/>
          </a:xfrm>
        </p:spPr>
        <p:txBody>
          <a:bodyPr/>
          <a:lstStyle/>
          <a:p>
            <a:pPr>
              <a:lnSpc>
                <a:spcPct val="80000"/>
              </a:lnSpc>
            </a:pPr>
            <a:r>
              <a:rPr lang="en-US" sz="2800"/>
              <a:t>What is the magnetic field inside a solenoid?</a:t>
            </a:r>
          </a:p>
          <a:p>
            <a:pPr>
              <a:lnSpc>
                <a:spcPct val="80000"/>
              </a:lnSpc>
            </a:pPr>
            <a:r>
              <a:rPr lang="en-US" sz="2800"/>
              <a:t> </a:t>
            </a:r>
          </a:p>
          <a:p>
            <a:pPr lvl="1">
              <a:lnSpc>
                <a:spcPct val="80000"/>
              </a:lnSpc>
            </a:pPr>
            <a:r>
              <a:rPr lang="en-US" sz="2400"/>
              <a:t>Magnetic field in a long solenoid is directly proportional to the current.</a:t>
            </a:r>
          </a:p>
          <a:p>
            <a:pPr lvl="1">
              <a:lnSpc>
                <a:spcPct val="80000"/>
              </a:lnSpc>
            </a:pPr>
            <a:r>
              <a:rPr lang="en-US" sz="2400"/>
              <a:t>This is valid only if air is inside the coil</a:t>
            </a:r>
          </a:p>
          <a:p>
            <a:pPr>
              <a:lnSpc>
                <a:spcPct val="80000"/>
              </a:lnSpc>
            </a:pPr>
            <a:r>
              <a:rPr lang="en-US" sz="2800"/>
              <a:t>What do you think will happen to B if we have something other than the air inside the solenoid?</a:t>
            </a:r>
          </a:p>
          <a:p>
            <a:pPr lvl="1">
              <a:lnSpc>
                <a:spcPct val="80000"/>
              </a:lnSpc>
            </a:pPr>
            <a:r>
              <a:rPr lang="en-US" sz="2400"/>
              <a:t>It will be increased dramatically, when the current flows</a:t>
            </a:r>
          </a:p>
          <a:p>
            <a:pPr lvl="2">
              <a:lnSpc>
                <a:spcPct val="80000"/>
              </a:lnSpc>
            </a:pPr>
            <a:r>
              <a:rPr lang="en-US" sz="2000"/>
              <a:t>Especially if a ferromagnetic material such as an iron is put inside, the field could increase by several orders of magnitude</a:t>
            </a:r>
          </a:p>
          <a:p>
            <a:pPr>
              <a:lnSpc>
                <a:spcPct val="80000"/>
              </a:lnSpc>
            </a:pPr>
            <a:r>
              <a:rPr lang="en-US" sz="2800"/>
              <a:t>Why?</a:t>
            </a:r>
          </a:p>
          <a:p>
            <a:pPr lvl="1">
              <a:lnSpc>
                <a:spcPct val="80000"/>
              </a:lnSpc>
            </a:pPr>
            <a:r>
              <a:rPr lang="en-US" sz="2400"/>
              <a:t>Since the domains in the iron aligns permanently by the external field.</a:t>
            </a:r>
          </a:p>
          <a:p>
            <a:pPr lvl="1">
              <a:lnSpc>
                <a:spcPct val="80000"/>
              </a:lnSpc>
            </a:pPr>
            <a:r>
              <a:rPr lang="en-US" sz="2400"/>
              <a:t>The resulting magnetic field is the sum of that due to current and due to the iron</a:t>
            </a:r>
          </a:p>
        </p:txBody>
      </p:sp>
      <p:graphicFrame>
        <p:nvGraphicFramePr>
          <p:cNvPr id="40551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706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12" name="Object 8"/>
          <p:cNvGraphicFramePr>
            <a:graphicFrameLocks noChangeAspect="1"/>
          </p:cNvGraphicFramePr>
          <p:nvPr/>
        </p:nvGraphicFramePr>
        <p:xfrm>
          <a:off x="1066800" y="1163638"/>
          <a:ext cx="885825" cy="588962"/>
        </p:xfrm>
        <a:graphic>
          <a:graphicData uri="http://schemas.openxmlformats.org/presentationml/2006/ole">
            <mc:AlternateContent xmlns:mc="http://schemas.openxmlformats.org/markup-compatibility/2006">
              <mc:Choice xmlns:v="urn:schemas-microsoft-com:vml" Requires="v">
                <p:oleObj spid="_x0000_s397065"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1163638"/>
                        <a:ext cx="8858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5513" name="Object 9"/>
          <p:cNvGraphicFramePr>
            <a:graphicFrameLocks noChangeAspect="1"/>
          </p:cNvGraphicFramePr>
          <p:nvPr/>
        </p:nvGraphicFramePr>
        <p:xfrm>
          <a:off x="1819275" y="1163638"/>
          <a:ext cx="923925" cy="588962"/>
        </p:xfrm>
        <a:graphic>
          <a:graphicData uri="http://schemas.openxmlformats.org/presentationml/2006/ole">
            <mc:AlternateContent xmlns:mc="http://schemas.openxmlformats.org/markup-compatibility/2006">
              <mc:Choice xmlns:v="urn:schemas-microsoft-com:vml" Requires="v">
                <p:oleObj spid="_x0000_s397066" name="Equation" r:id="rId10" imgW="317160" imgH="203040" progId="Equation.DSMT4">
                  <p:embed/>
                </p:oleObj>
              </mc:Choice>
              <mc:Fallback>
                <p:oleObj name="Equation" r:id="rId10" imgW="317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9275" y="1163638"/>
                        <a:ext cx="9239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7173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July 5,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C525087A-E0AD-1949-8668-F9FBE8DE05F3}" type="slidenum">
              <a:rPr lang="en-US"/>
              <a:pPr/>
              <a:t>24</a:t>
            </a:fld>
            <a:endParaRPr lang="en-US"/>
          </a:p>
        </p:txBody>
      </p:sp>
      <p:sp>
        <p:nvSpPr>
          <p:cNvPr id="406530" name="Rectangle 2"/>
          <p:cNvSpPr>
            <a:spLocks noGrp="1" noChangeArrowheads="1"/>
          </p:cNvSpPr>
          <p:nvPr>
            <p:ph type="title"/>
          </p:nvPr>
        </p:nvSpPr>
        <p:spPr>
          <a:xfrm>
            <a:off x="0" y="76200"/>
            <a:ext cx="9144000" cy="609600"/>
          </a:xfrm>
        </p:spPr>
        <p:txBody>
          <a:bodyPr/>
          <a:lstStyle/>
          <a:p>
            <a:r>
              <a:rPr lang="en-US" b="1"/>
              <a:t>B</a:t>
            </a:r>
            <a:r>
              <a:rPr lang="en-US"/>
              <a:t> in Magnetic Materials</a:t>
            </a:r>
          </a:p>
        </p:txBody>
      </p:sp>
      <p:graphicFrame>
        <p:nvGraphicFramePr>
          <p:cNvPr id="4065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89088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89088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9088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6534" name="Rectangle 6"/>
          <p:cNvSpPr>
            <a:spLocks noGrp="1" noChangeArrowheads="1"/>
          </p:cNvSpPr>
          <p:nvPr>
            <p:ph type="body" idx="1"/>
          </p:nvPr>
        </p:nvSpPr>
        <p:spPr>
          <a:xfrm>
            <a:off x="381000" y="609600"/>
            <a:ext cx="8153400" cy="5791200"/>
          </a:xfrm>
        </p:spPr>
        <p:txBody>
          <a:bodyPr/>
          <a:lstStyle/>
          <a:p>
            <a:r>
              <a:rPr lang="en-US" sz="2800" dirty="0"/>
              <a:t>It is sometimes convenient to write the total field as the sum of two terms</a:t>
            </a:r>
          </a:p>
          <a:p>
            <a:r>
              <a:rPr lang="en-US" sz="2800" dirty="0"/>
              <a:t> </a:t>
            </a:r>
          </a:p>
          <a:p>
            <a:pPr lvl="1"/>
            <a:r>
              <a:rPr lang="en-US" sz="2400" b="1" dirty="0"/>
              <a:t>B</a:t>
            </a:r>
            <a:r>
              <a:rPr lang="en-US" sz="2400" b="1" baseline="-25000" dirty="0"/>
              <a:t>0</a:t>
            </a:r>
            <a:r>
              <a:rPr lang="en-US" sz="2400" dirty="0"/>
              <a:t> is the field due only to the current in the wire, namely the external field</a:t>
            </a:r>
          </a:p>
          <a:p>
            <a:pPr lvl="2"/>
            <a:r>
              <a:rPr lang="en-US" sz="2000" dirty="0"/>
              <a:t>The field that would be present without a ferromagnetic material</a:t>
            </a:r>
          </a:p>
          <a:p>
            <a:pPr lvl="1"/>
            <a:r>
              <a:rPr lang="en-US" sz="2400" b="1" dirty="0"/>
              <a:t>B</a:t>
            </a:r>
            <a:r>
              <a:rPr lang="en-US" sz="2400" b="1" baseline="-25000" dirty="0"/>
              <a:t>M</a:t>
            </a:r>
            <a:r>
              <a:rPr lang="en-US" sz="2400" dirty="0"/>
              <a:t> is the additional field due to the ferromagnetic material itself; often </a:t>
            </a:r>
            <a:r>
              <a:rPr lang="en-US" sz="2400" b="1" dirty="0"/>
              <a:t>B</a:t>
            </a:r>
            <a:r>
              <a:rPr lang="en-US" sz="2400" b="1" baseline="-25000" dirty="0"/>
              <a:t>M</a:t>
            </a:r>
            <a:r>
              <a:rPr lang="en-US" sz="2400" dirty="0"/>
              <a:t>&gt;&gt;</a:t>
            </a:r>
            <a:r>
              <a:rPr lang="en-US" sz="2400" b="1" dirty="0"/>
              <a:t>B</a:t>
            </a:r>
            <a:r>
              <a:rPr lang="en-US" sz="2400" b="1" baseline="-25000" dirty="0"/>
              <a:t>0</a:t>
            </a:r>
          </a:p>
          <a:p>
            <a:r>
              <a:rPr lang="en-US" sz="2800" dirty="0">
                <a:sym typeface="Wingdings" charset="2"/>
              </a:rPr>
              <a:t>The total field in this case can be written by replacing</a:t>
            </a:r>
            <a:r>
              <a:rPr lang="en-US" sz="2800" dirty="0" smtClean="0">
                <a:sym typeface="Wingdings" charset="2"/>
              </a:rPr>
              <a:t> </a:t>
            </a:r>
            <a:r>
              <a:rPr lang="en-US" sz="2800" dirty="0" smtClean="0">
                <a:latin typeface="Symbol" charset="2"/>
                <a:sym typeface="Wingdings" charset="2"/>
              </a:rPr>
              <a:t>μ</a:t>
            </a:r>
            <a:r>
              <a:rPr lang="en-US" sz="2800" baseline="-25000" dirty="0" smtClean="0">
                <a:sym typeface="Wingdings" charset="2"/>
              </a:rPr>
              <a:t>0</a:t>
            </a:r>
            <a:r>
              <a:rPr lang="en-US" sz="2800" dirty="0" smtClean="0">
                <a:sym typeface="Wingdings" charset="2"/>
              </a:rPr>
              <a:t> </a:t>
            </a:r>
            <a:r>
              <a:rPr lang="en-US" sz="2800" dirty="0">
                <a:sym typeface="Wingdings" charset="2"/>
              </a:rPr>
              <a:t>with another proportionality constant</a:t>
            </a:r>
            <a:r>
              <a:rPr lang="en-US" sz="2800" dirty="0" smtClean="0">
                <a:sym typeface="Wingdings" charset="2"/>
              </a:rPr>
              <a:t> </a:t>
            </a:r>
            <a:r>
              <a:rPr lang="en-US" sz="2800" dirty="0" err="1" smtClean="0">
                <a:latin typeface="Symbol" charset="2"/>
                <a:sym typeface="Wingdings" charset="2"/>
              </a:rPr>
              <a:t>μ</a:t>
            </a:r>
            <a:r>
              <a:rPr lang="en-US" sz="2800" dirty="0" smtClean="0">
                <a:sym typeface="Wingdings" charset="2"/>
              </a:rPr>
              <a:t>, </a:t>
            </a:r>
            <a:r>
              <a:rPr lang="en-US" sz="2800" dirty="0">
                <a:sym typeface="Wingdings" charset="2"/>
              </a:rPr>
              <a:t>the magnetic permeability of the material</a:t>
            </a:r>
          </a:p>
          <a:p>
            <a:pPr lvl="1"/>
            <a:r>
              <a:rPr lang="en-US" sz="2400" dirty="0" smtClean="0">
                <a:sym typeface="Wingdings" charset="2"/>
              </a:rPr>
              <a:t> </a:t>
            </a:r>
            <a:r>
              <a:rPr lang="en-US" sz="2400" dirty="0" err="1" smtClean="0">
                <a:latin typeface="Symbol" charset="2"/>
                <a:sym typeface="Wingdings" charset="2"/>
              </a:rPr>
              <a:t>μ</a:t>
            </a:r>
            <a:r>
              <a:rPr lang="en-US" sz="2400" dirty="0" smtClean="0">
                <a:sym typeface="Wingdings" charset="2"/>
              </a:rPr>
              <a:t> </a:t>
            </a:r>
            <a:r>
              <a:rPr lang="en-US" sz="2400" dirty="0">
                <a:sym typeface="Wingdings" charset="2"/>
              </a:rPr>
              <a:t>is a property of a magnetic material</a:t>
            </a:r>
          </a:p>
          <a:p>
            <a:pPr lvl="1"/>
            <a:r>
              <a:rPr lang="en-US" sz="2400" dirty="0" smtClean="0">
                <a:sym typeface="Wingdings" charset="2"/>
              </a:rPr>
              <a:t> </a:t>
            </a:r>
            <a:r>
              <a:rPr lang="en-US" sz="2400" dirty="0" err="1" smtClean="0">
                <a:latin typeface="Symbol" charset="2"/>
                <a:sym typeface="Wingdings" charset="2"/>
              </a:rPr>
              <a:t>μ</a:t>
            </a:r>
            <a:r>
              <a:rPr lang="en-US" sz="2400" dirty="0" smtClean="0">
                <a:sym typeface="Wingdings" charset="2"/>
              </a:rPr>
              <a:t> </a:t>
            </a:r>
            <a:r>
              <a:rPr lang="en-US" sz="2400" dirty="0">
                <a:sym typeface="Wingdings" charset="2"/>
              </a:rPr>
              <a:t>is not a constant but varies with the external field</a:t>
            </a:r>
          </a:p>
        </p:txBody>
      </p:sp>
      <p:graphicFrame>
        <p:nvGraphicFramePr>
          <p:cNvPr id="4065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9088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6" name="Object 8"/>
          <p:cNvGraphicFramePr>
            <a:graphicFrameLocks noChangeAspect="1"/>
          </p:cNvGraphicFramePr>
          <p:nvPr/>
        </p:nvGraphicFramePr>
        <p:xfrm>
          <a:off x="990600" y="1522413"/>
          <a:ext cx="714375" cy="534987"/>
        </p:xfrm>
        <a:graphic>
          <a:graphicData uri="http://schemas.openxmlformats.org/presentationml/2006/ole">
            <mc:AlternateContent xmlns:mc="http://schemas.openxmlformats.org/markup-compatibility/2006">
              <mc:Choice xmlns:v="urn:schemas-microsoft-com:vml" Requires="v">
                <p:oleObj spid="_x0000_s890889" name="Equation" r:id="rId8" imgW="253800" imgH="190440" progId="Equation.DSMT4">
                  <p:embed/>
                </p:oleObj>
              </mc:Choice>
              <mc:Fallback>
                <p:oleObj name="Equation" r:id="rId8" imgW="253800" imgH="1904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522413"/>
                        <a:ext cx="714375" cy="5349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7" name="Object 9"/>
          <p:cNvGraphicFramePr>
            <a:graphicFrameLocks noChangeAspect="1"/>
          </p:cNvGraphicFramePr>
          <p:nvPr/>
        </p:nvGraphicFramePr>
        <p:xfrm>
          <a:off x="4572000" y="4953000"/>
          <a:ext cx="1320800" cy="493713"/>
        </p:xfrm>
        <a:graphic>
          <a:graphicData uri="http://schemas.openxmlformats.org/presentationml/2006/ole">
            <mc:AlternateContent xmlns:mc="http://schemas.openxmlformats.org/markup-compatibility/2006">
              <mc:Choice xmlns:v="urn:schemas-microsoft-com:vml" Requires="v">
                <p:oleObj spid="_x0000_s890890" name="Equation" r:id="rId10" imgW="507960" imgH="190440" progId="Equation.DSMT4">
                  <p:embed/>
                </p:oleObj>
              </mc:Choice>
              <mc:Fallback>
                <p:oleObj name="Equation" r:id="rId10" imgW="507960" imgH="1904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953000"/>
                        <a:ext cx="1320800" cy="4937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6538" name="Object 10"/>
          <p:cNvGraphicFramePr>
            <a:graphicFrameLocks noChangeAspect="1"/>
          </p:cNvGraphicFramePr>
          <p:nvPr/>
        </p:nvGraphicFramePr>
        <p:xfrm>
          <a:off x="1624013" y="1524000"/>
          <a:ext cx="857250" cy="641350"/>
        </p:xfrm>
        <a:graphic>
          <a:graphicData uri="http://schemas.openxmlformats.org/presentationml/2006/ole">
            <mc:AlternateContent xmlns:mc="http://schemas.openxmlformats.org/markup-compatibility/2006">
              <mc:Choice xmlns:v="urn:schemas-microsoft-com:vml" Requires="v">
                <p:oleObj spid="_x0000_s890891" name="Equation" r:id="rId12" imgW="304560" imgH="228600" progId="Equation.DSMT4">
                  <p:embed/>
                </p:oleObj>
              </mc:Choice>
              <mc:Fallback>
                <p:oleObj name="Equation" r:id="rId12" imgW="30456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4013" y="1524000"/>
                        <a:ext cx="857250"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9" name="Object 11"/>
          <p:cNvGraphicFramePr>
            <a:graphicFrameLocks noChangeAspect="1"/>
          </p:cNvGraphicFramePr>
          <p:nvPr/>
        </p:nvGraphicFramePr>
        <p:xfrm>
          <a:off x="2405063" y="1524000"/>
          <a:ext cx="642937" cy="641350"/>
        </p:xfrm>
        <a:graphic>
          <a:graphicData uri="http://schemas.openxmlformats.org/presentationml/2006/ole">
            <mc:AlternateContent xmlns:mc="http://schemas.openxmlformats.org/markup-compatibility/2006">
              <mc:Choice xmlns:v="urn:schemas-microsoft-com:vml" Requires="v">
                <p:oleObj spid="_x0000_s890892" name="Equation" r:id="rId14" imgW="228600" imgH="228600" progId="Equation.DSMT4">
                  <p:embed/>
                </p:oleObj>
              </mc:Choice>
              <mc:Fallback>
                <p:oleObj name="Equation" r:id="rId14" imgW="2286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5063" y="1524000"/>
                        <a:ext cx="642937"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4555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2B90D3B8-B718-3E46-9C10-1B34DA3ABC38}" type="slidenum">
              <a:rPr lang="en-US"/>
              <a:pPr/>
              <a:t>25</a:t>
            </a:fld>
            <a:endParaRPr lang="en-US"/>
          </a:p>
        </p:txBody>
      </p:sp>
      <p:pic>
        <p:nvPicPr>
          <p:cNvPr id="407554" name="Picture 2" descr="FG28_025"/>
          <p:cNvPicPr>
            <a:picLocks noChangeAspect="1" noChangeArrowheads="1"/>
          </p:cNvPicPr>
          <p:nvPr/>
        </p:nvPicPr>
        <p:blipFill>
          <a:blip r:embed="rId3"/>
          <a:srcRect/>
          <a:stretch>
            <a:fillRect/>
          </a:stretch>
        </p:blipFill>
        <p:spPr bwMode="auto">
          <a:xfrm>
            <a:off x="5486400" y="5334000"/>
            <a:ext cx="3962400" cy="1447800"/>
          </a:xfrm>
          <a:prstGeom prst="rect">
            <a:avLst/>
          </a:prstGeom>
          <a:noFill/>
        </p:spPr>
      </p:pic>
      <p:pic>
        <p:nvPicPr>
          <p:cNvPr id="407555" name="Picture 3" descr="FG28_024"/>
          <p:cNvPicPr>
            <a:picLocks noChangeAspect="1" noChangeArrowheads="1"/>
          </p:cNvPicPr>
          <p:nvPr/>
        </p:nvPicPr>
        <p:blipFill>
          <a:blip r:embed="rId4"/>
          <a:srcRect/>
          <a:stretch>
            <a:fillRect/>
          </a:stretch>
        </p:blipFill>
        <p:spPr bwMode="auto">
          <a:xfrm>
            <a:off x="6934200" y="0"/>
            <a:ext cx="2530475" cy="1898650"/>
          </a:xfrm>
          <a:prstGeom prst="rect">
            <a:avLst/>
          </a:prstGeom>
          <a:noFill/>
        </p:spPr>
      </p:pic>
      <p:sp>
        <p:nvSpPr>
          <p:cNvPr id="407556" name="AutoShape 4"/>
          <p:cNvSpPr>
            <a:spLocks noChangeArrowheads="1"/>
          </p:cNvSpPr>
          <p:nvPr/>
        </p:nvSpPr>
        <p:spPr bwMode="auto">
          <a:xfrm rot="628028">
            <a:off x="5197475" y="304800"/>
            <a:ext cx="2270125" cy="671513"/>
          </a:xfrm>
          <a:prstGeom prst="rightArrow">
            <a:avLst>
              <a:gd name="adj1" fmla="val 50000"/>
              <a:gd name="adj2" fmla="val 84515"/>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1800" b="1">
                <a:solidFill>
                  <a:srgbClr val="CC0000"/>
                </a:solidFill>
                <a:latin typeface="Arial Narrow" charset="0"/>
              </a:rPr>
              <a:t>Iron Core Toroid</a:t>
            </a:r>
            <a:endParaRPr lang="en-US" sz="1800" b="1" baseline="-25000">
              <a:solidFill>
                <a:srgbClr val="CC0000"/>
              </a:solidFill>
              <a:latin typeface="Arial Narrow" charset="0"/>
            </a:endParaRPr>
          </a:p>
        </p:txBody>
      </p:sp>
      <p:sp>
        <p:nvSpPr>
          <p:cNvPr id="407557" name="Rectangle 5"/>
          <p:cNvSpPr>
            <a:spLocks noGrp="1" noChangeArrowheads="1"/>
          </p:cNvSpPr>
          <p:nvPr>
            <p:ph type="title"/>
          </p:nvPr>
        </p:nvSpPr>
        <p:spPr>
          <a:xfrm>
            <a:off x="2286000" y="0"/>
            <a:ext cx="3429000" cy="609600"/>
          </a:xfrm>
        </p:spPr>
        <p:txBody>
          <a:bodyPr/>
          <a:lstStyle/>
          <a:p>
            <a:r>
              <a:rPr lang="en-US"/>
              <a:t>Hysteresis</a:t>
            </a:r>
          </a:p>
        </p:txBody>
      </p:sp>
      <p:graphicFrame>
        <p:nvGraphicFramePr>
          <p:cNvPr id="407558"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885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59"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885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885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7561" name="Rectangle 9"/>
          <p:cNvSpPr>
            <a:spLocks noGrp="1" noChangeArrowheads="1"/>
          </p:cNvSpPr>
          <p:nvPr>
            <p:ph type="body" idx="1"/>
          </p:nvPr>
        </p:nvSpPr>
        <p:spPr>
          <a:xfrm>
            <a:off x="152400" y="381000"/>
            <a:ext cx="8534400" cy="6019800"/>
          </a:xfrm>
          <a:noFill/>
        </p:spPr>
        <p:txBody>
          <a:bodyPr/>
          <a:lstStyle/>
          <a:p>
            <a:pPr>
              <a:lnSpc>
                <a:spcPct val="90000"/>
              </a:lnSpc>
            </a:pPr>
            <a:r>
              <a:rPr lang="en-US" sz="2800" dirty="0"/>
              <a:t>What is a </a:t>
            </a:r>
            <a:r>
              <a:rPr lang="en-US" sz="2800" dirty="0" err="1"/>
              <a:t>toroid</a:t>
            </a:r>
            <a:r>
              <a:rPr lang="en-US" sz="2800" dirty="0"/>
              <a:t>?</a:t>
            </a:r>
          </a:p>
          <a:p>
            <a:pPr lvl="1">
              <a:lnSpc>
                <a:spcPct val="90000"/>
              </a:lnSpc>
            </a:pPr>
            <a:r>
              <a:rPr lang="en-US" sz="2400" dirty="0"/>
              <a:t>A solenoid bent into a shape</a:t>
            </a:r>
          </a:p>
          <a:p>
            <a:pPr>
              <a:lnSpc>
                <a:spcPct val="90000"/>
              </a:lnSpc>
            </a:pPr>
            <a:r>
              <a:rPr lang="en-US" sz="2800" dirty="0" err="1"/>
              <a:t>Toroid</a:t>
            </a:r>
            <a:r>
              <a:rPr lang="en-US" sz="2800" dirty="0" smtClean="0"/>
              <a:t> can be </a:t>
            </a:r>
            <a:r>
              <a:rPr lang="en-US" sz="2800" dirty="0"/>
              <a:t>used for magnetic field measurement</a:t>
            </a:r>
          </a:p>
          <a:p>
            <a:pPr lvl="1">
              <a:lnSpc>
                <a:spcPct val="90000"/>
              </a:lnSpc>
            </a:pPr>
            <a:r>
              <a:rPr lang="en-US" sz="2400" dirty="0"/>
              <a:t>Why?</a:t>
            </a:r>
          </a:p>
          <a:p>
            <a:pPr lvl="1">
              <a:lnSpc>
                <a:spcPct val="90000"/>
              </a:lnSpc>
            </a:pPr>
            <a:r>
              <a:rPr lang="en-US" sz="2400" dirty="0"/>
              <a:t>Since it does not leak magnetic field outside of itself, it fully contains all the magnetic field created within it.</a:t>
            </a:r>
          </a:p>
          <a:p>
            <a:pPr>
              <a:lnSpc>
                <a:spcPct val="90000"/>
              </a:lnSpc>
            </a:pPr>
            <a:r>
              <a:rPr lang="en-US" sz="2800" dirty="0"/>
              <a:t>Consider an un-magnetized iron core </a:t>
            </a:r>
            <a:r>
              <a:rPr lang="en-US" sz="2800" dirty="0" err="1"/>
              <a:t>toroid</a:t>
            </a:r>
            <a:r>
              <a:rPr lang="en-US" sz="2800" dirty="0"/>
              <a:t>, without any current flowing in the wire</a:t>
            </a:r>
          </a:p>
          <a:p>
            <a:pPr lvl="1">
              <a:lnSpc>
                <a:spcPct val="90000"/>
              </a:lnSpc>
            </a:pPr>
            <a:r>
              <a:rPr lang="en-US" sz="2400" dirty="0"/>
              <a:t>What do you think will happen if the current slowly increases?</a:t>
            </a:r>
          </a:p>
          <a:p>
            <a:pPr lvl="1">
              <a:lnSpc>
                <a:spcPct val="90000"/>
              </a:lnSpc>
            </a:pPr>
            <a:r>
              <a:rPr lang="en-US" sz="2400" dirty="0"/>
              <a:t>B</a:t>
            </a:r>
            <a:r>
              <a:rPr lang="en-US" sz="2400" baseline="-25000" dirty="0"/>
              <a:t>0</a:t>
            </a:r>
            <a:r>
              <a:rPr lang="en-US" sz="2400" dirty="0"/>
              <a:t> increases linearly with the current.</a:t>
            </a:r>
          </a:p>
          <a:p>
            <a:pPr lvl="1">
              <a:lnSpc>
                <a:spcPct val="90000"/>
              </a:lnSpc>
            </a:pPr>
            <a:r>
              <a:rPr lang="en-US" sz="2400" dirty="0"/>
              <a:t>And B increases also but follows the curved line shown in the graph</a:t>
            </a:r>
          </a:p>
          <a:p>
            <a:pPr lvl="1">
              <a:lnSpc>
                <a:spcPct val="90000"/>
              </a:lnSpc>
            </a:pPr>
            <a:r>
              <a:rPr lang="en-US" sz="2400" dirty="0"/>
              <a:t>As B</a:t>
            </a:r>
            <a:r>
              <a:rPr lang="en-US" sz="2400" baseline="-25000" dirty="0"/>
              <a:t>0</a:t>
            </a:r>
            <a:r>
              <a:rPr lang="en-US" sz="2400" dirty="0"/>
              <a:t> increases, the domains become more aligned until nearly all are aligned (point </a:t>
            </a:r>
            <a:r>
              <a:rPr lang="en-US" sz="2400" dirty="0" err="1"/>
              <a:t>b</a:t>
            </a:r>
            <a:r>
              <a:rPr lang="en-US" sz="2400" dirty="0"/>
              <a:t> on the graph)</a:t>
            </a:r>
          </a:p>
          <a:p>
            <a:pPr lvl="2">
              <a:lnSpc>
                <a:spcPct val="90000"/>
              </a:lnSpc>
            </a:pPr>
            <a:r>
              <a:rPr lang="en-US" sz="2000" dirty="0"/>
              <a:t>The iron is said to be approaching saturation</a:t>
            </a:r>
          </a:p>
          <a:p>
            <a:pPr lvl="2">
              <a:lnSpc>
                <a:spcPct val="90000"/>
              </a:lnSpc>
            </a:pPr>
            <a:r>
              <a:rPr lang="en-US" sz="2000" dirty="0"/>
              <a:t>Point </a:t>
            </a:r>
            <a:r>
              <a:rPr lang="en-US" sz="2000" dirty="0" err="1"/>
              <a:t>b</a:t>
            </a:r>
            <a:r>
              <a:rPr lang="en-US" sz="2000" dirty="0"/>
              <a:t> is typically at 70% of the max</a:t>
            </a:r>
          </a:p>
        </p:txBody>
      </p:sp>
      <p:graphicFrame>
        <p:nvGraphicFramePr>
          <p:cNvPr id="407562"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8856"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7867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91043404-27E0-3646-9D84-967F64B35FD7}" type="slidenum">
              <a:rPr lang="en-US"/>
              <a:pPr/>
              <a:t>26</a:t>
            </a:fld>
            <a:endParaRPr lang="en-US"/>
          </a:p>
        </p:txBody>
      </p:sp>
      <p:pic>
        <p:nvPicPr>
          <p:cNvPr id="408578" name="Picture 2" descr="FG28_026"/>
          <p:cNvPicPr>
            <a:picLocks noChangeAspect="1" noChangeArrowheads="1"/>
          </p:cNvPicPr>
          <p:nvPr/>
        </p:nvPicPr>
        <p:blipFill>
          <a:blip r:embed="rId3"/>
          <a:srcRect/>
          <a:stretch>
            <a:fillRect/>
          </a:stretch>
        </p:blipFill>
        <p:spPr bwMode="auto">
          <a:xfrm>
            <a:off x="5257800" y="2667000"/>
            <a:ext cx="4800600" cy="3886200"/>
          </a:xfrm>
          <a:prstGeom prst="rect">
            <a:avLst/>
          </a:prstGeom>
          <a:noFill/>
        </p:spPr>
      </p:pic>
      <p:sp>
        <p:nvSpPr>
          <p:cNvPr id="408579" name="Rectangle 3"/>
          <p:cNvSpPr>
            <a:spLocks noGrp="1" noChangeArrowheads="1"/>
          </p:cNvSpPr>
          <p:nvPr>
            <p:ph type="title"/>
          </p:nvPr>
        </p:nvSpPr>
        <p:spPr>
          <a:xfrm>
            <a:off x="0" y="76200"/>
            <a:ext cx="9144000" cy="609600"/>
          </a:xfrm>
        </p:spPr>
        <p:txBody>
          <a:bodyPr/>
          <a:lstStyle/>
          <a:p>
            <a:r>
              <a:rPr lang="en-US"/>
              <a:t>Hysteresis</a:t>
            </a:r>
          </a:p>
        </p:txBody>
      </p:sp>
      <p:graphicFrame>
        <p:nvGraphicFramePr>
          <p:cNvPr id="40858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987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987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987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3" name="Rectangle 7"/>
          <p:cNvSpPr>
            <a:spLocks noGrp="1" noChangeArrowheads="1"/>
          </p:cNvSpPr>
          <p:nvPr>
            <p:ph type="body" idx="1"/>
          </p:nvPr>
        </p:nvSpPr>
        <p:spPr>
          <a:xfrm>
            <a:off x="228600" y="685800"/>
            <a:ext cx="8458200" cy="2057400"/>
          </a:xfrm>
          <a:noFill/>
        </p:spPr>
        <p:txBody>
          <a:bodyPr/>
          <a:lstStyle/>
          <a:p>
            <a:r>
              <a:rPr lang="en-US" sz="2400"/>
              <a:t>What do you think will happen to B if the external field B</a:t>
            </a:r>
            <a:r>
              <a:rPr lang="en-US" sz="2400" baseline="-25000"/>
              <a:t>0</a:t>
            </a:r>
            <a:r>
              <a:rPr lang="en-US" sz="2400"/>
              <a:t> is reduced to 0 by decreasing the current in the coil?</a:t>
            </a:r>
          </a:p>
          <a:p>
            <a:pPr lvl="1"/>
            <a:r>
              <a:rPr lang="en-US" sz="2000"/>
              <a:t>Of course it goes to 0!!</a:t>
            </a:r>
          </a:p>
          <a:p>
            <a:pPr lvl="1"/>
            <a:r>
              <a:rPr lang="en-US" sz="2000"/>
              <a:t>Wrong! Wrong! Wrong!  They do not go to 0.  Why not?</a:t>
            </a:r>
          </a:p>
          <a:p>
            <a:pPr lvl="1"/>
            <a:r>
              <a:rPr lang="en-US" sz="2000"/>
              <a:t>The domains do not completely return to random alignment state</a:t>
            </a:r>
          </a:p>
        </p:txBody>
      </p:sp>
      <p:graphicFrame>
        <p:nvGraphicFramePr>
          <p:cNvPr id="40858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988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5" name="AutoShape 9"/>
          <p:cNvSpPr>
            <a:spLocks noChangeArrowheads="1"/>
          </p:cNvSpPr>
          <p:nvPr/>
        </p:nvSpPr>
        <p:spPr bwMode="auto">
          <a:xfrm>
            <a:off x="990600" y="1524000"/>
            <a:ext cx="2743200" cy="381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a:effectLst/>
        </p:spPr>
        <p:txBody>
          <a:bodyPr wrap="none" anchor="ctr">
            <a:prstTxWarp prst="textNoShape">
              <a:avLst/>
            </a:prstTxWarp>
            <a:spAutoFit/>
          </a:bodyPr>
          <a:lstStyle/>
          <a:p>
            <a:endParaRPr lang="en-US"/>
          </a:p>
        </p:txBody>
      </p:sp>
      <p:sp>
        <p:nvSpPr>
          <p:cNvPr id="408586" name="Rectangle 10"/>
          <p:cNvSpPr>
            <a:spLocks noChangeArrowheads="1"/>
          </p:cNvSpPr>
          <p:nvPr/>
        </p:nvSpPr>
        <p:spPr bwMode="auto">
          <a:xfrm>
            <a:off x="304800" y="2590800"/>
            <a:ext cx="5638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Now if the current direction is reversed, the external magnetic field direction is reversed, causing the total field B pass 0, and the direction reverses to the opposite side</a:t>
            </a:r>
          </a:p>
          <a:p>
            <a:pPr marL="742950" lvl="1" indent="-285750">
              <a:spcBef>
                <a:spcPct val="20000"/>
              </a:spcBef>
              <a:buFontTx/>
              <a:buChar char="–"/>
            </a:pPr>
            <a:r>
              <a:rPr lang="en-US" sz="2000">
                <a:solidFill>
                  <a:srgbClr val="660066"/>
                </a:solidFill>
                <a:latin typeface="Arial Narrow" charset="0"/>
                <a:ea typeface="ＭＳ Ｐゴシック" charset="-128"/>
              </a:rPr>
              <a:t>If the current is reversed again, the total field B will increase but never goes through the origin</a:t>
            </a:r>
          </a:p>
          <a:p>
            <a:pPr marL="342900" indent="-342900">
              <a:spcBef>
                <a:spcPct val="20000"/>
              </a:spcBef>
              <a:buFontTx/>
              <a:buChar char="•"/>
            </a:pPr>
            <a:r>
              <a:rPr lang="en-US">
                <a:solidFill>
                  <a:schemeClr val="accent2"/>
                </a:solidFill>
                <a:latin typeface="Arial Narrow" charset="0"/>
              </a:rPr>
              <a:t>This kind of curve whose path does not retrace themselves and does not go through the origin is called the </a:t>
            </a:r>
            <a:r>
              <a:rPr lang="en-US" b="1" u="sng">
                <a:solidFill>
                  <a:srgbClr val="CC0000"/>
                </a:solidFill>
                <a:effectLst>
                  <a:outerShdw blurRad="38100" dist="38100" dir="2700000" algn="tl">
                    <a:srgbClr val="DDDDDD"/>
                  </a:outerShdw>
                </a:effectLst>
                <a:latin typeface="Arial Narrow" charset="0"/>
              </a:rPr>
              <a:t>Hysteresis</a:t>
            </a:r>
            <a:r>
              <a:rPr lang="en-US">
                <a:solidFill>
                  <a:schemeClr val="accent2"/>
                </a:solidFill>
                <a:latin typeface="Arial Narrow" charset="0"/>
              </a:rPr>
              <a:t>. </a:t>
            </a:r>
          </a:p>
        </p:txBody>
      </p:sp>
    </p:spTree>
    <p:extLst>
      <p:ext uri="{BB962C8B-B14F-4D97-AF65-F5344CB8AC3E}">
        <p14:creationId xmlns:p14="http://schemas.microsoft.com/office/powerpoint/2010/main" val="569286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Thursday, July 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0FEE70B5-26B0-DA4D-A783-1BAD5BFB08A0}" type="slidenum">
              <a:rPr lang="en-US"/>
              <a:pPr/>
              <a:t>27</a:t>
            </a:fld>
            <a:endParaRPr lang="en-US"/>
          </a:p>
        </p:txBody>
      </p:sp>
      <p:pic>
        <p:nvPicPr>
          <p:cNvPr id="409602" name="Picture 2" descr="FG28_028"/>
          <p:cNvPicPr>
            <a:picLocks noChangeAspect="1" noChangeArrowheads="1"/>
          </p:cNvPicPr>
          <p:nvPr/>
        </p:nvPicPr>
        <p:blipFill>
          <a:blip r:embed="rId3"/>
          <a:srcRect/>
          <a:stretch>
            <a:fillRect/>
          </a:stretch>
        </p:blipFill>
        <p:spPr bwMode="auto">
          <a:xfrm>
            <a:off x="5943600" y="3657600"/>
            <a:ext cx="3810000" cy="2857500"/>
          </a:xfrm>
          <a:prstGeom prst="rect">
            <a:avLst/>
          </a:prstGeom>
          <a:noFill/>
        </p:spPr>
      </p:pic>
      <p:pic>
        <p:nvPicPr>
          <p:cNvPr id="409603" name="Picture 3" descr="FG28_027"/>
          <p:cNvPicPr>
            <a:picLocks noChangeAspect="1" noChangeArrowheads="1"/>
          </p:cNvPicPr>
          <p:nvPr/>
        </p:nvPicPr>
        <p:blipFill>
          <a:blip r:embed="rId4"/>
          <a:srcRect/>
          <a:stretch>
            <a:fillRect/>
          </a:stretch>
        </p:blipFill>
        <p:spPr bwMode="auto">
          <a:xfrm>
            <a:off x="6019800" y="609600"/>
            <a:ext cx="3962400" cy="2971800"/>
          </a:xfrm>
          <a:prstGeom prst="rect">
            <a:avLst/>
          </a:prstGeom>
          <a:noFill/>
        </p:spPr>
      </p:pic>
      <p:sp>
        <p:nvSpPr>
          <p:cNvPr id="409604" name="Rectangle 4"/>
          <p:cNvSpPr>
            <a:spLocks noGrp="1" noChangeArrowheads="1"/>
          </p:cNvSpPr>
          <p:nvPr>
            <p:ph type="title"/>
          </p:nvPr>
        </p:nvSpPr>
        <p:spPr>
          <a:xfrm>
            <a:off x="0" y="76200"/>
            <a:ext cx="9144000" cy="609600"/>
          </a:xfrm>
        </p:spPr>
        <p:txBody>
          <a:bodyPr/>
          <a:lstStyle/>
          <a:p>
            <a:r>
              <a:rPr lang="en-US"/>
              <a:t>Magnetically Soft Material</a:t>
            </a:r>
          </a:p>
        </p:txBody>
      </p:sp>
      <p:graphicFrame>
        <p:nvGraphicFramePr>
          <p:cNvPr id="40960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0090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0090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090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08" name="Rectangle 8"/>
          <p:cNvSpPr>
            <a:spLocks noGrp="1" noChangeArrowheads="1"/>
          </p:cNvSpPr>
          <p:nvPr>
            <p:ph type="body" idx="1"/>
          </p:nvPr>
        </p:nvSpPr>
        <p:spPr>
          <a:xfrm>
            <a:off x="76200" y="609600"/>
            <a:ext cx="6629400" cy="5715000"/>
          </a:xfrm>
          <a:noFill/>
        </p:spPr>
        <p:txBody>
          <a:bodyPr/>
          <a:lstStyle/>
          <a:p>
            <a:pPr>
              <a:lnSpc>
                <a:spcPct val="90000"/>
              </a:lnSpc>
            </a:pPr>
            <a:r>
              <a:rPr lang="en-US" sz="2400" dirty="0"/>
              <a:t>In a hysteresis cycle, much energy is transformed to thermal energy.  Why?</a:t>
            </a:r>
          </a:p>
          <a:p>
            <a:pPr lvl="1">
              <a:lnSpc>
                <a:spcPct val="90000"/>
              </a:lnSpc>
            </a:pPr>
            <a:r>
              <a:rPr lang="en-US" sz="2000" dirty="0"/>
              <a:t>Due to the microscopic friction between domains as they change directions to align with the external field</a:t>
            </a:r>
          </a:p>
          <a:p>
            <a:pPr>
              <a:lnSpc>
                <a:spcPct val="90000"/>
              </a:lnSpc>
            </a:pPr>
            <a:r>
              <a:rPr lang="en-US" sz="2400" dirty="0"/>
              <a:t>The energy dissipated in the hysteresis cycle is proportional to the area of the hysteresis loop</a:t>
            </a:r>
          </a:p>
          <a:p>
            <a:pPr>
              <a:lnSpc>
                <a:spcPct val="90000"/>
              </a:lnSpc>
            </a:pPr>
            <a:r>
              <a:rPr lang="en-US" sz="2400" dirty="0"/>
              <a:t>Ferromagnetic material with large hysteresis area is called magnetically hard while the small ones are called soft</a:t>
            </a:r>
          </a:p>
          <a:p>
            <a:pPr lvl="1">
              <a:lnSpc>
                <a:spcPct val="90000"/>
              </a:lnSpc>
            </a:pPr>
            <a:r>
              <a:rPr lang="en-US" sz="2000" dirty="0"/>
              <a:t>Which </a:t>
            </a:r>
            <a:r>
              <a:rPr lang="en-US" sz="2000" dirty="0" smtClean="0"/>
              <a:t>one </a:t>
            </a:r>
            <a:r>
              <a:rPr lang="en-US" sz="2000" dirty="0"/>
              <a:t>do you think are preferred in electromagnets or transformers?</a:t>
            </a:r>
          </a:p>
          <a:p>
            <a:pPr lvl="2">
              <a:lnSpc>
                <a:spcPct val="90000"/>
              </a:lnSpc>
            </a:pPr>
            <a:r>
              <a:rPr lang="en-US" sz="1800" dirty="0"/>
              <a:t>Soft.  Why?</a:t>
            </a:r>
          </a:p>
          <a:p>
            <a:pPr lvl="2">
              <a:lnSpc>
                <a:spcPct val="90000"/>
              </a:lnSpc>
            </a:pPr>
            <a:r>
              <a:rPr lang="en-US" sz="1800" dirty="0"/>
              <a:t>Since the energy loss is small and much easier to switch off the field </a:t>
            </a:r>
          </a:p>
          <a:p>
            <a:pPr>
              <a:lnSpc>
                <a:spcPct val="90000"/>
              </a:lnSpc>
            </a:pPr>
            <a:r>
              <a:rPr lang="en-US" sz="2400" dirty="0"/>
              <a:t>Then how do we demagnetize a ferromagnetic material?</a:t>
            </a:r>
          </a:p>
          <a:p>
            <a:pPr lvl="1">
              <a:lnSpc>
                <a:spcPct val="90000"/>
              </a:lnSpc>
            </a:pPr>
            <a:r>
              <a:rPr lang="en-US" sz="2000" dirty="0"/>
              <a:t>Keep repeating the Hysteresis loop, reducing the range of B</a:t>
            </a:r>
            <a:r>
              <a:rPr lang="en-US" sz="2000" baseline="-25000" dirty="0"/>
              <a:t>0</a:t>
            </a:r>
            <a:r>
              <a:rPr lang="en-US" sz="2000" dirty="0"/>
              <a:t>.</a:t>
            </a:r>
          </a:p>
        </p:txBody>
      </p:sp>
      <p:graphicFrame>
        <p:nvGraphicFramePr>
          <p:cNvPr id="40960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0904"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4255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DB30BF8D-5E90-0140-BFA1-425DFCF92497}" type="slidenum">
              <a:rPr lang="en-US"/>
              <a:pPr/>
              <a:t>28</a:t>
            </a:fld>
            <a:endParaRPr lang="en-US"/>
          </a:p>
        </p:txBody>
      </p:sp>
      <p:sp>
        <p:nvSpPr>
          <p:cNvPr id="410626" name="Rectangle 2"/>
          <p:cNvSpPr>
            <a:spLocks noGrp="1" noChangeArrowheads="1"/>
          </p:cNvSpPr>
          <p:nvPr>
            <p:ph type="title"/>
          </p:nvPr>
        </p:nvSpPr>
        <p:spPr>
          <a:xfrm>
            <a:off x="381000" y="76200"/>
            <a:ext cx="8534400" cy="609600"/>
          </a:xfrm>
        </p:spPr>
        <p:txBody>
          <a:bodyPr/>
          <a:lstStyle/>
          <a:p>
            <a:r>
              <a:rPr lang="en-US"/>
              <a:t>Induced EMF</a:t>
            </a:r>
          </a:p>
        </p:txBody>
      </p:sp>
      <p:graphicFrame>
        <p:nvGraphicFramePr>
          <p:cNvPr id="4106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0192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0192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192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30" name="Rectangle 6"/>
          <p:cNvSpPr>
            <a:spLocks noGrp="1" noChangeArrowheads="1"/>
          </p:cNvSpPr>
          <p:nvPr>
            <p:ph type="body" idx="1"/>
          </p:nvPr>
        </p:nvSpPr>
        <p:spPr>
          <a:xfrm>
            <a:off x="304800" y="685800"/>
            <a:ext cx="8534400" cy="5638800"/>
          </a:xfrm>
        </p:spPr>
        <p:txBody>
          <a:bodyPr/>
          <a:lstStyle/>
          <a:p>
            <a:r>
              <a:rPr lang="en-US" sz="2800" dirty="0"/>
              <a:t>It has been discovered by </a:t>
            </a:r>
            <a:r>
              <a:rPr lang="en-US" sz="2800" dirty="0" err="1"/>
              <a:t>Oersted</a:t>
            </a:r>
            <a:r>
              <a:rPr lang="en-US" sz="2800" dirty="0"/>
              <a:t> and company in early 19</a:t>
            </a:r>
            <a:r>
              <a:rPr lang="en-US" sz="2800" baseline="30000" dirty="0"/>
              <a:t>th</a:t>
            </a:r>
            <a:r>
              <a:rPr lang="en-US" sz="2800" dirty="0"/>
              <a:t> century that </a:t>
            </a:r>
          </a:p>
          <a:p>
            <a:pPr lvl="1"/>
            <a:r>
              <a:rPr lang="en-US" sz="2400" dirty="0"/>
              <a:t>Magnetic field can be produced by the electric current</a:t>
            </a:r>
          </a:p>
          <a:p>
            <a:pPr lvl="1"/>
            <a:r>
              <a:rPr lang="en-US" sz="2400" dirty="0"/>
              <a:t>Magnetic field can exert force on</a:t>
            </a:r>
            <a:r>
              <a:rPr lang="en-US" sz="2400" dirty="0" smtClean="0"/>
              <a:t> the electric </a:t>
            </a:r>
            <a:r>
              <a:rPr lang="en-US" sz="2400" dirty="0"/>
              <a:t>charge</a:t>
            </a:r>
          </a:p>
          <a:p>
            <a:r>
              <a:rPr lang="en-US" sz="2800" dirty="0"/>
              <a:t>So if you were scientists at that time, what would you wonder?</a:t>
            </a:r>
          </a:p>
          <a:p>
            <a:pPr lvl="1"/>
            <a:r>
              <a:rPr lang="en-US" sz="2400" dirty="0"/>
              <a:t>Yes, you are absolutely </a:t>
            </a:r>
            <a:r>
              <a:rPr lang="en-US" sz="2400" dirty="0" smtClean="0"/>
              <a:t>right!  </a:t>
            </a:r>
            <a:r>
              <a:rPr lang="en-US" sz="2400" dirty="0"/>
              <a:t>You would wonder if the magnetic field can create the electric current.</a:t>
            </a:r>
          </a:p>
          <a:p>
            <a:pPr lvl="1"/>
            <a:r>
              <a:rPr lang="en-US" sz="2400" dirty="0"/>
              <a:t>An American scientist Joseph Henry and an English scientist Michael Faraday independently found that it was possible</a:t>
            </a:r>
          </a:p>
          <a:p>
            <a:pPr lvl="2"/>
            <a:r>
              <a:rPr lang="en-US" sz="2000" dirty="0"/>
              <a:t>Though, Faraday was given the credit since he published his work before Henry did</a:t>
            </a:r>
          </a:p>
          <a:p>
            <a:pPr lvl="3"/>
            <a:r>
              <a:rPr lang="en-US" sz="1800" dirty="0"/>
              <a:t>He also did a lot of detailed studies on magnetic induction</a:t>
            </a:r>
          </a:p>
        </p:txBody>
      </p:sp>
      <p:graphicFrame>
        <p:nvGraphicFramePr>
          <p:cNvPr id="4106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192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3747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July 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E907EA8C-FD88-4640-8B03-A9AC741F19D7}" type="slidenum">
              <a:rPr lang="en-US"/>
              <a:pPr/>
              <a:t>29</a:t>
            </a:fld>
            <a:endParaRPr lang="en-US"/>
          </a:p>
        </p:txBody>
      </p:sp>
      <p:pic>
        <p:nvPicPr>
          <p:cNvPr id="411650" name="Picture 2" descr="FG29_001"/>
          <p:cNvPicPr>
            <a:picLocks noChangeAspect="1" noChangeArrowheads="1"/>
          </p:cNvPicPr>
          <p:nvPr/>
        </p:nvPicPr>
        <p:blipFill>
          <a:blip r:embed="rId3"/>
          <a:srcRect/>
          <a:stretch>
            <a:fillRect/>
          </a:stretch>
        </p:blipFill>
        <p:spPr bwMode="auto">
          <a:xfrm>
            <a:off x="4114800" y="381000"/>
            <a:ext cx="4876800" cy="3352800"/>
          </a:xfrm>
          <a:prstGeom prst="rect">
            <a:avLst/>
          </a:prstGeom>
          <a:noFill/>
        </p:spPr>
      </p:pic>
      <p:sp>
        <p:nvSpPr>
          <p:cNvPr id="411651" name="Rectangle 3"/>
          <p:cNvSpPr>
            <a:spLocks noGrp="1" noChangeArrowheads="1"/>
          </p:cNvSpPr>
          <p:nvPr>
            <p:ph type="title"/>
          </p:nvPr>
        </p:nvSpPr>
        <p:spPr>
          <a:xfrm>
            <a:off x="381000" y="76200"/>
            <a:ext cx="8534400" cy="609600"/>
          </a:xfrm>
        </p:spPr>
        <p:txBody>
          <a:bodyPr/>
          <a:lstStyle/>
          <a:p>
            <a:r>
              <a:rPr lang="en-US"/>
              <a:t>Electromagnetic Induction</a:t>
            </a:r>
          </a:p>
        </p:txBody>
      </p:sp>
      <p:graphicFrame>
        <p:nvGraphicFramePr>
          <p:cNvPr id="41165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0294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65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0295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65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295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55" name="Rectangle 7"/>
          <p:cNvSpPr>
            <a:spLocks noGrp="1" noChangeArrowheads="1"/>
          </p:cNvSpPr>
          <p:nvPr>
            <p:ph type="body" idx="1"/>
          </p:nvPr>
        </p:nvSpPr>
        <p:spPr>
          <a:xfrm>
            <a:off x="609600" y="685800"/>
            <a:ext cx="8305800" cy="5791200"/>
          </a:xfrm>
        </p:spPr>
        <p:txBody>
          <a:bodyPr/>
          <a:lstStyle/>
          <a:p>
            <a:r>
              <a:rPr lang="en-US" sz="2800" dirty="0"/>
              <a:t>Faraday used an apparatus below to show that magnetic field can induce current</a:t>
            </a:r>
          </a:p>
          <a:p>
            <a:endParaRPr lang="en-US" sz="2800" dirty="0"/>
          </a:p>
          <a:p>
            <a:endParaRPr lang="en-US" sz="2800" dirty="0"/>
          </a:p>
          <a:p>
            <a:r>
              <a:rPr lang="en-US" sz="2800" dirty="0"/>
              <a:t>Despite his hope he did not see steady current induced on the other side when the switch is thrown</a:t>
            </a:r>
          </a:p>
          <a:p>
            <a:r>
              <a:rPr lang="en-US" sz="2800" dirty="0"/>
              <a:t>But he did see that the needle on the Galvanometer turns strongly when the switch is initially thrown and is opened</a:t>
            </a:r>
          </a:p>
          <a:p>
            <a:pPr lvl="1"/>
            <a:r>
              <a:rPr lang="en-US" sz="2400" dirty="0"/>
              <a:t>When the magnetic field through coil Y changes, a current flows as if there were a source of </a:t>
            </a:r>
            <a:r>
              <a:rPr lang="en-US" sz="2400" dirty="0" err="1"/>
              <a:t>emf</a:t>
            </a:r>
            <a:endParaRPr lang="en-US" sz="2400" dirty="0"/>
          </a:p>
          <a:p>
            <a:r>
              <a:rPr lang="en-US" sz="2800" dirty="0"/>
              <a:t>Thus he concluded that </a:t>
            </a:r>
            <a:r>
              <a:rPr lang="en-US" sz="2800" b="1" u="sng" dirty="0">
                <a:solidFill>
                  <a:srgbClr val="CC0000"/>
                </a:solidFill>
              </a:rPr>
              <a:t>an induced </a:t>
            </a:r>
            <a:r>
              <a:rPr lang="en-US" sz="2800" b="1" u="sng" dirty="0" err="1">
                <a:solidFill>
                  <a:srgbClr val="CC0000"/>
                </a:solidFill>
              </a:rPr>
              <a:t>emf</a:t>
            </a:r>
            <a:r>
              <a:rPr lang="en-US" sz="2800" b="1" u="sng" dirty="0">
                <a:solidFill>
                  <a:srgbClr val="CC0000"/>
                </a:solidFill>
              </a:rPr>
              <a:t> is produced by a  changing magnetic field</a:t>
            </a:r>
            <a:r>
              <a:rPr lang="en-US" sz="2800" dirty="0"/>
              <a:t> </a:t>
            </a:r>
            <a:r>
              <a:rPr lang="en-US" sz="2800" dirty="0" err="1">
                <a:sym typeface="Wingdings" charset="2"/>
              </a:rPr>
              <a:t></a:t>
            </a:r>
            <a:r>
              <a:rPr lang="en-US" sz="2800" dirty="0">
                <a:sym typeface="Wingdings" charset="2"/>
              </a:rPr>
              <a:t> </a:t>
            </a:r>
            <a:r>
              <a:rPr lang="en-US" sz="2800" b="1" u="sng" dirty="0">
                <a:solidFill>
                  <a:srgbClr val="CC0000"/>
                </a:solidFill>
                <a:effectLst>
                  <a:outerShdw blurRad="38100" dist="38100" dir="2700000" algn="tl">
                    <a:srgbClr val="DDDDDD"/>
                  </a:outerShdw>
                </a:effectLst>
                <a:sym typeface="Wingdings" charset="2"/>
              </a:rPr>
              <a:t>Electromagnetic Induction</a:t>
            </a:r>
            <a:endParaRPr lang="en-US" sz="2800" b="1" u="sng" dirty="0">
              <a:solidFill>
                <a:srgbClr val="CC0000"/>
              </a:solidFill>
              <a:effectLst>
                <a:outerShdw blurRad="38100" dist="38100" dir="2700000" algn="tl">
                  <a:srgbClr val="DDDDDD"/>
                </a:outerShdw>
              </a:effectLst>
            </a:endParaRPr>
          </a:p>
        </p:txBody>
      </p:sp>
      <p:graphicFrame>
        <p:nvGraphicFramePr>
          <p:cNvPr id="411656"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295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7555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July 5, 2018</a:t>
            </a:r>
            <a:endParaRPr lang="en-US"/>
          </a:p>
        </p:txBody>
      </p:sp>
      <p:sp>
        <p:nvSpPr>
          <p:cNvPr id="7" name="Rectangle 5"/>
          <p:cNvSpPr>
            <a:spLocks noGrp="1" noChangeArrowheads="1"/>
          </p:cNvSpPr>
          <p:nvPr>
            <p:ph type="ftr" sz="quarter" idx="11"/>
          </p:nvPr>
        </p:nvSpPr>
        <p:spPr/>
        <p:txBody>
          <a:bodyPr/>
          <a:lstStyle/>
          <a:p>
            <a:pPr>
              <a:defRPr/>
            </a:pPr>
            <a:r>
              <a:rPr lang="de-DE" smtClean="0"/>
              <a:t>PHYS 1444-001, Summer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3</a:t>
            </a:fld>
            <a:endParaRPr lang="en-US">
              <a:latin typeface="Arial Narrow" pitchFamily="-84" charset="0"/>
            </a:endParaRPr>
          </a:p>
        </p:txBody>
      </p:sp>
      <p:sp>
        <p:nvSpPr>
          <p:cNvPr id="18437" name="Rectangle 2"/>
          <p:cNvSpPr>
            <a:spLocks noGrp="1" noChangeArrowheads="1"/>
          </p:cNvSpPr>
          <p:nvPr>
            <p:ph type="ctrTitle"/>
          </p:nvPr>
        </p:nvSpPr>
        <p:spPr>
          <a:xfrm>
            <a:off x="685800" y="304800"/>
            <a:ext cx="7772400" cy="1074737"/>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#18 </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57715" y="1447800"/>
            <a:ext cx="272061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 July </a:t>
            </a:r>
            <a:r>
              <a:rPr lang="en-US" dirty="0">
                <a:solidFill>
                  <a:schemeClr val="accent2"/>
                </a:solidFill>
                <a:latin typeface="Monotype Corsiva" pitchFamily="-84" charset="0"/>
              </a:rPr>
              <a:t>5</a:t>
            </a:r>
            <a:r>
              <a:rPr lang="en-US" dirty="0" smtClean="0">
                <a:solidFill>
                  <a:schemeClr val="accent2"/>
                </a:solidFill>
                <a:latin typeface="Monotype Corsiva" pitchFamily="-84" charset="0"/>
              </a:rPr>
              <a:t>, 2018</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dirty="0" err="1">
                <a:solidFill>
                  <a:schemeClr val="accent2"/>
                </a:solidFill>
                <a:latin typeface="Monotype Corsiva" pitchFamily="-84" charset="0"/>
              </a:rPr>
              <a:t>Animesh</a:t>
            </a:r>
            <a:r>
              <a:rPr lang="en-US" dirty="0">
                <a:solidFill>
                  <a:schemeClr val="accent2"/>
                </a:solidFill>
                <a:latin typeface="Monotype Corsiva" pitchFamily="-84" charset="0"/>
              </a:rPr>
              <a:t> Chatterjee</a:t>
            </a:r>
            <a:endParaRPr lang="en-US" b="1" dirty="0">
              <a:solidFill>
                <a:srgbClr val="FF0066"/>
              </a:solidFill>
              <a:latin typeface="Monotype Corsiva" pitchFamily="-84" charset="0"/>
            </a:endParaRPr>
          </a:p>
        </p:txBody>
      </p:sp>
      <p:sp>
        <p:nvSpPr>
          <p:cNvPr id="10" name="Content Placeholder 2"/>
          <p:cNvSpPr txBox="1">
            <a:spLocks/>
          </p:cNvSpPr>
          <p:nvPr/>
        </p:nvSpPr>
        <p:spPr bwMode="auto">
          <a:xfrm>
            <a:off x="1143000" y="2133600"/>
            <a:ext cx="6553200" cy="39575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a:t>
            </a:r>
            <a:r>
              <a:rPr lang="en-US" sz="2400" dirty="0">
                <a:latin typeface="Arial Narrow" charset="0"/>
              </a:rPr>
              <a:t>30: Inductance</a:t>
            </a:r>
            <a:endParaRPr lang="en-US" dirty="0">
              <a:latin typeface="Arial Narrow" charset="0"/>
            </a:endParaRPr>
          </a:p>
          <a:p>
            <a:pPr marL="1352550" lvl="1" indent="-609600"/>
            <a:r>
              <a:rPr lang="en-US" sz="2000" dirty="0" smtClean="0">
                <a:latin typeface="Arial Narrow" charset="0"/>
              </a:rPr>
              <a:t>Energy </a:t>
            </a:r>
            <a:r>
              <a:rPr lang="en-US" sz="2000" dirty="0">
                <a:latin typeface="Arial Narrow" charset="0"/>
              </a:rPr>
              <a:t>Stored in Magnetic Field</a:t>
            </a:r>
          </a:p>
          <a:p>
            <a:pPr marL="1352550" lvl="1" indent="-609600"/>
            <a:r>
              <a:rPr lang="en-US" sz="2000" dirty="0">
                <a:latin typeface="Arial Narrow" charset="0"/>
              </a:rPr>
              <a:t>Alternating Current and AC Circuits</a:t>
            </a:r>
          </a:p>
          <a:p>
            <a:pPr marL="1352550" lvl="1" indent="-609600"/>
            <a:r>
              <a:rPr lang="en-US" sz="2000" dirty="0">
                <a:latin typeface="Arial Narrow" charset="0"/>
              </a:rPr>
              <a:t>AC Circuit W/ LRC</a:t>
            </a:r>
          </a:p>
          <a:p>
            <a:pPr marL="609600" indent="-609600" algn="l"/>
            <a:r>
              <a:rPr lang="en-US" sz="2400" dirty="0">
                <a:latin typeface="Arial Narrow" charset="0"/>
              </a:rPr>
              <a:t>Chapter 31: Maxwell’s Equations</a:t>
            </a:r>
          </a:p>
          <a:p>
            <a:pPr marL="1352550" lvl="1" indent="-609600"/>
            <a:r>
              <a:rPr lang="en-US" sz="2000" dirty="0">
                <a:latin typeface="Arial Narrow" charset="0"/>
              </a:rPr>
              <a:t>Expansion of Ampere’s </a:t>
            </a:r>
            <a:r>
              <a:rPr lang="en-US" sz="2000" dirty="0" smtClean="0">
                <a:latin typeface="Arial Narrow" charset="0"/>
              </a:rPr>
              <a:t>Law</a:t>
            </a:r>
          </a:p>
          <a:p>
            <a:pPr marL="1352550" lvl="1" indent="-609600"/>
            <a:r>
              <a:rPr lang="en-US" sz="2000" dirty="0">
                <a:latin typeface="Arial Narrow" charset="0"/>
              </a:rPr>
              <a:t>Gauss’ Law for Magnetism</a:t>
            </a:r>
          </a:p>
          <a:p>
            <a:pPr marL="1352550" lvl="1" indent="-609600"/>
            <a:r>
              <a:rPr lang="en-US" sz="2000" dirty="0">
                <a:latin typeface="Arial Narrow" charset="0"/>
              </a:rPr>
              <a:t>Production of EM Waves</a:t>
            </a:r>
          </a:p>
          <a:p>
            <a:pPr marL="1352550" lvl="1" indent="-609600"/>
            <a:r>
              <a:rPr lang="en-US" sz="2000" dirty="0">
                <a:latin typeface="Arial Narrow" charset="0"/>
              </a:rPr>
              <a:t>Light as EM </a:t>
            </a:r>
            <a:r>
              <a:rPr lang="en-US" sz="2000" dirty="0" smtClean="0">
                <a:latin typeface="Arial Narrow" charset="0"/>
              </a:rPr>
              <a:t>Waves</a:t>
            </a:r>
            <a:endParaRPr lang="en-US" sz="2000" dirty="0">
              <a:latin typeface="Arial Narrow" charset="0"/>
            </a:endParaRPr>
          </a:p>
        </p:txBody>
      </p:sp>
    </p:spTree>
    <p:extLst>
      <p:ext uri="{BB962C8B-B14F-4D97-AF65-F5344CB8AC3E}">
        <p14:creationId xmlns:p14="http://schemas.microsoft.com/office/powerpoint/2010/main" val="188734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A8207C87-3574-084E-8BD8-87D4D7349A43}" type="slidenum">
              <a:rPr lang="en-US"/>
              <a:pPr/>
              <a:t>30</a:t>
            </a:fld>
            <a:endParaRPr lang="en-US"/>
          </a:p>
        </p:txBody>
      </p:sp>
      <p:sp>
        <p:nvSpPr>
          <p:cNvPr id="412674" name="Rectangle 2"/>
          <p:cNvSpPr>
            <a:spLocks noGrp="1" noChangeArrowheads="1"/>
          </p:cNvSpPr>
          <p:nvPr>
            <p:ph type="title"/>
          </p:nvPr>
        </p:nvSpPr>
        <p:spPr>
          <a:xfrm>
            <a:off x="381000" y="76200"/>
            <a:ext cx="8534400" cy="609600"/>
          </a:xfrm>
        </p:spPr>
        <p:txBody>
          <a:bodyPr/>
          <a:lstStyle/>
          <a:p>
            <a:r>
              <a:rPr lang="en-US"/>
              <a:t>Electromagnetic Induction</a:t>
            </a:r>
          </a:p>
        </p:txBody>
      </p:sp>
      <p:graphicFrame>
        <p:nvGraphicFramePr>
          <p:cNvPr id="41267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0397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0397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397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678" name="Rectangle 6"/>
          <p:cNvSpPr>
            <a:spLocks noGrp="1" noChangeArrowheads="1"/>
          </p:cNvSpPr>
          <p:nvPr>
            <p:ph type="body" idx="1"/>
          </p:nvPr>
        </p:nvSpPr>
        <p:spPr>
          <a:xfrm>
            <a:off x="609600" y="685800"/>
            <a:ext cx="8229600" cy="4038600"/>
          </a:xfrm>
        </p:spPr>
        <p:txBody>
          <a:bodyPr/>
          <a:lstStyle/>
          <a:p>
            <a:pPr>
              <a:lnSpc>
                <a:spcPct val="90000"/>
              </a:lnSpc>
            </a:pPr>
            <a:r>
              <a:rPr lang="en-US" sz="2800" dirty="0"/>
              <a:t>Further studies on electromagnetic induction taught</a:t>
            </a:r>
          </a:p>
          <a:p>
            <a:pPr lvl="1">
              <a:lnSpc>
                <a:spcPct val="90000"/>
              </a:lnSpc>
            </a:pPr>
            <a:r>
              <a:rPr lang="en-US" sz="2400" dirty="0"/>
              <a:t>If</a:t>
            </a:r>
            <a:r>
              <a:rPr lang="en-US" sz="2400" dirty="0" smtClean="0"/>
              <a:t> a magnet </a:t>
            </a:r>
            <a:r>
              <a:rPr lang="en-US" sz="2400" dirty="0"/>
              <a:t>is moved quickly into a coil of wire, a current is induced in the wire.</a:t>
            </a:r>
          </a:p>
          <a:p>
            <a:pPr lvl="1">
              <a:lnSpc>
                <a:spcPct val="90000"/>
              </a:lnSpc>
            </a:pPr>
            <a:r>
              <a:rPr lang="en-US" sz="2400" dirty="0"/>
              <a:t>If</a:t>
            </a:r>
            <a:r>
              <a:rPr lang="en-US" sz="2400" dirty="0" smtClean="0"/>
              <a:t> a </a:t>
            </a:r>
            <a:r>
              <a:rPr lang="en-US" sz="2400" dirty="0"/>
              <a:t>magnet is removed from the coil, a current is induced in the wire in the opposite direction</a:t>
            </a:r>
          </a:p>
          <a:p>
            <a:pPr lvl="1">
              <a:lnSpc>
                <a:spcPct val="90000"/>
              </a:lnSpc>
            </a:pPr>
            <a:r>
              <a:rPr lang="en-US" sz="2400" dirty="0"/>
              <a:t>By the same token,</a:t>
            </a:r>
            <a:r>
              <a:rPr lang="en-US" sz="2400" dirty="0" smtClean="0"/>
              <a:t> the current </a:t>
            </a:r>
            <a:r>
              <a:rPr lang="en-US" sz="2400" dirty="0"/>
              <a:t>can also be induced if</a:t>
            </a:r>
            <a:r>
              <a:rPr lang="en-US" sz="2400" dirty="0" smtClean="0"/>
              <a:t> the </a:t>
            </a:r>
            <a:r>
              <a:rPr lang="en-US" sz="2400" dirty="0"/>
              <a:t>magnet stays put but the coil moves toward or away from the magnet</a:t>
            </a:r>
          </a:p>
          <a:p>
            <a:pPr lvl="1">
              <a:lnSpc>
                <a:spcPct val="90000"/>
              </a:lnSpc>
            </a:pPr>
            <a:r>
              <a:rPr lang="en-US" sz="2400" dirty="0"/>
              <a:t>Current is also induced if the coil rotates.</a:t>
            </a:r>
          </a:p>
          <a:p>
            <a:pPr>
              <a:lnSpc>
                <a:spcPct val="90000"/>
              </a:lnSpc>
            </a:pPr>
            <a:r>
              <a:rPr lang="en-US" sz="2800" dirty="0"/>
              <a:t>In other words, it does not matter whether the magnet or the coil moves.  It is the relative motion that counts. </a:t>
            </a:r>
          </a:p>
        </p:txBody>
      </p:sp>
      <p:graphicFrame>
        <p:nvGraphicFramePr>
          <p:cNvPr id="41267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397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2680" name="Picture 8" descr="FG29_002A"/>
          <p:cNvPicPr>
            <a:picLocks noChangeAspect="1" noChangeArrowheads="1"/>
          </p:cNvPicPr>
          <p:nvPr/>
        </p:nvPicPr>
        <p:blipFill>
          <a:blip r:embed="rId8"/>
          <a:srcRect/>
          <a:stretch>
            <a:fillRect/>
          </a:stretch>
        </p:blipFill>
        <p:spPr bwMode="auto">
          <a:xfrm>
            <a:off x="457200" y="4572000"/>
            <a:ext cx="2743200" cy="2057400"/>
          </a:xfrm>
          <a:prstGeom prst="rect">
            <a:avLst/>
          </a:prstGeom>
          <a:noFill/>
        </p:spPr>
      </p:pic>
      <p:pic>
        <p:nvPicPr>
          <p:cNvPr id="412681" name="Picture 9" descr="FG29_002B"/>
          <p:cNvPicPr>
            <a:picLocks noChangeAspect="1" noChangeArrowheads="1"/>
          </p:cNvPicPr>
          <p:nvPr/>
        </p:nvPicPr>
        <p:blipFill>
          <a:blip r:embed="rId9"/>
          <a:srcRect/>
          <a:stretch>
            <a:fillRect/>
          </a:stretch>
        </p:blipFill>
        <p:spPr bwMode="auto">
          <a:xfrm>
            <a:off x="3276600" y="4591050"/>
            <a:ext cx="2819400" cy="2114550"/>
          </a:xfrm>
          <a:prstGeom prst="rect">
            <a:avLst/>
          </a:prstGeom>
          <a:noFill/>
        </p:spPr>
      </p:pic>
      <p:pic>
        <p:nvPicPr>
          <p:cNvPr id="412682" name="Picture 10" descr="FG29_002C"/>
          <p:cNvPicPr>
            <a:picLocks noChangeAspect="1" noChangeArrowheads="1"/>
          </p:cNvPicPr>
          <p:nvPr/>
        </p:nvPicPr>
        <p:blipFill>
          <a:blip r:embed="rId10"/>
          <a:srcRect/>
          <a:stretch>
            <a:fillRect/>
          </a:stretch>
        </p:blipFill>
        <p:spPr bwMode="auto">
          <a:xfrm>
            <a:off x="5943600" y="4629150"/>
            <a:ext cx="2971800" cy="2228850"/>
          </a:xfrm>
          <a:prstGeom prst="rect">
            <a:avLst/>
          </a:prstGeom>
          <a:noFill/>
        </p:spPr>
      </p:pic>
    </p:spTree>
    <p:extLst>
      <p:ext uri="{BB962C8B-B14F-4D97-AF65-F5344CB8AC3E}">
        <p14:creationId xmlns:p14="http://schemas.microsoft.com/office/powerpoint/2010/main" val="1738674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Thursday, July 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A875EF07-28D4-3446-9D70-0EED7CB40239}" type="slidenum">
              <a:rPr lang="en-US"/>
              <a:pPr/>
              <a:t>31</a:t>
            </a:fld>
            <a:endParaRPr lang="en-US"/>
          </a:p>
        </p:txBody>
      </p:sp>
      <p:pic>
        <p:nvPicPr>
          <p:cNvPr id="413698" name="Picture 2" descr="FG29_003"/>
          <p:cNvPicPr>
            <a:picLocks noChangeAspect="1" noChangeArrowheads="1"/>
          </p:cNvPicPr>
          <p:nvPr/>
        </p:nvPicPr>
        <p:blipFill>
          <a:blip r:embed="rId3"/>
          <a:srcRect/>
          <a:stretch>
            <a:fillRect/>
          </a:stretch>
        </p:blipFill>
        <p:spPr bwMode="auto">
          <a:xfrm>
            <a:off x="7162800" y="2362200"/>
            <a:ext cx="1828800" cy="1371600"/>
          </a:xfrm>
          <a:prstGeom prst="rect">
            <a:avLst/>
          </a:prstGeom>
          <a:noFill/>
        </p:spPr>
      </p:pic>
      <p:sp>
        <p:nvSpPr>
          <p:cNvPr id="413699" name="Rectangle 3"/>
          <p:cNvSpPr>
            <a:spLocks noGrp="1" noChangeArrowheads="1"/>
          </p:cNvSpPr>
          <p:nvPr>
            <p:ph type="title"/>
          </p:nvPr>
        </p:nvSpPr>
        <p:spPr>
          <a:xfrm>
            <a:off x="381000" y="76200"/>
            <a:ext cx="8534400" cy="609600"/>
          </a:xfrm>
        </p:spPr>
        <p:txBody>
          <a:bodyPr/>
          <a:lstStyle/>
          <a:p>
            <a:r>
              <a:rPr lang="en-US"/>
              <a:t>Magnetic Flux</a:t>
            </a:r>
          </a:p>
        </p:txBody>
      </p:sp>
      <p:graphicFrame>
        <p:nvGraphicFramePr>
          <p:cNvPr id="4137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89190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0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89191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0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9191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703" name="Rectangle 7"/>
          <p:cNvSpPr>
            <a:spLocks noGrp="1" noChangeArrowheads="1"/>
          </p:cNvSpPr>
          <p:nvPr>
            <p:ph type="body" idx="1"/>
          </p:nvPr>
        </p:nvSpPr>
        <p:spPr>
          <a:xfrm>
            <a:off x="457200" y="593725"/>
            <a:ext cx="8458200" cy="5867400"/>
          </a:xfrm>
        </p:spPr>
        <p:txBody>
          <a:bodyPr/>
          <a:lstStyle/>
          <a:p>
            <a:r>
              <a:rPr lang="en-US" sz="2800" dirty="0"/>
              <a:t>So what do you think is the induced </a:t>
            </a:r>
            <a:r>
              <a:rPr lang="en-US" sz="2800" dirty="0" err="1"/>
              <a:t>emf</a:t>
            </a:r>
            <a:r>
              <a:rPr lang="en-US" sz="2800" dirty="0"/>
              <a:t> proportional to?</a:t>
            </a:r>
          </a:p>
          <a:p>
            <a:pPr lvl="1"/>
            <a:r>
              <a:rPr lang="en-US" sz="2400" dirty="0"/>
              <a:t>The rate of changes of the magnetic field?</a:t>
            </a:r>
          </a:p>
          <a:p>
            <a:pPr lvl="2"/>
            <a:r>
              <a:rPr lang="en-US" sz="2000" dirty="0"/>
              <a:t>the higher the changes the higher the induction </a:t>
            </a:r>
          </a:p>
          <a:p>
            <a:pPr lvl="1"/>
            <a:r>
              <a:rPr lang="en-US" sz="2400" dirty="0"/>
              <a:t>Not really, it rather depends on the rate of change of the </a:t>
            </a:r>
            <a:r>
              <a:rPr lang="en-US" sz="2400" b="1" u="sng" dirty="0">
                <a:solidFill>
                  <a:srgbClr val="CC0000"/>
                </a:solidFill>
                <a:effectLst>
                  <a:outerShdw blurRad="38100" dist="38100" dir="2700000" algn="tl">
                    <a:srgbClr val="DDDDDD"/>
                  </a:outerShdw>
                </a:effectLst>
              </a:rPr>
              <a:t>magnetic flux</a:t>
            </a:r>
            <a:r>
              <a:rPr lang="en-US" sz="2400" dirty="0"/>
              <a:t>,</a:t>
            </a:r>
            <a:r>
              <a:rPr lang="en-US" sz="2400" dirty="0" smtClean="0"/>
              <a:t> </a:t>
            </a:r>
            <a:r>
              <a:rPr lang="en-US" sz="2400" dirty="0" smtClean="0">
                <a:latin typeface="Symbol" charset="2"/>
              </a:rPr>
              <a:t>Φ</a:t>
            </a:r>
            <a:r>
              <a:rPr lang="en-US" sz="2400" baseline="-25000" dirty="0" smtClean="0"/>
              <a:t>B</a:t>
            </a:r>
            <a:r>
              <a:rPr lang="en-US" sz="2400" dirty="0"/>
              <a:t>.</a:t>
            </a:r>
          </a:p>
          <a:p>
            <a:pPr lvl="1"/>
            <a:r>
              <a:rPr lang="en-US" sz="2400" dirty="0"/>
              <a:t>Magnetic flux is defined as (just like the electric flux)</a:t>
            </a:r>
          </a:p>
          <a:p>
            <a:pPr lvl="1"/>
            <a:r>
              <a:rPr lang="en-US" sz="2400" dirty="0"/>
              <a:t> </a:t>
            </a:r>
          </a:p>
          <a:p>
            <a:pPr lvl="2"/>
            <a:r>
              <a:rPr lang="en-US" sz="2000" dirty="0" smtClean="0"/>
              <a:t> </a:t>
            </a:r>
            <a:r>
              <a:rPr lang="en-US" sz="2000" dirty="0" err="1" smtClean="0">
                <a:latin typeface="Symbol" charset="2"/>
              </a:rPr>
              <a:t>θ</a:t>
            </a:r>
            <a:r>
              <a:rPr lang="en-US" sz="2000" dirty="0" smtClean="0"/>
              <a:t> </a:t>
            </a:r>
            <a:r>
              <a:rPr lang="en-US" sz="2000" dirty="0"/>
              <a:t>is the angle between </a:t>
            </a:r>
            <a:r>
              <a:rPr lang="en-US" sz="2000" b="1" dirty="0"/>
              <a:t>B</a:t>
            </a:r>
            <a:r>
              <a:rPr lang="en-US" sz="2000" dirty="0"/>
              <a:t> and the area vector </a:t>
            </a:r>
            <a:r>
              <a:rPr lang="en-US" sz="2000" b="1" dirty="0"/>
              <a:t>A</a:t>
            </a:r>
            <a:r>
              <a:rPr lang="en-US" sz="2000" dirty="0"/>
              <a:t> whose direction is perpendicular to the face of the loop based on the right-hand rule</a:t>
            </a:r>
          </a:p>
          <a:p>
            <a:pPr lvl="1"/>
            <a:r>
              <a:rPr lang="en-US" sz="2400" dirty="0"/>
              <a:t>What kind of quantity is the magnetic flux?</a:t>
            </a:r>
          </a:p>
          <a:p>
            <a:pPr lvl="2"/>
            <a:r>
              <a:rPr lang="en-US" sz="2000" dirty="0"/>
              <a:t>Scalar. Unit?</a:t>
            </a:r>
          </a:p>
          <a:p>
            <a:pPr lvl="2"/>
            <a:r>
              <a:rPr lang="en-US" sz="2000" dirty="0"/>
              <a:t>               or </a:t>
            </a:r>
            <a:r>
              <a:rPr lang="en-US" sz="2000" dirty="0" err="1"/>
              <a:t>weber</a:t>
            </a:r>
            <a:endParaRPr lang="en-US" sz="2000" dirty="0"/>
          </a:p>
          <a:p>
            <a:r>
              <a:rPr lang="en-US" sz="2800" dirty="0"/>
              <a:t>If the area of the loop is not simple or B is not uniform, the magnetic flux can be written as </a:t>
            </a:r>
          </a:p>
        </p:txBody>
      </p:sp>
      <p:graphicFrame>
        <p:nvGraphicFramePr>
          <p:cNvPr id="4137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9191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05" name="Object 9"/>
          <p:cNvGraphicFramePr>
            <a:graphicFrameLocks noChangeAspect="1"/>
          </p:cNvGraphicFramePr>
          <p:nvPr/>
        </p:nvGraphicFramePr>
        <p:xfrm>
          <a:off x="1600200" y="3143250"/>
          <a:ext cx="3505200" cy="484188"/>
        </p:xfrm>
        <a:graphic>
          <a:graphicData uri="http://schemas.openxmlformats.org/presentationml/2006/ole">
            <mc:AlternateContent xmlns:mc="http://schemas.openxmlformats.org/markup-compatibility/2006">
              <mc:Choice xmlns:v="urn:schemas-microsoft-com:vml" Requires="v">
                <p:oleObj spid="_x0000_s891913" name="Equation" r:id="rId9" imgW="1650960" imgH="228600" progId="Equation.DSMT4">
                  <p:embed/>
                </p:oleObj>
              </mc:Choice>
              <mc:Fallback>
                <p:oleObj name="Equation" r:id="rId9" imgW="16509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3143250"/>
                        <a:ext cx="3505200" cy="48418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13706" name="Object 10"/>
          <p:cNvGraphicFramePr>
            <a:graphicFrameLocks noChangeAspect="1"/>
          </p:cNvGraphicFramePr>
          <p:nvPr/>
        </p:nvGraphicFramePr>
        <p:xfrm>
          <a:off x="5818188" y="5964238"/>
          <a:ext cx="2030412" cy="741362"/>
        </p:xfrm>
        <a:graphic>
          <a:graphicData uri="http://schemas.openxmlformats.org/presentationml/2006/ole">
            <mc:AlternateContent xmlns:mc="http://schemas.openxmlformats.org/markup-compatibility/2006">
              <mc:Choice xmlns:v="urn:schemas-microsoft-com:vml" Requires="v">
                <p:oleObj spid="_x0000_s891914" name="Equation" r:id="rId11" imgW="799920" imgH="291960" progId="Equation.DSMT4">
                  <p:embed/>
                </p:oleObj>
              </mc:Choice>
              <mc:Fallback>
                <p:oleObj name="Equation" r:id="rId11" imgW="799920" imgH="2919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8188" y="5964238"/>
                        <a:ext cx="2030412" cy="7413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13707" name="Object 11"/>
          <p:cNvGraphicFramePr>
            <a:graphicFrameLocks noChangeAspect="1"/>
          </p:cNvGraphicFramePr>
          <p:nvPr/>
        </p:nvGraphicFramePr>
        <p:xfrm>
          <a:off x="1765300" y="5029200"/>
          <a:ext cx="673100" cy="369888"/>
        </p:xfrm>
        <a:graphic>
          <a:graphicData uri="http://schemas.openxmlformats.org/presentationml/2006/ole">
            <mc:AlternateContent xmlns:mc="http://schemas.openxmlformats.org/markup-compatibility/2006">
              <mc:Choice xmlns:v="urn:schemas-microsoft-com:vml" Requires="v">
                <p:oleObj spid="_x0000_s891915" name="Equation" r:id="rId13" imgW="368280" imgH="203040" progId="Equation.DSMT4">
                  <p:embed/>
                </p:oleObj>
              </mc:Choice>
              <mc:Fallback>
                <p:oleObj name="Equation" r:id="rId13" imgW="36828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5300" y="5029200"/>
                        <a:ext cx="673100" cy="3698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3708" name="Object 12"/>
          <p:cNvGraphicFramePr>
            <a:graphicFrameLocks noChangeAspect="1"/>
          </p:cNvGraphicFramePr>
          <p:nvPr/>
        </p:nvGraphicFramePr>
        <p:xfrm>
          <a:off x="3733800" y="5076825"/>
          <a:ext cx="1524000" cy="400050"/>
        </p:xfrm>
        <a:graphic>
          <a:graphicData uri="http://schemas.openxmlformats.org/presentationml/2006/ole">
            <mc:AlternateContent xmlns:mc="http://schemas.openxmlformats.org/markup-compatibility/2006">
              <mc:Choice xmlns:v="urn:schemas-microsoft-com:vml" Requires="v">
                <p:oleObj spid="_x0000_s891916" name="Equation" r:id="rId15" imgW="774360" imgH="203040" progId="Equation.DSMT4">
                  <p:embed/>
                </p:oleObj>
              </mc:Choice>
              <mc:Fallback>
                <p:oleObj name="Equation" r:id="rId15" imgW="77436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5076825"/>
                        <a:ext cx="1524000" cy="40005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093361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C9BCC519-E942-2A47-98BE-460303325F7D}" type="slidenum">
              <a:rPr lang="en-US"/>
              <a:pPr/>
              <a:t>32</a:t>
            </a:fld>
            <a:endParaRPr lang="en-US"/>
          </a:p>
        </p:txBody>
      </p:sp>
      <p:sp>
        <p:nvSpPr>
          <p:cNvPr id="414722" name="Rectangle 2"/>
          <p:cNvSpPr>
            <a:spLocks noGrp="1" noChangeArrowheads="1"/>
          </p:cNvSpPr>
          <p:nvPr>
            <p:ph type="title"/>
          </p:nvPr>
        </p:nvSpPr>
        <p:spPr>
          <a:xfrm>
            <a:off x="381000" y="76200"/>
            <a:ext cx="8534400" cy="609600"/>
          </a:xfrm>
        </p:spPr>
        <p:txBody>
          <a:bodyPr/>
          <a:lstStyle/>
          <a:p>
            <a:r>
              <a:rPr lang="en-US"/>
              <a:t>Faraday’s Law of Induction</a:t>
            </a:r>
          </a:p>
        </p:txBody>
      </p:sp>
      <p:graphicFrame>
        <p:nvGraphicFramePr>
          <p:cNvPr id="414723"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0627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4724"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0627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472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627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4726" name="Rectangle 6"/>
          <p:cNvSpPr>
            <a:spLocks noGrp="1" noChangeArrowheads="1"/>
          </p:cNvSpPr>
          <p:nvPr>
            <p:ph type="body" idx="1"/>
          </p:nvPr>
        </p:nvSpPr>
        <p:spPr>
          <a:xfrm>
            <a:off x="228600" y="609600"/>
            <a:ext cx="8610600" cy="5867400"/>
          </a:xfrm>
        </p:spPr>
        <p:txBody>
          <a:bodyPr/>
          <a:lstStyle/>
          <a:p>
            <a:pPr>
              <a:lnSpc>
                <a:spcPct val="90000"/>
              </a:lnSpc>
            </a:pPr>
            <a:r>
              <a:rPr lang="en-US" dirty="0"/>
              <a:t>In terms of magnetic flux, we can formulate Faraday’s findings</a:t>
            </a:r>
          </a:p>
          <a:p>
            <a:pPr lvl="1">
              <a:lnSpc>
                <a:spcPct val="90000"/>
              </a:lnSpc>
            </a:pPr>
            <a:r>
              <a:rPr lang="en-US" dirty="0"/>
              <a:t>The </a:t>
            </a:r>
            <a:r>
              <a:rPr lang="en-US" dirty="0" err="1"/>
              <a:t>emf</a:t>
            </a:r>
            <a:r>
              <a:rPr lang="en-US" dirty="0"/>
              <a:t> induced in a circuit is equal to the rate of change of magnetic flux through the circuit</a:t>
            </a:r>
          </a:p>
          <a:p>
            <a:pPr lvl="1">
              <a:lnSpc>
                <a:spcPct val="90000"/>
              </a:lnSpc>
              <a:buFontTx/>
              <a:buNone/>
            </a:pPr>
            <a:r>
              <a:rPr lang="en-US" dirty="0"/>
              <a:t> </a:t>
            </a:r>
          </a:p>
          <a:p>
            <a:pPr lvl="2">
              <a:lnSpc>
                <a:spcPct val="90000"/>
              </a:lnSpc>
            </a:pPr>
            <a:endParaRPr lang="en-US" dirty="0"/>
          </a:p>
          <a:p>
            <a:pPr>
              <a:lnSpc>
                <a:spcPct val="90000"/>
              </a:lnSpc>
            </a:pPr>
            <a:r>
              <a:rPr lang="en-US" dirty="0"/>
              <a:t>If the circuit contains N closely wrapped loops, the total induced </a:t>
            </a:r>
            <a:r>
              <a:rPr lang="en-US" dirty="0" err="1"/>
              <a:t>emf</a:t>
            </a:r>
            <a:r>
              <a:rPr lang="en-US" dirty="0"/>
              <a:t> is the sum of </a:t>
            </a:r>
            <a:r>
              <a:rPr lang="en-US" dirty="0" err="1"/>
              <a:t>emf</a:t>
            </a:r>
            <a:r>
              <a:rPr lang="en-US" dirty="0"/>
              <a:t> induced in each loop</a:t>
            </a:r>
          </a:p>
          <a:p>
            <a:pPr>
              <a:lnSpc>
                <a:spcPct val="90000"/>
              </a:lnSpc>
            </a:pPr>
            <a:endParaRPr lang="en-US" dirty="0"/>
          </a:p>
          <a:p>
            <a:pPr lvl="1">
              <a:lnSpc>
                <a:spcPct val="90000"/>
              </a:lnSpc>
            </a:pPr>
            <a:r>
              <a:rPr lang="en-US" dirty="0"/>
              <a:t>Why negative?</a:t>
            </a:r>
          </a:p>
          <a:p>
            <a:pPr lvl="2">
              <a:lnSpc>
                <a:spcPct val="90000"/>
              </a:lnSpc>
            </a:pPr>
            <a:r>
              <a:rPr lang="en-US" dirty="0"/>
              <a:t>Has got a lot to do with the direction of induced </a:t>
            </a:r>
            <a:r>
              <a:rPr lang="en-US" dirty="0" err="1"/>
              <a:t>emf</a:t>
            </a:r>
            <a:r>
              <a:rPr lang="en-US" dirty="0"/>
              <a:t>…</a:t>
            </a:r>
          </a:p>
        </p:txBody>
      </p:sp>
      <p:graphicFrame>
        <p:nvGraphicFramePr>
          <p:cNvPr id="41472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628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4728" name="Text Box 8"/>
          <p:cNvSpPr txBox="1">
            <a:spLocks noChangeArrowheads="1"/>
          </p:cNvSpPr>
          <p:nvPr/>
        </p:nvSpPr>
        <p:spPr bwMode="auto">
          <a:xfrm>
            <a:off x="3352800" y="2638425"/>
            <a:ext cx="35052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Faraday’s Law of Induction</a:t>
            </a:r>
            <a:endParaRPr lang="en-US">
              <a:solidFill>
                <a:srgbClr val="CC0000"/>
              </a:solidFill>
              <a:latin typeface="Arial Narrow" charset="0"/>
            </a:endParaRPr>
          </a:p>
        </p:txBody>
      </p:sp>
      <p:graphicFrame>
        <p:nvGraphicFramePr>
          <p:cNvPr id="414729" name="Object 9"/>
          <p:cNvGraphicFramePr>
            <a:graphicFrameLocks noChangeAspect="1"/>
          </p:cNvGraphicFramePr>
          <p:nvPr/>
        </p:nvGraphicFramePr>
        <p:xfrm>
          <a:off x="1371600" y="2392363"/>
          <a:ext cx="1676400" cy="935037"/>
        </p:xfrm>
        <a:graphic>
          <a:graphicData uri="http://schemas.openxmlformats.org/presentationml/2006/ole">
            <mc:AlternateContent xmlns:mc="http://schemas.openxmlformats.org/markup-compatibility/2006">
              <mc:Choice xmlns:v="urn:schemas-microsoft-com:vml" Requires="v">
                <p:oleObj spid="_x0000_s406281" name="Equation" r:id="rId8" imgW="660240" imgH="368280" progId="Equation.DSMT4">
                  <p:embed/>
                </p:oleObj>
              </mc:Choice>
              <mc:Fallback>
                <p:oleObj name="Equation" r:id="rId8" imgW="66024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2392363"/>
                        <a:ext cx="1676400" cy="935037"/>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14730" name="Object 10"/>
          <p:cNvGraphicFramePr>
            <a:graphicFrameLocks noChangeAspect="1"/>
          </p:cNvGraphicFramePr>
          <p:nvPr/>
        </p:nvGraphicFramePr>
        <p:xfrm>
          <a:off x="1981200" y="4343400"/>
          <a:ext cx="1828800" cy="871538"/>
        </p:xfrm>
        <a:graphic>
          <a:graphicData uri="http://schemas.openxmlformats.org/presentationml/2006/ole">
            <mc:AlternateContent xmlns:mc="http://schemas.openxmlformats.org/markup-compatibility/2006">
              <mc:Choice xmlns:v="urn:schemas-microsoft-com:vml" Requires="v">
                <p:oleObj spid="_x0000_s406282" name="Equation" r:id="rId10" imgW="774360" imgH="368280" progId="Equation.DSMT4">
                  <p:embed/>
                </p:oleObj>
              </mc:Choice>
              <mc:Fallback>
                <p:oleObj name="Equation" r:id="rId10" imgW="7743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343400"/>
                        <a:ext cx="1828800" cy="871538"/>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17533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E8B5B2A9-0447-BE46-B285-D8002E30F9D6}" type="slidenum">
              <a:rPr lang="en-US"/>
              <a:pPr/>
              <a:t>33</a:t>
            </a:fld>
            <a:endParaRPr lang="en-US"/>
          </a:p>
        </p:txBody>
      </p:sp>
      <p:pic>
        <p:nvPicPr>
          <p:cNvPr id="415746" name="Picture 2" descr="FG29_002A"/>
          <p:cNvPicPr>
            <a:picLocks noChangeAspect="1" noChangeArrowheads="1"/>
          </p:cNvPicPr>
          <p:nvPr/>
        </p:nvPicPr>
        <p:blipFill>
          <a:blip r:embed="rId3"/>
          <a:srcRect/>
          <a:stretch>
            <a:fillRect/>
          </a:stretch>
        </p:blipFill>
        <p:spPr bwMode="auto">
          <a:xfrm>
            <a:off x="6781800" y="3048000"/>
            <a:ext cx="2743200" cy="1600200"/>
          </a:xfrm>
          <a:prstGeom prst="rect">
            <a:avLst/>
          </a:prstGeom>
          <a:noFill/>
        </p:spPr>
      </p:pic>
      <p:sp>
        <p:nvSpPr>
          <p:cNvPr id="415747" name="Rectangle 3"/>
          <p:cNvSpPr>
            <a:spLocks noGrp="1" noChangeArrowheads="1"/>
          </p:cNvSpPr>
          <p:nvPr>
            <p:ph type="title"/>
          </p:nvPr>
        </p:nvSpPr>
        <p:spPr>
          <a:xfrm>
            <a:off x="381000" y="76200"/>
            <a:ext cx="8534400" cy="609600"/>
          </a:xfrm>
        </p:spPr>
        <p:txBody>
          <a:bodyPr/>
          <a:lstStyle/>
          <a:p>
            <a:r>
              <a:rPr lang="en-US"/>
              <a:t>Lenz’s Law</a:t>
            </a:r>
          </a:p>
        </p:txBody>
      </p:sp>
      <p:graphicFrame>
        <p:nvGraphicFramePr>
          <p:cNvPr id="41574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07045"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574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0704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575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704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5751" name="Rectangle 7"/>
          <p:cNvSpPr>
            <a:spLocks noGrp="1" noChangeArrowheads="1"/>
          </p:cNvSpPr>
          <p:nvPr>
            <p:ph type="body" idx="1"/>
          </p:nvPr>
        </p:nvSpPr>
        <p:spPr>
          <a:xfrm>
            <a:off x="228600" y="609600"/>
            <a:ext cx="8305800" cy="2971800"/>
          </a:xfrm>
        </p:spPr>
        <p:txBody>
          <a:bodyPr/>
          <a:lstStyle/>
          <a:p>
            <a:pPr>
              <a:lnSpc>
                <a:spcPct val="80000"/>
              </a:lnSpc>
            </a:pPr>
            <a:r>
              <a:rPr lang="en-US" sz="2800"/>
              <a:t>It is experimentally found that</a:t>
            </a:r>
          </a:p>
          <a:p>
            <a:pPr lvl="1">
              <a:lnSpc>
                <a:spcPct val="80000"/>
              </a:lnSpc>
            </a:pPr>
            <a:r>
              <a:rPr lang="en-US" sz="2400"/>
              <a:t>An induced emf gives rise to a current whose magnetic field opposes the original change in flux </a:t>
            </a:r>
            <a:r>
              <a:rPr lang="en-US" sz="2400">
                <a:sym typeface="Wingdings" charset="2"/>
              </a:rPr>
              <a:t> This is known as </a:t>
            </a:r>
            <a:r>
              <a:rPr lang="en-US" sz="2400" b="1" u="sng">
                <a:solidFill>
                  <a:srgbClr val="CC0000"/>
                </a:solidFill>
                <a:effectLst>
                  <a:outerShdw blurRad="38100" dist="38100" dir="2700000" algn="tl">
                    <a:srgbClr val="DDDDDD"/>
                  </a:outerShdw>
                </a:effectLst>
                <a:sym typeface="Wingdings" charset="2"/>
              </a:rPr>
              <a:t>Lenz’s Law</a:t>
            </a:r>
          </a:p>
          <a:p>
            <a:pPr lvl="1">
              <a:lnSpc>
                <a:spcPct val="80000"/>
              </a:lnSpc>
            </a:pPr>
            <a:r>
              <a:rPr lang="en-US" sz="2400"/>
              <a:t>In other words, an induced emf is always in a direction that opposes the original change in flux that caused it.</a:t>
            </a:r>
          </a:p>
          <a:p>
            <a:pPr lvl="1">
              <a:lnSpc>
                <a:spcPct val="80000"/>
              </a:lnSpc>
            </a:pPr>
            <a:r>
              <a:rPr lang="en-US" sz="2400"/>
              <a:t>We can use Lenz’s law to explain the following cases in the figures</a:t>
            </a:r>
          </a:p>
        </p:txBody>
      </p:sp>
      <p:graphicFrame>
        <p:nvGraphicFramePr>
          <p:cNvPr id="415752"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0704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5753" name="Picture 9" descr="FG29_002B"/>
          <p:cNvPicPr>
            <a:picLocks noChangeAspect="1" noChangeArrowheads="1"/>
          </p:cNvPicPr>
          <p:nvPr/>
        </p:nvPicPr>
        <p:blipFill>
          <a:blip r:embed="rId9"/>
          <a:srcRect/>
          <a:stretch>
            <a:fillRect/>
          </a:stretch>
        </p:blipFill>
        <p:spPr bwMode="auto">
          <a:xfrm>
            <a:off x="6629400" y="4741862"/>
            <a:ext cx="2743200" cy="1582738"/>
          </a:xfrm>
          <a:prstGeom prst="rect">
            <a:avLst/>
          </a:prstGeom>
          <a:noFill/>
        </p:spPr>
      </p:pic>
      <p:sp>
        <p:nvSpPr>
          <p:cNvPr id="415754" name="Rectangle 10"/>
          <p:cNvSpPr>
            <a:spLocks noChangeArrowheads="1"/>
          </p:cNvSpPr>
          <p:nvPr/>
        </p:nvSpPr>
        <p:spPr bwMode="auto">
          <a:xfrm>
            <a:off x="304800" y="3352800"/>
            <a:ext cx="6781800" cy="2971800"/>
          </a:xfrm>
          <a:prstGeom prst="rect">
            <a:avLst/>
          </a:prstGeom>
          <a:noFill/>
          <a:ln w="9525">
            <a:noFill/>
            <a:miter lim="800000"/>
            <a:headEnd/>
            <a:tailEnd/>
          </a:ln>
          <a:effectLst/>
        </p:spPr>
        <p:txBody>
          <a:bodyPr>
            <a:prstTxWarp prst="textNoShape">
              <a:avLst/>
            </a:prstTxWarp>
          </a:bodyPr>
          <a:lstStyle/>
          <a:p>
            <a:pPr marL="1143000" lvl="2" indent="-228600">
              <a:lnSpc>
                <a:spcPct val="80000"/>
              </a:lnSpc>
              <a:spcBef>
                <a:spcPct val="20000"/>
              </a:spcBef>
              <a:buFontTx/>
              <a:buChar char="•"/>
            </a:pPr>
            <a:r>
              <a:rPr lang="en-US" sz="2000" dirty="0">
                <a:solidFill>
                  <a:srgbClr val="003300"/>
                </a:solidFill>
                <a:latin typeface="Arial Narrow" charset="0"/>
                <a:ea typeface="ＭＳ Ｐゴシック" charset="-128"/>
              </a:rPr>
              <a:t>When the magnet is moving into the coil</a:t>
            </a:r>
          </a:p>
          <a:p>
            <a:pPr marL="1600200" lvl="3" indent="-228600">
              <a:lnSpc>
                <a:spcPct val="80000"/>
              </a:lnSpc>
              <a:spcBef>
                <a:spcPct val="20000"/>
              </a:spcBef>
              <a:buFontTx/>
              <a:buChar char="–"/>
            </a:pPr>
            <a:r>
              <a:rPr lang="en-US" sz="1800" dirty="0">
                <a:solidFill>
                  <a:srgbClr val="CC00CC"/>
                </a:solidFill>
                <a:latin typeface="Arial Narrow" charset="0"/>
                <a:ea typeface="ＭＳ Ｐゴシック" charset="-128"/>
              </a:rPr>
              <a:t>Since the external flux increases, the field inside the coil takes the opposite direction to minimize the change and causes the current to flow clockwise</a:t>
            </a:r>
          </a:p>
          <a:p>
            <a:pPr marL="1143000" lvl="2" indent="-228600">
              <a:lnSpc>
                <a:spcPct val="80000"/>
              </a:lnSpc>
              <a:spcBef>
                <a:spcPct val="20000"/>
              </a:spcBef>
              <a:buFontTx/>
              <a:buChar char="•"/>
            </a:pPr>
            <a:r>
              <a:rPr lang="en-US" sz="2000" dirty="0">
                <a:solidFill>
                  <a:srgbClr val="003300"/>
                </a:solidFill>
                <a:latin typeface="Arial Narrow" charset="0"/>
                <a:ea typeface="ＭＳ Ｐゴシック" charset="-128"/>
              </a:rPr>
              <a:t>When the magnet is moving out</a:t>
            </a:r>
          </a:p>
          <a:p>
            <a:pPr marL="1600200" lvl="3" indent="-228600">
              <a:lnSpc>
                <a:spcPct val="80000"/>
              </a:lnSpc>
              <a:spcBef>
                <a:spcPct val="20000"/>
              </a:spcBef>
              <a:buFontTx/>
              <a:buChar char="–"/>
            </a:pPr>
            <a:r>
              <a:rPr lang="en-US" sz="1800" dirty="0">
                <a:solidFill>
                  <a:srgbClr val="CC00CC"/>
                </a:solidFill>
                <a:latin typeface="Arial Narrow" charset="0"/>
                <a:ea typeface="ＭＳ Ｐゴシック" charset="-128"/>
              </a:rPr>
              <a:t>Since the external flux decreases, the field inside the coil takes the opposite direction to compensate the loss, causing the current to flow counter-clockwise</a:t>
            </a:r>
          </a:p>
          <a:p>
            <a:pPr marL="342900" indent="-342900">
              <a:lnSpc>
                <a:spcPct val="80000"/>
              </a:lnSpc>
              <a:spcBef>
                <a:spcPct val="20000"/>
              </a:spcBef>
              <a:buFontTx/>
              <a:buChar char="•"/>
            </a:pPr>
            <a:r>
              <a:rPr lang="en-US" dirty="0">
                <a:solidFill>
                  <a:schemeClr val="accent2"/>
                </a:solidFill>
                <a:latin typeface="Arial Narrow" charset="0"/>
              </a:rPr>
              <a:t>Which law is Lenz’s law result of?</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Energy conservation.  Why?</a:t>
            </a:r>
          </a:p>
        </p:txBody>
      </p:sp>
    </p:spTree>
    <p:extLst>
      <p:ext uri="{BB962C8B-B14F-4D97-AF65-F5344CB8AC3E}">
        <p14:creationId xmlns:p14="http://schemas.microsoft.com/office/powerpoint/2010/main" val="1839777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DB30BF8D-5E90-0140-BFA1-425DFCF92497}" type="slidenum">
              <a:rPr lang="en-US"/>
              <a:pPr/>
              <a:t>34</a:t>
            </a:fld>
            <a:endParaRPr lang="en-US"/>
          </a:p>
        </p:txBody>
      </p:sp>
      <p:sp>
        <p:nvSpPr>
          <p:cNvPr id="410626" name="Rectangle 2"/>
          <p:cNvSpPr>
            <a:spLocks noGrp="1" noChangeArrowheads="1"/>
          </p:cNvSpPr>
          <p:nvPr>
            <p:ph type="title"/>
          </p:nvPr>
        </p:nvSpPr>
        <p:spPr>
          <a:xfrm>
            <a:off x="381000" y="76200"/>
            <a:ext cx="8534400" cy="609600"/>
          </a:xfrm>
        </p:spPr>
        <p:txBody>
          <a:bodyPr/>
          <a:lstStyle/>
          <a:p>
            <a:r>
              <a:rPr lang="en-US"/>
              <a:t>Induced EMF</a:t>
            </a:r>
          </a:p>
        </p:txBody>
      </p:sp>
      <p:graphicFrame>
        <p:nvGraphicFramePr>
          <p:cNvPr id="4106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1493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1493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493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30" name="Rectangle 6"/>
          <p:cNvSpPr>
            <a:spLocks noGrp="1" noChangeArrowheads="1"/>
          </p:cNvSpPr>
          <p:nvPr>
            <p:ph type="body" idx="1"/>
          </p:nvPr>
        </p:nvSpPr>
        <p:spPr>
          <a:xfrm>
            <a:off x="304800" y="685800"/>
            <a:ext cx="8534400" cy="5638800"/>
          </a:xfrm>
        </p:spPr>
        <p:txBody>
          <a:bodyPr/>
          <a:lstStyle/>
          <a:p>
            <a:r>
              <a:rPr lang="en-US" sz="2800" dirty="0"/>
              <a:t>It has been discovered by </a:t>
            </a:r>
            <a:r>
              <a:rPr lang="en-US" sz="2800" dirty="0" err="1"/>
              <a:t>Oersted</a:t>
            </a:r>
            <a:r>
              <a:rPr lang="en-US" sz="2800" dirty="0"/>
              <a:t> and company in early 19</a:t>
            </a:r>
            <a:r>
              <a:rPr lang="en-US" sz="2800" baseline="30000" dirty="0"/>
              <a:t>th</a:t>
            </a:r>
            <a:r>
              <a:rPr lang="en-US" sz="2800" dirty="0"/>
              <a:t> century that </a:t>
            </a:r>
          </a:p>
          <a:p>
            <a:pPr lvl="1"/>
            <a:r>
              <a:rPr lang="en-US" sz="2400" dirty="0"/>
              <a:t>Magnetic field can be produced by the electric current</a:t>
            </a:r>
          </a:p>
          <a:p>
            <a:pPr lvl="1"/>
            <a:r>
              <a:rPr lang="en-US" sz="2400" dirty="0"/>
              <a:t>Magnetic field can exert force on</a:t>
            </a:r>
            <a:r>
              <a:rPr lang="en-US" sz="2400" dirty="0" smtClean="0"/>
              <a:t> the electric </a:t>
            </a:r>
            <a:r>
              <a:rPr lang="en-US" sz="2400" dirty="0"/>
              <a:t>charge</a:t>
            </a:r>
          </a:p>
          <a:p>
            <a:r>
              <a:rPr lang="en-US" sz="2800" dirty="0"/>
              <a:t>So if you were scientists at that time, what would you wonder?</a:t>
            </a:r>
          </a:p>
          <a:p>
            <a:pPr lvl="1"/>
            <a:r>
              <a:rPr lang="en-US" sz="2400" dirty="0"/>
              <a:t>Yes, you are absolutely </a:t>
            </a:r>
            <a:r>
              <a:rPr lang="en-US" sz="2400" dirty="0" smtClean="0"/>
              <a:t>right!  </a:t>
            </a:r>
            <a:r>
              <a:rPr lang="en-US" sz="2400" dirty="0"/>
              <a:t>You would wonder if the magnetic field can create the electric current.</a:t>
            </a:r>
          </a:p>
          <a:p>
            <a:pPr lvl="1"/>
            <a:r>
              <a:rPr lang="en-US" sz="2400" dirty="0"/>
              <a:t>An American scientist Joseph Henry and an English scientist Michael Faraday independently found that it was possible</a:t>
            </a:r>
          </a:p>
          <a:p>
            <a:pPr lvl="2"/>
            <a:r>
              <a:rPr lang="en-US" sz="2000" dirty="0"/>
              <a:t>Though, Faraday was given the credit since he published his work before Henry did</a:t>
            </a:r>
          </a:p>
          <a:p>
            <a:pPr lvl="3"/>
            <a:r>
              <a:rPr lang="en-US" sz="1800" dirty="0"/>
              <a:t>He also did a lot of detailed studies on magnetic induction</a:t>
            </a:r>
          </a:p>
        </p:txBody>
      </p:sp>
      <p:graphicFrame>
        <p:nvGraphicFramePr>
          <p:cNvPr id="4106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493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2554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July 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E907EA8C-FD88-4640-8B03-A9AC741F19D7}" type="slidenum">
              <a:rPr lang="en-US"/>
              <a:pPr/>
              <a:t>35</a:t>
            </a:fld>
            <a:endParaRPr lang="en-US"/>
          </a:p>
        </p:txBody>
      </p:sp>
      <p:pic>
        <p:nvPicPr>
          <p:cNvPr id="411650" name="Picture 2" descr="FG29_001"/>
          <p:cNvPicPr>
            <a:picLocks noChangeAspect="1" noChangeArrowheads="1"/>
          </p:cNvPicPr>
          <p:nvPr/>
        </p:nvPicPr>
        <p:blipFill>
          <a:blip r:embed="rId4"/>
          <a:srcRect/>
          <a:stretch>
            <a:fillRect/>
          </a:stretch>
        </p:blipFill>
        <p:spPr bwMode="auto">
          <a:xfrm>
            <a:off x="4114800" y="381000"/>
            <a:ext cx="4876800" cy="3352800"/>
          </a:xfrm>
          <a:prstGeom prst="rect">
            <a:avLst/>
          </a:prstGeom>
          <a:noFill/>
        </p:spPr>
      </p:pic>
      <p:sp>
        <p:nvSpPr>
          <p:cNvPr id="411651" name="Rectangle 3"/>
          <p:cNvSpPr>
            <a:spLocks noGrp="1" noChangeArrowheads="1"/>
          </p:cNvSpPr>
          <p:nvPr>
            <p:ph type="title"/>
          </p:nvPr>
        </p:nvSpPr>
        <p:spPr>
          <a:xfrm>
            <a:off x="381000" y="76200"/>
            <a:ext cx="8534400" cy="609600"/>
          </a:xfrm>
        </p:spPr>
        <p:txBody>
          <a:bodyPr/>
          <a:lstStyle/>
          <a:p>
            <a:r>
              <a:rPr lang="en-US"/>
              <a:t>Electromagnetic Induction</a:t>
            </a:r>
          </a:p>
        </p:txBody>
      </p:sp>
      <p:graphicFrame>
        <p:nvGraphicFramePr>
          <p:cNvPr id="41165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1595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65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1595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65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595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55" name="Rectangle 7"/>
          <p:cNvSpPr>
            <a:spLocks noGrp="1" noChangeArrowheads="1"/>
          </p:cNvSpPr>
          <p:nvPr>
            <p:ph type="body" idx="1"/>
          </p:nvPr>
        </p:nvSpPr>
        <p:spPr>
          <a:xfrm>
            <a:off x="609600" y="685800"/>
            <a:ext cx="8305800" cy="5791200"/>
          </a:xfrm>
        </p:spPr>
        <p:txBody>
          <a:bodyPr/>
          <a:lstStyle/>
          <a:p>
            <a:r>
              <a:rPr lang="en-US" sz="2800" dirty="0"/>
              <a:t>Faraday used an apparatus below to show that magnetic field can induce current</a:t>
            </a:r>
          </a:p>
          <a:p>
            <a:endParaRPr lang="en-US" sz="2800" dirty="0"/>
          </a:p>
          <a:p>
            <a:endParaRPr lang="en-US" sz="2800" dirty="0"/>
          </a:p>
          <a:p>
            <a:r>
              <a:rPr lang="en-US" sz="2800" dirty="0"/>
              <a:t>Despite his hope he did not see steady current induced on the other side when the switch is thrown</a:t>
            </a:r>
          </a:p>
          <a:p>
            <a:r>
              <a:rPr lang="en-US" sz="2800" dirty="0"/>
              <a:t>But he did see that the needle on the Galvanometer turns strongly when the switch is initially thrown and is opened</a:t>
            </a:r>
          </a:p>
          <a:p>
            <a:pPr lvl="1"/>
            <a:r>
              <a:rPr lang="en-US" sz="2400" dirty="0"/>
              <a:t>When the magnetic field through coil Y changes, a current flows as if there were a source of </a:t>
            </a:r>
            <a:r>
              <a:rPr lang="en-US" sz="2400" dirty="0" err="1"/>
              <a:t>emf</a:t>
            </a:r>
            <a:endParaRPr lang="en-US" sz="2400" dirty="0"/>
          </a:p>
          <a:p>
            <a:r>
              <a:rPr lang="en-US" sz="2800" dirty="0"/>
              <a:t>Thus he concluded that </a:t>
            </a:r>
            <a:r>
              <a:rPr lang="en-US" sz="2800" b="1" u="sng" dirty="0">
                <a:solidFill>
                  <a:srgbClr val="CC0000"/>
                </a:solidFill>
              </a:rPr>
              <a:t>an induced </a:t>
            </a:r>
            <a:r>
              <a:rPr lang="en-US" sz="2800" b="1" u="sng" dirty="0" err="1">
                <a:solidFill>
                  <a:srgbClr val="CC0000"/>
                </a:solidFill>
              </a:rPr>
              <a:t>emf</a:t>
            </a:r>
            <a:r>
              <a:rPr lang="en-US" sz="2800" b="1" u="sng" dirty="0">
                <a:solidFill>
                  <a:srgbClr val="CC0000"/>
                </a:solidFill>
              </a:rPr>
              <a:t> is produced by a  changing magnetic field</a:t>
            </a:r>
            <a:r>
              <a:rPr lang="en-US" sz="2800" dirty="0"/>
              <a:t> </a:t>
            </a:r>
            <a:r>
              <a:rPr lang="en-US" sz="2800" dirty="0" err="1">
                <a:sym typeface="Wingdings" charset="2"/>
              </a:rPr>
              <a:t></a:t>
            </a:r>
            <a:r>
              <a:rPr lang="en-US" sz="2800" dirty="0">
                <a:sym typeface="Wingdings" charset="2"/>
              </a:rPr>
              <a:t> </a:t>
            </a:r>
            <a:r>
              <a:rPr lang="en-US" sz="2800" b="1" u="sng" dirty="0">
                <a:solidFill>
                  <a:srgbClr val="CC0000"/>
                </a:solidFill>
                <a:effectLst>
                  <a:outerShdw blurRad="38100" dist="38100" dir="2700000" algn="tl">
                    <a:srgbClr val="DDDDDD"/>
                  </a:outerShdw>
                </a:effectLst>
                <a:sym typeface="Wingdings" charset="2"/>
              </a:rPr>
              <a:t>Electromagnetic Induction</a:t>
            </a:r>
            <a:endParaRPr lang="en-US" sz="2800" b="1" u="sng" dirty="0">
              <a:solidFill>
                <a:srgbClr val="CC0000"/>
              </a:solidFill>
              <a:effectLst>
                <a:outerShdw blurRad="38100" dist="38100" dir="2700000" algn="tl">
                  <a:srgbClr val="DDDDDD"/>
                </a:outerShdw>
              </a:effectLst>
            </a:endParaRPr>
          </a:p>
        </p:txBody>
      </p:sp>
      <p:graphicFrame>
        <p:nvGraphicFramePr>
          <p:cNvPr id="411656"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5959"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3634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A8207C87-3574-084E-8BD8-87D4D7349A43}" type="slidenum">
              <a:rPr lang="en-US"/>
              <a:pPr/>
              <a:t>36</a:t>
            </a:fld>
            <a:endParaRPr lang="en-US"/>
          </a:p>
        </p:txBody>
      </p:sp>
      <p:sp>
        <p:nvSpPr>
          <p:cNvPr id="412674" name="Rectangle 2"/>
          <p:cNvSpPr>
            <a:spLocks noGrp="1" noChangeArrowheads="1"/>
          </p:cNvSpPr>
          <p:nvPr>
            <p:ph type="title"/>
          </p:nvPr>
        </p:nvSpPr>
        <p:spPr>
          <a:xfrm>
            <a:off x="381000" y="76200"/>
            <a:ext cx="8534400" cy="609600"/>
          </a:xfrm>
        </p:spPr>
        <p:txBody>
          <a:bodyPr/>
          <a:lstStyle/>
          <a:p>
            <a:r>
              <a:rPr lang="en-US"/>
              <a:t>Electromagnetic Induction</a:t>
            </a:r>
          </a:p>
        </p:txBody>
      </p:sp>
      <p:graphicFrame>
        <p:nvGraphicFramePr>
          <p:cNvPr id="41267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1698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1698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698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678" name="Rectangle 6"/>
          <p:cNvSpPr>
            <a:spLocks noGrp="1" noChangeArrowheads="1"/>
          </p:cNvSpPr>
          <p:nvPr>
            <p:ph type="body" idx="1"/>
          </p:nvPr>
        </p:nvSpPr>
        <p:spPr>
          <a:xfrm>
            <a:off x="609600" y="685800"/>
            <a:ext cx="8229600" cy="4038600"/>
          </a:xfrm>
        </p:spPr>
        <p:txBody>
          <a:bodyPr/>
          <a:lstStyle/>
          <a:p>
            <a:pPr>
              <a:lnSpc>
                <a:spcPct val="90000"/>
              </a:lnSpc>
            </a:pPr>
            <a:r>
              <a:rPr lang="en-US" sz="2800" dirty="0"/>
              <a:t>Further studies on electromagnetic induction taught</a:t>
            </a:r>
          </a:p>
          <a:p>
            <a:pPr lvl="1">
              <a:lnSpc>
                <a:spcPct val="90000"/>
              </a:lnSpc>
            </a:pPr>
            <a:r>
              <a:rPr lang="en-US" sz="2400" dirty="0"/>
              <a:t>If</a:t>
            </a:r>
            <a:r>
              <a:rPr lang="en-US" sz="2400" dirty="0" smtClean="0"/>
              <a:t> a magnet </a:t>
            </a:r>
            <a:r>
              <a:rPr lang="en-US" sz="2400" dirty="0"/>
              <a:t>is moved quickly into a coil of wire, a current is induced in the wire.</a:t>
            </a:r>
          </a:p>
          <a:p>
            <a:pPr lvl="1">
              <a:lnSpc>
                <a:spcPct val="90000"/>
              </a:lnSpc>
            </a:pPr>
            <a:r>
              <a:rPr lang="en-US" sz="2400" dirty="0"/>
              <a:t>If</a:t>
            </a:r>
            <a:r>
              <a:rPr lang="en-US" sz="2400" dirty="0" smtClean="0"/>
              <a:t> a </a:t>
            </a:r>
            <a:r>
              <a:rPr lang="en-US" sz="2400" dirty="0"/>
              <a:t>magnet is removed from the coil, a current is induced in the wire in the opposite direction</a:t>
            </a:r>
          </a:p>
          <a:p>
            <a:pPr lvl="1">
              <a:lnSpc>
                <a:spcPct val="90000"/>
              </a:lnSpc>
            </a:pPr>
            <a:r>
              <a:rPr lang="en-US" sz="2400" dirty="0"/>
              <a:t>By the same token,</a:t>
            </a:r>
            <a:r>
              <a:rPr lang="en-US" sz="2400" dirty="0" smtClean="0"/>
              <a:t> the current </a:t>
            </a:r>
            <a:r>
              <a:rPr lang="en-US" sz="2400" dirty="0"/>
              <a:t>can also be induced if</a:t>
            </a:r>
            <a:r>
              <a:rPr lang="en-US" sz="2400" dirty="0" smtClean="0"/>
              <a:t> the </a:t>
            </a:r>
            <a:r>
              <a:rPr lang="en-US" sz="2400" dirty="0"/>
              <a:t>magnet stays put but the coil moves toward or away from the magnet</a:t>
            </a:r>
          </a:p>
          <a:p>
            <a:pPr lvl="1">
              <a:lnSpc>
                <a:spcPct val="90000"/>
              </a:lnSpc>
            </a:pPr>
            <a:r>
              <a:rPr lang="en-US" sz="2400" dirty="0"/>
              <a:t>Current is also induced if the coil rotates.</a:t>
            </a:r>
          </a:p>
          <a:p>
            <a:pPr>
              <a:lnSpc>
                <a:spcPct val="90000"/>
              </a:lnSpc>
            </a:pPr>
            <a:r>
              <a:rPr lang="en-US" sz="2800" dirty="0"/>
              <a:t>In other words, it does not matter whether the magnet or the coil moves.  It is the relative motion that counts. </a:t>
            </a:r>
          </a:p>
        </p:txBody>
      </p:sp>
      <p:graphicFrame>
        <p:nvGraphicFramePr>
          <p:cNvPr id="41267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698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2680" name="Picture 8" descr="FG29_002A"/>
          <p:cNvPicPr>
            <a:picLocks noChangeAspect="1" noChangeArrowheads="1"/>
          </p:cNvPicPr>
          <p:nvPr/>
        </p:nvPicPr>
        <p:blipFill>
          <a:blip r:embed="rId8"/>
          <a:srcRect/>
          <a:stretch>
            <a:fillRect/>
          </a:stretch>
        </p:blipFill>
        <p:spPr bwMode="auto">
          <a:xfrm>
            <a:off x="3519055" y="4572866"/>
            <a:ext cx="2743200" cy="2057400"/>
          </a:xfrm>
          <a:prstGeom prst="rect">
            <a:avLst/>
          </a:prstGeom>
          <a:noFill/>
        </p:spPr>
      </p:pic>
      <p:pic>
        <p:nvPicPr>
          <p:cNvPr id="412681" name="Picture 9" descr="FG29_002B"/>
          <p:cNvPicPr>
            <a:picLocks noChangeAspect="1" noChangeArrowheads="1"/>
          </p:cNvPicPr>
          <p:nvPr/>
        </p:nvPicPr>
        <p:blipFill>
          <a:blip r:embed="rId9"/>
          <a:srcRect/>
          <a:stretch>
            <a:fillRect/>
          </a:stretch>
        </p:blipFill>
        <p:spPr bwMode="auto">
          <a:xfrm>
            <a:off x="6095999" y="4572866"/>
            <a:ext cx="2819400" cy="2114550"/>
          </a:xfrm>
          <a:prstGeom prst="rect">
            <a:avLst/>
          </a:prstGeom>
          <a:noFill/>
        </p:spPr>
      </p:pic>
      <p:pic>
        <p:nvPicPr>
          <p:cNvPr id="412682" name="Picture 10" descr="FG29_002C"/>
          <p:cNvPicPr>
            <a:picLocks noChangeAspect="1" noChangeArrowheads="1"/>
          </p:cNvPicPr>
          <p:nvPr/>
        </p:nvPicPr>
        <p:blipFill>
          <a:blip r:embed="rId10"/>
          <a:srcRect/>
          <a:stretch>
            <a:fillRect/>
          </a:stretch>
        </p:blipFill>
        <p:spPr bwMode="auto">
          <a:xfrm>
            <a:off x="568037" y="4499264"/>
            <a:ext cx="2971800" cy="2228850"/>
          </a:xfrm>
          <a:prstGeom prst="rect">
            <a:avLst/>
          </a:prstGeom>
          <a:noFill/>
        </p:spPr>
      </p:pic>
    </p:spTree>
    <p:extLst>
      <p:ext uri="{BB962C8B-B14F-4D97-AF65-F5344CB8AC3E}">
        <p14:creationId xmlns:p14="http://schemas.microsoft.com/office/powerpoint/2010/main" val="284842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Thursday, July 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A875EF07-28D4-3446-9D70-0EED7CB40239}" type="slidenum">
              <a:rPr lang="en-US"/>
              <a:pPr/>
              <a:t>37</a:t>
            </a:fld>
            <a:endParaRPr lang="en-US"/>
          </a:p>
        </p:txBody>
      </p:sp>
      <p:pic>
        <p:nvPicPr>
          <p:cNvPr id="413698" name="Picture 2" descr="FG29_003"/>
          <p:cNvPicPr>
            <a:picLocks noChangeAspect="1" noChangeArrowheads="1"/>
          </p:cNvPicPr>
          <p:nvPr/>
        </p:nvPicPr>
        <p:blipFill>
          <a:blip r:embed="rId4"/>
          <a:srcRect/>
          <a:stretch>
            <a:fillRect/>
          </a:stretch>
        </p:blipFill>
        <p:spPr bwMode="auto">
          <a:xfrm>
            <a:off x="7162800" y="2362200"/>
            <a:ext cx="1828800" cy="1371600"/>
          </a:xfrm>
          <a:prstGeom prst="rect">
            <a:avLst/>
          </a:prstGeom>
          <a:noFill/>
        </p:spPr>
      </p:pic>
      <p:sp>
        <p:nvSpPr>
          <p:cNvPr id="413699" name="Rectangle 3"/>
          <p:cNvSpPr>
            <a:spLocks noGrp="1" noChangeArrowheads="1"/>
          </p:cNvSpPr>
          <p:nvPr>
            <p:ph type="title"/>
          </p:nvPr>
        </p:nvSpPr>
        <p:spPr>
          <a:xfrm>
            <a:off x="381000" y="76200"/>
            <a:ext cx="8534400" cy="609600"/>
          </a:xfrm>
        </p:spPr>
        <p:txBody>
          <a:bodyPr/>
          <a:lstStyle/>
          <a:p>
            <a:r>
              <a:rPr lang="en-US"/>
              <a:t>Magnetic Flux</a:t>
            </a:r>
          </a:p>
        </p:txBody>
      </p:sp>
      <p:graphicFrame>
        <p:nvGraphicFramePr>
          <p:cNvPr id="4137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1810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0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1810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0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811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703" name="Rectangle 7"/>
          <p:cNvSpPr>
            <a:spLocks noGrp="1" noChangeArrowheads="1"/>
          </p:cNvSpPr>
          <p:nvPr>
            <p:ph type="body" idx="1"/>
          </p:nvPr>
        </p:nvSpPr>
        <p:spPr>
          <a:xfrm>
            <a:off x="457200" y="593725"/>
            <a:ext cx="8458200" cy="5867400"/>
          </a:xfrm>
        </p:spPr>
        <p:txBody>
          <a:bodyPr/>
          <a:lstStyle/>
          <a:p>
            <a:r>
              <a:rPr lang="en-US" sz="2800" dirty="0"/>
              <a:t>So what do you think is the induced </a:t>
            </a:r>
            <a:r>
              <a:rPr lang="en-US" sz="2800" dirty="0" err="1"/>
              <a:t>emf</a:t>
            </a:r>
            <a:r>
              <a:rPr lang="en-US" sz="2800" dirty="0"/>
              <a:t> proportional to?</a:t>
            </a:r>
          </a:p>
          <a:p>
            <a:pPr lvl="1"/>
            <a:r>
              <a:rPr lang="en-US" sz="2400" dirty="0"/>
              <a:t>The rate of changes of the magnetic field?</a:t>
            </a:r>
          </a:p>
          <a:p>
            <a:pPr lvl="2"/>
            <a:r>
              <a:rPr lang="en-US" sz="2000" dirty="0"/>
              <a:t>the higher the changes the higher the induction </a:t>
            </a:r>
          </a:p>
          <a:p>
            <a:pPr lvl="1"/>
            <a:r>
              <a:rPr lang="en-US" sz="2400" dirty="0"/>
              <a:t>Not really, it rather depends on the rate of change of the </a:t>
            </a:r>
            <a:r>
              <a:rPr lang="en-US" sz="2400" b="1" u="sng" dirty="0">
                <a:solidFill>
                  <a:srgbClr val="CC0000"/>
                </a:solidFill>
                <a:effectLst>
                  <a:outerShdw blurRad="38100" dist="38100" dir="2700000" algn="tl">
                    <a:srgbClr val="DDDDDD"/>
                  </a:outerShdw>
                </a:effectLst>
              </a:rPr>
              <a:t>magnetic flux</a:t>
            </a:r>
            <a:r>
              <a:rPr lang="en-US" sz="2400" dirty="0"/>
              <a:t>,</a:t>
            </a:r>
            <a:r>
              <a:rPr lang="en-US" sz="2400" dirty="0" smtClean="0"/>
              <a:t> </a:t>
            </a:r>
            <a:r>
              <a:rPr lang="en-US" sz="2400" dirty="0" smtClean="0">
                <a:latin typeface="Symbol" charset="2"/>
              </a:rPr>
              <a:t>Φ</a:t>
            </a:r>
            <a:r>
              <a:rPr lang="en-US" sz="2400" baseline="-25000" dirty="0" smtClean="0"/>
              <a:t>B</a:t>
            </a:r>
            <a:r>
              <a:rPr lang="en-US" sz="2400" dirty="0"/>
              <a:t>.</a:t>
            </a:r>
          </a:p>
          <a:p>
            <a:pPr lvl="1"/>
            <a:r>
              <a:rPr lang="en-US" sz="2400" dirty="0"/>
              <a:t>Magnetic flux is defined as (just like the electric flux)</a:t>
            </a:r>
          </a:p>
          <a:p>
            <a:pPr lvl="1"/>
            <a:r>
              <a:rPr lang="en-US" sz="2400" dirty="0"/>
              <a:t> </a:t>
            </a:r>
          </a:p>
          <a:p>
            <a:pPr lvl="2"/>
            <a:r>
              <a:rPr lang="en-US" sz="2000" dirty="0" smtClean="0"/>
              <a:t> </a:t>
            </a:r>
            <a:r>
              <a:rPr lang="en-US" sz="2000" dirty="0" err="1" smtClean="0">
                <a:latin typeface="Symbol" charset="2"/>
              </a:rPr>
              <a:t>θ</a:t>
            </a:r>
            <a:r>
              <a:rPr lang="en-US" sz="2000" dirty="0" smtClean="0"/>
              <a:t> </a:t>
            </a:r>
            <a:r>
              <a:rPr lang="en-US" sz="2000" dirty="0"/>
              <a:t>is the angle between </a:t>
            </a:r>
            <a:r>
              <a:rPr lang="en-US" sz="2000" b="1" dirty="0"/>
              <a:t>B</a:t>
            </a:r>
            <a:r>
              <a:rPr lang="en-US" sz="2000" dirty="0"/>
              <a:t> and the area vector </a:t>
            </a:r>
            <a:r>
              <a:rPr lang="en-US" sz="2000" b="1" dirty="0"/>
              <a:t>A</a:t>
            </a:r>
            <a:r>
              <a:rPr lang="en-US" sz="2000" dirty="0"/>
              <a:t> whose direction is perpendicular to the face of the loop based on the right-hand rule</a:t>
            </a:r>
          </a:p>
          <a:p>
            <a:pPr lvl="1"/>
            <a:r>
              <a:rPr lang="en-US" sz="2400" dirty="0"/>
              <a:t>What kind of quantity is the magnetic flux?</a:t>
            </a:r>
          </a:p>
          <a:p>
            <a:pPr lvl="2"/>
            <a:r>
              <a:rPr lang="en-US" sz="2000" dirty="0"/>
              <a:t>Scalar. Unit?</a:t>
            </a:r>
          </a:p>
          <a:p>
            <a:pPr lvl="2"/>
            <a:r>
              <a:rPr lang="en-US" sz="2000" dirty="0"/>
              <a:t>               or </a:t>
            </a:r>
            <a:r>
              <a:rPr lang="en-US" sz="2000" dirty="0" err="1"/>
              <a:t>weber</a:t>
            </a:r>
            <a:endParaRPr lang="en-US" sz="2000" dirty="0"/>
          </a:p>
          <a:p>
            <a:r>
              <a:rPr lang="en-US" sz="2800" dirty="0"/>
              <a:t>If the area of the loop is not simple or B is not uniform, the magnetic flux can be written as </a:t>
            </a:r>
          </a:p>
        </p:txBody>
      </p:sp>
      <p:graphicFrame>
        <p:nvGraphicFramePr>
          <p:cNvPr id="4137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8111"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707" name="Object 11"/>
          <p:cNvGraphicFramePr>
            <a:graphicFrameLocks noChangeAspect="1"/>
          </p:cNvGraphicFramePr>
          <p:nvPr/>
        </p:nvGraphicFramePr>
        <p:xfrm>
          <a:off x="1765300" y="5029200"/>
          <a:ext cx="673100" cy="369888"/>
        </p:xfrm>
        <a:graphic>
          <a:graphicData uri="http://schemas.openxmlformats.org/presentationml/2006/ole">
            <mc:AlternateContent xmlns:mc="http://schemas.openxmlformats.org/markup-compatibility/2006">
              <mc:Choice xmlns:v="urn:schemas-microsoft-com:vml" Requires="v">
                <p:oleObj spid="_x0000_s418112" name="Equation" r:id="rId10" imgW="368280" imgH="203040" progId="Equation.DSMT4">
                  <p:embed/>
                </p:oleObj>
              </mc:Choice>
              <mc:Fallback>
                <p:oleObj name="Equation" r:id="rId10" imgW="36828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5300" y="5029200"/>
                        <a:ext cx="673100" cy="3698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3708" name="Object 12"/>
          <p:cNvGraphicFramePr>
            <a:graphicFrameLocks noChangeAspect="1"/>
          </p:cNvGraphicFramePr>
          <p:nvPr/>
        </p:nvGraphicFramePr>
        <p:xfrm>
          <a:off x="3733800" y="5076825"/>
          <a:ext cx="1524000" cy="400050"/>
        </p:xfrm>
        <a:graphic>
          <a:graphicData uri="http://schemas.openxmlformats.org/presentationml/2006/ole">
            <mc:AlternateContent xmlns:mc="http://schemas.openxmlformats.org/markup-compatibility/2006">
              <mc:Choice xmlns:v="urn:schemas-microsoft-com:vml" Requires="v">
                <p:oleObj spid="_x0000_s418113" name="Equation" r:id="rId12" imgW="774360" imgH="203040" progId="Equation.DSMT4">
                  <p:embed/>
                </p:oleObj>
              </mc:Choice>
              <mc:Fallback>
                <p:oleObj name="Equation" r:id="rId12" imgW="77436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5076825"/>
                        <a:ext cx="1524000" cy="400050"/>
                      </a:xfrm>
                      <a:prstGeom prst="rect">
                        <a:avLst/>
                      </a:prstGeom>
                      <a:solidFill>
                        <a:srgbClr val="99FFCC"/>
                      </a:solidFill>
                      <a:ln w="28575">
                        <a:solidFill>
                          <a:srgbClr val="CC0000"/>
                        </a:solidFill>
                        <a:miter lim="800000"/>
                        <a:headEnd/>
                        <a:tailEnd/>
                      </a:ln>
                    </p:spPr>
                  </p:pic>
                </p:oleObj>
              </mc:Fallback>
            </mc:AlternateContent>
          </a:graphicData>
        </a:graphic>
      </p:graphicFrame>
      <p:pic>
        <p:nvPicPr>
          <p:cNvPr id="2" name="Picture 1"/>
          <p:cNvPicPr>
            <a:picLocks noChangeAspect="1"/>
          </p:cNvPicPr>
          <p:nvPr/>
        </p:nvPicPr>
        <p:blipFill>
          <a:blip r:embed="rId14"/>
          <a:stretch>
            <a:fillRect/>
          </a:stretch>
        </p:blipFill>
        <p:spPr>
          <a:xfrm>
            <a:off x="5715000" y="5908002"/>
            <a:ext cx="1983185" cy="680795"/>
          </a:xfrm>
          <a:prstGeom prst="rect">
            <a:avLst/>
          </a:prstGeom>
          <a:solidFill>
            <a:srgbClr val="99FFCC"/>
          </a:solidFill>
          <a:ln w="28575">
            <a:solidFill>
              <a:srgbClr val="C00000"/>
            </a:solidFill>
          </a:ln>
        </p:spPr>
      </p:pic>
      <p:pic>
        <p:nvPicPr>
          <p:cNvPr id="3" name="Picture 2"/>
          <p:cNvPicPr>
            <a:picLocks noChangeAspect="1"/>
          </p:cNvPicPr>
          <p:nvPr/>
        </p:nvPicPr>
        <p:blipFill>
          <a:blip r:embed="rId15"/>
          <a:stretch>
            <a:fillRect/>
          </a:stretch>
        </p:blipFill>
        <p:spPr>
          <a:xfrm>
            <a:off x="1579144" y="3124200"/>
            <a:ext cx="3320716" cy="457200"/>
          </a:xfrm>
          <a:prstGeom prst="rect">
            <a:avLst/>
          </a:prstGeom>
          <a:solidFill>
            <a:srgbClr val="99FFCC"/>
          </a:solidFill>
          <a:ln w="28575">
            <a:solidFill>
              <a:srgbClr val="C00000"/>
            </a:solidFill>
          </a:ln>
        </p:spPr>
      </p:pic>
    </p:spTree>
    <p:extLst>
      <p:ext uri="{BB962C8B-B14F-4D97-AF65-F5344CB8AC3E}">
        <p14:creationId xmlns:p14="http://schemas.microsoft.com/office/powerpoint/2010/main" val="598461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C9BCC519-E942-2A47-98BE-460303325F7D}" type="slidenum">
              <a:rPr lang="en-US"/>
              <a:pPr/>
              <a:t>38</a:t>
            </a:fld>
            <a:endParaRPr lang="en-US"/>
          </a:p>
        </p:txBody>
      </p:sp>
      <p:sp>
        <p:nvSpPr>
          <p:cNvPr id="414722" name="Rectangle 2"/>
          <p:cNvSpPr>
            <a:spLocks noGrp="1" noChangeArrowheads="1"/>
          </p:cNvSpPr>
          <p:nvPr>
            <p:ph type="title"/>
          </p:nvPr>
        </p:nvSpPr>
        <p:spPr>
          <a:xfrm>
            <a:off x="381000" y="76200"/>
            <a:ext cx="8534400" cy="609600"/>
          </a:xfrm>
        </p:spPr>
        <p:txBody>
          <a:bodyPr/>
          <a:lstStyle/>
          <a:p>
            <a:r>
              <a:rPr lang="en-US"/>
              <a:t>Faraday’s Law of Induction</a:t>
            </a:r>
          </a:p>
        </p:txBody>
      </p:sp>
      <p:graphicFrame>
        <p:nvGraphicFramePr>
          <p:cNvPr id="414723"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1913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4724"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1913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472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913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4726" name="Rectangle 6"/>
          <p:cNvSpPr>
            <a:spLocks noGrp="1" noChangeArrowheads="1"/>
          </p:cNvSpPr>
          <p:nvPr>
            <p:ph type="body" idx="1"/>
          </p:nvPr>
        </p:nvSpPr>
        <p:spPr>
          <a:xfrm>
            <a:off x="228600" y="609600"/>
            <a:ext cx="8610600" cy="5867400"/>
          </a:xfrm>
        </p:spPr>
        <p:txBody>
          <a:bodyPr/>
          <a:lstStyle/>
          <a:p>
            <a:pPr>
              <a:lnSpc>
                <a:spcPct val="90000"/>
              </a:lnSpc>
            </a:pPr>
            <a:r>
              <a:rPr lang="en-US" dirty="0"/>
              <a:t>In terms of magnetic flux, we can formulate Faraday’s findings</a:t>
            </a:r>
          </a:p>
          <a:p>
            <a:pPr lvl="1">
              <a:lnSpc>
                <a:spcPct val="90000"/>
              </a:lnSpc>
            </a:pPr>
            <a:r>
              <a:rPr lang="en-US" dirty="0"/>
              <a:t>The </a:t>
            </a:r>
            <a:r>
              <a:rPr lang="en-US" dirty="0" err="1"/>
              <a:t>emf</a:t>
            </a:r>
            <a:r>
              <a:rPr lang="en-US" dirty="0"/>
              <a:t> induced in a circuit is equal to the rate of change of magnetic flux through the circuit</a:t>
            </a:r>
          </a:p>
          <a:p>
            <a:pPr lvl="1">
              <a:lnSpc>
                <a:spcPct val="90000"/>
              </a:lnSpc>
              <a:buFontTx/>
              <a:buNone/>
            </a:pPr>
            <a:r>
              <a:rPr lang="en-US" dirty="0"/>
              <a:t> </a:t>
            </a:r>
          </a:p>
          <a:p>
            <a:pPr lvl="2">
              <a:lnSpc>
                <a:spcPct val="90000"/>
              </a:lnSpc>
            </a:pPr>
            <a:endParaRPr lang="en-US" dirty="0"/>
          </a:p>
          <a:p>
            <a:pPr>
              <a:lnSpc>
                <a:spcPct val="90000"/>
              </a:lnSpc>
            </a:pPr>
            <a:r>
              <a:rPr lang="en-US" dirty="0"/>
              <a:t>If the circuit contains N closely wrapped loops, the total induced </a:t>
            </a:r>
            <a:r>
              <a:rPr lang="en-US" dirty="0" err="1"/>
              <a:t>emf</a:t>
            </a:r>
            <a:r>
              <a:rPr lang="en-US" dirty="0"/>
              <a:t> is the sum of </a:t>
            </a:r>
            <a:r>
              <a:rPr lang="en-US" dirty="0" err="1"/>
              <a:t>emf</a:t>
            </a:r>
            <a:r>
              <a:rPr lang="en-US" dirty="0"/>
              <a:t> induced in each loop</a:t>
            </a:r>
          </a:p>
          <a:p>
            <a:pPr>
              <a:lnSpc>
                <a:spcPct val="90000"/>
              </a:lnSpc>
            </a:pPr>
            <a:endParaRPr lang="en-US" dirty="0"/>
          </a:p>
          <a:p>
            <a:pPr lvl="1">
              <a:lnSpc>
                <a:spcPct val="90000"/>
              </a:lnSpc>
            </a:pPr>
            <a:r>
              <a:rPr lang="en-US" dirty="0"/>
              <a:t>Why negative?</a:t>
            </a:r>
          </a:p>
          <a:p>
            <a:pPr lvl="2">
              <a:lnSpc>
                <a:spcPct val="90000"/>
              </a:lnSpc>
            </a:pPr>
            <a:r>
              <a:rPr lang="en-US" dirty="0"/>
              <a:t>Has got a lot to do with the direction of induced </a:t>
            </a:r>
            <a:r>
              <a:rPr lang="en-US" dirty="0" err="1"/>
              <a:t>emf</a:t>
            </a:r>
            <a:r>
              <a:rPr lang="en-US" dirty="0"/>
              <a:t>…</a:t>
            </a:r>
          </a:p>
        </p:txBody>
      </p:sp>
      <p:graphicFrame>
        <p:nvGraphicFramePr>
          <p:cNvPr id="41472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1913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4728" name="Text Box 8"/>
          <p:cNvSpPr txBox="1">
            <a:spLocks noChangeArrowheads="1"/>
          </p:cNvSpPr>
          <p:nvPr/>
        </p:nvSpPr>
        <p:spPr bwMode="auto">
          <a:xfrm>
            <a:off x="3352800" y="2638425"/>
            <a:ext cx="35052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b="1">
                <a:solidFill>
                  <a:srgbClr val="CC0000"/>
                </a:solidFill>
                <a:latin typeface="Arial Narrow" charset="0"/>
              </a:rPr>
              <a:t>Faraday’s Law of Induction</a:t>
            </a:r>
            <a:endParaRPr lang="en-US">
              <a:solidFill>
                <a:srgbClr val="CC0000"/>
              </a:solidFill>
              <a:latin typeface="Arial Narrow" charset="0"/>
            </a:endParaRPr>
          </a:p>
        </p:txBody>
      </p:sp>
      <p:graphicFrame>
        <p:nvGraphicFramePr>
          <p:cNvPr id="414729" name="Object 9"/>
          <p:cNvGraphicFramePr>
            <a:graphicFrameLocks noChangeAspect="1"/>
          </p:cNvGraphicFramePr>
          <p:nvPr/>
        </p:nvGraphicFramePr>
        <p:xfrm>
          <a:off x="1371600" y="2392363"/>
          <a:ext cx="1676400" cy="935037"/>
        </p:xfrm>
        <a:graphic>
          <a:graphicData uri="http://schemas.openxmlformats.org/presentationml/2006/ole">
            <mc:AlternateContent xmlns:mc="http://schemas.openxmlformats.org/markup-compatibility/2006">
              <mc:Choice xmlns:v="urn:schemas-microsoft-com:vml" Requires="v">
                <p:oleObj spid="_x0000_s419136" name="Equation" r:id="rId8" imgW="660240" imgH="368280" progId="Equation.DSMT4">
                  <p:embed/>
                </p:oleObj>
              </mc:Choice>
              <mc:Fallback>
                <p:oleObj name="Equation" r:id="rId8" imgW="66024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2392363"/>
                        <a:ext cx="1676400" cy="935037"/>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14730" name="Object 10"/>
          <p:cNvGraphicFramePr>
            <a:graphicFrameLocks noChangeAspect="1"/>
          </p:cNvGraphicFramePr>
          <p:nvPr/>
        </p:nvGraphicFramePr>
        <p:xfrm>
          <a:off x="1981200" y="4343400"/>
          <a:ext cx="1828800" cy="871538"/>
        </p:xfrm>
        <a:graphic>
          <a:graphicData uri="http://schemas.openxmlformats.org/presentationml/2006/ole">
            <mc:AlternateContent xmlns:mc="http://schemas.openxmlformats.org/markup-compatibility/2006">
              <mc:Choice xmlns:v="urn:schemas-microsoft-com:vml" Requires="v">
                <p:oleObj spid="_x0000_s419137" name="Equation" r:id="rId10" imgW="774360" imgH="368280" progId="Equation.DSMT4">
                  <p:embed/>
                </p:oleObj>
              </mc:Choice>
              <mc:Fallback>
                <p:oleObj name="Equation" r:id="rId10" imgW="7743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343400"/>
                        <a:ext cx="1828800" cy="871538"/>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2019242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E8B5B2A9-0447-BE46-B285-D8002E30F9D6}" type="slidenum">
              <a:rPr lang="en-US"/>
              <a:pPr/>
              <a:t>39</a:t>
            </a:fld>
            <a:endParaRPr lang="en-US"/>
          </a:p>
        </p:txBody>
      </p:sp>
      <p:pic>
        <p:nvPicPr>
          <p:cNvPr id="415746" name="Picture 2" descr="FG29_002A"/>
          <p:cNvPicPr>
            <a:picLocks noChangeAspect="1" noChangeArrowheads="1"/>
          </p:cNvPicPr>
          <p:nvPr/>
        </p:nvPicPr>
        <p:blipFill>
          <a:blip r:embed="rId3"/>
          <a:srcRect/>
          <a:stretch>
            <a:fillRect/>
          </a:stretch>
        </p:blipFill>
        <p:spPr bwMode="auto">
          <a:xfrm>
            <a:off x="6781800" y="3048000"/>
            <a:ext cx="2743200" cy="1600200"/>
          </a:xfrm>
          <a:prstGeom prst="rect">
            <a:avLst/>
          </a:prstGeom>
          <a:noFill/>
        </p:spPr>
      </p:pic>
      <p:sp>
        <p:nvSpPr>
          <p:cNvPr id="415747" name="Rectangle 3"/>
          <p:cNvSpPr>
            <a:spLocks noGrp="1" noChangeArrowheads="1"/>
          </p:cNvSpPr>
          <p:nvPr>
            <p:ph type="title"/>
          </p:nvPr>
        </p:nvSpPr>
        <p:spPr>
          <a:xfrm>
            <a:off x="381000" y="228600"/>
            <a:ext cx="8534400" cy="609600"/>
          </a:xfrm>
        </p:spPr>
        <p:txBody>
          <a:bodyPr/>
          <a:lstStyle/>
          <a:p>
            <a:r>
              <a:rPr lang="en-US"/>
              <a:t>Lenz’s Law</a:t>
            </a:r>
          </a:p>
        </p:txBody>
      </p:sp>
      <p:graphicFrame>
        <p:nvGraphicFramePr>
          <p:cNvPr id="41574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2005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574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2005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575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005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5751" name="Rectangle 7"/>
          <p:cNvSpPr>
            <a:spLocks noGrp="1" noChangeArrowheads="1"/>
          </p:cNvSpPr>
          <p:nvPr>
            <p:ph type="body" idx="1"/>
          </p:nvPr>
        </p:nvSpPr>
        <p:spPr>
          <a:xfrm>
            <a:off x="228600" y="838200"/>
            <a:ext cx="8534400" cy="2971800"/>
          </a:xfrm>
        </p:spPr>
        <p:txBody>
          <a:bodyPr/>
          <a:lstStyle/>
          <a:p>
            <a:pPr>
              <a:lnSpc>
                <a:spcPct val="80000"/>
              </a:lnSpc>
            </a:pPr>
            <a:r>
              <a:rPr lang="en-US" sz="2800" dirty="0"/>
              <a:t>It is experimentally found that</a:t>
            </a:r>
          </a:p>
          <a:p>
            <a:pPr lvl="1">
              <a:lnSpc>
                <a:spcPct val="80000"/>
              </a:lnSpc>
            </a:pPr>
            <a:r>
              <a:rPr lang="en-US" sz="2400" dirty="0"/>
              <a:t>An induced </a:t>
            </a:r>
            <a:r>
              <a:rPr lang="en-US" sz="2400" dirty="0" err="1"/>
              <a:t>emf</a:t>
            </a:r>
            <a:r>
              <a:rPr lang="en-US" sz="2400" dirty="0"/>
              <a:t> gives rise to </a:t>
            </a:r>
            <a:r>
              <a:rPr lang="en-US" sz="2400" dirty="0" smtClean="0"/>
              <a:t>the </a:t>
            </a:r>
            <a:r>
              <a:rPr lang="en-US" sz="2400" dirty="0"/>
              <a:t>current whose magnetic field opposes the original change in flux </a:t>
            </a:r>
            <a:r>
              <a:rPr lang="en-US" sz="2400" dirty="0">
                <a:sym typeface="Wingdings" charset="2"/>
              </a:rPr>
              <a:t> This is known as </a:t>
            </a:r>
            <a:r>
              <a:rPr lang="en-US" sz="2400" b="1" u="sng" dirty="0">
                <a:solidFill>
                  <a:srgbClr val="CC0000"/>
                </a:solidFill>
                <a:effectLst>
                  <a:outerShdw blurRad="38100" dist="38100" dir="2700000" algn="tl">
                    <a:srgbClr val="DDDDDD"/>
                  </a:outerShdw>
                </a:effectLst>
                <a:sym typeface="Wingdings" charset="2"/>
              </a:rPr>
              <a:t>Lenz’s Law</a:t>
            </a:r>
          </a:p>
          <a:p>
            <a:pPr lvl="1">
              <a:lnSpc>
                <a:spcPct val="80000"/>
              </a:lnSpc>
            </a:pPr>
            <a:r>
              <a:rPr lang="en-US" sz="2400" dirty="0"/>
              <a:t>In other words, an induced </a:t>
            </a:r>
            <a:r>
              <a:rPr lang="en-US" sz="2400" dirty="0" err="1"/>
              <a:t>emf</a:t>
            </a:r>
            <a:r>
              <a:rPr lang="en-US" sz="2400" dirty="0"/>
              <a:t> is always in </a:t>
            </a:r>
            <a:r>
              <a:rPr lang="en-US" sz="2400" dirty="0" smtClean="0"/>
              <a:t>the </a:t>
            </a:r>
            <a:r>
              <a:rPr lang="en-US" sz="2400" dirty="0"/>
              <a:t>direction that opposes the original change in flux that caused it.</a:t>
            </a:r>
          </a:p>
          <a:p>
            <a:pPr lvl="1">
              <a:lnSpc>
                <a:spcPct val="80000"/>
              </a:lnSpc>
            </a:pPr>
            <a:r>
              <a:rPr lang="en-US" sz="2400" dirty="0"/>
              <a:t>We can use Lenz’s law to explain the following cases in the figures</a:t>
            </a:r>
          </a:p>
        </p:txBody>
      </p:sp>
      <p:graphicFrame>
        <p:nvGraphicFramePr>
          <p:cNvPr id="415752"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005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5753" name="Picture 9" descr="FG29_002B"/>
          <p:cNvPicPr>
            <a:picLocks noChangeAspect="1" noChangeArrowheads="1"/>
          </p:cNvPicPr>
          <p:nvPr/>
        </p:nvPicPr>
        <p:blipFill>
          <a:blip r:embed="rId9"/>
          <a:srcRect/>
          <a:stretch>
            <a:fillRect/>
          </a:stretch>
        </p:blipFill>
        <p:spPr bwMode="auto">
          <a:xfrm>
            <a:off x="6629400" y="4741862"/>
            <a:ext cx="2743200" cy="1582738"/>
          </a:xfrm>
          <a:prstGeom prst="rect">
            <a:avLst/>
          </a:prstGeom>
          <a:noFill/>
        </p:spPr>
      </p:pic>
      <p:sp>
        <p:nvSpPr>
          <p:cNvPr id="415754" name="Rectangle 10"/>
          <p:cNvSpPr>
            <a:spLocks noChangeArrowheads="1"/>
          </p:cNvSpPr>
          <p:nvPr/>
        </p:nvSpPr>
        <p:spPr bwMode="auto">
          <a:xfrm>
            <a:off x="207818" y="2971800"/>
            <a:ext cx="6781800" cy="2971800"/>
          </a:xfrm>
          <a:prstGeom prst="rect">
            <a:avLst/>
          </a:prstGeom>
          <a:noFill/>
          <a:ln w="9525">
            <a:noFill/>
            <a:miter lim="800000"/>
            <a:headEnd/>
            <a:tailEnd/>
          </a:ln>
          <a:effectLst/>
        </p:spPr>
        <p:txBody>
          <a:bodyPr>
            <a:prstTxWarp prst="textNoShape">
              <a:avLst/>
            </a:prstTxWarp>
          </a:bodyPr>
          <a:lstStyle/>
          <a:p>
            <a:pPr marL="1143000" lvl="2" indent="-228600">
              <a:lnSpc>
                <a:spcPct val="80000"/>
              </a:lnSpc>
              <a:spcBef>
                <a:spcPct val="20000"/>
              </a:spcBef>
              <a:buFontTx/>
              <a:buChar char="•"/>
            </a:pPr>
            <a:r>
              <a:rPr lang="en-US" sz="2000" dirty="0">
                <a:solidFill>
                  <a:srgbClr val="003300"/>
                </a:solidFill>
                <a:latin typeface="Arial Narrow" charset="0"/>
                <a:ea typeface="ＭＳ Ｐゴシック" charset="-128"/>
              </a:rPr>
              <a:t>When the magnet is moving into the coil</a:t>
            </a:r>
          </a:p>
          <a:p>
            <a:pPr marL="1600200" lvl="3" indent="-228600">
              <a:lnSpc>
                <a:spcPct val="80000"/>
              </a:lnSpc>
              <a:spcBef>
                <a:spcPct val="20000"/>
              </a:spcBef>
              <a:buFontTx/>
              <a:buChar char="–"/>
            </a:pPr>
            <a:r>
              <a:rPr lang="en-US" sz="1800" dirty="0">
                <a:solidFill>
                  <a:srgbClr val="CC00CC"/>
                </a:solidFill>
                <a:latin typeface="Arial Narrow" charset="0"/>
                <a:ea typeface="ＭＳ Ｐゴシック" charset="-128"/>
              </a:rPr>
              <a:t>Since the external flux increases, the field inside the coil takes the opposite direction to minimize the change and causes the current to flow clockwise</a:t>
            </a:r>
          </a:p>
          <a:p>
            <a:pPr marL="1143000" lvl="2" indent="-228600">
              <a:lnSpc>
                <a:spcPct val="80000"/>
              </a:lnSpc>
              <a:spcBef>
                <a:spcPct val="20000"/>
              </a:spcBef>
              <a:buFontTx/>
              <a:buChar char="•"/>
            </a:pPr>
            <a:r>
              <a:rPr lang="en-US" sz="2000" dirty="0">
                <a:solidFill>
                  <a:srgbClr val="003300"/>
                </a:solidFill>
                <a:latin typeface="Arial Narrow" charset="0"/>
                <a:ea typeface="ＭＳ Ｐゴシック" charset="-128"/>
              </a:rPr>
              <a:t>When the magnet is moving out</a:t>
            </a:r>
          </a:p>
          <a:p>
            <a:pPr marL="1600200" lvl="3" indent="-228600">
              <a:lnSpc>
                <a:spcPct val="80000"/>
              </a:lnSpc>
              <a:spcBef>
                <a:spcPct val="20000"/>
              </a:spcBef>
              <a:buFontTx/>
              <a:buChar char="–"/>
            </a:pPr>
            <a:r>
              <a:rPr lang="en-US" sz="1800" dirty="0">
                <a:solidFill>
                  <a:srgbClr val="CC00CC"/>
                </a:solidFill>
                <a:latin typeface="Arial Narrow" charset="0"/>
                <a:ea typeface="ＭＳ Ｐゴシック" charset="-128"/>
              </a:rPr>
              <a:t>Since the external flux decreases, the field inside the coil takes the opposite direction to compensate the loss, causing the current to flow counter-clockwise</a:t>
            </a:r>
          </a:p>
          <a:p>
            <a:pPr marL="342900" indent="-342900">
              <a:lnSpc>
                <a:spcPct val="80000"/>
              </a:lnSpc>
              <a:spcBef>
                <a:spcPct val="20000"/>
              </a:spcBef>
              <a:buFontTx/>
              <a:buChar char="•"/>
            </a:pPr>
            <a:r>
              <a:rPr lang="en-US" sz="2800" dirty="0">
                <a:solidFill>
                  <a:schemeClr val="accent2"/>
                </a:solidFill>
                <a:latin typeface="Arial Narrow" charset="0"/>
              </a:rPr>
              <a:t>Which law is Lenz’s law result of?</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Energy conservation.  Why?</a:t>
            </a:r>
          </a:p>
        </p:txBody>
      </p:sp>
    </p:spTree>
    <p:extLst>
      <p:ext uri="{BB962C8B-B14F-4D97-AF65-F5344CB8AC3E}">
        <p14:creationId xmlns:p14="http://schemas.microsoft.com/office/powerpoint/2010/main" val="721531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5,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838200"/>
          </a:xfrm>
        </p:spPr>
        <p:txBody>
          <a:bodyPr/>
          <a:lstStyle/>
          <a:p>
            <a:r>
              <a:rPr lang="en-US" sz="4800" dirty="0" smtClean="0">
                <a:latin typeface="Arial Narrow" charset="0"/>
                <a:ea typeface="ＭＳ Ｐゴシック" charset="0"/>
                <a:cs typeface="ＭＳ Ｐゴシック" charset="0"/>
              </a:rPr>
              <a:t>Announcement</a:t>
            </a:r>
            <a:endParaRPr lang="en-US" sz="4800" dirty="0">
              <a:latin typeface="Arial Narrow" charset="0"/>
              <a:ea typeface="ＭＳ Ｐゴシック" charset="0"/>
              <a:cs typeface="ＭＳ Ｐゴシック" charset="0"/>
            </a:endParaRPr>
          </a:p>
        </p:txBody>
      </p:sp>
      <p:sp>
        <p:nvSpPr>
          <p:cNvPr id="111619" name="Rectangle 3"/>
          <p:cNvSpPr>
            <a:spLocks noGrp="1" noChangeArrowheads="1"/>
          </p:cNvSpPr>
          <p:nvPr>
            <p:ph type="body" idx="1"/>
          </p:nvPr>
        </p:nvSpPr>
        <p:spPr>
          <a:xfrm>
            <a:off x="533400" y="533400"/>
            <a:ext cx="8153400" cy="5867400"/>
          </a:xfrm>
        </p:spPr>
        <p:txBody>
          <a:bodyPr/>
          <a:lstStyle/>
          <a:p>
            <a:r>
              <a:rPr lang="en-US" sz="2800" dirty="0" smtClean="0"/>
              <a:t>Quiz #4 </a:t>
            </a:r>
          </a:p>
          <a:p>
            <a:pPr lvl="1"/>
            <a:r>
              <a:rPr lang="en-US" sz="2400" dirty="0" smtClean="0"/>
              <a:t>Beginning of the class Thursday, July 5</a:t>
            </a:r>
          </a:p>
          <a:p>
            <a:pPr lvl="1"/>
            <a:r>
              <a:rPr lang="en-US" sz="2400" dirty="0" smtClean="0"/>
              <a:t>Covers CH 28.1 </a:t>
            </a:r>
            <a:r>
              <a:rPr lang="mr-IN" sz="2400" dirty="0" smtClean="0"/>
              <a:t>–</a:t>
            </a:r>
            <a:r>
              <a:rPr lang="en-US" sz="2400" dirty="0" smtClean="0"/>
              <a:t> what we finish Tuesday, July 3</a:t>
            </a:r>
          </a:p>
          <a:p>
            <a:pPr lvl="1"/>
            <a:r>
              <a:rPr lang="en-US" sz="2400" dirty="0" smtClean="0"/>
              <a:t>BYOF</a:t>
            </a:r>
          </a:p>
          <a:p>
            <a:r>
              <a:rPr lang="en-US" sz="2800" dirty="0" smtClean="0"/>
              <a:t>Final Exam</a:t>
            </a:r>
          </a:p>
          <a:p>
            <a:pPr lvl="1"/>
            <a:r>
              <a:rPr lang="en-US" sz="2400" dirty="0" smtClean="0"/>
              <a:t>In class 10:30 </a:t>
            </a:r>
            <a:r>
              <a:rPr lang="mr-IN" sz="2400" dirty="0" smtClean="0"/>
              <a:t>–</a:t>
            </a:r>
            <a:r>
              <a:rPr lang="en-US" sz="2400" dirty="0" smtClean="0"/>
              <a:t> 12:30, Monday, July 9</a:t>
            </a:r>
          </a:p>
          <a:p>
            <a:pPr lvl="1"/>
            <a:r>
              <a:rPr lang="en-US" sz="2400" dirty="0" smtClean="0"/>
              <a:t>Comprehensive Exam: Covers CH21.1 </a:t>
            </a:r>
            <a:r>
              <a:rPr lang="mr-IN" sz="2400" dirty="0" smtClean="0"/>
              <a:t>–</a:t>
            </a:r>
            <a:r>
              <a:rPr lang="en-US" sz="2400" dirty="0" smtClean="0"/>
              <a:t> what we finish Thursday, July 5 + Math refresher Appendices </a:t>
            </a:r>
          </a:p>
          <a:p>
            <a:pPr lvl="1"/>
            <a:r>
              <a:rPr lang="en-US" sz="2400" dirty="0" smtClean="0"/>
              <a:t>BYOF</a:t>
            </a:r>
          </a:p>
          <a:p>
            <a:r>
              <a:rPr lang="en-US" sz="2800" dirty="0" smtClean="0"/>
              <a:t>Reading Assignments:</a:t>
            </a:r>
          </a:p>
          <a:p>
            <a:pPr lvl="1"/>
            <a:r>
              <a:rPr lang="en-US" sz="2400" dirty="0" smtClean="0"/>
              <a:t>Ch29.5, CH29.8, CH30.10 </a:t>
            </a:r>
            <a:r>
              <a:rPr lang="en-US" sz="2400" dirty="0"/>
              <a:t>and </a:t>
            </a:r>
            <a:r>
              <a:rPr lang="en-US" sz="2400" dirty="0" smtClean="0"/>
              <a:t>CH30.11</a:t>
            </a:r>
          </a:p>
          <a:p>
            <a:r>
              <a:rPr lang="en-US" sz="2800" dirty="0" smtClean="0"/>
              <a:t>Be sure to bring your planetarium extra credit sheet Monday, July 9</a:t>
            </a:r>
          </a:p>
        </p:txBody>
      </p:sp>
    </p:spTree>
    <p:extLst>
      <p:ext uri="{BB962C8B-B14F-4D97-AF65-F5344CB8AC3E}">
        <p14:creationId xmlns:p14="http://schemas.microsoft.com/office/powerpoint/2010/main" val="886140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5" name="Rectangle 7"/>
          <p:cNvSpPr>
            <a:spLocks noGrp="1" noChangeArrowheads="1"/>
          </p:cNvSpPr>
          <p:nvPr>
            <p:ph type="body" idx="1"/>
          </p:nvPr>
        </p:nvSpPr>
        <p:spPr>
          <a:xfrm>
            <a:off x="228600" y="533400"/>
            <a:ext cx="8915400" cy="5105400"/>
          </a:xfrm>
        </p:spPr>
        <p:txBody>
          <a:bodyPr/>
          <a:lstStyle/>
          <a:p>
            <a:r>
              <a:rPr lang="en-US" dirty="0"/>
              <a:t>How can we induce </a:t>
            </a:r>
            <a:r>
              <a:rPr lang="en-US" dirty="0" err="1"/>
              <a:t>emf</a:t>
            </a:r>
            <a:r>
              <a:rPr lang="en-US" dirty="0"/>
              <a:t>?</a:t>
            </a:r>
          </a:p>
          <a:p>
            <a:r>
              <a:rPr lang="en-US" dirty="0"/>
              <a:t>Let’s look at the formula for</a:t>
            </a:r>
            <a:r>
              <a:rPr lang="en-US" dirty="0" smtClean="0"/>
              <a:t> the magnetic </a:t>
            </a:r>
            <a:r>
              <a:rPr lang="en-US" dirty="0"/>
              <a:t>flux</a:t>
            </a:r>
          </a:p>
          <a:p>
            <a:r>
              <a:rPr lang="en-US" dirty="0"/>
              <a:t> </a:t>
            </a:r>
          </a:p>
          <a:p>
            <a:r>
              <a:rPr lang="en-US" dirty="0"/>
              <a:t>What do you see?  What are the things that can change with time to result </a:t>
            </a:r>
            <a:r>
              <a:rPr lang="en-US" dirty="0" smtClean="0"/>
              <a:t>in change </a:t>
            </a:r>
            <a:r>
              <a:rPr lang="en-US" dirty="0"/>
              <a:t>of magnetic flux?</a:t>
            </a:r>
          </a:p>
          <a:p>
            <a:pPr lvl="1"/>
            <a:r>
              <a:rPr lang="en-US" dirty="0"/>
              <a:t>Magnetic field</a:t>
            </a:r>
          </a:p>
          <a:p>
            <a:pPr lvl="1"/>
            <a:endParaRPr lang="en-US" dirty="0"/>
          </a:p>
          <a:p>
            <a:pPr lvl="1"/>
            <a:r>
              <a:rPr lang="en-US" dirty="0"/>
              <a:t>The area of the loop</a:t>
            </a:r>
          </a:p>
          <a:p>
            <a:pPr lvl="1"/>
            <a:endParaRPr lang="en-US" dirty="0"/>
          </a:p>
        </p:txBody>
      </p:sp>
      <p:sp>
        <p:nvSpPr>
          <p:cNvPr id="16" name="Date Placeholder 3"/>
          <p:cNvSpPr>
            <a:spLocks noGrp="1"/>
          </p:cNvSpPr>
          <p:nvPr>
            <p:ph type="dt" sz="half" idx="10"/>
          </p:nvPr>
        </p:nvSpPr>
        <p:spPr/>
        <p:txBody>
          <a:bodyPr/>
          <a:lstStyle/>
          <a:p>
            <a:r>
              <a:rPr lang="en-US" smtClean="0"/>
              <a:t>Thursday, July 5, 2018</a:t>
            </a:r>
            <a:endParaRPr lang="en-US"/>
          </a:p>
        </p:txBody>
      </p:sp>
      <p:sp>
        <p:nvSpPr>
          <p:cNvPr id="17" name="Footer Placeholder 4"/>
          <p:cNvSpPr>
            <a:spLocks noGrp="1"/>
          </p:cNvSpPr>
          <p:nvPr>
            <p:ph type="ftr" sz="quarter" idx="11"/>
          </p:nvPr>
        </p:nvSpPr>
        <p:spPr/>
        <p:txBody>
          <a:bodyPr/>
          <a:lstStyle/>
          <a:p>
            <a:r>
              <a:rPr lang="de-DE" smtClean="0"/>
              <a:t>PHYS 1444-001, Summer 2018               Dr. Jaehoon Yu</a:t>
            </a:r>
            <a:endParaRPr lang="en-US"/>
          </a:p>
        </p:txBody>
      </p:sp>
      <p:sp>
        <p:nvSpPr>
          <p:cNvPr id="18" name="Slide Number Placeholder 5"/>
          <p:cNvSpPr>
            <a:spLocks noGrp="1"/>
          </p:cNvSpPr>
          <p:nvPr>
            <p:ph type="sldNum" sz="quarter" idx="12"/>
          </p:nvPr>
        </p:nvSpPr>
        <p:spPr/>
        <p:txBody>
          <a:bodyPr/>
          <a:lstStyle/>
          <a:p>
            <a:fld id="{E92CBCA5-995C-FA4B-A6AE-D7823CBB2540}" type="slidenum">
              <a:rPr lang="en-US"/>
              <a:pPr/>
              <a:t>40</a:t>
            </a:fld>
            <a:endParaRPr lang="en-US"/>
          </a:p>
        </p:txBody>
      </p:sp>
      <p:pic>
        <p:nvPicPr>
          <p:cNvPr id="416770" name="Picture 2" descr="FG29_005"/>
          <p:cNvPicPr>
            <a:picLocks noChangeAspect="1" noChangeArrowheads="1"/>
          </p:cNvPicPr>
          <p:nvPr/>
        </p:nvPicPr>
        <p:blipFill>
          <a:blip r:embed="rId3"/>
          <a:srcRect/>
          <a:stretch>
            <a:fillRect/>
          </a:stretch>
        </p:blipFill>
        <p:spPr bwMode="auto">
          <a:xfrm>
            <a:off x="3810000" y="3733800"/>
            <a:ext cx="3429000" cy="2571750"/>
          </a:xfrm>
          <a:prstGeom prst="rect">
            <a:avLst/>
          </a:prstGeom>
          <a:noFill/>
        </p:spPr>
      </p:pic>
      <p:sp>
        <p:nvSpPr>
          <p:cNvPr id="416771" name="Rectangle 3"/>
          <p:cNvSpPr>
            <a:spLocks noGrp="1" noChangeArrowheads="1"/>
          </p:cNvSpPr>
          <p:nvPr>
            <p:ph type="title"/>
          </p:nvPr>
        </p:nvSpPr>
        <p:spPr>
          <a:xfrm>
            <a:off x="381000" y="76200"/>
            <a:ext cx="8534400" cy="609600"/>
          </a:xfrm>
        </p:spPr>
        <p:txBody>
          <a:bodyPr/>
          <a:lstStyle/>
          <a:p>
            <a:r>
              <a:rPr lang="en-US" dirty="0"/>
              <a:t>Induction of EMF</a:t>
            </a:r>
          </a:p>
        </p:txBody>
      </p:sp>
      <p:graphicFrame>
        <p:nvGraphicFramePr>
          <p:cNvPr id="41677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2118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677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2118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677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118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6776"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118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6777" name="Object 9"/>
          <p:cNvGraphicFramePr>
            <a:graphicFrameLocks noChangeAspect="1"/>
          </p:cNvGraphicFramePr>
          <p:nvPr/>
        </p:nvGraphicFramePr>
        <p:xfrm>
          <a:off x="762000" y="1752600"/>
          <a:ext cx="1016000" cy="579437"/>
        </p:xfrm>
        <a:graphic>
          <a:graphicData uri="http://schemas.openxmlformats.org/presentationml/2006/ole">
            <mc:AlternateContent xmlns:mc="http://schemas.openxmlformats.org/markup-compatibility/2006">
              <mc:Choice xmlns:v="urn:schemas-microsoft-com:vml" Requires="v">
                <p:oleObj spid="_x0000_s421184" name="Equation" r:id="rId9" imgW="355320" imgH="203040" progId="Equation.DSMT4">
                  <p:embed/>
                </p:oleObj>
              </mc:Choice>
              <mc:Fallback>
                <p:oleObj name="Equation" r:id="rId9" imgW="35532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752600"/>
                        <a:ext cx="1016000" cy="579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416778" name="Picture 10" descr="FG29_002A"/>
          <p:cNvPicPr>
            <a:picLocks noChangeAspect="1" noChangeArrowheads="1"/>
          </p:cNvPicPr>
          <p:nvPr/>
        </p:nvPicPr>
        <p:blipFill>
          <a:blip r:embed="rId11"/>
          <a:srcRect/>
          <a:stretch>
            <a:fillRect/>
          </a:stretch>
        </p:blipFill>
        <p:spPr bwMode="auto">
          <a:xfrm>
            <a:off x="3886200" y="3276600"/>
            <a:ext cx="1524000" cy="1143000"/>
          </a:xfrm>
          <a:prstGeom prst="rect">
            <a:avLst/>
          </a:prstGeom>
          <a:noFill/>
        </p:spPr>
      </p:pic>
      <p:pic>
        <p:nvPicPr>
          <p:cNvPr id="416779" name="Picture 11" descr="FG29_002B"/>
          <p:cNvPicPr>
            <a:picLocks noChangeAspect="1" noChangeArrowheads="1"/>
          </p:cNvPicPr>
          <p:nvPr/>
        </p:nvPicPr>
        <p:blipFill>
          <a:blip r:embed="rId12"/>
          <a:srcRect/>
          <a:stretch>
            <a:fillRect/>
          </a:stretch>
        </p:blipFill>
        <p:spPr bwMode="auto">
          <a:xfrm>
            <a:off x="5410200" y="3276600"/>
            <a:ext cx="1600200" cy="1200150"/>
          </a:xfrm>
          <a:prstGeom prst="rect">
            <a:avLst/>
          </a:prstGeom>
          <a:noFill/>
        </p:spPr>
      </p:pic>
      <p:sp>
        <p:nvSpPr>
          <p:cNvPr id="416780" name="Rectangle 12"/>
          <p:cNvSpPr>
            <a:spLocks noChangeArrowheads="1"/>
          </p:cNvSpPr>
          <p:nvPr/>
        </p:nvSpPr>
        <p:spPr bwMode="auto">
          <a:xfrm>
            <a:off x="228600" y="5486400"/>
            <a:ext cx="4648200" cy="685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angle</a:t>
            </a:r>
            <a:r>
              <a:rPr lang="en-US" sz="2800" dirty="0" smtClean="0">
                <a:solidFill>
                  <a:srgbClr val="660066"/>
                </a:solidFill>
                <a:latin typeface="Arial Narrow" charset="0"/>
                <a:ea typeface="ＭＳ Ｐゴシック" charset="-128"/>
              </a:rPr>
              <a:t> </a:t>
            </a:r>
            <a:r>
              <a:rPr lang="en-US" sz="2800" dirty="0" err="1" smtClean="0">
                <a:solidFill>
                  <a:srgbClr val="660066"/>
                </a:solidFill>
                <a:latin typeface="Symbol" charset="2"/>
                <a:ea typeface="ＭＳ Ｐゴシック" charset="-128"/>
              </a:rPr>
              <a:t>θ</a:t>
            </a:r>
            <a:r>
              <a:rPr lang="en-US" sz="2800" dirty="0" smtClean="0">
                <a:solidFill>
                  <a:srgbClr val="660066"/>
                </a:solidFill>
                <a:latin typeface="Arial Narrow" charset="0"/>
                <a:ea typeface="ＭＳ Ｐゴシック" charset="-128"/>
              </a:rPr>
              <a:t> </a:t>
            </a:r>
            <a:r>
              <a:rPr lang="en-US" sz="2800" dirty="0">
                <a:solidFill>
                  <a:srgbClr val="660066"/>
                </a:solidFill>
                <a:latin typeface="Arial Narrow" charset="0"/>
                <a:ea typeface="ＭＳ Ｐゴシック" charset="-128"/>
              </a:rPr>
              <a:t>between the field and the area vector</a:t>
            </a:r>
          </a:p>
        </p:txBody>
      </p:sp>
      <p:pic>
        <p:nvPicPr>
          <p:cNvPr id="416781" name="Picture 13" descr="FG29_006"/>
          <p:cNvPicPr>
            <a:picLocks noChangeAspect="1" noChangeArrowheads="1"/>
          </p:cNvPicPr>
          <p:nvPr/>
        </p:nvPicPr>
        <p:blipFill>
          <a:blip r:embed="rId13"/>
          <a:srcRect/>
          <a:stretch>
            <a:fillRect/>
          </a:stretch>
        </p:blipFill>
        <p:spPr bwMode="auto">
          <a:xfrm>
            <a:off x="6705600" y="5181600"/>
            <a:ext cx="2438400" cy="1828800"/>
          </a:xfrm>
          <a:prstGeom prst="rect">
            <a:avLst/>
          </a:prstGeom>
          <a:noFill/>
        </p:spPr>
      </p:pic>
      <p:graphicFrame>
        <p:nvGraphicFramePr>
          <p:cNvPr id="416783" name="Object 15"/>
          <p:cNvGraphicFramePr>
            <a:graphicFrameLocks noChangeAspect="1"/>
          </p:cNvGraphicFramePr>
          <p:nvPr/>
        </p:nvGraphicFramePr>
        <p:xfrm>
          <a:off x="3300413" y="1676400"/>
          <a:ext cx="1957387" cy="833438"/>
        </p:xfrm>
        <a:graphic>
          <a:graphicData uri="http://schemas.openxmlformats.org/presentationml/2006/ole">
            <mc:AlternateContent xmlns:mc="http://schemas.openxmlformats.org/markup-compatibility/2006">
              <mc:Choice xmlns:v="urn:schemas-microsoft-com:vml" Requires="v">
                <p:oleObj spid="_x0000_s421185" name="Equation" r:id="rId14" imgW="685800" imgH="291960" progId="Equation.DSMT4">
                  <p:embed/>
                </p:oleObj>
              </mc:Choice>
              <mc:Fallback>
                <p:oleObj name="Equation" r:id="rId14" imgW="685800" imgH="29196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00413" y="1676400"/>
                        <a:ext cx="1957387" cy="8334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16"/>
          <a:stretch>
            <a:fillRect/>
          </a:stretch>
        </p:blipFill>
        <p:spPr>
          <a:xfrm>
            <a:off x="1745284" y="1676400"/>
            <a:ext cx="1691032" cy="793750"/>
          </a:xfrm>
          <a:prstGeom prst="rect">
            <a:avLst/>
          </a:prstGeom>
        </p:spPr>
      </p:pic>
    </p:spTree>
    <p:extLst>
      <p:ext uri="{BB962C8B-B14F-4D97-AF65-F5344CB8AC3E}">
        <p14:creationId xmlns:p14="http://schemas.microsoft.com/office/powerpoint/2010/main" val="2086762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Thursday, July 5, 2018</a:t>
            </a:r>
            <a:endParaRPr lang="en-US"/>
          </a:p>
        </p:txBody>
      </p:sp>
      <p:sp>
        <p:nvSpPr>
          <p:cNvPr id="22" name="Footer Placeholder 4"/>
          <p:cNvSpPr>
            <a:spLocks noGrp="1"/>
          </p:cNvSpPr>
          <p:nvPr>
            <p:ph type="ftr" sz="quarter" idx="11"/>
          </p:nvPr>
        </p:nvSpPr>
        <p:spPr/>
        <p:txBody>
          <a:bodyPr/>
          <a:lstStyle/>
          <a:p>
            <a:r>
              <a:rPr lang="de-DE" smtClean="0"/>
              <a:t>PHYS 1444-001, Summer 2018               Dr. Jaehoon Yu</a:t>
            </a:r>
            <a:endParaRPr lang="en-US"/>
          </a:p>
        </p:txBody>
      </p:sp>
      <p:sp>
        <p:nvSpPr>
          <p:cNvPr id="23" name="Slide Number Placeholder 5"/>
          <p:cNvSpPr>
            <a:spLocks noGrp="1"/>
          </p:cNvSpPr>
          <p:nvPr>
            <p:ph type="sldNum" sz="quarter" idx="12"/>
          </p:nvPr>
        </p:nvSpPr>
        <p:spPr/>
        <p:txBody>
          <a:bodyPr/>
          <a:lstStyle/>
          <a:p>
            <a:fld id="{457F987F-3DBE-2E45-B0C6-9AAB24ACFB94}" type="slidenum">
              <a:rPr lang="en-US"/>
              <a:pPr/>
              <a:t>41</a:t>
            </a:fld>
            <a:endParaRPr lang="en-US"/>
          </a:p>
        </p:txBody>
      </p:sp>
      <p:pic>
        <p:nvPicPr>
          <p:cNvPr id="417794" name="Picture 2" descr="FG29_008"/>
          <p:cNvPicPr>
            <a:picLocks noChangeAspect="1" noChangeArrowheads="1"/>
          </p:cNvPicPr>
          <p:nvPr/>
        </p:nvPicPr>
        <p:blipFill>
          <a:blip r:embed="rId3"/>
          <a:srcRect/>
          <a:stretch>
            <a:fillRect/>
          </a:stretch>
        </p:blipFill>
        <p:spPr bwMode="auto">
          <a:xfrm>
            <a:off x="6477000" y="571500"/>
            <a:ext cx="2743200" cy="2057400"/>
          </a:xfrm>
          <a:prstGeom prst="rect">
            <a:avLst/>
          </a:prstGeom>
          <a:noFill/>
        </p:spPr>
      </p:pic>
      <p:sp>
        <p:nvSpPr>
          <p:cNvPr id="417795" name="Rectangle 3"/>
          <p:cNvSpPr>
            <a:spLocks noGrp="1" noChangeArrowheads="1"/>
          </p:cNvSpPr>
          <p:nvPr>
            <p:ph type="title"/>
          </p:nvPr>
        </p:nvSpPr>
        <p:spPr>
          <a:xfrm>
            <a:off x="228600" y="-76200"/>
            <a:ext cx="8686800" cy="762000"/>
          </a:xfrm>
        </p:spPr>
        <p:txBody>
          <a:bodyPr/>
          <a:lstStyle/>
          <a:p>
            <a:r>
              <a:rPr lang="en-US" dirty="0"/>
              <a:t>Example 29 –</a:t>
            </a:r>
            <a:r>
              <a:rPr lang="en-US" dirty="0" smtClean="0"/>
              <a:t> 5 </a:t>
            </a:r>
            <a:endParaRPr lang="en-US" dirty="0"/>
          </a:p>
        </p:txBody>
      </p:sp>
      <p:sp>
        <p:nvSpPr>
          <p:cNvPr id="417796" name="Text Box 4"/>
          <p:cNvSpPr txBox="1">
            <a:spLocks noChangeArrowheads="1"/>
          </p:cNvSpPr>
          <p:nvPr/>
        </p:nvSpPr>
        <p:spPr bwMode="auto">
          <a:xfrm>
            <a:off x="381000" y="669925"/>
            <a:ext cx="64770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Pulling a coil from a magnetic field. </a:t>
            </a:r>
            <a:r>
              <a:rPr lang="en-US" sz="2000">
                <a:solidFill>
                  <a:schemeClr val="accent2"/>
                </a:solidFill>
                <a:latin typeface="Arial Narrow" charset="0"/>
              </a:rPr>
              <a:t>A square coil of wire with side 5.00cm contains 100 loops and is positioned perpendicular to a uniform 0.600-T magnetic field.  It is quickly and uniformly pulled from the field (moving perpendicular to B) to a region where B drops abruptly to zero.  At t=0, the right edge of the coil is at the edge of the field.  It takes 0.100s for the whole coil to reach the field-free</a:t>
            </a:r>
          </a:p>
        </p:txBody>
      </p:sp>
      <p:sp>
        <p:nvSpPr>
          <p:cNvPr id="417797" name="Text Box 5"/>
          <p:cNvSpPr txBox="1">
            <a:spLocks noChangeArrowheads="1"/>
          </p:cNvSpPr>
          <p:nvPr/>
        </p:nvSpPr>
        <p:spPr bwMode="auto">
          <a:xfrm>
            <a:off x="304800" y="3514725"/>
            <a:ext cx="4038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should be computed first?</a:t>
            </a:r>
            <a:endParaRPr lang="en-US" baseline="-25000">
              <a:solidFill>
                <a:srgbClr val="CC00CC"/>
              </a:solidFill>
              <a:latin typeface="Arial Narrow" charset="0"/>
            </a:endParaRPr>
          </a:p>
        </p:txBody>
      </p:sp>
      <p:sp>
        <p:nvSpPr>
          <p:cNvPr id="417798" name="Text Box 6"/>
          <p:cNvSpPr txBox="1">
            <a:spLocks noChangeArrowheads="1"/>
          </p:cNvSpPr>
          <p:nvPr/>
        </p:nvSpPr>
        <p:spPr bwMode="auto">
          <a:xfrm>
            <a:off x="304800" y="3971925"/>
            <a:ext cx="31242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flux at t=0 is</a:t>
            </a:r>
          </a:p>
        </p:txBody>
      </p:sp>
      <p:sp>
        <p:nvSpPr>
          <p:cNvPr id="417799" name="Text Box 7"/>
          <p:cNvSpPr txBox="1">
            <a:spLocks noChangeArrowheads="1"/>
          </p:cNvSpPr>
          <p:nvPr/>
        </p:nvSpPr>
        <p:spPr bwMode="auto">
          <a:xfrm>
            <a:off x="304800" y="4429125"/>
            <a:ext cx="35052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change of flux is</a:t>
            </a:r>
          </a:p>
        </p:txBody>
      </p:sp>
      <p:sp>
        <p:nvSpPr>
          <p:cNvPr id="417800" name="Text Box 8"/>
          <p:cNvSpPr txBox="1">
            <a:spLocks noChangeArrowheads="1"/>
          </p:cNvSpPr>
          <p:nvPr/>
        </p:nvSpPr>
        <p:spPr bwMode="auto">
          <a:xfrm>
            <a:off x="381000" y="2514600"/>
            <a:ext cx="8763000" cy="10064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region. Find (a) the rate of change in flux through the coil, (b) the </a:t>
            </a:r>
            <a:r>
              <a:rPr lang="en-US" sz="2000" dirty="0" err="1">
                <a:solidFill>
                  <a:schemeClr val="accent2"/>
                </a:solidFill>
                <a:latin typeface="Arial Narrow" charset="0"/>
              </a:rPr>
              <a:t>emf</a:t>
            </a:r>
            <a:r>
              <a:rPr lang="en-US" sz="2000" dirty="0">
                <a:solidFill>
                  <a:schemeClr val="accent2"/>
                </a:solidFill>
                <a:latin typeface="Arial Narrow" charset="0"/>
              </a:rPr>
              <a:t> and </a:t>
            </a:r>
            <a:r>
              <a:rPr lang="en-US" sz="2000" dirty="0" smtClean="0">
                <a:solidFill>
                  <a:schemeClr val="accent2"/>
                </a:solidFill>
                <a:latin typeface="Arial Narrow" charset="0"/>
              </a:rPr>
              <a:t>the current </a:t>
            </a:r>
            <a:r>
              <a:rPr lang="en-US" sz="2000" dirty="0">
                <a:solidFill>
                  <a:schemeClr val="accent2"/>
                </a:solidFill>
                <a:latin typeface="Arial Narrow" charset="0"/>
              </a:rPr>
              <a:t>induced, and (c) how much energy is dissipated in the coil if its resistance is </a:t>
            </a:r>
            <a:r>
              <a:rPr lang="en-US" sz="2000" dirty="0" smtClean="0">
                <a:solidFill>
                  <a:schemeClr val="accent2"/>
                </a:solidFill>
                <a:latin typeface="Arial Narrow" charset="0"/>
              </a:rPr>
              <a:t>100</a:t>
            </a:r>
            <a:r>
              <a:rPr lang="en-US" sz="2000" dirty="0" smtClean="0">
                <a:solidFill>
                  <a:schemeClr val="accent2"/>
                </a:solidFill>
                <a:latin typeface="Symbol" charset="2"/>
              </a:rPr>
              <a:t>Ω</a:t>
            </a:r>
            <a:r>
              <a:rPr lang="en-US" sz="2000" dirty="0" smtClean="0">
                <a:solidFill>
                  <a:schemeClr val="accent2"/>
                </a:solidFill>
                <a:latin typeface="Arial Narrow" charset="0"/>
              </a:rPr>
              <a:t>. </a:t>
            </a:r>
            <a:r>
              <a:rPr lang="en-US" sz="2000" dirty="0">
                <a:solidFill>
                  <a:schemeClr val="accent2"/>
                </a:solidFill>
                <a:latin typeface="Arial Narrow" charset="0"/>
              </a:rPr>
              <a:t>(</a:t>
            </a:r>
            <a:r>
              <a:rPr lang="en-US" sz="2000" dirty="0" err="1">
                <a:solidFill>
                  <a:schemeClr val="accent2"/>
                </a:solidFill>
                <a:latin typeface="Arial Narrow" charset="0"/>
              </a:rPr>
              <a:t>d</a:t>
            </a:r>
            <a:r>
              <a:rPr lang="en-US" sz="2000" dirty="0">
                <a:solidFill>
                  <a:schemeClr val="accent2"/>
                </a:solidFill>
                <a:latin typeface="Arial Narrow" charset="0"/>
              </a:rPr>
              <a:t>) what was the average force required?  </a:t>
            </a:r>
          </a:p>
        </p:txBody>
      </p:sp>
      <p:sp>
        <p:nvSpPr>
          <p:cNvPr id="417801" name="Text Box 9"/>
          <p:cNvSpPr txBox="1">
            <a:spLocks noChangeArrowheads="1"/>
          </p:cNvSpPr>
          <p:nvPr/>
        </p:nvSpPr>
        <p:spPr bwMode="auto">
          <a:xfrm>
            <a:off x="4191000" y="3495675"/>
            <a:ext cx="2590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initial flux at t=0.  </a:t>
            </a:r>
            <a:endParaRPr lang="en-US" baseline="-25000">
              <a:solidFill>
                <a:srgbClr val="CC00CC"/>
              </a:solidFill>
              <a:latin typeface="Arial Narrow" charset="0"/>
            </a:endParaRPr>
          </a:p>
        </p:txBody>
      </p:sp>
      <p:graphicFrame>
        <p:nvGraphicFramePr>
          <p:cNvPr id="417802" name="Object 10"/>
          <p:cNvGraphicFramePr>
            <a:graphicFrameLocks noChangeAspect="1"/>
          </p:cNvGraphicFramePr>
          <p:nvPr/>
        </p:nvGraphicFramePr>
        <p:xfrm>
          <a:off x="2514600" y="3989388"/>
          <a:ext cx="728663" cy="414337"/>
        </p:xfrm>
        <a:graphic>
          <a:graphicData uri="http://schemas.openxmlformats.org/presentationml/2006/ole">
            <mc:AlternateContent xmlns:mc="http://schemas.openxmlformats.org/markup-compatibility/2006">
              <mc:Choice xmlns:v="urn:schemas-microsoft-com:vml" Requires="v">
                <p:oleObj spid="_x0000_s422360" name="Equation" r:id="rId4" imgW="355320" imgH="203040" progId="Equation.DSMT4">
                  <p:embed/>
                </p:oleObj>
              </mc:Choice>
              <mc:Fallback>
                <p:oleObj name="Equation" r:id="rId4" imgW="3553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989388"/>
                        <a:ext cx="728663" cy="4143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17803" name="Text Box 11"/>
          <p:cNvSpPr txBox="1">
            <a:spLocks noChangeArrowheads="1"/>
          </p:cNvSpPr>
          <p:nvPr/>
        </p:nvSpPr>
        <p:spPr bwMode="auto">
          <a:xfrm>
            <a:off x="304800" y="4943475"/>
            <a:ext cx="4572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rate of change of the flux is</a:t>
            </a:r>
          </a:p>
        </p:txBody>
      </p:sp>
      <p:graphicFrame>
        <p:nvGraphicFramePr>
          <p:cNvPr id="417804" name="Object 12"/>
          <p:cNvGraphicFramePr>
            <a:graphicFrameLocks noChangeAspect="1"/>
          </p:cNvGraphicFramePr>
          <p:nvPr/>
        </p:nvGraphicFramePr>
        <p:xfrm>
          <a:off x="2971800" y="4486275"/>
          <a:ext cx="5270500" cy="492125"/>
        </p:xfrm>
        <a:graphic>
          <a:graphicData uri="http://schemas.openxmlformats.org/presentationml/2006/ole">
            <mc:AlternateContent xmlns:mc="http://schemas.openxmlformats.org/markup-compatibility/2006">
              <mc:Choice xmlns:v="urn:schemas-microsoft-com:vml" Requires="v">
                <p:oleObj spid="_x0000_s422361" name="Equation" r:id="rId6" imgW="2438280" imgH="228600" progId="Equation.DSMT4">
                  <p:embed/>
                </p:oleObj>
              </mc:Choice>
              <mc:Fallback>
                <p:oleObj name="Equation" r:id="rId6" imgW="24382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486275"/>
                        <a:ext cx="5270500" cy="492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7805" name="Object 13"/>
          <p:cNvGraphicFramePr>
            <a:graphicFrameLocks noChangeAspect="1"/>
          </p:cNvGraphicFramePr>
          <p:nvPr/>
        </p:nvGraphicFramePr>
        <p:xfrm>
          <a:off x="2590800" y="5380038"/>
          <a:ext cx="987425" cy="792162"/>
        </p:xfrm>
        <a:graphic>
          <a:graphicData uri="http://schemas.openxmlformats.org/presentationml/2006/ole">
            <mc:AlternateContent xmlns:mc="http://schemas.openxmlformats.org/markup-compatibility/2006">
              <mc:Choice xmlns:v="urn:schemas-microsoft-com:vml" Requires="v">
                <p:oleObj spid="_x0000_s422362" name="Equation" r:id="rId8" imgW="457200" imgH="368280" progId="Equation.DSMT4">
                  <p:embed/>
                </p:oleObj>
              </mc:Choice>
              <mc:Fallback>
                <p:oleObj name="Equation" r:id="rId8" imgW="45720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5380038"/>
                        <a:ext cx="987425" cy="792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7807" name="Object 15"/>
          <p:cNvGraphicFramePr>
            <a:graphicFrameLocks noChangeAspect="1"/>
          </p:cNvGraphicFramePr>
          <p:nvPr/>
        </p:nvGraphicFramePr>
        <p:xfrm>
          <a:off x="4114800" y="4041775"/>
          <a:ext cx="676275" cy="309563"/>
        </p:xfrm>
        <a:graphic>
          <a:graphicData uri="http://schemas.openxmlformats.org/presentationml/2006/ole">
            <mc:AlternateContent xmlns:mc="http://schemas.openxmlformats.org/markup-compatibility/2006">
              <mc:Choice xmlns:v="urn:schemas-microsoft-com:vml" Requires="v">
                <p:oleObj spid="_x0000_s422363" name="Equation" r:id="rId10" imgW="330120" imgH="152280" progId="Equation.DSMT4">
                  <p:embed/>
                </p:oleObj>
              </mc:Choice>
              <mc:Fallback>
                <p:oleObj name="Equation" r:id="rId10" imgW="33012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4800" y="4041775"/>
                        <a:ext cx="67627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7808" name="Object 16"/>
          <p:cNvGraphicFramePr>
            <a:graphicFrameLocks noChangeAspect="1"/>
          </p:cNvGraphicFramePr>
          <p:nvPr/>
        </p:nvGraphicFramePr>
        <p:xfrm>
          <a:off x="4724400" y="3886200"/>
          <a:ext cx="2755900" cy="620713"/>
        </p:xfrm>
        <a:graphic>
          <a:graphicData uri="http://schemas.openxmlformats.org/presentationml/2006/ole">
            <mc:AlternateContent xmlns:mc="http://schemas.openxmlformats.org/markup-compatibility/2006">
              <mc:Choice xmlns:v="urn:schemas-microsoft-com:vml" Requires="v">
                <p:oleObj spid="_x0000_s422364" name="Equation" r:id="rId12" imgW="1346040" imgH="304560" progId="Equation.DSMT4">
                  <p:embed/>
                </p:oleObj>
              </mc:Choice>
              <mc:Fallback>
                <p:oleObj name="Equation" r:id="rId12" imgW="1346040" imgH="30456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4400" y="3886200"/>
                        <a:ext cx="2755900" cy="6207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7809" name="Object 17"/>
          <p:cNvGraphicFramePr>
            <a:graphicFrameLocks noChangeAspect="1"/>
          </p:cNvGraphicFramePr>
          <p:nvPr/>
        </p:nvGraphicFramePr>
        <p:xfrm>
          <a:off x="7480300" y="3989388"/>
          <a:ext cx="1663700" cy="414337"/>
        </p:xfrm>
        <a:graphic>
          <a:graphicData uri="http://schemas.openxmlformats.org/presentationml/2006/ole">
            <mc:AlternateContent xmlns:mc="http://schemas.openxmlformats.org/markup-compatibility/2006">
              <mc:Choice xmlns:v="urn:schemas-microsoft-com:vml" Requires="v">
                <p:oleObj spid="_x0000_s422365" name="Equation" r:id="rId14" imgW="812520" imgH="203040" progId="Equation.DSMT4">
                  <p:embed/>
                </p:oleObj>
              </mc:Choice>
              <mc:Fallback>
                <p:oleObj name="Equation" r:id="rId14" imgW="8125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0300" y="3989388"/>
                        <a:ext cx="1663700" cy="4143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7810" name="Object 18"/>
          <p:cNvGraphicFramePr>
            <a:graphicFrameLocks noChangeAspect="1"/>
          </p:cNvGraphicFramePr>
          <p:nvPr/>
        </p:nvGraphicFramePr>
        <p:xfrm>
          <a:off x="4213225" y="5816600"/>
          <a:ext cx="904875" cy="355600"/>
        </p:xfrm>
        <a:graphic>
          <a:graphicData uri="http://schemas.openxmlformats.org/presentationml/2006/ole">
            <mc:AlternateContent xmlns:mc="http://schemas.openxmlformats.org/markup-compatibility/2006">
              <mc:Choice xmlns:v="urn:schemas-microsoft-com:vml" Requires="v">
                <p:oleObj spid="_x0000_s422366" name="Equation" r:id="rId16" imgW="419040" imgH="164880" progId="Equation.DSMT4">
                  <p:embed/>
                </p:oleObj>
              </mc:Choice>
              <mc:Fallback>
                <p:oleObj name="Equation" r:id="rId16" imgW="41904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3225" y="5816600"/>
                        <a:ext cx="904875" cy="355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7811" name="Object 19"/>
          <p:cNvGraphicFramePr>
            <a:graphicFrameLocks noChangeAspect="1"/>
          </p:cNvGraphicFramePr>
          <p:nvPr/>
        </p:nvGraphicFramePr>
        <p:xfrm>
          <a:off x="5749925" y="5527675"/>
          <a:ext cx="2251075" cy="492125"/>
        </p:xfrm>
        <a:graphic>
          <a:graphicData uri="http://schemas.openxmlformats.org/presentationml/2006/ole">
            <mc:AlternateContent xmlns:mc="http://schemas.openxmlformats.org/markup-compatibility/2006">
              <mc:Choice xmlns:v="urn:schemas-microsoft-com:vml" Requires="v">
                <p:oleObj spid="_x0000_s422367" name="Equation" r:id="rId18" imgW="1041120" imgH="228600" progId="Equation.DSMT4">
                  <p:embed/>
                </p:oleObj>
              </mc:Choice>
              <mc:Fallback>
                <p:oleObj name="Equation" r:id="rId18" imgW="104112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49925" y="5527675"/>
                        <a:ext cx="2251075" cy="492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7812" name="Object 20"/>
          <p:cNvGraphicFramePr>
            <a:graphicFrameLocks noChangeAspect="1"/>
          </p:cNvGraphicFramePr>
          <p:nvPr/>
        </p:nvGraphicFramePr>
        <p:xfrm>
          <a:off x="3541713" y="5324475"/>
          <a:ext cx="2249487" cy="847725"/>
        </p:xfrm>
        <a:graphic>
          <a:graphicData uri="http://schemas.openxmlformats.org/presentationml/2006/ole">
            <mc:AlternateContent xmlns:mc="http://schemas.openxmlformats.org/markup-compatibility/2006">
              <mc:Choice xmlns:v="urn:schemas-microsoft-com:vml" Requires="v">
                <p:oleObj spid="_x0000_s422368" name="Equation" r:id="rId20" imgW="1041120" imgH="393480" progId="Equation.DSMT4">
                  <p:embed/>
                </p:oleObj>
              </mc:Choice>
              <mc:Fallback>
                <p:oleObj name="Equation" r:id="rId20" imgW="1041120" imgH="393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41713" y="5324475"/>
                        <a:ext cx="2249487" cy="847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22"/>
          <a:stretch>
            <a:fillRect/>
          </a:stretch>
        </p:blipFill>
        <p:spPr>
          <a:xfrm>
            <a:off x="3276600" y="3960812"/>
            <a:ext cx="836911" cy="382588"/>
          </a:xfrm>
          <a:prstGeom prst="rect">
            <a:avLst/>
          </a:prstGeom>
        </p:spPr>
      </p:pic>
    </p:spTree>
    <p:extLst>
      <p:ext uri="{BB962C8B-B14F-4D97-AF65-F5344CB8AC3E}">
        <p14:creationId xmlns:p14="http://schemas.microsoft.com/office/powerpoint/2010/main" val="1655763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smtClean="0"/>
              <a:t>Thursday, July 5, 2018</a:t>
            </a:r>
            <a:endParaRPr lang="en-US"/>
          </a:p>
        </p:txBody>
      </p:sp>
      <p:sp>
        <p:nvSpPr>
          <p:cNvPr id="28" name="Footer Placeholder 4"/>
          <p:cNvSpPr>
            <a:spLocks noGrp="1"/>
          </p:cNvSpPr>
          <p:nvPr>
            <p:ph type="ftr" sz="quarter" idx="11"/>
          </p:nvPr>
        </p:nvSpPr>
        <p:spPr/>
        <p:txBody>
          <a:bodyPr/>
          <a:lstStyle/>
          <a:p>
            <a:r>
              <a:rPr lang="de-DE" smtClean="0"/>
              <a:t>PHYS 1444-001, Summer 2018               Dr. Jaehoon Yu</a:t>
            </a:r>
            <a:endParaRPr lang="en-US"/>
          </a:p>
        </p:txBody>
      </p:sp>
      <p:sp>
        <p:nvSpPr>
          <p:cNvPr id="29" name="Slide Number Placeholder 5"/>
          <p:cNvSpPr>
            <a:spLocks noGrp="1"/>
          </p:cNvSpPr>
          <p:nvPr>
            <p:ph type="sldNum" sz="quarter" idx="12"/>
          </p:nvPr>
        </p:nvSpPr>
        <p:spPr/>
        <p:txBody>
          <a:bodyPr/>
          <a:lstStyle/>
          <a:p>
            <a:fld id="{3F232168-8568-F642-8DB8-E6591339FC85}" type="slidenum">
              <a:rPr lang="en-US"/>
              <a:pPr/>
              <a:t>42</a:t>
            </a:fld>
            <a:endParaRPr lang="en-US"/>
          </a:p>
        </p:txBody>
      </p:sp>
      <p:sp>
        <p:nvSpPr>
          <p:cNvPr id="418818" name="Rectangle 2"/>
          <p:cNvSpPr>
            <a:spLocks noGrp="1" noChangeArrowheads="1"/>
          </p:cNvSpPr>
          <p:nvPr>
            <p:ph type="title"/>
          </p:nvPr>
        </p:nvSpPr>
        <p:spPr>
          <a:xfrm>
            <a:off x="228600" y="-76200"/>
            <a:ext cx="8686800" cy="762000"/>
          </a:xfrm>
        </p:spPr>
        <p:txBody>
          <a:bodyPr/>
          <a:lstStyle/>
          <a:p>
            <a:r>
              <a:rPr lang="en-US" dirty="0"/>
              <a:t>Example 29 –</a:t>
            </a:r>
            <a:r>
              <a:rPr lang="en-US" dirty="0" smtClean="0"/>
              <a:t> 5, </a:t>
            </a:r>
            <a:r>
              <a:rPr lang="en-US" dirty="0" err="1"/>
              <a:t>cnt’d</a:t>
            </a:r>
            <a:r>
              <a:rPr lang="en-US" dirty="0"/>
              <a:t> </a:t>
            </a:r>
          </a:p>
        </p:txBody>
      </p:sp>
      <p:sp>
        <p:nvSpPr>
          <p:cNvPr id="418819" name="Text Box 3"/>
          <p:cNvSpPr txBox="1">
            <a:spLocks noChangeArrowheads="1"/>
          </p:cNvSpPr>
          <p:nvPr/>
        </p:nvSpPr>
        <p:spPr bwMode="auto">
          <a:xfrm>
            <a:off x="304800" y="781050"/>
            <a:ext cx="5334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total emf induced in this period is </a:t>
            </a:r>
            <a:endParaRPr lang="en-US" baseline="-25000">
              <a:solidFill>
                <a:srgbClr val="CC00CC"/>
              </a:solidFill>
              <a:latin typeface="Arial Narrow" charset="0"/>
            </a:endParaRPr>
          </a:p>
        </p:txBody>
      </p:sp>
      <p:sp>
        <p:nvSpPr>
          <p:cNvPr id="418820" name="Text Box 4"/>
          <p:cNvSpPr txBox="1">
            <a:spLocks noChangeArrowheads="1"/>
          </p:cNvSpPr>
          <p:nvPr/>
        </p:nvSpPr>
        <p:spPr bwMode="auto">
          <a:xfrm>
            <a:off x="304800" y="3286125"/>
            <a:ext cx="5638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Which direction would the induced current flow?</a:t>
            </a:r>
          </a:p>
        </p:txBody>
      </p:sp>
      <p:sp>
        <p:nvSpPr>
          <p:cNvPr id="418821" name="Text Box 5"/>
          <p:cNvSpPr txBox="1">
            <a:spLocks noChangeArrowheads="1"/>
          </p:cNvSpPr>
          <p:nvPr/>
        </p:nvSpPr>
        <p:spPr bwMode="auto">
          <a:xfrm>
            <a:off x="304800" y="3743325"/>
            <a:ext cx="35052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total energy dissipated is</a:t>
            </a:r>
          </a:p>
        </p:txBody>
      </p:sp>
      <p:sp>
        <p:nvSpPr>
          <p:cNvPr id="418822" name="Text Box 6"/>
          <p:cNvSpPr txBox="1">
            <a:spLocks noChangeArrowheads="1"/>
          </p:cNvSpPr>
          <p:nvPr/>
        </p:nvSpPr>
        <p:spPr bwMode="auto">
          <a:xfrm>
            <a:off x="228600" y="4953000"/>
            <a:ext cx="2514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Force for each coil is</a:t>
            </a:r>
          </a:p>
        </p:txBody>
      </p:sp>
      <p:graphicFrame>
        <p:nvGraphicFramePr>
          <p:cNvPr id="418823" name="Object 7"/>
          <p:cNvGraphicFramePr>
            <a:graphicFrameLocks noChangeAspect="1"/>
          </p:cNvGraphicFramePr>
          <p:nvPr/>
        </p:nvGraphicFramePr>
        <p:xfrm>
          <a:off x="381000" y="4297363"/>
          <a:ext cx="614363" cy="368300"/>
        </p:xfrm>
        <a:graphic>
          <a:graphicData uri="http://schemas.openxmlformats.org/presentationml/2006/ole">
            <mc:AlternateContent xmlns:mc="http://schemas.openxmlformats.org/markup-compatibility/2006">
              <mc:Choice xmlns:v="urn:schemas-microsoft-com:vml" Requires="v">
                <p:oleObj spid="_x0000_s423592"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97363"/>
                        <a:ext cx="614363" cy="368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24" name="Object 8"/>
          <p:cNvGraphicFramePr>
            <a:graphicFrameLocks noChangeAspect="1"/>
          </p:cNvGraphicFramePr>
          <p:nvPr/>
        </p:nvGraphicFramePr>
        <p:xfrm>
          <a:off x="838200" y="1420813"/>
          <a:ext cx="539750" cy="331787"/>
        </p:xfrm>
        <a:graphic>
          <a:graphicData uri="http://schemas.openxmlformats.org/presentationml/2006/ole">
            <mc:AlternateContent xmlns:mc="http://schemas.openxmlformats.org/markup-compatibility/2006">
              <mc:Choice xmlns:v="urn:schemas-microsoft-com:vml" Requires="v">
                <p:oleObj spid="_x0000_s423593" name="Equation" r:id="rId5" imgW="228600" imgH="139680" progId="Equation.DSMT4">
                  <p:embed/>
                </p:oleObj>
              </mc:Choice>
              <mc:Fallback>
                <p:oleObj name="Equation" r:id="rId5" imgW="2286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420813"/>
                        <a:ext cx="539750" cy="3317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25" name="Object 9"/>
          <p:cNvGraphicFramePr>
            <a:graphicFrameLocks noChangeAspect="1"/>
          </p:cNvGraphicFramePr>
          <p:nvPr/>
        </p:nvGraphicFramePr>
        <p:xfrm>
          <a:off x="838200" y="2535238"/>
          <a:ext cx="539750" cy="360362"/>
        </p:xfrm>
        <a:graphic>
          <a:graphicData uri="http://schemas.openxmlformats.org/presentationml/2006/ole">
            <mc:AlternateContent xmlns:mc="http://schemas.openxmlformats.org/markup-compatibility/2006">
              <mc:Choice xmlns:v="urn:schemas-microsoft-com:vml" Requires="v">
                <p:oleObj spid="_x0000_s423594" name="Equation" r:id="rId7" imgW="228600" imgH="152280" progId="Equation.DSMT4">
                  <p:embed/>
                </p:oleObj>
              </mc:Choice>
              <mc:Fallback>
                <p:oleObj name="Equation" r:id="rId7" imgW="2286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2535238"/>
                        <a:ext cx="539750" cy="3603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18826" name="Text Box 10"/>
          <p:cNvSpPr txBox="1">
            <a:spLocks noChangeArrowheads="1"/>
          </p:cNvSpPr>
          <p:nvPr/>
        </p:nvSpPr>
        <p:spPr bwMode="auto">
          <a:xfrm>
            <a:off x="381000" y="1981200"/>
            <a:ext cx="5334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induced current in this period is </a:t>
            </a:r>
            <a:endParaRPr lang="en-US" baseline="-25000">
              <a:solidFill>
                <a:srgbClr val="CC00CC"/>
              </a:solidFill>
              <a:latin typeface="Arial Narrow" charset="0"/>
            </a:endParaRPr>
          </a:p>
        </p:txBody>
      </p:sp>
      <p:sp>
        <p:nvSpPr>
          <p:cNvPr id="418827" name="Text Box 11"/>
          <p:cNvSpPr txBox="1">
            <a:spLocks noChangeArrowheads="1"/>
          </p:cNvSpPr>
          <p:nvPr/>
        </p:nvSpPr>
        <p:spPr bwMode="auto">
          <a:xfrm>
            <a:off x="6019800" y="32766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Clockwise</a:t>
            </a:r>
          </a:p>
        </p:txBody>
      </p:sp>
      <p:sp>
        <p:nvSpPr>
          <p:cNvPr id="418829" name="Text Box 13"/>
          <p:cNvSpPr txBox="1">
            <a:spLocks noChangeArrowheads="1"/>
          </p:cNvSpPr>
          <p:nvPr/>
        </p:nvSpPr>
        <p:spPr bwMode="auto">
          <a:xfrm>
            <a:off x="4267200" y="5029200"/>
            <a:ext cx="2133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Force for N coil is</a:t>
            </a:r>
          </a:p>
        </p:txBody>
      </p:sp>
      <p:graphicFrame>
        <p:nvGraphicFramePr>
          <p:cNvPr id="418831" name="Object 15"/>
          <p:cNvGraphicFramePr>
            <a:graphicFrameLocks noChangeAspect="1"/>
          </p:cNvGraphicFramePr>
          <p:nvPr/>
        </p:nvGraphicFramePr>
        <p:xfrm>
          <a:off x="636588" y="5529263"/>
          <a:ext cx="658812" cy="490537"/>
        </p:xfrm>
        <a:graphic>
          <a:graphicData uri="http://schemas.openxmlformats.org/presentationml/2006/ole">
            <mc:AlternateContent xmlns:mc="http://schemas.openxmlformats.org/markup-compatibility/2006">
              <mc:Choice xmlns:v="urn:schemas-microsoft-com:vml" Requires="v">
                <p:oleObj spid="_x0000_s423595" name="Equation" r:id="rId9" imgW="304560" imgH="228600" progId="Equation.DSMT4">
                  <p:embed/>
                </p:oleObj>
              </mc:Choice>
              <mc:Fallback>
                <p:oleObj name="Equation" r:id="rId9" imgW="3045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588" y="5529263"/>
                        <a:ext cx="658812" cy="490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32" name="Object 16"/>
          <p:cNvGraphicFramePr>
            <a:graphicFrameLocks noChangeAspect="1"/>
          </p:cNvGraphicFramePr>
          <p:nvPr/>
        </p:nvGraphicFramePr>
        <p:xfrm>
          <a:off x="1371600" y="1143000"/>
          <a:ext cx="1589088" cy="873125"/>
        </p:xfrm>
        <a:graphic>
          <a:graphicData uri="http://schemas.openxmlformats.org/presentationml/2006/ole">
            <mc:AlternateContent xmlns:mc="http://schemas.openxmlformats.org/markup-compatibility/2006">
              <mc:Choice xmlns:v="urn:schemas-microsoft-com:vml" Requires="v">
                <p:oleObj spid="_x0000_s423596" name="Equation" r:id="rId11" imgW="672840" imgH="368280" progId="Equation.DSMT4">
                  <p:embed/>
                </p:oleObj>
              </mc:Choice>
              <mc:Fallback>
                <p:oleObj name="Equation" r:id="rId11" imgW="6728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1143000"/>
                        <a:ext cx="1589088" cy="873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33" name="Object 17"/>
          <p:cNvGraphicFramePr>
            <a:graphicFrameLocks noChangeAspect="1"/>
          </p:cNvGraphicFramePr>
          <p:nvPr/>
        </p:nvGraphicFramePr>
        <p:xfrm>
          <a:off x="2894013" y="1295400"/>
          <a:ext cx="4497387" cy="661988"/>
        </p:xfrm>
        <a:graphic>
          <a:graphicData uri="http://schemas.openxmlformats.org/presentationml/2006/ole">
            <mc:AlternateContent xmlns:mc="http://schemas.openxmlformats.org/markup-compatibility/2006">
              <mc:Choice xmlns:v="urn:schemas-microsoft-com:vml" Requires="v">
                <p:oleObj spid="_x0000_s423597" name="Equation" r:id="rId13" imgW="1904760" imgH="279360" progId="Equation.DSMT4">
                  <p:embed/>
                </p:oleObj>
              </mc:Choice>
              <mc:Fallback>
                <p:oleObj name="Equation" r:id="rId13" imgW="190476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4013" y="1295400"/>
                        <a:ext cx="4497387" cy="6619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34" name="Object 18"/>
          <p:cNvGraphicFramePr>
            <a:graphicFrameLocks noChangeAspect="1"/>
          </p:cNvGraphicFramePr>
          <p:nvPr/>
        </p:nvGraphicFramePr>
        <p:xfrm>
          <a:off x="1320800" y="2328863"/>
          <a:ext cx="660400" cy="871537"/>
        </p:xfrm>
        <a:graphic>
          <a:graphicData uri="http://schemas.openxmlformats.org/presentationml/2006/ole">
            <mc:AlternateContent xmlns:mc="http://schemas.openxmlformats.org/markup-compatibility/2006">
              <mc:Choice xmlns:v="urn:schemas-microsoft-com:vml" Requires="v">
                <p:oleObj spid="_x0000_s423598" name="Equation" r:id="rId15" imgW="279360" imgH="368280" progId="Equation.DSMT4">
                  <p:embed/>
                </p:oleObj>
              </mc:Choice>
              <mc:Fallback>
                <p:oleObj name="Equation" r:id="rId15" imgW="27936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20800" y="2328863"/>
                        <a:ext cx="660400" cy="871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35" name="Object 19"/>
          <p:cNvGraphicFramePr>
            <a:graphicFrameLocks noChangeAspect="1"/>
          </p:cNvGraphicFramePr>
          <p:nvPr/>
        </p:nvGraphicFramePr>
        <p:xfrm>
          <a:off x="1958975" y="2328863"/>
          <a:ext cx="4137025" cy="871537"/>
        </p:xfrm>
        <a:graphic>
          <a:graphicData uri="http://schemas.openxmlformats.org/presentationml/2006/ole">
            <mc:AlternateContent xmlns:mc="http://schemas.openxmlformats.org/markup-compatibility/2006">
              <mc:Choice xmlns:v="urn:schemas-microsoft-com:vml" Requires="v">
                <p:oleObj spid="_x0000_s423599" name="Equation" r:id="rId17" imgW="1752480" imgH="368280" progId="Equation.DSMT4">
                  <p:embed/>
                </p:oleObj>
              </mc:Choice>
              <mc:Fallback>
                <p:oleObj name="Equation" r:id="rId17" imgW="175248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58975" y="2328863"/>
                        <a:ext cx="4137025" cy="871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36" name="Object 20"/>
          <p:cNvGraphicFramePr>
            <a:graphicFrameLocks noChangeAspect="1"/>
          </p:cNvGraphicFramePr>
          <p:nvPr/>
        </p:nvGraphicFramePr>
        <p:xfrm>
          <a:off x="990600" y="4283075"/>
          <a:ext cx="708025" cy="398463"/>
        </p:xfrm>
        <a:graphic>
          <a:graphicData uri="http://schemas.openxmlformats.org/presentationml/2006/ole">
            <mc:AlternateContent xmlns:mc="http://schemas.openxmlformats.org/markup-compatibility/2006">
              <mc:Choice xmlns:v="urn:schemas-microsoft-com:vml" Requires="v">
                <p:oleObj spid="_x0000_s423600" name="Equation" r:id="rId19" imgW="291960" imgH="164880" progId="Equation.DSMT4">
                  <p:embed/>
                </p:oleObj>
              </mc:Choice>
              <mc:Fallback>
                <p:oleObj name="Equation" r:id="rId19" imgW="291960" imgH="1648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90600" y="4283075"/>
                        <a:ext cx="708025" cy="3984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37" name="Object 21"/>
          <p:cNvGraphicFramePr>
            <a:graphicFrameLocks noChangeAspect="1"/>
          </p:cNvGraphicFramePr>
          <p:nvPr/>
        </p:nvGraphicFramePr>
        <p:xfrm>
          <a:off x="1651000" y="4237038"/>
          <a:ext cx="1016000" cy="490537"/>
        </p:xfrm>
        <a:graphic>
          <a:graphicData uri="http://schemas.openxmlformats.org/presentationml/2006/ole">
            <mc:AlternateContent xmlns:mc="http://schemas.openxmlformats.org/markup-compatibility/2006">
              <mc:Choice xmlns:v="urn:schemas-microsoft-com:vml" Requires="v">
                <p:oleObj spid="_x0000_s423601" name="Equation" r:id="rId21" imgW="419040" imgH="203040" progId="Equation.DSMT4">
                  <p:embed/>
                </p:oleObj>
              </mc:Choice>
              <mc:Fallback>
                <p:oleObj name="Equation" r:id="rId21" imgW="41904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51000" y="4237038"/>
                        <a:ext cx="1016000" cy="490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38" name="Object 22"/>
          <p:cNvGraphicFramePr>
            <a:graphicFrameLocks noChangeAspect="1"/>
          </p:cNvGraphicFramePr>
          <p:nvPr/>
        </p:nvGraphicFramePr>
        <p:xfrm>
          <a:off x="2640013" y="4114800"/>
          <a:ext cx="6275387" cy="735013"/>
        </p:xfrm>
        <a:graphic>
          <a:graphicData uri="http://schemas.openxmlformats.org/presentationml/2006/ole">
            <mc:AlternateContent xmlns:mc="http://schemas.openxmlformats.org/markup-compatibility/2006">
              <mc:Choice xmlns:v="urn:schemas-microsoft-com:vml" Requires="v">
                <p:oleObj spid="_x0000_s423602" name="Equation" r:id="rId23" imgW="2590560" imgH="304560" progId="Equation.DSMT4">
                  <p:embed/>
                </p:oleObj>
              </mc:Choice>
              <mc:Fallback>
                <p:oleObj name="Equation" r:id="rId23" imgW="2590560" imgH="3045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40013" y="4114800"/>
                        <a:ext cx="6275387" cy="735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41" name="Object 25"/>
          <p:cNvGraphicFramePr>
            <a:graphicFrameLocks noChangeAspect="1"/>
          </p:cNvGraphicFramePr>
          <p:nvPr/>
        </p:nvGraphicFramePr>
        <p:xfrm>
          <a:off x="1295400" y="5562600"/>
          <a:ext cx="933450" cy="355600"/>
        </p:xfrm>
        <a:graphic>
          <a:graphicData uri="http://schemas.openxmlformats.org/presentationml/2006/ole">
            <mc:AlternateContent xmlns:mc="http://schemas.openxmlformats.org/markup-compatibility/2006">
              <mc:Choice xmlns:v="urn:schemas-microsoft-com:vml" Requires="v">
                <p:oleObj spid="_x0000_s423603" name="Equation" r:id="rId25" imgW="431640" imgH="164880" progId="Equation.DSMT4">
                  <p:embed/>
                </p:oleObj>
              </mc:Choice>
              <mc:Fallback>
                <p:oleObj name="Equation" r:id="rId25" imgW="43164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5400" y="5562600"/>
                        <a:ext cx="933450" cy="355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8842" name="Object 26"/>
          <p:cNvGraphicFramePr>
            <a:graphicFrameLocks noChangeAspect="1"/>
          </p:cNvGraphicFramePr>
          <p:nvPr/>
        </p:nvGraphicFramePr>
        <p:xfrm>
          <a:off x="2162175" y="5486400"/>
          <a:ext cx="6448425" cy="600075"/>
        </p:xfrm>
        <a:graphic>
          <a:graphicData uri="http://schemas.openxmlformats.org/presentationml/2006/ole">
            <mc:AlternateContent xmlns:mc="http://schemas.openxmlformats.org/markup-compatibility/2006">
              <mc:Choice xmlns:v="urn:schemas-microsoft-com:vml" Requires="v">
                <p:oleObj spid="_x0000_s423604" name="Equation" r:id="rId27" imgW="2984400" imgH="279360" progId="Equation.DSMT4">
                  <p:embed/>
                </p:oleObj>
              </mc:Choice>
              <mc:Fallback>
                <p:oleObj name="Equation" r:id="rId27" imgW="2984400" imgH="27936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62175" y="5486400"/>
                        <a:ext cx="6448425" cy="600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29"/>
          <a:stretch>
            <a:fillRect/>
          </a:stretch>
        </p:blipFill>
        <p:spPr>
          <a:xfrm>
            <a:off x="3276600" y="4953000"/>
            <a:ext cx="992188" cy="505619"/>
          </a:xfrm>
          <a:prstGeom prst="rect">
            <a:avLst/>
          </a:prstGeom>
        </p:spPr>
      </p:pic>
      <p:pic>
        <p:nvPicPr>
          <p:cNvPr id="3" name="Picture 2"/>
          <p:cNvPicPr>
            <a:picLocks noChangeAspect="1"/>
          </p:cNvPicPr>
          <p:nvPr/>
        </p:nvPicPr>
        <p:blipFill>
          <a:blip r:embed="rId30"/>
          <a:stretch>
            <a:fillRect/>
          </a:stretch>
        </p:blipFill>
        <p:spPr>
          <a:xfrm>
            <a:off x="2667000" y="4953000"/>
            <a:ext cx="653415" cy="497840"/>
          </a:xfrm>
          <a:prstGeom prst="rect">
            <a:avLst/>
          </a:prstGeom>
        </p:spPr>
      </p:pic>
      <p:pic>
        <p:nvPicPr>
          <p:cNvPr id="33" name="Picture 32"/>
          <p:cNvPicPr>
            <a:picLocks noChangeAspect="1"/>
          </p:cNvPicPr>
          <p:nvPr/>
        </p:nvPicPr>
        <p:blipFill>
          <a:blip r:embed="rId30"/>
          <a:stretch>
            <a:fillRect/>
          </a:stretch>
        </p:blipFill>
        <p:spPr>
          <a:xfrm>
            <a:off x="6400800" y="4981893"/>
            <a:ext cx="653415" cy="497840"/>
          </a:xfrm>
          <a:prstGeom prst="rect">
            <a:avLst/>
          </a:prstGeom>
        </p:spPr>
      </p:pic>
      <p:pic>
        <p:nvPicPr>
          <p:cNvPr id="5" name="Picture 4"/>
          <p:cNvPicPr>
            <a:picLocks noChangeAspect="1"/>
          </p:cNvPicPr>
          <p:nvPr/>
        </p:nvPicPr>
        <p:blipFill>
          <a:blip r:embed="rId31"/>
          <a:stretch>
            <a:fillRect/>
          </a:stretch>
        </p:blipFill>
        <p:spPr>
          <a:xfrm>
            <a:off x="7054215" y="5002213"/>
            <a:ext cx="1210468" cy="484187"/>
          </a:xfrm>
          <a:prstGeom prst="rect">
            <a:avLst/>
          </a:prstGeom>
        </p:spPr>
      </p:pic>
    </p:spTree>
    <p:extLst>
      <p:ext uri="{BB962C8B-B14F-4D97-AF65-F5344CB8AC3E}">
        <p14:creationId xmlns:p14="http://schemas.microsoft.com/office/powerpoint/2010/main" val="1328887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Thursday, July 5, 2018</a:t>
            </a:r>
            <a:endParaRPr lang="en-US"/>
          </a:p>
        </p:txBody>
      </p:sp>
      <p:sp>
        <p:nvSpPr>
          <p:cNvPr id="17" name="Footer Placeholder 4"/>
          <p:cNvSpPr>
            <a:spLocks noGrp="1"/>
          </p:cNvSpPr>
          <p:nvPr>
            <p:ph type="ftr" sz="quarter" idx="11"/>
          </p:nvPr>
        </p:nvSpPr>
        <p:spPr/>
        <p:txBody>
          <a:bodyPr/>
          <a:lstStyle/>
          <a:p>
            <a:r>
              <a:rPr lang="de-DE" smtClean="0"/>
              <a:t>PHYS 1444-001, Summer 2018               Dr. Jaehoon Yu</a:t>
            </a:r>
            <a:endParaRPr lang="en-US"/>
          </a:p>
        </p:txBody>
      </p:sp>
      <p:sp>
        <p:nvSpPr>
          <p:cNvPr id="18" name="Slide Number Placeholder 5"/>
          <p:cNvSpPr>
            <a:spLocks noGrp="1"/>
          </p:cNvSpPr>
          <p:nvPr>
            <p:ph type="sldNum" sz="quarter" idx="12"/>
          </p:nvPr>
        </p:nvSpPr>
        <p:spPr/>
        <p:txBody>
          <a:bodyPr/>
          <a:lstStyle/>
          <a:p>
            <a:fld id="{C51B38B7-7589-E243-B915-BA9CAB045F6A}" type="slidenum">
              <a:rPr lang="en-US"/>
              <a:pPr/>
              <a:t>43</a:t>
            </a:fld>
            <a:endParaRPr lang="en-US" dirty="0"/>
          </a:p>
        </p:txBody>
      </p:sp>
      <p:pic>
        <p:nvPicPr>
          <p:cNvPr id="419842" name="Picture 2" descr="FG29_009A"/>
          <p:cNvPicPr>
            <a:picLocks noChangeAspect="1" noChangeArrowheads="1"/>
          </p:cNvPicPr>
          <p:nvPr/>
        </p:nvPicPr>
        <p:blipFill>
          <a:blip r:embed="rId3"/>
          <a:srcRect/>
          <a:stretch>
            <a:fillRect/>
          </a:stretch>
        </p:blipFill>
        <p:spPr bwMode="auto">
          <a:xfrm>
            <a:off x="7162800" y="685800"/>
            <a:ext cx="1981200" cy="2057400"/>
          </a:xfrm>
          <a:prstGeom prst="rect">
            <a:avLst/>
          </a:prstGeom>
          <a:noFill/>
        </p:spPr>
      </p:pic>
      <p:sp>
        <p:nvSpPr>
          <p:cNvPr id="419843" name="Rectangle 3"/>
          <p:cNvSpPr>
            <a:spLocks noGrp="1" noChangeArrowheads="1"/>
          </p:cNvSpPr>
          <p:nvPr>
            <p:ph type="title"/>
          </p:nvPr>
        </p:nvSpPr>
        <p:spPr>
          <a:xfrm>
            <a:off x="381000" y="76200"/>
            <a:ext cx="8534400" cy="609600"/>
          </a:xfrm>
        </p:spPr>
        <p:txBody>
          <a:bodyPr/>
          <a:lstStyle/>
          <a:p>
            <a:r>
              <a:rPr lang="en-US"/>
              <a:t>EMF Induced on a Moving Conductor</a:t>
            </a:r>
          </a:p>
        </p:txBody>
      </p:sp>
      <p:graphicFrame>
        <p:nvGraphicFramePr>
          <p:cNvPr id="4198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2446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2446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446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47" name="Rectangle 7"/>
          <p:cNvSpPr>
            <a:spLocks noGrp="1" noChangeArrowheads="1"/>
          </p:cNvSpPr>
          <p:nvPr>
            <p:ph type="body" idx="1"/>
          </p:nvPr>
        </p:nvSpPr>
        <p:spPr>
          <a:xfrm>
            <a:off x="228600" y="762000"/>
            <a:ext cx="7086600" cy="1828800"/>
          </a:xfrm>
        </p:spPr>
        <p:txBody>
          <a:bodyPr/>
          <a:lstStyle/>
          <a:p>
            <a:pPr>
              <a:lnSpc>
                <a:spcPct val="90000"/>
              </a:lnSpc>
            </a:pPr>
            <a:r>
              <a:rPr lang="en-US" sz="2800" dirty="0"/>
              <a:t>Another way of inducing </a:t>
            </a:r>
            <a:r>
              <a:rPr lang="en-US" sz="2800" dirty="0" err="1"/>
              <a:t>emf</a:t>
            </a:r>
            <a:r>
              <a:rPr lang="en-US" sz="2800" dirty="0"/>
              <a:t> is using a U shaped conductor with a movable rod resting on it.</a:t>
            </a:r>
          </a:p>
          <a:p>
            <a:pPr>
              <a:lnSpc>
                <a:spcPct val="90000"/>
              </a:lnSpc>
            </a:pPr>
            <a:r>
              <a:rPr lang="en-US" sz="2800" dirty="0"/>
              <a:t>As the rod moves at a speed </a:t>
            </a:r>
            <a:r>
              <a:rPr lang="en-US" sz="2800" dirty="0" err="1">
                <a:latin typeface="Monotype Corsiva" charset="0"/>
              </a:rPr>
              <a:t>v</a:t>
            </a:r>
            <a:r>
              <a:rPr lang="en-US" sz="2800" dirty="0"/>
              <a:t>, it travels </a:t>
            </a:r>
            <a:r>
              <a:rPr lang="en-US" sz="2800" dirty="0" err="1">
                <a:latin typeface="Monotype Corsiva" charset="0"/>
              </a:rPr>
              <a:t>v</a:t>
            </a:r>
            <a:r>
              <a:rPr lang="en-US" sz="2800" dirty="0" err="1"/>
              <a:t>dt</a:t>
            </a:r>
            <a:r>
              <a:rPr lang="en-US" sz="2800" dirty="0"/>
              <a:t> in time </a:t>
            </a:r>
            <a:r>
              <a:rPr lang="en-US" sz="2800" dirty="0" err="1"/>
              <a:t>dt</a:t>
            </a:r>
            <a:r>
              <a:rPr lang="en-US" sz="2800" dirty="0"/>
              <a:t>, changing the area of the loop by </a:t>
            </a:r>
            <a:r>
              <a:rPr lang="en-US" sz="2800" dirty="0" err="1"/>
              <a:t>dA</a:t>
            </a:r>
            <a:r>
              <a:rPr lang="en-US" sz="2800" dirty="0"/>
              <a:t>=</a:t>
            </a:r>
            <a:r>
              <a:rPr lang="en-US" sz="2800" dirty="0" err="1">
                <a:latin typeface="Monotype Corsiva" charset="0"/>
              </a:rPr>
              <a:t>lv</a:t>
            </a:r>
            <a:r>
              <a:rPr lang="en-US" sz="2800" dirty="0" err="1"/>
              <a:t>dt</a:t>
            </a:r>
            <a:r>
              <a:rPr lang="en-US" sz="2800" dirty="0"/>
              <a:t>.</a:t>
            </a:r>
          </a:p>
        </p:txBody>
      </p:sp>
      <p:graphicFrame>
        <p:nvGraphicFramePr>
          <p:cNvPr id="4198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446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9" name="Object 9"/>
          <p:cNvGraphicFramePr>
            <a:graphicFrameLocks noChangeAspect="1"/>
          </p:cNvGraphicFramePr>
          <p:nvPr/>
        </p:nvGraphicFramePr>
        <p:xfrm>
          <a:off x="1219200" y="3200400"/>
          <a:ext cx="785813" cy="644525"/>
        </p:xfrm>
        <a:graphic>
          <a:graphicData uri="http://schemas.openxmlformats.org/presentationml/2006/ole">
            <mc:AlternateContent xmlns:mc="http://schemas.openxmlformats.org/markup-compatibility/2006">
              <mc:Choice xmlns:v="urn:schemas-microsoft-com:vml" Requires="v">
                <p:oleObj spid="_x0000_s424464" name="Equation" r:id="rId9" imgW="279360" imgH="228600" progId="Equation.DSMT4">
                  <p:embed/>
                </p:oleObj>
              </mc:Choice>
              <mc:Fallback>
                <p:oleObj name="Equation" r:id="rId9" imgW="2793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3200400"/>
                        <a:ext cx="7858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9850" name="Object 10"/>
          <p:cNvGraphicFramePr>
            <a:graphicFrameLocks noChangeAspect="1"/>
          </p:cNvGraphicFramePr>
          <p:nvPr/>
        </p:nvGraphicFramePr>
        <p:xfrm>
          <a:off x="1916113" y="2971800"/>
          <a:ext cx="1284287" cy="1038225"/>
        </p:xfrm>
        <a:graphic>
          <a:graphicData uri="http://schemas.openxmlformats.org/presentationml/2006/ole">
            <mc:AlternateContent xmlns:mc="http://schemas.openxmlformats.org/markup-compatibility/2006">
              <mc:Choice xmlns:v="urn:schemas-microsoft-com:vml" Requires="v">
                <p:oleObj spid="_x0000_s424465" name="Equation" r:id="rId11" imgW="457200" imgH="368280" progId="Equation.DSMT4">
                  <p:embed/>
                </p:oleObj>
              </mc:Choice>
              <mc:Fallback>
                <p:oleObj name="Equation" r:id="rId11" imgW="45720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6113" y="2971800"/>
                        <a:ext cx="1284287" cy="1038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9851" name="Object 11"/>
          <p:cNvGraphicFramePr>
            <a:graphicFrameLocks noChangeAspect="1"/>
          </p:cNvGraphicFramePr>
          <p:nvPr/>
        </p:nvGraphicFramePr>
        <p:xfrm>
          <a:off x="3200400" y="2971800"/>
          <a:ext cx="1177925" cy="1038225"/>
        </p:xfrm>
        <a:graphic>
          <a:graphicData uri="http://schemas.openxmlformats.org/presentationml/2006/ole">
            <mc:AlternateContent xmlns:mc="http://schemas.openxmlformats.org/markup-compatibility/2006">
              <mc:Choice xmlns:v="urn:schemas-microsoft-com:vml" Requires="v">
                <p:oleObj spid="_x0000_s424466" name="Equation" r:id="rId13" imgW="419040" imgH="368280" progId="Equation.DSMT4">
                  <p:embed/>
                </p:oleObj>
              </mc:Choice>
              <mc:Fallback>
                <p:oleObj name="Equation" r:id="rId13" imgW="41904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0400" y="2971800"/>
                        <a:ext cx="1177925" cy="1038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9852" name="Object 12"/>
          <p:cNvGraphicFramePr>
            <a:graphicFrameLocks noChangeAspect="1"/>
          </p:cNvGraphicFramePr>
          <p:nvPr/>
        </p:nvGraphicFramePr>
        <p:xfrm>
          <a:off x="4724400" y="3497263"/>
          <a:ext cx="463550" cy="465137"/>
        </p:xfrm>
        <a:graphic>
          <a:graphicData uri="http://schemas.openxmlformats.org/presentationml/2006/ole">
            <mc:AlternateContent xmlns:mc="http://schemas.openxmlformats.org/markup-compatibility/2006">
              <mc:Choice xmlns:v="urn:schemas-microsoft-com:vml" Requires="v">
                <p:oleObj spid="_x0000_s424467" name="Equation" r:id="rId15" imgW="164880" imgH="164880" progId="Equation.DSMT4">
                  <p:embed/>
                </p:oleObj>
              </mc:Choice>
              <mc:Fallback>
                <p:oleObj name="Equation" r:id="rId15" imgW="1648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4400" y="3497263"/>
                        <a:ext cx="463550" cy="4651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9853" name="Object 13"/>
          <p:cNvGraphicFramePr>
            <a:graphicFrameLocks noChangeAspect="1"/>
          </p:cNvGraphicFramePr>
          <p:nvPr/>
        </p:nvGraphicFramePr>
        <p:xfrm>
          <a:off x="5722938" y="3276600"/>
          <a:ext cx="677862" cy="465138"/>
        </p:xfrm>
        <a:graphic>
          <a:graphicData uri="http://schemas.openxmlformats.org/presentationml/2006/ole">
            <mc:AlternateContent xmlns:mc="http://schemas.openxmlformats.org/markup-compatibility/2006">
              <mc:Choice xmlns:v="urn:schemas-microsoft-com:vml" Requires="v">
                <p:oleObj spid="_x0000_s424468" name="Equation" r:id="rId17" imgW="241200" imgH="164880" progId="Equation.DSMT4">
                  <p:embed/>
                </p:oleObj>
              </mc:Choice>
              <mc:Fallback>
                <p:oleObj name="Equation" r:id="rId17" imgW="24120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22938" y="3276600"/>
                        <a:ext cx="677862"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19854" name="Object 14"/>
          <p:cNvGraphicFramePr>
            <a:graphicFrameLocks noChangeAspect="1"/>
          </p:cNvGraphicFramePr>
          <p:nvPr/>
        </p:nvGraphicFramePr>
        <p:xfrm>
          <a:off x="4435475" y="2971800"/>
          <a:ext cx="1355725" cy="1038225"/>
        </p:xfrm>
        <a:graphic>
          <a:graphicData uri="http://schemas.openxmlformats.org/presentationml/2006/ole">
            <mc:AlternateContent xmlns:mc="http://schemas.openxmlformats.org/markup-compatibility/2006">
              <mc:Choice xmlns:v="urn:schemas-microsoft-com:vml" Requires="v">
                <p:oleObj spid="_x0000_s424469" name="Equation" r:id="rId19" imgW="482400" imgH="368280" progId="Equation.DSMT4">
                  <p:embed/>
                </p:oleObj>
              </mc:Choice>
              <mc:Fallback>
                <p:oleObj name="Equation" r:id="rId19" imgW="48240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35475" y="2971800"/>
                        <a:ext cx="1355725" cy="1038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19855" name="Rectangle 15"/>
          <p:cNvSpPr>
            <a:spLocks noChangeArrowheads="1"/>
          </p:cNvSpPr>
          <p:nvPr/>
        </p:nvSpPr>
        <p:spPr bwMode="auto">
          <a:xfrm>
            <a:off x="228600" y="2438400"/>
            <a:ext cx="8458200" cy="3962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rgbClr val="000090"/>
                </a:solidFill>
                <a:latin typeface="Arial Narrow" charset="0"/>
              </a:rPr>
              <a:t>Using Faraday’s law, the induced </a:t>
            </a:r>
            <a:r>
              <a:rPr lang="en-US" sz="2800" dirty="0" err="1">
                <a:solidFill>
                  <a:srgbClr val="000090"/>
                </a:solidFill>
                <a:latin typeface="Arial Narrow" charset="0"/>
              </a:rPr>
              <a:t>emf</a:t>
            </a:r>
            <a:r>
              <a:rPr lang="en-US" sz="2800" dirty="0">
                <a:solidFill>
                  <a:srgbClr val="000090"/>
                </a:solidFill>
                <a:latin typeface="Arial Narrow" charset="0"/>
              </a:rPr>
              <a:t> for this loop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This equation is valid as long as B, </a:t>
            </a:r>
            <a:r>
              <a:rPr lang="en-US" dirty="0" err="1">
                <a:solidFill>
                  <a:srgbClr val="660066"/>
                </a:solidFill>
                <a:latin typeface="Monotype Corsiva"/>
                <a:ea typeface="ＭＳ Ｐゴシック" charset="-128"/>
                <a:cs typeface="Monotype Corsiva"/>
              </a:rPr>
              <a:t>l</a:t>
            </a:r>
            <a:r>
              <a:rPr lang="en-US" dirty="0">
                <a:solidFill>
                  <a:srgbClr val="660066"/>
                </a:solidFill>
                <a:latin typeface="Arial Narrow" charset="0"/>
                <a:ea typeface="ＭＳ Ｐゴシック" charset="-128"/>
              </a:rPr>
              <a:t> and </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are perpendicular to each other. What do we do if not?</a:t>
            </a:r>
          </a:p>
          <a:p>
            <a:pPr marL="1143000" lvl="2" indent="-228600">
              <a:spcBef>
                <a:spcPct val="20000"/>
              </a:spcBef>
              <a:buFontTx/>
              <a:buChar char="•"/>
            </a:pPr>
            <a:r>
              <a:rPr lang="en-US" sz="2000" dirty="0">
                <a:solidFill>
                  <a:srgbClr val="003300"/>
                </a:solidFill>
                <a:latin typeface="Arial Narrow" charset="0"/>
                <a:ea typeface="ＭＳ Ｐゴシック" charset="-128"/>
              </a:rPr>
              <a:t>Use the scalar product of vector quantities</a:t>
            </a:r>
          </a:p>
          <a:p>
            <a:pPr marL="342900" indent="-342900">
              <a:spcBef>
                <a:spcPct val="20000"/>
              </a:spcBef>
              <a:buFontTx/>
              <a:buChar char="•"/>
            </a:pPr>
            <a:r>
              <a:rPr lang="en-US" sz="2800" dirty="0">
                <a:solidFill>
                  <a:srgbClr val="000090"/>
                </a:solidFill>
                <a:latin typeface="Arial Narrow" charset="0"/>
              </a:rPr>
              <a:t>An </a:t>
            </a:r>
            <a:r>
              <a:rPr lang="en-US" sz="2800" dirty="0" err="1">
                <a:solidFill>
                  <a:srgbClr val="000090"/>
                </a:solidFill>
                <a:latin typeface="Arial Narrow" charset="0"/>
              </a:rPr>
              <a:t>emf</a:t>
            </a:r>
            <a:r>
              <a:rPr lang="en-US" sz="2800" dirty="0">
                <a:solidFill>
                  <a:srgbClr val="000090"/>
                </a:solidFill>
                <a:latin typeface="Arial Narrow" charset="0"/>
              </a:rPr>
              <a:t> induced on a conductor moving in a magnetic field is called a </a:t>
            </a:r>
            <a:r>
              <a:rPr lang="en-US" sz="2800" b="1" u="sng" dirty="0">
                <a:solidFill>
                  <a:srgbClr val="CC0000"/>
                </a:solidFill>
                <a:effectLst>
                  <a:outerShdw blurRad="38100" dist="38100" dir="2700000" algn="tl">
                    <a:srgbClr val="DDDDDD"/>
                  </a:outerShdw>
                </a:effectLst>
                <a:latin typeface="Arial Narrow" charset="0"/>
              </a:rPr>
              <a:t>motional </a:t>
            </a:r>
            <a:r>
              <a:rPr lang="en-US" sz="2800" b="1" u="sng" dirty="0" err="1">
                <a:solidFill>
                  <a:srgbClr val="CC0000"/>
                </a:solidFill>
                <a:effectLst>
                  <a:outerShdw blurRad="38100" dist="38100" dir="2700000" algn="tl">
                    <a:srgbClr val="DDDDDD"/>
                  </a:outerShdw>
                </a:effectLst>
                <a:latin typeface="Arial Narrow" charset="0"/>
              </a:rPr>
              <a:t>emf</a:t>
            </a:r>
            <a:endParaRPr lang="en-US" sz="2800" b="1" u="sng" dirty="0">
              <a:solidFill>
                <a:srgbClr val="CC0000"/>
              </a:solidFill>
              <a:effectLst>
                <a:outerShdw blurRad="38100" dist="38100" dir="2700000" algn="tl">
                  <a:srgbClr val="DDDDDD"/>
                </a:outerShdw>
              </a:effectLst>
              <a:latin typeface="Arial Narrow" charset="0"/>
            </a:endParaRPr>
          </a:p>
        </p:txBody>
      </p:sp>
    </p:spTree>
    <p:extLst>
      <p:ext uri="{BB962C8B-B14F-4D97-AF65-F5344CB8AC3E}">
        <p14:creationId xmlns:p14="http://schemas.microsoft.com/office/powerpoint/2010/main" val="775392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Thursday, July 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FBCD98C5-8ADD-8D4A-A2AA-415924DFC25E}" type="slidenum">
              <a:rPr lang="en-US"/>
              <a:pPr/>
              <a:t>44</a:t>
            </a:fld>
            <a:endParaRPr lang="en-US"/>
          </a:p>
        </p:txBody>
      </p:sp>
      <p:pic>
        <p:nvPicPr>
          <p:cNvPr id="420866" name="Picture 2" descr="FG29_011"/>
          <p:cNvPicPr>
            <a:picLocks noChangeAspect="1" noChangeArrowheads="1"/>
          </p:cNvPicPr>
          <p:nvPr/>
        </p:nvPicPr>
        <p:blipFill>
          <a:blip r:embed="rId3"/>
          <a:srcRect/>
          <a:stretch>
            <a:fillRect/>
          </a:stretch>
        </p:blipFill>
        <p:spPr bwMode="auto">
          <a:xfrm>
            <a:off x="4572000" y="1009650"/>
            <a:ext cx="4953000" cy="3714750"/>
          </a:xfrm>
          <a:prstGeom prst="rect">
            <a:avLst/>
          </a:prstGeom>
          <a:noFill/>
        </p:spPr>
      </p:pic>
      <p:sp>
        <p:nvSpPr>
          <p:cNvPr id="420867" name="Rectangle 3"/>
          <p:cNvSpPr>
            <a:spLocks noGrp="1" noChangeArrowheads="1"/>
          </p:cNvSpPr>
          <p:nvPr>
            <p:ph type="title"/>
          </p:nvPr>
        </p:nvSpPr>
        <p:spPr>
          <a:xfrm>
            <a:off x="381000" y="152400"/>
            <a:ext cx="8534400" cy="609600"/>
          </a:xfrm>
        </p:spPr>
        <p:txBody>
          <a:bodyPr/>
          <a:lstStyle/>
          <a:p>
            <a:r>
              <a:rPr lang="en-US"/>
              <a:t>Electric Generators</a:t>
            </a:r>
          </a:p>
        </p:txBody>
      </p:sp>
      <p:graphicFrame>
        <p:nvGraphicFramePr>
          <p:cNvPr id="4208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2517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8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2517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8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517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71" name="Rectangle 7"/>
          <p:cNvSpPr>
            <a:spLocks noGrp="1" noChangeArrowheads="1"/>
          </p:cNvSpPr>
          <p:nvPr>
            <p:ph type="body" idx="1"/>
          </p:nvPr>
        </p:nvSpPr>
        <p:spPr>
          <a:xfrm>
            <a:off x="76200" y="914400"/>
            <a:ext cx="5334000" cy="3886200"/>
          </a:xfrm>
        </p:spPr>
        <p:txBody>
          <a:bodyPr/>
          <a:lstStyle/>
          <a:p>
            <a:pPr>
              <a:lnSpc>
                <a:spcPct val="90000"/>
              </a:lnSpc>
            </a:pPr>
            <a:r>
              <a:rPr lang="en-US" dirty="0"/>
              <a:t>What does a generator do?</a:t>
            </a:r>
          </a:p>
          <a:p>
            <a:pPr lvl="1">
              <a:lnSpc>
                <a:spcPct val="90000"/>
              </a:lnSpc>
            </a:pPr>
            <a:r>
              <a:rPr lang="en-US" dirty="0"/>
              <a:t>Transforms mechanical energy into the electrical energy</a:t>
            </a:r>
          </a:p>
          <a:p>
            <a:pPr lvl="1">
              <a:lnSpc>
                <a:spcPct val="90000"/>
              </a:lnSpc>
            </a:pPr>
            <a:r>
              <a:rPr lang="en-US" dirty="0"/>
              <a:t>What does this look like?</a:t>
            </a:r>
          </a:p>
          <a:p>
            <a:pPr lvl="2">
              <a:lnSpc>
                <a:spcPct val="90000"/>
              </a:lnSpc>
            </a:pPr>
            <a:r>
              <a:rPr lang="en-US" dirty="0"/>
              <a:t>An inverse of an electric motor which transforms electrical energy to mechanical energy</a:t>
            </a:r>
          </a:p>
          <a:p>
            <a:pPr lvl="1">
              <a:lnSpc>
                <a:spcPct val="90000"/>
              </a:lnSpc>
            </a:pPr>
            <a:r>
              <a:rPr lang="en-US" dirty="0"/>
              <a:t>An electric generator is also called a dynamo</a:t>
            </a:r>
          </a:p>
        </p:txBody>
      </p:sp>
      <p:graphicFrame>
        <p:nvGraphicFramePr>
          <p:cNvPr id="420872"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517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73" name="Rectangle 9"/>
          <p:cNvSpPr>
            <a:spLocks noChangeArrowheads="1"/>
          </p:cNvSpPr>
          <p:nvPr/>
        </p:nvSpPr>
        <p:spPr bwMode="auto">
          <a:xfrm>
            <a:off x="457200" y="4800600"/>
            <a:ext cx="7467600" cy="121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Whose law does the generator based on?</a:t>
            </a:r>
          </a:p>
          <a:p>
            <a:pPr marL="742950" lvl="1" indent="-285750">
              <a:spcBef>
                <a:spcPct val="20000"/>
              </a:spcBef>
              <a:buFontTx/>
              <a:buChar char="–"/>
            </a:pPr>
            <a:r>
              <a:rPr lang="en-US" sz="2800">
                <a:solidFill>
                  <a:srgbClr val="660066"/>
                </a:solidFill>
                <a:latin typeface="Arial Narrow" charset="0"/>
                <a:ea typeface="ＭＳ Ｐゴシック" charset="-128"/>
              </a:rPr>
              <a:t>Faraday’s law of induction</a:t>
            </a:r>
          </a:p>
        </p:txBody>
      </p:sp>
    </p:spTree>
    <p:extLst>
      <p:ext uri="{BB962C8B-B14F-4D97-AF65-F5344CB8AC3E}">
        <p14:creationId xmlns:p14="http://schemas.microsoft.com/office/powerpoint/2010/main" val="1096523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Thursday, July 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810B0CD9-1D9E-C149-9F50-5016E1FDC39D}" type="slidenum">
              <a:rPr lang="en-US"/>
              <a:pPr/>
              <a:t>45</a:t>
            </a:fld>
            <a:endParaRPr lang="en-US"/>
          </a:p>
        </p:txBody>
      </p:sp>
      <p:pic>
        <p:nvPicPr>
          <p:cNvPr id="421890" name="Picture 2" descr="FG29_011"/>
          <p:cNvPicPr>
            <a:picLocks noChangeAspect="1" noChangeArrowheads="1"/>
          </p:cNvPicPr>
          <p:nvPr/>
        </p:nvPicPr>
        <p:blipFill>
          <a:blip r:embed="rId3"/>
          <a:srcRect/>
          <a:stretch>
            <a:fillRect/>
          </a:stretch>
        </p:blipFill>
        <p:spPr bwMode="auto">
          <a:xfrm>
            <a:off x="5410200" y="781050"/>
            <a:ext cx="3733800" cy="2495550"/>
          </a:xfrm>
          <a:prstGeom prst="rect">
            <a:avLst/>
          </a:prstGeom>
          <a:noFill/>
        </p:spPr>
      </p:pic>
      <p:sp>
        <p:nvSpPr>
          <p:cNvPr id="421891" name="Rectangle 3"/>
          <p:cNvSpPr>
            <a:spLocks noGrp="1" noChangeArrowheads="1"/>
          </p:cNvSpPr>
          <p:nvPr>
            <p:ph type="title"/>
          </p:nvPr>
        </p:nvSpPr>
        <p:spPr>
          <a:xfrm>
            <a:off x="381000" y="152400"/>
            <a:ext cx="8534400" cy="609600"/>
          </a:xfrm>
        </p:spPr>
        <p:txBody>
          <a:bodyPr/>
          <a:lstStyle/>
          <a:p>
            <a:r>
              <a:rPr lang="en-US"/>
              <a:t>How does an Electric Generator work?</a:t>
            </a:r>
          </a:p>
        </p:txBody>
      </p:sp>
      <p:graphicFrame>
        <p:nvGraphicFramePr>
          <p:cNvPr id="42189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2619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89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2619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189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619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1895" name="Rectangle 7"/>
          <p:cNvSpPr>
            <a:spLocks noGrp="1" noChangeArrowheads="1"/>
          </p:cNvSpPr>
          <p:nvPr>
            <p:ph type="body" idx="1"/>
          </p:nvPr>
        </p:nvSpPr>
        <p:spPr>
          <a:xfrm>
            <a:off x="228600" y="914400"/>
            <a:ext cx="5791200" cy="2819400"/>
          </a:xfrm>
        </p:spPr>
        <p:txBody>
          <a:bodyPr/>
          <a:lstStyle/>
          <a:p>
            <a:pPr>
              <a:lnSpc>
                <a:spcPct val="80000"/>
              </a:lnSpc>
            </a:pPr>
            <a:r>
              <a:rPr lang="en-US" sz="2800" dirty="0"/>
              <a:t>An electric generator consists of</a:t>
            </a:r>
          </a:p>
          <a:p>
            <a:pPr lvl="1">
              <a:lnSpc>
                <a:spcPct val="80000"/>
              </a:lnSpc>
            </a:pPr>
            <a:r>
              <a:rPr lang="en-US" sz="2400" dirty="0"/>
              <a:t>Many coils of wires wound on an armature that can rotate by mechanical means in a magnetic field</a:t>
            </a:r>
          </a:p>
          <a:p>
            <a:pPr>
              <a:lnSpc>
                <a:spcPct val="80000"/>
              </a:lnSpc>
            </a:pPr>
            <a:r>
              <a:rPr lang="en-US" sz="2800" dirty="0"/>
              <a:t>An </a:t>
            </a:r>
            <a:r>
              <a:rPr lang="en-US" sz="2800" dirty="0" err="1"/>
              <a:t>emf</a:t>
            </a:r>
            <a:r>
              <a:rPr lang="en-US" sz="2800" dirty="0"/>
              <a:t> is induced in the rotating coil</a:t>
            </a:r>
          </a:p>
          <a:p>
            <a:pPr>
              <a:lnSpc>
                <a:spcPct val="80000"/>
              </a:lnSpc>
            </a:pPr>
            <a:r>
              <a:rPr lang="en-US" sz="2800" dirty="0"/>
              <a:t>Electric current is the output of a generator</a:t>
            </a:r>
          </a:p>
        </p:txBody>
      </p:sp>
      <p:graphicFrame>
        <p:nvGraphicFramePr>
          <p:cNvPr id="421896"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619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1897" name="Rectangle 9"/>
          <p:cNvSpPr>
            <a:spLocks noChangeArrowheads="1"/>
          </p:cNvSpPr>
          <p:nvPr/>
        </p:nvSpPr>
        <p:spPr bwMode="auto">
          <a:xfrm>
            <a:off x="228600" y="3505200"/>
            <a:ext cx="8610600" cy="2667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Which direction does the output current flow when the armature rotates counterclockwise?</a:t>
            </a:r>
          </a:p>
          <a:p>
            <a:pPr marL="742950" lvl="1" indent="-285750">
              <a:spcBef>
                <a:spcPct val="20000"/>
              </a:spcBef>
              <a:buFontTx/>
              <a:buChar char="–"/>
            </a:pPr>
            <a:r>
              <a:rPr lang="en-US">
                <a:solidFill>
                  <a:srgbClr val="660066"/>
                </a:solidFill>
                <a:latin typeface="Arial Narrow" charset="0"/>
                <a:ea typeface="ＭＳ Ｐゴシック" charset="-128"/>
              </a:rPr>
              <a:t>The conventional current flows outward on wire A toward the brush</a:t>
            </a:r>
          </a:p>
          <a:p>
            <a:pPr marL="742950" lvl="1" indent="-285750">
              <a:spcBef>
                <a:spcPct val="20000"/>
              </a:spcBef>
              <a:buFontTx/>
              <a:buChar char="–"/>
            </a:pPr>
            <a:r>
              <a:rPr lang="en-US">
                <a:solidFill>
                  <a:srgbClr val="660066"/>
                </a:solidFill>
                <a:latin typeface="Arial Narrow" charset="0"/>
                <a:ea typeface="ＭＳ Ｐゴシック" charset="-128"/>
              </a:rPr>
              <a:t>After half the revolution the wire A will be where the wire C is and the current flow on A is reversed</a:t>
            </a:r>
          </a:p>
          <a:p>
            <a:pPr marL="342900" indent="-342900">
              <a:spcBef>
                <a:spcPct val="20000"/>
              </a:spcBef>
              <a:buFontTx/>
              <a:buChar char="•"/>
            </a:pPr>
            <a:r>
              <a:rPr lang="en-US" sz="2800">
                <a:solidFill>
                  <a:schemeClr val="accent2"/>
                </a:solidFill>
                <a:latin typeface="Arial Narrow" charset="0"/>
              </a:rPr>
              <a:t>Thus the current produced is alternating its direction</a:t>
            </a:r>
          </a:p>
        </p:txBody>
      </p:sp>
    </p:spTree>
    <p:extLst>
      <p:ext uri="{BB962C8B-B14F-4D97-AF65-F5344CB8AC3E}">
        <p14:creationId xmlns:p14="http://schemas.microsoft.com/office/powerpoint/2010/main" val="1718566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Thursday, July 5, 2018</a:t>
            </a:r>
            <a:endParaRPr lang="en-US"/>
          </a:p>
        </p:txBody>
      </p:sp>
      <p:sp>
        <p:nvSpPr>
          <p:cNvPr id="21" name="Footer Placeholder 4"/>
          <p:cNvSpPr>
            <a:spLocks noGrp="1"/>
          </p:cNvSpPr>
          <p:nvPr>
            <p:ph type="ftr" sz="quarter" idx="11"/>
          </p:nvPr>
        </p:nvSpPr>
        <p:spPr/>
        <p:txBody>
          <a:bodyPr/>
          <a:lstStyle/>
          <a:p>
            <a:r>
              <a:rPr lang="de-DE" smtClean="0"/>
              <a:t>PHYS 1444-001, Summer 2018               Dr. Jaehoon Yu</a:t>
            </a:r>
            <a:endParaRPr lang="en-US"/>
          </a:p>
        </p:txBody>
      </p:sp>
      <p:sp>
        <p:nvSpPr>
          <p:cNvPr id="22" name="Slide Number Placeholder 5"/>
          <p:cNvSpPr>
            <a:spLocks noGrp="1"/>
          </p:cNvSpPr>
          <p:nvPr>
            <p:ph type="sldNum" sz="quarter" idx="12"/>
          </p:nvPr>
        </p:nvSpPr>
        <p:spPr/>
        <p:txBody>
          <a:bodyPr/>
          <a:lstStyle/>
          <a:p>
            <a:fld id="{9762AEB3-A4F7-9A45-8A17-9D34A04DA514}" type="slidenum">
              <a:rPr lang="en-US"/>
              <a:pPr/>
              <a:t>46</a:t>
            </a:fld>
            <a:endParaRPr lang="en-US"/>
          </a:p>
        </p:txBody>
      </p:sp>
      <p:pic>
        <p:nvPicPr>
          <p:cNvPr id="422914" name="Picture 2" descr="FG29_012"/>
          <p:cNvPicPr>
            <a:picLocks noChangeAspect="1" noChangeArrowheads="1"/>
          </p:cNvPicPr>
          <p:nvPr/>
        </p:nvPicPr>
        <p:blipFill>
          <a:blip r:embed="rId3"/>
          <a:srcRect/>
          <a:stretch>
            <a:fillRect/>
          </a:stretch>
        </p:blipFill>
        <p:spPr bwMode="auto">
          <a:xfrm>
            <a:off x="6705600" y="4419600"/>
            <a:ext cx="2209800" cy="1657350"/>
          </a:xfrm>
          <a:prstGeom prst="rect">
            <a:avLst/>
          </a:prstGeom>
          <a:noFill/>
        </p:spPr>
      </p:pic>
      <p:sp>
        <p:nvSpPr>
          <p:cNvPr id="422915" name="Rectangle 3"/>
          <p:cNvSpPr>
            <a:spLocks noGrp="1" noChangeArrowheads="1"/>
          </p:cNvSpPr>
          <p:nvPr>
            <p:ph type="title"/>
          </p:nvPr>
        </p:nvSpPr>
        <p:spPr>
          <a:xfrm>
            <a:off x="381000" y="152400"/>
            <a:ext cx="8534400" cy="609600"/>
          </a:xfrm>
        </p:spPr>
        <p:txBody>
          <a:bodyPr/>
          <a:lstStyle/>
          <a:p>
            <a:r>
              <a:rPr lang="en-US"/>
              <a:t>How does an Electric Generator work?</a:t>
            </a:r>
          </a:p>
        </p:txBody>
      </p:sp>
      <p:graphicFrame>
        <p:nvGraphicFramePr>
          <p:cNvPr id="42291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2774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291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2774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291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774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2919" name="Rectangle 7"/>
          <p:cNvSpPr>
            <a:spLocks noGrp="1" noChangeArrowheads="1"/>
          </p:cNvSpPr>
          <p:nvPr>
            <p:ph type="body" idx="1"/>
          </p:nvPr>
        </p:nvSpPr>
        <p:spPr>
          <a:xfrm>
            <a:off x="228600" y="838200"/>
            <a:ext cx="8915400" cy="5715000"/>
          </a:xfrm>
        </p:spPr>
        <p:txBody>
          <a:bodyPr/>
          <a:lstStyle/>
          <a:p>
            <a:pPr>
              <a:lnSpc>
                <a:spcPct val="80000"/>
              </a:lnSpc>
            </a:pPr>
            <a:r>
              <a:rPr lang="en-US" sz="2800" dirty="0"/>
              <a:t>Let’s assume the loop is rotating in a uniform B field </a:t>
            </a:r>
            <a:r>
              <a:rPr lang="en-US" sz="2800" dirty="0" err="1"/>
              <a:t>w</a:t>
            </a:r>
            <a:r>
              <a:rPr lang="en-US" sz="2800" dirty="0"/>
              <a:t>/</a:t>
            </a:r>
            <a:r>
              <a:rPr lang="en-US" sz="2800" dirty="0" smtClean="0"/>
              <a:t> a constant </a:t>
            </a:r>
            <a:r>
              <a:rPr lang="en-US" sz="2800" dirty="0"/>
              <a:t>angular velocity</a:t>
            </a:r>
            <a:r>
              <a:rPr lang="en-US" sz="2800" dirty="0" smtClean="0"/>
              <a:t> </a:t>
            </a:r>
            <a:r>
              <a:rPr lang="en-US" sz="2800" dirty="0" err="1" smtClean="0">
                <a:latin typeface="Symbol" charset="2"/>
              </a:rPr>
              <a:t>ω</a:t>
            </a:r>
            <a:r>
              <a:rPr lang="en-US" sz="2800" dirty="0" smtClean="0">
                <a:latin typeface="Symbol" charset="2"/>
              </a:rPr>
              <a:t>.</a:t>
            </a:r>
            <a:r>
              <a:rPr lang="en-US" sz="2800" dirty="0" smtClean="0"/>
              <a:t> </a:t>
            </a:r>
            <a:r>
              <a:rPr lang="en-US" sz="2800" dirty="0"/>
              <a:t>The induced </a:t>
            </a:r>
            <a:r>
              <a:rPr lang="en-US" sz="2800" dirty="0" err="1"/>
              <a:t>emf</a:t>
            </a:r>
            <a:r>
              <a:rPr lang="en-US" sz="2800" dirty="0"/>
              <a:t> is</a:t>
            </a:r>
          </a:p>
          <a:p>
            <a:pPr>
              <a:lnSpc>
                <a:spcPct val="80000"/>
              </a:lnSpc>
            </a:pPr>
            <a:r>
              <a:rPr lang="en-US" sz="2800" dirty="0"/>
              <a:t> </a:t>
            </a:r>
          </a:p>
          <a:p>
            <a:pPr>
              <a:lnSpc>
                <a:spcPct val="80000"/>
              </a:lnSpc>
            </a:pPr>
            <a:r>
              <a:rPr lang="en-US" sz="2800" dirty="0"/>
              <a:t>What is the variable that changes above?</a:t>
            </a:r>
          </a:p>
          <a:p>
            <a:pPr lvl="1">
              <a:lnSpc>
                <a:spcPct val="80000"/>
              </a:lnSpc>
            </a:pPr>
            <a:r>
              <a:rPr lang="en-US" sz="2400" dirty="0"/>
              <a:t>The angle</a:t>
            </a:r>
            <a:r>
              <a:rPr lang="en-US" sz="2400" dirty="0" smtClean="0"/>
              <a:t> </a:t>
            </a:r>
            <a:r>
              <a:rPr lang="en-US" sz="2400" dirty="0" err="1" smtClean="0">
                <a:latin typeface="Symbol" charset="2"/>
              </a:rPr>
              <a:t>θ</a:t>
            </a:r>
            <a:r>
              <a:rPr lang="en-US" sz="2400" dirty="0" smtClean="0"/>
              <a:t>.  </a:t>
            </a:r>
            <a:r>
              <a:rPr lang="en-US" sz="2400" dirty="0"/>
              <a:t>What is </a:t>
            </a:r>
            <a:r>
              <a:rPr lang="en-US" sz="2400" dirty="0" err="1" smtClean="0"/>
              <a:t>d</a:t>
            </a:r>
            <a:r>
              <a:rPr lang="en-US" sz="2400" dirty="0" err="1" smtClean="0">
                <a:latin typeface="Symbol" charset="2"/>
              </a:rPr>
              <a:t>θ</a:t>
            </a:r>
            <a:r>
              <a:rPr lang="en-US" sz="2400" dirty="0" err="1" smtClean="0"/>
              <a:t>/</a:t>
            </a:r>
            <a:r>
              <a:rPr lang="en-US" sz="2400" dirty="0" err="1"/>
              <a:t>dt</a:t>
            </a:r>
            <a:r>
              <a:rPr lang="en-US" sz="2400" dirty="0"/>
              <a:t>?</a:t>
            </a:r>
          </a:p>
          <a:p>
            <a:pPr lvl="2">
              <a:lnSpc>
                <a:spcPct val="80000"/>
              </a:lnSpc>
            </a:pPr>
            <a:r>
              <a:rPr lang="en-US" sz="2000" dirty="0"/>
              <a:t>The angular speed</a:t>
            </a:r>
            <a:r>
              <a:rPr lang="en-US" sz="2000" dirty="0" smtClean="0"/>
              <a:t> </a:t>
            </a:r>
            <a:r>
              <a:rPr lang="en-US" sz="2000" dirty="0" err="1" smtClean="0">
                <a:latin typeface="Symbol" charset="2"/>
              </a:rPr>
              <a:t>ω</a:t>
            </a:r>
            <a:r>
              <a:rPr lang="en-US" sz="2000" dirty="0" smtClean="0"/>
              <a:t>.</a:t>
            </a:r>
            <a:endParaRPr lang="en-US" sz="2000" dirty="0"/>
          </a:p>
          <a:p>
            <a:pPr lvl="1">
              <a:lnSpc>
                <a:spcPct val="80000"/>
              </a:lnSpc>
            </a:pPr>
            <a:r>
              <a:rPr lang="en-US" sz="2400" dirty="0"/>
              <a:t>So</a:t>
            </a:r>
            <a:r>
              <a:rPr lang="en-US" sz="2400" dirty="0" smtClean="0"/>
              <a:t> </a:t>
            </a:r>
            <a:r>
              <a:rPr lang="en-US" sz="2400" dirty="0" err="1" smtClean="0">
                <a:latin typeface="Symbol" charset="2"/>
              </a:rPr>
              <a:t>θ</a:t>
            </a:r>
            <a:r>
              <a:rPr lang="en-US" sz="2400" dirty="0" smtClean="0">
                <a:latin typeface="Symbol" charset="2"/>
              </a:rPr>
              <a:t>=θ</a:t>
            </a:r>
            <a:r>
              <a:rPr lang="en-US" sz="2400" baseline="-25000" dirty="0" smtClean="0">
                <a:latin typeface="Symbol" charset="2"/>
              </a:rPr>
              <a:t>0</a:t>
            </a:r>
            <a:r>
              <a:rPr lang="en-US" sz="2400" dirty="0" smtClean="0">
                <a:latin typeface="Symbol" charset="2"/>
              </a:rPr>
              <a:t>+ω</a:t>
            </a:r>
            <a:r>
              <a:rPr lang="en-US" sz="2400" dirty="0" smtClean="0"/>
              <a:t>t</a:t>
            </a:r>
            <a:endParaRPr lang="en-US" sz="2400" dirty="0"/>
          </a:p>
          <a:p>
            <a:pPr lvl="1">
              <a:lnSpc>
                <a:spcPct val="80000"/>
              </a:lnSpc>
            </a:pPr>
            <a:r>
              <a:rPr lang="en-US" sz="2400" dirty="0"/>
              <a:t>If we choose</a:t>
            </a:r>
            <a:r>
              <a:rPr lang="en-US" sz="2400" dirty="0" smtClean="0"/>
              <a:t> </a:t>
            </a:r>
            <a:r>
              <a:rPr lang="en-US" sz="2400" dirty="0" smtClean="0">
                <a:latin typeface="Symbol" charset="2"/>
              </a:rPr>
              <a:t>θ</a:t>
            </a:r>
            <a:r>
              <a:rPr lang="en-US" sz="2400" baseline="-25000" dirty="0" smtClean="0"/>
              <a:t>0</a:t>
            </a:r>
            <a:r>
              <a:rPr lang="en-US" sz="2400" dirty="0"/>
              <a:t>=0, we obtain</a:t>
            </a:r>
          </a:p>
          <a:p>
            <a:pPr lvl="1">
              <a:lnSpc>
                <a:spcPct val="80000"/>
              </a:lnSpc>
            </a:pPr>
            <a:r>
              <a:rPr lang="en-US" sz="2400" dirty="0"/>
              <a:t> </a:t>
            </a:r>
          </a:p>
          <a:p>
            <a:pPr lvl="1">
              <a:lnSpc>
                <a:spcPct val="80000"/>
              </a:lnSpc>
            </a:pPr>
            <a:r>
              <a:rPr lang="en-US" sz="2400" dirty="0"/>
              <a:t>If the coil contains N loops:</a:t>
            </a:r>
          </a:p>
          <a:p>
            <a:pPr lvl="1">
              <a:lnSpc>
                <a:spcPct val="80000"/>
              </a:lnSpc>
            </a:pPr>
            <a:r>
              <a:rPr lang="en-US" sz="2400" dirty="0"/>
              <a:t>What is the shape of the output?</a:t>
            </a:r>
          </a:p>
          <a:p>
            <a:pPr lvl="2">
              <a:lnSpc>
                <a:spcPct val="80000"/>
              </a:lnSpc>
            </a:pPr>
            <a:r>
              <a:rPr lang="en-US" sz="2000" dirty="0"/>
              <a:t>Sinusoidal w/ </a:t>
            </a:r>
            <a:r>
              <a:rPr lang="en-US" sz="2000" dirty="0" smtClean="0"/>
              <a:t>the amplitude </a:t>
            </a:r>
            <a:r>
              <a:rPr lang="en-US" sz="2000" dirty="0" smtClean="0">
                <a:latin typeface="Symbol" charset="2"/>
              </a:rPr>
              <a:t>ε</a:t>
            </a:r>
            <a:r>
              <a:rPr lang="en-US" sz="2000" baseline="-25000" dirty="0" smtClean="0"/>
              <a:t>0</a:t>
            </a:r>
            <a:r>
              <a:rPr lang="en-US" sz="2000" dirty="0"/>
              <a:t>=</a:t>
            </a:r>
            <a:r>
              <a:rPr lang="en-US" sz="2000" dirty="0" smtClean="0"/>
              <a:t>NBA</a:t>
            </a:r>
            <a:r>
              <a:rPr lang="en-US" sz="2000" dirty="0" smtClean="0">
                <a:latin typeface="Symbol" charset="2"/>
              </a:rPr>
              <a:t>ω</a:t>
            </a:r>
          </a:p>
          <a:p>
            <a:pPr>
              <a:lnSpc>
                <a:spcPct val="80000"/>
              </a:lnSpc>
            </a:pPr>
            <a:r>
              <a:rPr lang="en-US" sz="2800" dirty="0" smtClean="0"/>
              <a:t>USA </a:t>
            </a:r>
            <a:r>
              <a:rPr lang="en-US" sz="2800" dirty="0"/>
              <a:t>frequency is 60Hz.  Europe is at 50Hz</a:t>
            </a:r>
          </a:p>
          <a:p>
            <a:pPr lvl="1">
              <a:lnSpc>
                <a:spcPct val="80000"/>
              </a:lnSpc>
            </a:pPr>
            <a:r>
              <a:rPr lang="en-US" sz="2400" dirty="0"/>
              <a:t>Most the U.S. power is generated at steam plants</a:t>
            </a:r>
          </a:p>
        </p:txBody>
      </p:sp>
      <p:graphicFrame>
        <p:nvGraphicFramePr>
          <p:cNvPr id="42292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774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2921" name="Object 9"/>
          <p:cNvGraphicFramePr>
            <a:graphicFrameLocks noChangeAspect="1"/>
          </p:cNvGraphicFramePr>
          <p:nvPr>
            <p:extLst/>
          </p:nvPr>
        </p:nvGraphicFramePr>
        <p:xfrm>
          <a:off x="898525" y="1708150"/>
          <a:ext cx="396875" cy="242887"/>
        </p:xfrm>
        <a:graphic>
          <a:graphicData uri="http://schemas.openxmlformats.org/presentationml/2006/ole">
            <mc:AlternateContent xmlns:mc="http://schemas.openxmlformats.org/markup-compatibility/2006">
              <mc:Choice xmlns:v="urn:schemas-microsoft-com:vml" Requires="v">
                <p:oleObj spid="_x0000_s427744" name="Equation" r:id="rId9" imgW="228600" imgH="139680" progId="Equation.DSMT4">
                  <p:embed/>
                </p:oleObj>
              </mc:Choice>
              <mc:Fallback>
                <p:oleObj name="Equation" r:id="rId9" imgW="228600" imgH="139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8525" y="1708150"/>
                        <a:ext cx="396875" cy="2428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2922" name="Object 10"/>
          <p:cNvGraphicFramePr>
            <a:graphicFrameLocks noChangeAspect="1"/>
          </p:cNvGraphicFramePr>
          <p:nvPr>
            <p:extLst/>
          </p:nvPr>
        </p:nvGraphicFramePr>
        <p:xfrm>
          <a:off x="1116013" y="3902076"/>
          <a:ext cx="406400" cy="247650"/>
        </p:xfrm>
        <a:graphic>
          <a:graphicData uri="http://schemas.openxmlformats.org/presentationml/2006/ole">
            <mc:AlternateContent xmlns:mc="http://schemas.openxmlformats.org/markup-compatibility/2006">
              <mc:Choice xmlns:v="urn:schemas-microsoft-com:vml" Requires="v">
                <p:oleObj spid="_x0000_s427745" name="Equation" r:id="rId11" imgW="228600" imgH="139680" progId="Equation.DSMT4">
                  <p:embed/>
                </p:oleObj>
              </mc:Choice>
              <mc:Fallback>
                <p:oleObj name="Equation" r:id="rId11" imgW="2286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6013" y="3902076"/>
                        <a:ext cx="406400" cy="2476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2923" name="Object 11"/>
          <p:cNvGraphicFramePr>
            <a:graphicFrameLocks noChangeAspect="1"/>
          </p:cNvGraphicFramePr>
          <p:nvPr/>
        </p:nvGraphicFramePr>
        <p:xfrm>
          <a:off x="4495800" y="4314825"/>
          <a:ext cx="333375" cy="203200"/>
        </p:xfrm>
        <a:graphic>
          <a:graphicData uri="http://schemas.openxmlformats.org/presentationml/2006/ole">
            <mc:AlternateContent xmlns:mc="http://schemas.openxmlformats.org/markup-compatibility/2006">
              <mc:Choice xmlns:v="urn:schemas-microsoft-com:vml" Requires="v">
                <p:oleObj spid="_x0000_s427746" name="Equation" r:id="rId13" imgW="228600" imgH="139680" progId="Equation.DSMT4">
                  <p:embed/>
                </p:oleObj>
              </mc:Choice>
              <mc:Fallback>
                <p:oleObj name="Equation" r:id="rId13" imgW="228600" imgH="1396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4314825"/>
                        <a:ext cx="333375" cy="203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2924" name="Object 12"/>
          <p:cNvGraphicFramePr>
            <a:graphicFrameLocks noChangeAspect="1"/>
          </p:cNvGraphicFramePr>
          <p:nvPr>
            <p:extLst/>
          </p:nvPr>
        </p:nvGraphicFramePr>
        <p:xfrm>
          <a:off x="1314450" y="1493837"/>
          <a:ext cx="971550" cy="639763"/>
        </p:xfrm>
        <a:graphic>
          <a:graphicData uri="http://schemas.openxmlformats.org/presentationml/2006/ole">
            <mc:AlternateContent xmlns:mc="http://schemas.openxmlformats.org/markup-compatibility/2006">
              <mc:Choice xmlns:v="urn:schemas-microsoft-com:vml" Requires="v">
                <p:oleObj spid="_x0000_s427747" name="Equation" r:id="rId15" imgW="558720" imgH="368280" progId="Equation.DSMT4">
                  <p:embed/>
                </p:oleObj>
              </mc:Choice>
              <mc:Fallback>
                <p:oleObj name="Equation" r:id="rId15" imgW="55872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4450" y="1493837"/>
                        <a:ext cx="971550" cy="639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2926" name="Object 14"/>
          <p:cNvGraphicFramePr>
            <a:graphicFrameLocks noChangeAspect="1"/>
          </p:cNvGraphicFramePr>
          <p:nvPr>
            <p:extLst/>
          </p:nvPr>
        </p:nvGraphicFramePr>
        <p:xfrm>
          <a:off x="3733800" y="1493837"/>
          <a:ext cx="1524000" cy="639763"/>
        </p:xfrm>
        <a:graphic>
          <a:graphicData uri="http://schemas.openxmlformats.org/presentationml/2006/ole">
            <mc:AlternateContent xmlns:mc="http://schemas.openxmlformats.org/markup-compatibility/2006">
              <mc:Choice xmlns:v="urn:schemas-microsoft-com:vml" Requires="v">
                <p:oleObj spid="_x0000_s427748" name="Equation" r:id="rId17" imgW="876240" imgH="368280" progId="Equation.DSMT4">
                  <p:embed/>
                </p:oleObj>
              </mc:Choice>
              <mc:Fallback>
                <p:oleObj name="Equation" r:id="rId17" imgW="87624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3800" y="1493837"/>
                        <a:ext cx="1524000" cy="639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2927" name="Object 15"/>
          <p:cNvGraphicFramePr>
            <a:graphicFrameLocks noChangeAspect="1"/>
          </p:cNvGraphicFramePr>
          <p:nvPr>
            <p:extLst/>
          </p:nvPr>
        </p:nvGraphicFramePr>
        <p:xfrm>
          <a:off x="1524000" y="3697288"/>
          <a:ext cx="1827213" cy="646112"/>
        </p:xfrm>
        <a:graphic>
          <a:graphicData uri="http://schemas.openxmlformats.org/presentationml/2006/ole">
            <mc:AlternateContent xmlns:mc="http://schemas.openxmlformats.org/markup-compatibility/2006">
              <mc:Choice xmlns:v="urn:schemas-microsoft-com:vml" Requires="v">
                <p:oleObj spid="_x0000_s427749" name="Equation" r:id="rId19" imgW="1041120" imgH="368280" progId="Equation.DSMT4">
                  <p:embed/>
                </p:oleObj>
              </mc:Choice>
              <mc:Fallback>
                <p:oleObj name="Equation" r:id="rId19" imgW="104112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0" y="3697288"/>
                        <a:ext cx="1827213" cy="6461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2928" name="Object 16"/>
          <p:cNvGraphicFramePr>
            <a:graphicFrameLocks noChangeAspect="1"/>
          </p:cNvGraphicFramePr>
          <p:nvPr>
            <p:extLst/>
          </p:nvPr>
        </p:nvGraphicFramePr>
        <p:xfrm>
          <a:off x="3363913" y="3849688"/>
          <a:ext cx="1196975" cy="293688"/>
        </p:xfrm>
        <a:graphic>
          <a:graphicData uri="http://schemas.openxmlformats.org/presentationml/2006/ole">
            <mc:AlternateContent xmlns:mc="http://schemas.openxmlformats.org/markup-compatibility/2006">
              <mc:Choice xmlns:v="urn:schemas-microsoft-com:vml" Requires="v">
                <p:oleObj spid="_x0000_s427750" name="Equation" r:id="rId21" imgW="673100" imgH="165100" progId="Equation.DSMT4">
                  <p:embed/>
                </p:oleObj>
              </mc:Choice>
              <mc:Fallback>
                <p:oleObj name="Equation" r:id="rId21" imgW="673100" imgH="1651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63913" y="3849688"/>
                        <a:ext cx="1196975" cy="2936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2929" name="Object 17"/>
          <p:cNvGraphicFramePr>
            <a:graphicFrameLocks noChangeAspect="1"/>
          </p:cNvGraphicFramePr>
          <p:nvPr/>
        </p:nvGraphicFramePr>
        <p:xfrm>
          <a:off x="4886325" y="4097338"/>
          <a:ext cx="981075" cy="573087"/>
        </p:xfrm>
        <a:graphic>
          <a:graphicData uri="http://schemas.openxmlformats.org/presentationml/2006/ole">
            <mc:AlternateContent xmlns:mc="http://schemas.openxmlformats.org/markup-compatibility/2006">
              <mc:Choice xmlns:v="urn:schemas-microsoft-com:vml" Requires="v">
                <p:oleObj spid="_x0000_s427751" name="Equation" r:id="rId23" imgW="673100" imgH="393700" progId="Equation.DSMT4">
                  <p:embed/>
                </p:oleObj>
              </mc:Choice>
              <mc:Fallback>
                <p:oleObj name="Equation" r:id="rId23" imgW="673100" imgH="3937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86325" y="4097338"/>
                        <a:ext cx="981075" cy="5730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2930" name="Object 18"/>
          <p:cNvGraphicFramePr>
            <a:graphicFrameLocks noChangeAspect="1"/>
          </p:cNvGraphicFramePr>
          <p:nvPr/>
        </p:nvGraphicFramePr>
        <p:xfrm>
          <a:off x="5876925" y="4267200"/>
          <a:ext cx="1276350" cy="241300"/>
        </p:xfrm>
        <a:graphic>
          <a:graphicData uri="http://schemas.openxmlformats.org/presentationml/2006/ole">
            <mc:AlternateContent xmlns:mc="http://schemas.openxmlformats.org/markup-compatibility/2006">
              <mc:Choice xmlns:v="urn:schemas-microsoft-com:vml" Requires="v">
                <p:oleObj spid="_x0000_s427752" name="Equation" r:id="rId25" imgW="876300" imgH="165100" progId="Equation.DSMT4">
                  <p:embed/>
                </p:oleObj>
              </mc:Choice>
              <mc:Fallback>
                <p:oleObj name="Equation" r:id="rId25" imgW="876300" imgH="1651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76925" y="4267200"/>
                        <a:ext cx="1276350" cy="241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2931" name="Object 19"/>
          <p:cNvGraphicFramePr>
            <a:graphicFrameLocks noChangeAspect="1"/>
          </p:cNvGraphicFramePr>
          <p:nvPr>
            <p:extLst/>
          </p:nvPr>
        </p:nvGraphicFramePr>
        <p:xfrm>
          <a:off x="7162800" y="4240213"/>
          <a:ext cx="757237" cy="331787"/>
        </p:xfrm>
        <a:graphic>
          <a:graphicData uri="http://schemas.openxmlformats.org/presentationml/2006/ole">
            <mc:AlternateContent xmlns:mc="http://schemas.openxmlformats.org/markup-compatibility/2006">
              <mc:Choice xmlns:v="urn:schemas-microsoft-com:vml" Requires="v">
                <p:oleObj spid="_x0000_s427753" name="Equation" r:id="rId27" imgW="520700" imgH="228600" progId="Equation.DSMT4">
                  <p:embed/>
                </p:oleObj>
              </mc:Choice>
              <mc:Fallback>
                <p:oleObj name="Equation" r:id="rId27" imgW="52070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62800" y="4240213"/>
                        <a:ext cx="757237" cy="3317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29"/>
          <a:stretch>
            <a:fillRect/>
          </a:stretch>
        </p:blipFill>
        <p:spPr>
          <a:xfrm>
            <a:off x="2371620" y="1493837"/>
            <a:ext cx="1362180" cy="603251"/>
          </a:xfrm>
          <a:prstGeom prst="rect">
            <a:avLst/>
          </a:prstGeom>
        </p:spPr>
      </p:pic>
    </p:spTree>
    <p:extLst>
      <p:ext uri="{BB962C8B-B14F-4D97-AF65-F5344CB8AC3E}">
        <p14:creationId xmlns:p14="http://schemas.microsoft.com/office/powerpoint/2010/main" val="300365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E50B4296-5753-D34A-9AAC-241501AC2223}" type="slidenum">
              <a:rPr lang="en-US"/>
              <a:pPr/>
              <a:t>47</a:t>
            </a:fld>
            <a:endParaRPr lang="en-US"/>
          </a:p>
        </p:txBody>
      </p:sp>
      <p:sp>
        <p:nvSpPr>
          <p:cNvPr id="423938" name="Rectangle 2"/>
          <p:cNvSpPr>
            <a:spLocks noGrp="1" noChangeArrowheads="1"/>
          </p:cNvSpPr>
          <p:nvPr>
            <p:ph type="title"/>
          </p:nvPr>
        </p:nvSpPr>
        <p:spPr>
          <a:xfrm>
            <a:off x="228600" y="-76200"/>
            <a:ext cx="8686800" cy="762000"/>
          </a:xfrm>
        </p:spPr>
        <p:txBody>
          <a:bodyPr/>
          <a:lstStyle/>
          <a:p>
            <a:r>
              <a:rPr lang="en-US" dirty="0"/>
              <a:t>Example 29 –</a:t>
            </a:r>
            <a:r>
              <a:rPr lang="en-US" dirty="0" smtClean="0"/>
              <a:t> 9 </a:t>
            </a:r>
            <a:endParaRPr lang="en-US" dirty="0"/>
          </a:p>
        </p:txBody>
      </p:sp>
      <p:sp>
        <p:nvSpPr>
          <p:cNvPr id="423939" name="Text Box 3"/>
          <p:cNvSpPr txBox="1">
            <a:spLocks noChangeArrowheads="1"/>
          </p:cNvSpPr>
          <p:nvPr/>
        </p:nvSpPr>
        <p:spPr bwMode="auto">
          <a:xfrm>
            <a:off x="381000" y="609600"/>
            <a:ext cx="8458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An AC generator. </a:t>
            </a:r>
            <a:r>
              <a:rPr lang="en-US" sz="2800" dirty="0">
                <a:solidFill>
                  <a:schemeClr val="accent2"/>
                </a:solidFill>
                <a:latin typeface="Arial Narrow" charset="0"/>
              </a:rPr>
              <a:t>The armature of a 60-Hz AC generator rotates in a 0.15-T magnetic field. If the area of the coil is 2.0x10</a:t>
            </a:r>
            <a:r>
              <a:rPr lang="en-US" sz="2800" baseline="30000" dirty="0">
                <a:solidFill>
                  <a:schemeClr val="accent2"/>
                </a:solidFill>
                <a:latin typeface="Arial Narrow" charset="0"/>
              </a:rPr>
              <a:t>-2</a:t>
            </a:r>
            <a:r>
              <a:rPr lang="en-US" sz="2800" dirty="0">
                <a:solidFill>
                  <a:schemeClr val="accent2"/>
                </a:solidFill>
                <a:latin typeface="Arial Narrow" charset="0"/>
              </a:rPr>
              <a:t>m</a:t>
            </a:r>
            <a:r>
              <a:rPr lang="en-US" sz="2800" baseline="30000" dirty="0">
                <a:solidFill>
                  <a:schemeClr val="accent2"/>
                </a:solidFill>
                <a:latin typeface="Arial Narrow" charset="0"/>
              </a:rPr>
              <a:t>2</a:t>
            </a:r>
            <a:r>
              <a:rPr lang="en-US" sz="2800" dirty="0">
                <a:solidFill>
                  <a:schemeClr val="accent2"/>
                </a:solidFill>
                <a:latin typeface="Arial Narrow" charset="0"/>
              </a:rPr>
              <a:t>, how many loops must the coil contain if the peak output is to be</a:t>
            </a:r>
            <a:r>
              <a:rPr lang="en-US" sz="2800" dirty="0" smtClean="0">
                <a:solidFill>
                  <a:schemeClr val="accent2"/>
                </a:solidFill>
                <a:latin typeface="Arial Narrow" charset="0"/>
              </a:rPr>
              <a:t> </a:t>
            </a:r>
            <a:r>
              <a:rPr lang="en-US" sz="2800" dirty="0" smtClean="0">
                <a:solidFill>
                  <a:schemeClr val="accent2"/>
                </a:solidFill>
                <a:latin typeface="Symbol" charset="2"/>
              </a:rPr>
              <a:t>ε</a:t>
            </a:r>
            <a:r>
              <a:rPr lang="en-US" sz="2800" baseline="-25000" dirty="0" smtClean="0">
                <a:solidFill>
                  <a:schemeClr val="accent2"/>
                </a:solidFill>
                <a:latin typeface="Arial Narrow" charset="0"/>
              </a:rPr>
              <a:t>0</a:t>
            </a:r>
            <a:r>
              <a:rPr lang="en-US" sz="2800" dirty="0">
                <a:solidFill>
                  <a:schemeClr val="accent2"/>
                </a:solidFill>
                <a:latin typeface="Arial Narrow" charset="0"/>
              </a:rPr>
              <a:t>=170V?</a:t>
            </a:r>
          </a:p>
        </p:txBody>
      </p:sp>
      <p:sp>
        <p:nvSpPr>
          <p:cNvPr id="423940" name="Text Box 4"/>
          <p:cNvSpPr txBox="1">
            <a:spLocks noChangeArrowheads="1"/>
          </p:cNvSpPr>
          <p:nvPr/>
        </p:nvSpPr>
        <p:spPr bwMode="auto">
          <a:xfrm>
            <a:off x="381000" y="2438400"/>
            <a:ext cx="4267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maximum emf of a generator is </a:t>
            </a:r>
            <a:endParaRPr lang="en-US" baseline="-25000">
              <a:solidFill>
                <a:srgbClr val="CC00CC"/>
              </a:solidFill>
              <a:latin typeface="Arial Narrow" charset="0"/>
            </a:endParaRPr>
          </a:p>
        </p:txBody>
      </p:sp>
      <p:sp>
        <p:nvSpPr>
          <p:cNvPr id="423941" name="AutoShape 5"/>
          <p:cNvSpPr>
            <a:spLocks noChangeArrowheads="1"/>
          </p:cNvSpPr>
          <p:nvPr/>
        </p:nvSpPr>
        <p:spPr bwMode="auto">
          <a:xfrm>
            <a:off x="654050" y="3079750"/>
            <a:ext cx="1990725" cy="850900"/>
          </a:xfrm>
          <a:prstGeom prst="rightArrow">
            <a:avLst>
              <a:gd name="adj1" fmla="val 50000"/>
              <a:gd name="adj2" fmla="val 5848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b="1">
                <a:solidFill>
                  <a:srgbClr val="CC0000"/>
                </a:solidFill>
                <a:latin typeface="Arial Narrow" charset="0"/>
              </a:rPr>
              <a:t>Solving for N</a:t>
            </a:r>
          </a:p>
        </p:txBody>
      </p:sp>
      <p:sp>
        <p:nvSpPr>
          <p:cNvPr id="423942" name="Text Box 6"/>
          <p:cNvSpPr txBox="1">
            <a:spLocks noChangeArrowheads="1"/>
          </p:cNvSpPr>
          <p:nvPr/>
        </p:nvSpPr>
        <p:spPr bwMode="auto">
          <a:xfrm>
            <a:off x="609600" y="41910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a:t>
            </a:r>
          </a:p>
        </p:txBody>
      </p:sp>
      <p:graphicFrame>
        <p:nvGraphicFramePr>
          <p:cNvPr id="423943" name="Object 7"/>
          <p:cNvGraphicFramePr>
            <a:graphicFrameLocks noChangeAspect="1"/>
          </p:cNvGraphicFramePr>
          <p:nvPr/>
        </p:nvGraphicFramePr>
        <p:xfrm>
          <a:off x="1447800" y="4191000"/>
          <a:ext cx="1322388" cy="449263"/>
        </p:xfrm>
        <a:graphic>
          <a:graphicData uri="http://schemas.openxmlformats.org/presentationml/2006/ole">
            <mc:AlternateContent xmlns:mc="http://schemas.openxmlformats.org/markup-compatibility/2006">
              <mc:Choice xmlns:v="urn:schemas-microsoft-com:vml" Requires="v">
                <p:oleObj spid="_x0000_s428348" name="Equation" r:id="rId4" imgW="558720" imgH="190440" progId="Equation.DSMT4">
                  <p:embed/>
                </p:oleObj>
              </mc:Choice>
              <mc:Fallback>
                <p:oleObj name="Equation" r:id="rId4" imgW="558720" imgH="190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191000"/>
                        <a:ext cx="1322388" cy="449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3944" name="Object 8"/>
          <p:cNvGraphicFramePr>
            <a:graphicFrameLocks noChangeAspect="1"/>
          </p:cNvGraphicFramePr>
          <p:nvPr/>
        </p:nvGraphicFramePr>
        <p:xfrm>
          <a:off x="4648200" y="2362200"/>
          <a:ext cx="2112963" cy="612775"/>
        </p:xfrm>
        <a:graphic>
          <a:graphicData uri="http://schemas.openxmlformats.org/presentationml/2006/ole">
            <mc:AlternateContent xmlns:mc="http://schemas.openxmlformats.org/markup-compatibility/2006">
              <mc:Choice xmlns:v="urn:schemas-microsoft-com:vml" Requires="v">
                <p:oleObj spid="_x0000_s428349" name="Equation" r:id="rId6" imgW="698400" imgH="203040" progId="Equation.DSMT4">
                  <p:embed/>
                </p:oleObj>
              </mc:Choice>
              <mc:Fallback>
                <p:oleObj name="Equation" r:id="rId6" imgW="6984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362200"/>
                        <a:ext cx="2112963" cy="612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3945" name="Object 9"/>
          <p:cNvGraphicFramePr>
            <a:graphicFrameLocks noChangeAspect="1"/>
          </p:cNvGraphicFramePr>
          <p:nvPr/>
        </p:nvGraphicFramePr>
        <p:xfrm>
          <a:off x="2819400" y="3022600"/>
          <a:ext cx="1843088" cy="1111250"/>
        </p:xfrm>
        <a:graphic>
          <a:graphicData uri="http://schemas.openxmlformats.org/presentationml/2006/ole">
            <mc:AlternateContent xmlns:mc="http://schemas.openxmlformats.org/markup-compatibility/2006">
              <mc:Choice xmlns:v="urn:schemas-microsoft-com:vml" Requires="v">
                <p:oleObj spid="_x0000_s428350" name="Equation" r:id="rId8" imgW="609480" imgH="368280" progId="Equation.DSMT4">
                  <p:embed/>
                </p:oleObj>
              </mc:Choice>
              <mc:Fallback>
                <p:oleObj name="Equation" r:id="rId8" imgW="60948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3022600"/>
                        <a:ext cx="1843088" cy="1111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23946" name="Text Box 10"/>
          <p:cNvSpPr txBox="1">
            <a:spLocks noChangeArrowheads="1"/>
          </p:cNvSpPr>
          <p:nvPr/>
        </p:nvSpPr>
        <p:spPr bwMode="auto">
          <a:xfrm>
            <a:off x="2895600" y="41910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a:t>
            </a:r>
          </a:p>
        </p:txBody>
      </p:sp>
      <p:graphicFrame>
        <p:nvGraphicFramePr>
          <p:cNvPr id="423947" name="Object 11"/>
          <p:cNvGraphicFramePr>
            <a:graphicFrameLocks noChangeAspect="1"/>
          </p:cNvGraphicFramePr>
          <p:nvPr/>
        </p:nvGraphicFramePr>
        <p:xfrm>
          <a:off x="511175" y="4922838"/>
          <a:ext cx="631825" cy="388937"/>
        </p:xfrm>
        <a:graphic>
          <a:graphicData uri="http://schemas.openxmlformats.org/presentationml/2006/ole">
            <mc:AlternateContent xmlns:mc="http://schemas.openxmlformats.org/markup-compatibility/2006">
              <mc:Choice xmlns:v="urn:schemas-microsoft-com:vml" Requires="v">
                <p:oleObj spid="_x0000_s428351" name="Equation" r:id="rId10" imgW="266400" imgH="164880" progId="Equation.DSMT4">
                  <p:embed/>
                </p:oleObj>
              </mc:Choice>
              <mc:Fallback>
                <p:oleObj name="Equation" r:id="rId10" imgW="26640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175" y="4922838"/>
                        <a:ext cx="631825" cy="3889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3948" name="Object 12"/>
          <p:cNvGraphicFramePr>
            <a:graphicFrameLocks noChangeAspect="1"/>
          </p:cNvGraphicFramePr>
          <p:nvPr/>
        </p:nvGraphicFramePr>
        <p:xfrm>
          <a:off x="1054100" y="4724400"/>
          <a:ext cx="1384300" cy="960438"/>
        </p:xfrm>
        <a:graphic>
          <a:graphicData uri="http://schemas.openxmlformats.org/presentationml/2006/ole">
            <mc:AlternateContent xmlns:mc="http://schemas.openxmlformats.org/markup-compatibility/2006">
              <mc:Choice xmlns:v="urn:schemas-microsoft-com:vml" Requires="v">
                <p:oleObj spid="_x0000_s428352" name="Equation" r:id="rId12" imgW="583920" imgH="406080" progId="Equation.DSMT4">
                  <p:embed/>
                </p:oleObj>
              </mc:Choice>
              <mc:Fallback>
                <p:oleObj name="Equation" r:id="rId12" imgW="58392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4100" y="4724400"/>
                        <a:ext cx="1384300" cy="9604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3949" name="Object 13"/>
          <p:cNvGraphicFramePr>
            <a:graphicFrameLocks noChangeAspect="1"/>
          </p:cNvGraphicFramePr>
          <p:nvPr/>
        </p:nvGraphicFramePr>
        <p:xfrm>
          <a:off x="2403475" y="4727575"/>
          <a:ext cx="6588125" cy="1109663"/>
        </p:xfrm>
        <a:graphic>
          <a:graphicData uri="http://schemas.openxmlformats.org/presentationml/2006/ole">
            <mc:AlternateContent xmlns:mc="http://schemas.openxmlformats.org/markup-compatibility/2006">
              <mc:Choice xmlns:v="urn:schemas-microsoft-com:vml" Requires="v">
                <p:oleObj spid="_x0000_s428353" name="Equation" r:id="rId14" imgW="2781000" imgH="469800" progId="Equation.DSMT4">
                  <p:embed/>
                </p:oleObj>
              </mc:Choice>
              <mc:Fallback>
                <p:oleObj name="Equation" r:id="rId14" imgW="2781000" imgH="469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3475" y="4727575"/>
                        <a:ext cx="6588125" cy="11096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57850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3149A855-6E50-844C-970E-C636831C12F0}" type="slidenum">
              <a:rPr lang="en-US"/>
              <a:pPr/>
              <a:t>48</a:t>
            </a:fld>
            <a:endParaRPr lang="en-US"/>
          </a:p>
        </p:txBody>
      </p:sp>
      <p:sp>
        <p:nvSpPr>
          <p:cNvPr id="424962" name="Rectangle 2"/>
          <p:cNvSpPr>
            <a:spLocks noGrp="1" noChangeArrowheads="1"/>
          </p:cNvSpPr>
          <p:nvPr>
            <p:ph type="title"/>
          </p:nvPr>
        </p:nvSpPr>
        <p:spPr>
          <a:xfrm>
            <a:off x="0" y="0"/>
            <a:ext cx="9144000" cy="609600"/>
          </a:xfrm>
        </p:spPr>
        <p:txBody>
          <a:bodyPr/>
          <a:lstStyle/>
          <a:p>
            <a:r>
              <a:rPr lang="en-US" dirty="0" smtClean="0"/>
              <a:t>US Electricity Sources</a:t>
            </a:r>
            <a:endParaRPr lang="en-US" dirty="0"/>
          </a:p>
        </p:txBody>
      </p:sp>
      <p:graphicFrame>
        <p:nvGraphicFramePr>
          <p:cNvPr id="424963"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2926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24964"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2926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2496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927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2496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2927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 name="Picture 1"/>
          <p:cNvPicPr>
            <a:picLocks noChangeAspect="1"/>
          </p:cNvPicPr>
          <p:nvPr/>
        </p:nvPicPr>
        <p:blipFill>
          <a:blip r:embed="rId8"/>
          <a:stretch>
            <a:fillRect/>
          </a:stretch>
        </p:blipFill>
        <p:spPr>
          <a:xfrm>
            <a:off x="241834" y="1062759"/>
            <a:ext cx="8673566" cy="4569850"/>
          </a:xfrm>
          <a:prstGeom prst="rect">
            <a:avLst/>
          </a:prstGeom>
        </p:spPr>
      </p:pic>
      <p:pic>
        <p:nvPicPr>
          <p:cNvPr id="3" name="Picture 2"/>
          <p:cNvPicPr>
            <a:picLocks noChangeAspect="1"/>
          </p:cNvPicPr>
          <p:nvPr/>
        </p:nvPicPr>
        <p:blipFill>
          <a:blip r:embed="rId9"/>
          <a:stretch>
            <a:fillRect/>
          </a:stretch>
        </p:blipFill>
        <p:spPr>
          <a:xfrm>
            <a:off x="6055386" y="1666705"/>
            <a:ext cx="3060540" cy="3361957"/>
          </a:xfrm>
          <a:prstGeom prst="rect">
            <a:avLst/>
          </a:prstGeom>
        </p:spPr>
      </p:pic>
      <p:pic>
        <p:nvPicPr>
          <p:cNvPr id="14" name="Picture 13"/>
          <p:cNvPicPr>
            <a:picLocks noChangeAspect="1"/>
          </p:cNvPicPr>
          <p:nvPr/>
        </p:nvPicPr>
        <p:blipFill>
          <a:blip r:embed="rId8"/>
          <a:stretch>
            <a:fillRect/>
          </a:stretch>
        </p:blipFill>
        <p:spPr>
          <a:xfrm>
            <a:off x="241834" y="1062759"/>
            <a:ext cx="5764731" cy="4569850"/>
          </a:xfrm>
          <a:prstGeom prst="rect">
            <a:avLst/>
          </a:prstGeom>
        </p:spPr>
      </p:pic>
    </p:spTree>
    <p:extLst>
      <p:ext uri="{BB962C8B-B14F-4D97-AF65-F5344CB8AC3E}">
        <p14:creationId xmlns:p14="http://schemas.microsoft.com/office/powerpoint/2010/main" val="303729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dirty="0" smtClean="0"/>
              <a:t>US Electric E Consumption by Users</a:t>
            </a:r>
            <a:endParaRPr lang="en-US" dirty="0"/>
          </a:p>
        </p:txBody>
      </p:sp>
      <p:sp>
        <p:nvSpPr>
          <p:cNvPr id="4" name="Date Placeholder 3"/>
          <p:cNvSpPr>
            <a:spLocks noGrp="1"/>
          </p:cNvSpPr>
          <p:nvPr>
            <p:ph type="dt" sz="half" idx="10"/>
          </p:nvPr>
        </p:nvSpPr>
        <p:spPr/>
        <p:txBody>
          <a:bodyPr/>
          <a:lstStyle/>
          <a:p>
            <a:pPr>
              <a:defRPr/>
            </a:pPr>
            <a:r>
              <a:rPr lang="en-US" smtClean="0"/>
              <a:t>Thursday, July 5, 2018</a:t>
            </a:r>
            <a:endParaRPr lang="en-US"/>
          </a:p>
        </p:txBody>
      </p:sp>
      <p:sp>
        <p:nvSpPr>
          <p:cNvPr id="5" name="Footer Placeholder 4"/>
          <p:cNvSpPr>
            <a:spLocks noGrp="1"/>
          </p:cNvSpPr>
          <p:nvPr>
            <p:ph type="ftr" sz="quarter" idx="11"/>
          </p:nvPr>
        </p:nvSpPr>
        <p:spPr/>
        <p:txBody>
          <a:body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49</a:t>
            </a:fld>
            <a:endParaRPr lang="en-US"/>
          </a:p>
        </p:txBody>
      </p:sp>
      <p:sp>
        <p:nvSpPr>
          <p:cNvPr id="8" name="Rectangle 7"/>
          <p:cNvSpPr/>
          <p:nvPr/>
        </p:nvSpPr>
        <p:spPr>
          <a:xfrm>
            <a:off x="1515100" y="5867400"/>
            <a:ext cx="5647700" cy="338554"/>
          </a:xfrm>
          <a:prstGeom prst="rect">
            <a:avLst/>
          </a:prstGeom>
        </p:spPr>
        <p:txBody>
          <a:bodyPr wrap="none">
            <a:spAutoFit/>
          </a:bodyPr>
          <a:lstStyle/>
          <a:p>
            <a:r>
              <a:rPr lang="en-US" sz="1600" b="1" dirty="0" smtClean="0">
                <a:solidFill>
                  <a:srgbClr val="FF0000"/>
                </a:solidFill>
                <a:latin typeface="+mn-lt"/>
              </a:rPr>
              <a:t>US Energy Information Administration http</a:t>
            </a:r>
            <a:r>
              <a:rPr lang="en-US" sz="1600" b="1" dirty="0">
                <a:solidFill>
                  <a:srgbClr val="FF0000"/>
                </a:solidFill>
                <a:latin typeface="+mn-lt"/>
              </a:rPr>
              <a:t>://</a:t>
            </a:r>
            <a:r>
              <a:rPr lang="en-US" sz="1600" b="1" dirty="0" err="1">
                <a:solidFill>
                  <a:srgbClr val="FF0000"/>
                </a:solidFill>
                <a:latin typeface="+mn-lt"/>
              </a:rPr>
              <a:t>www.eia.gov</a:t>
            </a:r>
            <a:r>
              <a:rPr lang="en-US" sz="1600" b="1" dirty="0">
                <a:solidFill>
                  <a:srgbClr val="FF0000"/>
                </a:solidFill>
                <a:latin typeface="+mn-lt"/>
              </a:rPr>
              <a:t>/electricity/</a:t>
            </a:r>
          </a:p>
        </p:txBody>
      </p:sp>
      <p:pic>
        <p:nvPicPr>
          <p:cNvPr id="3" name="Picture 2"/>
          <p:cNvPicPr>
            <a:picLocks noChangeAspect="1"/>
          </p:cNvPicPr>
          <p:nvPr/>
        </p:nvPicPr>
        <p:blipFill>
          <a:blip r:embed="rId2"/>
          <a:stretch>
            <a:fillRect/>
          </a:stretch>
        </p:blipFill>
        <p:spPr>
          <a:xfrm>
            <a:off x="838200" y="914400"/>
            <a:ext cx="7086600" cy="4800600"/>
          </a:xfrm>
          <a:prstGeom prst="rect">
            <a:avLst/>
          </a:prstGeom>
        </p:spPr>
      </p:pic>
    </p:spTree>
    <p:extLst>
      <p:ext uri="{BB962C8B-B14F-4D97-AF65-F5344CB8AC3E}">
        <p14:creationId xmlns:p14="http://schemas.microsoft.com/office/powerpoint/2010/main" val="220791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4"/>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carrying the</a:t>
            </a:r>
            <a:r>
              <a:rPr lang="en-US" sz="2800" dirty="0" smtClean="0"/>
              <a:t> electric current </a:t>
            </a:r>
            <a:r>
              <a:rPr lang="en-US" sz="2800" dirty="0"/>
              <a:t>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dirty="0" err="1"/>
              <a:t>d</a:t>
            </a:r>
            <a:r>
              <a:rPr lang="en-US" sz="2800" dirty="0"/>
              <a:t>, carrying currents </a:t>
            </a:r>
            <a:r>
              <a:rPr lang="en-US" sz="2800" dirty="0">
                <a:latin typeface="Monotype Corsiva" charset="0"/>
              </a:rPr>
              <a:t>I</a:t>
            </a:r>
            <a:r>
              <a:rPr lang="en-US" sz="2800" baseline="-25000" dirty="0"/>
              <a:t>1</a:t>
            </a:r>
            <a:r>
              <a:rPr lang="en-US" sz="2800" dirty="0"/>
              <a:t> and </a:t>
            </a:r>
            <a:r>
              <a:rPr lang="en-US" sz="2800" dirty="0">
                <a:latin typeface="Monotype Corsiva" charset="0"/>
              </a:rPr>
              <a:t>I</a:t>
            </a:r>
            <a:r>
              <a:rPr lang="en-US" sz="2800" baseline="-25000" dirty="0"/>
              <a:t>2</a:t>
            </a:r>
            <a:r>
              <a:rPr lang="en-US" sz="2800" dirty="0"/>
              <a:t>.</a:t>
            </a:r>
          </a:p>
          <a:p>
            <a:r>
              <a:rPr lang="en-US" sz="2800" dirty="0"/>
              <a:t>At the location of the second conductor, the magnitude of the magnetic field produced by </a:t>
            </a:r>
            <a:r>
              <a:rPr lang="en-US" sz="2800" dirty="0">
                <a:latin typeface="Monotype Corsiva" charset="0"/>
              </a:rPr>
              <a:t>I</a:t>
            </a:r>
            <a:r>
              <a:rPr lang="en-US" sz="2800" baseline="-25000" dirty="0"/>
              <a:t>1</a:t>
            </a:r>
            <a:r>
              <a:rPr lang="en-US" sz="2800" dirty="0"/>
              <a:t> is </a:t>
            </a:r>
          </a:p>
        </p:txBody>
      </p:sp>
      <p:sp>
        <p:nvSpPr>
          <p:cNvPr id="10" name="Date Placeholder 3"/>
          <p:cNvSpPr>
            <a:spLocks noGrp="1"/>
          </p:cNvSpPr>
          <p:nvPr>
            <p:ph type="dt" sz="half" idx="10"/>
          </p:nvPr>
        </p:nvSpPr>
        <p:spPr/>
        <p:txBody>
          <a:bodyPr/>
          <a:lstStyle/>
          <a:p>
            <a:r>
              <a:rPr lang="en-US" smtClean="0"/>
              <a:t>Thursday, July 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278684D6-210B-4244-9193-57EE934F286E}" type="slidenum">
              <a:rPr lang="en-US"/>
              <a:pPr/>
              <a:t>5</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7850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7850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7850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78504"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extLst/>
          </p:nvPr>
        </p:nvGraphicFramePr>
        <p:xfrm>
          <a:off x="5653087" y="5410200"/>
          <a:ext cx="1433513" cy="884238"/>
        </p:xfrm>
        <a:graphic>
          <a:graphicData uri="http://schemas.openxmlformats.org/presentationml/2006/ole">
            <mc:AlternateContent xmlns:mc="http://schemas.openxmlformats.org/markup-compatibility/2006">
              <mc:Choice xmlns:v="urn:schemas-microsoft-com:vml" Requires="v">
                <p:oleObj spid="_x0000_s378505" name="Equation" r:id="rId10" imgW="596880" imgH="368280" progId="Equation.DSMT4">
                  <p:embed/>
                </p:oleObj>
              </mc:Choice>
              <mc:Fallback>
                <p:oleObj name="Equation" r:id="rId10" imgW="5968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3087" y="5410200"/>
                        <a:ext cx="1433513" cy="884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1531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3149A855-6E50-844C-970E-C636831C12F0}" type="slidenum">
              <a:rPr lang="en-US"/>
              <a:pPr/>
              <a:t>50</a:t>
            </a:fld>
            <a:endParaRPr lang="en-US"/>
          </a:p>
        </p:txBody>
      </p:sp>
      <p:sp>
        <p:nvSpPr>
          <p:cNvPr id="424962" name="Rectangle 2"/>
          <p:cNvSpPr>
            <a:spLocks noGrp="1" noChangeArrowheads="1"/>
          </p:cNvSpPr>
          <p:nvPr>
            <p:ph type="title"/>
          </p:nvPr>
        </p:nvSpPr>
        <p:spPr>
          <a:xfrm>
            <a:off x="0" y="0"/>
            <a:ext cx="9144000" cy="609600"/>
          </a:xfrm>
        </p:spPr>
        <p:txBody>
          <a:bodyPr/>
          <a:lstStyle/>
          <a:p>
            <a:r>
              <a:rPr lang="en-US" dirty="0" smtClean="0"/>
              <a:t>The World Energy Consumption</a:t>
            </a:r>
            <a:endParaRPr lang="en-US" dirty="0"/>
          </a:p>
        </p:txBody>
      </p:sp>
      <p:graphicFrame>
        <p:nvGraphicFramePr>
          <p:cNvPr id="424963"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029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24964"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029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2496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029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24966" name="Rectangle 6"/>
          <p:cNvSpPr>
            <a:spLocks noGrp="1" noChangeArrowheads="1"/>
          </p:cNvSpPr>
          <p:nvPr>
            <p:ph type="body" idx="1"/>
          </p:nvPr>
        </p:nvSpPr>
        <p:spPr>
          <a:xfrm>
            <a:off x="381000" y="533400"/>
            <a:ext cx="8382000" cy="5486400"/>
          </a:xfrm>
        </p:spPr>
        <p:txBody>
          <a:bodyPr/>
          <a:lstStyle/>
          <a:p>
            <a:r>
              <a:rPr lang="en-US" sz="2800" dirty="0" smtClean="0"/>
              <a:t>In 2013, total worldwide energy consumption was 567 EJ </a:t>
            </a:r>
            <a:r>
              <a:rPr lang="en-US" sz="2800" dirty="0" smtClean="0">
                <a:solidFill>
                  <a:srgbClr val="008000"/>
                </a:solidFill>
              </a:rPr>
              <a:t>(567×10</a:t>
            </a:r>
            <a:r>
              <a:rPr lang="en-US" sz="2800" baseline="30000" dirty="0" smtClean="0">
                <a:solidFill>
                  <a:srgbClr val="008000"/>
                </a:solidFill>
              </a:rPr>
              <a:t>18</a:t>
            </a:r>
            <a:r>
              <a:rPr lang="en-US" sz="2800" dirty="0" smtClean="0">
                <a:solidFill>
                  <a:srgbClr val="008000"/>
                </a:solidFill>
              </a:rPr>
              <a:t> J=157 </a:t>
            </a:r>
            <a:r>
              <a:rPr lang="en-US" sz="2800" dirty="0" err="1">
                <a:solidFill>
                  <a:srgbClr val="008000"/>
                </a:solidFill>
              </a:rPr>
              <a:t>P</a:t>
            </a:r>
            <a:r>
              <a:rPr lang="en-US" sz="2800" dirty="0" err="1" smtClean="0">
                <a:solidFill>
                  <a:srgbClr val="008000"/>
                </a:solidFill>
              </a:rPr>
              <a:t>Wh</a:t>
            </a:r>
            <a:r>
              <a:rPr lang="en-US" sz="2800" dirty="0" smtClean="0">
                <a:solidFill>
                  <a:srgbClr val="008000"/>
                </a:solidFill>
              </a:rPr>
              <a:t>)</a:t>
            </a:r>
            <a:r>
              <a:rPr lang="en-US" sz="2800" dirty="0" smtClean="0">
                <a:solidFill>
                  <a:srgbClr val="008000"/>
                </a:solidFill>
                <a:sym typeface="Wingdings"/>
              </a:rPr>
              <a:t> expected &gt;1000EJ by 2050 </a:t>
            </a:r>
            <a:endParaRPr lang="en-US" sz="2800" dirty="0" smtClean="0">
              <a:solidFill>
                <a:srgbClr val="008000"/>
              </a:solidFill>
            </a:endParaRPr>
          </a:p>
          <a:p>
            <a:pPr lvl="1"/>
            <a:r>
              <a:rPr lang="en-US" sz="2400" dirty="0" smtClean="0"/>
              <a:t>Equivalent to an average energy consumption rate of 18 terawatts (1.8×10</a:t>
            </a:r>
            <a:r>
              <a:rPr lang="en-US" sz="2400" baseline="30000" dirty="0" smtClean="0"/>
              <a:t>13</a:t>
            </a:r>
            <a:r>
              <a:rPr lang="en-US" sz="2400" dirty="0" smtClean="0"/>
              <a:t> W)</a:t>
            </a:r>
          </a:p>
          <a:p>
            <a:pPr lvl="1"/>
            <a:r>
              <a:rPr lang="en-US" sz="2400" dirty="0" smtClean="0"/>
              <a:t>US uses 39.1 </a:t>
            </a:r>
            <a:r>
              <a:rPr lang="en-US" sz="2400" dirty="0" err="1" smtClean="0"/>
              <a:t>PWh</a:t>
            </a:r>
            <a:r>
              <a:rPr lang="en-US" sz="2400" dirty="0" smtClean="0"/>
              <a:t> (1.38kWh/person, as of 2014)</a:t>
            </a:r>
          </a:p>
          <a:p>
            <a:r>
              <a:rPr lang="en-US" sz="2800" dirty="0" smtClean="0">
                <a:solidFill>
                  <a:srgbClr val="000090"/>
                </a:solidFill>
              </a:rPr>
              <a:t>The potential for renewable energy </a:t>
            </a:r>
          </a:p>
          <a:p>
            <a:pPr lvl="1"/>
            <a:r>
              <a:rPr lang="en-US" sz="2400" dirty="0" smtClean="0">
                <a:solidFill>
                  <a:srgbClr val="0000FF"/>
                </a:solidFill>
              </a:rPr>
              <a:t>solar energy 1600 EJ (444,000 </a:t>
            </a:r>
            <a:r>
              <a:rPr lang="en-US" sz="2400" dirty="0" err="1" smtClean="0">
                <a:solidFill>
                  <a:srgbClr val="0000FF"/>
                </a:solidFill>
              </a:rPr>
              <a:t>TWh</a:t>
            </a:r>
            <a:r>
              <a:rPr lang="en-US" sz="2400" dirty="0" smtClean="0">
                <a:solidFill>
                  <a:srgbClr val="0000FF"/>
                </a:solidFill>
              </a:rPr>
              <a:t>)</a:t>
            </a:r>
          </a:p>
          <a:p>
            <a:pPr lvl="1"/>
            <a:r>
              <a:rPr lang="en-US" sz="2400" dirty="0" smtClean="0">
                <a:solidFill>
                  <a:srgbClr val="0000FF"/>
                </a:solidFill>
              </a:rPr>
              <a:t>wind power 600 EJ (167,000 </a:t>
            </a:r>
            <a:r>
              <a:rPr lang="en-US" sz="2400" dirty="0" err="1" smtClean="0">
                <a:solidFill>
                  <a:srgbClr val="0000FF"/>
                </a:solidFill>
              </a:rPr>
              <a:t>TWh</a:t>
            </a:r>
            <a:r>
              <a:rPr lang="en-US" sz="2400" dirty="0" smtClean="0">
                <a:solidFill>
                  <a:srgbClr val="0000FF"/>
                </a:solidFill>
              </a:rPr>
              <a:t>)</a:t>
            </a:r>
          </a:p>
          <a:p>
            <a:pPr lvl="1"/>
            <a:r>
              <a:rPr lang="en-US" sz="2400" dirty="0" smtClean="0">
                <a:solidFill>
                  <a:srgbClr val="0000FF"/>
                </a:solidFill>
              </a:rPr>
              <a:t>geothermal energy 500 EJ (139,000 TWh),</a:t>
            </a:r>
          </a:p>
          <a:p>
            <a:pPr lvl="1"/>
            <a:r>
              <a:rPr lang="en-US" sz="2400" dirty="0" smtClean="0">
                <a:solidFill>
                  <a:srgbClr val="0000FF"/>
                </a:solidFill>
              </a:rPr>
              <a:t>biomass 250 EJ (70,000 </a:t>
            </a:r>
            <a:r>
              <a:rPr lang="en-US" sz="2400" dirty="0" err="1" smtClean="0">
                <a:solidFill>
                  <a:srgbClr val="0000FF"/>
                </a:solidFill>
              </a:rPr>
              <a:t>TWh</a:t>
            </a:r>
            <a:r>
              <a:rPr lang="en-US" sz="2400" dirty="0" smtClean="0">
                <a:solidFill>
                  <a:srgbClr val="0000FF"/>
                </a:solidFill>
              </a:rPr>
              <a:t>)</a:t>
            </a:r>
          </a:p>
          <a:p>
            <a:pPr lvl="1"/>
            <a:r>
              <a:rPr lang="en-US" sz="2400" dirty="0" smtClean="0">
                <a:solidFill>
                  <a:srgbClr val="0000FF"/>
                </a:solidFill>
              </a:rPr>
              <a:t>hydropower 50 EJ (14,000 TWh) an</a:t>
            </a:r>
          </a:p>
          <a:p>
            <a:pPr lvl="1"/>
            <a:r>
              <a:rPr lang="en-US" sz="2400" dirty="0" smtClean="0">
                <a:solidFill>
                  <a:srgbClr val="0000FF"/>
                </a:solidFill>
              </a:rPr>
              <a:t>ocean energy 1 EJ (280 </a:t>
            </a:r>
            <a:r>
              <a:rPr lang="en-US" sz="2400" dirty="0" err="1" smtClean="0">
                <a:solidFill>
                  <a:srgbClr val="0000FF"/>
                </a:solidFill>
              </a:rPr>
              <a:t>TWh</a:t>
            </a:r>
            <a:r>
              <a:rPr lang="en-US" sz="2400" dirty="0" smtClean="0">
                <a:solidFill>
                  <a:srgbClr val="0000FF"/>
                </a:solidFill>
              </a:rPr>
              <a:t>)</a:t>
            </a:r>
          </a:p>
          <a:p>
            <a:pPr lvl="1"/>
            <a:r>
              <a:rPr lang="en-US" sz="2400" dirty="0" smtClean="0">
                <a:solidFill>
                  <a:srgbClr val="0000FF"/>
                </a:solidFill>
              </a:rPr>
              <a:t>Read </a:t>
            </a:r>
            <a:r>
              <a:rPr lang="en-US" sz="2400" dirty="0" smtClean="0">
                <a:solidFill>
                  <a:srgbClr val="0000FF"/>
                </a:solidFill>
                <a:hlinkClick r:id="rId7"/>
              </a:rPr>
              <a:t>this paper if you want to learn more</a:t>
            </a:r>
            <a:endParaRPr lang="en-US" sz="2400" dirty="0">
              <a:solidFill>
                <a:srgbClr val="0000FF"/>
              </a:solidFill>
            </a:endParaRPr>
          </a:p>
        </p:txBody>
      </p:sp>
      <p:graphicFrame>
        <p:nvGraphicFramePr>
          <p:cNvPr id="42496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029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67847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3149A855-6E50-844C-970E-C636831C12F0}" type="slidenum">
              <a:rPr lang="en-US"/>
              <a:pPr/>
              <a:t>51</a:t>
            </a:fld>
            <a:endParaRPr lang="en-US"/>
          </a:p>
        </p:txBody>
      </p:sp>
      <p:sp>
        <p:nvSpPr>
          <p:cNvPr id="424962" name="Rectangle 2"/>
          <p:cNvSpPr>
            <a:spLocks noGrp="1" noChangeArrowheads="1"/>
          </p:cNvSpPr>
          <p:nvPr>
            <p:ph type="title"/>
          </p:nvPr>
        </p:nvSpPr>
        <p:spPr>
          <a:xfrm>
            <a:off x="0" y="228600"/>
            <a:ext cx="9144000" cy="609600"/>
          </a:xfrm>
        </p:spPr>
        <p:txBody>
          <a:bodyPr/>
          <a:lstStyle/>
          <a:p>
            <a:r>
              <a:rPr lang="en-US"/>
              <a:t>A DC Generator</a:t>
            </a:r>
          </a:p>
        </p:txBody>
      </p:sp>
      <p:graphicFrame>
        <p:nvGraphicFramePr>
          <p:cNvPr id="424963"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131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4964"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131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496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131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4966" name="Rectangle 6"/>
          <p:cNvSpPr>
            <a:spLocks noGrp="1" noChangeArrowheads="1"/>
          </p:cNvSpPr>
          <p:nvPr>
            <p:ph type="body" idx="1"/>
          </p:nvPr>
        </p:nvSpPr>
        <p:spPr>
          <a:xfrm>
            <a:off x="381000" y="838200"/>
            <a:ext cx="8382000" cy="5486400"/>
          </a:xfrm>
        </p:spPr>
        <p:txBody>
          <a:bodyPr/>
          <a:lstStyle/>
          <a:p>
            <a:r>
              <a:rPr lang="en-US" dirty="0"/>
              <a:t>A DC generator is almost the same as an</a:t>
            </a:r>
            <a:r>
              <a:rPr lang="en-US" dirty="0" smtClean="0"/>
              <a:t> AC </a:t>
            </a:r>
            <a:r>
              <a:rPr lang="en-US" dirty="0"/>
              <a:t>generator except the slip rings are replaced by split-ring </a:t>
            </a:r>
            <a:r>
              <a:rPr lang="en-US" dirty="0" err="1"/>
              <a:t>commutators</a:t>
            </a:r>
            <a:endParaRPr lang="en-US" dirty="0"/>
          </a:p>
          <a:p>
            <a:endParaRPr lang="en-US" dirty="0"/>
          </a:p>
          <a:p>
            <a:endParaRPr lang="en-US" dirty="0"/>
          </a:p>
          <a:p>
            <a:endParaRPr lang="en-US" dirty="0"/>
          </a:p>
          <a:p>
            <a:r>
              <a:rPr lang="en-US" dirty="0"/>
              <a:t>Output can be smoothed out by </a:t>
            </a:r>
            <a:r>
              <a:rPr lang="en-US" dirty="0" smtClean="0"/>
              <a:t>placing </a:t>
            </a:r>
            <a:r>
              <a:rPr lang="en-US" dirty="0"/>
              <a:t>a capacitor </a:t>
            </a:r>
            <a:r>
              <a:rPr lang="en-US" dirty="0" smtClean="0"/>
              <a:t>in parallel to </a:t>
            </a:r>
            <a:r>
              <a:rPr lang="en-US" dirty="0"/>
              <a:t>the output</a:t>
            </a:r>
          </a:p>
          <a:p>
            <a:pPr lvl="1"/>
            <a:r>
              <a:rPr lang="en-US" dirty="0"/>
              <a:t>More commonly done using many armature windings</a:t>
            </a:r>
          </a:p>
        </p:txBody>
      </p:sp>
      <p:graphicFrame>
        <p:nvGraphicFramePr>
          <p:cNvPr id="42496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131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24968" name="Picture 8" descr="FG29_014A"/>
          <p:cNvPicPr>
            <a:picLocks noChangeAspect="1" noChangeArrowheads="1"/>
          </p:cNvPicPr>
          <p:nvPr/>
        </p:nvPicPr>
        <p:blipFill>
          <a:blip r:embed="rId8"/>
          <a:srcRect/>
          <a:stretch>
            <a:fillRect/>
          </a:stretch>
        </p:blipFill>
        <p:spPr bwMode="auto">
          <a:xfrm>
            <a:off x="685800" y="2406650"/>
            <a:ext cx="2743200" cy="1524000"/>
          </a:xfrm>
          <a:prstGeom prst="rect">
            <a:avLst/>
          </a:prstGeom>
          <a:noFill/>
        </p:spPr>
      </p:pic>
      <p:pic>
        <p:nvPicPr>
          <p:cNvPr id="424969" name="Picture 9" descr="FG29_014B"/>
          <p:cNvPicPr>
            <a:picLocks noChangeAspect="1" noChangeArrowheads="1"/>
          </p:cNvPicPr>
          <p:nvPr/>
        </p:nvPicPr>
        <p:blipFill>
          <a:blip r:embed="rId9"/>
          <a:srcRect/>
          <a:stretch>
            <a:fillRect/>
          </a:stretch>
        </p:blipFill>
        <p:spPr bwMode="auto">
          <a:xfrm>
            <a:off x="5181600" y="2298700"/>
            <a:ext cx="3048000" cy="1739900"/>
          </a:xfrm>
          <a:prstGeom prst="rect">
            <a:avLst/>
          </a:prstGeom>
          <a:noFill/>
        </p:spPr>
      </p:pic>
      <p:sp>
        <p:nvSpPr>
          <p:cNvPr id="424970" name="AutoShape 10"/>
          <p:cNvSpPr>
            <a:spLocks noChangeArrowheads="1"/>
          </p:cNvSpPr>
          <p:nvPr/>
        </p:nvSpPr>
        <p:spPr bwMode="auto">
          <a:xfrm>
            <a:off x="3200400" y="2619375"/>
            <a:ext cx="2209800" cy="1098550"/>
          </a:xfrm>
          <a:prstGeom prst="rightArrow">
            <a:avLst>
              <a:gd name="adj1" fmla="val 50000"/>
              <a:gd name="adj2" fmla="val 50289"/>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1600" b="1">
                <a:solidFill>
                  <a:srgbClr val="CC0000"/>
                </a:solidFill>
                <a:latin typeface="Arial Narrow" charset="0"/>
              </a:rPr>
              <a:t>Smooth output using many windings</a:t>
            </a:r>
          </a:p>
        </p:txBody>
      </p:sp>
    </p:spTree>
    <p:extLst>
      <p:ext uri="{BB962C8B-B14F-4D97-AF65-F5344CB8AC3E}">
        <p14:creationId xmlns:p14="http://schemas.microsoft.com/office/powerpoint/2010/main" val="26129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Thursday, July 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DCB92CE4-D05D-FB42-9681-E17488CBE121}" type="slidenum">
              <a:rPr lang="en-US"/>
              <a:pPr/>
              <a:t>52</a:t>
            </a:fld>
            <a:endParaRPr lang="en-US"/>
          </a:p>
        </p:txBody>
      </p:sp>
      <p:pic>
        <p:nvPicPr>
          <p:cNvPr id="427010" name="Picture 2" descr="FG29_019"/>
          <p:cNvPicPr>
            <a:picLocks noChangeAspect="1" noChangeArrowheads="1"/>
          </p:cNvPicPr>
          <p:nvPr/>
        </p:nvPicPr>
        <p:blipFill>
          <a:blip r:embed="rId3"/>
          <a:srcRect/>
          <a:stretch>
            <a:fillRect/>
          </a:stretch>
        </p:blipFill>
        <p:spPr bwMode="auto">
          <a:xfrm>
            <a:off x="5105400" y="4495800"/>
            <a:ext cx="3886200" cy="2286000"/>
          </a:xfrm>
          <a:prstGeom prst="rect">
            <a:avLst/>
          </a:prstGeom>
          <a:noFill/>
        </p:spPr>
      </p:pic>
      <p:sp>
        <p:nvSpPr>
          <p:cNvPr id="427011" name="Rectangle 3"/>
          <p:cNvSpPr>
            <a:spLocks noGrp="1" noChangeArrowheads="1"/>
          </p:cNvSpPr>
          <p:nvPr>
            <p:ph type="title"/>
          </p:nvPr>
        </p:nvSpPr>
        <p:spPr>
          <a:xfrm>
            <a:off x="0" y="0"/>
            <a:ext cx="9144000" cy="609600"/>
          </a:xfrm>
        </p:spPr>
        <p:txBody>
          <a:bodyPr/>
          <a:lstStyle/>
          <a:p>
            <a:r>
              <a:rPr lang="en-US"/>
              <a:t>Transformer</a:t>
            </a:r>
          </a:p>
        </p:txBody>
      </p:sp>
      <p:graphicFrame>
        <p:nvGraphicFramePr>
          <p:cNvPr id="4270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233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70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233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70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233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7015" name="Rectangle 7"/>
          <p:cNvSpPr>
            <a:spLocks noGrp="1" noChangeArrowheads="1"/>
          </p:cNvSpPr>
          <p:nvPr>
            <p:ph type="body" idx="1"/>
          </p:nvPr>
        </p:nvSpPr>
        <p:spPr>
          <a:xfrm>
            <a:off x="304800" y="457200"/>
            <a:ext cx="8305800" cy="4343400"/>
          </a:xfrm>
        </p:spPr>
        <p:txBody>
          <a:bodyPr/>
          <a:lstStyle/>
          <a:p>
            <a:pPr>
              <a:lnSpc>
                <a:spcPct val="90000"/>
              </a:lnSpc>
            </a:pPr>
            <a:r>
              <a:rPr lang="en-US" dirty="0">
                <a:sym typeface="Wingdings" charset="2"/>
              </a:rPr>
              <a:t>What is a transformer?</a:t>
            </a:r>
          </a:p>
          <a:p>
            <a:pPr lvl="1">
              <a:lnSpc>
                <a:spcPct val="90000"/>
              </a:lnSpc>
            </a:pPr>
            <a:r>
              <a:rPr lang="en-US" dirty="0">
                <a:sym typeface="Wingdings" charset="2"/>
              </a:rPr>
              <a:t>A device for increasing or decreasing an AC voltage</a:t>
            </a:r>
          </a:p>
          <a:p>
            <a:pPr lvl="1">
              <a:lnSpc>
                <a:spcPct val="90000"/>
              </a:lnSpc>
            </a:pPr>
            <a:r>
              <a:rPr lang="en-US" dirty="0">
                <a:sym typeface="Wingdings" charset="2"/>
              </a:rPr>
              <a:t>A few examples?	</a:t>
            </a:r>
          </a:p>
          <a:p>
            <a:pPr lvl="2">
              <a:lnSpc>
                <a:spcPct val="90000"/>
              </a:lnSpc>
            </a:pPr>
            <a:r>
              <a:rPr lang="en-US" dirty="0">
                <a:sym typeface="Wingdings" charset="2"/>
              </a:rPr>
              <a:t>TV sets to provide </a:t>
            </a:r>
            <a:r>
              <a:rPr lang="en-US" dirty="0" smtClean="0">
                <a:sym typeface="Wingdings" charset="2"/>
              </a:rPr>
              <a:t>the high </a:t>
            </a:r>
            <a:r>
              <a:rPr lang="en-US" dirty="0">
                <a:sym typeface="Wingdings" charset="2"/>
              </a:rPr>
              <a:t>v</a:t>
            </a:r>
            <a:r>
              <a:rPr lang="en-US" dirty="0" smtClean="0">
                <a:sym typeface="Wingdings" charset="2"/>
              </a:rPr>
              <a:t>oltage </a:t>
            </a:r>
            <a:r>
              <a:rPr lang="en-US" dirty="0">
                <a:sym typeface="Wingdings" charset="2"/>
              </a:rPr>
              <a:t>to picture tubes, portable electronic device converters, transformers on the pole, etc </a:t>
            </a:r>
          </a:p>
          <a:p>
            <a:pPr>
              <a:lnSpc>
                <a:spcPct val="90000"/>
              </a:lnSpc>
            </a:pPr>
            <a:r>
              <a:rPr lang="en-US" dirty="0">
                <a:sym typeface="Wingdings" charset="2"/>
              </a:rPr>
              <a:t>A transformer consists of two coils of wires known as</a:t>
            </a:r>
            <a:r>
              <a:rPr lang="en-US" dirty="0" smtClean="0">
                <a:sym typeface="Wingdings" charset="2"/>
              </a:rPr>
              <a:t> the primary </a:t>
            </a:r>
            <a:r>
              <a:rPr lang="en-US" dirty="0">
                <a:sym typeface="Wingdings" charset="2"/>
              </a:rPr>
              <a:t>and</a:t>
            </a:r>
            <a:r>
              <a:rPr lang="en-US" dirty="0" smtClean="0">
                <a:sym typeface="Wingdings" charset="2"/>
              </a:rPr>
              <a:t> the secondary</a:t>
            </a:r>
            <a:endParaRPr lang="en-US" dirty="0">
              <a:sym typeface="Wingdings" charset="2"/>
            </a:endParaRPr>
          </a:p>
          <a:p>
            <a:pPr lvl="1">
              <a:lnSpc>
                <a:spcPct val="90000"/>
              </a:lnSpc>
            </a:pPr>
            <a:r>
              <a:rPr lang="en-US" dirty="0">
                <a:sym typeface="Wingdings" charset="2"/>
              </a:rPr>
              <a:t>The two coils can be interwoven or linked by a laminated soft iron core to reduce</a:t>
            </a:r>
            <a:r>
              <a:rPr lang="en-US" dirty="0" smtClean="0">
                <a:sym typeface="Wingdings" charset="2"/>
              </a:rPr>
              <a:t> losses due to Eddy current</a:t>
            </a:r>
            <a:endParaRPr lang="en-US" dirty="0">
              <a:sym typeface="Wingdings" charset="2"/>
            </a:endParaRPr>
          </a:p>
        </p:txBody>
      </p:sp>
      <p:graphicFrame>
        <p:nvGraphicFramePr>
          <p:cNvPr id="427016"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233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7017" name="Rectangle 9"/>
          <p:cNvSpPr>
            <a:spLocks noChangeArrowheads="1"/>
          </p:cNvSpPr>
          <p:nvPr/>
        </p:nvSpPr>
        <p:spPr bwMode="auto">
          <a:xfrm>
            <a:off x="304800" y="4495800"/>
            <a:ext cx="5181600" cy="1752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sym typeface="Wingdings" charset="2"/>
              </a:rPr>
              <a:t>Transformers are designed so that all magnetic flux produced by the primary coil pass through the secondary</a:t>
            </a:r>
          </a:p>
        </p:txBody>
      </p:sp>
    </p:spTree>
    <p:extLst>
      <p:ext uri="{BB962C8B-B14F-4D97-AF65-F5344CB8AC3E}">
        <p14:creationId xmlns:p14="http://schemas.microsoft.com/office/powerpoint/2010/main" val="10720946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Thursday, July 5,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58B0673C-7B41-4648-9C1F-743CCA0E598C}" type="slidenum">
              <a:rPr lang="en-US"/>
              <a:pPr/>
              <a:t>53</a:t>
            </a:fld>
            <a:endParaRPr lang="en-US"/>
          </a:p>
        </p:txBody>
      </p:sp>
      <p:pic>
        <p:nvPicPr>
          <p:cNvPr id="428034" name="Picture 2" descr="FG29_019"/>
          <p:cNvPicPr>
            <a:picLocks noChangeAspect="1" noChangeArrowheads="1"/>
          </p:cNvPicPr>
          <p:nvPr/>
        </p:nvPicPr>
        <p:blipFill>
          <a:blip r:embed="rId3"/>
          <a:srcRect/>
          <a:stretch>
            <a:fillRect/>
          </a:stretch>
        </p:blipFill>
        <p:spPr bwMode="auto">
          <a:xfrm>
            <a:off x="5410200" y="3581400"/>
            <a:ext cx="3886200" cy="2971800"/>
          </a:xfrm>
          <a:prstGeom prst="rect">
            <a:avLst/>
          </a:prstGeom>
          <a:noFill/>
        </p:spPr>
      </p:pic>
      <p:sp>
        <p:nvSpPr>
          <p:cNvPr id="428035" name="Rectangle 3"/>
          <p:cNvSpPr>
            <a:spLocks noGrp="1" noChangeArrowheads="1"/>
          </p:cNvSpPr>
          <p:nvPr>
            <p:ph type="title"/>
          </p:nvPr>
        </p:nvSpPr>
        <p:spPr>
          <a:xfrm>
            <a:off x="0" y="0"/>
            <a:ext cx="9144000" cy="609600"/>
          </a:xfrm>
        </p:spPr>
        <p:txBody>
          <a:bodyPr/>
          <a:lstStyle/>
          <a:p>
            <a:r>
              <a:rPr lang="en-US"/>
              <a:t>How does a transformer work?</a:t>
            </a:r>
          </a:p>
        </p:txBody>
      </p:sp>
      <p:graphicFrame>
        <p:nvGraphicFramePr>
          <p:cNvPr id="4280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3615"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80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361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80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361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8039" name="Rectangle 7"/>
          <p:cNvSpPr>
            <a:spLocks noGrp="1" noChangeArrowheads="1"/>
          </p:cNvSpPr>
          <p:nvPr>
            <p:ph type="body" idx="1"/>
          </p:nvPr>
        </p:nvSpPr>
        <p:spPr>
          <a:xfrm>
            <a:off x="304800" y="457200"/>
            <a:ext cx="8534400" cy="5791200"/>
          </a:xfrm>
        </p:spPr>
        <p:txBody>
          <a:bodyPr/>
          <a:lstStyle/>
          <a:p>
            <a:r>
              <a:rPr lang="en-US" dirty="0">
                <a:sym typeface="Wingdings" charset="2"/>
              </a:rPr>
              <a:t>When an AC voltage is applied to the primary, the changing B it produces will induce voltage of the same frequency in the secondary wire</a:t>
            </a:r>
          </a:p>
          <a:p>
            <a:r>
              <a:rPr lang="en-US" dirty="0">
                <a:sym typeface="Wingdings" charset="2"/>
              </a:rPr>
              <a:t>So how would we make the voltage different?</a:t>
            </a:r>
          </a:p>
          <a:p>
            <a:pPr lvl="1"/>
            <a:r>
              <a:rPr lang="en-US" dirty="0">
                <a:sym typeface="Wingdings" charset="2"/>
              </a:rPr>
              <a:t>By varying the number of loops in each coil</a:t>
            </a:r>
          </a:p>
          <a:p>
            <a:pPr lvl="1"/>
            <a:r>
              <a:rPr lang="en-US" dirty="0">
                <a:sym typeface="Wingdings" charset="2"/>
              </a:rPr>
              <a:t>From Faraday’s law, the induced </a:t>
            </a:r>
            <a:r>
              <a:rPr lang="en-US" dirty="0" err="1">
                <a:sym typeface="Wingdings" charset="2"/>
              </a:rPr>
              <a:t>emf</a:t>
            </a:r>
            <a:r>
              <a:rPr lang="en-US" dirty="0">
                <a:sym typeface="Wingdings" charset="2"/>
              </a:rPr>
              <a:t> in the secondary is </a:t>
            </a:r>
          </a:p>
          <a:p>
            <a:pPr lvl="1"/>
            <a:r>
              <a:rPr lang="en-US" dirty="0">
                <a:sym typeface="Wingdings" charset="2"/>
              </a:rPr>
              <a:t> </a:t>
            </a:r>
          </a:p>
          <a:p>
            <a:pPr lvl="1"/>
            <a:r>
              <a:rPr lang="en-US" dirty="0">
                <a:sym typeface="Wingdings" charset="2"/>
              </a:rPr>
              <a:t>The input primary voltage is</a:t>
            </a:r>
          </a:p>
          <a:p>
            <a:pPr lvl="1"/>
            <a:r>
              <a:rPr lang="en-US" dirty="0">
                <a:sym typeface="Wingdings" charset="2"/>
              </a:rPr>
              <a:t> </a:t>
            </a:r>
          </a:p>
          <a:p>
            <a:pPr lvl="1"/>
            <a:r>
              <a:rPr lang="en-US" dirty="0">
                <a:sym typeface="Wingdings" charset="2"/>
              </a:rPr>
              <a:t>Since </a:t>
            </a:r>
            <a:r>
              <a:rPr lang="en-US" dirty="0" err="1" smtClean="0">
                <a:sym typeface="Wingdings" charset="2"/>
              </a:rPr>
              <a:t>d</a:t>
            </a:r>
            <a:r>
              <a:rPr lang="en-US" dirty="0" err="1" smtClean="0">
                <a:latin typeface="Symbol" charset="2"/>
                <a:sym typeface="Wingdings" charset="2"/>
              </a:rPr>
              <a:t>Φ</a:t>
            </a:r>
            <a:r>
              <a:rPr lang="en-US" baseline="-25000" dirty="0" err="1" smtClean="0">
                <a:sym typeface="Wingdings" charset="2"/>
              </a:rPr>
              <a:t>B</a:t>
            </a:r>
            <a:r>
              <a:rPr lang="en-US" dirty="0" err="1">
                <a:sym typeface="Wingdings" charset="2"/>
              </a:rPr>
              <a:t>/dt</a:t>
            </a:r>
            <a:r>
              <a:rPr lang="en-US" dirty="0">
                <a:sym typeface="Wingdings" charset="2"/>
              </a:rPr>
              <a:t> is the same, we obtain</a:t>
            </a:r>
          </a:p>
          <a:p>
            <a:pPr lvl="1"/>
            <a:r>
              <a:rPr lang="en-US" dirty="0">
                <a:sym typeface="Wingdings" charset="2"/>
              </a:rPr>
              <a:t>  </a:t>
            </a:r>
          </a:p>
        </p:txBody>
      </p:sp>
      <p:graphicFrame>
        <p:nvGraphicFramePr>
          <p:cNvPr id="42804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3618"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8041" name="Object 9"/>
          <p:cNvGraphicFramePr>
            <a:graphicFrameLocks noChangeAspect="1"/>
          </p:cNvGraphicFramePr>
          <p:nvPr/>
        </p:nvGraphicFramePr>
        <p:xfrm>
          <a:off x="1143000" y="3694113"/>
          <a:ext cx="692150" cy="461962"/>
        </p:xfrm>
        <a:graphic>
          <a:graphicData uri="http://schemas.openxmlformats.org/presentationml/2006/ole">
            <mc:AlternateContent xmlns:mc="http://schemas.openxmlformats.org/markup-compatibility/2006">
              <mc:Choice xmlns:v="urn:schemas-microsoft-com:vml" Requires="v">
                <p:oleObj spid="_x0000_s433619" name="Equation" r:id="rId9" imgW="304560" imgH="203040" progId="Equation.DSMT4">
                  <p:embed/>
                </p:oleObj>
              </mc:Choice>
              <mc:Fallback>
                <p:oleObj name="Equation" r:id="rId9" imgW="3045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3694113"/>
                        <a:ext cx="692150" cy="461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8042" name="Object 10"/>
          <p:cNvGraphicFramePr>
            <a:graphicFrameLocks noChangeAspect="1"/>
          </p:cNvGraphicFramePr>
          <p:nvPr/>
        </p:nvGraphicFramePr>
        <p:xfrm>
          <a:off x="1143000" y="4679950"/>
          <a:ext cx="682625" cy="455613"/>
        </p:xfrm>
        <a:graphic>
          <a:graphicData uri="http://schemas.openxmlformats.org/presentationml/2006/ole">
            <mc:AlternateContent xmlns:mc="http://schemas.openxmlformats.org/markup-compatibility/2006">
              <mc:Choice xmlns:v="urn:schemas-microsoft-com:vml" Requires="v">
                <p:oleObj spid="_x0000_s433620" name="Equation" r:id="rId11" imgW="304560" imgH="203040" progId="Equation.DSMT4">
                  <p:embed/>
                </p:oleObj>
              </mc:Choice>
              <mc:Fallback>
                <p:oleObj name="Equation" r:id="rId11" imgW="3045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679950"/>
                        <a:ext cx="682625" cy="455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8043" name="Object 11"/>
          <p:cNvGraphicFramePr>
            <a:graphicFrameLocks noChangeAspect="1"/>
          </p:cNvGraphicFramePr>
          <p:nvPr/>
        </p:nvGraphicFramePr>
        <p:xfrm>
          <a:off x="1295400" y="5715000"/>
          <a:ext cx="1371600" cy="976313"/>
        </p:xfrm>
        <a:graphic>
          <a:graphicData uri="http://schemas.openxmlformats.org/presentationml/2006/ole">
            <mc:AlternateContent xmlns:mc="http://schemas.openxmlformats.org/markup-compatibility/2006">
              <mc:Choice xmlns:v="urn:schemas-microsoft-com:vml" Requires="v">
                <p:oleObj spid="_x0000_s433621" name="Equation" r:id="rId13" imgW="571320" imgH="406080" progId="Equation.DSMT4">
                  <p:embed/>
                </p:oleObj>
              </mc:Choice>
              <mc:Fallback>
                <p:oleObj name="Equation" r:id="rId13" imgW="57132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5715000"/>
                        <a:ext cx="1371600" cy="9763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428044" name="Text Box 12"/>
          <p:cNvSpPr txBox="1">
            <a:spLocks noChangeArrowheads="1"/>
          </p:cNvSpPr>
          <p:nvPr/>
        </p:nvSpPr>
        <p:spPr bwMode="auto">
          <a:xfrm>
            <a:off x="3276600" y="5778500"/>
            <a:ext cx="1616075"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a:solidFill>
                  <a:srgbClr val="FF0000"/>
                </a:solidFill>
                <a:latin typeface="Arial Narrow" charset="0"/>
              </a:rPr>
              <a:t>Transformer Equation </a:t>
            </a:r>
          </a:p>
        </p:txBody>
      </p:sp>
      <p:graphicFrame>
        <p:nvGraphicFramePr>
          <p:cNvPr id="428045" name="Object 13"/>
          <p:cNvGraphicFramePr>
            <a:graphicFrameLocks noChangeAspect="1"/>
          </p:cNvGraphicFramePr>
          <p:nvPr/>
        </p:nvGraphicFramePr>
        <p:xfrm>
          <a:off x="1778000" y="3505200"/>
          <a:ext cx="1270000" cy="835025"/>
        </p:xfrm>
        <a:graphic>
          <a:graphicData uri="http://schemas.openxmlformats.org/presentationml/2006/ole">
            <mc:AlternateContent xmlns:mc="http://schemas.openxmlformats.org/markup-compatibility/2006">
              <mc:Choice xmlns:v="urn:schemas-microsoft-com:vml" Requires="v">
                <p:oleObj spid="_x0000_s433622" name="Equation" r:id="rId15" imgW="558720" imgH="368280" progId="Equation.DSMT4">
                  <p:embed/>
                </p:oleObj>
              </mc:Choice>
              <mc:Fallback>
                <p:oleObj name="Equation" r:id="rId15" imgW="55872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78000" y="3505200"/>
                        <a:ext cx="1270000" cy="8350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8046" name="Object 14"/>
          <p:cNvGraphicFramePr>
            <a:graphicFrameLocks noChangeAspect="1"/>
          </p:cNvGraphicFramePr>
          <p:nvPr/>
        </p:nvGraphicFramePr>
        <p:xfrm>
          <a:off x="1797050" y="4508500"/>
          <a:ext cx="1250950" cy="825500"/>
        </p:xfrm>
        <a:graphic>
          <a:graphicData uri="http://schemas.openxmlformats.org/presentationml/2006/ole">
            <mc:AlternateContent xmlns:mc="http://schemas.openxmlformats.org/markup-compatibility/2006">
              <mc:Choice xmlns:v="urn:schemas-microsoft-com:vml" Requires="v">
                <p:oleObj spid="_x0000_s433623" name="Equation" r:id="rId17" imgW="558720" imgH="368280" progId="Equation.DSMT4">
                  <p:embed/>
                </p:oleObj>
              </mc:Choice>
              <mc:Fallback>
                <p:oleObj name="Equation" r:id="rId17" imgW="55872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7050" y="4508500"/>
                        <a:ext cx="1250950" cy="825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06429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July 5,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A9FFEA92-B59B-0C4C-975A-A9B803E4726E}" type="slidenum">
              <a:rPr lang="en-US"/>
              <a:pPr/>
              <a:t>54</a:t>
            </a:fld>
            <a:endParaRPr lang="en-US"/>
          </a:p>
        </p:txBody>
      </p:sp>
      <p:sp>
        <p:nvSpPr>
          <p:cNvPr id="429058" name="Rectangle 2"/>
          <p:cNvSpPr>
            <a:spLocks noGrp="1" noChangeArrowheads="1"/>
          </p:cNvSpPr>
          <p:nvPr>
            <p:ph type="title"/>
          </p:nvPr>
        </p:nvSpPr>
        <p:spPr>
          <a:xfrm>
            <a:off x="0" y="0"/>
            <a:ext cx="9144000" cy="609600"/>
          </a:xfrm>
        </p:spPr>
        <p:txBody>
          <a:bodyPr/>
          <a:lstStyle/>
          <a:p>
            <a:r>
              <a:rPr lang="en-US"/>
              <a:t>Transformer Equation</a:t>
            </a:r>
          </a:p>
        </p:txBody>
      </p:sp>
      <p:graphicFrame>
        <p:nvGraphicFramePr>
          <p:cNvPr id="42905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453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906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453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906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453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9062" name="Rectangle 6"/>
          <p:cNvSpPr>
            <a:spLocks noGrp="1" noChangeArrowheads="1"/>
          </p:cNvSpPr>
          <p:nvPr>
            <p:ph type="body" idx="1"/>
          </p:nvPr>
        </p:nvSpPr>
        <p:spPr>
          <a:xfrm>
            <a:off x="304800" y="609600"/>
            <a:ext cx="8839200" cy="5715000"/>
          </a:xfrm>
        </p:spPr>
        <p:txBody>
          <a:bodyPr/>
          <a:lstStyle/>
          <a:p>
            <a:pPr>
              <a:lnSpc>
                <a:spcPct val="90000"/>
              </a:lnSpc>
            </a:pPr>
            <a:r>
              <a:rPr lang="en-US" dirty="0">
                <a:sym typeface="Wingdings" charset="2"/>
              </a:rPr>
              <a:t>The transformer equation does not work for DC current</a:t>
            </a:r>
            <a:r>
              <a:rPr lang="en-US" dirty="0" smtClean="0">
                <a:sym typeface="Wingdings" charset="2"/>
              </a:rPr>
              <a:t> </a:t>
            </a:r>
          </a:p>
          <a:p>
            <a:pPr lvl="1">
              <a:lnSpc>
                <a:spcPct val="90000"/>
              </a:lnSpc>
            </a:pPr>
            <a:r>
              <a:rPr lang="en-US" dirty="0" smtClean="0">
                <a:sym typeface="Wingdings" charset="2"/>
              </a:rPr>
              <a:t>Since </a:t>
            </a:r>
            <a:r>
              <a:rPr lang="en-US" dirty="0">
                <a:sym typeface="Wingdings" charset="2"/>
              </a:rPr>
              <a:t>there is no change of magnetic </a:t>
            </a:r>
            <a:r>
              <a:rPr lang="en-US" dirty="0" smtClean="0">
                <a:sym typeface="Wingdings" charset="2"/>
              </a:rPr>
              <a:t>flux!!</a:t>
            </a:r>
          </a:p>
          <a:p>
            <a:pPr>
              <a:lnSpc>
                <a:spcPct val="90000"/>
              </a:lnSpc>
            </a:pPr>
            <a:r>
              <a:rPr lang="en-US" dirty="0">
                <a:sym typeface="Wingdings" charset="2"/>
              </a:rPr>
              <a:t>If N</a:t>
            </a:r>
            <a:r>
              <a:rPr lang="en-US" baseline="-25000" dirty="0">
                <a:sym typeface="Wingdings" charset="2"/>
              </a:rPr>
              <a:t>S</a:t>
            </a:r>
            <a:r>
              <a:rPr lang="en-US" dirty="0">
                <a:sym typeface="Wingdings" charset="2"/>
              </a:rPr>
              <a:t>&gt;N</a:t>
            </a:r>
            <a:r>
              <a:rPr lang="en-US" baseline="-25000" dirty="0">
                <a:sym typeface="Wingdings" charset="2"/>
              </a:rPr>
              <a:t>P</a:t>
            </a:r>
            <a:r>
              <a:rPr lang="en-US" dirty="0">
                <a:sym typeface="Wingdings" charset="2"/>
              </a:rPr>
              <a:t>, the output voltage is greater than the input so it is called a step-up transformer while N</a:t>
            </a:r>
            <a:r>
              <a:rPr lang="en-US" baseline="-25000" dirty="0">
                <a:sym typeface="Wingdings" charset="2"/>
              </a:rPr>
              <a:t>S</a:t>
            </a:r>
            <a:r>
              <a:rPr lang="en-US" dirty="0">
                <a:sym typeface="Wingdings" charset="2"/>
              </a:rPr>
              <a:t>&lt;N</a:t>
            </a:r>
            <a:r>
              <a:rPr lang="en-US" baseline="-25000" dirty="0">
                <a:sym typeface="Wingdings" charset="2"/>
              </a:rPr>
              <a:t>P</a:t>
            </a:r>
            <a:r>
              <a:rPr lang="en-US" dirty="0">
                <a:sym typeface="Wingdings" charset="2"/>
              </a:rPr>
              <a:t> is called step-down transformer</a:t>
            </a:r>
          </a:p>
          <a:p>
            <a:pPr>
              <a:lnSpc>
                <a:spcPct val="90000"/>
              </a:lnSpc>
            </a:pPr>
            <a:r>
              <a:rPr lang="en-US" dirty="0">
                <a:sym typeface="Wingdings" charset="2"/>
              </a:rPr>
              <a:t>Now, it looks like energy conservation is violated since we can get more </a:t>
            </a:r>
            <a:r>
              <a:rPr lang="en-US" dirty="0" err="1">
                <a:sym typeface="Wingdings" charset="2"/>
              </a:rPr>
              <a:t>emf</a:t>
            </a:r>
            <a:r>
              <a:rPr lang="en-US" dirty="0">
                <a:sym typeface="Wingdings" charset="2"/>
              </a:rPr>
              <a:t> from smaller ones, right?</a:t>
            </a:r>
          </a:p>
          <a:p>
            <a:pPr lvl="1">
              <a:lnSpc>
                <a:spcPct val="90000"/>
              </a:lnSpc>
            </a:pPr>
            <a:r>
              <a:rPr lang="en-US" dirty="0">
                <a:sym typeface="Wingdings" charset="2"/>
              </a:rPr>
              <a:t>Wrong! Wrong! Wrong! Energy is always conserved!</a:t>
            </a:r>
          </a:p>
          <a:p>
            <a:pPr lvl="1">
              <a:lnSpc>
                <a:spcPct val="90000"/>
              </a:lnSpc>
            </a:pPr>
            <a:r>
              <a:rPr lang="en-US" dirty="0">
                <a:sym typeface="Wingdings" charset="2"/>
              </a:rPr>
              <a:t>A well designed transformer can be more than 99% efficient</a:t>
            </a:r>
          </a:p>
          <a:p>
            <a:pPr lvl="1">
              <a:lnSpc>
                <a:spcPct val="90000"/>
              </a:lnSpc>
            </a:pPr>
            <a:r>
              <a:rPr lang="en-US" dirty="0">
                <a:sym typeface="Wingdings" charset="2"/>
              </a:rPr>
              <a:t>The power output is the same as the input: </a:t>
            </a:r>
          </a:p>
          <a:p>
            <a:pPr lvl="1">
              <a:lnSpc>
                <a:spcPct val="90000"/>
              </a:lnSpc>
            </a:pPr>
            <a:r>
              <a:rPr lang="en-US" dirty="0">
                <a:sym typeface="Wingdings" charset="2"/>
              </a:rPr>
              <a:t>  </a:t>
            </a:r>
          </a:p>
          <a:p>
            <a:pPr lvl="1">
              <a:lnSpc>
                <a:spcPct val="90000"/>
              </a:lnSpc>
            </a:pPr>
            <a:r>
              <a:rPr lang="en-US" dirty="0">
                <a:sym typeface="Wingdings" charset="2"/>
              </a:rPr>
              <a:t> </a:t>
            </a:r>
          </a:p>
        </p:txBody>
      </p:sp>
      <p:graphicFrame>
        <p:nvGraphicFramePr>
          <p:cNvPr id="4290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454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9064" name="Object 8"/>
          <p:cNvGraphicFramePr>
            <a:graphicFrameLocks noChangeAspect="1"/>
          </p:cNvGraphicFramePr>
          <p:nvPr>
            <p:extLst/>
          </p:nvPr>
        </p:nvGraphicFramePr>
        <p:xfrm>
          <a:off x="1152525" y="5334000"/>
          <a:ext cx="981075" cy="461962"/>
        </p:xfrm>
        <a:graphic>
          <a:graphicData uri="http://schemas.openxmlformats.org/presentationml/2006/ole">
            <mc:AlternateContent xmlns:mc="http://schemas.openxmlformats.org/markup-compatibility/2006">
              <mc:Choice xmlns:v="urn:schemas-microsoft-com:vml" Requires="v">
                <p:oleObj spid="_x0000_s434541" name="Equation" r:id="rId8" imgW="431640" imgH="203040" progId="Equation.DSMT4">
                  <p:embed/>
                </p:oleObj>
              </mc:Choice>
              <mc:Fallback>
                <p:oleObj name="Equation" r:id="rId8" imgW="43164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525" y="5334000"/>
                        <a:ext cx="981075" cy="461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29065" name="Object 9"/>
          <p:cNvGraphicFramePr>
            <a:graphicFrameLocks noChangeAspect="1"/>
          </p:cNvGraphicFramePr>
          <p:nvPr/>
        </p:nvGraphicFramePr>
        <p:xfrm>
          <a:off x="1208088" y="5857875"/>
          <a:ext cx="1992312" cy="923925"/>
        </p:xfrm>
        <a:graphic>
          <a:graphicData uri="http://schemas.openxmlformats.org/presentationml/2006/ole">
            <mc:AlternateContent xmlns:mc="http://schemas.openxmlformats.org/markup-compatibility/2006">
              <mc:Choice xmlns:v="urn:schemas-microsoft-com:vml" Requires="v">
                <p:oleObj spid="_x0000_s434542" name="Equation" r:id="rId10" imgW="876240" imgH="406080" progId="Equation.DSMT4">
                  <p:embed/>
                </p:oleObj>
              </mc:Choice>
              <mc:Fallback>
                <p:oleObj name="Equation" r:id="rId10" imgW="8762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8088" y="5857875"/>
                        <a:ext cx="1992312" cy="92392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429066" name="Object 10"/>
          <p:cNvGraphicFramePr>
            <a:graphicFrameLocks noChangeAspect="1"/>
          </p:cNvGraphicFramePr>
          <p:nvPr>
            <p:extLst/>
          </p:nvPr>
        </p:nvGraphicFramePr>
        <p:xfrm>
          <a:off x="2155825" y="5334000"/>
          <a:ext cx="663575" cy="461962"/>
        </p:xfrm>
        <a:graphic>
          <a:graphicData uri="http://schemas.openxmlformats.org/presentationml/2006/ole">
            <mc:AlternateContent xmlns:mc="http://schemas.openxmlformats.org/markup-compatibility/2006">
              <mc:Choice xmlns:v="urn:schemas-microsoft-com:vml" Requires="v">
                <p:oleObj spid="_x0000_s434543" name="Equation" r:id="rId12" imgW="291960" imgH="203040" progId="Equation.DSMT4">
                  <p:embed/>
                </p:oleObj>
              </mc:Choice>
              <mc:Fallback>
                <p:oleObj name="Equation" r:id="rId12" imgW="29196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5825" y="5334000"/>
                        <a:ext cx="663575" cy="461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29068" name="Text Box 12"/>
          <p:cNvSpPr txBox="1">
            <a:spLocks noChangeArrowheads="1"/>
          </p:cNvSpPr>
          <p:nvPr/>
        </p:nvSpPr>
        <p:spPr bwMode="auto">
          <a:xfrm>
            <a:off x="3352800" y="5486400"/>
            <a:ext cx="5715000" cy="646331"/>
          </a:xfrm>
          <a:prstGeom prst="rect">
            <a:avLst/>
          </a:prstGeom>
          <a:solidFill>
            <a:srgbClr val="FFFFCC"/>
          </a:solidFill>
          <a:ln w="38100">
            <a:solidFill>
              <a:srgbClr val="FF0000"/>
            </a:solidFill>
            <a:miter lim="800000"/>
            <a:headEnd/>
            <a:tailEnd/>
          </a:ln>
          <a:effectLst/>
        </p:spPr>
        <p:txBody>
          <a:bodyPr wrap="square">
            <a:prstTxWarp prst="textNoShape">
              <a:avLst/>
            </a:prstTxWarp>
            <a:spAutoFit/>
          </a:bodyPr>
          <a:lstStyle/>
          <a:p>
            <a:r>
              <a:rPr lang="en-US" sz="1800">
                <a:solidFill>
                  <a:srgbClr val="FF0000"/>
                </a:solidFill>
                <a:latin typeface="Arial Narrow" charset="0"/>
              </a:rPr>
              <a:t>The output current for </a:t>
            </a:r>
            <a:r>
              <a:rPr lang="en-US" sz="1800" smtClean="0">
                <a:solidFill>
                  <a:srgbClr val="FF0000"/>
                </a:solidFill>
                <a:latin typeface="Arial Narrow" charset="0"/>
              </a:rPr>
              <a:t>a step-up </a:t>
            </a:r>
            <a:r>
              <a:rPr lang="en-US" sz="1800">
                <a:solidFill>
                  <a:srgbClr val="FF0000"/>
                </a:solidFill>
                <a:latin typeface="Arial Narrow" charset="0"/>
              </a:rPr>
              <a:t>transformer will be lower than the input, while it is larger for </a:t>
            </a:r>
            <a:r>
              <a:rPr lang="en-US" sz="1800" smtClean="0">
                <a:solidFill>
                  <a:srgbClr val="FF0000"/>
                </a:solidFill>
                <a:latin typeface="Arial Narrow" charset="0"/>
              </a:rPr>
              <a:t>a step-down </a:t>
            </a:r>
            <a:r>
              <a:rPr lang="en-US" sz="1800">
                <a:solidFill>
                  <a:srgbClr val="FF0000"/>
                </a:solidFill>
                <a:latin typeface="Arial Narrow" charset="0"/>
              </a:rPr>
              <a:t>x-former than the input.</a:t>
            </a:r>
          </a:p>
        </p:txBody>
      </p:sp>
    </p:spTree>
    <p:extLst>
      <p:ext uri="{BB962C8B-B14F-4D97-AF65-F5344CB8AC3E}">
        <p14:creationId xmlns:p14="http://schemas.microsoft.com/office/powerpoint/2010/main" val="1289295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July 5, 2018</a:t>
            </a:r>
            <a:endParaRPr lang="en-US"/>
          </a:p>
        </p:txBody>
      </p:sp>
      <p:sp>
        <p:nvSpPr>
          <p:cNvPr id="27" name="Footer Placeholder 4"/>
          <p:cNvSpPr>
            <a:spLocks noGrp="1"/>
          </p:cNvSpPr>
          <p:nvPr>
            <p:ph type="ftr" sz="quarter" idx="11"/>
          </p:nvPr>
        </p:nvSpPr>
        <p:spPr/>
        <p:txBody>
          <a:bodyPr/>
          <a:lstStyle/>
          <a:p>
            <a:r>
              <a:rPr lang="de-DE" smtClean="0"/>
              <a:t>PHYS 1444-001, Summer 2018               Dr. Jaehoon Yu</a:t>
            </a:r>
            <a:endParaRPr lang="en-US"/>
          </a:p>
        </p:txBody>
      </p:sp>
      <p:sp>
        <p:nvSpPr>
          <p:cNvPr id="28" name="Slide Number Placeholder 5"/>
          <p:cNvSpPr>
            <a:spLocks noGrp="1"/>
          </p:cNvSpPr>
          <p:nvPr>
            <p:ph type="sldNum" sz="quarter" idx="12"/>
          </p:nvPr>
        </p:nvSpPr>
        <p:spPr/>
        <p:txBody>
          <a:bodyPr/>
          <a:lstStyle/>
          <a:p>
            <a:fld id="{F967427F-6D10-A94C-9307-5AB9DAAF39E3}" type="slidenum">
              <a:rPr lang="en-US"/>
              <a:pPr/>
              <a:t>55</a:t>
            </a:fld>
            <a:endParaRPr lang="en-US"/>
          </a:p>
        </p:txBody>
      </p:sp>
      <p:sp>
        <p:nvSpPr>
          <p:cNvPr id="430082" name="Rectangle 2"/>
          <p:cNvSpPr>
            <a:spLocks noGrp="1" noChangeArrowheads="1"/>
          </p:cNvSpPr>
          <p:nvPr>
            <p:ph type="title"/>
          </p:nvPr>
        </p:nvSpPr>
        <p:spPr>
          <a:xfrm>
            <a:off x="228600" y="-76200"/>
            <a:ext cx="8686800" cy="762000"/>
          </a:xfrm>
        </p:spPr>
        <p:txBody>
          <a:bodyPr/>
          <a:lstStyle/>
          <a:p>
            <a:r>
              <a:rPr lang="en-US" dirty="0"/>
              <a:t>Example</a:t>
            </a:r>
            <a:r>
              <a:rPr lang="en-US" dirty="0" smtClean="0"/>
              <a:t> for A Transformer </a:t>
            </a:r>
            <a:endParaRPr lang="en-US" dirty="0"/>
          </a:p>
        </p:txBody>
      </p:sp>
      <p:sp>
        <p:nvSpPr>
          <p:cNvPr id="430083" name="Text Box 3"/>
          <p:cNvSpPr txBox="1">
            <a:spLocks noChangeArrowheads="1"/>
          </p:cNvSpPr>
          <p:nvPr/>
        </p:nvSpPr>
        <p:spPr bwMode="auto">
          <a:xfrm>
            <a:off x="381000" y="609600"/>
            <a:ext cx="8458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Portable radio transformer. </a:t>
            </a:r>
            <a:r>
              <a:rPr lang="en-US" dirty="0">
                <a:solidFill>
                  <a:schemeClr val="accent2"/>
                </a:solidFill>
                <a:latin typeface="Arial Narrow" charset="0"/>
              </a:rPr>
              <a:t>A transformer for home use of a portable radio reduces 120-V</a:t>
            </a:r>
            <a:r>
              <a:rPr lang="en-US" dirty="0" smtClean="0">
                <a:solidFill>
                  <a:schemeClr val="accent2"/>
                </a:solidFill>
                <a:latin typeface="Arial Narrow" charset="0"/>
              </a:rPr>
              <a:t> AC </a:t>
            </a:r>
            <a:r>
              <a:rPr lang="en-US" dirty="0">
                <a:solidFill>
                  <a:schemeClr val="accent2"/>
                </a:solidFill>
                <a:latin typeface="Arial Narrow" charset="0"/>
              </a:rPr>
              <a:t>to 9.0V</a:t>
            </a:r>
            <a:r>
              <a:rPr lang="en-US" dirty="0" smtClean="0">
                <a:solidFill>
                  <a:schemeClr val="accent2"/>
                </a:solidFill>
                <a:latin typeface="Arial Narrow" charset="0"/>
              </a:rPr>
              <a:t> AC.  </a:t>
            </a:r>
            <a:r>
              <a:rPr lang="en-US" dirty="0">
                <a:solidFill>
                  <a:schemeClr val="accent2"/>
                </a:solidFill>
                <a:latin typeface="Arial Narrow" charset="0"/>
              </a:rPr>
              <a:t>The secondary contains 30 turns, and the radio draws 400mA.  Calculate (a) the number of turns in the </a:t>
            </a:r>
            <a:r>
              <a:rPr lang="en-US" dirty="0" smtClean="0">
                <a:solidFill>
                  <a:schemeClr val="accent2"/>
                </a:solidFill>
                <a:latin typeface="Arial Narrow" charset="0"/>
              </a:rPr>
              <a:t>primary </a:t>
            </a:r>
            <a:r>
              <a:rPr lang="en-US" dirty="0">
                <a:solidFill>
                  <a:schemeClr val="accent2"/>
                </a:solidFill>
                <a:latin typeface="Arial Narrow" charset="0"/>
              </a:rPr>
              <a:t>(</a:t>
            </a:r>
            <a:r>
              <a:rPr lang="en-US" dirty="0" err="1">
                <a:solidFill>
                  <a:schemeClr val="accent2"/>
                </a:solidFill>
                <a:latin typeface="Arial Narrow" charset="0"/>
              </a:rPr>
              <a:t>b</a:t>
            </a:r>
            <a:r>
              <a:rPr lang="en-US" dirty="0">
                <a:solidFill>
                  <a:schemeClr val="accent2"/>
                </a:solidFill>
                <a:latin typeface="Arial Narrow" charset="0"/>
              </a:rPr>
              <a:t>) the current in the </a:t>
            </a:r>
            <a:r>
              <a:rPr lang="en-US" dirty="0" smtClean="0">
                <a:solidFill>
                  <a:schemeClr val="accent2"/>
                </a:solidFill>
                <a:latin typeface="Arial Narrow" charset="0"/>
              </a:rPr>
              <a:t>primary and </a:t>
            </a:r>
            <a:r>
              <a:rPr lang="en-US" dirty="0">
                <a:solidFill>
                  <a:schemeClr val="accent2"/>
                </a:solidFill>
                <a:latin typeface="Arial Narrow" charset="0"/>
              </a:rPr>
              <a:t>(</a:t>
            </a:r>
            <a:r>
              <a:rPr lang="en-US" dirty="0" err="1">
                <a:solidFill>
                  <a:schemeClr val="accent2"/>
                </a:solidFill>
                <a:latin typeface="Arial Narrow" charset="0"/>
              </a:rPr>
              <a:t>c</a:t>
            </a:r>
            <a:r>
              <a:rPr lang="en-US" dirty="0">
                <a:solidFill>
                  <a:schemeClr val="accent2"/>
                </a:solidFill>
                <a:latin typeface="Arial Narrow" charset="0"/>
              </a:rPr>
              <a:t>) the power transformed. </a:t>
            </a:r>
          </a:p>
        </p:txBody>
      </p:sp>
      <p:sp>
        <p:nvSpPr>
          <p:cNvPr id="430084" name="Text Box 4"/>
          <p:cNvSpPr txBox="1">
            <a:spLocks noChangeArrowheads="1"/>
          </p:cNvSpPr>
          <p:nvPr/>
        </p:nvSpPr>
        <p:spPr bwMode="auto">
          <a:xfrm>
            <a:off x="381000" y="2362200"/>
            <a:ext cx="441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What kind of a transformer is this?</a:t>
            </a:r>
            <a:endParaRPr lang="en-US" baseline="-25000">
              <a:solidFill>
                <a:srgbClr val="CC00CC"/>
              </a:solidFill>
              <a:latin typeface="Arial Narrow" charset="0"/>
            </a:endParaRPr>
          </a:p>
        </p:txBody>
      </p:sp>
      <p:graphicFrame>
        <p:nvGraphicFramePr>
          <p:cNvPr id="430085" name="Object 5"/>
          <p:cNvGraphicFramePr>
            <a:graphicFrameLocks noChangeAspect="1"/>
          </p:cNvGraphicFramePr>
          <p:nvPr/>
        </p:nvGraphicFramePr>
        <p:xfrm>
          <a:off x="1600200" y="5410200"/>
          <a:ext cx="601663" cy="360363"/>
        </p:xfrm>
        <a:graphic>
          <a:graphicData uri="http://schemas.openxmlformats.org/presentationml/2006/ole">
            <mc:AlternateContent xmlns:mc="http://schemas.openxmlformats.org/markup-compatibility/2006">
              <mc:Choice xmlns:v="urn:schemas-microsoft-com:vml" Requires="v">
                <p:oleObj spid="_x0000_s435867"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410200"/>
                        <a:ext cx="601663" cy="3603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30086" name="Text Box 6"/>
          <p:cNvSpPr txBox="1">
            <a:spLocks noChangeArrowheads="1"/>
          </p:cNvSpPr>
          <p:nvPr/>
        </p:nvSpPr>
        <p:spPr bwMode="auto">
          <a:xfrm>
            <a:off x="4876800" y="2362200"/>
            <a:ext cx="2667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step-down x-former</a:t>
            </a:r>
            <a:endParaRPr lang="en-US" baseline="-25000">
              <a:solidFill>
                <a:srgbClr val="CC00CC"/>
              </a:solidFill>
              <a:latin typeface="Arial Narrow" charset="0"/>
            </a:endParaRPr>
          </a:p>
        </p:txBody>
      </p:sp>
      <p:graphicFrame>
        <p:nvGraphicFramePr>
          <p:cNvPr id="430087" name="Object 7"/>
          <p:cNvGraphicFramePr>
            <a:graphicFrameLocks noChangeAspect="1"/>
          </p:cNvGraphicFramePr>
          <p:nvPr/>
        </p:nvGraphicFramePr>
        <p:xfrm>
          <a:off x="1600200" y="2765425"/>
          <a:ext cx="692150" cy="850900"/>
        </p:xfrm>
        <a:graphic>
          <a:graphicData uri="http://schemas.openxmlformats.org/presentationml/2006/ole">
            <mc:AlternateContent xmlns:mc="http://schemas.openxmlformats.org/markup-compatibility/2006">
              <mc:Choice xmlns:v="urn:schemas-microsoft-com:vml" Requires="v">
                <p:oleObj spid="_x0000_s435868" name="Equation" r:id="rId5" imgW="330120" imgH="406080" progId="Equation.DSMT4">
                  <p:embed/>
                </p:oleObj>
              </mc:Choice>
              <mc:Fallback>
                <p:oleObj name="Equation" r:id="rId5" imgW="33012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765425"/>
                        <a:ext cx="692150" cy="850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0088" name="Text Box 8"/>
          <p:cNvSpPr txBox="1">
            <a:spLocks noChangeArrowheads="1"/>
          </p:cNvSpPr>
          <p:nvPr/>
        </p:nvSpPr>
        <p:spPr bwMode="auto">
          <a:xfrm>
            <a:off x="685800" y="2944813"/>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endParaRPr lang="en-US" baseline="-25000">
              <a:solidFill>
                <a:srgbClr val="CC00CC"/>
              </a:solidFill>
              <a:latin typeface="Arial Narrow" charset="0"/>
            </a:endParaRPr>
          </a:p>
        </p:txBody>
      </p:sp>
      <p:sp>
        <p:nvSpPr>
          <p:cNvPr id="430089" name="Text Box 9"/>
          <p:cNvSpPr txBox="1">
            <a:spLocks noChangeArrowheads="1"/>
          </p:cNvSpPr>
          <p:nvPr/>
        </p:nvSpPr>
        <p:spPr bwMode="auto">
          <a:xfrm>
            <a:off x="2971800" y="2944813"/>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endParaRPr lang="en-US" baseline="-25000">
              <a:solidFill>
                <a:srgbClr val="CC00CC"/>
              </a:solidFill>
              <a:latin typeface="Arial Narrow" charset="0"/>
            </a:endParaRPr>
          </a:p>
        </p:txBody>
      </p:sp>
      <p:graphicFrame>
        <p:nvGraphicFramePr>
          <p:cNvPr id="430090" name="Object 10"/>
          <p:cNvGraphicFramePr>
            <a:graphicFrameLocks noChangeAspect="1"/>
          </p:cNvGraphicFramePr>
          <p:nvPr/>
        </p:nvGraphicFramePr>
        <p:xfrm>
          <a:off x="4419600" y="3006725"/>
          <a:ext cx="773113" cy="457200"/>
        </p:xfrm>
        <a:graphic>
          <a:graphicData uri="http://schemas.openxmlformats.org/presentationml/2006/ole">
            <mc:AlternateContent xmlns:mc="http://schemas.openxmlformats.org/markup-compatibility/2006">
              <mc:Choice xmlns:v="urn:schemas-microsoft-com:vml" Requires="v">
                <p:oleObj spid="_x0000_s435869" name="Equation" r:id="rId7" imgW="342720" imgH="203040" progId="Equation.DSMT4">
                  <p:embed/>
                </p:oleObj>
              </mc:Choice>
              <mc:Fallback>
                <p:oleObj name="Equation" r:id="rId7" imgW="34272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3006725"/>
                        <a:ext cx="773113" cy="457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0091" name="Text Box 11"/>
          <p:cNvSpPr txBox="1">
            <a:spLocks noChangeArrowheads="1"/>
          </p:cNvSpPr>
          <p:nvPr/>
        </p:nvSpPr>
        <p:spPr bwMode="auto">
          <a:xfrm>
            <a:off x="381000" y="3825875"/>
            <a:ext cx="25908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Also from the transformer equation </a:t>
            </a:r>
            <a:endParaRPr lang="en-US" baseline="-25000">
              <a:solidFill>
                <a:srgbClr val="CC00CC"/>
              </a:solidFill>
              <a:latin typeface="Arial Narrow" charset="0"/>
            </a:endParaRPr>
          </a:p>
        </p:txBody>
      </p:sp>
      <p:graphicFrame>
        <p:nvGraphicFramePr>
          <p:cNvPr id="430092" name="Object 12"/>
          <p:cNvGraphicFramePr>
            <a:graphicFrameLocks noChangeAspect="1"/>
          </p:cNvGraphicFramePr>
          <p:nvPr/>
        </p:nvGraphicFramePr>
        <p:xfrm>
          <a:off x="2744788" y="3746500"/>
          <a:ext cx="836612" cy="1069975"/>
        </p:xfrm>
        <a:graphic>
          <a:graphicData uri="http://schemas.openxmlformats.org/presentationml/2006/ole">
            <mc:AlternateContent xmlns:mc="http://schemas.openxmlformats.org/markup-compatibility/2006">
              <mc:Choice xmlns:v="urn:schemas-microsoft-com:vml" Requires="v">
                <p:oleObj spid="_x0000_s435870" name="Equation" r:id="rId9" imgW="317160" imgH="406080" progId="Equation.DSMT4">
                  <p:embed/>
                </p:oleObj>
              </mc:Choice>
              <mc:Fallback>
                <p:oleObj name="Equation" r:id="rId9" imgW="31716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4788" y="3746500"/>
                        <a:ext cx="836612" cy="1069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0093" name="Text Box 13"/>
          <p:cNvSpPr txBox="1">
            <a:spLocks noChangeArrowheads="1"/>
          </p:cNvSpPr>
          <p:nvPr/>
        </p:nvSpPr>
        <p:spPr bwMode="auto">
          <a:xfrm>
            <a:off x="4572000" y="3670300"/>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endParaRPr lang="en-US" baseline="-25000">
              <a:solidFill>
                <a:srgbClr val="CC00CC"/>
              </a:solidFill>
              <a:latin typeface="Arial Narrow" charset="0"/>
            </a:endParaRPr>
          </a:p>
        </p:txBody>
      </p:sp>
      <p:graphicFrame>
        <p:nvGraphicFramePr>
          <p:cNvPr id="430094" name="Object 14"/>
          <p:cNvGraphicFramePr>
            <a:graphicFrameLocks noChangeAspect="1"/>
          </p:cNvGraphicFramePr>
          <p:nvPr/>
        </p:nvGraphicFramePr>
        <p:xfrm>
          <a:off x="4572000" y="4286250"/>
          <a:ext cx="631825" cy="438150"/>
        </p:xfrm>
        <a:graphic>
          <a:graphicData uri="http://schemas.openxmlformats.org/presentationml/2006/ole">
            <mc:AlternateContent xmlns:mc="http://schemas.openxmlformats.org/markup-compatibility/2006">
              <mc:Choice xmlns:v="urn:schemas-microsoft-com:vml" Requires="v">
                <p:oleObj spid="_x0000_s435871"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286250"/>
                        <a:ext cx="631825" cy="438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0095" name="Text Box 15"/>
          <p:cNvSpPr txBox="1">
            <a:spLocks noChangeArrowheads="1"/>
          </p:cNvSpPr>
          <p:nvPr/>
        </p:nvSpPr>
        <p:spPr bwMode="auto">
          <a:xfrm>
            <a:off x="381000" y="4800600"/>
            <a:ext cx="4191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Thus the power transformed is</a:t>
            </a:r>
            <a:endParaRPr lang="en-US" baseline="-25000">
              <a:solidFill>
                <a:srgbClr val="CC00CC"/>
              </a:solidFill>
              <a:latin typeface="Arial Narrow" charset="0"/>
            </a:endParaRPr>
          </a:p>
        </p:txBody>
      </p:sp>
      <p:sp>
        <p:nvSpPr>
          <p:cNvPr id="430096" name="Text Box 16"/>
          <p:cNvSpPr txBox="1">
            <a:spLocks noChangeArrowheads="1"/>
          </p:cNvSpPr>
          <p:nvPr/>
        </p:nvSpPr>
        <p:spPr bwMode="auto">
          <a:xfrm>
            <a:off x="457200" y="5791200"/>
            <a:ext cx="342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How about the input power?</a:t>
            </a:r>
            <a:endParaRPr lang="en-US" baseline="-25000">
              <a:solidFill>
                <a:srgbClr val="CC00CC"/>
              </a:solidFill>
              <a:latin typeface="Arial Narrow" charset="0"/>
            </a:endParaRPr>
          </a:p>
        </p:txBody>
      </p:sp>
      <p:sp>
        <p:nvSpPr>
          <p:cNvPr id="430097" name="Text Box 17"/>
          <p:cNvSpPr txBox="1">
            <a:spLocks noChangeArrowheads="1"/>
          </p:cNvSpPr>
          <p:nvPr/>
        </p:nvSpPr>
        <p:spPr bwMode="auto">
          <a:xfrm>
            <a:off x="3886200" y="5791200"/>
            <a:ext cx="45720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same assuming 100% efficiency.</a:t>
            </a:r>
            <a:endParaRPr lang="en-US" baseline="-25000" dirty="0">
              <a:solidFill>
                <a:srgbClr val="CC00CC"/>
              </a:solidFill>
              <a:latin typeface="Arial Narrow" charset="0"/>
            </a:endParaRPr>
          </a:p>
        </p:txBody>
      </p:sp>
      <p:graphicFrame>
        <p:nvGraphicFramePr>
          <p:cNvPr id="430098" name="Object 18"/>
          <p:cNvGraphicFramePr>
            <a:graphicFrameLocks noChangeAspect="1"/>
          </p:cNvGraphicFramePr>
          <p:nvPr/>
        </p:nvGraphicFramePr>
        <p:xfrm>
          <a:off x="2259013" y="2743200"/>
          <a:ext cx="560387" cy="850900"/>
        </p:xfrm>
        <a:graphic>
          <a:graphicData uri="http://schemas.openxmlformats.org/presentationml/2006/ole">
            <mc:AlternateContent xmlns:mc="http://schemas.openxmlformats.org/markup-compatibility/2006">
              <mc:Choice xmlns:v="urn:schemas-microsoft-com:vml" Requires="v">
                <p:oleObj spid="_x0000_s435872" name="Equation" r:id="rId13" imgW="266400" imgH="406080" progId="Equation.DSMT4">
                  <p:embed/>
                </p:oleObj>
              </mc:Choice>
              <mc:Fallback>
                <p:oleObj name="Equation" r:id="rId13" imgW="26640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9013" y="2743200"/>
                        <a:ext cx="560387" cy="850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0099" name="Object 19"/>
          <p:cNvGraphicFramePr>
            <a:graphicFrameLocks noChangeAspect="1"/>
          </p:cNvGraphicFramePr>
          <p:nvPr/>
        </p:nvGraphicFramePr>
        <p:xfrm>
          <a:off x="5121275" y="2819400"/>
          <a:ext cx="1203325" cy="914400"/>
        </p:xfrm>
        <a:graphic>
          <a:graphicData uri="http://schemas.openxmlformats.org/presentationml/2006/ole">
            <mc:AlternateContent xmlns:mc="http://schemas.openxmlformats.org/markup-compatibility/2006">
              <mc:Choice xmlns:v="urn:schemas-microsoft-com:vml" Requires="v">
                <p:oleObj spid="_x0000_s435873" name="Equation" r:id="rId15" imgW="533160" imgH="406080" progId="Equation.DSMT4">
                  <p:embed/>
                </p:oleObj>
              </mc:Choice>
              <mc:Fallback>
                <p:oleObj name="Equation" r:id="rId15" imgW="53316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21275" y="2819400"/>
                        <a:ext cx="1203325" cy="9144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0100" name="Object 20"/>
          <p:cNvGraphicFramePr>
            <a:graphicFrameLocks noChangeAspect="1"/>
          </p:cNvGraphicFramePr>
          <p:nvPr/>
        </p:nvGraphicFramePr>
        <p:xfrm>
          <a:off x="6310313" y="2828925"/>
          <a:ext cx="2605087" cy="828675"/>
        </p:xfrm>
        <a:graphic>
          <a:graphicData uri="http://schemas.openxmlformats.org/presentationml/2006/ole">
            <mc:AlternateContent xmlns:mc="http://schemas.openxmlformats.org/markup-compatibility/2006">
              <mc:Choice xmlns:v="urn:schemas-microsoft-com:vml" Requires="v">
                <p:oleObj spid="_x0000_s435874" name="Equation" r:id="rId17" imgW="1155600" imgH="368280" progId="Equation.DSMT4">
                  <p:embed/>
                </p:oleObj>
              </mc:Choice>
              <mc:Fallback>
                <p:oleObj name="Equation" r:id="rId17" imgW="115560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10313" y="2828925"/>
                        <a:ext cx="2605087" cy="828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0101" name="Object 21"/>
          <p:cNvGraphicFramePr>
            <a:graphicFrameLocks noChangeAspect="1"/>
          </p:cNvGraphicFramePr>
          <p:nvPr/>
        </p:nvGraphicFramePr>
        <p:xfrm>
          <a:off x="3589338" y="3730625"/>
          <a:ext cx="601662" cy="1069975"/>
        </p:xfrm>
        <a:graphic>
          <a:graphicData uri="http://schemas.openxmlformats.org/presentationml/2006/ole">
            <mc:AlternateContent xmlns:mc="http://schemas.openxmlformats.org/markup-compatibility/2006">
              <mc:Choice xmlns:v="urn:schemas-microsoft-com:vml" Requires="v">
                <p:oleObj spid="_x0000_s435875" name="Equation" r:id="rId19" imgW="228600" imgH="406080" progId="Equation.DSMT4">
                  <p:embed/>
                </p:oleObj>
              </mc:Choice>
              <mc:Fallback>
                <p:oleObj name="Equation" r:id="rId19" imgW="228600" imgH="4060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9338" y="3730625"/>
                        <a:ext cx="601662" cy="1069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0102" name="Object 22"/>
          <p:cNvGraphicFramePr>
            <a:graphicFrameLocks noChangeAspect="1"/>
          </p:cNvGraphicFramePr>
          <p:nvPr/>
        </p:nvGraphicFramePr>
        <p:xfrm>
          <a:off x="5203825" y="4151313"/>
          <a:ext cx="1044575" cy="877887"/>
        </p:xfrm>
        <a:graphic>
          <a:graphicData uri="http://schemas.openxmlformats.org/presentationml/2006/ole">
            <mc:AlternateContent xmlns:mc="http://schemas.openxmlformats.org/markup-compatibility/2006">
              <mc:Choice xmlns:v="urn:schemas-microsoft-com:vml" Requires="v">
                <p:oleObj spid="_x0000_s435876" name="Equation" r:id="rId21" imgW="482400" imgH="406080" progId="Equation.DSMT4">
                  <p:embed/>
                </p:oleObj>
              </mc:Choice>
              <mc:Fallback>
                <p:oleObj name="Equation" r:id="rId21" imgW="482400" imgH="4060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03825" y="4151313"/>
                        <a:ext cx="1044575" cy="8778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0103" name="Object 23"/>
          <p:cNvGraphicFramePr>
            <a:graphicFrameLocks noChangeAspect="1"/>
          </p:cNvGraphicFramePr>
          <p:nvPr/>
        </p:nvGraphicFramePr>
        <p:xfrm>
          <a:off x="6192838" y="4157663"/>
          <a:ext cx="2417762" cy="795337"/>
        </p:xfrm>
        <a:graphic>
          <a:graphicData uri="http://schemas.openxmlformats.org/presentationml/2006/ole">
            <mc:AlternateContent xmlns:mc="http://schemas.openxmlformats.org/markup-compatibility/2006">
              <mc:Choice xmlns:v="urn:schemas-microsoft-com:vml" Requires="v">
                <p:oleObj spid="_x0000_s435877" name="Equation" r:id="rId23" imgW="1117440" imgH="368280" progId="Equation.DSMT4">
                  <p:embed/>
                </p:oleObj>
              </mc:Choice>
              <mc:Fallback>
                <p:oleObj name="Equation" r:id="rId23" imgW="1117440" imgH="368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92838" y="4157663"/>
                        <a:ext cx="2417762" cy="7953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0104" name="Object 24"/>
          <p:cNvGraphicFramePr>
            <a:graphicFrameLocks noChangeAspect="1"/>
          </p:cNvGraphicFramePr>
          <p:nvPr/>
        </p:nvGraphicFramePr>
        <p:xfrm>
          <a:off x="2209800" y="5386388"/>
          <a:ext cx="992188" cy="481012"/>
        </p:xfrm>
        <a:graphic>
          <a:graphicData uri="http://schemas.openxmlformats.org/presentationml/2006/ole">
            <mc:AlternateContent xmlns:mc="http://schemas.openxmlformats.org/markup-compatibility/2006">
              <mc:Choice xmlns:v="urn:schemas-microsoft-com:vml" Requires="v">
                <p:oleObj spid="_x0000_s435878" name="Equation" r:id="rId25" imgW="419040" imgH="203040" progId="Equation.DSMT4">
                  <p:embed/>
                </p:oleObj>
              </mc:Choice>
              <mc:Fallback>
                <p:oleObj name="Equation" r:id="rId25" imgW="419040" imgH="2030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09800" y="5386388"/>
                        <a:ext cx="992188" cy="4810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0105" name="Object 25"/>
          <p:cNvGraphicFramePr>
            <a:graphicFrameLocks noChangeAspect="1"/>
          </p:cNvGraphicFramePr>
          <p:nvPr/>
        </p:nvGraphicFramePr>
        <p:xfrm>
          <a:off x="3162300" y="5334000"/>
          <a:ext cx="2857500" cy="539750"/>
        </p:xfrm>
        <a:graphic>
          <a:graphicData uri="http://schemas.openxmlformats.org/presentationml/2006/ole">
            <mc:AlternateContent xmlns:mc="http://schemas.openxmlformats.org/markup-compatibility/2006">
              <mc:Choice xmlns:v="urn:schemas-microsoft-com:vml" Requires="v">
                <p:oleObj spid="_x0000_s435879" name="Equation" r:id="rId27" imgW="1206360" imgH="228600" progId="Equation.DSMT4">
                  <p:embed/>
                </p:oleObj>
              </mc:Choice>
              <mc:Fallback>
                <p:oleObj name="Equation" r:id="rId27" imgW="120636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62300" y="5334000"/>
                        <a:ext cx="2857500" cy="539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7705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Thursday, July 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513021F8-8C64-EA47-A576-01717F7BC8D5}" type="slidenum">
              <a:rPr lang="en-US"/>
              <a:pPr/>
              <a:t>56</a:t>
            </a:fld>
            <a:endParaRPr lang="en-US"/>
          </a:p>
        </p:txBody>
      </p:sp>
      <p:sp>
        <p:nvSpPr>
          <p:cNvPr id="431106" name="Rectangle 2"/>
          <p:cNvSpPr>
            <a:spLocks noGrp="1" noChangeArrowheads="1"/>
          </p:cNvSpPr>
          <p:nvPr>
            <p:ph type="title"/>
          </p:nvPr>
        </p:nvSpPr>
        <p:spPr>
          <a:xfrm>
            <a:off x="228600" y="-76200"/>
            <a:ext cx="8686800" cy="762000"/>
          </a:xfrm>
        </p:spPr>
        <p:txBody>
          <a:bodyPr/>
          <a:lstStyle/>
          <a:p>
            <a:r>
              <a:rPr lang="en-US" dirty="0"/>
              <a:t>Example 29 –</a:t>
            </a:r>
            <a:r>
              <a:rPr lang="en-US" dirty="0" smtClean="0"/>
              <a:t> 13: </a:t>
            </a:r>
            <a:r>
              <a:rPr lang="en-US" dirty="0"/>
              <a:t>Power Transmission </a:t>
            </a:r>
          </a:p>
        </p:txBody>
      </p:sp>
      <p:sp>
        <p:nvSpPr>
          <p:cNvPr id="431107" name="Text Box 3"/>
          <p:cNvSpPr txBox="1">
            <a:spLocks noChangeArrowheads="1"/>
          </p:cNvSpPr>
          <p:nvPr/>
        </p:nvSpPr>
        <p:spPr bwMode="auto">
          <a:xfrm>
            <a:off x="381000" y="685800"/>
            <a:ext cx="8077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Transmission lines. </a:t>
            </a:r>
            <a:r>
              <a:rPr lang="en-US" dirty="0">
                <a:solidFill>
                  <a:schemeClr val="accent2"/>
                </a:solidFill>
                <a:latin typeface="Arial Narrow" charset="0"/>
              </a:rPr>
              <a:t>An average of 120kW of electric power is sent to a small town from a power plant 10km away.  The transmission lines have a total resistance of </a:t>
            </a:r>
            <a:r>
              <a:rPr lang="en-US" dirty="0" smtClean="0">
                <a:solidFill>
                  <a:schemeClr val="accent2"/>
                </a:solidFill>
                <a:latin typeface="Arial Narrow" charset="0"/>
              </a:rPr>
              <a:t>0.4</a:t>
            </a:r>
            <a:r>
              <a:rPr lang="en-US" dirty="0" smtClean="0">
                <a:solidFill>
                  <a:schemeClr val="accent2"/>
                </a:solidFill>
                <a:latin typeface="Symbol" charset="2"/>
              </a:rPr>
              <a:t>Ω</a:t>
            </a:r>
            <a:r>
              <a:rPr lang="en-US" dirty="0" smtClean="0">
                <a:solidFill>
                  <a:schemeClr val="accent2"/>
                </a:solidFill>
                <a:latin typeface="Arial Narrow" charset="0"/>
              </a:rPr>
              <a:t>. </a:t>
            </a:r>
            <a:r>
              <a:rPr lang="en-US" dirty="0">
                <a:solidFill>
                  <a:schemeClr val="accent2"/>
                </a:solidFill>
                <a:latin typeface="Arial Narrow" charset="0"/>
              </a:rPr>
              <a:t>Calculate the power loss if the power is transmitted at (a) 240V and (</a:t>
            </a:r>
            <a:r>
              <a:rPr lang="en-US" dirty="0" err="1">
                <a:solidFill>
                  <a:schemeClr val="accent2"/>
                </a:solidFill>
                <a:latin typeface="Arial Narrow" charset="0"/>
              </a:rPr>
              <a:t>b</a:t>
            </a:r>
            <a:r>
              <a:rPr lang="en-US" dirty="0">
                <a:solidFill>
                  <a:schemeClr val="accent2"/>
                </a:solidFill>
                <a:latin typeface="Arial Narrow" charset="0"/>
              </a:rPr>
              <a:t>) 24,000V.</a:t>
            </a:r>
          </a:p>
        </p:txBody>
      </p:sp>
      <p:sp>
        <p:nvSpPr>
          <p:cNvPr id="431108" name="Text Box 4"/>
          <p:cNvSpPr txBox="1">
            <a:spLocks noChangeArrowheads="1"/>
          </p:cNvSpPr>
          <p:nvPr/>
        </p:nvSpPr>
        <p:spPr bwMode="auto">
          <a:xfrm>
            <a:off x="457200" y="2362200"/>
            <a:ext cx="8382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cannot use P=V</a:t>
            </a:r>
            <a:r>
              <a:rPr lang="en-US" baseline="30000">
                <a:solidFill>
                  <a:srgbClr val="CC00CC"/>
                </a:solidFill>
                <a:latin typeface="Arial Narrow" charset="0"/>
              </a:rPr>
              <a:t>2</a:t>
            </a:r>
            <a:r>
              <a:rPr lang="en-US">
                <a:solidFill>
                  <a:srgbClr val="CC00CC"/>
                </a:solidFill>
                <a:latin typeface="Arial Narrow" charset="0"/>
              </a:rPr>
              <a:t>/R since we do not know the voltage along the transmission line.  We, however, can use P=I</a:t>
            </a:r>
            <a:r>
              <a:rPr lang="en-US" baseline="30000">
                <a:solidFill>
                  <a:srgbClr val="CC00CC"/>
                </a:solidFill>
                <a:latin typeface="Arial Narrow" charset="0"/>
              </a:rPr>
              <a:t>2</a:t>
            </a:r>
            <a:r>
              <a:rPr lang="en-US">
                <a:solidFill>
                  <a:srgbClr val="CC00CC"/>
                </a:solidFill>
                <a:latin typeface="Arial Narrow" charset="0"/>
              </a:rPr>
              <a:t>R.</a:t>
            </a:r>
          </a:p>
        </p:txBody>
      </p:sp>
      <p:sp>
        <p:nvSpPr>
          <p:cNvPr id="431109" name="Text Box 5"/>
          <p:cNvSpPr txBox="1">
            <a:spLocks noChangeArrowheads="1"/>
          </p:cNvSpPr>
          <p:nvPr/>
        </p:nvSpPr>
        <p:spPr bwMode="auto">
          <a:xfrm>
            <a:off x="381000" y="3276600"/>
            <a:ext cx="548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If 120kW is sent at 240V, the total current is</a:t>
            </a:r>
          </a:p>
        </p:txBody>
      </p:sp>
      <p:graphicFrame>
        <p:nvGraphicFramePr>
          <p:cNvPr id="431110" name="Object 6"/>
          <p:cNvGraphicFramePr>
            <a:graphicFrameLocks noChangeAspect="1"/>
          </p:cNvGraphicFramePr>
          <p:nvPr/>
        </p:nvGraphicFramePr>
        <p:xfrm>
          <a:off x="5943600" y="3282950"/>
          <a:ext cx="442913" cy="293688"/>
        </p:xfrm>
        <a:graphic>
          <a:graphicData uri="http://schemas.openxmlformats.org/presentationml/2006/ole">
            <mc:AlternateContent xmlns:mc="http://schemas.openxmlformats.org/markup-compatibility/2006">
              <mc:Choice xmlns:v="urn:schemas-microsoft-com:vml" Requires="v">
                <p:oleObj spid="_x0000_s436840" name="Equation" r:id="rId3" imgW="228600" imgH="152280" progId="Equation.DSMT4">
                  <p:embed/>
                </p:oleObj>
              </mc:Choice>
              <mc:Fallback>
                <p:oleObj name="Equation" r:id="rId3" imgW="2286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82950"/>
                        <a:ext cx="442913" cy="2936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31111" name="Text Box 7"/>
          <p:cNvSpPr txBox="1">
            <a:spLocks noChangeArrowheads="1"/>
          </p:cNvSpPr>
          <p:nvPr/>
        </p:nvSpPr>
        <p:spPr bwMode="auto">
          <a:xfrm>
            <a:off x="609600" y="3700463"/>
            <a:ext cx="548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power loss due to transmission line is</a:t>
            </a:r>
          </a:p>
        </p:txBody>
      </p:sp>
      <p:graphicFrame>
        <p:nvGraphicFramePr>
          <p:cNvPr id="431112" name="Object 8"/>
          <p:cNvGraphicFramePr>
            <a:graphicFrameLocks noChangeAspect="1"/>
          </p:cNvGraphicFramePr>
          <p:nvPr/>
        </p:nvGraphicFramePr>
        <p:xfrm>
          <a:off x="2286000" y="4254500"/>
          <a:ext cx="492125" cy="295275"/>
        </p:xfrm>
        <a:graphic>
          <a:graphicData uri="http://schemas.openxmlformats.org/presentationml/2006/ole">
            <mc:AlternateContent xmlns:mc="http://schemas.openxmlformats.org/markup-compatibility/2006">
              <mc:Choice xmlns:v="urn:schemas-microsoft-com:vml" Requires="v">
                <p:oleObj spid="_x0000_s436841" name="Equation" r:id="rId5" imgW="253800" imgH="152280" progId="Equation.DSMT4">
                  <p:embed/>
                </p:oleObj>
              </mc:Choice>
              <mc:Fallback>
                <p:oleObj name="Equation" r:id="rId5" imgW="25380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254500"/>
                        <a:ext cx="492125" cy="295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31113" name="Text Box 9"/>
          <p:cNvSpPr txBox="1">
            <a:spLocks noChangeArrowheads="1"/>
          </p:cNvSpPr>
          <p:nvPr/>
        </p:nvSpPr>
        <p:spPr bwMode="auto">
          <a:xfrm>
            <a:off x="381000" y="4648200"/>
            <a:ext cx="5791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If 120kW is sent at 24,000V, the total current is</a:t>
            </a:r>
          </a:p>
        </p:txBody>
      </p:sp>
      <p:graphicFrame>
        <p:nvGraphicFramePr>
          <p:cNvPr id="431114" name="Object 10"/>
          <p:cNvGraphicFramePr>
            <a:graphicFrameLocks noChangeAspect="1"/>
          </p:cNvGraphicFramePr>
          <p:nvPr/>
        </p:nvGraphicFramePr>
        <p:xfrm>
          <a:off x="6172200" y="4648200"/>
          <a:ext cx="517525" cy="317500"/>
        </p:xfrm>
        <a:graphic>
          <a:graphicData uri="http://schemas.openxmlformats.org/presentationml/2006/ole">
            <mc:AlternateContent xmlns:mc="http://schemas.openxmlformats.org/markup-compatibility/2006">
              <mc:Choice xmlns:v="urn:schemas-microsoft-com:vml" Requires="v">
                <p:oleObj spid="_x0000_s436842" name="Equation" r:id="rId7" imgW="266400" imgH="164880" progId="Equation.DSMT4">
                  <p:embed/>
                </p:oleObj>
              </mc:Choice>
              <mc:Fallback>
                <p:oleObj name="Equation" r:id="rId7" imgW="2664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648200"/>
                        <a:ext cx="517525" cy="317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31115" name="Text Box 11"/>
          <p:cNvSpPr txBox="1">
            <a:spLocks noChangeArrowheads="1"/>
          </p:cNvSpPr>
          <p:nvPr/>
        </p:nvSpPr>
        <p:spPr bwMode="auto">
          <a:xfrm>
            <a:off x="609600" y="5072063"/>
            <a:ext cx="548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power loss due to transmission line is</a:t>
            </a:r>
          </a:p>
        </p:txBody>
      </p:sp>
      <p:graphicFrame>
        <p:nvGraphicFramePr>
          <p:cNvPr id="431116" name="Object 12"/>
          <p:cNvGraphicFramePr>
            <a:graphicFrameLocks noChangeAspect="1"/>
          </p:cNvGraphicFramePr>
          <p:nvPr/>
        </p:nvGraphicFramePr>
        <p:xfrm>
          <a:off x="2514600" y="5562600"/>
          <a:ext cx="492125" cy="293688"/>
        </p:xfrm>
        <a:graphic>
          <a:graphicData uri="http://schemas.openxmlformats.org/presentationml/2006/ole">
            <mc:AlternateContent xmlns:mc="http://schemas.openxmlformats.org/markup-compatibility/2006">
              <mc:Choice xmlns:v="urn:schemas-microsoft-com:vml" Requires="v">
                <p:oleObj spid="_x0000_s436843" name="Equation" r:id="rId9" imgW="253800" imgH="152280" progId="Equation.DSMT4">
                  <p:embed/>
                </p:oleObj>
              </mc:Choice>
              <mc:Fallback>
                <p:oleObj name="Equation" r:id="rId9" imgW="2538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5562600"/>
                        <a:ext cx="492125" cy="2936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31117" name="Text Box 13"/>
          <p:cNvSpPr txBox="1">
            <a:spLocks noChangeArrowheads="1"/>
          </p:cNvSpPr>
          <p:nvPr/>
        </p:nvSpPr>
        <p:spPr bwMode="auto">
          <a:xfrm>
            <a:off x="381000" y="6019800"/>
            <a:ext cx="84582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higher the transmission voltage, the smaller the current, causing less loss of energy.  This is why power is transmitted w/ HV, as high as 170kV.</a:t>
            </a:r>
          </a:p>
        </p:txBody>
      </p:sp>
      <p:graphicFrame>
        <p:nvGraphicFramePr>
          <p:cNvPr id="431118" name="Object 14"/>
          <p:cNvGraphicFramePr>
            <a:graphicFrameLocks noChangeAspect="1"/>
          </p:cNvGraphicFramePr>
          <p:nvPr/>
        </p:nvGraphicFramePr>
        <p:xfrm>
          <a:off x="6324600" y="3098800"/>
          <a:ext cx="541338" cy="711200"/>
        </p:xfrm>
        <a:graphic>
          <a:graphicData uri="http://schemas.openxmlformats.org/presentationml/2006/ole">
            <mc:AlternateContent xmlns:mc="http://schemas.openxmlformats.org/markup-compatibility/2006">
              <mc:Choice xmlns:v="urn:schemas-microsoft-com:vml" Requires="v">
                <p:oleObj spid="_x0000_s436844" name="Equation" r:id="rId11" imgW="279360" imgH="368280" progId="Equation.DSMT4">
                  <p:embed/>
                </p:oleObj>
              </mc:Choice>
              <mc:Fallback>
                <p:oleObj name="Equation" r:id="rId11" imgW="2793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3098800"/>
                        <a:ext cx="541338" cy="711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1119" name="Object 15"/>
          <p:cNvGraphicFramePr>
            <a:graphicFrameLocks noChangeAspect="1"/>
          </p:cNvGraphicFramePr>
          <p:nvPr/>
        </p:nvGraphicFramePr>
        <p:xfrm>
          <a:off x="6818313" y="3048000"/>
          <a:ext cx="2020887" cy="760413"/>
        </p:xfrm>
        <a:graphic>
          <a:graphicData uri="http://schemas.openxmlformats.org/presentationml/2006/ole">
            <mc:AlternateContent xmlns:mc="http://schemas.openxmlformats.org/markup-compatibility/2006">
              <mc:Choice xmlns:v="urn:schemas-microsoft-com:vml" Requires="v">
                <p:oleObj spid="_x0000_s436845" name="Equation" r:id="rId13" imgW="1041120" imgH="393480" progId="Equation.DSMT4">
                  <p:embed/>
                </p:oleObj>
              </mc:Choice>
              <mc:Fallback>
                <p:oleObj name="Equation" r:id="rId13" imgW="104112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8313" y="3048000"/>
                        <a:ext cx="2020887" cy="7604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1120" name="Object 16"/>
          <p:cNvGraphicFramePr>
            <a:graphicFrameLocks noChangeAspect="1"/>
          </p:cNvGraphicFramePr>
          <p:nvPr/>
        </p:nvGraphicFramePr>
        <p:xfrm>
          <a:off x="2667000" y="4191000"/>
          <a:ext cx="739775" cy="368300"/>
        </p:xfrm>
        <a:graphic>
          <a:graphicData uri="http://schemas.openxmlformats.org/presentationml/2006/ole">
            <mc:AlternateContent xmlns:mc="http://schemas.openxmlformats.org/markup-compatibility/2006">
              <mc:Choice xmlns:v="urn:schemas-microsoft-com:vml" Requires="v">
                <p:oleObj spid="_x0000_s436846" name="Equation" r:id="rId15" imgW="380880" imgH="190440" progId="Equation.DSMT4">
                  <p:embed/>
                </p:oleObj>
              </mc:Choice>
              <mc:Fallback>
                <p:oleObj name="Equation" r:id="rId15" imgW="380880" imgH="1904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4191000"/>
                        <a:ext cx="739775" cy="368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1121" name="Object 17"/>
          <p:cNvGraphicFramePr>
            <a:graphicFrameLocks noChangeAspect="1"/>
          </p:cNvGraphicFramePr>
          <p:nvPr/>
        </p:nvGraphicFramePr>
        <p:xfrm>
          <a:off x="3368675" y="4157663"/>
          <a:ext cx="2955925" cy="490537"/>
        </p:xfrm>
        <a:graphic>
          <a:graphicData uri="http://schemas.openxmlformats.org/presentationml/2006/ole">
            <mc:AlternateContent xmlns:mc="http://schemas.openxmlformats.org/markup-compatibility/2006">
              <mc:Choice xmlns:v="urn:schemas-microsoft-com:vml" Requires="v">
                <p:oleObj spid="_x0000_s436847" name="Equation" r:id="rId17" imgW="1523880" imgH="253800" progId="Equation.DSMT4">
                  <p:embed/>
                </p:oleObj>
              </mc:Choice>
              <mc:Fallback>
                <p:oleObj name="Equation" r:id="rId17" imgW="1523880" imgH="253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68675" y="4157663"/>
                        <a:ext cx="2955925" cy="490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1122" name="Object 18"/>
          <p:cNvGraphicFramePr>
            <a:graphicFrameLocks noChangeAspect="1"/>
          </p:cNvGraphicFramePr>
          <p:nvPr/>
        </p:nvGraphicFramePr>
        <p:xfrm>
          <a:off x="6553200" y="4471988"/>
          <a:ext cx="541338" cy="709612"/>
        </p:xfrm>
        <a:graphic>
          <a:graphicData uri="http://schemas.openxmlformats.org/presentationml/2006/ole">
            <mc:AlternateContent xmlns:mc="http://schemas.openxmlformats.org/markup-compatibility/2006">
              <mc:Choice xmlns:v="urn:schemas-microsoft-com:vml" Requires="v">
                <p:oleObj spid="_x0000_s436848" name="Equation" r:id="rId19" imgW="279360" imgH="368280" progId="Equation.DSMT4">
                  <p:embed/>
                </p:oleObj>
              </mc:Choice>
              <mc:Fallback>
                <p:oleObj name="Equation" r:id="rId19" imgW="27936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53200" y="4471988"/>
                        <a:ext cx="541338" cy="7096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1123" name="Object 19"/>
          <p:cNvGraphicFramePr>
            <a:graphicFrameLocks noChangeAspect="1"/>
          </p:cNvGraphicFramePr>
          <p:nvPr/>
        </p:nvGraphicFramePr>
        <p:xfrm>
          <a:off x="7045325" y="4419600"/>
          <a:ext cx="1946275" cy="784225"/>
        </p:xfrm>
        <a:graphic>
          <a:graphicData uri="http://schemas.openxmlformats.org/presentationml/2006/ole">
            <mc:AlternateContent xmlns:mc="http://schemas.openxmlformats.org/markup-compatibility/2006">
              <mc:Choice xmlns:v="urn:schemas-microsoft-com:vml" Requires="v">
                <p:oleObj spid="_x0000_s436849" name="Equation" r:id="rId21" imgW="1002960" imgH="406080" progId="Equation.DSMT4">
                  <p:embed/>
                </p:oleObj>
              </mc:Choice>
              <mc:Fallback>
                <p:oleObj name="Equation" r:id="rId21" imgW="1002960" imgH="4060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45325" y="4419600"/>
                        <a:ext cx="1946275" cy="784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1124" name="Object 20"/>
          <p:cNvGraphicFramePr>
            <a:graphicFrameLocks noChangeAspect="1"/>
          </p:cNvGraphicFramePr>
          <p:nvPr/>
        </p:nvGraphicFramePr>
        <p:xfrm>
          <a:off x="2971800" y="5499100"/>
          <a:ext cx="739775" cy="368300"/>
        </p:xfrm>
        <a:graphic>
          <a:graphicData uri="http://schemas.openxmlformats.org/presentationml/2006/ole">
            <mc:AlternateContent xmlns:mc="http://schemas.openxmlformats.org/markup-compatibility/2006">
              <mc:Choice xmlns:v="urn:schemas-microsoft-com:vml" Requires="v">
                <p:oleObj spid="_x0000_s436850" name="Equation" r:id="rId23" imgW="380880" imgH="190440" progId="Equation.DSMT4">
                  <p:embed/>
                </p:oleObj>
              </mc:Choice>
              <mc:Fallback>
                <p:oleObj name="Equation" r:id="rId23" imgW="380880" imgH="1904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1800" y="5499100"/>
                        <a:ext cx="739775" cy="368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1125" name="Object 21"/>
          <p:cNvGraphicFramePr>
            <a:graphicFrameLocks noChangeAspect="1"/>
          </p:cNvGraphicFramePr>
          <p:nvPr/>
        </p:nvGraphicFramePr>
        <p:xfrm>
          <a:off x="3657600" y="5486400"/>
          <a:ext cx="2413000" cy="490538"/>
        </p:xfrm>
        <a:graphic>
          <a:graphicData uri="http://schemas.openxmlformats.org/presentationml/2006/ole">
            <mc:AlternateContent xmlns:mc="http://schemas.openxmlformats.org/markup-compatibility/2006">
              <mc:Choice xmlns:v="urn:schemas-microsoft-com:vml" Requires="v">
                <p:oleObj spid="_x0000_s436851" name="Equation" r:id="rId25" imgW="1244520" imgH="253800" progId="Equation.DSMT4">
                  <p:embed/>
                </p:oleObj>
              </mc:Choice>
              <mc:Fallback>
                <p:oleObj name="Equation" r:id="rId25" imgW="124452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7600" y="5486400"/>
                        <a:ext cx="2413000" cy="490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9847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0C656342-DC14-C241-A562-89518828D67F}" type="slidenum">
              <a:rPr lang="en-US"/>
              <a:pPr/>
              <a:t>57</a:t>
            </a:fld>
            <a:endParaRPr lang="en-US"/>
          </a:p>
        </p:txBody>
      </p:sp>
      <p:sp>
        <p:nvSpPr>
          <p:cNvPr id="432130" name="Rectangle 2"/>
          <p:cNvSpPr>
            <a:spLocks noGrp="1" noChangeArrowheads="1"/>
          </p:cNvSpPr>
          <p:nvPr>
            <p:ph type="title"/>
          </p:nvPr>
        </p:nvSpPr>
        <p:spPr>
          <a:xfrm>
            <a:off x="0" y="76200"/>
            <a:ext cx="9144000" cy="609600"/>
          </a:xfrm>
        </p:spPr>
        <p:txBody>
          <a:bodyPr/>
          <a:lstStyle/>
          <a:p>
            <a:r>
              <a:rPr lang="en-US"/>
              <a:t>Electric Field due to Magnetic Flux Change</a:t>
            </a:r>
          </a:p>
        </p:txBody>
      </p:sp>
      <p:graphicFrame>
        <p:nvGraphicFramePr>
          <p:cNvPr id="4321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745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745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745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2134" name="Rectangle 6"/>
          <p:cNvSpPr>
            <a:spLocks noGrp="1" noChangeArrowheads="1"/>
          </p:cNvSpPr>
          <p:nvPr>
            <p:ph type="body" idx="1"/>
          </p:nvPr>
        </p:nvSpPr>
        <p:spPr>
          <a:xfrm>
            <a:off x="304800" y="838200"/>
            <a:ext cx="8534400" cy="5410200"/>
          </a:xfrm>
        </p:spPr>
        <p:txBody>
          <a:bodyPr/>
          <a:lstStyle/>
          <a:p>
            <a:r>
              <a:rPr lang="en-US" dirty="0" smtClean="0"/>
              <a:t>When the </a:t>
            </a:r>
            <a:r>
              <a:rPr lang="en-US" dirty="0"/>
              <a:t>electric current flows through a wire, there is an electric field in the wire that moves electrons</a:t>
            </a:r>
          </a:p>
          <a:p>
            <a:r>
              <a:rPr lang="en-US" dirty="0"/>
              <a:t>We saw, however, that changing magnetic flux induces a current in the wire. What does this mean?</a:t>
            </a:r>
          </a:p>
          <a:p>
            <a:pPr lvl="1"/>
            <a:r>
              <a:rPr lang="en-US" dirty="0"/>
              <a:t>There must be an electric field induced by the changing magnetic flux.</a:t>
            </a:r>
          </a:p>
          <a:p>
            <a:r>
              <a:rPr lang="en-US" dirty="0"/>
              <a:t>In other words, a changing magnetic flux produces an electric field</a:t>
            </a:r>
          </a:p>
          <a:p>
            <a:r>
              <a:rPr lang="en-US" dirty="0"/>
              <a:t>This results apply not just to wires but to any conductor or any region in space</a:t>
            </a:r>
          </a:p>
        </p:txBody>
      </p:sp>
      <p:graphicFrame>
        <p:nvGraphicFramePr>
          <p:cNvPr id="4321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745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77629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743566BB-84D3-5C4F-A607-3D0B66AB6F5E}" type="slidenum">
              <a:rPr lang="en-US"/>
              <a:pPr/>
              <a:t>58</a:t>
            </a:fld>
            <a:endParaRPr lang="en-US"/>
          </a:p>
        </p:txBody>
      </p:sp>
      <p:sp>
        <p:nvSpPr>
          <p:cNvPr id="433154" name="Rectangle 2"/>
          <p:cNvSpPr>
            <a:spLocks noGrp="1" noChangeArrowheads="1"/>
          </p:cNvSpPr>
          <p:nvPr>
            <p:ph type="title"/>
          </p:nvPr>
        </p:nvSpPr>
        <p:spPr>
          <a:xfrm>
            <a:off x="0" y="76200"/>
            <a:ext cx="9144000" cy="609600"/>
          </a:xfrm>
        </p:spPr>
        <p:txBody>
          <a:bodyPr/>
          <a:lstStyle/>
          <a:p>
            <a:r>
              <a:rPr lang="en-US"/>
              <a:t>Generalized Form of Faraday’s Law</a:t>
            </a:r>
          </a:p>
        </p:txBody>
      </p:sp>
      <p:graphicFrame>
        <p:nvGraphicFramePr>
          <p:cNvPr id="4331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863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31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863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31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863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3158" name="Rectangle 6"/>
          <p:cNvSpPr>
            <a:spLocks noGrp="1" noChangeArrowheads="1"/>
          </p:cNvSpPr>
          <p:nvPr>
            <p:ph type="body" idx="1"/>
          </p:nvPr>
        </p:nvSpPr>
        <p:spPr>
          <a:xfrm>
            <a:off x="152400" y="762000"/>
            <a:ext cx="8839200" cy="5715000"/>
          </a:xfrm>
        </p:spPr>
        <p:txBody>
          <a:bodyPr/>
          <a:lstStyle/>
          <a:p>
            <a:r>
              <a:rPr lang="en-US" dirty="0"/>
              <a:t>Recall the </a:t>
            </a:r>
            <a:r>
              <a:rPr lang="en-US" dirty="0" smtClean="0"/>
              <a:t>relationship </a:t>
            </a:r>
            <a:r>
              <a:rPr lang="en-US" dirty="0"/>
              <a:t>between</a:t>
            </a:r>
            <a:r>
              <a:rPr lang="en-US" dirty="0" smtClean="0"/>
              <a:t> the electric </a:t>
            </a:r>
            <a:r>
              <a:rPr lang="en-US" dirty="0"/>
              <a:t>field and the potential difference</a:t>
            </a:r>
          </a:p>
          <a:p>
            <a:r>
              <a:rPr lang="en-US" dirty="0"/>
              <a:t>Induced </a:t>
            </a:r>
            <a:r>
              <a:rPr lang="en-US" dirty="0" err="1"/>
              <a:t>emf</a:t>
            </a:r>
            <a:r>
              <a:rPr lang="en-US" dirty="0"/>
              <a:t> in a circuit is equal to the work done per unit charge by the electric field </a:t>
            </a:r>
          </a:p>
          <a:p>
            <a:r>
              <a:rPr lang="en-US" dirty="0"/>
              <a:t> </a:t>
            </a:r>
          </a:p>
          <a:p>
            <a:r>
              <a:rPr lang="en-US" dirty="0"/>
              <a:t>So we obtain</a:t>
            </a:r>
          </a:p>
          <a:p>
            <a:endParaRPr lang="en-US" dirty="0"/>
          </a:p>
          <a:p>
            <a:endParaRPr lang="en-US" dirty="0"/>
          </a:p>
          <a:p>
            <a:r>
              <a:rPr lang="en-US" dirty="0"/>
              <a:t>The integral is taken around a path enclosing the area through which the magnetic flux</a:t>
            </a:r>
            <a:r>
              <a:rPr lang="en-US" dirty="0" smtClean="0"/>
              <a:t> </a:t>
            </a:r>
            <a:r>
              <a:rPr lang="en-US" dirty="0" smtClean="0">
                <a:latin typeface="Symbol" charset="2"/>
              </a:rPr>
              <a:t>Φ</a:t>
            </a:r>
            <a:r>
              <a:rPr lang="en-US" baseline="-25000" dirty="0" smtClean="0">
                <a:latin typeface="Symbol" charset="2"/>
              </a:rPr>
              <a:t>B</a:t>
            </a:r>
            <a:r>
              <a:rPr lang="en-US" dirty="0" smtClean="0"/>
              <a:t> </a:t>
            </a:r>
            <a:r>
              <a:rPr lang="en-US" dirty="0"/>
              <a:t>is changing. </a:t>
            </a:r>
          </a:p>
        </p:txBody>
      </p:sp>
      <p:graphicFrame>
        <p:nvGraphicFramePr>
          <p:cNvPr id="4331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863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3160" name="Object 8"/>
          <p:cNvGraphicFramePr>
            <a:graphicFrameLocks noChangeAspect="1"/>
          </p:cNvGraphicFramePr>
          <p:nvPr/>
        </p:nvGraphicFramePr>
        <p:xfrm>
          <a:off x="3616325" y="1317625"/>
          <a:ext cx="955675" cy="587375"/>
        </p:xfrm>
        <a:graphic>
          <a:graphicData uri="http://schemas.openxmlformats.org/presentationml/2006/ole">
            <mc:AlternateContent xmlns:mc="http://schemas.openxmlformats.org/markup-compatibility/2006">
              <mc:Choice xmlns:v="urn:schemas-microsoft-com:vml" Requires="v">
                <p:oleObj spid="_x0000_s438637" name="Equation" r:id="rId8" imgW="330120" imgH="203040" progId="Equation.DSMT4">
                  <p:embed/>
                </p:oleObj>
              </mc:Choice>
              <mc:Fallback>
                <p:oleObj name="Equation" r:id="rId8" imgW="3301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6325" y="1317625"/>
                        <a:ext cx="955675" cy="5873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3161" name="Object 9"/>
          <p:cNvGraphicFramePr>
            <a:graphicFrameLocks noChangeAspect="1"/>
          </p:cNvGraphicFramePr>
          <p:nvPr/>
        </p:nvGraphicFramePr>
        <p:xfrm>
          <a:off x="609600" y="3048000"/>
          <a:ext cx="673100" cy="411163"/>
        </p:xfrm>
        <a:graphic>
          <a:graphicData uri="http://schemas.openxmlformats.org/presentationml/2006/ole">
            <mc:AlternateContent xmlns:mc="http://schemas.openxmlformats.org/markup-compatibility/2006">
              <mc:Choice xmlns:v="urn:schemas-microsoft-com:vml" Requires="v">
                <p:oleObj spid="_x0000_s438638" name="Equation" r:id="rId10" imgW="228600" imgH="139680" progId="Equation.DSMT4">
                  <p:embed/>
                </p:oleObj>
              </mc:Choice>
              <mc:Fallback>
                <p:oleObj name="Equation" r:id="rId10" imgW="228600" imgH="1396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3048000"/>
                        <a:ext cx="673100" cy="411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3163" name="Object 11"/>
          <p:cNvGraphicFramePr>
            <a:graphicFrameLocks noChangeAspect="1"/>
          </p:cNvGraphicFramePr>
          <p:nvPr/>
        </p:nvGraphicFramePr>
        <p:xfrm>
          <a:off x="3048000" y="3981450"/>
          <a:ext cx="1685925" cy="1352550"/>
        </p:xfrm>
        <a:graphic>
          <a:graphicData uri="http://schemas.openxmlformats.org/presentationml/2006/ole">
            <mc:AlternateContent xmlns:mc="http://schemas.openxmlformats.org/markup-compatibility/2006">
              <mc:Choice xmlns:v="urn:schemas-microsoft-com:vml" Requires="v">
                <p:oleObj spid="_x0000_s438639" name="Equation" r:id="rId12" imgW="457200" imgH="368280" progId="Equation.DSMT4">
                  <p:embed/>
                </p:oleObj>
              </mc:Choice>
              <mc:Fallback>
                <p:oleObj name="Equation" r:id="rId12" imgW="45720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0" y="3981450"/>
                        <a:ext cx="1685925" cy="1352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4"/>
          <a:stretch>
            <a:fillRect/>
          </a:stretch>
        </p:blipFill>
        <p:spPr>
          <a:xfrm>
            <a:off x="4572000" y="1191101"/>
            <a:ext cx="1290234" cy="818197"/>
          </a:xfrm>
          <a:prstGeom prst="rect">
            <a:avLst/>
          </a:prstGeom>
        </p:spPr>
      </p:pic>
      <p:pic>
        <p:nvPicPr>
          <p:cNvPr id="18" name="Picture 17"/>
          <p:cNvPicPr>
            <a:picLocks noChangeAspect="1"/>
          </p:cNvPicPr>
          <p:nvPr/>
        </p:nvPicPr>
        <p:blipFill>
          <a:blip r:embed="rId14"/>
          <a:stretch>
            <a:fillRect/>
          </a:stretch>
        </p:blipFill>
        <p:spPr>
          <a:xfrm>
            <a:off x="1213571" y="2839403"/>
            <a:ext cx="1290234" cy="818197"/>
          </a:xfrm>
          <a:prstGeom prst="rect">
            <a:avLst/>
          </a:prstGeom>
        </p:spPr>
      </p:pic>
      <p:pic>
        <p:nvPicPr>
          <p:cNvPr id="3" name="Picture 2"/>
          <p:cNvPicPr>
            <a:picLocks noChangeAspect="1"/>
          </p:cNvPicPr>
          <p:nvPr/>
        </p:nvPicPr>
        <p:blipFill>
          <a:blip r:embed="rId15"/>
          <a:stretch>
            <a:fillRect/>
          </a:stretch>
        </p:blipFill>
        <p:spPr>
          <a:xfrm>
            <a:off x="1198331" y="4242593"/>
            <a:ext cx="1888020" cy="923925"/>
          </a:xfrm>
          <a:prstGeom prst="rect">
            <a:avLst/>
          </a:prstGeom>
        </p:spPr>
      </p:pic>
    </p:spTree>
    <p:extLst>
      <p:ext uri="{BB962C8B-B14F-4D97-AF65-F5344CB8AC3E}">
        <p14:creationId xmlns:p14="http://schemas.microsoft.com/office/powerpoint/2010/main" val="10835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072BB182-3E79-0B4E-92F0-927729CD792A}" type="slidenum">
              <a:rPr lang="en-US"/>
              <a:pPr/>
              <a:t>59</a:t>
            </a:fld>
            <a:endParaRPr lang="en-US"/>
          </a:p>
        </p:txBody>
      </p:sp>
      <p:sp>
        <p:nvSpPr>
          <p:cNvPr id="434178" name="Rectangle 2"/>
          <p:cNvSpPr>
            <a:spLocks noGrp="1" noChangeArrowheads="1"/>
          </p:cNvSpPr>
          <p:nvPr>
            <p:ph type="title"/>
          </p:nvPr>
        </p:nvSpPr>
        <p:spPr>
          <a:xfrm>
            <a:off x="381000" y="304800"/>
            <a:ext cx="8534400" cy="609600"/>
          </a:xfrm>
        </p:spPr>
        <p:txBody>
          <a:bodyPr/>
          <a:lstStyle/>
          <a:p>
            <a:r>
              <a:rPr lang="en-US"/>
              <a:t>Inductance</a:t>
            </a:r>
          </a:p>
        </p:txBody>
      </p:sp>
      <p:graphicFrame>
        <p:nvGraphicFramePr>
          <p:cNvPr id="43417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3950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3950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950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4182" name="Rectangle 6"/>
          <p:cNvSpPr>
            <a:spLocks noGrp="1" noChangeArrowheads="1"/>
          </p:cNvSpPr>
          <p:nvPr>
            <p:ph type="body" idx="1"/>
          </p:nvPr>
        </p:nvSpPr>
        <p:spPr>
          <a:xfrm>
            <a:off x="533400" y="1066800"/>
            <a:ext cx="8153400" cy="4343400"/>
          </a:xfrm>
        </p:spPr>
        <p:txBody>
          <a:bodyPr/>
          <a:lstStyle/>
          <a:p>
            <a:r>
              <a:rPr lang="en-US" sz="3600" dirty="0"/>
              <a:t>Changing magnetic flux through a circuit induce an </a:t>
            </a:r>
            <a:r>
              <a:rPr lang="en-US" sz="3600" dirty="0" err="1"/>
              <a:t>emf</a:t>
            </a:r>
            <a:r>
              <a:rPr lang="en-US" sz="3600" dirty="0"/>
              <a:t> in that circuit</a:t>
            </a:r>
          </a:p>
          <a:p>
            <a:r>
              <a:rPr lang="en-US" sz="3600" dirty="0"/>
              <a:t>An electric current produces a magnetic field</a:t>
            </a:r>
          </a:p>
          <a:p>
            <a:r>
              <a:rPr lang="en-US" sz="3600" dirty="0"/>
              <a:t>From these, we can deduce </a:t>
            </a:r>
          </a:p>
          <a:p>
            <a:pPr lvl="1"/>
            <a:r>
              <a:rPr lang="en-US" sz="3200" dirty="0"/>
              <a:t>A changing current in one circuit must induce an </a:t>
            </a:r>
            <a:r>
              <a:rPr lang="en-US" sz="3200" dirty="0" err="1"/>
              <a:t>emf</a:t>
            </a:r>
            <a:r>
              <a:rPr lang="en-US" sz="3200" dirty="0"/>
              <a:t> in a nearby circuit </a:t>
            </a:r>
            <a:r>
              <a:rPr lang="en-US" sz="3200" dirty="0" err="1">
                <a:sym typeface="Wingdings" charset="2"/>
              </a:rPr>
              <a:t></a:t>
            </a:r>
            <a:r>
              <a:rPr lang="en-US" sz="3200" dirty="0">
                <a:sym typeface="Wingdings" charset="2"/>
              </a:rPr>
              <a:t> Mutual inductance</a:t>
            </a:r>
            <a:endParaRPr lang="en-US" sz="3200" dirty="0"/>
          </a:p>
          <a:p>
            <a:pPr lvl="1"/>
            <a:r>
              <a:rPr lang="en-US" sz="3200" dirty="0"/>
              <a:t>Or induce an </a:t>
            </a:r>
            <a:r>
              <a:rPr lang="en-US" sz="3200" dirty="0" err="1"/>
              <a:t>emf</a:t>
            </a:r>
            <a:r>
              <a:rPr lang="en-US" sz="3200" dirty="0"/>
              <a:t> in itself </a:t>
            </a:r>
            <a:r>
              <a:rPr lang="en-US" sz="3200" dirty="0" err="1">
                <a:sym typeface="Wingdings" charset="2"/>
              </a:rPr>
              <a:t></a:t>
            </a:r>
            <a:r>
              <a:rPr lang="en-US" sz="3200" dirty="0">
                <a:sym typeface="Wingdings" charset="2"/>
              </a:rPr>
              <a:t> Self inductance</a:t>
            </a:r>
            <a:endParaRPr lang="en-US" sz="3200" dirty="0"/>
          </a:p>
        </p:txBody>
      </p:sp>
      <p:graphicFrame>
        <p:nvGraphicFramePr>
          <p:cNvPr id="43418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3950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3101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F by a magnetic field B</a:t>
            </a:r>
            <a:r>
              <a:rPr lang="en-US" baseline="-25000" dirty="0"/>
              <a:t>1</a:t>
            </a:r>
            <a:r>
              <a:rPr lang="en-US" dirty="0"/>
              <a:t> on a wire of length </a:t>
            </a:r>
            <a:r>
              <a:rPr lang="en-US" dirty="0" err="1">
                <a:latin typeface="Monotype Corsiva" charset="0"/>
              </a:rPr>
              <a:t>l</a:t>
            </a:r>
            <a:r>
              <a:rPr lang="en-US" dirty="0"/>
              <a:t>, carrying the current </a:t>
            </a:r>
            <a:r>
              <a:rPr lang="en-US" sz="3600" dirty="0">
                <a:latin typeface="Monotype Corsiva" charset="0"/>
              </a:rPr>
              <a:t>I</a:t>
            </a:r>
            <a:r>
              <a:rPr lang="en-US" baseline="-25000" dirty="0"/>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dirty="0">
                <a:latin typeface="Monotype Corsiva" charset="0"/>
              </a:rPr>
              <a:t>I</a:t>
            </a:r>
            <a:r>
              <a:rPr lang="en-US" baseline="-25000" dirty="0"/>
              <a:t>1</a:t>
            </a:r>
          </a:p>
          <a:p>
            <a:pPr lvl="2">
              <a:lnSpc>
                <a:spcPct val="90000"/>
              </a:lnSpc>
            </a:pPr>
            <a:r>
              <a:rPr lang="en-US" dirty="0"/>
              <a:t>There is the force exerted on the wire carrying the current </a:t>
            </a:r>
            <a:r>
              <a:rPr lang="en-US" dirty="0">
                <a:latin typeface="Monotype Corsiva" charset="0"/>
              </a:rPr>
              <a:t>I</a:t>
            </a:r>
            <a:r>
              <a:rPr lang="en-US" baseline="-25000" dirty="0"/>
              <a:t>1</a:t>
            </a:r>
            <a:r>
              <a:rPr lang="en-US" dirty="0"/>
              <a:t> by the wire carrying current </a:t>
            </a:r>
            <a:r>
              <a:rPr lang="en-US" dirty="0">
                <a:latin typeface="Monotype Corsiva" charset="0"/>
              </a:rPr>
              <a:t>I</a:t>
            </a:r>
            <a:r>
              <a:rPr lang="en-US" baseline="-25000" dirty="0"/>
              <a:t>2</a:t>
            </a:r>
            <a:r>
              <a:rPr lang="en-US" dirty="0"/>
              <a:t> of the same magnitude but in opposite direction</a:t>
            </a:r>
          </a:p>
          <a:p>
            <a:pPr>
              <a:lnSpc>
                <a:spcPct val="90000"/>
              </a:lnSpc>
            </a:pPr>
            <a:r>
              <a:rPr lang="en-US" dirty="0"/>
              <a:t>So the force per unit length is</a:t>
            </a:r>
          </a:p>
          <a:p>
            <a:pPr>
              <a:lnSpc>
                <a:spcPct val="90000"/>
              </a:lnSpc>
            </a:pPr>
            <a:r>
              <a:rPr lang="en-US" dirty="0"/>
              <a:t>How about the direction of the force?</a:t>
            </a:r>
          </a:p>
        </p:txBody>
      </p:sp>
      <p:sp>
        <p:nvSpPr>
          <p:cNvPr id="17" name="Date Placeholder 3"/>
          <p:cNvSpPr>
            <a:spLocks noGrp="1"/>
          </p:cNvSpPr>
          <p:nvPr>
            <p:ph type="dt" sz="half" idx="10"/>
          </p:nvPr>
        </p:nvSpPr>
        <p:spPr/>
        <p:txBody>
          <a:bodyPr/>
          <a:lstStyle/>
          <a:p>
            <a:r>
              <a:rPr lang="en-US" smtClean="0"/>
              <a:t>Thursday, July 5, 2018</a:t>
            </a:r>
            <a:endParaRPr lang="en-US"/>
          </a:p>
        </p:txBody>
      </p:sp>
      <p:sp>
        <p:nvSpPr>
          <p:cNvPr id="18" name="Footer Placeholder 4"/>
          <p:cNvSpPr>
            <a:spLocks noGrp="1"/>
          </p:cNvSpPr>
          <p:nvPr>
            <p:ph type="ftr" sz="quarter" idx="11"/>
          </p:nvPr>
        </p:nvSpPr>
        <p:spPr/>
        <p:txBody>
          <a:bodyPr/>
          <a:lstStyle/>
          <a:p>
            <a:r>
              <a:rPr lang="de-DE" smtClean="0"/>
              <a:t>PHYS 1444-001, Summer 2018               Dr. Jaehoon Yu</a:t>
            </a:r>
            <a:endParaRPr lang="en-US"/>
          </a:p>
        </p:txBody>
      </p:sp>
      <p:sp>
        <p:nvSpPr>
          <p:cNvPr id="19" name="Slide Number Placeholder 5"/>
          <p:cNvSpPr>
            <a:spLocks noGrp="1"/>
          </p:cNvSpPr>
          <p:nvPr>
            <p:ph type="sldNum" sz="quarter" idx="12"/>
          </p:nvPr>
        </p:nvSpPr>
        <p:spPr/>
        <p:txBody>
          <a:bodyPr/>
          <a:lstStyle/>
          <a:p>
            <a:fld id="{F37B6603-C776-DE49-A54C-5B46ED1A71E2}" type="slidenum">
              <a:rPr lang="en-US"/>
              <a:pPr/>
              <a:t>6</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0866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64346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64346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64346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64346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643465" name="Equation" r:id="rId9" imgW="291960" imgH="368280" progId="Equation.DSMT4">
                  <p:embed/>
                </p:oleObj>
              </mc:Choice>
              <mc:Fallback>
                <p:oleObj name="Equation" r:id="rId9" imgW="2919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643466" name="Equation" r:id="rId11" imgW="266400" imgH="152280" progId="Equation.DSMT4">
                  <p:embed/>
                </p:oleObj>
              </mc:Choice>
              <mc:Fallback>
                <p:oleObj name="Equation" r:id="rId11" imgW="2664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643467" name="Equation" r:id="rId13" imgW="761760" imgH="368280" progId="Equation.DSMT4">
                  <p:embed/>
                </p:oleObj>
              </mc:Choice>
              <mc:Fallback>
                <p:oleObj name="Equation" r:id="rId13" imgW="7617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643468" name="Equation" r:id="rId15" imgW="330120" imgH="203040" progId="Equation.DSMT4">
                  <p:embed/>
                </p:oleObj>
              </mc:Choice>
              <mc:Fallback>
                <p:oleObj name="Equation" r:id="rId15" imgW="33012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643469" name="Equation" r:id="rId17" imgW="279360" imgH="203040" progId="Equation.DSMT4">
                  <p:embed/>
                </p:oleObj>
              </mc:Choice>
              <mc:Fallback>
                <p:oleObj name="Equation" r:id="rId17" imgW="2793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643470" name="Equation" r:id="rId19" imgW="266400" imgH="203040" progId="Equation.DSMT4">
                  <p:embed/>
                </p:oleObj>
              </mc:Choice>
              <mc:Fallback>
                <p:oleObj name="Equation" r:id="rId19" imgW="26640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7362825" y="2209800"/>
          <a:ext cx="1019175" cy="987425"/>
        </p:xfrm>
        <a:graphic>
          <a:graphicData uri="http://schemas.openxmlformats.org/presentationml/2006/ole">
            <mc:AlternateContent xmlns:mc="http://schemas.openxmlformats.org/markup-compatibility/2006">
              <mc:Choice xmlns:v="urn:schemas-microsoft-com:vml" Requires="v">
                <p:oleObj spid="_x0000_s643471" name="Equation" r:id="rId21" imgW="380880" imgH="368280" progId="Equation.DSMT4">
                  <p:embed/>
                </p:oleObj>
              </mc:Choice>
              <mc:Fallback>
                <p:oleObj name="Equation" r:id="rId21" imgW="38088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62825" y="2209800"/>
                        <a:ext cx="1019175" cy="987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66116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3A42E80B-91C4-7648-B197-E93724F0CF65}" type="slidenum">
              <a:rPr lang="en-US"/>
              <a:pPr/>
              <a:t>60</a:t>
            </a:fld>
            <a:endParaRPr lang="en-US"/>
          </a:p>
        </p:txBody>
      </p:sp>
      <p:pic>
        <p:nvPicPr>
          <p:cNvPr id="435202" name="Picture 2" descr="FG30_001"/>
          <p:cNvPicPr>
            <a:picLocks noChangeAspect="1" noChangeArrowheads="1"/>
          </p:cNvPicPr>
          <p:nvPr/>
        </p:nvPicPr>
        <p:blipFill>
          <a:blip r:embed="rId3"/>
          <a:srcRect/>
          <a:stretch>
            <a:fillRect/>
          </a:stretch>
        </p:blipFill>
        <p:spPr bwMode="auto">
          <a:xfrm>
            <a:off x="7391400" y="990600"/>
            <a:ext cx="2133600" cy="1981200"/>
          </a:xfrm>
          <a:prstGeom prst="rect">
            <a:avLst/>
          </a:prstGeom>
          <a:noFill/>
        </p:spPr>
      </p:pic>
      <p:sp>
        <p:nvSpPr>
          <p:cNvPr id="435203" name="Rectangle 3"/>
          <p:cNvSpPr>
            <a:spLocks noGrp="1" noChangeArrowheads="1"/>
          </p:cNvSpPr>
          <p:nvPr>
            <p:ph type="title"/>
          </p:nvPr>
        </p:nvSpPr>
        <p:spPr>
          <a:xfrm>
            <a:off x="381000" y="76200"/>
            <a:ext cx="8534400" cy="609600"/>
          </a:xfrm>
        </p:spPr>
        <p:txBody>
          <a:bodyPr/>
          <a:lstStyle/>
          <a:p>
            <a:r>
              <a:rPr lang="en-US"/>
              <a:t>Mutual Inductance</a:t>
            </a:r>
          </a:p>
        </p:txBody>
      </p:sp>
      <p:graphicFrame>
        <p:nvGraphicFramePr>
          <p:cNvPr id="4352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40783"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4078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078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5207" name="Rectangle 7"/>
          <p:cNvSpPr>
            <a:spLocks noGrp="1" noChangeArrowheads="1"/>
          </p:cNvSpPr>
          <p:nvPr>
            <p:ph type="body" idx="1"/>
          </p:nvPr>
        </p:nvSpPr>
        <p:spPr>
          <a:xfrm>
            <a:off x="152400" y="593725"/>
            <a:ext cx="8458200" cy="5867400"/>
          </a:xfrm>
        </p:spPr>
        <p:txBody>
          <a:bodyPr/>
          <a:lstStyle/>
          <a:p>
            <a:pPr>
              <a:lnSpc>
                <a:spcPct val="80000"/>
              </a:lnSpc>
            </a:pPr>
            <a:r>
              <a:rPr lang="en-US" sz="2800" dirty="0"/>
              <a:t>If two coils of wire are placed near each other, a changing current in one will induce an </a:t>
            </a:r>
            <a:r>
              <a:rPr lang="en-US" sz="2800" dirty="0" err="1"/>
              <a:t>emf</a:t>
            </a:r>
            <a:r>
              <a:rPr lang="en-US" sz="2800" dirty="0"/>
              <a:t> in the other.</a:t>
            </a:r>
          </a:p>
          <a:p>
            <a:pPr>
              <a:lnSpc>
                <a:spcPct val="80000"/>
              </a:lnSpc>
            </a:pPr>
            <a:r>
              <a:rPr lang="en-US" sz="2800" dirty="0"/>
              <a:t>What</a:t>
            </a:r>
            <a:r>
              <a:rPr lang="en-US" sz="2800" dirty="0" smtClean="0"/>
              <a:t> is </a:t>
            </a:r>
            <a:r>
              <a:rPr lang="en-US" sz="2800" dirty="0"/>
              <a:t>the induced </a:t>
            </a:r>
            <a:r>
              <a:rPr lang="en-US" sz="2800" dirty="0" err="1"/>
              <a:t>emf</a:t>
            </a:r>
            <a:r>
              <a:rPr lang="en-US" sz="2800" dirty="0"/>
              <a:t>,</a:t>
            </a:r>
            <a:r>
              <a:rPr lang="en-US" sz="2800" dirty="0" smtClean="0"/>
              <a:t> </a:t>
            </a:r>
            <a:r>
              <a:rPr lang="en-US" sz="2800" dirty="0" smtClean="0">
                <a:latin typeface="Symbol" charset="2"/>
              </a:rPr>
              <a:t>ε</a:t>
            </a:r>
            <a:r>
              <a:rPr lang="en-US" sz="2800" baseline="-25000" dirty="0" smtClean="0"/>
              <a:t>2</a:t>
            </a:r>
            <a:r>
              <a:rPr lang="en-US" sz="2800" dirty="0"/>
              <a:t>, in coil2 proportional to?</a:t>
            </a:r>
          </a:p>
          <a:p>
            <a:pPr lvl="1">
              <a:lnSpc>
                <a:spcPct val="80000"/>
              </a:lnSpc>
            </a:pPr>
            <a:r>
              <a:rPr lang="en-US" sz="2400" dirty="0"/>
              <a:t>Rate of the change of the magnetic flux passing through it</a:t>
            </a:r>
          </a:p>
          <a:p>
            <a:pPr>
              <a:lnSpc>
                <a:spcPct val="80000"/>
              </a:lnSpc>
            </a:pPr>
            <a:r>
              <a:rPr lang="en-US" sz="2800" dirty="0"/>
              <a:t>This flux is due to current </a:t>
            </a:r>
            <a:r>
              <a:rPr lang="en-US" sz="2800" dirty="0">
                <a:latin typeface="Monotype Corsiva" charset="0"/>
              </a:rPr>
              <a:t>I</a:t>
            </a:r>
            <a:r>
              <a:rPr lang="en-US" sz="2800" baseline="-25000" dirty="0"/>
              <a:t>1</a:t>
            </a:r>
            <a:r>
              <a:rPr lang="en-US" sz="2800" dirty="0"/>
              <a:t> in coil 1</a:t>
            </a:r>
          </a:p>
          <a:p>
            <a:pPr>
              <a:lnSpc>
                <a:spcPct val="80000"/>
              </a:lnSpc>
            </a:pPr>
            <a:r>
              <a:rPr lang="en-US" sz="2800" dirty="0"/>
              <a:t>If</a:t>
            </a:r>
            <a:r>
              <a:rPr lang="en-US" sz="2800" dirty="0" smtClean="0"/>
              <a:t> </a:t>
            </a:r>
            <a:r>
              <a:rPr lang="en-US" sz="2800" dirty="0" smtClean="0">
                <a:latin typeface="Symbol" charset="2"/>
              </a:rPr>
              <a:t>Φ</a:t>
            </a:r>
            <a:r>
              <a:rPr lang="en-US" sz="2800" baseline="-25000" dirty="0" smtClean="0"/>
              <a:t>21</a:t>
            </a:r>
            <a:r>
              <a:rPr lang="en-US" sz="2800" dirty="0" smtClean="0"/>
              <a:t> </a:t>
            </a:r>
            <a:r>
              <a:rPr lang="en-US" sz="2800" dirty="0"/>
              <a:t>is the magnetic flux in each loop of coil2 created by coil1 and N</a:t>
            </a:r>
            <a:r>
              <a:rPr lang="en-US" sz="2800" baseline="-25000" dirty="0"/>
              <a:t>2</a:t>
            </a:r>
            <a:r>
              <a:rPr lang="en-US" sz="2800" dirty="0"/>
              <a:t> is the number of closely packed loops in coil2, then </a:t>
            </a:r>
            <a:r>
              <a:rPr lang="en-US" sz="2800" dirty="0" smtClean="0"/>
              <a:t>N</a:t>
            </a:r>
            <a:r>
              <a:rPr lang="en-US" sz="2800" baseline="-25000" dirty="0" smtClean="0"/>
              <a:t>2</a:t>
            </a:r>
            <a:r>
              <a:rPr lang="en-US" sz="2800" dirty="0" smtClean="0">
                <a:latin typeface="Symbol" charset="2"/>
              </a:rPr>
              <a:t>Φ</a:t>
            </a:r>
            <a:r>
              <a:rPr lang="en-US" sz="2800" baseline="-25000" dirty="0" smtClean="0"/>
              <a:t>21</a:t>
            </a:r>
            <a:r>
              <a:rPr lang="en-US" sz="2800" dirty="0" smtClean="0"/>
              <a:t> </a:t>
            </a:r>
            <a:r>
              <a:rPr lang="en-US" sz="2800" dirty="0"/>
              <a:t>is the total flux passing through coil2.</a:t>
            </a:r>
          </a:p>
          <a:p>
            <a:pPr>
              <a:lnSpc>
                <a:spcPct val="80000"/>
              </a:lnSpc>
            </a:pPr>
            <a:r>
              <a:rPr lang="en-US" sz="2800" dirty="0"/>
              <a:t>If the two coils are fixed in space, </a:t>
            </a:r>
            <a:r>
              <a:rPr lang="en-US" sz="2800" dirty="0" smtClean="0"/>
              <a:t>N</a:t>
            </a:r>
            <a:r>
              <a:rPr lang="en-US" sz="2800" baseline="-25000" dirty="0" smtClean="0"/>
              <a:t>2</a:t>
            </a:r>
            <a:r>
              <a:rPr lang="en-US" sz="2800" dirty="0" smtClean="0">
                <a:latin typeface="Symbol" charset="2"/>
              </a:rPr>
              <a:t>Φ</a:t>
            </a:r>
            <a:r>
              <a:rPr lang="en-US" sz="2800" baseline="-25000" dirty="0" smtClean="0"/>
              <a:t>21</a:t>
            </a:r>
            <a:r>
              <a:rPr lang="en-US" sz="2800" dirty="0" smtClean="0"/>
              <a:t> </a:t>
            </a:r>
            <a:r>
              <a:rPr lang="en-US" sz="2800" dirty="0"/>
              <a:t>is proportional to the current </a:t>
            </a:r>
            <a:r>
              <a:rPr lang="en-US" sz="2800" dirty="0">
                <a:latin typeface="Monotype Corsiva" charset="0"/>
              </a:rPr>
              <a:t>I</a:t>
            </a:r>
            <a:r>
              <a:rPr lang="en-US" sz="2800" baseline="-25000" dirty="0"/>
              <a:t>1</a:t>
            </a:r>
            <a:r>
              <a:rPr lang="en-US" sz="2800" dirty="0"/>
              <a:t> in coil 1,                     </a:t>
            </a:r>
            <a:r>
              <a:rPr lang="en-US" sz="2800" dirty="0" smtClean="0"/>
              <a:t>    . </a:t>
            </a:r>
            <a:endParaRPr lang="en-US" sz="2800" dirty="0"/>
          </a:p>
          <a:p>
            <a:pPr>
              <a:lnSpc>
                <a:spcPct val="80000"/>
              </a:lnSpc>
            </a:pPr>
            <a:r>
              <a:rPr lang="en-US" sz="2800" dirty="0"/>
              <a:t>The proportionality constant for this is called the Mutual Inductance and defined</a:t>
            </a:r>
            <a:r>
              <a:rPr lang="en-US" sz="2800" dirty="0" smtClean="0"/>
              <a:t> as                       </a:t>
            </a:r>
            <a:r>
              <a:rPr lang="en-US" sz="2800" dirty="0"/>
              <a:t>.</a:t>
            </a:r>
          </a:p>
          <a:p>
            <a:pPr>
              <a:lnSpc>
                <a:spcPct val="80000"/>
              </a:lnSpc>
            </a:pPr>
            <a:r>
              <a:rPr lang="en-US" sz="2800" dirty="0"/>
              <a:t>The </a:t>
            </a:r>
            <a:r>
              <a:rPr lang="en-US" sz="2800" dirty="0" err="1"/>
              <a:t>emf</a:t>
            </a:r>
            <a:r>
              <a:rPr lang="en-US" sz="2800" dirty="0"/>
              <a:t> induced in coil2 due to the changing current in coil1 is </a:t>
            </a:r>
          </a:p>
        </p:txBody>
      </p:sp>
      <p:graphicFrame>
        <p:nvGraphicFramePr>
          <p:cNvPr id="4352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078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nvGraphicFramePr>
        <p:xfrm>
          <a:off x="4191000" y="4838700"/>
          <a:ext cx="1617663" cy="342900"/>
        </p:xfrm>
        <a:graphic>
          <a:graphicData uri="http://schemas.openxmlformats.org/presentationml/2006/ole">
            <mc:AlternateContent xmlns:mc="http://schemas.openxmlformats.org/markup-compatibility/2006">
              <mc:Choice xmlns:v="urn:schemas-microsoft-com:vml" Requires="v">
                <p:oleObj spid="_x0000_s440787" name="Equation" r:id="rId9" imgW="952200" imgH="203040" progId="Equation.DSMT4">
                  <p:embed/>
                </p:oleObj>
              </mc:Choice>
              <mc:Fallback>
                <p:oleObj name="Equation" r:id="rId9" imgW="95220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838700"/>
                        <a:ext cx="1617663" cy="3429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435210" name="Object 10"/>
          <p:cNvGraphicFramePr>
            <a:graphicFrameLocks noChangeAspect="1"/>
          </p:cNvGraphicFramePr>
          <p:nvPr/>
        </p:nvGraphicFramePr>
        <p:xfrm>
          <a:off x="1066800" y="5638800"/>
          <a:ext cx="4267200" cy="798513"/>
        </p:xfrm>
        <a:graphic>
          <a:graphicData uri="http://schemas.openxmlformats.org/presentationml/2006/ole">
            <mc:AlternateContent xmlns:mc="http://schemas.openxmlformats.org/markup-compatibility/2006">
              <mc:Choice xmlns:v="urn:schemas-microsoft-com:vml" Requires="v">
                <p:oleObj spid="_x0000_s440788" name="Equation" r:id="rId11" imgW="2450880" imgH="393480" progId="Equation.DSMT4">
                  <p:embed/>
                </p:oleObj>
              </mc:Choice>
              <mc:Fallback>
                <p:oleObj name="Equation" r:id="rId11" imgW="24508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5638800"/>
                        <a:ext cx="4267200" cy="7985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5211" name="Object 11"/>
          <p:cNvGraphicFramePr>
            <a:graphicFrameLocks noChangeAspect="1"/>
          </p:cNvGraphicFramePr>
          <p:nvPr/>
        </p:nvGraphicFramePr>
        <p:xfrm>
          <a:off x="2971800" y="4042646"/>
          <a:ext cx="914400" cy="453154"/>
        </p:xfrm>
        <a:graphic>
          <a:graphicData uri="http://schemas.openxmlformats.org/presentationml/2006/ole">
            <mc:AlternateContent xmlns:mc="http://schemas.openxmlformats.org/markup-compatibility/2006">
              <mc:Choice xmlns:v="urn:schemas-microsoft-com:vml" Requires="v">
                <p:oleObj spid="_x0000_s440789" name="Equation" r:id="rId13" imgW="406080" imgH="203040" progId="Equation.DSMT4">
                  <p:embed/>
                </p:oleObj>
              </mc:Choice>
              <mc:Fallback>
                <p:oleObj name="Equation" r:id="rId13" imgW="40608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1800" y="4042646"/>
                        <a:ext cx="914400" cy="453154"/>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5212" name="Object 12"/>
          <p:cNvGraphicFramePr>
            <a:graphicFrameLocks noChangeAspect="1"/>
          </p:cNvGraphicFramePr>
          <p:nvPr/>
        </p:nvGraphicFramePr>
        <p:xfrm>
          <a:off x="3792467" y="4042646"/>
          <a:ext cx="1084333" cy="453154"/>
        </p:xfrm>
        <a:graphic>
          <a:graphicData uri="http://schemas.openxmlformats.org/presentationml/2006/ole">
            <mc:AlternateContent xmlns:mc="http://schemas.openxmlformats.org/markup-compatibility/2006">
              <mc:Choice xmlns:v="urn:schemas-microsoft-com:vml" Requires="v">
                <p:oleObj spid="_x0000_s440790" name="Equation" r:id="rId15" imgW="482400" imgH="203040" progId="Equation.DSMT4">
                  <p:embed/>
                </p:oleObj>
              </mc:Choice>
              <mc:Fallback>
                <p:oleObj name="Equation" r:id="rId15" imgW="48240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92467" y="4042646"/>
                        <a:ext cx="1084333" cy="453154"/>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5213" name="Object 13"/>
          <p:cNvGraphicFramePr>
            <a:graphicFrameLocks noChangeAspect="1"/>
          </p:cNvGraphicFramePr>
          <p:nvPr/>
        </p:nvGraphicFramePr>
        <p:xfrm>
          <a:off x="4038600" y="4042646"/>
          <a:ext cx="600834" cy="453154"/>
        </p:xfrm>
        <a:graphic>
          <a:graphicData uri="http://schemas.openxmlformats.org/presentationml/2006/ole">
            <mc:AlternateContent xmlns:mc="http://schemas.openxmlformats.org/markup-compatibility/2006">
              <mc:Choice xmlns:v="urn:schemas-microsoft-com:vml" Requires="v">
                <p:oleObj spid="_x0000_s440791" name="Equation" r:id="rId17" imgW="266400" imgH="203040" progId="Equation.DSMT4">
                  <p:embed/>
                </p:oleObj>
              </mc:Choice>
              <mc:Fallback>
                <p:oleObj name="Equation" r:id="rId17" imgW="2664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38600" y="4042646"/>
                        <a:ext cx="600834" cy="453154"/>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796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Thursday, July 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a:xfrm>
            <a:off x="6553200" y="6248400"/>
            <a:ext cx="1905000" cy="457200"/>
          </a:xfrm>
        </p:spPr>
        <p:txBody>
          <a:bodyPr/>
          <a:lstStyle/>
          <a:p>
            <a:fld id="{2BAC1DA2-AD4D-E044-9D85-B4525A7031A9}" type="slidenum">
              <a:rPr lang="en-US"/>
              <a:pPr/>
              <a:t>61</a:t>
            </a:fld>
            <a:endParaRPr lang="en-US"/>
          </a:p>
        </p:txBody>
      </p:sp>
      <p:sp>
        <p:nvSpPr>
          <p:cNvPr id="436226" name="Rectangle 2"/>
          <p:cNvSpPr>
            <a:spLocks noGrp="1" noChangeArrowheads="1"/>
          </p:cNvSpPr>
          <p:nvPr>
            <p:ph type="title"/>
          </p:nvPr>
        </p:nvSpPr>
        <p:spPr>
          <a:xfrm>
            <a:off x="381000" y="-76200"/>
            <a:ext cx="8534400" cy="609600"/>
          </a:xfrm>
        </p:spPr>
        <p:txBody>
          <a:bodyPr/>
          <a:lstStyle/>
          <a:p>
            <a:r>
              <a:rPr lang="en-US"/>
              <a:t>Mutual Inductance</a:t>
            </a:r>
          </a:p>
        </p:txBody>
      </p:sp>
      <p:graphicFrame>
        <p:nvGraphicFramePr>
          <p:cNvPr id="436227" name="Object 3"/>
          <p:cNvGraphicFramePr>
            <a:graphicFrameLocks noChangeAspect="1"/>
          </p:cNvGraphicFramePr>
          <p:nvPr/>
        </p:nvGraphicFramePr>
        <p:xfrm>
          <a:off x="-76200" y="-152400"/>
          <a:ext cx="914400" cy="190500"/>
        </p:xfrm>
        <a:graphic>
          <a:graphicData uri="http://schemas.openxmlformats.org/presentationml/2006/ole">
            <mc:AlternateContent xmlns:mc="http://schemas.openxmlformats.org/markup-compatibility/2006">
              <mc:Choice xmlns:v="urn:schemas-microsoft-com:vml" Requires="v">
                <p:oleObj spid="_x0000_s44175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6228" name="Object 4"/>
          <p:cNvGraphicFramePr>
            <a:graphicFrameLocks noChangeAspect="1"/>
          </p:cNvGraphicFramePr>
          <p:nvPr/>
        </p:nvGraphicFramePr>
        <p:xfrm>
          <a:off x="400050" y="-139700"/>
          <a:ext cx="114300" cy="165100"/>
        </p:xfrm>
        <a:graphic>
          <a:graphicData uri="http://schemas.openxmlformats.org/presentationml/2006/ole">
            <mc:AlternateContent xmlns:mc="http://schemas.openxmlformats.org/markup-compatibility/2006">
              <mc:Choice xmlns:v="urn:schemas-microsoft-com:vml" Requires="v">
                <p:oleObj spid="_x0000_s44175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39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6229" name="Object 5"/>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4175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6230" name="Rectangle 6"/>
          <p:cNvSpPr>
            <a:spLocks noGrp="1" noChangeArrowheads="1"/>
          </p:cNvSpPr>
          <p:nvPr>
            <p:ph type="body" idx="1"/>
          </p:nvPr>
        </p:nvSpPr>
        <p:spPr>
          <a:xfrm>
            <a:off x="304800" y="441325"/>
            <a:ext cx="8839200" cy="5867400"/>
          </a:xfrm>
        </p:spPr>
        <p:txBody>
          <a:bodyPr/>
          <a:lstStyle/>
          <a:p>
            <a:pPr>
              <a:lnSpc>
                <a:spcPct val="90000"/>
              </a:lnSpc>
            </a:pPr>
            <a:r>
              <a:rPr lang="en-US" sz="2800" dirty="0"/>
              <a:t>The mutual induction of coil2 with respect to coil1, M</a:t>
            </a:r>
            <a:r>
              <a:rPr lang="en-US" sz="2800" baseline="-25000" dirty="0"/>
              <a:t>21</a:t>
            </a:r>
            <a:r>
              <a:rPr lang="en-US" sz="2800" dirty="0"/>
              <a:t>, </a:t>
            </a:r>
          </a:p>
          <a:p>
            <a:pPr lvl="1">
              <a:lnSpc>
                <a:spcPct val="90000"/>
              </a:lnSpc>
            </a:pPr>
            <a:r>
              <a:rPr lang="en-US" sz="2400" dirty="0"/>
              <a:t>is a constant and does not depend on </a:t>
            </a:r>
            <a:r>
              <a:rPr lang="en-US" sz="2400" dirty="0">
                <a:latin typeface="Monotype Corsiva" charset="0"/>
              </a:rPr>
              <a:t>I</a:t>
            </a:r>
            <a:r>
              <a:rPr lang="en-US" sz="2400" baseline="-25000" dirty="0"/>
              <a:t>1</a:t>
            </a:r>
            <a:r>
              <a:rPr lang="en-US" sz="2400" dirty="0"/>
              <a:t>. </a:t>
            </a:r>
          </a:p>
          <a:p>
            <a:pPr lvl="1">
              <a:lnSpc>
                <a:spcPct val="90000"/>
              </a:lnSpc>
            </a:pPr>
            <a:r>
              <a:rPr lang="en-US" sz="2400" dirty="0"/>
              <a:t>depends only on “geometric” factors such as the size, shape, number of turns and relative position of the two coils, and whether a ferromagnetic material is present</a:t>
            </a:r>
          </a:p>
          <a:p>
            <a:pPr lvl="2">
              <a:lnSpc>
                <a:spcPct val="90000"/>
              </a:lnSpc>
            </a:pPr>
            <a:r>
              <a:rPr lang="en-US" sz="2000" dirty="0"/>
              <a:t>The farther apart the two coils are the less flux can pass through coil, 2, so M</a:t>
            </a:r>
            <a:r>
              <a:rPr lang="en-US" sz="2000" baseline="-25000" dirty="0"/>
              <a:t>21</a:t>
            </a:r>
            <a:r>
              <a:rPr lang="en-US" sz="2000" dirty="0"/>
              <a:t> will be less.</a:t>
            </a:r>
            <a:endParaRPr lang="en-US" sz="2000" dirty="0" smtClean="0"/>
          </a:p>
          <a:p>
            <a:pPr lvl="1">
              <a:lnSpc>
                <a:spcPct val="90000"/>
              </a:lnSpc>
            </a:pPr>
            <a:r>
              <a:rPr lang="en-US" sz="2400" dirty="0" smtClean="0"/>
              <a:t>In most </a:t>
            </a:r>
            <a:r>
              <a:rPr lang="en-US" sz="2400" dirty="0"/>
              <a:t>cases the mutual inductance is determined experimentally</a:t>
            </a:r>
          </a:p>
          <a:p>
            <a:pPr>
              <a:lnSpc>
                <a:spcPct val="90000"/>
              </a:lnSpc>
            </a:pPr>
            <a:r>
              <a:rPr lang="en-US" sz="2800" dirty="0"/>
              <a:t>Conversely, the changing current in coil2 will induce an </a:t>
            </a:r>
            <a:r>
              <a:rPr lang="en-US" sz="2800" dirty="0" err="1"/>
              <a:t>emf</a:t>
            </a:r>
            <a:r>
              <a:rPr lang="en-US" sz="2800" dirty="0"/>
              <a:t> in coil1</a:t>
            </a:r>
          </a:p>
          <a:p>
            <a:pPr>
              <a:lnSpc>
                <a:spcPct val="90000"/>
              </a:lnSpc>
            </a:pPr>
            <a:r>
              <a:rPr lang="en-US" sz="2800" dirty="0"/>
              <a:t> </a:t>
            </a:r>
          </a:p>
          <a:p>
            <a:pPr lvl="1">
              <a:lnSpc>
                <a:spcPct val="90000"/>
              </a:lnSpc>
            </a:pPr>
            <a:r>
              <a:rPr lang="en-US" sz="2400" dirty="0"/>
              <a:t>M</a:t>
            </a:r>
            <a:r>
              <a:rPr lang="en-US" sz="2400" baseline="-25000" dirty="0"/>
              <a:t>12 </a:t>
            </a:r>
            <a:r>
              <a:rPr lang="en-US" sz="2400" dirty="0"/>
              <a:t>is the mutual inductance of coil1 with respect to coil2 and M</a:t>
            </a:r>
            <a:r>
              <a:rPr lang="en-US" sz="2400" baseline="-25000" dirty="0"/>
              <a:t>12</a:t>
            </a:r>
            <a:r>
              <a:rPr lang="en-US" sz="2400" dirty="0"/>
              <a:t> = M</a:t>
            </a:r>
            <a:r>
              <a:rPr lang="en-US" sz="2400" baseline="-25000" dirty="0"/>
              <a:t>21</a:t>
            </a:r>
            <a:r>
              <a:rPr lang="en-US" sz="2400" dirty="0"/>
              <a:t> 	</a:t>
            </a:r>
          </a:p>
          <a:p>
            <a:pPr lvl="1">
              <a:lnSpc>
                <a:spcPct val="90000"/>
              </a:lnSpc>
            </a:pPr>
            <a:r>
              <a:rPr lang="en-US" sz="2400" dirty="0"/>
              <a:t>We can put M=M</a:t>
            </a:r>
            <a:r>
              <a:rPr lang="en-US" sz="2400" baseline="-25000" dirty="0"/>
              <a:t>12</a:t>
            </a:r>
            <a:r>
              <a:rPr lang="en-US" sz="2400" dirty="0"/>
              <a:t>=M</a:t>
            </a:r>
            <a:r>
              <a:rPr lang="en-US" sz="2400" baseline="-25000" dirty="0"/>
              <a:t>21</a:t>
            </a:r>
            <a:r>
              <a:rPr lang="en-US" sz="2400" dirty="0"/>
              <a:t> and obtain</a:t>
            </a:r>
          </a:p>
          <a:p>
            <a:pPr lvl="1">
              <a:lnSpc>
                <a:spcPct val="90000"/>
              </a:lnSpc>
            </a:pPr>
            <a:r>
              <a:rPr lang="en-US" sz="2400" dirty="0"/>
              <a:t>SI unit for mutual inductance is </a:t>
            </a:r>
            <a:r>
              <a:rPr lang="en-US" sz="2400" dirty="0" err="1"/>
              <a:t>henry</a:t>
            </a:r>
            <a:r>
              <a:rPr lang="en-US" sz="2400" dirty="0"/>
              <a:t> (H)</a:t>
            </a:r>
          </a:p>
        </p:txBody>
      </p:sp>
      <p:graphicFrame>
        <p:nvGraphicFramePr>
          <p:cNvPr id="436231" name="Object 7"/>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4175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6232" name="Object 8"/>
          <p:cNvGraphicFramePr>
            <a:graphicFrameLocks noChangeAspect="1"/>
          </p:cNvGraphicFramePr>
          <p:nvPr/>
        </p:nvGraphicFramePr>
        <p:xfrm>
          <a:off x="990600" y="4205288"/>
          <a:ext cx="463550" cy="411162"/>
        </p:xfrm>
        <a:graphic>
          <a:graphicData uri="http://schemas.openxmlformats.org/presentationml/2006/ole">
            <mc:AlternateContent xmlns:mc="http://schemas.openxmlformats.org/markup-compatibility/2006">
              <mc:Choice xmlns:v="urn:schemas-microsoft-com:vml" Requires="v">
                <p:oleObj spid="_x0000_s441760" name="Equation" r:id="rId8" imgW="266400" imgH="203040" progId="Equation.DSMT4">
                  <p:embed/>
                </p:oleObj>
              </mc:Choice>
              <mc:Fallback>
                <p:oleObj name="Equation" r:id="rId8" imgW="26640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205288"/>
                        <a:ext cx="463550" cy="4111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6233" name="Object 9"/>
          <p:cNvGraphicFramePr>
            <a:graphicFrameLocks noChangeAspect="1"/>
          </p:cNvGraphicFramePr>
          <p:nvPr/>
        </p:nvGraphicFramePr>
        <p:xfrm>
          <a:off x="5486400" y="4968875"/>
          <a:ext cx="3276600" cy="746125"/>
        </p:xfrm>
        <a:graphic>
          <a:graphicData uri="http://schemas.openxmlformats.org/presentationml/2006/ole">
            <mc:AlternateContent xmlns:mc="http://schemas.openxmlformats.org/markup-compatibility/2006">
              <mc:Choice xmlns:v="urn:schemas-microsoft-com:vml" Requires="v">
                <p:oleObj spid="_x0000_s441761" name="Equation" r:id="rId10" imgW="1765080" imgH="368280" progId="Equation.DSMT4">
                  <p:embed/>
                </p:oleObj>
              </mc:Choice>
              <mc:Fallback>
                <p:oleObj name="Equation" r:id="rId10" imgW="17650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4968875"/>
                        <a:ext cx="3276600"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6234" name="Object 10"/>
          <p:cNvGraphicFramePr>
            <a:graphicFrameLocks noChangeAspect="1"/>
          </p:cNvGraphicFramePr>
          <p:nvPr/>
        </p:nvGraphicFramePr>
        <p:xfrm>
          <a:off x="6062663" y="5715000"/>
          <a:ext cx="2166937" cy="411163"/>
        </p:xfrm>
        <a:graphic>
          <a:graphicData uri="http://schemas.openxmlformats.org/presentationml/2006/ole">
            <mc:AlternateContent xmlns:mc="http://schemas.openxmlformats.org/markup-compatibility/2006">
              <mc:Choice xmlns:v="urn:schemas-microsoft-com:vml" Requires="v">
                <p:oleObj spid="_x0000_s441762" name="Equation" r:id="rId12" imgW="1244520" imgH="203040" progId="Equation.DSMT4">
                  <p:embed/>
                </p:oleObj>
              </mc:Choice>
              <mc:Fallback>
                <p:oleObj name="Equation" r:id="rId12" imgW="12445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2663" y="5715000"/>
                        <a:ext cx="2166937" cy="411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6235" name="Object 11"/>
          <p:cNvGraphicFramePr>
            <a:graphicFrameLocks noChangeAspect="1"/>
          </p:cNvGraphicFramePr>
          <p:nvPr/>
        </p:nvGraphicFramePr>
        <p:xfrm>
          <a:off x="1474788" y="4038600"/>
          <a:ext cx="1039812" cy="746125"/>
        </p:xfrm>
        <a:graphic>
          <a:graphicData uri="http://schemas.openxmlformats.org/presentationml/2006/ole">
            <mc:AlternateContent xmlns:mc="http://schemas.openxmlformats.org/markup-compatibility/2006">
              <mc:Choice xmlns:v="urn:schemas-microsoft-com:vml" Requires="v">
                <p:oleObj spid="_x0000_s441763" name="Equation" r:id="rId14" imgW="596880" imgH="368280" progId="Equation.DSMT4">
                  <p:embed/>
                </p:oleObj>
              </mc:Choice>
              <mc:Fallback>
                <p:oleObj name="Equation" r:id="rId14" imgW="5968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74788" y="4038600"/>
                        <a:ext cx="1039812"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6236" name="Text Box 12"/>
          <p:cNvSpPr txBox="1">
            <a:spLocks noChangeArrowheads="1"/>
          </p:cNvSpPr>
          <p:nvPr/>
        </p:nvSpPr>
        <p:spPr bwMode="auto">
          <a:xfrm>
            <a:off x="5181600" y="1997075"/>
            <a:ext cx="2514600" cy="365125"/>
          </a:xfrm>
          <a:prstGeom prst="rect">
            <a:avLst/>
          </a:prstGeom>
          <a:solidFill>
            <a:srgbClr val="FFFFCC"/>
          </a:solidFill>
          <a:ln w="28575">
            <a:solidFill>
              <a:srgbClr val="FF0000"/>
            </a:solidFill>
            <a:miter lim="800000"/>
            <a:headEnd/>
            <a:tailEnd/>
          </a:ln>
          <a:effectLst/>
        </p:spPr>
        <p:txBody>
          <a:bodyPr>
            <a:prstTxWarp prst="textNoShape">
              <a:avLst/>
            </a:prstTxWarp>
            <a:spAutoFit/>
          </a:bodyPr>
          <a:lstStyle/>
          <a:p>
            <a:r>
              <a:rPr lang="en-US" sz="1600">
                <a:solidFill>
                  <a:srgbClr val="FF0000"/>
                </a:solidFill>
                <a:latin typeface="Arial Narrow" charset="0"/>
              </a:rPr>
              <a:t>What?  Does this make sense?</a:t>
            </a:r>
          </a:p>
        </p:txBody>
      </p:sp>
    </p:spTree>
    <p:extLst>
      <p:ext uri="{BB962C8B-B14F-4D97-AF65-F5344CB8AC3E}">
        <p14:creationId xmlns:p14="http://schemas.microsoft.com/office/powerpoint/2010/main" val="963775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July 5,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25D433E4-190A-4445-9998-078C293FFAFC}" type="slidenum">
              <a:rPr lang="en-US"/>
              <a:pPr/>
              <a:t>62</a:t>
            </a:fld>
            <a:endParaRPr lang="en-US"/>
          </a:p>
        </p:txBody>
      </p:sp>
      <p:pic>
        <p:nvPicPr>
          <p:cNvPr id="437250" name="Picture 2" descr="FG30_002"/>
          <p:cNvPicPr>
            <a:picLocks noChangeAspect="1" noChangeArrowheads="1"/>
          </p:cNvPicPr>
          <p:nvPr/>
        </p:nvPicPr>
        <p:blipFill>
          <a:blip r:embed="rId3"/>
          <a:srcRect/>
          <a:stretch>
            <a:fillRect/>
          </a:stretch>
        </p:blipFill>
        <p:spPr bwMode="auto">
          <a:xfrm>
            <a:off x="6629400" y="304800"/>
            <a:ext cx="2438400" cy="2362200"/>
          </a:xfrm>
          <a:prstGeom prst="rect">
            <a:avLst/>
          </a:prstGeom>
          <a:noFill/>
        </p:spPr>
      </p:pic>
      <p:sp>
        <p:nvSpPr>
          <p:cNvPr id="437251" name="Rectangle 3"/>
          <p:cNvSpPr>
            <a:spLocks noGrp="1" noChangeArrowheads="1"/>
          </p:cNvSpPr>
          <p:nvPr>
            <p:ph type="title"/>
          </p:nvPr>
        </p:nvSpPr>
        <p:spPr>
          <a:xfrm>
            <a:off x="228600" y="-76200"/>
            <a:ext cx="8686800" cy="762000"/>
          </a:xfrm>
        </p:spPr>
        <p:txBody>
          <a:bodyPr/>
          <a:lstStyle/>
          <a:p>
            <a:r>
              <a:rPr lang="en-US"/>
              <a:t>Example 30 – 1 </a:t>
            </a:r>
          </a:p>
        </p:txBody>
      </p:sp>
      <p:sp>
        <p:nvSpPr>
          <p:cNvPr id="437252" name="Text Box 4"/>
          <p:cNvSpPr txBox="1">
            <a:spLocks noChangeArrowheads="1"/>
          </p:cNvSpPr>
          <p:nvPr/>
        </p:nvSpPr>
        <p:spPr bwMode="auto">
          <a:xfrm>
            <a:off x="381000" y="609600"/>
            <a:ext cx="62484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Solenoid and coil. </a:t>
            </a:r>
            <a:r>
              <a:rPr lang="en-US" dirty="0">
                <a:solidFill>
                  <a:schemeClr val="accent2"/>
                </a:solidFill>
                <a:latin typeface="Arial Narrow" charset="0"/>
              </a:rPr>
              <a:t>A long thin solenoid of length</a:t>
            </a:r>
            <a:r>
              <a:rPr lang="en-US" dirty="0">
                <a:solidFill>
                  <a:schemeClr val="accent2"/>
                </a:solidFill>
                <a:latin typeface="Monotype Corsiva" charset="0"/>
              </a:rPr>
              <a:t> </a:t>
            </a:r>
            <a:r>
              <a:rPr lang="en-US" dirty="0" err="1">
                <a:solidFill>
                  <a:schemeClr val="accent2"/>
                </a:solidFill>
                <a:latin typeface="Monotype Corsiva" charset="0"/>
              </a:rPr>
              <a:t>l</a:t>
            </a:r>
            <a:r>
              <a:rPr lang="en-US" dirty="0">
                <a:solidFill>
                  <a:schemeClr val="accent2"/>
                </a:solidFill>
                <a:latin typeface="Monotype Corsiva" charset="0"/>
              </a:rPr>
              <a:t> </a:t>
            </a:r>
            <a:r>
              <a:rPr lang="en-US" dirty="0">
                <a:solidFill>
                  <a:schemeClr val="accent2"/>
                </a:solidFill>
                <a:latin typeface="Arial Narrow" charset="0"/>
              </a:rPr>
              <a:t>and cross-sectional area A contains N</a:t>
            </a:r>
            <a:r>
              <a:rPr lang="en-US" baseline="-25000" dirty="0">
                <a:solidFill>
                  <a:schemeClr val="accent2"/>
                </a:solidFill>
                <a:latin typeface="Arial Narrow" charset="0"/>
              </a:rPr>
              <a:t>1</a:t>
            </a:r>
            <a:r>
              <a:rPr lang="en-US" dirty="0">
                <a:solidFill>
                  <a:schemeClr val="accent2"/>
                </a:solidFill>
                <a:latin typeface="Arial Narrow" charset="0"/>
              </a:rPr>
              <a:t> closely packed turns of wire.  Wrapped around it is an insulated coil of N</a:t>
            </a:r>
            <a:r>
              <a:rPr lang="en-US" baseline="-25000" dirty="0">
                <a:solidFill>
                  <a:schemeClr val="accent2"/>
                </a:solidFill>
                <a:latin typeface="Arial Narrow" charset="0"/>
              </a:rPr>
              <a:t>2</a:t>
            </a:r>
            <a:r>
              <a:rPr lang="en-US" dirty="0">
                <a:solidFill>
                  <a:schemeClr val="accent2"/>
                </a:solidFill>
                <a:latin typeface="Arial Narrow" charset="0"/>
              </a:rPr>
              <a:t> turns.  </a:t>
            </a:r>
            <a:r>
              <a:rPr lang="en-US" dirty="0" smtClean="0">
                <a:solidFill>
                  <a:schemeClr val="accent2"/>
                </a:solidFill>
                <a:latin typeface="Arial Narrow" charset="0"/>
              </a:rPr>
              <a:t>Assuming </a:t>
            </a:r>
            <a:r>
              <a:rPr lang="en-US" dirty="0">
                <a:solidFill>
                  <a:schemeClr val="accent2"/>
                </a:solidFill>
                <a:latin typeface="Arial Narrow" charset="0"/>
              </a:rPr>
              <a:t>all the flux from </a:t>
            </a:r>
            <a:r>
              <a:rPr lang="en-US" dirty="0" smtClean="0">
                <a:solidFill>
                  <a:schemeClr val="accent2"/>
                </a:solidFill>
                <a:latin typeface="Arial Narrow" charset="0"/>
              </a:rPr>
              <a:t>coil 1 </a:t>
            </a:r>
            <a:r>
              <a:rPr lang="en-US" dirty="0">
                <a:solidFill>
                  <a:schemeClr val="accent2"/>
                </a:solidFill>
                <a:latin typeface="Arial Narrow" charset="0"/>
              </a:rPr>
              <a:t>(the solenoid) passes through </a:t>
            </a:r>
            <a:r>
              <a:rPr lang="en-US" dirty="0" smtClean="0">
                <a:solidFill>
                  <a:schemeClr val="accent2"/>
                </a:solidFill>
                <a:latin typeface="Arial Narrow" charset="0"/>
              </a:rPr>
              <a:t>coil 2</a:t>
            </a:r>
            <a:r>
              <a:rPr lang="en-US" dirty="0">
                <a:solidFill>
                  <a:schemeClr val="accent2"/>
                </a:solidFill>
                <a:latin typeface="Arial Narrow" charset="0"/>
              </a:rPr>
              <a:t>,</a:t>
            </a:r>
            <a:r>
              <a:rPr lang="en-US" dirty="0" smtClean="0">
                <a:solidFill>
                  <a:schemeClr val="accent2"/>
                </a:solidFill>
                <a:latin typeface="Arial Narrow" charset="0"/>
              </a:rPr>
              <a:t> calculate </a:t>
            </a:r>
            <a:r>
              <a:rPr lang="en-US" dirty="0">
                <a:solidFill>
                  <a:schemeClr val="accent2"/>
                </a:solidFill>
                <a:latin typeface="Arial Narrow" charset="0"/>
              </a:rPr>
              <a:t>the mutual inductance. </a:t>
            </a:r>
          </a:p>
        </p:txBody>
      </p:sp>
      <p:sp>
        <p:nvSpPr>
          <p:cNvPr id="437253" name="Text Box 5"/>
          <p:cNvSpPr txBox="1">
            <a:spLocks noChangeArrowheads="1"/>
          </p:cNvSpPr>
          <p:nvPr/>
        </p:nvSpPr>
        <p:spPr bwMode="auto">
          <a:xfrm>
            <a:off x="457200" y="2895600"/>
            <a:ext cx="7696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First we need to determine the flux produced by the solenoid. </a:t>
            </a:r>
            <a:endParaRPr lang="en-US" baseline="-25000">
              <a:solidFill>
                <a:srgbClr val="CC00CC"/>
              </a:solidFill>
              <a:latin typeface="Arial Narrow" charset="0"/>
            </a:endParaRPr>
          </a:p>
        </p:txBody>
      </p:sp>
      <p:sp>
        <p:nvSpPr>
          <p:cNvPr id="437254" name="Text Box 6"/>
          <p:cNvSpPr txBox="1">
            <a:spLocks noChangeArrowheads="1"/>
          </p:cNvSpPr>
          <p:nvPr/>
        </p:nvSpPr>
        <p:spPr bwMode="auto">
          <a:xfrm>
            <a:off x="449263" y="3352800"/>
            <a:ext cx="5494337"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magnetic field inside the solenoid?</a:t>
            </a:r>
          </a:p>
        </p:txBody>
      </p:sp>
      <p:sp>
        <p:nvSpPr>
          <p:cNvPr id="437255" name="Text Box 7"/>
          <p:cNvSpPr txBox="1">
            <a:spLocks noChangeArrowheads="1"/>
          </p:cNvSpPr>
          <p:nvPr/>
        </p:nvSpPr>
        <p:spPr bwMode="auto">
          <a:xfrm>
            <a:off x="457200" y="39624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solenoid is closely packed, we can assume that the field lines are perpendicular to the surface area of the </a:t>
            </a:r>
            <a:r>
              <a:rPr lang="en-US" dirty="0" smtClean="0">
                <a:solidFill>
                  <a:srgbClr val="CC00CC"/>
                </a:solidFill>
                <a:latin typeface="Arial Narrow" charset="0"/>
              </a:rPr>
              <a:t>coils.  </a:t>
            </a:r>
            <a:r>
              <a:rPr lang="en-US" dirty="0">
                <a:solidFill>
                  <a:srgbClr val="CC00CC"/>
                </a:solidFill>
                <a:latin typeface="Arial Narrow" charset="0"/>
              </a:rPr>
              <a:t>Thus the flux through </a:t>
            </a:r>
            <a:r>
              <a:rPr lang="en-US" dirty="0" smtClean="0">
                <a:solidFill>
                  <a:srgbClr val="CC00CC"/>
                </a:solidFill>
                <a:latin typeface="Arial Narrow" charset="0"/>
              </a:rPr>
              <a:t>coil 2 </a:t>
            </a:r>
            <a:r>
              <a:rPr lang="en-US" dirty="0">
                <a:solidFill>
                  <a:srgbClr val="CC00CC"/>
                </a:solidFill>
                <a:latin typeface="Arial Narrow" charset="0"/>
              </a:rPr>
              <a:t>is </a:t>
            </a:r>
          </a:p>
        </p:txBody>
      </p:sp>
      <p:sp>
        <p:nvSpPr>
          <p:cNvPr id="437256" name="Text Box 8"/>
          <p:cNvSpPr txBox="1">
            <a:spLocks noChangeArrowheads="1"/>
          </p:cNvSpPr>
          <p:nvPr/>
        </p:nvSpPr>
        <p:spPr bwMode="auto">
          <a:xfrm>
            <a:off x="381000" y="5410200"/>
            <a:ext cx="25908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Thus the mutual inductance of </a:t>
            </a:r>
            <a:r>
              <a:rPr lang="en-US" dirty="0" smtClean="0">
                <a:solidFill>
                  <a:srgbClr val="CC00CC"/>
                </a:solidFill>
                <a:latin typeface="Arial Narrow" charset="0"/>
              </a:rPr>
              <a:t>coil 2 </a:t>
            </a:r>
            <a:r>
              <a:rPr lang="en-US" dirty="0">
                <a:solidFill>
                  <a:srgbClr val="CC00CC"/>
                </a:solidFill>
                <a:latin typeface="Arial Narrow" charset="0"/>
              </a:rPr>
              <a:t>is</a:t>
            </a:r>
          </a:p>
        </p:txBody>
      </p:sp>
      <p:graphicFrame>
        <p:nvGraphicFramePr>
          <p:cNvPr id="437257" name="Object 9"/>
          <p:cNvGraphicFramePr>
            <a:graphicFrameLocks noChangeAspect="1"/>
          </p:cNvGraphicFramePr>
          <p:nvPr/>
        </p:nvGraphicFramePr>
        <p:xfrm>
          <a:off x="5867400" y="3494088"/>
          <a:ext cx="517525" cy="309562"/>
        </p:xfrm>
        <a:graphic>
          <a:graphicData uri="http://schemas.openxmlformats.org/presentationml/2006/ole">
            <mc:AlternateContent xmlns:mc="http://schemas.openxmlformats.org/markup-compatibility/2006">
              <mc:Choice xmlns:v="urn:schemas-microsoft-com:vml" Requires="v">
                <p:oleObj spid="_x0000_s442831"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494088"/>
                        <a:ext cx="517525" cy="309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58" name="Object 10"/>
          <p:cNvGraphicFramePr>
            <a:graphicFrameLocks noChangeAspect="1"/>
          </p:cNvGraphicFramePr>
          <p:nvPr/>
        </p:nvGraphicFramePr>
        <p:xfrm>
          <a:off x="2590800" y="4922838"/>
          <a:ext cx="750888" cy="411162"/>
        </p:xfrm>
        <a:graphic>
          <a:graphicData uri="http://schemas.openxmlformats.org/presentationml/2006/ole">
            <mc:AlternateContent xmlns:mc="http://schemas.openxmlformats.org/markup-compatibility/2006">
              <mc:Choice xmlns:v="urn:schemas-microsoft-com:vml" Requires="v">
                <p:oleObj spid="_x0000_s442832" name="Equation" r:id="rId6" imgW="368280" imgH="203040" progId="Equation.DSMT4">
                  <p:embed/>
                </p:oleObj>
              </mc:Choice>
              <mc:Fallback>
                <p:oleObj name="Equation" r:id="rId6" imgW="36828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922838"/>
                        <a:ext cx="750888" cy="411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59" name="Object 11"/>
          <p:cNvGraphicFramePr>
            <a:graphicFrameLocks noChangeAspect="1"/>
          </p:cNvGraphicFramePr>
          <p:nvPr/>
        </p:nvGraphicFramePr>
        <p:xfrm>
          <a:off x="2971800" y="5673725"/>
          <a:ext cx="823913" cy="422275"/>
        </p:xfrm>
        <a:graphic>
          <a:graphicData uri="http://schemas.openxmlformats.org/presentationml/2006/ole">
            <mc:AlternateContent xmlns:mc="http://schemas.openxmlformats.org/markup-compatibility/2006">
              <mc:Choice xmlns:v="urn:schemas-microsoft-com:vml" Requires="v">
                <p:oleObj spid="_x0000_s442833" name="Equation" r:id="rId8" imgW="393480" imgH="203040" progId="Equation.DSMT4">
                  <p:embed/>
                </p:oleObj>
              </mc:Choice>
              <mc:Fallback>
                <p:oleObj name="Equation" r:id="rId8" imgW="39348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5673725"/>
                        <a:ext cx="823913" cy="422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7260" name="Text Box 12"/>
          <p:cNvSpPr txBox="1">
            <a:spLocks noChangeArrowheads="1"/>
          </p:cNvSpPr>
          <p:nvPr/>
        </p:nvSpPr>
        <p:spPr bwMode="auto">
          <a:xfrm>
            <a:off x="2036763" y="6308725"/>
            <a:ext cx="5049837"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FF0000"/>
                </a:solidFill>
                <a:latin typeface="Arial Narrow" charset="0"/>
              </a:rPr>
              <a:t>Note that M</a:t>
            </a:r>
            <a:r>
              <a:rPr lang="en-US" sz="2000" b="1" baseline="-25000">
                <a:solidFill>
                  <a:srgbClr val="FF0000"/>
                </a:solidFill>
                <a:latin typeface="Arial Narrow" charset="0"/>
              </a:rPr>
              <a:t>21</a:t>
            </a:r>
            <a:r>
              <a:rPr lang="en-US" sz="2000" b="1">
                <a:solidFill>
                  <a:srgbClr val="FF0000"/>
                </a:solidFill>
                <a:latin typeface="Arial Narrow" charset="0"/>
              </a:rPr>
              <a:t> only depends on geometric factors!</a:t>
            </a:r>
          </a:p>
        </p:txBody>
      </p:sp>
      <p:graphicFrame>
        <p:nvGraphicFramePr>
          <p:cNvPr id="437261" name="Object 13"/>
          <p:cNvGraphicFramePr>
            <a:graphicFrameLocks noChangeAspect="1"/>
          </p:cNvGraphicFramePr>
          <p:nvPr/>
        </p:nvGraphicFramePr>
        <p:xfrm>
          <a:off x="6434138" y="3276600"/>
          <a:ext cx="957262" cy="746125"/>
        </p:xfrm>
        <a:graphic>
          <a:graphicData uri="http://schemas.openxmlformats.org/presentationml/2006/ole">
            <mc:AlternateContent xmlns:mc="http://schemas.openxmlformats.org/markup-compatibility/2006">
              <mc:Choice xmlns:v="urn:schemas-microsoft-com:vml" Requires="v">
                <p:oleObj spid="_x0000_s442834" name="Equation" r:id="rId10" imgW="469800" imgH="368280" progId="Equation.DSMT4">
                  <p:embed/>
                </p:oleObj>
              </mc:Choice>
              <mc:Fallback>
                <p:oleObj name="Equation" r:id="rId10" imgW="4698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4138" y="3276600"/>
                        <a:ext cx="957262"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62" name="Object 14"/>
          <p:cNvGraphicFramePr>
            <a:graphicFrameLocks noChangeAspect="1"/>
          </p:cNvGraphicFramePr>
          <p:nvPr/>
        </p:nvGraphicFramePr>
        <p:xfrm>
          <a:off x="3289300" y="4948238"/>
          <a:ext cx="673100" cy="309562"/>
        </p:xfrm>
        <a:graphic>
          <a:graphicData uri="http://schemas.openxmlformats.org/presentationml/2006/ole">
            <mc:AlternateContent xmlns:mc="http://schemas.openxmlformats.org/markup-compatibility/2006">
              <mc:Choice xmlns:v="urn:schemas-microsoft-com:vml" Requires="v">
                <p:oleObj spid="_x0000_s442835" name="Equation" r:id="rId12" imgW="330120" imgH="152280" progId="Equation.DSMT4">
                  <p:embed/>
                </p:oleObj>
              </mc:Choice>
              <mc:Fallback>
                <p:oleObj name="Equation" r:id="rId12" imgW="33012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9300" y="4948238"/>
                        <a:ext cx="673100" cy="309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63" name="Object 15"/>
          <p:cNvGraphicFramePr>
            <a:graphicFrameLocks noChangeAspect="1"/>
          </p:cNvGraphicFramePr>
          <p:nvPr/>
        </p:nvGraphicFramePr>
        <p:xfrm>
          <a:off x="3990975" y="4724400"/>
          <a:ext cx="1190625" cy="746125"/>
        </p:xfrm>
        <a:graphic>
          <a:graphicData uri="http://schemas.openxmlformats.org/presentationml/2006/ole">
            <mc:AlternateContent xmlns:mc="http://schemas.openxmlformats.org/markup-compatibility/2006">
              <mc:Choice xmlns:v="urn:schemas-microsoft-com:vml" Requires="v">
                <p:oleObj spid="_x0000_s442836" name="Equation" r:id="rId14" imgW="583920" imgH="368280" progId="Equation.DSMT4">
                  <p:embed/>
                </p:oleObj>
              </mc:Choice>
              <mc:Fallback>
                <p:oleObj name="Equation" r:id="rId14" imgW="58392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0975" y="4724400"/>
                        <a:ext cx="1190625"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64" name="Object 16"/>
          <p:cNvGraphicFramePr>
            <a:graphicFrameLocks noChangeAspect="1"/>
          </p:cNvGraphicFramePr>
          <p:nvPr/>
        </p:nvGraphicFramePr>
        <p:xfrm>
          <a:off x="3733800" y="5486400"/>
          <a:ext cx="1169988" cy="846138"/>
        </p:xfrm>
        <a:graphic>
          <a:graphicData uri="http://schemas.openxmlformats.org/presentationml/2006/ole">
            <mc:AlternateContent xmlns:mc="http://schemas.openxmlformats.org/markup-compatibility/2006">
              <mc:Choice xmlns:v="urn:schemas-microsoft-com:vml" Requires="v">
                <p:oleObj spid="_x0000_s442837" name="Equation" r:id="rId16" imgW="558720" imgH="406080" progId="Equation.DSMT4">
                  <p:embed/>
                </p:oleObj>
              </mc:Choice>
              <mc:Fallback>
                <p:oleObj name="Equation" r:id="rId16" imgW="5587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3800" y="5486400"/>
                        <a:ext cx="1169988" cy="846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7265" name="Object 17"/>
          <p:cNvGraphicFramePr>
            <a:graphicFrameLocks noChangeAspect="1"/>
          </p:cNvGraphicFramePr>
          <p:nvPr/>
        </p:nvGraphicFramePr>
        <p:xfrm>
          <a:off x="4867275" y="5486400"/>
          <a:ext cx="1914525" cy="846138"/>
        </p:xfrm>
        <a:graphic>
          <a:graphicData uri="http://schemas.openxmlformats.org/presentationml/2006/ole">
            <mc:AlternateContent xmlns:mc="http://schemas.openxmlformats.org/markup-compatibility/2006">
              <mc:Choice xmlns:v="urn:schemas-microsoft-com:vml" Requires="v">
                <p:oleObj spid="_x0000_s442838" name="Equation" r:id="rId18" imgW="914400" imgH="406080" progId="Equation.DSMT4">
                  <p:embed/>
                </p:oleObj>
              </mc:Choice>
              <mc:Fallback>
                <p:oleObj name="Equation" r:id="rId18" imgW="914400" imgH="4060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67275" y="5486400"/>
                        <a:ext cx="1914525" cy="846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7266" name="Object 18"/>
          <p:cNvGraphicFramePr>
            <a:graphicFrameLocks noChangeAspect="1"/>
          </p:cNvGraphicFramePr>
          <p:nvPr/>
        </p:nvGraphicFramePr>
        <p:xfrm>
          <a:off x="6797675" y="5486400"/>
          <a:ext cx="1355725" cy="768350"/>
        </p:xfrm>
        <a:graphic>
          <a:graphicData uri="http://schemas.openxmlformats.org/presentationml/2006/ole">
            <mc:AlternateContent xmlns:mc="http://schemas.openxmlformats.org/markup-compatibility/2006">
              <mc:Choice xmlns:v="urn:schemas-microsoft-com:vml" Requires="v">
                <p:oleObj spid="_x0000_s442839" name="Equation" r:id="rId20" imgW="647640" imgH="368280" progId="Equation.DSMT4">
                  <p:embed/>
                </p:oleObj>
              </mc:Choice>
              <mc:Fallback>
                <p:oleObj name="Equation" r:id="rId20" imgW="64764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97675" y="5486400"/>
                        <a:ext cx="1355725" cy="768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48298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E01D045C-D41F-134C-A2D8-048E9520F217}" type="slidenum">
              <a:rPr lang="en-US"/>
              <a:pPr/>
              <a:t>63</a:t>
            </a:fld>
            <a:endParaRPr lang="en-US"/>
          </a:p>
        </p:txBody>
      </p:sp>
      <p:sp>
        <p:nvSpPr>
          <p:cNvPr id="438274" name="Rectangle 2"/>
          <p:cNvSpPr>
            <a:spLocks noGrp="1" noChangeArrowheads="1"/>
          </p:cNvSpPr>
          <p:nvPr>
            <p:ph type="title"/>
          </p:nvPr>
        </p:nvSpPr>
        <p:spPr>
          <a:xfrm>
            <a:off x="381000" y="76200"/>
            <a:ext cx="8534400" cy="609600"/>
          </a:xfrm>
        </p:spPr>
        <p:txBody>
          <a:bodyPr/>
          <a:lstStyle/>
          <a:p>
            <a:r>
              <a:rPr lang="en-US"/>
              <a:t>Self Inductance</a:t>
            </a:r>
          </a:p>
        </p:txBody>
      </p:sp>
      <p:graphicFrame>
        <p:nvGraphicFramePr>
          <p:cNvPr id="43827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4360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27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4360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27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360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278" name="Rectangle 6"/>
          <p:cNvSpPr>
            <a:spLocks noGrp="1" noChangeArrowheads="1"/>
          </p:cNvSpPr>
          <p:nvPr>
            <p:ph type="body" idx="1"/>
          </p:nvPr>
        </p:nvSpPr>
        <p:spPr>
          <a:xfrm>
            <a:off x="152400" y="685800"/>
            <a:ext cx="8534400" cy="5562600"/>
          </a:xfrm>
        </p:spPr>
        <p:txBody>
          <a:bodyPr/>
          <a:lstStyle/>
          <a:p>
            <a:pPr>
              <a:lnSpc>
                <a:spcPct val="90000"/>
              </a:lnSpc>
            </a:pPr>
            <a:r>
              <a:rPr lang="en-US" sz="2800"/>
              <a:t>The concept of inductance applies to a single isolated coil of N turns.  How does this happen?</a:t>
            </a:r>
          </a:p>
          <a:p>
            <a:pPr lvl="1">
              <a:lnSpc>
                <a:spcPct val="90000"/>
              </a:lnSpc>
            </a:pPr>
            <a:r>
              <a:rPr lang="en-US" sz="2400"/>
              <a:t>When a changing current passes through a coil</a:t>
            </a:r>
          </a:p>
          <a:p>
            <a:pPr lvl="1">
              <a:lnSpc>
                <a:spcPct val="90000"/>
              </a:lnSpc>
            </a:pPr>
            <a:r>
              <a:rPr lang="en-US" sz="2400"/>
              <a:t>A changing magnetic flux is produced inside the coil</a:t>
            </a:r>
          </a:p>
          <a:p>
            <a:pPr lvl="1">
              <a:lnSpc>
                <a:spcPct val="90000"/>
              </a:lnSpc>
            </a:pPr>
            <a:r>
              <a:rPr lang="en-US" sz="2400"/>
              <a:t>The changing magnetic flux in turn induces an emf in the same coil</a:t>
            </a:r>
          </a:p>
          <a:p>
            <a:pPr lvl="1">
              <a:lnSpc>
                <a:spcPct val="90000"/>
              </a:lnSpc>
            </a:pPr>
            <a:r>
              <a:rPr lang="en-US" sz="2400"/>
              <a:t>This emf opposes the change in flux.  Whose law is this?</a:t>
            </a:r>
          </a:p>
          <a:p>
            <a:pPr lvl="2">
              <a:lnSpc>
                <a:spcPct val="90000"/>
              </a:lnSpc>
            </a:pPr>
            <a:r>
              <a:rPr lang="en-US" sz="2000"/>
              <a:t>Lenz’s law</a:t>
            </a:r>
          </a:p>
          <a:p>
            <a:pPr>
              <a:lnSpc>
                <a:spcPct val="90000"/>
              </a:lnSpc>
            </a:pPr>
            <a:r>
              <a:rPr lang="en-US" sz="2800"/>
              <a:t>What would this do?</a:t>
            </a:r>
          </a:p>
          <a:p>
            <a:pPr lvl="1">
              <a:lnSpc>
                <a:spcPct val="90000"/>
              </a:lnSpc>
            </a:pPr>
            <a:r>
              <a:rPr lang="en-US" sz="2400"/>
              <a:t>When the current through the coil is increasing?</a:t>
            </a:r>
          </a:p>
          <a:p>
            <a:pPr lvl="2">
              <a:lnSpc>
                <a:spcPct val="90000"/>
              </a:lnSpc>
            </a:pPr>
            <a:r>
              <a:rPr lang="en-US" sz="2000"/>
              <a:t>The increasing magnetic flux induces an emf that opposes the original current</a:t>
            </a:r>
          </a:p>
          <a:p>
            <a:pPr lvl="2">
              <a:lnSpc>
                <a:spcPct val="90000"/>
              </a:lnSpc>
            </a:pPr>
            <a:r>
              <a:rPr lang="en-US" sz="2000"/>
              <a:t>This tends to impedes its increase, trying to maintain the original current</a:t>
            </a:r>
          </a:p>
          <a:p>
            <a:pPr lvl="1">
              <a:lnSpc>
                <a:spcPct val="90000"/>
              </a:lnSpc>
            </a:pPr>
            <a:r>
              <a:rPr lang="en-US" sz="2400"/>
              <a:t>When the current through the coil is decreasing?</a:t>
            </a:r>
          </a:p>
          <a:p>
            <a:pPr lvl="2">
              <a:lnSpc>
                <a:spcPct val="90000"/>
              </a:lnSpc>
            </a:pPr>
            <a:r>
              <a:rPr lang="en-US" sz="2000"/>
              <a:t>The decreasing flux induces an emf in the same direction as the current</a:t>
            </a:r>
          </a:p>
          <a:p>
            <a:pPr lvl="2">
              <a:lnSpc>
                <a:spcPct val="90000"/>
              </a:lnSpc>
            </a:pPr>
            <a:r>
              <a:rPr lang="en-US" sz="2000"/>
              <a:t>This tends to increase the flux, trying to maintain the original current</a:t>
            </a:r>
          </a:p>
        </p:txBody>
      </p:sp>
      <p:graphicFrame>
        <p:nvGraphicFramePr>
          <p:cNvPr id="43827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360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0942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July 5,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707ED0C3-0155-AF47-8503-18D56894E4E4}" type="slidenum">
              <a:rPr lang="en-US"/>
              <a:pPr/>
              <a:t>64</a:t>
            </a:fld>
            <a:endParaRPr lang="en-US"/>
          </a:p>
        </p:txBody>
      </p:sp>
      <p:sp>
        <p:nvSpPr>
          <p:cNvPr id="439298" name="Rectangle 2"/>
          <p:cNvSpPr>
            <a:spLocks noGrp="1" noChangeArrowheads="1"/>
          </p:cNvSpPr>
          <p:nvPr>
            <p:ph type="title"/>
          </p:nvPr>
        </p:nvSpPr>
        <p:spPr>
          <a:xfrm>
            <a:off x="381000" y="0"/>
            <a:ext cx="8534400" cy="609600"/>
          </a:xfrm>
        </p:spPr>
        <p:txBody>
          <a:bodyPr/>
          <a:lstStyle/>
          <a:p>
            <a:r>
              <a:rPr lang="en-US" dirty="0"/>
              <a:t>Self Inductance</a:t>
            </a:r>
          </a:p>
        </p:txBody>
      </p:sp>
      <p:graphicFrame>
        <p:nvGraphicFramePr>
          <p:cNvPr id="439299" name="Object 3"/>
          <p:cNvGraphicFramePr>
            <a:graphicFrameLocks noChangeAspect="1"/>
          </p:cNvGraphicFramePr>
          <p:nvPr/>
        </p:nvGraphicFramePr>
        <p:xfrm>
          <a:off x="-76200" y="-152400"/>
          <a:ext cx="914400" cy="190500"/>
        </p:xfrm>
        <a:graphic>
          <a:graphicData uri="http://schemas.openxmlformats.org/presentationml/2006/ole">
            <mc:AlternateContent xmlns:mc="http://schemas.openxmlformats.org/markup-compatibility/2006">
              <mc:Choice xmlns:v="urn:schemas-microsoft-com:vml" Requires="v">
                <p:oleObj spid="_x0000_s44513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9300" name="Object 4"/>
          <p:cNvGraphicFramePr>
            <a:graphicFrameLocks noChangeAspect="1"/>
          </p:cNvGraphicFramePr>
          <p:nvPr/>
        </p:nvGraphicFramePr>
        <p:xfrm>
          <a:off x="400050" y="-139700"/>
          <a:ext cx="114300" cy="165100"/>
        </p:xfrm>
        <a:graphic>
          <a:graphicData uri="http://schemas.openxmlformats.org/presentationml/2006/ole">
            <mc:AlternateContent xmlns:mc="http://schemas.openxmlformats.org/markup-compatibility/2006">
              <mc:Choice xmlns:v="urn:schemas-microsoft-com:vml" Requires="v">
                <p:oleObj spid="_x0000_s44513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39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9301" name="Object 5"/>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4513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9302" name="Rectangle 6"/>
          <p:cNvSpPr>
            <a:spLocks noGrp="1" noChangeArrowheads="1"/>
          </p:cNvSpPr>
          <p:nvPr>
            <p:ph type="body" idx="1"/>
          </p:nvPr>
        </p:nvSpPr>
        <p:spPr>
          <a:xfrm>
            <a:off x="457200" y="685800"/>
            <a:ext cx="8458200" cy="5867400"/>
          </a:xfrm>
        </p:spPr>
        <p:txBody>
          <a:bodyPr/>
          <a:lstStyle/>
          <a:p>
            <a:pPr>
              <a:lnSpc>
                <a:spcPct val="90000"/>
              </a:lnSpc>
            </a:pPr>
            <a:r>
              <a:rPr lang="en-US" dirty="0"/>
              <a:t>Since the magnetic flux</a:t>
            </a:r>
            <a:r>
              <a:rPr lang="en-US" dirty="0" smtClean="0"/>
              <a:t> </a:t>
            </a:r>
            <a:r>
              <a:rPr lang="en-US" dirty="0" smtClean="0">
                <a:latin typeface="Symbol" charset="2"/>
              </a:rPr>
              <a:t>Φ</a:t>
            </a:r>
            <a:r>
              <a:rPr lang="en-US" baseline="-25000" dirty="0" smtClean="0"/>
              <a:t>B</a:t>
            </a:r>
            <a:r>
              <a:rPr lang="en-US" dirty="0" smtClean="0"/>
              <a:t> </a:t>
            </a:r>
            <a:r>
              <a:rPr lang="en-US" dirty="0"/>
              <a:t>passing through N turn coil is proportional to current </a:t>
            </a:r>
            <a:r>
              <a:rPr lang="en-US" dirty="0">
                <a:latin typeface="Monotype Corsiva" charset="0"/>
              </a:rPr>
              <a:t>I</a:t>
            </a:r>
            <a:r>
              <a:rPr lang="en-US" dirty="0"/>
              <a:t> in the coil,</a:t>
            </a:r>
          </a:p>
          <a:p>
            <a:pPr>
              <a:lnSpc>
                <a:spcPct val="90000"/>
              </a:lnSpc>
            </a:pPr>
            <a:r>
              <a:rPr lang="en-US" dirty="0"/>
              <a:t>We define self-inductance, </a:t>
            </a:r>
            <a:r>
              <a:rPr lang="en-US" dirty="0">
                <a:latin typeface="Monotype Corsiva" charset="0"/>
              </a:rPr>
              <a:t>L</a:t>
            </a:r>
            <a:r>
              <a:rPr lang="en-US" dirty="0"/>
              <a:t>:</a:t>
            </a:r>
          </a:p>
          <a:p>
            <a:pPr>
              <a:lnSpc>
                <a:spcPct val="90000"/>
              </a:lnSpc>
              <a:buFontTx/>
              <a:buNone/>
            </a:pPr>
            <a:r>
              <a:rPr lang="en-US" dirty="0"/>
              <a:t> </a:t>
            </a:r>
          </a:p>
          <a:p>
            <a:pPr>
              <a:lnSpc>
                <a:spcPct val="90000"/>
              </a:lnSpc>
            </a:pPr>
            <a:r>
              <a:rPr lang="en-US" dirty="0"/>
              <a:t>The induced </a:t>
            </a:r>
            <a:r>
              <a:rPr lang="en-US" dirty="0" err="1"/>
              <a:t>emf</a:t>
            </a:r>
            <a:r>
              <a:rPr lang="en-US" dirty="0"/>
              <a:t> in a coil of self-inductance </a:t>
            </a:r>
            <a:r>
              <a:rPr lang="en-US" dirty="0">
                <a:latin typeface="Monotype Corsiva" charset="0"/>
              </a:rPr>
              <a:t>L</a:t>
            </a:r>
            <a:r>
              <a:rPr lang="en-US" dirty="0"/>
              <a:t> is</a:t>
            </a:r>
          </a:p>
          <a:p>
            <a:pPr lvl="1">
              <a:lnSpc>
                <a:spcPct val="90000"/>
              </a:lnSpc>
            </a:pPr>
            <a:r>
              <a:rPr lang="en-US" dirty="0"/>
              <a:t> </a:t>
            </a:r>
          </a:p>
          <a:p>
            <a:pPr lvl="1">
              <a:lnSpc>
                <a:spcPct val="90000"/>
              </a:lnSpc>
            </a:pPr>
            <a:r>
              <a:rPr lang="en-US" dirty="0"/>
              <a:t>What is the unit for self-inductance?</a:t>
            </a:r>
          </a:p>
          <a:p>
            <a:pPr>
              <a:lnSpc>
                <a:spcPct val="90000"/>
              </a:lnSpc>
            </a:pPr>
            <a:r>
              <a:rPr lang="en-US" dirty="0"/>
              <a:t>What does magnitude of </a:t>
            </a:r>
            <a:r>
              <a:rPr lang="en-US" dirty="0">
                <a:latin typeface="Monotype Corsiva" charset="0"/>
              </a:rPr>
              <a:t>L</a:t>
            </a:r>
            <a:r>
              <a:rPr lang="en-US" dirty="0"/>
              <a:t> depend on?</a:t>
            </a:r>
          </a:p>
          <a:p>
            <a:pPr lvl="1">
              <a:lnSpc>
                <a:spcPct val="90000"/>
              </a:lnSpc>
            </a:pPr>
            <a:r>
              <a:rPr lang="en-US" dirty="0"/>
              <a:t>Geometry and the presence of a ferromagnetic material</a:t>
            </a:r>
          </a:p>
          <a:p>
            <a:pPr>
              <a:lnSpc>
                <a:spcPct val="90000"/>
              </a:lnSpc>
            </a:pPr>
            <a:r>
              <a:rPr lang="en-US" dirty="0"/>
              <a:t>Self inductance can be defined for any circuit or part of a circuit</a:t>
            </a:r>
          </a:p>
        </p:txBody>
      </p:sp>
      <p:graphicFrame>
        <p:nvGraphicFramePr>
          <p:cNvPr id="439303" name="Object 7"/>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4513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9304" name="Object 8"/>
          <p:cNvGraphicFramePr>
            <a:graphicFrameLocks noChangeAspect="1"/>
          </p:cNvGraphicFramePr>
          <p:nvPr/>
        </p:nvGraphicFramePr>
        <p:xfrm>
          <a:off x="1447800" y="3375025"/>
          <a:ext cx="425450" cy="282575"/>
        </p:xfrm>
        <a:graphic>
          <a:graphicData uri="http://schemas.openxmlformats.org/presentationml/2006/ole">
            <mc:AlternateContent xmlns:mc="http://schemas.openxmlformats.org/markup-compatibility/2006">
              <mc:Choice xmlns:v="urn:schemas-microsoft-com:vml" Requires="v">
                <p:oleObj spid="_x0000_s445138" name="Equation" r:id="rId8" imgW="228600" imgH="139680" progId="Equation.DSMT4">
                  <p:embed/>
                </p:oleObj>
              </mc:Choice>
              <mc:Fallback>
                <p:oleObj name="Equation" r:id="rId8" imgW="2286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375025"/>
                        <a:ext cx="425450" cy="282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5" name="Object 9"/>
          <p:cNvGraphicFramePr>
            <a:graphicFrameLocks noChangeAspect="1"/>
          </p:cNvGraphicFramePr>
          <p:nvPr/>
        </p:nvGraphicFramePr>
        <p:xfrm>
          <a:off x="6043613" y="3824288"/>
          <a:ext cx="585787" cy="314325"/>
        </p:xfrm>
        <a:graphic>
          <a:graphicData uri="http://schemas.openxmlformats.org/presentationml/2006/ole">
            <mc:AlternateContent xmlns:mc="http://schemas.openxmlformats.org/markup-compatibility/2006">
              <mc:Choice xmlns:v="urn:schemas-microsoft-com:vml" Requires="v">
                <p:oleObj spid="_x0000_s445139" name="Equation" r:id="rId10" imgW="330120" imgH="152280" progId="Equation.DSMT4">
                  <p:embed/>
                </p:oleObj>
              </mc:Choice>
              <mc:Fallback>
                <p:oleObj name="Equation" r:id="rId10" imgW="33012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3613" y="3824288"/>
                        <a:ext cx="585787" cy="3143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6" name="Object 10"/>
          <p:cNvGraphicFramePr>
            <a:graphicFrameLocks noChangeAspect="1"/>
          </p:cNvGraphicFramePr>
          <p:nvPr/>
        </p:nvGraphicFramePr>
        <p:xfrm>
          <a:off x="5410200" y="1752600"/>
          <a:ext cx="1295400" cy="909638"/>
        </p:xfrm>
        <a:graphic>
          <a:graphicData uri="http://schemas.openxmlformats.org/presentationml/2006/ole">
            <mc:AlternateContent xmlns:mc="http://schemas.openxmlformats.org/markup-compatibility/2006">
              <mc:Choice xmlns:v="urn:schemas-microsoft-com:vml" Requires="v">
                <p:oleObj spid="_x0000_s445140" name="Equation" r:id="rId12" imgW="609480" imgH="368280" progId="Equation.DSMT4">
                  <p:embed/>
                </p:oleObj>
              </mc:Choice>
              <mc:Fallback>
                <p:oleObj name="Equation" r:id="rId12" imgW="609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1752600"/>
                        <a:ext cx="1295400" cy="909638"/>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7" name="Object 11"/>
          <p:cNvGraphicFramePr>
            <a:graphicFrameLocks noChangeAspect="1"/>
          </p:cNvGraphicFramePr>
          <p:nvPr/>
        </p:nvGraphicFramePr>
        <p:xfrm>
          <a:off x="1828800" y="3124200"/>
          <a:ext cx="1254125" cy="746125"/>
        </p:xfrm>
        <a:graphic>
          <a:graphicData uri="http://schemas.openxmlformats.org/presentationml/2006/ole">
            <mc:AlternateContent xmlns:mc="http://schemas.openxmlformats.org/markup-compatibility/2006">
              <mc:Choice xmlns:v="urn:schemas-microsoft-com:vml" Requires="v">
                <p:oleObj spid="_x0000_s445141" name="Equation" r:id="rId14" imgW="672840" imgH="368280" progId="Equation.DSMT4">
                  <p:embed/>
                </p:oleObj>
              </mc:Choice>
              <mc:Fallback>
                <p:oleObj name="Equation" r:id="rId14" imgW="67284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3124200"/>
                        <a:ext cx="1254125"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8" name="Object 12"/>
          <p:cNvGraphicFramePr>
            <a:graphicFrameLocks noChangeAspect="1"/>
          </p:cNvGraphicFramePr>
          <p:nvPr/>
        </p:nvGraphicFramePr>
        <p:xfrm>
          <a:off x="3048000" y="3124200"/>
          <a:ext cx="733425" cy="746125"/>
        </p:xfrm>
        <a:graphic>
          <a:graphicData uri="http://schemas.openxmlformats.org/presentationml/2006/ole">
            <mc:AlternateContent xmlns:mc="http://schemas.openxmlformats.org/markup-compatibility/2006">
              <mc:Choice xmlns:v="urn:schemas-microsoft-com:vml" Requires="v">
                <p:oleObj spid="_x0000_s445142"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0" y="3124200"/>
                        <a:ext cx="733425"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9" name="Object 13"/>
          <p:cNvGraphicFramePr>
            <a:graphicFrameLocks noChangeAspect="1"/>
          </p:cNvGraphicFramePr>
          <p:nvPr/>
        </p:nvGraphicFramePr>
        <p:xfrm>
          <a:off x="6613525" y="3810000"/>
          <a:ext cx="1082675" cy="419100"/>
        </p:xfrm>
        <a:graphic>
          <a:graphicData uri="http://schemas.openxmlformats.org/presentationml/2006/ole">
            <mc:AlternateContent xmlns:mc="http://schemas.openxmlformats.org/markup-compatibility/2006">
              <mc:Choice xmlns:v="urn:schemas-microsoft-com:vml" Requires="v">
                <p:oleObj spid="_x0000_s445143" name="Equation" r:id="rId18" imgW="609480" imgH="203040" progId="Equation.DSMT4">
                  <p:embed/>
                </p:oleObj>
              </mc:Choice>
              <mc:Fallback>
                <p:oleObj name="Equation" r:id="rId18" imgW="60948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13525" y="3810000"/>
                        <a:ext cx="1082675" cy="419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10" name="Object 14"/>
          <p:cNvGraphicFramePr>
            <a:graphicFrameLocks noChangeAspect="1"/>
          </p:cNvGraphicFramePr>
          <p:nvPr/>
        </p:nvGraphicFramePr>
        <p:xfrm>
          <a:off x="7697787" y="3810000"/>
          <a:ext cx="608013" cy="341313"/>
        </p:xfrm>
        <a:graphic>
          <a:graphicData uri="http://schemas.openxmlformats.org/presentationml/2006/ole">
            <mc:AlternateContent xmlns:mc="http://schemas.openxmlformats.org/markup-compatibility/2006">
              <mc:Choice xmlns:v="urn:schemas-microsoft-com:vml" Requires="v">
                <p:oleObj spid="_x0000_s445144" name="Equation" r:id="rId20" imgW="342720" imgH="164880" progId="Equation.DSMT4">
                  <p:embed/>
                </p:oleObj>
              </mc:Choice>
              <mc:Fallback>
                <p:oleObj name="Equation" r:id="rId20" imgW="34272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97787" y="3810000"/>
                        <a:ext cx="608013" cy="3413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9311" name="Text Box 15"/>
          <p:cNvSpPr txBox="1">
            <a:spLocks noChangeArrowheads="1"/>
          </p:cNvSpPr>
          <p:nvPr/>
        </p:nvSpPr>
        <p:spPr bwMode="auto">
          <a:xfrm>
            <a:off x="7002463" y="1966913"/>
            <a:ext cx="1608137" cy="395287"/>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Self Inductance</a:t>
            </a:r>
          </a:p>
        </p:txBody>
      </p:sp>
      <p:graphicFrame>
        <p:nvGraphicFramePr>
          <p:cNvPr id="439312" name="Object 16"/>
          <p:cNvGraphicFramePr>
            <a:graphicFrameLocks noChangeAspect="1"/>
          </p:cNvGraphicFramePr>
          <p:nvPr/>
        </p:nvGraphicFramePr>
        <p:xfrm>
          <a:off x="7026275" y="1143000"/>
          <a:ext cx="898525" cy="558800"/>
        </p:xfrm>
        <a:graphic>
          <a:graphicData uri="http://schemas.openxmlformats.org/presentationml/2006/ole">
            <mc:AlternateContent xmlns:mc="http://schemas.openxmlformats.org/markup-compatibility/2006">
              <mc:Choice xmlns:v="urn:schemas-microsoft-com:vml" Requires="v">
                <p:oleObj spid="_x0000_s445145" name="Equation" r:id="rId22" imgW="330120" imgH="203040" progId="Equation.DSMT4">
                  <p:embed/>
                </p:oleObj>
              </mc:Choice>
              <mc:Fallback>
                <p:oleObj name="Equation" r:id="rId22" imgW="3301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6275" y="1143000"/>
                        <a:ext cx="898525" cy="558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13" name="Object 17"/>
          <p:cNvGraphicFramePr>
            <a:graphicFrameLocks noChangeAspect="1"/>
          </p:cNvGraphicFramePr>
          <p:nvPr/>
        </p:nvGraphicFramePr>
        <p:xfrm>
          <a:off x="7864475" y="1181100"/>
          <a:ext cx="898525" cy="419100"/>
        </p:xfrm>
        <a:graphic>
          <a:graphicData uri="http://schemas.openxmlformats.org/presentationml/2006/ole">
            <mc:AlternateContent xmlns:mc="http://schemas.openxmlformats.org/markup-compatibility/2006">
              <mc:Choice xmlns:v="urn:schemas-microsoft-com:vml" Requires="v">
                <p:oleObj spid="_x0000_s445146" name="Equation" r:id="rId24" imgW="330120" imgH="152280" progId="Equation.DSMT4">
                  <p:embed/>
                </p:oleObj>
              </mc:Choice>
              <mc:Fallback>
                <p:oleObj name="Equation" r:id="rId24" imgW="330120" imgH="152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64475" y="1181100"/>
                        <a:ext cx="898525" cy="419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14" name="Object 18"/>
          <p:cNvGraphicFramePr>
            <a:graphicFrameLocks noChangeAspect="1"/>
          </p:cNvGraphicFramePr>
          <p:nvPr/>
        </p:nvGraphicFramePr>
        <p:xfrm>
          <a:off x="8153400" y="1181100"/>
          <a:ext cx="346075" cy="419100"/>
        </p:xfrm>
        <a:graphic>
          <a:graphicData uri="http://schemas.openxmlformats.org/presentationml/2006/ole">
            <mc:AlternateContent xmlns:mc="http://schemas.openxmlformats.org/markup-compatibility/2006">
              <mc:Choice xmlns:v="urn:schemas-microsoft-com:vml" Requires="v">
                <p:oleObj spid="_x0000_s445147" name="Equation" r:id="rId26" imgW="126720" imgH="152280" progId="Equation.DSMT4">
                  <p:embed/>
                </p:oleObj>
              </mc:Choice>
              <mc:Fallback>
                <p:oleObj name="Equation" r:id="rId26" imgW="12672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53400" y="1181100"/>
                        <a:ext cx="346075" cy="419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216078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DD580C59-326B-7B47-898C-6EEFE92D9744}" type="slidenum">
              <a:rPr lang="en-US"/>
              <a:pPr/>
              <a:t>65</a:t>
            </a:fld>
            <a:endParaRPr lang="en-US"/>
          </a:p>
        </p:txBody>
      </p:sp>
      <p:sp>
        <p:nvSpPr>
          <p:cNvPr id="440322" name="Rectangle 2"/>
          <p:cNvSpPr>
            <a:spLocks noGrp="1" noChangeArrowheads="1"/>
          </p:cNvSpPr>
          <p:nvPr>
            <p:ph type="title"/>
          </p:nvPr>
        </p:nvSpPr>
        <p:spPr>
          <a:xfrm>
            <a:off x="381000" y="304800"/>
            <a:ext cx="8534400" cy="609600"/>
          </a:xfrm>
        </p:spPr>
        <p:txBody>
          <a:bodyPr/>
          <a:lstStyle/>
          <a:p>
            <a:r>
              <a:rPr lang="en-US" dirty="0"/>
              <a:t>So what in the world is the Inductance?</a:t>
            </a:r>
          </a:p>
        </p:txBody>
      </p:sp>
      <p:graphicFrame>
        <p:nvGraphicFramePr>
          <p:cNvPr id="440323" name="Object 3"/>
          <p:cNvGraphicFramePr>
            <a:graphicFrameLocks noChangeAspect="1"/>
          </p:cNvGraphicFramePr>
          <p:nvPr/>
        </p:nvGraphicFramePr>
        <p:xfrm>
          <a:off x="-76200" y="-152400"/>
          <a:ext cx="914400" cy="190500"/>
        </p:xfrm>
        <a:graphic>
          <a:graphicData uri="http://schemas.openxmlformats.org/presentationml/2006/ole">
            <mc:AlternateContent xmlns:mc="http://schemas.openxmlformats.org/markup-compatibility/2006">
              <mc:Choice xmlns:v="urn:schemas-microsoft-com:vml" Requires="v">
                <p:oleObj spid="_x0000_s44564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4" name="Object 4"/>
          <p:cNvGraphicFramePr>
            <a:graphicFrameLocks noChangeAspect="1"/>
          </p:cNvGraphicFramePr>
          <p:nvPr/>
        </p:nvGraphicFramePr>
        <p:xfrm>
          <a:off x="400050" y="-139700"/>
          <a:ext cx="114300" cy="165100"/>
        </p:xfrm>
        <a:graphic>
          <a:graphicData uri="http://schemas.openxmlformats.org/presentationml/2006/ole">
            <mc:AlternateContent xmlns:mc="http://schemas.openxmlformats.org/markup-compatibility/2006">
              <mc:Choice xmlns:v="urn:schemas-microsoft-com:vml" Requires="v">
                <p:oleObj spid="_x0000_s44564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39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5" name="Object 5"/>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4565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26" name="Rectangle 6"/>
          <p:cNvSpPr>
            <a:spLocks noGrp="1" noChangeArrowheads="1"/>
          </p:cNvSpPr>
          <p:nvPr>
            <p:ph type="body" idx="1"/>
          </p:nvPr>
        </p:nvSpPr>
        <p:spPr>
          <a:xfrm>
            <a:off x="457200" y="990600"/>
            <a:ext cx="8458200" cy="5181600"/>
          </a:xfrm>
        </p:spPr>
        <p:txBody>
          <a:bodyPr/>
          <a:lstStyle/>
          <a:p>
            <a:r>
              <a:rPr lang="en-US" dirty="0"/>
              <a:t>It is an impediment onto the electrical current due to the existence of changing flux</a:t>
            </a:r>
          </a:p>
          <a:p>
            <a:r>
              <a:rPr lang="en-US" dirty="0"/>
              <a:t>So what?</a:t>
            </a:r>
          </a:p>
          <a:p>
            <a:r>
              <a:rPr lang="en-US" dirty="0"/>
              <a:t>In other words, it behaves like a resistance to the varying current, such as AC, that causes the constant change of flux</a:t>
            </a:r>
          </a:p>
          <a:p>
            <a:r>
              <a:rPr lang="en-US" dirty="0"/>
              <a:t>But it also provides means to store energy, just like the capacitance</a:t>
            </a:r>
          </a:p>
        </p:txBody>
      </p:sp>
      <p:graphicFrame>
        <p:nvGraphicFramePr>
          <p:cNvPr id="440327" name="Object 7"/>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4565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2099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9AD7BDF0-38B5-9141-8635-6C7450B6235E}" type="slidenum">
              <a:rPr lang="en-US"/>
              <a:pPr/>
              <a:t>66</a:t>
            </a:fld>
            <a:endParaRPr lang="en-US"/>
          </a:p>
        </p:txBody>
      </p:sp>
      <p:grpSp>
        <p:nvGrpSpPr>
          <p:cNvPr id="2" name="Group 2"/>
          <p:cNvGrpSpPr>
            <a:grpSpLocks/>
          </p:cNvGrpSpPr>
          <p:nvPr/>
        </p:nvGrpSpPr>
        <p:grpSpPr bwMode="auto">
          <a:xfrm>
            <a:off x="2438400" y="1600200"/>
            <a:ext cx="3733800" cy="3200400"/>
            <a:chOff x="480" y="360"/>
            <a:chExt cx="4800" cy="3600"/>
          </a:xfrm>
        </p:grpSpPr>
        <p:pic>
          <p:nvPicPr>
            <p:cNvPr id="441347" name="Picture 3" descr="FG30_003"/>
            <p:cNvPicPr>
              <a:picLocks noChangeAspect="1" noChangeArrowheads="1"/>
            </p:cNvPicPr>
            <p:nvPr/>
          </p:nvPicPr>
          <p:blipFill>
            <a:blip r:embed="rId4"/>
            <a:srcRect/>
            <a:stretch>
              <a:fillRect/>
            </a:stretch>
          </p:blipFill>
          <p:spPr bwMode="auto">
            <a:xfrm>
              <a:off x="480" y="360"/>
              <a:ext cx="4800" cy="3600"/>
            </a:xfrm>
            <a:prstGeom prst="rect">
              <a:avLst/>
            </a:prstGeom>
            <a:noFill/>
          </p:spPr>
        </p:pic>
        <p:sp>
          <p:nvSpPr>
            <p:cNvPr id="441348" name="Rectangle 4"/>
            <p:cNvSpPr>
              <a:spLocks noChangeArrowheads="1"/>
            </p:cNvSpPr>
            <p:nvPr/>
          </p:nvSpPr>
          <p:spPr bwMode="auto">
            <a:xfrm>
              <a:off x="528" y="1968"/>
              <a:ext cx="4752" cy="158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441349" name="Rectangle 5"/>
            <p:cNvSpPr>
              <a:spLocks noChangeArrowheads="1"/>
            </p:cNvSpPr>
            <p:nvPr/>
          </p:nvSpPr>
          <p:spPr bwMode="auto">
            <a:xfrm>
              <a:off x="480" y="816"/>
              <a:ext cx="1536" cy="91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441350" name="Rectangle 6"/>
            <p:cNvSpPr>
              <a:spLocks noChangeArrowheads="1"/>
            </p:cNvSpPr>
            <p:nvPr/>
          </p:nvSpPr>
          <p:spPr bwMode="auto">
            <a:xfrm>
              <a:off x="4560" y="864"/>
              <a:ext cx="624" cy="720"/>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441351" name="Rectangle 7"/>
            <p:cNvSpPr>
              <a:spLocks noChangeArrowheads="1"/>
            </p:cNvSpPr>
            <p:nvPr/>
          </p:nvSpPr>
          <p:spPr bwMode="auto">
            <a:xfrm>
              <a:off x="2928" y="1584"/>
              <a:ext cx="432" cy="336"/>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41352" name="Rectangle 8"/>
          <p:cNvSpPr>
            <a:spLocks noGrp="1" noChangeArrowheads="1"/>
          </p:cNvSpPr>
          <p:nvPr>
            <p:ph type="title"/>
          </p:nvPr>
        </p:nvSpPr>
        <p:spPr>
          <a:xfrm>
            <a:off x="381000" y="152400"/>
            <a:ext cx="8534400" cy="609600"/>
          </a:xfrm>
        </p:spPr>
        <p:txBody>
          <a:bodyPr/>
          <a:lstStyle/>
          <a:p>
            <a:r>
              <a:rPr lang="en-US"/>
              <a:t>Inductor</a:t>
            </a:r>
          </a:p>
        </p:txBody>
      </p:sp>
      <p:graphicFrame>
        <p:nvGraphicFramePr>
          <p:cNvPr id="441353" name="Object 9"/>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4667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1354" name="Object 10"/>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4667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1355" name="Object 11"/>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667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1356" name="Rectangle 12"/>
          <p:cNvSpPr>
            <a:spLocks noGrp="1" noChangeArrowheads="1"/>
          </p:cNvSpPr>
          <p:nvPr>
            <p:ph type="body" idx="1"/>
          </p:nvPr>
        </p:nvSpPr>
        <p:spPr>
          <a:xfrm>
            <a:off x="304800" y="685800"/>
            <a:ext cx="8458200" cy="5791200"/>
          </a:xfrm>
        </p:spPr>
        <p:txBody>
          <a:bodyPr/>
          <a:lstStyle/>
          <a:p>
            <a:pPr>
              <a:lnSpc>
                <a:spcPct val="90000"/>
              </a:lnSpc>
            </a:pPr>
            <a:r>
              <a:rPr lang="en-US" sz="2400" dirty="0"/>
              <a:t>An electrical circuit always </a:t>
            </a:r>
            <a:r>
              <a:rPr lang="en-US" sz="2400" dirty="0" smtClean="0"/>
              <a:t>contains </a:t>
            </a:r>
            <a:r>
              <a:rPr lang="en-US" sz="2400" dirty="0"/>
              <a:t>some inductance but is normally negligibly small</a:t>
            </a:r>
          </a:p>
          <a:p>
            <a:pPr lvl="1">
              <a:lnSpc>
                <a:spcPct val="90000"/>
              </a:lnSpc>
            </a:pPr>
            <a:r>
              <a:rPr lang="en-US" sz="2000" dirty="0"/>
              <a:t>If a circuit contains a coil of many turns, it could have large inductance</a:t>
            </a:r>
          </a:p>
          <a:p>
            <a:pPr>
              <a:lnSpc>
                <a:spcPct val="90000"/>
              </a:lnSpc>
            </a:pPr>
            <a:r>
              <a:rPr lang="en-US" sz="2400" dirty="0"/>
              <a:t>A coil that has significant inductance, </a:t>
            </a:r>
            <a:r>
              <a:rPr lang="en-US" sz="2400" dirty="0">
                <a:latin typeface="Monotype Corsiva" charset="0"/>
              </a:rPr>
              <a:t>L</a:t>
            </a:r>
            <a:r>
              <a:rPr lang="en-US" sz="2400" dirty="0"/>
              <a:t>, is called an inductor and is express with the symbol</a:t>
            </a:r>
          </a:p>
          <a:p>
            <a:pPr lvl="1">
              <a:lnSpc>
                <a:spcPct val="90000"/>
              </a:lnSpc>
            </a:pPr>
            <a:r>
              <a:rPr lang="en-US" sz="2000" dirty="0"/>
              <a:t>Precision resisters are normally wire wound</a:t>
            </a:r>
          </a:p>
          <a:p>
            <a:pPr lvl="2">
              <a:lnSpc>
                <a:spcPct val="90000"/>
              </a:lnSpc>
            </a:pPr>
            <a:r>
              <a:rPr lang="en-US" sz="1800" dirty="0"/>
              <a:t>Would have both resistance and inductance</a:t>
            </a:r>
          </a:p>
          <a:p>
            <a:pPr lvl="2">
              <a:lnSpc>
                <a:spcPct val="90000"/>
              </a:lnSpc>
            </a:pPr>
            <a:r>
              <a:rPr lang="en-US" sz="1800" dirty="0"/>
              <a:t>The inductance can be minimized by winding the wire back on itself in opposite direction to cancel magnetic flux</a:t>
            </a:r>
          </a:p>
          <a:p>
            <a:pPr lvl="2">
              <a:lnSpc>
                <a:spcPct val="90000"/>
              </a:lnSpc>
            </a:pPr>
            <a:r>
              <a:rPr lang="en-US" sz="1800" dirty="0"/>
              <a:t>This is called a “non-inductive winding”</a:t>
            </a:r>
          </a:p>
          <a:p>
            <a:pPr>
              <a:lnSpc>
                <a:spcPct val="90000"/>
              </a:lnSpc>
            </a:pPr>
            <a:r>
              <a:rPr lang="en-US" sz="2400" dirty="0"/>
              <a:t>If an inductor has negligible resistance, inductance controls</a:t>
            </a:r>
            <a:r>
              <a:rPr lang="en-US" sz="2400" dirty="0" smtClean="0"/>
              <a:t> the </a:t>
            </a:r>
            <a:r>
              <a:rPr lang="en-US" sz="2400" dirty="0"/>
              <a:t>changing current</a:t>
            </a:r>
          </a:p>
          <a:p>
            <a:pPr>
              <a:lnSpc>
                <a:spcPct val="90000"/>
              </a:lnSpc>
            </a:pPr>
            <a:r>
              <a:rPr lang="en-US" sz="2400" dirty="0"/>
              <a:t>For an AC current, the greater the inductance the less the AC current</a:t>
            </a:r>
          </a:p>
          <a:p>
            <a:pPr lvl="1">
              <a:lnSpc>
                <a:spcPct val="90000"/>
              </a:lnSpc>
            </a:pPr>
            <a:r>
              <a:rPr lang="en-US" sz="2000" dirty="0"/>
              <a:t>An inductor thus acts like a resistor to impede the flow of alternating current (not to DC, though. Why?)</a:t>
            </a:r>
          </a:p>
          <a:p>
            <a:pPr lvl="1">
              <a:lnSpc>
                <a:spcPct val="90000"/>
              </a:lnSpc>
            </a:pPr>
            <a:r>
              <a:rPr lang="en-US" sz="2000" dirty="0"/>
              <a:t>The quality of an inductor is indicated by the term </a:t>
            </a:r>
            <a:r>
              <a:rPr lang="en-US" sz="2000" b="1" u="sng" dirty="0">
                <a:solidFill>
                  <a:srgbClr val="FF0000"/>
                </a:solidFill>
              </a:rPr>
              <a:t>reactance</a:t>
            </a:r>
            <a:r>
              <a:rPr lang="en-US" sz="2000" dirty="0"/>
              <a:t> or </a:t>
            </a:r>
            <a:r>
              <a:rPr lang="en-US" sz="2000" b="1" u="sng" dirty="0">
                <a:solidFill>
                  <a:srgbClr val="FF0000"/>
                </a:solidFill>
              </a:rPr>
              <a:t>impedance</a:t>
            </a:r>
          </a:p>
        </p:txBody>
      </p:sp>
      <p:graphicFrame>
        <p:nvGraphicFramePr>
          <p:cNvPr id="441357"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6675"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7367183"/>
      </p:ext>
    </p:extLst>
  </p:cSld>
  <p:clrMapOvr>
    <a:masterClrMapping/>
  </p:clrMapOvr>
  <p:transition spd="med">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July 5, 2018</a:t>
            </a:r>
            <a:endParaRPr lang="en-US"/>
          </a:p>
        </p:txBody>
      </p:sp>
      <p:sp>
        <p:nvSpPr>
          <p:cNvPr id="27" name="Footer Placeholder 4"/>
          <p:cNvSpPr>
            <a:spLocks noGrp="1"/>
          </p:cNvSpPr>
          <p:nvPr>
            <p:ph type="ftr" sz="quarter" idx="11"/>
          </p:nvPr>
        </p:nvSpPr>
        <p:spPr/>
        <p:txBody>
          <a:bodyPr/>
          <a:lstStyle/>
          <a:p>
            <a:r>
              <a:rPr lang="de-DE" smtClean="0"/>
              <a:t>PHYS 1444-001, Summer 2018               Dr. Jaehoon Yu</a:t>
            </a:r>
            <a:endParaRPr lang="en-US"/>
          </a:p>
        </p:txBody>
      </p:sp>
      <p:sp>
        <p:nvSpPr>
          <p:cNvPr id="28" name="Slide Number Placeholder 5"/>
          <p:cNvSpPr>
            <a:spLocks noGrp="1"/>
          </p:cNvSpPr>
          <p:nvPr>
            <p:ph type="sldNum" sz="quarter" idx="12"/>
          </p:nvPr>
        </p:nvSpPr>
        <p:spPr/>
        <p:txBody>
          <a:bodyPr/>
          <a:lstStyle/>
          <a:p>
            <a:fld id="{85B2EF46-6733-2548-8D73-F94AF51DF2E8}" type="slidenum">
              <a:rPr lang="en-US"/>
              <a:pPr/>
              <a:t>67</a:t>
            </a:fld>
            <a:endParaRPr lang="en-US"/>
          </a:p>
        </p:txBody>
      </p:sp>
      <p:sp>
        <p:nvSpPr>
          <p:cNvPr id="442370" name="Rectangle 2"/>
          <p:cNvSpPr>
            <a:spLocks noGrp="1" noChangeArrowheads="1"/>
          </p:cNvSpPr>
          <p:nvPr>
            <p:ph type="title"/>
          </p:nvPr>
        </p:nvSpPr>
        <p:spPr>
          <a:xfrm>
            <a:off x="228600" y="-76200"/>
            <a:ext cx="8686800" cy="762000"/>
          </a:xfrm>
        </p:spPr>
        <p:txBody>
          <a:bodyPr/>
          <a:lstStyle/>
          <a:p>
            <a:r>
              <a:rPr lang="en-US"/>
              <a:t>Example 30 – 3 </a:t>
            </a:r>
          </a:p>
        </p:txBody>
      </p:sp>
      <p:sp>
        <p:nvSpPr>
          <p:cNvPr id="442371" name="Text Box 3"/>
          <p:cNvSpPr txBox="1">
            <a:spLocks noChangeArrowheads="1"/>
          </p:cNvSpPr>
          <p:nvPr/>
        </p:nvSpPr>
        <p:spPr bwMode="auto">
          <a:xfrm>
            <a:off x="381000" y="533400"/>
            <a:ext cx="8458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Solenoid inductance. </a:t>
            </a:r>
            <a:r>
              <a:rPr lang="en-US" dirty="0">
                <a:solidFill>
                  <a:schemeClr val="accent2"/>
                </a:solidFill>
                <a:latin typeface="Arial Narrow" charset="0"/>
              </a:rPr>
              <a:t>(a) Determine</a:t>
            </a:r>
            <a:r>
              <a:rPr lang="en-US" dirty="0" smtClean="0">
                <a:solidFill>
                  <a:schemeClr val="accent2"/>
                </a:solidFill>
                <a:latin typeface="Arial Narrow" charset="0"/>
              </a:rPr>
              <a:t> the </a:t>
            </a:r>
            <a:r>
              <a:rPr lang="en-US" dirty="0">
                <a:solidFill>
                  <a:schemeClr val="accent2"/>
                </a:solidFill>
                <a:latin typeface="Arial Narrow" charset="0"/>
              </a:rPr>
              <a:t>formula for the self inductance </a:t>
            </a:r>
            <a:r>
              <a:rPr lang="en-US" dirty="0">
                <a:solidFill>
                  <a:schemeClr val="accent2"/>
                </a:solidFill>
                <a:latin typeface="Monotype Corsiva" charset="0"/>
              </a:rPr>
              <a:t>L</a:t>
            </a:r>
            <a:r>
              <a:rPr lang="en-US" dirty="0">
                <a:solidFill>
                  <a:schemeClr val="accent2"/>
                </a:solidFill>
                <a:latin typeface="Arial Narrow" charset="0"/>
              </a:rPr>
              <a:t> of a tightly wrapped solenoid ( a long coil) containing N turns of wire in its length </a:t>
            </a:r>
            <a:r>
              <a:rPr lang="en-US" dirty="0" err="1">
                <a:solidFill>
                  <a:schemeClr val="accent2"/>
                </a:solidFill>
                <a:latin typeface="Monotype Corsiva" charset="0"/>
              </a:rPr>
              <a:t>l</a:t>
            </a:r>
            <a:r>
              <a:rPr lang="en-US" dirty="0">
                <a:solidFill>
                  <a:schemeClr val="accent2"/>
                </a:solidFill>
                <a:latin typeface="Arial Narrow" charset="0"/>
              </a:rPr>
              <a:t> and whose cross-sectional area is A. (</a:t>
            </a:r>
            <a:r>
              <a:rPr lang="en-US" dirty="0" err="1">
                <a:solidFill>
                  <a:schemeClr val="accent2"/>
                </a:solidFill>
                <a:latin typeface="Arial Narrow" charset="0"/>
              </a:rPr>
              <a:t>b</a:t>
            </a:r>
            <a:r>
              <a:rPr lang="en-US" dirty="0">
                <a:solidFill>
                  <a:schemeClr val="accent2"/>
                </a:solidFill>
                <a:latin typeface="Arial Narrow" charset="0"/>
              </a:rPr>
              <a:t>) Calculate the value of </a:t>
            </a:r>
            <a:r>
              <a:rPr lang="en-US" dirty="0">
                <a:solidFill>
                  <a:schemeClr val="accent2"/>
                </a:solidFill>
                <a:latin typeface="Monotype Corsiva" charset="0"/>
              </a:rPr>
              <a:t>L</a:t>
            </a:r>
            <a:r>
              <a:rPr lang="en-US" dirty="0">
                <a:solidFill>
                  <a:schemeClr val="accent2"/>
                </a:solidFill>
                <a:latin typeface="Arial Narrow" charset="0"/>
              </a:rPr>
              <a:t> if N=100, </a:t>
            </a:r>
            <a:r>
              <a:rPr lang="en-US" dirty="0" err="1">
                <a:solidFill>
                  <a:schemeClr val="accent2"/>
                </a:solidFill>
                <a:latin typeface="Monotype Corsiva" charset="0"/>
              </a:rPr>
              <a:t>l</a:t>
            </a:r>
            <a:r>
              <a:rPr lang="en-US" dirty="0">
                <a:solidFill>
                  <a:schemeClr val="accent2"/>
                </a:solidFill>
                <a:latin typeface="Arial Narrow" charset="0"/>
              </a:rPr>
              <a:t>=5.0cm, A=0.30cm</a:t>
            </a:r>
            <a:r>
              <a:rPr lang="en-US" baseline="30000" dirty="0">
                <a:solidFill>
                  <a:schemeClr val="accent2"/>
                </a:solidFill>
                <a:latin typeface="Arial Narrow" charset="0"/>
              </a:rPr>
              <a:t>2</a:t>
            </a:r>
            <a:r>
              <a:rPr lang="en-US" dirty="0">
                <a:solidFill>
                  <a:schemeClr val="accent2"/>
                </a:solidFill>
                <a:latin typeface="Arial Narrow" charset="0"/>
              </a:rPr>
              <a:t> and the solenoid is air filled. (</a:t>
            </a:r>
            <a:r>
              <a:rPr lang="en-US" dirty="0" err="1">
                <a:solidFill>
                  <a:schemeClr val="accent2"/>
                </a:solidFill>
                <a:latin typeface="Arial Narrow" charset="0"/>
              </a:rPr>
              <a:t>c</a:t>
            </a:r>
            <a:r>
              <a:rPr lang="en-US" dirty="0">
                <a:solidFill>
                  <a:schemeClr val="accent2"/>
                </a:solidFill>
                <a:latin typeface="Arial Narrow" charset="0"/>
              </a:rPr>
              <a:t>) calculate </a:t>
            </a:r>
            <a:r>
              <a:rPr lang="en-US" dirty="0">
                <a:solidFill>
                  <a:schemeClr val="accent2"/>
                </a:solidFill>
                <a:latin typeface="Monotype Corsiva" charset="0"/>
              </a:rPr>
              <a:t>L</a:t>
            </a:r>
            <a:r>
              <a:rPr lang="en-US" dirty="0">
                <a:solidFill>
                  <a:schemeClr val="accent2"/>
                </a:solidFill>
                <a:latin typeface="Arial Narrow" charset="0"/>
              </a:rPr>
              <a:t> if the solenoid has an iron core with</a:t>
            </a:r>
            <a:r>
              <a:rPr lang="en-US" dirty="0" smtClean="0">
                <a:solidFill>
                  <a:schemeClr val="accent2"/>
                </a:solidFill>
                <a:latin typeface="Arial Narrow" charset="0"/>
              </a:rPr>
              <a:t> </a:t>
            </a:r>
            <a:r>
              <a:rPr lang="en-US" dirty="0" err="1" smtClean="0">
                <a:solidFill>
                  <a:schemeClr val="accent2"/>
                </a:solidFill>
                <a:latin typeface="Symbol" charset="2"/>
              </a:rPr>
              <a:t>μ</a:t>
            </a:r>
            <a:r>
              <a:rPr lang="en-US" dirty="0" smtClean="0">
                <a:solidFill>
                  <a:schemeClr val="accent2"/>
                </a:solidFill>
                <a:latin typeface="Arial Narrow" charset="0"/>
              </a:rPr>
              <a:t>=4000</a:t>
            </a:r>
            <a:r>
              <a:rPr lang="en-US" dirty="0" smtClean="0">
                <a:solidFill>
                  <a:schemeClr val="accent2"/>
                </a:solidFill>
                <a:latin typeface="Symbol" charset="2"/>
              </a:rPr>
              <a:t>μ</a:t>
            </a:r>
            <a:r>
              <a:rPr lang="en-US" baseline="-25000" dirty="0" smtClean="0">
                <a:solidFill>
                  <a:schemeClr val="accent2"/>
                </a:solidFill>
                <a:latin typeface="Arial Narrow" charset="0"/>
              </a:rPr>
              <a:t>0</a:t>
            </a:r>
            <a:r>
              <a:rPr lang="en-US" dirty="0">
                <a:solidFill>
                  <a:schemeClr val="accent2"/>
                </a:solidFill>
                <a:latin typeface="Arial Narrow" charset="0"/>
              </a:rPr>
              <a:t>.</a:t>
            </a:r>
          </a:p>
        </p:txBody>
      </p:sp>
      <p:sp>
        <p:nvSpPr>
          <p:cNvPr id="442372" name="Text Box 4"/>
          <p:cNvSpPr txBox="1">
            <a:spLocks noChangeArrowheads="1"/>
          </p:cNvSpPr>
          <p:nvPr/>
        </p:nvSpPr>
        <p:spPr bwMode="auto">
          <a:xfrm>
            <a:off x="381000" y="2438400"/>
            <a:ext cx="5410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magnetic field inside a solenoid?</a:t>
            </a:r>
            <a:endParaRPr lang="en-US" baseline="-25000">
              <a:solidFill>
                <a:srgbClr val="CC00CC"/>
              </a:solidFill>
              <a:latin typeface="Arial Narrow" charset="0"/>
            </a:endParaRPr>
          </a:p>
        </p:txBody>
      </p:sp>
      <p:sp>
        <p:nvSpPr>
          <p:cNvPr id="442373" name="Text Box 5"/>
          <p:cNvSpPr txBox="1">
            <a:spLocks noChangeArrowheads="1"/>
          </p:cNvSpPr>
          <p:nvPr/>
        </p:nvSpPr>
        <p:spPr bwMode="auto">
          <a:xfrm>
            <a:off x="381000" y="3810000"/>
            <a:ext cx="342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Using the formula above</a:t>
            </a:r>
          </a:p>
        </p:txBody>
      </p:sp>
      <p:graphicFrame>
        <p:nvGraphicFramePr>
          <p:cNvPr id="442374" name="Object 6"/>
          <p:cNvGraphicFramePr>
            <a:graphicFrameLocks noChangeAspect="1"/>
          </p:cNvGraphicFramePr>
          <p:nvPr/>
        </p:nvGraphicFramePr>
        <p:xfrm>
          <a:off x="2971800" y="2851150"/>
          <a:ext cx="881063" cy="501650"/>
        </p:xfrm>
        <a:graphic>
          <a:graphicData uri="http://schemas.openxmlformats.org/presentationml/2006/ole">
            <mc:AlternateContent xmlns:mc="http://schemas.openxmlformats.org/markup-compatibility/2006">
              <mc:Choice xmlns:v="urn:schemas-microsoft-com:vml" Requires="v">
                <p:oleObj spid="_x0000_s448410" name="Equation" r:id="rId3" imgW="355320" imgH="203040" progId="Equation.DSMT4">
                  <p:embed/>
                </p:oleObj>
              </mc:Choice>
              <mc:Fallback>
                <p:oleObj name="Equation" r:id="rId3" imgW="3553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51150"/>
                        <a:ext cx="881063" cy="5016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75" name="Object 7"/>
          <p:cNvGraphicFramePr>
            <a:graphicFrameLocks noChangeAspect="1"/>
          </p:cNvGraphicFramePr>
          <p:nvPr/>
        </p:nvGraphicFramePr>
        <p:xfrm>
          <a:off x="5638800" y="2497138"/>
          <a:ext cx="596900" cy="357187"/>
        </p:xfrm>
        <a:graphic>
          <a:graphicData uri="http://schemas.openxmlformats.org/presentationml/2006/ole">
            <mc:AlternateContent xmlns:mc="http://schemas.openxmlformats.org/markup-compatibility/2006">
              <mc:Choice xmlns:v="urn:schemas-microsoft-com:vml" Requires="v">
                <p:oleObj spid="_x0000_s448411" name="Equation" r:id="rId5" imgW="253800" imgH="152280" progId="Equation.DSMT4">
                  <p:embed/>
                </p:oleObj>
              </mc:Choice>
              <mc:Fallback>
                <p:oleObj name="Equation" r:id="rId5" imgW="25380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97138"/>
                        <a:ext cx="596900" cy="357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42376" name="Text Box 8"/>
          <p:cNvSpPr txBox="1">
            <a:spLocks noChangeArrowheads="1"/>
          </p:cNvSpPr>
          <p:nvPr/>
        </p:nvSpPr>
        <p:spPr bwMode="auto">
          <a:xfrm>
            <a:off x="381000" y="2895600"/>
            <a:ext cx="2667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flux is, therefore,</a:t>
            </a:r>
            <a:endParaRPr lang="en-US" baseline="-25000">
              <a:solidFill>
                <a:srgbClr val="CC00CC"/>
              </a:solidFill>
              <a:latin typeface="Arial Narrow" charset="0"/>
            </a:endParaRPr>
          </a:p>
        </p:txBody>
      </p:sp>
      <p:graphicFrame>
        <p:nvGraphicFramePr>
          <p:cNvPr id="442377" name="Object 9"/>
          <p:cNvGraphicFramePr>
            <a:graphicFrameLocks noChangeAspect="1"/>
          </p:cNvGraphicFramePr>
          <p:nvPr/>
        </p:nvGraphicFramePr>
        <p:xfrm>
          <a:off x="4759325" y="3552825"/>
          <a:ext cx="498475" cy="312738"/>
        </p:xfrm>
        <a:graphic>
          <a:graphicData uri="http://schemas.openxmlformats.org/presentationml/2006/ole">
            <mc:AlternateContent xmlns:mc="http://schemas.openxmlformats.org/markup-compatibility/2006">
              <mc:Choice xmlns:v="urn:schemas-microsoft-com:vml" Requires="v">
                <p:oleObj spid="_x0000_s448412" name="Equation" r:id="rId7" imgW="241200" imgH="152280" progId="Equation.DSMT4">
                  <p:embed/>
                </p:oleObj>
              </mc:Choice>
              <mc:Fallback>
                <p:oleObj name="Equation" r:id="rId7" imgW="2412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9325" y="3552825"/>
                        <a:ext cx="498475" cy="3127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42378" name="Text Box 10"/>
          <p:cNvSpPr txBox="1">
            <a:spLocks noChangeArrowheads="1"/>
          </p:cNvSpPr>
          <p:nvPr/>
        </p:nvSpPr>
        <p:spPr bwMode="auto">
          <a:xfrm>
            <a:off x="381000" y="3352800"/>
            <a:ext cx="464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self inductance:</a:t>
            </a:r>
            <a:endParaRPr lang="en-US" baseline="-25000">
              <a:solidFill>
                <a:srgbClr val="CC00CC"/>
              </a:solidFill>
              <a:latin typeface="Arial Narrow" charset="0"/>
            </a:endParaRPr>
          </a:p>
        </p:txBody>
      </p:sp>
      <p:graphicFrame>
        <p:nvGraphicFramePr>
          <p:cNvPr id="442379" name="Object 11"/>
          <p:cNvGraphicFramePr>
            <a:graphicFrameLocks noChangeAspect="1"/>
          </p:cNvGraphicFramePr>
          <p:nvPr/>
        </p:nvGraphicFramePr>
        <p:xfrm>
          <a:off x="914400" y="4583113"/>
          <a:ext cx="466725" cy="293687"/>
        </p:xfrm>
        <a:graphic>
          <a:graphicData uri="http://schemas.openxmlformats.org/presentationml/2006/ole">
            <mc:AlternateContent xmlns:mc="http://schemas.openxmlformats.org/markup-compatibility/2006">
              <mc:Choice xmlns:v="urn:schemas-microsoft-com:vml" Requires="v">
                <p:oleObj spid="_x0000_s448413" name="Equation" r:id="rId9" imgW="241200" imgH="152280" progId="Equation.DSMT4">
                  <p:embed/>
                </p:oleObj>
              </mc:Choice>
              <mc:Fallback>
                <p:oleObj name="Equation" r:id="rId9" imgW="2412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4583113"/>
                        <a:ext cx="466725" cy="2936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42380" name="Text Box 12"/>
          <p:cNvSpPr txBox="1">
            <a:spLocks noChangeArrowheads="1"/>
          </p:cNvSpPr>
          <p:nvPr/>
        </p:nvSpPr>
        <p:spPr bwMode="auto">
          <a:xfrm>
            <a:off x="381000" y="5105400"/>
            <a:ext cx="6096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The magnetic field with an iron core solenoid is</a:t>
            </a:r>
          </a:p>
        </p:txBody>
      </p:sp>
      <p:graphicFrame>
        <p:nvGraphicFramePr>
          <p:cNvPr id="442381" name="Object 13"/>
          <p:cNvGraphicFramePr>
            <a:graphicFrameLocks noChangeAspect="1"/>
          </p:cNvGraphicFramePr>
          <p:nvPr/>
        </p:nvGraphicFramePr>
        <p:xfrm>
          <a:off x="6172200" y="5145088"/>
          <a:ext cx="596900" cy="357187"/>
        </p:xfrm>
        <a:graphic>
          <a:graphicData uri="http://schemas.openxmlformats.org/presentationml/2006/ole">
            <mc:AlternateContent xmlns:mc="http://schemas.openxmlformats.org/markup-compatibility/2006">
              <mc:Choice xmlns:v="urn:schemas-microsoft-com:vml" Requires="v">
                <p:oleObj spid="_x0000_s448414"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5145088"/>
                        <a:ext cx="596900" cy="357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2" name="Object 14"/>
          <p:cNvGraphicFramePr>
            <a:graphicFrameLocks noChangeAspect="1"/>
          </p:cNvGraphicFramePr>
          <p:nvPr/>
        </p:nvGraphicFramePr>
        <p:xfrm>
          <a:off x="304800" y="5856288"/>
          <a:ext cx="468313" cy="293687"/>
        </p:xfrm>
        <a:graphic>
          <a:graphicData uri="http://schemas.openxmlformats.org/presentationml/2006/ole">
            <mc:AlternateContent xmlns:mc="http://schemas.openxmlformats.org/markup-compatibility/2006">
              <mc:Choice xmlns:v="urn:schemas-microsoft-com:vml" Requires="v">
                <p:oleObj spid="_x0000_s448415" name="Equation" r:id="rId13" imgW="241200" imgH="152280" progId="Equation.DSMT4">
                  <p:embed/>
                </p:oleObj>
              </mc:Choice>
              <mc:Fallback>
                <p:oleObj name="Equation" r:id="rId13" imgW="241200" imgH="152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856288"/>
                        <a:ext cx="468313" cy="293687"/>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3" name="Object 15"/>
          <p:cNvGraphicFramePr>
            <a:graphicFrameLocks noChangeAspect="1"/>
          </p:cNvGraphicFramePr>
          <p:nvPr/>
        </p:nvGraphicFramePr>
        <p:xfrm>
          <a:off x="6172200" y="2438400"/>
          <a:ext cx="1014413" cy="476250"/>
        </p:xfrm>
        <a:graphic>
          <a:graphicData uri="http://schemas.openxmlformats.org/presentationml/2006/ole">
            <mc:AlternateContent xmlns:mc="http://schemas.openxmlformats.org/markup-compatibility/2006">
              <mc:Choice xmlns:v="urn:schemas-microsoft-com:vml" Requires="v">
                <p:oleObj spid="_x0000_s448416" name="Equation" r:id="rId15" imgW="431640" imgH="203040" progId="Equation.DSMT4">
                  <p:embed/>
                </p:oleObj>
              </mc:Choice>
              <mc:Fallback>
                <p:oleObj name="Equation" r:id="rId15" imgW="4316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2200" y="2438400"/>
                        <a:ext cx="1014413"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4" name="Object 16"/>
          <p:cNvGraphicFramePr>
            <a:graphicFrameLocks noChangeAspect="1"/>
          </p:cNvGraphicFramePr>
          <p:nvPr/>
        </p:nvGraphicFramePr>
        <p:xfrm>
          <a:off x="7126288" y="2438400"/>
          <a:ext cx="1103312" cy="476250"/>
        </p:xfrm>
        <a:graphic>
          <a:graphicData uri="http://schemas.openxmlformats.org/presentationml/2006/ole">
            <mc:AlternateContent xmlns:mc="http://schemas.openxmlformats.org/markup-compatibility/2006">
              <mc:Choice xmlns:v="urn:schemas-microsoft-com:vml" Requires="v">
                <p:oleObj spid="_x0000_s448417"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26288" y="2438400"/>
                        <a:ext cx="1103312"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5" name="Object 17"/>
          <p:cNvGraphicFramePr>
            <a:graphicFrameLocks noChangeAspect="1"/>
          </p:cNvGraphicFramePr>
          <p:nvPr/>
        </p:nvGraphicFramePr>
        <p:xfrm>
          <a:off x="3752850" y="2900363"/>
          <a:ext cx="819150" cy="376237"/>
        </p:xfrm>
        <a:graphic>
          <a:graphicData uri="http://schemas.openxmlformats.org/presentationml/2006/ole">
            <mc:AlternateContent xmlns:mc="http://schemas.openxmlformats.org/markup-compatibility/2006">
              <mc:Choice xmlns:v="urn:schemas-microsoft-com:vml" Requires="v">
                <p:oleObj spid="_x0000_s448418"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52850" y="2900363"/>
                        <a:ext cx="819150" cy="3762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6" name="Object 18"/>
          <p:cNvGraphicFramePr>
            <a:graphicFrameLocks noChangeAspect="1"/>
          </p:cNvGraphicFramePr>
          <p:nvPr/>
        </p:nvGraphicFramePr>
        <p:xfrm>
          <a:off x="4648200" y="2817813"/>
          <a:ext cx="1322388" cy="566737"/>
        </p:xfrm>
        <a:graphic>
          <a:graphicData uri="http://schemas.openxmlformats.org/presentationml/2006/ole">
            <mc:AlternateContent xmlns:mc="http://schemas.openxmlformats.org/markup-compatibility/2006">
              <mc:Choice xmlns:v="urn:schemas-microsoft-com:vml" Requires="v">
                <p:oleObj spid="_x0000_s448419" name="Equation" r:id="rId21" imgW="533400" imgH="228600" progId="Equation.DSMT4">
                  <p:embed/>
                </p:oleObj>
              </mc:Choice>
              <mc:Fallback>
                <p:oleObj name="Equation" r:id="rId21" imgW="53340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2817813"/>
                        <a:ext cx="1322388" cy="5667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7" name="Object 19"/>
          <p:cNvGraphicFramePr>
            <a:graphicFrameLocks noChangeAspect="1"/>
          </p:cNvGraphicFramePr>
          <p:nvPr/>
        </p:nvGraphicFramePr>
        <p:xfrm>
          <a:off x="5181600" y="3352800"/>
          <a:ext cx="1022350" cy="758825"/>
        </p:xfrm>
        <a:graphic>
          <a:graphicData uri="http://schemas.openxmlformats.org/presentationml/2006/ole">
            <mc:AlternateContent xmlns:mc="http://schemas.openxmlformats.org/markup-compatibility/2006">
              <mc:Choice xmlns:v="urn:schemas-microsoft-com:vml" Requires="v">
                <p:oleObj spid="_x0000_s448420" name="Equation" r:id="rId23" imgW="495000" imgH="368280" progId="Equation.DSMT4">
                  <p:embed/>
                </p:oleObj>
              </mc:Choice>
              <mc:Fallback>
                <p:oleObj name="Equation" r:id="rId23" imgW="495000" imgH="368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81600" y="3352800"/>
                        <a:ext cx="1022350" cy="758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8" name="Object 20"/>
          <p:cNvGraphicFramePr>
            <a:graphicFrameLocks noChangeAspect="1"/>
          </p:cNvGraphicFramePr>
          <p:nvPr/>
        </p:nvGraphicFramePr>
        <p:xfrm>
          <a:off x="6248400" y="3276600"/>
          <a:ext cx="1522413" cy="811213"/>
        </p:xfrm>
        <a:graphic>
          <a:graphicData uri="http://schemas.openxmlformats.org/presentationml/2006/ole">
            <mc:AlternateContent xmlns:mc="http://schemas.openxmlformats.org/markup-compatibility/2006">
              <mc:Choice xmlns:v="urn:schemas-microsoft-com:vml" Requires="v">
                <p:oleObj spid="_x0000_s448421" name="Equation" r:id="rId25" imgW="736600" imgH="393700" progId="Equation.DSMT4">
                  <p:embed/>
                </p:oleObj>
              </mc:Choice>
              <mc:Fallback>
                <p:oleObj name="Equation" r:id="rId25" imgW="736600" imgH="3937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48400" y="3276600"/>
                        <a:ext cx="1522413" cy="811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9" name="Object 21"/>
          <p:cNvGraphicFramePr>
            <a:graphicFrameLocks noChangeAspect="1"/>
          </p:cNvGraphicFramePr>
          <p:nvPr/>
        </p:nvGraphicFramePr>
        <p:xfrm>
          <a:off x="1357313" y="4344988"/>
          <a:ext cx="1157287" cy="760412"/>
        </p:xfrm>
        <a:graphic>
          <a:graphicData uri="http://schemas.openxmlformats.org/presentationml/2006/ole">
            <mc:AlternateContent xmlns:mc="http://schemas.openxmlformats.org/markup-compatibility/2006">
              <mc:Choice xmlns:v="urn:schemas-microsoft-com:vml" Requires="v">
                <p:oleObj spid="_x0000_s448422" name="Equation" r:id="rId27" imgW="596880" imgH="393480" progId="Equation.DSMT4">
                  <p:embed/>
                </p:oleObj>
              </mc:Choice>
              <mc:Fallback>
                <p:oleObj name="Equation" r:id="rId27" imgW="59688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7313" y="4344988"/>
                        <a:ext cx="1157287" cy="760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90" name="Object 22"/>
          <p:cNvGraphicFramePr>
            <a:graphicFrameLocks noChangeAspect="1"/>
          </p:cNvGraphicFramePr>
          <p:nvPr/>
        </p:nvGraphicFramePr>
        <p:xfrm>
          <a:off x="2487613" y="4211638"/>
          <a:ext cx="5462587" cy="906462"/>
        </p:xfrm>
        <a:graphic>
          <a:graphicData uri="http://schemas.openxmlformats.org/presentationml/2006/ole">
            <mc:AlternateContent xmlns:mc="http://schemas.openxmlformats.org/markup-compatibility/2006">
              <mc:Choice xmlns:v="urn:schemas-microsoft-com:vml" Requires="v">
                <p:oleObj spid="_x0000_s448423" name="Equation" r:id="rId29" imgW="2819400" imgH="469900" progId="Equation.DSMT4">
                  <p:embed/>
                </p:oleObj>
              </mc:Choice>
              <mc:Fallback>
                <p:oleObj name="Equation" r:id="rId29" imgW="2819400" imgH="4699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87613" y="4211638"/>
                        <a:ext cx="5462587" cy="9064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91" name="Object 23"/>
          <p:cNvGraphicFramePr>
            <a:graphicFrameLocks noChangeAspect="1"/>
          </p:cNvGraphicFramePr>
          <p:nvPr/>
        </p:nvGraphicFramePr>
        <p:xfrm>
          <a:off x="6711950" y="5086350"/>
          <a:ext cx="984250" cy="476250"/>
        </p:xfrm>
        <a:graphic>
          <a:graphicData uri="http://schemas.openxmlformats.org/presentationml/2006/ole">
            <mc:AlternateContent xmlns:mc="http://schemas.openxmlformats.org/markup-compatibility/2006">
              <mc:Choice xmlns:v="urn:schemas-microsoft-com:vml" Requires="v">
                <p:oleObj spid="_x0000_s448424" name="Equation" r:id="rId31" imgW="419040" imgH="203040" progId="Equation.DSMT4">
                  <p:embed/>
                </p:oleObj>
              </mc:Choice>
              <mc:Fallback>
                <p:oleObj name="Equation" r:id="rId31" imgW="419040" imgH="2030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11950" y="5086350"/>
                        <a:ext cx="984250"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92" name="Object 24"/>
          <p:cNvGraphicFramePr>
            <a:graphicFrameLocks noChangeAspect="1"/>
          </p:cNvGraphicFramePr>
          <p:nvPr/>
        </p:nvGraphicFramePr>
        <p:xfrm>
          <a:off x="769938" y="5638800"/>
          <a:ext cx="1058862" cy="760413"/>
        </p:xfrm>
        <a:graphic>
          <a:graphicData uri="http://schemas.openxmlformats.org/presentationml/2006/ole">
            <mc:AlternateContent xmlns:mc="http://schemas.openxmlformats.org/markup-compatibility/2006">
              <mc:Choice xmlns:v="urn:schemas-microsoft-com:vml" Requires="v">
                <p:oleObj spid="_x0000_s448425" name="Equation" r:id="rId33" imgW="545760" imgH="393480" progId="Equation.DSMT4">
                  <p:embed/>
                </p:oleObj>
              </mc:Choice>
              <mc:Fallback>
                <p:oleObj name="Equation" r:id="rId33" imgW="54576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69938" y="5638800"/>
                        <a:ext cx="1058862" cy="76041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93" name="Object 25"/>
          <p:cNvGraphicFramePr>
            <a:graphicFrameLocks noChangeAspect="1"/>
          </p:cNvGraphicFramePr>
          <p:nvPr/>
        </p:nvGraphicFramePr>
        <p:xfrm>
          <a:off x="1906588" y="5507038"/>
          <a:ext cx="7112000" cy="906462"/>
        </p:xfrm>
        <a:graphic>
          <a:graphicData uri="http://schemas.openxmlformats.org/presentationml/2006/ole">
            <mc:AlternateContent xmlns:mc="http://schemas.openxmlformats.org/markup-compatibility/2006">
              <mc:Choice xmlns:v="urn:schemas-microsoft-com:vml" Requires="v">
                <p:oleObj spid="_x0000_s448426" name="Equation" r:id="rId35" imgW="3670300" imgH="469900" progId="Equation.DSMT4">
                  <p:embed/>
                </p:oleObj>
              </mc:Choice>
              <mc:Fallback>
                <p:oleObj name="Equation" r:id="rId35" imgW="3670300" imgH="4699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06588" y="5507038"/>
                        <a:ext cx="7112000" cy="906462"/>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514069" name="Object 21"/>
          <p:cNvGraphicFramePr>
            <a:graphicFrameLocks noChangeAspect="1"/>
          </p:cNvGraphicFramePr>
          <p:nvPr/>
        </p:nvGraphicFramePr>
        <p:xfrm>
          <a:off x="7772400" y="3251200"/>
          <a:ext cx="1206500" cy="863600"/>
        </p:xfrm>
        <a:graphic>
          <a:graphicData uri="http://schemas.openxmlformats.org/presentationml/2006/ole">
            <mc:AlternateContent xmlns:mc="http://schemas.openxmlformats.org/markup-compatibility/2006">
              <mc:Choice xmlns:v="urn:schemas-microsoft-com:vml" Requires="v">
                <p:oleObj spid="_x0000_s448427" name="Equation" r:id="rId37" imgW="584200" imgH="419100" progId="Equation.DSMT4">
                  <p:embed/>
                </p:oleObj>
              </mc:Choice>
              <mc:Fallback>
                <p:oleObj name="Equation" r:id="rId37" imgW="584200" imgH="4191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772400" y="3251200"/>
                        <a:ext cx="1206500" cy="863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94862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0C656342-DC14-C241-A562-89518828D67F}" type="slidenum">
              <a:rPr lang="en-US"/>
              <a:pPr/>
              <a:t>68</a:t>
            </a:fld>
            <a:endParaRPr lang="en-US"/>
          </a:p>
        </p:txBody>
      </p:sp>
      <p:sp>
        <p:nvSpPr>
          <p:cNvPr id="432130" name="Rectangle 2"/>
          <p:cNvSpPr>
            <a:spLocks noGrp="1" noChangeArrowheads="1"/>
          </p:cNvSpPr>
          <p:nvPr>
            <p:ph type="title"/>
          </p:nvPr>
        </p:nvSpPr>
        <p:spPr>
          <a:xfrm>
            <a:off x="0" y="76200"/>
            <a:ext cx="9144000" cy="609600"/>
          </a:xfrm>
        </p:spPr>
        <p:txBody>
          <a:bodyPr/>
          <a:lstStyle/>
          <a:p>
            <a:r>
              <a:rPr lang="en-US"/>
              <a:t>Electric Field due to Magnetic Flux Change</a:t>
            </a:r>
          </a:p>
        </p:txBody>
      </p:sp>
      <p:graphicFrame>
        <p:nvGraphicFramePr>
          <p:cNvPr id="4321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4872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4872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872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2134" name="Rectangle 6"/>
          <p:cNvSpPr>
            <a:spLocks noGrp="1" noChangeArrowheads="1"/>
          </p:cNvSpPr>
          <p:nvPr>
            <p:ph type="body" idx="1"/>
          </p:nvPr>
        </p:nvSpPr>
        <p:spPr>
          <a:xfrm>
            <a:off x="304800" y="838200"/>
            <a:ext cx="8534400" cy="5410200"/>
          </a:xfrm>
        </p:spPr>
        <p:txBody>
          <a:bodyPr/>
          <a:lstStyle/>
          <a:p>
            <a:r>
              <a:rPr lang="en-US" dirty="0" smtClean="0"/>
              <a:t>When the </a:t>
            </a:r>
            <a:r>
              <a:rPr lang="en-US" dirty="0"/>
              <a:t>electric current flows through a wire, there is an electric field in the wire that moves electrons</a:t>
            </a:r>
          </a:p>
          <a:p>
            <a:r>
              <a:rPr lang="en-US" dirty="0"/>
              <a:t>We saw, however, that changing magnetic flux induces a current in the wire. What does this mean?</a:t>
            </a:r>
          </a:p>
          <a:p>
            <a:pPr lvl="1"/>
            <a:r>
              <a:rPr lang="en-US" dirty="0"/>
              <a:t>There must be an electric field induced by the changing magnetic flux.</a:t>
            </a:r>
          </a:p>
          <a:p>
            <a:r>
              <a:rPr lang="en-US" dirty="0"/>
              <a:t>In other words, a changing magnetic flux produces an electric field</a:t>
            </a:r>
          </a:p>
          <a:p>
            <a:r>
              <a:rPr lang="en-US" dirty="0"/>
              <a:t>This results apply not just to wires but to any conductor or any region in space</a:t>
            </a:r>
          </a:p>
        </p:txBody>
      </p:sp>
      <p:graphicFrame>
        <p:nvGraphicFramePr>
          <p:cNvPr id="4321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872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4722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743566BB-84D3-5C4F-A607-3D0B66AB6F5E}" type="slidenum">
              <a:rPr lang="en-US"/>
              <a:pPr/>
              <a:t>69</a:t>
            </a:fld>
            <a:endParaRPr lang="en-US"/>
          </a:p>
        </p:txBody>
      </p:sp>
      <p:sp>
        <p:nvSpPr>
          <p:cNvPr id="433154" name="Rectangle 2"/>
          <p:cNvSpPr>
            <a:spLocks noGrp="1" noChangeArrowheads="1"/>
          </p:cNvSpPr>
          <p:nvPr>
            <p:ph type="title"/>
          </p:nvPr>
        </p:nvSpPr>
        <p:spPr>
          <a:xfrm>
            <a:off x="0" y="76200"/>
            <a:ext cx="9144000" cy="609600"/>
          </a:xfrm>
        </p:spPr>
        <p:txBody>
          <a:bodyPr/>
          <a:lstStyle/>
          <a:p>
            <a:r>
              <a:rPr lang="en-US"/>
              <a:t>Generalized Form of Faraday’s Law</a:t>
            </a:r>
          </a:p>
        </p:txBody>
      </p:sp>
      <p:graphicFrame>
        <p:nvGraphicFramePr>
          <p:cNvPr id="4331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4989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31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4989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31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989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3158" name="Rectangle 6"/>
          <p:cNvSpPr>
            <a:spLocks noGrp="1" noChangeArrowheads="1"/>
          </p:cNvSpPr>
          <p:nvPr>
            <p:ph type="body" idx="1"/>
          </p:nvPr>
        </p:nvSpPr>
        <p:spPr>
          <a:xfrm>
            <a:off x="152400" y="762000"/>
            <a:ext cx="8839200" cy="5715000"/>
          </a:xfrm>
        </p:spPr>
        <p:txBody>
          <a:bodyPr/>
          <a:lstStyle/>
          <a:p>
            <a:r>
              <a:rPr lang="en-US" dirty="0"/>
              <a:t>Recall the </a:t>
            </a:r>
            <a:r>
              <a:rPr lang="en-US" dirty="0" smtClean="0"/>
              <a:t>relationship </a:t>
            </a:r>
            <a:r>
              <a:rPr lang="en-US" dirty="0"/>
              <a:t>between</a:t>
            </a:r>
            <a:r>
              <a:rPr lang="en-US" dirty="0" smtClean="0"/>
              <a:t> the electric </a:t>
            </a:r>
            <a:r>
              <a:rPr lang="en-US" dirty="0"/>
              <a:t>field and the potential difference</a:t>
            </a:r>
          </a:p>
          <a:p>
            <a:r>
              <a:rPr lang="en-US" dirty="0"/>
              <a:t>Induced </a:t>
            </a:r>
            <a:r>
              <a:rPr lang="en-US" dirty="0" err="1"/>
              <a:t>emf</a:t>
            </a:r>
            <a:r>
              <a:rPr lang="en-US" dirty="0"/>
              <a:t> in a circuit is equal to the work done per unit charge by the electric field </a:t>
            </a:r>
          </a:p>
          <a:p>
            <a:r>
              <a:rPr lang="en-US" dirty="0"/>
              <a:t> </a:t>
            </a:r>
          </a:p>
          <a:p>
            <a:r>
              <a:rPr lang="en-US" dirty="0"/>
              <a:t>So we obtain</a:t>
            </a:r>
          </a:p>
          <a:p>
            <a:endParaRPr lang="en-US" dirty="0"/>
          </a:p>
          <a:p>
            <a:endParaRPr lang="en-US" dirty="0"/>
          </a:p>
          <a:p>
            <a:r>
              <a:rPr lang="en-US" dirty="0"/>
              <a:t>The integral is taken around a path enclosing the area through which the magnetic flux</a:t>
            </a:r>
            <a:r>
              <a:rPr lang="en-US" dirty="0" smtClean="0"/>
              <a:t> </a:t>
            </a:r>
            <a:r>
              <a:rPr lang="en-US" dirty="0" smtClean="0">
                <a:latin typeface="Symbol" charset="2"/>
              </a:rPr>
              <a:t>Φ</a:t>
            </a:r>
            <a:r>
              <a:rPr lang="en-US" baseline="-25000" dirty="0" smtClean="0">
                <a:latin typeface="Symbol" charset="2"/>
              </a:rPr>
              <a:t>B</a:t>
            </a:r>
            <a:r>
              <a:rPr lang="en-US" dirty="0" smtClean="0"/>
              <a:t> </a:t>
            </a:r>
            <a:r>
              <a:rPr lang="en-US" dirty="0"/>
              <a:t>is changing. </a:t>
            </a:r>
          </a:p>
        </p:txBody>
      </p:sp>
      <p:graphicFrame>
        <p:nvGraphicFramePr>
          <p:cNvPr id="4331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4990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3160" name="Object 8"/>
          <p:cNvGraphicFramePr>
            <a:graphicFrameLocks noChangeAspect="1"/>
          </p:cNvGraphicFramePr>
          <p:nvPr/>
        </p:nvGraphicFramePr>
        <p:xfrm>
          <a:off x="3616325" y="1317625"/>
          <a:ext cx="955675" cy="587375"/>
        </p:xfrm>
        <a:graphic>
          <a:graphicData uri="http://schemas.openxmlformats.org/presentationml/2006/ole">
            <mc:AlternateContent xmlns:mc="http://schemas.openxmlformats.org/markup-compatibility/2006">
              <mc:Choice xmlns:v="urn:schemas-microsoft-com:vml" Requires="v">
                <p:oleObj spid="_x0000_s449901" name="Equation" r:id="rId9" imgW="330120" imgH="203040" progId="Equation.DSMT4">
                  <p:embed/>
                </p:oleObj>
              </mc:Choice>
              <mc:Fallback>
                <p:oleObj name="Equation" r:id="rId9" imgW="33012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6325" y="1317625"/>
                        <a:ext cx="955675" cy="5873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3161" name="Object 9"/>
          <p:cNvGraphicFramePr>
            <a:graphicFrameLocks noChangeAspect="1"/>
          </p:cNvGraphicFramePr>
          <p:nvPr/>
        </p:nvGraphicFramePr>
        <p:xfrm>
          <a:off x="609600" y="3048000"/>
          <a:ext cx="673100" cy="411163"/>
        </p:xfrm>
        <a:graphic>
          <a:graphicData uri="http://schemas.openxmlformats.org/presentationml/2006/ole">
            <mc:AlternateContent xmlns:mc="http://schemas.openxmlformats.org/markup-compatibility/2006">
              <mc:Choice xmlns:v="urn:schemas-microsoft-com:vml" Requires="v">
                <p:oleObj spid="_x0000_s449902" name="Equation" r:id="rId11" imgW="228600" imgH="139680" progId="Equation.DSMT4">
                  <p:embed/>
                </p:oleObj>
              </mc:Choice>
              <mc:Fallback>
                <p:oleObj name="Equation" r:id="rId11" imgW="2286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048000"/>
                        <a:ext cx="673100" cy="411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3163" name="Object 11"/>
          <p:cNvGraphicFramePr>
            <a:graphicFrameLocks noChangeAspect="1"/>
          </p:cNvGraphicFramePr>
          <p:nvPr/>
        </p:nvGraphicFramePr>
        <p:xfrm>
          <a:off x="3048000" y="3981450"/>
          <a:ext cx="1685925" cy="1352550"/>
        </p:xfrm>
        <a:graphic>
          <a:graphicData uri="http://schemas.openxmlformats.org/presentationml/2006/ole">
            <mc:AlternateContent xmlns:mc="http://schemas.openxmlformats.org/markup-compatibility/2006">
              <mc:Choice xmlns:v="urn:schemas-microsoft-com:vml" Requires="v">
                <p:oleObj spid="_x0000_s449903" name="Equation" r:id="rId13" imgW="457200" imgH="368280" progId="Equation.DSMT4">
                  <p:embed/>
                </p:oleObj>
              </mc:Choice>
              <mc:Fallback>
                <p:oleObj name="Equation" r:id="rId13" imgW="45720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0" y="3981450"/>
                        <a:ext cx="1685925" cy="1352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5"/>
          <a:stretch>
            <a:fillRect/>
          </a:stretch>
        </p:blipFill>
        <p:spPr>
          <a:xfrm>
            <a:off x="4572000" y="1191101"/>
            <a:ext cx="1290234" cy="818197"/>
          </a:xfrm>
          <a:prstGeom prst="rect">
            <a:avLst/>
          </a:prstGeom>
        </p:spPr>
      </p:pic>
      <p:pic>
        <p:nvPicPr>
          <p:cNvPr id="18" name="Picture 17"/>
          <p:cNvPicPr>
            <a:picLocks noChangeAspect="1"/>
          </p:cNvPicPr>
          <p:nvPr/>
        </p:nvPicPr>
        <p:blipFill>
          <a:blip r:embed="rId15"/>
          <a:stretch>
            <a:fillRect/>
          </a:stretch>
        </p:blipFill>
        <p:spPr>
          <a:xfrm>
            <a:off x="1213571" y="2839403"/>
            <a:ext cx="1290234" cy="818197"/>
          </a:xfrm>
          <a:prstGeom prst="rect">
            <a:avLst/>
          </a:prstGeom>
        </p:spPr>
      </p:pic>
      <p:pic>
        <p:nvPicPr>
          <p:cNvPr id="3" name="Picture 2"/>
          <p:cNvPicPr>
            <a:picLocks noChangeAspect="1"/>
          </p:cNvPicPr>
          <p:nvPr/>
        </p:nvPicPr>
        <p:blipFill>
          <a:blip r:embed="rId16"/>
          <a:stretch>
            <a:fillRect/>
          </a:stretch>
        </p:blipFill>
        <p:spPr>
          <a:xfrm>
            <a:off x="1198331" y="4242593"/>
            <a:ext cx="1888020" cy="923925"/>
          </a:xfrm>
          <a:prstGeom prst="rect">
            <a:avLst/>
          </a:prstGeom>
        </p:spPr>
      </p:pic>
    </p:spTree>
    <p:extLst>
      <p:ext uri="{BB962C8B-B14F-4D97-AF65-F5344CB8AC3E}">
        <p14:creationId xmlns:p14="http://schemas.microsoft.com/office/powerpoint/2010/main" val="1909573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Thursday, July 5, 2018</a:t>
            </a:r>
            <a:endParaRPr lang="en-US"/>
          </a:p>
        </p:txBody>
      </p:sp>
      <p:sp>
        <p:nvSpPr>
          <p:cNvPr id="17" name="Footer Placeholder 4"/>
          <p:cNvSpPr>
            <a:spLocks noGrp="1"/>
          </p:cNvSpPr>
          <p:nvPr>
            <p:ph type="ftr" sz="quarter" idx="11"/>
          </p:nvPr>
        </p:nvSpPr>
        <p:spPr/>
        <p:txBody>
          <a:bodyPr/>
          <a:lstStyle/>
          <a:p>
            <a:r>
              <a:rPr lang="de-DE" smtClean="0"/>
              <a:t>PHYS 1444-001, Summer 2018               Dr. Jaehoon Yu</a:t>
            </a:r>
            <a:endParaRPr lang="en-US"/>
          </a:p>
        </p:txBody>
      </p:sp>
      <p:sp>
        <p:nvSpPr>
          <p:cNvPr id="18" name="Slide Number Placeholder 5"/>
          <p:cNvSpPr>
            <a:spLocks noGrp="1"/>
          </p:cNvSpPr>
          <p:nvPr>
            <p:ph type="sldNum" sz="quarter" idx="12"/>
          </p:nvPr>
        </p:nvSpPr>
        <p:spPr/>
        <p:txBody>
          <a:bodyPr/>
          <a:lstStyle/>
          <a:p>
            <a:fld id="{D4CC0813-488B-2245-B715-9B380EC238D5}" type="slidenum">
              <a:rPr lang="en-US"/>
              <a:pPr/>
              <a:t>7</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dirty="0"/>
              <a:t>Example 28 –</a:t>
            </a:r>
            <a:r>
              <a:rPr lang="en-US" dirty="0" smtClean="0"/>
              <a:t> 5 </a:t>
            </a:r>
            <a:endParaRPr lang="en-US" dirty="0"/>
          </a:p>
        </p:txBody>
      </p:sp>
      <p:sp>
        <p:nvSpPr>
          <p:cNvPr id="386051" name="Text Box 3"/>
          <p:cNvSpPr txBox="1">
            <a:spLocks noChangeArrowheads="1"/>
          </p:cNvSpPr>
          <p:nvPr/>
        </p:nvSpPr>
        <p:spPr bwMode="auto">
          <a:xfrm>
            <a:off x="381000" y="609600"/>
            <a:ext cx="67056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Suspending a wire with current. </a:t>
            </a:r>
            <a:r>
              <a:rPr lang="en-US">
                <a:solidFill>
                  <a:schemeClr val="accent2"/>
                </a:solidFill>
                <a:latin typeface="Arial Narrow" charset="0"/>
              </a:rPr>
              <a:t>A horizontal wire carries a current </a:t>
            </a:r>
            <a:r>
              <a:rPr lang="en-US">
                <a:solidFill>
                  <a:schemeClr val="accent2"/>
                </a:solidFill>
                <a:latin typeface="Monotype Corsiva" charset="0"/>
              </a:rPr>
              <a:t>I</a:t>
            </a:r>
            <a:r>
              <a:rPr lang="en-US" baseline="-25000">
                <a:solidFill>
                  <a:schemeClr val="accent2"/>
                </a:solidFill>
                <a:latin typeface="Arial Narrow" charset="0"/>
              </a:rPr>
              <a:t>1</a:t>
            </a:r>
            <a:r>
              <a:rPr lang="en-US">
                <a:solidFill>
                  <a:schemeClr val="accent2"/>
                </a:solidFill>
                <a:latin typeface="Arial Narrow" charset="0"/>
              </a:rPr>
              <a:t>=80A DC.  A second parallel wire 20cm below it must carry how much current </a:t>
            </a:r>
            <a:r>
              <a:rPr lang="en-US">
                <a:solidFill>
                  <a:schemeClr val="accent2"/>
                </a:solidFill>
                <a:latin typeface="Monotype Corsiva" charset="0"/>
              </a:rPr>
              <a:t>I</a:t>
            </a:r>
            <a:r>
              <a:rPr lang="en-US" baseline="-25000">
                <a:solidFill>
                  <a:schemeClr val="accent2"/>
                </a:solidFill>
                <a:latin typeface="Arial Narrow" charset="0"/>
              </a:rPr>
              <a:t>2</a:t>
            </a:r>
            <a:r>
              <a:rPr lang="en-US">
                <a:solidFill>
                  <a:schemeClr val="accent2"/>
                </a:solidFill>
                <a:latin typeface="Arial Narrow" charset="0"/>
              </a:rPr>
              <a:t> so that it doesn’t fall due to the gravity?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380805" name="Equation" r:id="rId4" imgW="342720" imgH="393480" progId="Equation.DSMT4">
                  <p:embed/>
                </p:oleObj>
              </mc:Choice>
              <mc:Fallback>
                <p:oleObj name="Equation" r:id="rId4" imgW="3427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380806" name="Equation" r:id="rId6" imgW="279360" imgH="203040" progId="Equation.DSMT4">
                  <p:embed/>
                </p:oleObj>
              </mc:Choice>
              <mc:Fallback>
                <p:oleObj name="Equation" r:id="rId6" imgW="2793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380807" name="Equation" r:id="rId8" imgW="2666880" imgH="545760" progId="Equation.DSMT4">
                  <p:embed/>
                </p:oleObj>
              </mc:Choice>
              <mc:Fallback>
                <p:oleObj name="Equation" r:id="rId8" imgW="2666880" imgH="5457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380808" name="Equation" r:id="rId10" imgW="368280" imgH="368280" progId="Equation.DSMT4">
                  <p:embed/>
                </p:oleObj>
              </mc:Choice>
              <mc:Fallback>
                <p:oleObj name="Equation" r:id="rId10" imgW="3682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380809"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380810" name="Equation" r:id="rId14" imgW="507960" imgH="368280" progId="Equation.DSMT4">
                  <p:embed/>
                </p:oleObj>
              </mc:Choice>
              <mc:Fallback>
                <p:oleObj name="Equation" r:id="rId14" imgW="5079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380811" name="Equation" r:id="rId16" imgW="660240" imgH="406080" progId="Equation.DSMT4">
                  <p:embed/>
                </p:oleObj>
              </mc:Choice>
              <mc:Fallback>
                <p:oleObj name="Equation" r:id="rId16" imgW="66024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74753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072BB182-3E79-0B4E-92F0-927729CD792A}" type="slidenum">
              <a:rPr lang="en-US"/>
              <a:pPr/>
              <a:t>70</a:t>
            </a:fld>
            <a:endParaRPr lang="en-US"/>
          </a:p>
        </p:txBody>
      </p:sp>
      <p:sp>
        <p:nvSpPr>
          <p:cNvPr id="434178" name="Rectangle 2"/>
          <p:cNvSpPr>
            <a:spLocks noGrp="1" noChangeArrowheads="1"/>
          </p:cNvSpPr>
          <p:nvPr>
            <p:ph type="title"/>
          </p:nvPr>
        </p:nvSpPr>
        <p:spPr>
          <a:xfrm>
            <a:off x="381000" y="304800"/>
            <a:ext cx="8534400" cy="609600"/>
          </a:xfrm>
        </p:spPr>
        <p:txBody>
          <a:bodyPr/>
          <a:lstStyle/>
          <a:p>
            <a:r>
              <a:rPr lang="en-US"/>
              <a:t>Inductance</a:t>
            </a:r>
          </a:p>
        </p:txBody>
      </p:sp>
      <p:graphicFrame>
        <p:nvGraphicFramePr>
          <p:cNvPr id="43417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076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076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077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4182" name="Rectangle 6"/>
          <p:cNvSpPr>
            <a:spLocks noGrp="1" noChangeArrowheads="1"/>
          </p:cNvSpPr>
          <p:nvPr>
            <p:ph type="body" idx="1"/>
          </p:nvPr>
        </p:nvSpPr>
        <p:spPr>
          <a:xfrm>
            <a:off x="533400" y="1066800"/>
            <a:ext cx="8153400" cy="4343400"/>
          </a:xfrm>
        </p:spPr>
        <p:txBody>
          <a:bodyPr/>
          <a:lstStyle/>
          <a:p>
            <a:r>
              <a:rPr lang="en-US" sz="3600" dirty="0"/>
              <a:t>Changing magnetic flux through a circuit induce an </a:t>
            </a:r>
            <a:r>
              <a:rPr lang="en-US" sz="3600" dirty="0" err="1"/>
              <a:t>emf</a:t>
            </a:r>
            <a:r>
              <a:rPr lang="en-US" sz="3600" dirty="0"/>
              <a:t> in that circuit</a:t>
            </a:r>
          </a:p>
          <a:p>
            <a:r>
              <a:rPr lang="en-US" sz="3600" dirty="0"/>
              <a:t>An electric current produces a magnetic field</a:t>
            </a:r>
          </a:p>
          <a:p>
            <a:r>
              <a:rPr lang="en-US" sz="3600" dirty="0"/>
              <a:t>From these, we can deduce </a:t>
            </a:r>
          </a:p>
          <a:p>
            <a:pPr lvl="1"/>
            <a:r>
              <a:rPr lang="en-US" sz="3200" dirty="0"/>
              <a:t>A changing current in one circuit must induce an </a:t>
            </a:r>
            <a:r>
              <a:rPr lang="en-US" sz="3200" dirty="0" err="1"/>
              <a:t>emf</a:t>
            </a:r>
            <a:r>
              <a:rPr lang="en-US" sz="3200" dirty="0"/>
              <a:t> in a nearby circuit </a:t>
            </a:r>
            <a:r>
              <a:rPr lang="en-US" sz="3200" dirty="0" err="1">
                <a:sym typeface="Wingdings" charset="2"/>
              </a:rPr>
              <a:t></a:t>
            </a:r>
            <a:r>
              <a:rPr lang="en-US" sz="3200" dirty="0">
                <a:sym typeface="Wingdings" charset="2"/>
              </a:rPr>
              <a:t> Mutual inductance</a:t>
            </a:r>
            <a:endParaRPr lang="en-US" sz="3200" dirty="0"/>
          </a:p>
          <a:p>
            <a:pPr lvl="1"/>
            <a:r>
              <a:rPr lang="en-US" sz="3200" dirty="0"/>
              <a:t>Or induce an </a:t>
            </a:r>
            <a:r>
              <a:rPr lang="en-US" sz="3200" dirty="0" err="1"/>
              <a:t>emf</a:t>
            </a:r>
            <a:r>
              <a:rPr lang="en-US" sz="3200" dirty="0"/>
              <a:t> in itself </a:t>
            </a:r>
            <a:r>
              <a:rPr lang="en-US" sz="3200" dirty="0" err="1">
                <a:sym typeface="Wingdings" charset="2"/>
              </a:rPr>
              <a:t></a:t>
            </a:r>
            <a:r>
              <a:rPr lang="en-US" sz="3200" dirty="0">
                <a:sym typeface="Wingdings" charset="2"/>
              </a:rPr>
              <a:t> Self inductance</a:t>
            </a:r>
            <a:endParaRPr lang="en-US" sz="3200" dirty="0"/>
          </a:p>
        </p:txBody>
      </p:sp>
      <p:graphicFrame>
        <p:nvGraphicFramePr>
          <p:cNvPr id="43418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077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20373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3A42E80B-91C4-7648-B197-E93724F0CF65}" type="slidenum">
              <a:rPr lang="en-US"/>
              <a:pPr/>
              <a:t>71</a:t>
            </a:fld>
            <a:endParaRPr lang="en-US"/>
          </a:p>
        </p:txBody>
      </p:sp>
      <p:pic>
        <p:nvPicPr>
          <p:cNvPr id="435202" name="Picture 2" descr="FG30_001"/>
          <p:cNvPicPr>
            <a:picLocks noChangeAspect="1" noChangeArrowheads="1"/>
          </p:cNvPicPr>
          <p:nvPr/>
        </p:nvPicPr>
        <p:blipFill>
          <a:blip r:embed="rId3"/>
          <a:srcRect/>
          <a:stretch>
            <a:fillRect/>
          </a:stretch>
        </p:blipFill>
        <p:spPr bwMode="auto">
          <a:xfrm>
            <a:off x="7391400" y="990600"/>
            <a:ext cx="2133600" cy="1981200"/>
          </a:xfrm>
          <a:prstGeom prst="rect">
            <a:avLst/>
          </a:prstGeom>
          <a:noFill/>
        </p:spPr>
      </p:pic>
      <p:sp>
        <p:nvSpPr>
          <p:cNvPr id="435203" name="Rectangle 3"/>
          <p:cNvSpPr>
            <a:spLocks noGrp="1" noChangeArrowheads="1"/>
          </p:cNvSpPr>
          <p:nvPr>
            <p:ph type="title"/>
          </p:nvPr>
        </p:nvSpPr>
        <p:spPr>
          <a:xfrm>
            <a:off x="381000" y="76200"/>
            <a:ext cx="8534400" cy="609600"/>
          </a:xfrm>
        </p:spPr>
        <p:txBody>
          <a:bodyPr/>
          <a:lstStyle/>
          <a:p>
            <a:r>
              <a:rPr lang="en-US"/>
              <a:t>Mutual Inductance</a:t>
            </a:r>
          </a:p>
        </p:txBody>
      </p:sp>
      <p:graphicFrame>
        <p:nvGraphicFramePr>
          <p:cNvPr id="4352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2047"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204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204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5207" name="Rectangle 7"/>
          <p:cNvSpPr>
            <a:spLocks noGrp="1" noChangeArrowheads="1"/>
          </p:cNvSpPr>
          <p:nvPr>
            <p:ph type="body" idx="1"/>
          </p:nvPr>
        </p:nvSpPr>
        <p:spPr>
          <a:xfrm>
            <a:off x="152400" y="593725"/>
            <a:ext cx="8458200" cy="5867400"/>
          </a:xfrm>
        </p:spPr>
        <p:txBody>
          <a:bodyPr/>
          <a:lstStyle/>
          <a:p>
            <a:pPr>
              <a:lnSpc>
                <a:spcPct val="80000"/>
              </a:lnSpc>
            </a:pPr>
            <a:r>
              <a:rPr lang="en-US" sz="2800" dirty="0"/>
              <a:t>If two coils of wire are placed near each other, a changing current in one will induce an </a:t>
            </a:r>
            <a:r>
              <a:rPr lang="en-US" sz="2800" dirty="0" err="1"/>
              <a:t>emf</a:t>
            </a:r>
            <a:r>
              <a:rPr lang="en-US" sz="2800" dirty="0"/>
              <a:t> in the other.</a:t>
            </a:r>
          </a:p>
          <a:p>
            <a:pPr>
              <a:lnSpc>
                <a:spcPct val="80000"/>
              </a:lnSpc>
            </a:pPr>
            <a:r>
              <a:rPr lang="en-US" sz="2800" dirty="0"/>
              <a:t>What</a:t>
            </a:r>
            <a:r>
              <a:rPr lang="en-US" sz="2800" dirty="0" smtClean="0"/>
              <a:t> is </a:t>
            </a:r>
            <a:r>
              <a:rPr lang="en-US" sz="2800" dirty="0"/>
              <a:t>the induced </a:t>
            </a:r>
            <a:r>
              <a:rPr lang="en-US" sz="2800" dirty="0" err="1"/>
              <a:t>emf</a:t>
            </a:r>
            <a:r>
              <a:rPr lang="en-US" sz="2800" dirty="0"/>
              <a:t>,</a:t>
            </a:r>
            <a:r>
              <a:rPr lang="en-US" sz="2800" dirty="0" smtClean="0"/>
              <a:t> </a:t>
            </a:r>
            <a:r>
              <a:rPr lang="en-US" sz="2800" dirty="0" smtClean="0">
                <a:latin typeface="Symbol" charset="2"/>
              </a:rPr>
              <a:t>ε</a:t>
            </a:r>
            <a:r>
              <a:rPr lang="en-US" sz="2800" baseline="-25000" dirty="0" smtClean="0"/>
              <a:t>2</a:t>
            </a:r>
            <a:r>
              <a:rPr lang="en-US" sz="2800" dirty="0"/>
              <a:t>, in coil2 proportional to?</a:t>
            </a:r>
          </a:p>
          <a:p>
            <a:pPr lvl="1">
              <a:lnSpc>
                <a:spcPct val="80000"/>
              </a:lnSpc>
            </a:pPr>
            <a:r>
              <a:rPr lang="en-US" sz="2400" dirty="0"/>
              <a:t>Rate of the change of the magnetic flux passing through it</a:t>
            </a:r>
          </a:p>
          <a:p>
            <a:pPr>
              <a:lnSpc>
                <a:spcPct val="80000"/>
              </a:lnSpc>
            </a:pPr>
            <a:r>
              <a:rPr lang="en-US" sz="2800" dirty="0"/>
              <a:t>This flux is due to current </a:t>
            </a:r>
            <a:r>
              <a:rPr lang="en-US" sz="2800" dirty="0">
                <a:latin typeface="Monotype Corsiva" charset="0"/>
              </a:rPr>
              <a:t>I</a:t>
            </a:r>
            <a:r>
              <a:rPr lang="en-US" sz="2800" baseline="-25000" dirty="0"/>
              <a:t>1</a:t>
            </a:r>
            <a:r>
              <a:rPr lang="en-US" sz="2800" dirty="0"/>
              <a:t> in coil 1</a:t>
            </a:r>
          </a:p>
          <a:p>
            <a:pPr>
              <a:lnSpc>
                <a:spcPct val="80000"/>
              </a:lnSpc>
            </a:pPr>
            <a:r>
              <a:rPr lang="en-US" sz="2800" dirty="0"/>
              <a:t>If</a:t>
            </a:r>
            <a:r>
              <a:rPr lang="en-US" sz="2800" dirty="0" smtClean="0"/>
              <a:t> </a:t>
            </a:r>
            <a:r>
              <a:rPr lang="en-US" sz="2800" dirty="0" smtClean="0">
                <a:latin typeface="Symbol" charset="2"/>
              </a:rPr>
              <a:t>Φ</a:t>
            </a:r>
            <a:r>
              <a:rPr lang="en-US" sz="2800" baseline="-25000" dirty="0" smtClean="0"/>
              <a:t>21</a:t>
            </a:r>
            <a:r>
              <a:rPr lang="en-US" sz="2800" dirty="0" smtClean="0"/>
              <a:t> </a:t>
            </a:r>
            <a:r>
              <a:rPr lang="en-US" sz="2800" dirty="0"/>
              <a:t>is the magnetic flux in each loop of coil2 created by coil1 and N</a:t>
            </a:r>
            <a:r>
              <a:rPr lang="en-US" sz="2800" baseline="-25000" dirty="0"/>
              <a:t>2</a:t>
            </a:r>
            <a:r>
              <a:rPr lang="en-US" sz="2800" dirty="0"/>
              <a:t> is the number of closely packed loops in coil2, then </a:t>
            </a:r>
            <a:r>
              <a:rPr lang="en-US" sz="2800" dirty="0" smtClean="0"/>
              <a:t>N</a:t>
            </a:r>
            <a:r>
              <a:rPr lang="en-US" sz="2800" baseline="-25000" dirty="0" smtClean="0"/>
              <a:t>2</a:t>
            </a:r>
            <a:r>
              <a:rPr lang="en-US" sz="2800" dirty="0" smtClean="0">
                <a:latin typeface="Symbol" charset="2"/>
              </a:rPr>
              <a:t>Φ</a:t>
            </a:r>
            <a:r>
              <a:rPr lang="en-US" sz="2800" baseline="-25000" dirty="0" smtClean="0"/>
              <a:t>21</a:t>
            </a:r>
            <a:r>
              <a:rPr lang="en-US" sz="2800" dirty="0" smtClean="0"/>
              <a:t> </a:t>
            </a:r>
            <a:r>
              <a:rPr lang="en-US" sz="2800" dirty="0"/>
              <a:t>is the total flux passing through coil2.</a:t>
            </a:r>
          </a:p>
          <a:p>
            <a:pPr>
              <a:lnSpc>
                <a:spcPct val="80000"/>
              </a:lnSpc>
            </a:pPr>
            <a:r>
              <a:rPr lang="en-US" sz="2800" dirty="0"/>
              <a:t>If the two coils are fixed in space, </a:t>
            </a:r>
            <a:r>
              <a:rPr lang="en-US" sz="2800" dirty="0" smtClean="0"/>
              <a:t>N</a:t>
            </a:r>
            <a:r>
              <a:rPr lang="en-US" sz="2800" baseline="-25000" dirty="0" smtClean="0"/>
              <a:t>2</a:t>
            </a:r>
            <a:r>
              <a:rPr lang="en-US" sz="2800" dirty="0" smtClean="0">
                <a:latin typeface="Symbol" charset="2"/>
              </a:rPr>
              <a:t>Φ</a:t>
            </a:r>
            <a:r>
              <a:rPr lang="en-US" sz="2800" baseline="-25000" dirty="0" smtClean="0"/>
              <a:t>21</a:t>
            </a:r>
            <a:r>
              <a:rPr lang="en-US" sz="2800" dirty="0" smtClean="0"/>
              <a:t> </a:t>
            </a:r>
            <a:r>
              <a:rPr lang="en-US" sz="2800" dirty="0"/>
              <a:t>is proportional to the current </a:t>
            </a:r>
            <a:r>
              <a:rPr lang="en-US" sz="2800" dirty="0">
                <a:latin typeface="Monotype Corsiva" charset="0"/>
              </a:rPr>
              <a:t>I</a:t>
            </a:r>
            <a:r>
              <a:rPr lang="en-US" sz="2800" baseline="-25000" dirty="0"/>
              <a:t>1</a:t>
            </a:r>
            <a:r>
              <a:rPr lang="en-US" sz="2800" dirty="0"/>
              <a:t> in coil 1,                     </a:t>
            </a:r>
            <a:r>
              <a:rPr lang="en-US" sz="2800" dirty="0" smtClean="0"/>
              <a:t>    . </a:t>
            </a:r>
            <a:endParaRPr lang="en-US" sz="2800" dirty="0"/>
          </a:p>
          <a:p>
            <a:pPr>
              <a:lnSpc>
                <a:spcPct val="80000"/>
              </a:lnSpc>
            </a:pPr>
            <a:r>
              <a:rPr lang="en-US" sz="2800" dirty="0"/>
              <a:t>The proportionality constant for this is called the Mutual Inductance and defined</a:t>
            </a:r>
            <a:r>
              <a:rPr lang="en-US" sz="2800" dirty="0" smtClean="0"/>
              <a:t> as                       </a:t>
            </a:r>
            <a:r>
              <a:rPr lang="en-US" sz="2800" dirty="0"/>
              <a:t>.</a:t>
            </a:r>
          </a:p>
          <a:p>
            <a:pPr>
              <a:lnSpc>
                <a:spcPct val="80000"/>
              </a:lnSpc>
            </a:pPr>
            <a:r>
              <a:rPr lang="en-US" sz="2800" dirty="0"/>
              <a:t>The </a:t>
            </a:r>
            <a:r>
              <a:rPr lang="en-US" sz="2800" dirty="0" err="1"/>
              <a:t>emf</a:t>
            </a:r>
            <a:r>
              <a:rPr lang="en-US" sz="2800" dirty="0"/>
              <a:t> induced in coil2 due to the changing current in coil1 is </a:t>
            </a:r>
          </a:p>
        </p:txBody>
      </p:sp>
      <p:graphicFrame>
        <p:nvGraphicFramePr>
          <p:cNvPr id="4352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205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nvGraphicFramePr>
        <p:xfrm>
          <a:off x="4191000" y="4838700"/>
          <a:ext cx="1617663" cy="342900"/>
        </p:xfrm>
        <a:graphic>
          <a:graphicData uri="http://schemas.openxmlformats.org/presentationml/2006/ole">
            <mc:AlternateContent xmlns:mc="http://schemas.openxmlformats.org/markup-compatibility/2006">
              <mc:Choice xmlns:v="urn:schemas-microsoft-com:vml" Requires="v">
                <p:oleObj spid="_x0000_s452051" name="Equation" r:id="rId9" imgW="952200" imgH="203040" progId="Equation.DSMT4">
                  <p:embed/>
                </p:oleObj>
              </mc:Choice>
              <mc:Fallback>
                <p:oleObj name="Equation" r:id="rId9" imgW="95220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838700"/>
                        <a:ext cx="1617663" cy="3429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435210" name="Object 10"/>
          <p:cNvGraphicFramePr>
            <a:graphicFrameLocks noChangeAspect="1"/>
          </p:cNvGraphicFramePr>
          <p:nvPr/>
        </p:nvGraphicFramePr>
        <p:xfrm>
          <a:off x="1066800" y="5638800"/>
          <a:ext cx="4267200" cy="798513"/>
        </p:xfrm>
        <a:graphic>
          <a:graphicData uri="http://schemas.openxmlformats.org/presentationml/2006/ole">
            <mc:AlternateContent xmlns:mc="http://schemas.openxmlformats.org/markup-compatibility/2006">
              <mc:Choice xmlns:v="urn:schemas-microsoft-com:vml" Requires="v">
                <p:oleObj spid="_x0000_s452052" name="Equation" r:id="rId11" imgW="2450880" imgH="393480" progId="Equation.DSMT4">
                  <p:embed/>
                </p:oleObj>
              </mc:Choice>
              <mc:Fallback>
                <p:oleObj name="Equation" r:id="rId11" imgW="24508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5638800"/>
                        <a:ext cx="4267200" cy="7985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5211" name="Object 11"/>
          <p:cNvGraphicFramePr>
            <a:graphicFrameLocks noChangeAspect="1"/>
          </p:cNvGraphicFramePr>
          <p:nvPr/>
        </p:nvGraphicFramePr>
        <p:xfrm>
          <a:off x="2971800" y="4042646"/>
          <a:ext cx="914400" cy="453154"/>
        </p:xfrm>
        <a:graphic>
          <a:graphicData uri="http://schemas.openxmlformats.org/presentationml/2006/ole">
            <mc:AlternateContent xmlns:mc="http://schemas.openxmlformats.org/markup-compatibility/2006">
              <mc:Choice xmlns:v="urn:schemas-microsoft-com:vml" Requires="v">
                <p:oleObj spid="_x0000_s452053" name="Equation" r:id="rId13" imgW="406080" imgH="203040" progId="Equation.DSMT4">
                  <p:embed/>
                </p:oleObj>
              </mc:Choice>
              <mc:Fallback>
                <p:oleObj name="Equation" r:id="rId13" imgW="40608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1800" y="4042646"/>
                        <a:ext cx="914400" cy="453154"/>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5212" name="Object 12"/>
          <p:cNvGraphicFramePr>
            <a:graphicFrameLocks noChangeAspect="1"/>
          </p:cNvGraphicFramePr>
          <p:nvPr/>
        </p:nvGraphicFramePr>
        <p:xfrm>
          <a:off x="3792467" y="4042646"/>
          <a:ext cx="1084333" cy="453154"/>
        </p:xfrm>
        <a:graphic>
          <a:graphicData uri="http://schemas.openxmlformats.org/presentationml/2006/ole">
            <mc:AlternateContent xmlns:mc="http://schemas.openxmlformats.org/markup-compatibility/2006">
              <mc:Choice xmlns:v="urn:schemas-microsoft-com:vml" Requires="v">
                <p:oleObj spid="_x0000_s452054" name="Equation" r:id="rId15" imgW="482400" imgH="203040" progId="Equation.DSMT4">
                  <p:embed/>
                </p:oleObj>
              </mc:Choice>
              <mc:Fallback>
                <p:oleObj name="Equation" r:id="rId15" imgW="48240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92467" y="4042646"/>
                        <a:ext cx="1084333" cy="453154"/>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5213" name="Object 13"/>
          <p:cNvGraphicFramePr>
            <a:graphicFrameLocks noChangeAspect="1"/>
          </p:cNvGraphicFramePr>
          <p:nvPr/>
        </p:nvGraphicFramePr>
        <p:xfrm>
          <a:off x="4038600" y="4042646"/>
          <a:ext cx="600834" cy="453154"/>
        </p:xfrm>
        <a:graphic>
          <a:graphicData uri="http://schemas.openxmlformats.org/presentationml/2006/ole">
            <mc:AlternateContent xmlns:mc="http://schemas.openxmlformats.org/markup-compatibility/2006">
              <mc:Choice xmlns:v="urn:schemas-microsoft-com:vml" Requires="v">
                <p:oleObj spid="_x0000_s452055" name="Equation" r:id="rId17" imgW="266400" imgH="203040" progId="Equation.DSMT4">
                  <p:embed/>
                </p:oleObj>
              </mc:Choice>
              <mc:Fallback>
                <p:oleObj name="Equation" r:id="rId17" imgW="2664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38600" y="4042646"/>
                        <a:ext cx="600834" cy="453154"/>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36486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Thursday, July 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a:xfrm>
            <a:off x="6553200" y="6248400"/>
            <a:ext cx="1905000" cy="457200"/>
          </a:xfrm>
        </p:spPr>
        <p:txBody>
          <a:bodyPr/>
          <a:lstStyle/>
          <a:p>
            <a:fld id="{2BAC1DA2-AD4D-E044-9D85-B4525A7031A9}" type="slidenum">
              <a:rPr lang="en-US"/>
              <a:pPr/>
              <a:t>72</a:t>
            </a:fld>
            <a:endParaRPr lang="en-US"/>
          </a:p>
        </p:txBody>
      </p:sp>
      <p:sp>
        <p:nvSpPr>
          <p:cNvPr id="436226" name="Rectangle 2"/>
          <p:cNvSpPr>
            <a:spLocks noGrp="1" noChangeArrowheads="1"/>
          </p:cNvSpPr>
          <p:nvPr>
            <p:ph type="title"/>
          </p:nvPr>
        </p:nvSpPr>
        <p:spPr>
          <a:xfrm>
            <a:off x="381000" y="-76200"/>
            <a:ext cx="8534400" cy="609600"/>
          </a:xfrm>
        </p:spPr>
        <p:txBody>
          <a:bodyPr/>
          <a:lstStyle/>
          <a:p>
            <a:r>
              <a:rPr lang="en-US"/>
              <a:t>Mutual Inductance</a:t>
            </a:r>
          </a:p>
        </p:txBody>
      </p:sp>
      <p:graphicFrame>
        <p:nvGraphicFramePr>
          <p:cNvPr id="436227" name="Object 3"/>
          <p:cNvGraphicFramePr>
            <a:graphicFrameLocks noChangeAspect="1"/>
          </p:cNvGraphicFramePr>
          <p:nvPr/>
        </p:nvGraphicFramePr>
        <p:xfrm>
          <a:off x="-76200" y="-152400"/>
          <a:ext cx="914400" cy="190500"/>
        </p:xfrm>
        <a:graphic>
          <a:graphicData uri="http://schemas.openxmlformats.org/presentationml/2006/ole">
            <mc:AlternateContent xmlns:mc="http://schemas.openxmlformats.org/markup-compatibility/2006">
              <mc:Choice xmlns:v="urn:schemas-microsoft-com:vml" Requires="v">
                <p:oleObj spid="_x0000_s45302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6228" name="Object 4"/>
          <p:cNvGraphicFramePr>
            <a:graphicFrameLocks noChangeAspect="1"/>
          </p:cNvGraphicFramePr>
          <p:nvPr/>
        </p:nvGraphicFramePr>
        <p:xfrm>
          <a:off x="400050" y="-139700"/>
          <a:ext cx="114300" cy="165100"/>
        </p:xfrm>
        <a:graphic>
          <a:graphicData uri="http://schemas.openxmlformats.org/presentationml/2006/ole">
            <mc:AlternateContent xmlns:mc="http://schemas.openxmlformats.org/markup-compatibility/2006">
              <mc:Choice xmlns:v="urn:schemas-microsoft-com:vml" Requires="v">
                <p:oleObj spid="_x0000_s45302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39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6229" name="Object 5"/>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302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6230" name="Rectangle 6"/>
          <p:cNvSpPr>
            <a:spLocks noGrp="1" noChangeArrowheads="1"/>
          </p:cNvSpPr>
          <p:nvPr>
            <p:ph type="body" idx="1"/>
          </p:nvPr>
        </p:nvSpPr>
        <p:spPr>
          <a:xfrm>
            <a:off x="304800" y="441325"/>
            <a:ext cx="8839200" cy="5867400"/>
          </a:xfrm>
        </p:spPr>
        <p:txBody>
          <a:bodyPr/>
          <a:lstStyle/>
          <a:p>
            <a:pPr>
              <a:lnSpc>
                <a:spcPct val="90000"/>
              </a:lnSpc>
            </a:pPr>
            <a:r>
              <a:rPr lang="en-US" sz="2800" dirty="0"/>
              <a:t>The mutual induction of coil2 with respect to coil1, M</a:t>
            </a:r>
            <a:r>
              <a:rPr lang="en-US" sz="2800" baseline="-25000" dirty="0"/>
              <a:t>21</a:t>
            </a:r>
            <a:r>
              <a:rPr lang="en-US" sz="2800" dirty="0"/>
              <a:t>, </a:t>
            </a:r>
          </a:p>
          <a:p>
            <a:pPr lvl="1">
              <a:lnSpc>
                <a:spcPct val="90000"/>
              </a:lnSpc>
            </a:pPr>
            <a:r>
              <a:rPr lang="en-US" sz="2400" dirty="0"/>
              <a:t>is a constant and does not depend on </a:t>
            </a:r>
            <a:r>
              <a:rPr lang="en-US" sz="2400" dirty="0">
                <a:latin typeface="Monotype Corsiva" charset="0"/>
              </a:rPr>
              <a:t>I</a:t>
            </a:r>
            <a:r>
              <a:rPr lang="en-US" sz="2400" baseline="-25000" dirty="0"/>
              <a:t>1</a:t>
            </a:r>
            <a:r>
              <a:rPr lang="en-US" sz="2400" dirty="0"/>
              <a:t>. </a:t>
            </a:r>
          </a:p>
          <a:p>
            <a:pPr lvl="1">
              <a:lnSpc>
                <a:spcPct val="90000"/>
              </a:lnSpc>
            </a:pPr>
            <a:r>
              <a:rPr lang="en-US" sz="2400" dirty="0"/>
              <a:t>depends only on “geometric” factors such as the size, shape, number of turns and relative position of the two coils, and whether a ferromagnetic material is present</a:t>
            </a:r>
          </a:p>
          <a:p>
            <a:pPr lvl="2">
              <a:lnSpc>
                <a:spcPct val="90000"/>
              </a:lnSpc>
            </a:pPr>
            <a:r>
              <a:rPr lang="en-US" sz="2000" dirty="0"/>
              <a:t>The farther apart the two coils are the less flux can pass through coil, 2, so M</a:t>
            </a:r>
            <a:r>
              <a:rPr lang="en-US" sz="2000" baseline="-25000" dirty="0"/>
              <a:t>21</a:t>
            </a:r>
            <a:r>
              <a:rPr lang="en-US" sz="2000" dirty="0"/>
              <a:t> will be less.</a:t>
            </a:r>
            <a:endParaRPr lang="en-US" sz="2000" dirty="0" smtClean="0"/>
          </a:p>
          <a:p>
            <a:pPr lvl="1">
              <a:lnSpc>
                <a:spcPct val="90000"/>
              </a:lnSpc>
            </a:pPr>
            <a:r>
              <a:rPr lang="en-US" sz="2400" dirty="0" smtClean="0"/>
              <a:t>In most </a:t>
            </a:r>
            <a:r>
              <a:rPr lang="en-US" sz="2400" dirty="0"/>
              <a:t>cases the mutual inductance is determined experimentally</a:t>
            </a:r>
          </a:p>
          <a:p>
            <a:pPr>
              <a:lnSpc>
                <a:spcPct val="90000"/>
              </a:lnSpc>
            </a:pPr>
            <a:r>
              <a:rPr lang="en-US" sz="2800" dirty="0"/>
              <a:t>Conversely, the changing current in coil2 will induce an </a:t>
            </a:r>
            <a:r>
              <a:rPr lang="en-US" sz="2800" dirty="0" err="1"/>
              <a:t>emf</a:t>
            </a:r>
            <a:r>
              <a:rPr lang="en-US" sz="2800" dirty="0"/>
              <a:t> in coil1</a:t>
            </a:r>
          </a:p>
          <a:p>
            <a:pPr>
              <a:lnSpc>
                <a:spcPct val="90000"/>
              </a:lnSpc>
            </a:pPr>
            <a:r>
              <a:rPr lang="en-US" sz="2800" dirty="0"/>
              <a:t> </a:t>
            </a:r>
          </a:p>
          <a:p>
            <a:pPr lvl="1">
              <a:lnSpc>
                <a:spcPct val="90000"/>
              </a:lnSpc>
            </a:pPr>
            <a:r>
              <a:rPr lang="en-US" sz="2400" dirty="0"/>
              <a:t>M</a:t>
            </a:r>
            <a:r>
              <a:rPr lang="en-US" sz="2400" baseline="-25000" dirty="0"/>
              <a:t>12 </a:t>
            </a:r>
            <a:r>
              <a:rPr lang="en-US" sz="2400" dirty="0"/>
              <a:t>is the mutual inductance of coil1 with respect to coil2 and M</a:t>
            </a:r>
            <a:r>
              <a:rPr lang="en-US" sz="2400" baseline="-25000" dirty="0"/>
              <a:t>12</a:t>
            </a:r>
            <a:r>
              <a:rPr lang="en-US" sz="2400" dirty="0"/>
              <a:t> = M</a:t>
            </a:r>
            <a:r>
              <a:rPr lang="en-US" sz="2400" baseline="-25000" dirty="0"/>
              <a:t>21</a:t>
            </a:r>
            <a:r>
              <a:rPr lang="en-US" sz="2400" dirty="0"/>
              <a:t> 	</a:t>
            </a:r>
          </a:p>
          <a:p>
            <a:pPr lvl="1">
              <a:lnSpc>
                <a:spcPct val="90000"/>
              </a:lnSpc>
            </a:pPr>
            <a:r>
              <a:rPr lang="en-US" sz="2400" dirty="0"/>
              <a:t>We can put M=M</a:t>
            </a:r>
            <a:r>
              <a:rPr lang="en-US" sz="2400" baseline="-25000" dirty="0"/>
              <a:t>12</a:t>
            </a:r>
            <a:r>
              <a:rPr lang="en-US" sz="2400" dirty="0"/>
              <a:t>=M</a:t>
            </a:r>
            <a:r>
              <a:rPr lang="en-US" sz="2400" baseline="-25000" dirty="0"/>
              <a:t>21</a:t>
            </a:r>
            <a:r>
              <a:rPr lang="en-US" sz="2400" dirty="0"/>
              <a:t> and obtain</a:t>
            </a:r>
          </a:p>
          <a:p>
            <a:pPr lvl="1">
              <a:lnSpc>
                <a:spcPct val="90000"/>
              </a:lnSpc>
            </a:pPr>
            <a:r>
              <a:rPr lang="en-US" sz="2400" dirty="0"/>
              <a:t>SI unit for mutual inductance is </a:t>
            </a:r>
            <a:r>
              <a:rPr lang="en-US" sz="2400" dirty="0" err="1"/>
              <a:t>henry</a:t>
            </a:r>
            <a:r>
              <a:rPr lang="en-US" sz="2400" dirty="0"/>
              <a:t> (H)</a:t>
            </a:r>
          </a:p>
        </p:txBody>
      </p:sp>
      <p:graphicFrame>
        <p:nvGraphicFramePr>
          <p:cNvPr id="436231" name="Object 7"/>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302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6232" name="Object 8"/>
          <p:cNvGraphicFramePr>
            <a:graphicFrameLocks noChangeAspect="1"/>
          </p:cNvGraphicFramePr>
          <p:nvPr/>
        </p:nvGraphicFramePr>
        <p:xfrm>
          <a:off x="990600" y="4205288"/>
          <a:ext cx="463550" cy="411162"/>
        </p:xfrm>
        <a:graphic>
          <a:graphicData uri="http://schemas.openxmlformats.org/presentationml/2006/ole">
            <mc:AlternateContent xmlns:mc="http://schemas.openxmlformats.org/markup-compatibility/2006">
              <mc:Choice xmlns:v="urn:schemas-microsoft-com:vml" Requires="v">
                <p:oleObj spid="_x0000_s453024" name="Equation" r:id="rId8" imgW="266400" imgH="203040" progId="Equation.DSMT4">
                  <p:embed/>
                </p:oleObj>
              </mc:Choice>
              <mc:Fallback>
                <p:oleObj name="Equation" r:id="rId8" imgW="26640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205288"/>
                        <a:ext cx="463550" cy="4111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6233" name="Object 9"/>
          <p:cNvGraphicFramePr>
            <a:graphicFrameLocks noChangeAspect="1"/>
          </p:cNvGraphicFramePr>
          <p:nvPr/>
        </p:nvGraphicFramePr>
        <p:xfrm>
          <a:off x="5486400" y="4968875"/>
          <a:ext cx="3276600" cy="746125"/>
        </p:xfrm>
        <a:graphic>
          <a:graphicData uri="http://schemas.openxmlformats.org/presentationml/2006/ole">
            <mc:AlternateContent xmlns:mc="http://schemas.openxmlformats.org/markup-compatibility/2006">
              <mc:Choice xmlns:v="urn:schemas-microsoft-com:vml" Requires="v">
                <p:oleObj spid="_x0000_s453025" name="Equation" r:id="rId10" imgW="1765080" imgH="368280" progId="Equation.DSMT4">
                  <p:embed/>
                </p:oleObj>
              </mc:Choice>
              <mc:Fallback>
                <p:oleObj name="Equation" r:id="rId10" imgW="17650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4968875"/>
                        <a:ext cx="3276600"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6234" name="Object 10"/>
          <p:cNvGraphicFramePr>
            <a:graphicFrameLocks noChangeAspect="1"/>
          </p:cNvGraphicFramePr>
          <p:nvPr/>
        </p:nvGraphicFramePr>
        <p:xfrm>
          <a:off x="6062663" y="5715000"/>
          <a:ext cx="2166937" cy="411163"/>
        </p:xfrm>
        <a:graphic>
          <a:graphicData uri="http://schemas.openxmlformats.org/presentationml/2006/ole">
            <mc:AlternateContent xmlns:mc="http://schemas.openxmlformats.org/markup-compatibility/2006">
              <mc:Choice xmlns:v="urn:schemas-microsoft-com:vml" Requires="v">
                <p:oleObj spid="_x0000_s453026" name="Equation" r:id="rId12" imgW="1244520" imgH="203040" progId="Equation.DSMT4">
                  <p:embed/>
                </p:oleObj>
              </mc:Choice>
              <mc:Fallback>
                <p:oleObj name="Equation" r:id="rId12" imgW="12445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2663" y="5715000"/>
                        <a:ext cx="2166937" cy="411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6235" name="Object 11"/>
          <p:cNvGraphicFramePr>
            <a:graphicFrameLocks noChangeAspect="1"/>
          </p:cNvGraphicFramePr>
          <p:nvPr/>
        </p:nvGraphicFramePr>
        <p:xfrm>
          <a:off x="1474788" y="4038600"/>
          <a:ext cx="1039812" cy="746125"/>
        </p:xfrm>
        <a:graphic>
          <a:graphicData uri="http://schemas.openxmlformats.org/presentationml/2006/ole">
            <mc:AlternateContent xmlns:mc="http://schemas.openxmlformats.org/markup-compatibility/2006">
              <mc:Choice xmlns:v="urn:schemas-microsoft-com:vml" Requires="v">
                <p:oleObj spid="_x0000_s453027" name="Equation" r:id="rId14" imgW="596880" imgH="368280" progId="Equation.DSMT4">
                  <p:embed/>
                </p:oleObj>
              </mc:Choice>
              <mc:Fallback>
                <p:oleObj name="Equation" r:id="rId14" imgW="5968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74788" y="4038600"/>
                        <a:ext cx="1039812"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6236" name="Text Box 12"/>
          <p:cNvSpPr txBox="1">
            <a:spLocks noChangeArrowheads="1"/>
          </p:cNvSpPr>
          <p:nvPr/>
        </p:nvSpPr>
        <p:spPr bwMode="auto">
          <a:xfrm>
            <a:off x="5181600" y="1997075"/>
            <a:ext cx="2514600" cy="365125"/>
          </a:xfrm>
          <a:prstGeom prst="rect">
            <a:avLst/>
          </a:prstGeom>
          <a:solidFill>
            <a:srgbClr val="FFFFCC"/>
          </a:solidFill>
          <a:ln w="28575">
            <a:solidFill>
              <a:srgbClr val="FF0000"/>
            </a:solidFill>
            <a:miter lim="800000"/>
            <a:headEnd/>
            <a:tailEnd/>
          </a:ln>
          <a:effectLst/>
        </p:spPr>
        <p:txBody>
          <a:bodyPr>
            <a:prstTxWarp prst="textNoShape">
              <a:avLst/>
            </a:prstTxWarp>
            <a:spAutoFit/>
          </a:bodyPr>
          <a:lstStyle/>
          <a:p>
            <a:r>
              <a:rPr lang="en-US" sz="1600">
                <a:solidFill>
                  <a:srgbClr val="FF0000"/>
                </a:solidFill>
                <a:latin typeface="Arial Narrow" charset="0"/>
              </a:rPr>
              <a:t>What?  Does this make sense?</a:t>
            </a:r>
          </a:p>
        </p:txBody>
      </p:sp>
    </p:spTree>
    <p:extLst>
      <p:ext uri="{BB962C8B-B14F-4D97-AF65-F5344CB8AC3E}">
        <p14:creationId xmlns:p14="http://schemas.microsoft.com/office/powerpoint/2010/main" val="8544182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July 5,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25D433E4-190A-4445-9998-078C293FFAFC}" type="slidenum">
              <a:rPr lang="en-US"/>
              <a:pPr/>
              <a:t>73</a:t>
            </a:fld>
            <a:endParaRPr lang="en-US"/>
          </a:p>
        </p:txBody>
      </p:sp>
      <p:pic>
        <p:nvPicPr>
          <p:cNvPr id="437250" name="Picture 2" descr="FG30_002"/>
          <p:cNvPicPr>
            <a:picLocks noChangeAspect="1" noChangeArrowheads="1"/>
          </p:cNvPicPr>
          <p:nvPr/>
        </p:nvPicPr>
        <p:blipFill>
          <a:blip r:embed="rId3"/>
          <a:srcRect/>
          <a:stretch>
            <a:fillRect/>
          </a:stretch>
        </p:blipFill>
        <p:spPr bwMode="auto">
          <a:xfrm>
            <a:off x="6629400" y="304800"/>
            <a:ext cx="2438400" cy="2362200"/>
          </a:xfrm>
          <a:prstGeom prst="rect">
            <a:avLst/>
          </a:prstGeom>
          <a:noFill/>
        </p:spPr>
      </p:pic>
      <p:sp>
        <p:nvSpPr>
          <p:cNvPr id="437251" name="Rectangle 3"/>
          <p:cNvSpPr>
            <a:spLocks noGrp="1" noChangeArrowheads="1"/>
          </p:cNvSpPr>
          <p:nvPr>
            <p:ph type="title"/>
          </p:nvPr>
        </p:nvSpPr>
        <p:spPr>
          <a:xfrm>
            <a:off x="228600" y="-76200"/>
            <a:ext cx="8686800" cy="762000"/>
          </a:xfrm>
        </p:spPr>
        <p:txBody>
          <a:bodyPr/>
          <a:lstStyle/>
          <a:p>
            <a:r>
              <a:rPr lang="en-US"/>
              <a:t>Example 30 – 1 </a:t>
            </a:r>
          </a:p>
        </p:txBody>
      </p:sp>
      <p:sp>
        <p:nvSpPr>
          <p:cNvPr id="437252" name="Text Box 4"/>
          <p:cNvSpPr txBox="1">
            <a:spLocks noChangeArrowheads="1"/>
          </p:cNvSpPr>
          <p:nvPr/>
        </p:nvSpPr>
        <p:spPr bwMode="auto">
          <a:xfrm>
            <a:off x="381000" y="609600"/>
            <a:ext cx="62484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Solenoid and coil. </a:t>
            </a:r>
            <a:r>
              <a:rPr lang="en-US" dirty="0">
                <a:solidFill>
                  <a:schemeClr val="accent2"/>
                </a:solidFill>
                <a:latin typeface="Arial Narrow" charset="0"/>
              </a:rPr>
              <a:t>A long thin solenoid of length</a:t>
            </a:r>
            <a:r>
              <a:rPr lang="en-US" dirty="0">
                <a:solidFill>
                  <a:schemeClr val="accent2"/>
                </a:solidFill>
                <a:latin typeface="Monotype Corsiva" charset="0"/>
              </a:rPr>
              <a:t> </a:t>
            </a:r>
            <a:r>
              <a:rPr lang="en-US" dirty="0" err="1">
                <a:solidFill>
                  <a:schemeClr val="accent2"/>
                </a:solidFill>
                <a:latin typeface="Monotype Corsiva" charset="0"/>
              </a:rPr>
              <a:t>l</a:t>
            </a:r>
            <a:r>
              <a:rPr lang="en-US" dirty="0">
                <a:solidFill>
                  <a:schemeClr val="accent2"/>
                </a:solidFill>
                <a:latin typeface="Monotype Corsiva" charset="0"/>
              </a:rPr>
              <a:t> </a:t>
            </a:r>
            <a:r>
              <a:rPr lang="en-US" dirty="0">
                <a:solidFill>
                  <a:schemeClr val="accent2"/>
                </a:solidFill>
                <a:latin typeface="Arial Narrow" charset="0"/>
              </a:rPr>
              <a:t>and cross-sectional area A contains N</a:t>
            </a:r>
            <a:r>
              <a:rPr lang="en-US" baseline="-25000" dirty="0">
                <a:solidFill>
                  <a:schemeClr val="accent2"/>
                </a:solidFill>
                <a:latin typeface="Arial Narrow" charset="0"/>
              </a:rPr>
              <a:t>1</a:t>
            </a:r>
            <a:r>
              <a:rPr lang="en-US" dirty="0">
                <a:solidFill>
                  <a:schemeClr val="accent2"/>
                </a:solidFill>
                <a:latin typeface="Arial Narrow" charset="0"/>
              </a:rPr>
              <a:t> closely packed turns of wire.  Wrapped around it is an insulated coil of N</a:t>
            </a:r>
            <a:r>
              <a:rPr lang="en-US" baseline="-25000" dirty="0">
                <a:solidFill>
                  <a:schemeClr val="accent2"/>
                </a:solidFill>
                <a:latin typeface="Arial Narrow" charset="0"/>
              </a:rPr>
              <a:t>2</a:t>
            </a:r>
            <a:r>
              <a:rPr lang="en-US" dirty="0">
                <a:solidFill>
                  <a:schemeClr val="accent2"/>
                </a:solidFill>
                <a:latin typeface="Arial Narrow" charset="0"/>
              </a:rPr>
              <a:t> turns.  </a:t>
            </a:r>
            <a:r>
              <a:rPr lang="en-US" dirty="0" smtClean="0">
                <a:solidFill>
                  <a:schemeClr val="accent2"/>
                </a:solidFill>
                <a:latin typeface="Arial Narrow" charset="0"/>
              </a:rPr>
              <a:t>Assuming </a:t>
            </a:r>
            <a:r>
              <a:rPr lang="en-US" dirty="0">
                <a:solidFill>
                  <a:schemeClr val="accent2"/>
                </a:solidFill>
                <a:latin typeface="Arial Narrow" charset="0"/>
              </a:rPr>
              <a:t>all the flux from </a:t>
            </a:r>
            <a:r>
              <a:rPr lang="en-US" dirty="0" smtClean="0">
                <a:solidFill>
                  <a:schemeClr val="accent2"/>
                </a:solidFill>
                <a:latin typeface="Arial Narrow" charset="0"/>
              </a:rPr>
              <a:t>coil 1 </a:t>
            </a:r>
            <a:r>
              <a:rPr lang="en-US" dirty="0">
                <a:solidFill>
                  <a:schemeClr val="accent2"/>
                </a:solidFill>
                <a:latin typeface="Arial Narrow" charset="0"/>
              </a:rPr>
              <a:t>(the solenoid) passes through </a:t>
            </a:r>
            <a:r>
              <a:rPr lang="en-US" dirty="0" smtClean="0">
                <a:solidFill>
                  <a:schemeClr val="accent2"/>
                </a:solidFill>
                <a:latin typeface="Arial Narrow" charset="0"/>
              </a:rPr>
              <a:t>coil 2</a:t>
            </a:r>
            <a:r>
              <a:rPr lang="en-US" dirty="0">
                <a:solidFill>
                  <a:schemeClr val="accent2"/>
                </a:solidFill>
                <a:latin typeface="Arial Narrow" charset="0"/>
              </a:rPr>
              <a:t>,</a:t>
            </a:r>
            <a:r>
              <a:rPr lang="en-US" dirty="0" smtClean="0">
                <a:solidFill>
                  <a:schemeClr val="accent2"/>
                </a:solidFill>
                <a:latin typeface="Arial Narrow" charset="0"/>
              </a:rPr>
              <a:t> calculate </a:t>
            </a:r>
            <a:r>
              <a:rPr lang="en-US" dirty="0">
                <a:solidFill>
                  <a:schemeClr val="accent2"/>
                </a:solidFill>
                <a:latin typeface="Arial Narrow" charset="0"/>
              </a:rPr>
              <a:t>the mutual inductance. </a:t>
            </a:r>
          </a:p>
        </p:txBody>
      </p:sp>
      <p:sp>
        <p:nvSpPr>
          <p:cNvPr id="437253" name="Text Box 5"/>
          <p:cNvSpPr txBox="1">
            <a:spLocks noChangeArrowheads="1"/>
          </p:cNvSpPr>
          <p:nvPr/>
        </p:nvSpPr>
        <p:spPr bwMode="auto">
          <a:xfrm>
            <a:off x="457200" y="2895600"/>
            <a:ext cx="7696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First we need to determine the flux produced by the solenoid. </a:t>
            </a:r>
            <a:endParaRPr lang="en-US" baseline="-25000">
              <a:solidFill>
                <a:srgbClr val="CC00CC"/>
              </a:solidFill>
              <a:latin typeface="Arial Narrow" charset="0"/>
            </a:endParaRPr>
          </a:p>
        </p:txBody>
      </p:sp>
      <p:sp>
        <p:nvSpPr>
          <p:cNvPr id="437254" name="Text Box 6"/>
          <p:cNvSpPr txBox="1">
            <a:spLocks noChangeArrowheads="1"/>
          </p:cNvSpPr>
          <p:nvPr/>
        </p:nvSpPr>
        <p:spPr bwMode="auto">
          <a:xfrm>
            <a:off x="449263" y="3352800"/>
            <a:ext cx="5494337"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magnetic field inside the solenoid?</a:t>
            </a:r>
          </a:p>
        </p:txBody>
      </p:sp>
      <p:sp>
        <p:nvSpPr>
          <p:cNvPr id="437255" name="Text Box 7"/>
          <p:cNvSpPr txBox="1">
            <a:spLocks noChangeArrowheads="1"/>
          </p:cNvSpPr>
          <p:nvPr/>
        </p:nvSpPr>
        <p:spPr bwMode="auto">
          <a:xfrm>
            <a:off x="457200" y="39624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solenoid is closely packed, we can assume that the field lines are perpendicular to the surface area of the </a:t>
            </a:r>
            <a:r>
              <a:rPr lang="en-US" dirty="0" smtClean="0">
                <a:solidFill>
                  <a:srgbClr val="CC00CC"/>
                </a:solidFill>
                <a:latin typeface="Arial Narrow" charset="0"/>
              </a:rPr>
              <a:t>coils.  </a:t>
            </a:r>
            <a:r>
              <a:rPr lang="en-US" dirty="0">
                <a:solidFill>
                  <a:srgbClr val="CC00CC"/>
                </a:solidFill>
                <a:latin typeface="Arial Narrow" charset="0"/>
              </a:rPr>
              <a:t>Thus the flux through </a:t>
            </a:r>
            <a:r>
              <a:rPr lang="en-US" dirty="0" smtClean="0">
                <a:solidFill>
                  <a:srgbClr val="CC00CC"/>
                </a:solidFill>
                <a:latin typeface="Arial Narrow" charset="0"/>
              </a:rPr>
              <a:t>coil 2 </a:t>
            </a:r>
            <a:r>
              <a:rPr lang="en-US" dirty="0">
                <a:solidFill>
                  <a:srgbClr val="CC00CC"/>
                </a:solidFill>
                <a:latin typeface="Arial Narrow" charset="0"/>
              </a:rPr>
              <a:t>is </a:t>
            </a:r>
          </a:p>
        </p:txBody>
      </p:sp>
      <p:sp>
        <p:nvSpPr>
          <p:cNvPr id="437256" name="Text Box 8"/>
          <p:cNvSpPr txBox="1">
            <a:spLocks noChangeArrowheads="1"/>
          </p:cNvSpPr>
          <p:nvPr/>
        </p:nvSpPr>
        <p:spPr bwMode="auto">
          <a:xfrm>
            <a:off x="381000" y="5410200"/>
            <a:ext cx="25908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Thus the mutual inductance of </a:t>
            </a:r>
            <a:r>
              <a:rPr lang="en-US" dirty="0" smtClean="0">
                <a:solidFill>
                  <a:srgbClr val="CC00CC"/>
                </a:solidFill>
                <a:latin typeface="Arial Narrow" charset="0"/>
              </a:rPr>
              <a:t>coil 2 </a:t>
            </a:r>
            <a:r>
              <a:rPr lang="en-US" dirty="0">
                <a:solidFill>
                  <a:srgbClr val="CC00CC"/>
                </a:solidFill>
                <a:latin typeface="Arial Narrow" charset="0"/>
              </a:rPr>
              <a:t>is</a:t>
            </a:r>
          </a:p>
        </p:txBody>
      </p:sp>
      <p:graphicFrame>
        <p:nvGraphicFramePr>
          <p:cNvPr id="437257" name="Object 9"/>
          <p:cNvGraphicFramePr>
            <a:graphicFrameLocks noChangeAspect="1"/>
          </p:cNvGraphicFramePr>
          <p:nvPr/>
        </p:nvGraphicFramePr>
        <p:xfrm>
          <a:off x="5867400" y="3494088"/>
          <a:ext cx="517525" cy="309562"/>
        </p:xfrm>
        <a:graphic>
          <a:graphicData uri="http://schemas.openxmlformats.org/presentationml/2006/ole">
            <mc:AlternateContent xmlns:mc="http://schemas.openxmlformats.org/markup-compatibility/2006">
              <mc:Choice xmlns:v="urn:schemas-microsoft-com:vml" Requires="v">
                <p:oleObj spid="_x0000_s454095"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494088"/>
                        <a:ext cx="517525" cy="309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58" name="Object 10"/>
          <p:cNvGraphicFramePr>
            <a:graphicFrameLocks noChangeAspect="1"/>
          </p:cNvGraphicFramePr>
          <p:nvPr/>
        </p:nvGraphicFramePr>
        <p:xfrm>
          <a:off x="2590800" y="4922838"/>
          <a:ext cx="750888" cy="411162"/>
        </p:xfrm>
        <a:graphic>
          <a:graphicData uri="http://schemas.openxmlformats.org/presentationml/2006/ole">
            <mc:AlternateContent xmlns:mc="http://schemas.openxmlformats.org/markup-compatibility/2006">
              <mc:Choice xmlns:v="urn:schemas-microsoft-com:vml" Requires="v">
                <p:oleObj spid="_x0000_s454096" name="Equation" r:id="rId6" imgW="368280" imgH="203040" progId="Equation.DSMT4">
                  <p:embed/>
                </p:oleObj>
              </mc:Choice>
              <mc:Fallback>
                <p:oleObj name="Equation" r:id="rId6" imgW="36828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922838"/>
                        <a:ext cx="750888" cy="411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59" name="Object 11"/>
          <p:cNvGraphicFramePr>
            <a:graphicFrameLocks noChangeAspect="1"/>
          </p:cNvGraphicFramePr>
          <p:nvPr/>
        </p:nvGraphicFramePr>
        <p:xfrm>
          <a:off x="2971800" y="5673725"/>
          <a:ext cx="823913" cy="422275"/>
        </p:xfrm>
        <a:graphic>
          <a:graphicData uri="http://schemas.openxmlformats.org/presentationml/2006/ole">
            <mc:AlternateContent xmlns:mc="http://schemas.openxmlformats.org/markup-compatibility/2006">
              <mc:Choice xmlns:v="urn:schemas-microsoft-com:vml" Requires="v">
                <p:oleObj spid="_x0000_s454097" name="Equation" r:id="rId8" imgW="393480" imgH="203040" progId="Equation.DSMT4">
                  <p:embed/>
                </p:oleObj>
              </mc:Choice>
              <mc:Fallback>
                <p:oleObj name="Equation" r:id="rId8" imgW="39348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5673725"/>
                        <a:ext cx="823913" cy="422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7260" name="Text Box 12"/>
          <p:cNvSpPr txBox="1">
            <a:spLocks noChangeArrowheads="1"/>
          </p:cNvSpPr>
          <p:nvPr/>
        </p:nvSpPr>
        <p:spPr bwMode="auto">
          <a:xfrm>
            <a:off x="2036763" y="6308725"/>
            <a:ext cx="5049837"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FF0000"/>
                </a:solidFill>
                <a:latin typeface="Arial Narrow" charset="0"/>
              </a:rPr>
              <a:t>Note that M</a:t>
            </a:r>
            <a:r>
              <a:rPr lang="en-US" sz="2000" b="1" baseline="-25000">
                <a:solidFill>
                  <a:srgbClr val="FF0000"/>
                </a:solidFill>
                <a:latin typeface="Arial Narrow" charset="0"/>
              </a:rPr>
              <a:t>21</a:t>
            </a:r>
            <a:r>
              <a:rPr lang="en-US" sz="2000" b="1">
                <a:solidFill>
                  <a:srgbClr val="FF0000"/>
                </a:solidFill>
                <a:latin typeface="Arial Narrow" charset="0"/>
              </a:rPr>
              <a:t> only depends on geometric factors!</a:t>
            </a:r>
          </a:p>
        </p:txBody>
      </p:sp>
      <p:graphicFrame>
        <p:nvGraphicFramePr>
          <p:cNvPr id="437261" name="Object 13"/>
          <p:cNvGraphicFramePr>
            <a:graphicFrameLocks noChangeAspect="1"/>
          </p:cNvGraphicFramePr>
          <p:nvPr/>
        </p:nvGraphicFramePr>
        <p:xfrm>
          <a:off x="6434138" y="3276600"/>
          <a:ext cx="957262" cy="746125"/>
        </p:xfrm>
        <a:graphic>
          <a:graphicData uri="http://schemas.openxmlformats.org/presentationml/2006/ole">
            <mc:AlternateContent xmlns:mc="http://schemas.openxmlformats.org/markup-compatibility/2006">
              <mc:Choice xmlns:v="urn:schemas-microsoft-com:vml" Requires="v">
                <p:oleObj spid="_x0000_s454098" name="Equation" r:id="rId10" imgW="469800" imgH="368280" progId="Equation.DSMT4">
                  <p:embed/>
                </p:oleObj>
              </mc:Choice>
              <mc:Fallback>
                <p:oleObj name="Equation" r:id="rId10" imgW="4698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4138" y="3276600"/>
                        <a:ext cx="957262"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62" name="Object 14"/>
          <p:cNvGraphicFramePr>
            <a:graphicFrameLocks noChangeAspect="1"/>
          </p:cNvGraphicFramePr>
          <p:nvPr/>
        </p:nvGraphicFramePr>
        <p:xfrm>
          <a:off x="3289300" y="4948238"/>
          <a:ext cx="673100" cy="309562"/>
        </p:xfrm>
        <a:graphic>
          <a:graphicData uri="http://schemas.openxmlformats.org/presentationml/2006/ole">
            <mc:AlternateContent xmlns:mc="http://schemas.openxmlformats.org/markup-compatibility/2006">
              <mc:Choice xmlns:v="urn:schemas-microsoft-com:vml" Requires="v">
                <p:oleObj spid="_x0000_s454099" name="Equation" r:id="rId12" imgW="330120" imgH="152280" progId="Equation.DSMT4">
                  <p:embed/>
                </p:oleObj>
              </mc:Choice>
              <mc:Fallback>
                <p:oleObj name="Equation" r:id="rId12" imgW="33012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9300" y="4948238"/>
                        <a:ext cx="673100" cy="309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63" name="Object 15"/>
          <p:cNvGraphicFramePr>
            <a:graphicFrameLocks noChangeAspect="1"/>
          </p:cNvGraphicFramePr>
          <p:nvPr/>
        </p:nvGraphicFramePr>
        <p:xfrm>
          <a:off x="3990975" y="4724400"/>
          <a:ext cx="1190625" cy="746125"/>
        </p:xfrm>
        <a:graphic>
          <a:graphicData uri="http://schemas.openxmlformats.org/presentationml/2006/ole">
            <mc:AlternateContent xmlns:mc="http://schemas.openxmlformats.org/markup-compatibility/2006">
              <mc:Choice xmlns:v="urn:schemas-microsoft-com:vml" Requires="v">
                <p:oleObj spid="_x0000_s454100" name="Equation" r:id="rId14" imgW="583920" imgH="368280" progId="Equation.DSMT4">
                  <p:embed/>
                </p:oleObj>
              </mc:Choice>
              <mc:Fallback>
                <p:oleObj name="Equation" r:id="rId14" imgW="58392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0975" y="4724400"/>
                        <a:ext cx="1190625"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37264" name="Object 16"/>
          <p:cNvGraphicFramePr>
            <a:graphicFrameLocks noChangeAspect="1"/>
          </p:cNvGraphicFramePr>
          <p:nvPr/>
        </p:nvGraphicFramePr>
        <p:xfrm>
          <a:off x="3733800" y="5486400"/>
          <a:ext cx="1169988" cy="846138"/>
        </p:xfrm>
        <a:graphic>
          <a:graphicData uri="http://schemas.openxmlformats.org/presentationml/2006/ole">
            <mc:AlternateContent xmlns:mc="http://schemas.openxmlformats.org/markup-compatibility/2006">
              <mc:Choice xmlns:v="urn:schemas-microsoft-com:vml" Requires="v">
                <p:oleObj spid="_x0000_s454101" name="Equation" r:id="rId16" imgW="558720" imgH="406080" progId="Equation.DSMT4">
                  <p:embed/>
                </p:oleObj>
              </mc:Choice>
              <mc:Fallback>
                <p:oleObj name="Equation" r:id="rId16" imgW="55872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3800" y="5486400"/>
                        <a:ext cx="1169988" cy="846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7265" name="Object 17"/>
          <p:cNvGraphicFramePr>
            <a:graphicFrameLocks noChangeAspect="1"/>
          </p:cNvGraphicFramePr>
          <p:nvPr/>
        </p:nvGraphicFramePr>
        <p:xfrm>
          <a:off x="4867275" y="5486400"/>
          <a:ext cx="1914525" cy="846138"/>
        </p:xfrm>
        <a:graphic>
          <a:graphicData uri="http://schemas.openxmlformats.org/presentationml/2006/ole">
            <mc:AlternateContent xmlns:mc="http://schemas.openxmlformats.org/markup-compatibility/2006">
              <mc:Choice xmlns:v="urn:schemas-microsoft-com:vml" Requires="v">
                <p:oleObj spid="_x0000_s454102" name="Equation" r:id="rId18" imgW="914400" imgH="406080" progId="Equation.DSMT4">
                  <p:embed/>
                </p:oleObj>
              </mc:Choice>
              <mc:Fallback>
                <p:oleObj name="Equation" r:id="rId18" imgW="914400" imgH="4060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67275" y="5486400"/>
                        <a:ext cx="1914525" cy="846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7266" name="Object 18"/>
          <p:cNvGraphicFramePr>
            <a:graphicFrameLocks noChangeAspect="1"/>
          </p:cNvGraphicFramePr>
          <p:nvPr/>
        </p:nvGraphicFramePr>
        <p:xfrm>
          <a:off x="6797675" y="5486400"/>
          <a:ext cx="1355725" cy="768350"/>
        </p:xfrm>
        <a:graphic>
          <a:graphicData uri="http://schemas.openxmlformats.org/presentationml/2006/ole">
            <mc:AlternateContent xmlns:mc="http://schemas.openxmlformats.org/markup-compatibility/2006">
              <mc:Choice xmlns:v="urn:schemas-microsoft-com:vml" Requires="v">
                <p:oleObj spid="_x0000_s454103" name="Equation" r:id="rId20" imgW="647640" imgH="368280" progId="Equation.DSMT4">
                  <p:embed/>
                </p:oleObj>
              </mc:Choice>
              <mc:Fallback>
                <p:oleObj name="Equation" r:id="rId20" imgW="64764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97675" y="5486400"/>
                        <a:ext cx="1355725" cy="768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14269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E01D045C-D41F-134C-A2D8-048E9520F217}" type="slidenum">
              <a:rPr lang="en-US"/>
              <a:pPr/>
              <a:t>74</a:t>
            </a:fld>
            <a:endParaRPr lang="en-US"/>
          </a:p>
        </p:txBody>
      </p:sp>
      <p:sp>
        <p:nvSpPr>
          <p:cNvPr id="438274" name="Rectangle 2"/>
          <p:cNvSpPr>
            <a:spLocks noGrp="1" noChangeArrowheads="1"/>
          </p:cNvSpPr>
          <p:nvPr>
            <p:ph type="title"/>
          </p:nvPr>
        </p:nvSpPr>
        <p:spPr>
          <a:xfrm>
            <a:off x="381000" y="76200"/>
            <a:ext cx="8534400" cy="609600"/>
          </a:xfrm>
        </p:spPr>
        <p:txBody>
          <a:bodyPr/>
          <a:lstStyle/>
          <a:p>
            <a:r>
              <a:rPr lang="en-US"/>
              <a:t>Self Inductance</a:t>
            </a:r>
          </a:p>
        </p:txBody>
      </p:sp>
      <p:graphicFrame>
        <p:nvGraphicFramePr>
          <p:cNvPr id="43827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486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27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486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27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486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278" name="Rectangle 6"/>
          <p:cNvSpPr>
            <a:spLocks noGrp="1" noChangeArrowheads="1"/>
          </p:cNvSpPr>
          <p:nvPr>
            <p:ph type="body" idx="1"/>
          </p:nvPr>
        </p:nvSpPr>
        <p:spPr>
          <a:xfrm>
            <a:off x="152400" y="685800"/>
            <a:ext cx="8534400" cy="5562600"/>
          </a:xfrm>
        </p:spPr>
        <p:txBody>
          <a:bodyPr/>
          <a:lstStyle/>
          <a:p>
            <a:pPr>
              <a:lnSpc>
                <a:spcPct val="90000"/>
              </a:lnSpc>
            </a:pPr>
            <a:r>
              <a:rPr lang="en-US" sz="2800"/>
              <a:t>The concept of inductance applies to a single isolated coil of N turns.  How does this happen?</a:t>
            </a:r>
          </a:p>
          <a:p>
            <a:pPr lvl="1">
              <a:lnSpc>
                <a:spcPct val="90000"/>
              </a:lnSpc>
            </a:pPr>
            <a:r>
              <a:rPr lang="en-US" sz="2400"/>
              <a:t>When a changing current passes through a coil</a:t>
            </a:r>
          </a:p>
          <a:p>
            <a:pPr lvl="1">
              <a:lnSpc>
                <a:spcPct val="90000"/>
              </a:lnSpc>
            </a:pPr>
            <a:r>
              <a:rPr lang="en-US" sz="2400"/>
              <a:t>A changing magnetic flux is produced inside the coil</a:t>
            </a:r>
          </a:p>
          <a:p>
            <a:pPr lvl="1">
              <a:lnSpc>
                <a:spcPct val="90000"/>
              </a:lnSpc>
            </a:pPr>
            <a:r>
              <a:rPr lang="en-US" sz="2400"/>
              <a:t>The changing magnetic flux in turn induces an emf in the same coil</a:t>
            </a:r>
          </a:p>
          <a:p>
            <a:pPr lvl="1">
              <a:lnSpc>
                <a:spcPct val="90000"/>
              </a:lnSpc>
            </a:pPr>
            <a:r>
              <a:rPr lang="en-US" sz="2400"/>
              <a:t>This emf opposes the change in flux.  Whose law is this?</a:t>
            </a:r>
          </a:p>
          <a:p>
            <a:pPr lvl="2">
              <a:lnSpc>
                <a:spcPct val="90000"/>
              </a:lnSpc>
            </a:pPr>
            <a:r>
              <a:rPr lang="en-US" sz="2000"/>
              <a:t>Lenz’s law</a:t>
            </a:r>
          </a:p>
          <a:p>
            <a:pPr>
              <a:lnSpc>
                <a:spcPct val="90000"/>
              </a:lnSpc>
            </a:pPr>
            <a:r>
              <a:rPr lang="en-US" sz="2800"/>
              <a:t>What would this do?</a:t>
            </a:r>
          </a:p>
          <a:p>
            <a:pPr lvl="1">
              <a:lnSpc>
                <a:spcPct val="90000"/>
              </a:lnSpc>
            </a:pPr>
            <a:r>
              <a:rPr lang="en-US" sz="2400"/>
              <a:t>When the current through the coil is increasing?</a:t>
            </a:r>
          </a:p>
          <a:p>
            <a:pPr lvl="2">
              <a:lnSpc>
                <a:spcPct val="90000"/>
              </a:lnSpc>
            </a:pPr>
            <a:r>
              <a:rPr lang="en-US" sz="2000"/>
              <a:t>The increasing magnetic flux induces an emf that opposes the original current</a:t>
            </a:r>
          </a:p>
          <a:p>
            <a:pPr lvl="2">
              <a:lnSpc>
                <a:spcPct val="90000"/>
              </a:lnSpc>
            </a:pPr>
            <a:r>
              <a:rPr lang="en-US" sz="2000"/>
              <a:t>This tends to impedes its increase, trying to maintain the original current</a:t>
            </a:r>
          </a:p>
          <a:p>
            <a:pPr lvl="1">
              <a:lnSpc>
                <a:spcPct val="90000"/>
              </a:lnSpc>
            </a:pPr>
            <a:r>
              <a:rPr lang="en-US" sz="2400"/>
              <a:t>When the current through the coil is decreasing?</a:t>
            </a:r>
          </a:p>
          <a:p>
            <a:pPr lvl="2">
              <a:lnSpc>
                <a:spcPct val="90000"/>
              </a:lnSpc>
            </a:pPr>
            <a:r>
              <a:rPr lang="en-US" sz="2000"/>
              <a:t>The decreasing flux induces an emf in the same direction as the current</a:t>
            </a:r>
          </a:p>
          <a:p>
            <a:pPr lvl="2">
              <a:lnSpc>
                <a:spcPct val="90000"/>
              </a:lnSpc>
            </a:pPr>
            <a:r>
              <a:rPr lang="en-US" sz="2000"/>
              <a:t>This tends to increase the flux, trying to maintain the original current</a:t>
            </a:r>
          </a:p>
        </p:txBody>
      </p:sp>
      <p:graphicFrame>
        <p:nvGraphicFramePr>
          <p:cNvPr id="43827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486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76296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July 5,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707ED0C3-0155-AF47-8503-18D56894E4E4}" type="slidenum">
              <a:rPr lang="en-US"/>
              <a:pPr/>
              <a:t>75</a:t>
            </a:fld>
            <a:endParaRPr lang="en-US"/>
          </a:p>
        </p:txBody>
      </p:sp>
      <p:sp>
        <p:nvSpPr>
          <p:cNvPr id="439298" name="Rectangle 2"/>
          <p:cNvSpPr>
            <a:spLocks noGrp="1" noChangeArrowheads="1"/>
          </p:cNvSpPr>
          <p:nvPr>
            <p:ph type="title"/>
          </p:nvPr>
        </p:nvSpPr>
        <p:spPr>
          <a:xfrm>
            <a:off x="381000" y="0"/>
            <a:ext cx="8534400" cy="609600"/>
          </a:xfrm>
        </p:spPr>
        <p:txBody>
          <a:bodyPr/>
          <a:lstStyle/>
          <a:p>
            <a:r>
              <a:rPr lang="en-US" dirty="0"/>
              <a:t>Self Inductance</a:t>
            </a:r>
          </a:p>
        </p:txBody>
      </p:sp>
      <p:graphicFrame>
        <p:nvGraphicFramePr>
          <p:cNvPr id="439299" name="Object 3"/>
          <p:cNvGraphicFramePr>
            <a:graphicFrameLocks noChangeAspect="1"/>
          </p:cNvGraphicFramePr>
          <p:nvPr/>
        </p:nvGraphicFramePr>
        <p:xfrm>
          <a:off x="-76200" y="-152400"/>
          <a:ext cx="914400" cy="190500"/>
        </p:xfrm>
        <a:graphic>
          <a:graphicData uri="http://schemas.openxmlformats.org/presentationml/2006/ole">
            <mc:AlternateContent xmlns:mc="http://schemas.openxmlformats.org/markup-compatibility/2006">
              <mc:Choice xmlns:v="urn:schemas-microsoft-com:vml" Requires="v">
                <p:oleObj spid="_x0000_s45639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9300" name="Object 4"/>
          <p:cNvGraphicFramePr>
            <a:graphicFrameLocks noChangeAspect="1"/>
          </p:cNvGraphicFramePr>
          <p:nvPr/>
        </p:nvGraphicFramePr>
        <p:xfrm>
          <a:off x="400050" y="-139700"/>
          <a:ext cx="114300" cy="165100"/>
        </p:xfrm>
        <a:graphic>
          <a:graphicData uri="http://schemas.openxmlformats.org/presentationml/2006/ole">
            <mc:AlternateContent xmlns:mc="http://schemas.openxmlformats.org/markup-compatibility/2006">
              <mc:Choice xmlns:v="urn:schemas-microsoft-com:vml" Requires="v">
                <p:oleObj spid="_x0000_s45639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39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9301" name="Object 5"/>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640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9302" name="Rectangle 6"/>
          <p:cNvSpPr>
            <a:spLocks noGrp="1" noChangeArrowheads="1"/>
          </p:cNvSpPr>
          <p:nvPr>
            <p:ph type="body" idx="1"/>
          </p:nvPr>
        </p:nvSpPr>
        <p:spPr>
          <a:xfrm>
            <a:off x="457200" y="685800"/>
            <a:ext cx="8458200" cy="5867400"/>
          </a:xfrm>
        </p:spPr>
        <p:txBody>
          <a:bodyPr/>
          <a:lstStyle/>
          <a:p>
            <a:pPr>
              <a:lnSpc>
                <a:spcPct val="90000"/>
              </a:lnSpc>
            </a:pPr>
            <a:r>
              <a:rPr lang="en-US" dirty="0"/>
              <a:t>Since the magnetic flux</a:t>
            </a:r>
            <a:r>
              <a:rPr lang="en-US" dirty="0" smtClean="0"/>
              <a:t> </a:t>
            </a:r>
            <a:r>
              <a:rPr lang="en-US" dirty="0" smtClean="0">
                <a:latin typeface="Symbol" charset="2"/>
              </a:rPr>
              <a:t>Φ</a:t>
            </a:r>
            <a:r>
              <a:rPr lang="en-US" baseline="-25000" dirty="0" smtClean="0"/>
              <a:t>B</a:t>
            </a:r>
            <a:r>
              <a:rPr lang="en-US" dirty="0" smtClean="0"/>
              <a:t> </a:t>
            </a:r>
            <a:r>
              <a:rPr lang="en-US" dirty="0"/>
              <a:t>passing through N turn coil is proportional to current </a:t>
            </a:r>
            <a:r>
              <a:rPr lang="en-US" dirty="0">
                <a:latin typeface="Monotype Corsiva" charset="0"/>
              </a:rPr>
              <a:t>I</a:t>
            </a:r>
            <a:r>
              <a:rPr lang="en-US" dirty="0"/>
              <a:t> in the coil,</a:t>
            </a:r>
          </a:p>
          <a:p>
            <a:pPr>
              <a:lnSpc>
                <a:spcPct val="90000"/>
              </a:lnSpc>
            </a:pPr>
            <a:r>
              <a:rPr lang="en-US" dirty="0"/>
              <a:t>We define self-inductance, </a:t>
            </a:r>
            <a:r>
              <a:rPr lang="en-US" dirty="0">
                <a:latin typeface="Monotype Corsiva" charset="0"/>
              </a:rPr>
              <a:t>L</a:t>
            </a:r>
            <a:r>
              <a:rPr lang="en-US" dirty="0"/>
              <a:t>:</a:t>
            </a:r>
          </a:p>
          <a:p>
            <a:pPr>
              <a:lnSpc>
                <a:spcPct val="90000"/>
              </a:lnSpc>
              <a:buFontTx/>
              <a:buNone/>
            </a:pPr>
            <a:r>
              <a:rPr lang="en-US" dirty="0"/>
              <a:t> </a:t>
            </a:r>
          </a:p>
          <a:p>
            <a:pPr>
              <a:lnSpc>
                <a:spcPct val="90000"/>
              </a:lnSpc>
            </a:pPr>
            <a:r>
              <a:rPr lang="en-US" dirty="0"/>
              <a:t>The induced </a:t>
            </a:r>
            <a:r>
              <a:rPr lang="en-US" dirty="0" err="1"/>
              <a:t>emf</a:t>
            </a:r>
            <a:r>
              <a:rPr lang="en-US" dirty="0"/>
              <a:t> in a coil of self-inductance </a:t>
            </a:r>
            <a:r>
              <a:rPr lang="en-US" dirty="0">
                <a:latin typeface="Monotype Corsiva" charset="0"/>
              </a:rPr>
              <a:t>L</a:t>
            </a:r>
            <a:r>
              <a:rPr lang="en-US" dirty="0"/>
              <a:t> is</a:t>
            </a:r>
          </a:p>
          <a:p>
            <a:pPr lvl="1">
              <a:lnSpc>
                <a:spcPct val="90000"/>
              </a:lnSpc>
            </a:pPr>
            <a:r>
              <a:rPr lang="en-US" dirty="0"/>
              <a:t> </a:t>
            </a:r>
          </a:p>
          <a:p>
            <a:pPr lvl="1">
              <a:lnSpc>
                <a:spcPct val="90000"/>
              </a:lnSpc>
            </a:pPr>
            <a:r>
              <a:rPr lang="en-US" dirty="0"/>
              <a:t>What is the unit for self-inductance?</a:t>
            </a:r>
          </a:p>
          <a:p>
            <a:pPr>
              <a:lnSpc>
                <a:spcPct val="90000"/>
              </a:lnSpc>
            </a:pPr>
            <a:r>
              <a:rPr lang="en-US" dirty="0"/>
              <a:t>What does magnitude of </a:t>
            </a:r>
            <a:r>
              <a:rPr lang="en-US" dirty="0">
                <a:latin typeface="Monotype Corsiva" charset="0"/>
              </a:rPr>
              <a:t>L</a:t>
            </a:r>
            <a:r>
              <a:rPr lang="en-US" dirty="0"/>
              <a:t> depend on?</a:t>
            </a:r>
          </a:p>
          <a:p>
            <a:pPr lvl="1">
              <a:lnSpc>
                <a:spcPct val="90000"/>
              </a:lnSpc>
            </a:pPr>
            <a:r>
              <a:rPr lang="en-US" dirty="0"/>
              <a:t>Geometry and the presence of a ferromagnetic material</a:t>
            </a:r>
          </a:p>
          <a:p>
            <a:pPr>
              <a:lnSpc>
                <a:spcPct val="90000"/>
              </a:lnSpc>
            </a:pPr>
            <a:r>
              <a:rPr lang="en-US" dirty="0"/>
              <a:t>Self inductance can be defined for any circuit or part of a circuit</a:t>
            </a:r>
          </a:p>
        </p:txBody>
      </p:sp>
      <p:graphicFrame>
        <p:nvGraphicFramePr>
          <p:cNvPr id="439303" name="Object 7"/>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640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9304" name="Object 8"/>
          <p:cNvGraphicFramePr>
            <a:graphicFrameLocks noChangeAspect="1"/>
          </p:cNvGraphicFramePr>
          <p:nvPr/>
        </p:nvGraphicFramePr>
        <p:xfrm>
          <a:off x="1447800" y="3375025"/>
          <a:ext cx="425450" cy="282575"/>
        </p:xfrm>
        <a:graphic>
          <a:graphicData uri="http://schemas.openxmlformats.org/presentationml/2006/ole">
            <mc:AlternateContent xmlns:mc="http://schemas.openxmlformats.org/markup-compatibility/2006">
              <mc:Choice xmlns:v="urn:schemas-microsoft-com:vml" Requires="v">
                <p:oleObj spid="_x0000_s456402" name="Equation" r:id="rId8" imgW="228600" imgH="139680" progId="Equation.DSMT4">
                  <p:embed/>
                </p:oleObj>
              </mc:Choice>
              <mc:Fallback>
                <p:oleObj name="Equation" r:id="rId8" imgW="2286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375025"/>
                        <a:ext cx="425450" cy="282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5" name="Object 9"/>
          <p:cNvGraphicFramePr>
            <a:graphicFrameLocks noChangeAspect="1"/>
          </p:cNvGraphicFramePr>
          <p:nvPr/>
        </p:nvGraphicFramePr>
        <p:xfrm>
          <a:off x="6043613" y="3824288"/>
          <a:ext cx="585787" cy="314325"/>
        </p:xfrm>
        <a:graphic>
          <a:graphicData uri="http://schemas.openxmlformats.org/presentationml/2006/ole">
            <mc:AlternateContent xmlns:mc="http://schemas.openxmlformats.org/markup-compatibility/2006">
              <mc:Choice xmlns:v="urn:schemas-microsoft-com:vml" Requires="v">
                <p:oleObj spid="_x0000_s456403" name="Equation" r:id="rId10" imgW="330120" imgH="152280" progId="Equation.DSMT4">
                  <p:embed/>
                </p:oleObj>
              </mc:Choice>
              <mc:Fallback>
                <p:oleObj name="Equation" r:id="rId10" imgW="33012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3613" y="3824288"/>
                        <a:ext cx="585787" cy="3143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6" name="Object 10"/>
          <p:cNvGraphicFramePr>
            <a:graphicFrameLocks noChangeAspect="1"/>
          </p:cNvGraphicFramePr>
          <p:nvPr/>
        </p:nvGraphicFramePr>
        <p:xfrm>
          <a:off x="5410200" y="1752600"/>
          <a:ext cx="1295400" cy="909638"/>
        </p:xfrm>
        <a:graphic>
          <a:graphicData uri="http://schemas.openxmlformats.org/presentationml/2006/ole">
            <mc:AlternateContent xmlns:mc="http://schemas.openxmlformats.org/markup-compatibility/2006">
              <mc:Choice xmlns:v="urn:schemas-microsoft-com:vml" Requires="v">
                <p:oleObj spid="_x0000_s456404" name="Equation" r:id="rId12" imgW="609480" imgH="368280" progId="Equation.DSMT4">
                  <p:embed/>
                </p:oleObj>
              </mc:Choice>
              <mc:Fallback>
                <p:oleObj name="Equation" r:id="rId12" imgW="609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1752600"/>
                        <a:ext cx="1295400" cy="909638"/>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7" name="Object 11"/>
          <p:cNvGraphicFramePr>
            <a:graphicFrameLocks noChangeAspect="1"/>
          </p:cNvGraphicFramePr>
          <p:nvPr/>
        </p:nvGraphicFramePr>
        <p:xfrm>
          <a:off x="1828800" y="3124200"/>
          <a:ext cx="1254125" cy="746125"/>
        </p:xfrm>
        <a:graphic>
          <a:graphicData uri="http://schemas.openxmlformats.org/presentationml/2006/ole">
            <mc:AlternateContent xmlns:mc="http://schemas.openxmlformats.org/markup-compatibility/2006">
              <mc:Choice xmlns:v="urn:schemas-microsoft-com:vml" Requires="v">
                <p:oleObj spid="_x0000_s456405" name="Equation" r:id="rId14" imgW="672840" imgH="368280" progId="Equation.DSMT4">
                  <p:embed/>
                </p:oleObj>
              </mc:Choice>
              <mc:Fallback>
                <p:oleObj name="Equation" r:id="rId14" imgW="67284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3124200"/>
                        <a:ext cx="1254125"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8" name="Object 12"/>
          <p:cNvGraphicFramePr>
            <a:graphicFrameLocks noChangeAspect="1"/>
          </p:cNvGraphicFramePr>
          <p:nvPr/>
        </p:nvGraphicFramePr>
        <p:xfrm>
          <a:off x="3048000" y="3124200"/>
          <a:ext cx="733425" cy="746125"/>
        </p:xfrm>
        <a:graphic>
          <a:graphicData uri="http://schemas.openxmlformats.org/presentationml/2006/ole">
            <mc:AlternateContent xmlns:mc="http://schemas.openxmlformats.org/markup-compatibility/2006">
              <mc:Choice xmlns:v="urn:schemas-microsoft-com:vml" Requires="v">
                <p:oleObj spid="_x0000_s456406"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0" y="3124200"/>
                        <a:ext cx="733425"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9" name="Object 13"/>
          <p:cNvGraphicFramePr>
            <a:graphicFrameLocks noChangeAspect="1"/>
          </p:cNvGraphicFramePr>
          <p:nvPr/>
        </p:nvGraphicFramePr>
        <p:xfrm>
          <a:off x="6613525" y="3810000"/>
          <a:ext cx="1082675" cy="419100"/>
        </p:xfrm>
        <a:graphic>
          <a:graphicData uri="http://schemas.openxmlformats.org/presentationml/2006/ole">
            <mc:AlternateContent xmlns:mc="http://schemas.openxmlformats.org/markup-compatibility/2006">
              <mc:Choice xmlns:v="urn:schemas-microsoft-com:vml" Requires="v">
                <p:oleObj spid="_x0000_s456407" name="Equation" r:id="rId18" imgW="609480" imgH="203040" progId="Equation.DSMT4">
                  <p:embed/>
                </p:oleObj>
              </mc:Choice>
              <mc:Fallback>
                <p:oleObj name="Equation" r:id="rId18" imgW="60948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13525" y="3810000"/>
                        <a:ext cx="1082675" cy="419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10" name="Object 14"/>
          <p:cNvGraphicFramePr>
            <a:graphicFrameLocks noChangeAspect="1"/>
          </p:cNvGraphicFramePr>
          <p:nvPr/>
        </p:nvGraphicFramePr>
        <p:xfrm>
          <a:off x="7697787" y="3810000"/>
          <a:ext cx="608013" cy="341313"/>
        </p:xfrm>
        <a:graphic>
          <a:graphicData uri="http://schemas.openxmlformats.org/presentationml/2006/ole">
            <mc:AlternateContent xmlns:mc="http://schemas.openxmlformats.org/markup-compatibility/2006">
              <mc:Choice xmlns:v="urn:schemas-microsoft-com:vml" Requires="v">
                <p:oleObj spid="_x0000_s456408" name="Equation" r:id="rId20" imgW="342720" imgH="164880" progId="Equation.DSMT4">
                  <p:embed/>
                </p:oleObj>
              </mc:Choice>
              <mc:Fallback>
                <p:oleObj name="Equation" r:id="rId20" imgW="34272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97787" y="3810000"/>
                        <a:ext cx="608013" cy="3413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9311" name="Text Box 15"/>
          <p:cNvSpPr txBox="1">
            <a:spLocks noChangeArrowheads="1"/>
          </p:cNvSpPr>
          <p:nvPr/>
        </p:nvSpPr>
        <p:spPr bwMode="auto">
          <a:xfrm>
            <a:off x="7002463" y="1966913"/>
            <a:ext cx="1608137" cy="395287"/>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Self Inductance</a:t>
            </a:r>
          </a:p>
        </p:txBody>
      </p:sp>
      <p:graphicFrame>
        <p:nvGraphicFramePr>
          <p:cNvPr id="439312" name="Object 16"/>
          <p:cNvGraphicFramePr>
            <a:graphicFrameLocks noChangeAspect="1"/>
          </p:cNvGraphicFramePr>
          <p:nvPr/>
        </p:nvGraphicFramePr>
        <p:xfrm>
          <a:off x="7026275" y="1143000"/>
          <a:ext cx="898525" cy="558800"/>
        </p:xfrm>
        <a:graphic>
          <a:graphicData uri="http://schemas.openxmlformats.org/presentationml/2006/ole">
            <mc:AlternateContent xmlns:mc="http://schemas.openxmlformats.org/markup-compatibility/2006">
              <mc:Choice xmlns:v="urn:schemas-microsoft-com:vml" Requires="v">
                <p:oleObj spid="_x0000_s456409" name="Equation" r:id="rId22" imgW="330120" imgH="203040" progId="Equation.DSMT4">
                  <p:embed/>
                </p:oleObj>
              </mc:Choice>
              <mc:Fallback>
                <p:oleObj name="Equation" r:id="rId22" imgW="3301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6275" y="1143000"/>
                        <a:ext cx="898525" cy="558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13" name="Object 17"/>
          <p:cNvGraphicFramePr>
            <a:graphicFrameLocks noChangeAspect="1"/>
          </p:cNvGraphicFramePr>
          <p:nvPr/>
        </p:nvGraphicFramePr>
        <p:xfrm>
          <a:off x="7864475" y="1181100"/>
          <a:ext cx="898525" cy="419100"/>
        </p:xfrm>
        <a:graphic>
          <a:graphicData uri="http://schemas.openxmlformats.org/presentationml/2006/ole">
            <mc:AlternateContent xmlns:mc="http://schemas.openxmlformats.org/markup-compatibility/2006">
              <mc:Choice xmlns:v="urn:schemas-microsoft-com:vml" Requires="v">
                <p:oleObj spid="_x0000_s456410" name="Equation" r:id="rId24" imgW="330120" imgH="152280" progId="Equation.DSMT4">
                  <p:embed/>
                </p:oleObj>
              </mc:Choice>
              <mc:Fallback>
                <p:oleObj name="Equation" r:id="rId24" imgW="330120" imgH="152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64475" y="1181100"/>
                        <a:ext cx="898525" cy="419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14" name="Object 18"/>
          <p:cNvGraphicFramePr>
            <a:graphicFrameLocks noChangeAspect="1"/>
          </p:cNvGraphicFramePr>
          <p:nvPr/>
        </p:nvGraphicFramePr>
        <p:xfrm>
          <a:off x="8153400" y="1181100"/>
          <a:ext cx="346075" cy="419100"/>
        </p:xfrm>
        <a:graphic>
          <a:graphicData uri="http://schemas.openxmlformats.org/presentationml/2006/ole">
            <mc:AlternateContent xmlns:mc="http://schemas.openxmlformats.org/markup-compatibility/2006">
              <mc:Choice xmlns:v="urn:schemas-microsoft-com:vml" Requires="v">
                <p:oleObj spid="_x0000_s456411" name="Equation" r:id="rId26" imgW="126720" imgH="152280" progId="Equation.DSMT4">
                  <p:embed/>
                </p:oleObj>
              </mc:Choice>
              <mc:Fallback>
                <p:oleObj name="Equation" r:id="rId26" imgW="12672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53400" y="1181100"/>
                        <a:ext cx="346075" cy="419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9337861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DD580C59-326B-7B47-898C-6EEFE92D9744}" type="slidenum">
              <a:rPr lang="en-US"/>
              <a:pPr/>
              <a:t>76</a:t>
            </a:fld>
            <a:endParaRPr lang="en-US"/>
          </a:p>
        </p:txBody>
      </p:sp>
      <p:sp>
        <p:nvSpPr>
          <p:cNvPr id="440322" name="Rectangle 2"/>
          <p:cNvSpPr>
            <a:spLocks noGrp="1" noChangeArrowheads="1"/>
          </p:cNvSpPr>
          <p:nvPr>
            <p:ph type="title"/>
          </p:nvPr>
        </p:nvSpPr>
        <p:spPr>
          <a:xfrm>
            <a:off x="381000" y="304800"/>
            <a:ext cx="8534400" cy="609600"/>
          </a:xfrm>
        </p:spPr>
        <p:txBody>
          <a:bodyPr/>
          <a:lstStyle/>
          <a:p>
            <a:r>
              <a:rPr lang="en-US" dirty="0"/>
              <a:t>So what in the world is the Inductance?</a:t>
            </a:r>
          </a:p>
        </p:txBody>
      </p:sp>
      <p:graphicFrame>
        <p:nvGraphicFramePr>
          <p:cNvPr id="440323" name="Object 3"/>
          <p:cNvGraphicFramePr>
            <a:graphicFrameLocks noChangeAspect="1"/>
          </p:cNvGraphicFramePr>
          <p:nvPr/>
        </p:nvGraphicFramePr>
        <p:xfrm>
          <a:off x="-76200" y="-152400"/>
          <a:ext cx="914400" cy="190500"/>
        </p:xfrm>
        <a:graphic>
          <a:graphicData uri="http://schemas.openxmlformats.org/presentationml/2006/ole">
            <mc:AlternateContent xmlns:mc="http://schemas.openxmlformats.org/markup-compatibility/2006">
              <mc:Choice xmlns:v="urn:schemas-microsoft-com:vml" Requires="v">
                <p:oleObj spid="_x0000_s45691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4" name="Object 4"/>
          <p:cNvGraphicFramePr>
            <a:graphicFrameLocks noChangeAspect="1"/>
          </p:cNvGraphicFramePr>
          <p:nvPr/>
        </p:nvGraphicFramePr>
        <p:xfrm>
          <a:off x="400050" y="-139700"/>
          <a:ext cx="114300" cy="165100"/>
        </p:xfrm>
        <a:graphic>
          <a:graphicData uri="http://schemas.openxmlformats.org/presentationml/2006/ole">
            <mc:AlternateContent xmlns:mc="http://schemas.openxmlformats.org/markup-compatibility/2006">
              <mc:Choice xmlns:v="urn:schemas-microsoft-com:vml" Requires="v">
                <p:oleObj spid="_x0000_s45691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39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5" name="Object 5"/>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691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26" name="Rectangle 6"/>
          <p:cNvSpPr>
            <a:spLocks noGrp="1" noChangeArrowheads="1"/>
          </p:cNvSpPr>
          <p:nvPr>
            <p:ph type="body" idx="1"/>
          </p:nvPr>
        </p:nvSpPr>
        <p:spPr>
          <a:xfrm>
            <a:off x="457200" y="990600"/>
            <a:ext cx="8458200" cy="5181600"/>
          </a:xfrm>
        </p:spPr>
        <p:txBody>
          <a:bodyPr/>
          <a:lstStyle/>
          <a:p>
            <a:r>
              <a:rPr lang="en-US" dirty="0"/>
              <a:t>It is an impediment onto the electrical current due to the existence of changing flux</a:t>
            </a:r>
          </a:p>
          <a:p>
            <a:r>
              <a:rPr lang="en-US" dirty="0"/>
              <a:t>So what?</a:t>
            </a:r>
          </a:p>
          <a:p>
            <a:r>
              <a:rPr lang="en-US" dirty="0"/>
              <a:t>In other words, it behaves like a resistance to the varying current, such as AC, that causes the constant change of flux</a:t>
            </a:r>
          </a:p>
          <a:p>
            <a:r>
              <a:rPr lang="en-US" dirty="0"/>
              <a:t>But it also provides means to store energy, just like the capacitance</a:t>
            </a:r>
          </a:p>
        </p:txBody>
      </p:sp>
      <p:graphicFrame>
        <p:nvGraphicFramePr>
          <p:cNvPr id="440327" name="Object 7"/>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691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7173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E01D045C-D41F-134C-A2D8-048E9520F217}" type="slidenum">
              <a:rPr lang="en-US"/>
              <a:pPr/>
              <a:t>77</a:t>
            </a:fld>
            <a:endParaRPr lang="en-US"/>
          </a:p>
        </p:txBody>
      </p:sp>
      <p:sp>
        <p:nvSpPr>
          <p:cNvPr id="438274" name="Rectangle 2"/>
          <p:cNvSpPr>
            <a:spLocks noGrp="1" noChangeArrowheads="1"/>
          </p:cNvSpPr>
          <p:nvPr>
            <p:ph type="title"/>
          </p:nvPr>
        </p:nvSpPr>
        <p:spPr>
          <a:xfrm>
            <a:off x="381000" y="76200"/>
            <a:ext cx="8534400" cy="609600"/>
          </a:xfrm>
        </p:spPr>
        <p:txBody>
          <a:bodyPr/>
          <a:lstStyle/>
          <a:p>
            <a:r>
              <a:rPr lang="en-US"/>
              <a:t>Self Inductance</a:t>
            </a:r>
          </a:p>
        </p:txBody>
      </p:sp>
      <p:graphicFrame>
        <p:nvGraphicFramePr>
          <p:cNvPr id="43827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5793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27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5793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827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793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8278" name="Rectangle 6"/>
          <p:cNvSpPr>
            <a:spLocks noGrp="1" noChangeArrowheads="1"/>
          </p:cNvSpPr>
          <p:nvPr>
            <p:ph type="body" idx="1"/>
          </p:nvPr>
        </p:nvSpPr>
        <p:spPr>
          <a:xfrm>
            <a:off x="152400" y="685800"/>
            <a:ext cx="8534400" cy="5562600"/>
          </a:xfrm>
        </p:spPr>
        <p:txBody>
          <a:bodyPr/>
          <a:lstStyle/>
          <a:p>
            <a:pPr>
              <a:lnSpc>
                <a:spcPct val="90000"/>
              </a:lnSpc>
            </a:pPr>
            <a:r>
              <a:rPr lang="en-US" sz="2800"/>
              <a:t>The concept of inductance applies to a single isolated coil of N turns.  How does this happen?</a:t>
            </a:r>
          </a:p>
          <a:p>
            <a:pPr lvl="1">
              <a:lnSpc>
                <a:spcPct val="90000"/>
              </a:lnSpc>
            </a:pPr>
            <a:r>
              <a:rPr lang="en-US" sz="2400"/>
              <a:t>When a changing current passes through a coil</a:t>
            </a:r>
          </a:p>
          <a:p>
            <a:pPr lvl="1">
              <a:lnSpc>
                <a:spcPct val="90000"/>
              </a:lnSpc>
            </a:pPr>
            <a:r>
              <a:rPr lang="en-US" sz="2400"/>
              <a:t>A changing magnetic flux is produced inside the coil</a:t>
            </a:r>
          </a:p>
          <a:p>
            <a:pPr lvl="1">
              <a:lnSpc>
                <a:spcPct val="90000"/>
              </a:lnSpc>
            </a:pPr>
            <a:r>
              <a:rPr lang="en-US" sz="2400"/>
              <a:t>The changing magnetic flux in turn induces an emf in the same coil</a:t>
            </a:r>
          </a:p>
          <a:p>
            <a:pPr lvl="1">
              <a:lnSpc>
                <a:spcPct val="90000"/>
              </a:lnSpc>
            </a:pPr>
            <a:r>
              <a:rPr lang="en-US" sz="2400"/>
              <a:t>This emf opposes the change in flux.  Whose law is this?</a:t>
            </a:r>
          </a:p>
          <a:p>
            <a:pPr lvl="2">
              <a:lnSpc>
                <a:spcPct val="90000"/>
              </a:lnSpc>
            </a:pPr>
            <a:r>
              <a:rPr lang="en-US" sz="2000"/>
              <a:t>Lenz’s law</a:t>
            </a:r>
          </a:p>
          <a:p>
            <a:pPr>
              <a:lnSpc>
                <a:spcPct val="90000"/>
              </a:lnSpc>
            </a:pPr>
            <a:r>
              <a:rPr lang="en-US" sz="2800"/>
              <a:t>What would this do?</a:t>
            </a:r>
          </a:p>
          <a:p>
            <a:pPr lvl="1">
              <a:lnSpc>
                <a:spcPct val="90000"/>
              </a:lnSpc>
            </a:pPr>
            <a:r>
              <a:rPr lang="en-US" sz="2400"/>
              <a:t>When the current through the coil is increasing?</a:t>
            </a:r>
          </a:p>
          <a:p>
            <a:pPr lvl="2">
              <a:lnSpc>
                <a:spcPct val="90000"/>
              </a:lnSpc>
            </a:pPr>
            <a:r>
              <a:rPr lang="en-US" sz="2000"/>
              <a:t>The increasing magnetic flux induces an emf that opposes the original current</a:t>
            </a:r>
          </a:p>
          <a:p>
            <a:pPr lvl="2">
              <a:lnSpc>
                <a:spcPct val="90000"/>
              </a:lnSpc>
            </a:pPr>
            <a:r>
              <a:rPr lang="en-US" sz="2000"/>
              <a:t>This tends to impedes its increase, trying to maintain the original current</a:t>
            </a:r>
          </a:p>
          <a:p>
            <a:pPr lvl="1">
              <a:lnSpc>
                <a:spcPct val="90000"/>
              </a:lnSpc>
            </a:pPr>
            <a:r>
              <a:rPr lang="en-US" sz="2400"/>
              <a:t>When the current through the coil is decreasing?</a:t>
            </a:r>
          </a:p>
          <a:p>
            <a:pPr lvl="2">
              <a:lnSpc>
                <a:spcPct val="90000"/>
              </a:lnSpc>
            </a:pPr>
            <a:r>
              <a:rPr lang="en-US" sz="2000"/>
              <a:t>The decreasing flux induces an emf in the same direction as the current</a:t>
            </a:r>
          </a:p>
          <a:p>
            <a:pPr lvl="2">
              <a:lnSpc>
                <a:spcPct val="90000"/>
              </a:lnSpc>
            </a:pPr>
            <a:r>
              <a:rPr lang="en-US" sz="2000"/>
              <a:t>This tends to increase the flux, trying to maintain the original current</a:t>
            </a:r>
          </a:p>
        </p:txBody>
      </p:sp>
      <p:graphicFrame>
        <p:nvGraphicFramePr>
          <p:cNvPr id="43827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5793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74470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July 5,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707ED0C3-0155-AF47-8503-18D56894E4E4}" type="slidenum">
              <a:rPr lang="en-US"/>
              <a:pPr/>
              <a:t>78</a:t>
            </a:fld>
            <a:endParaRPr lang="en-US"/>
          </a:p>
        </p:txBody>
      </p:sp>
      <p:sp>
        <p:nvSpPr>
          <p:cNvPr id="439298" name="Rectangle 2"/>
          <p:cNvSpPr>
            <a:spLocks noGrp="1" noChangeArrowheads="1"/>
          </p:cNvSpPr>
          <p:nvPr>
            <p:ph type="title"/>
          </p:nvPr>
        </p:nvSpPr>
        <p:spPr>
          <a:xfrm>
            <a:off x="381000" y="0"/>
            <a:ext cx="8534400" cy="609600"/>
          </a:xfrm>
        </p:spPr>
        <p:txBody>
          <a:bodyPr/>
          <a:lstStyle/>
          <a:p>
            <a:r>
              <a:rPr lang="en-US" dirty="0"/>
              <a:t>Self Inductance</a:t>
            </a:r>
          </a:p>
        </p:txBody>
      </p:sp>
      <p:graphicFrame>
        <p:nvGraphicFramePr>
          <p:cNvPr id="439299" name="Object 3"/>
          <p:cNvGraphicFramePr>
            <a:graphicFrameLocks noChangeAspect="1"/>
          </p:cNvGraphicFramePr>
          <p:nvPr/>
        </p:nvGraphicFramePr>
        <p:xfrm>
          <a:off x="-76200" y="-152400"/>
          <a:ext cx="914400" cy="190500"/>
        </p:xfrm>
        <a:graphic>
          <a:graphicData uri="http://schemas.openxmlformats.org/presentationml/2006/ole">
            <mc:AlternateContent xmlns:mc="http://schemas.openxmlformats.org/markup-compatibility/2006">
              <mc:Choice xmlns:v="urn:schemas-microsoft-com:vml" Requires="v">
                <p:oleObj spid="_x0000_s45947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9300" name="Object 4"/>
          <p:cNvGraphicFramePr>
            <a:graphicFrameLocks noChangeAspect="1"/>
          </p:cNvGraphicFramePr>
          <p:nvPr/>
        </p:nvGraphicFramePr>
        <p:xfrm>
          <a:off x="400050" y="-139700"/>
          <a:ext cx="114300" cy="165100"/>
        </p:xfrm>
        <a:graphic>
          <a:graphicData uri="http://schemas.openxmlformats.org/presentationml/2006/ole">
            <mc:AlternateContent xmlns:mc="http://schemas.openxmlformats.org/markup-compatibility/2006">
              <mc:Choice xmlns:v="urn:schemas-microsoft-com:vml" Requires="v">
                <p:oleObj spid="_x0000_s45947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39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9301" name="Object 5"/>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947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9302" name="Rectangle 6"/>
          <p:cNvSpPr>
            <a:spLocks noGrp="1" noChangeArrowheads="1"/>
          </p:cNvSpPr>
          <p:nvPr>
            <p:ph type="body" idx="1"/>
          </p:nvPr>
        </p:nvSpPr>
        <p:spPr>
          <a:xfrm>
            <a:off x="457200" y="685800"/>
            <a:ext cx="8458200" cy="5867400"/>
          </a:xfrm>
        </p:spPr>
        <p:txBody>
          <a:bodyPr/>
          <a:lstStyle/>
          <a:p>
            <a:pPr>
              <a:lnSpc>
                <a:spcPct val="90000"/>
              </a:lnSpc>
            </a:pPr>
            <a:r>
              <a:rPr lang="en-US" dirty="0"/>
              <a:t>Since the magnetic flux</a:t>
            </a:r>
            <a:r>
              <a:rPr lang="en-US" dirty="0" smtClean="0"/>
              <a:t> </a:t>
            </a:r>
            <a:r>
              <a:rPr lang="en-US" dirty="0" smtClean="0">
                <a:latin typeface="Symbol" charset="2"/>
              </a:rPr>
              <a:t>Φ</a:t>
            </a:r>
            <a:r>
              <a:rPr lang="en-US" baseline="-25000" dirty="0" smtClean="0"/>
              <a:t>B</a:t>
            </a:r>
            <a:r>
              <a:rPr lang="en-US" dirty="0" smtClean="0"/>
              <a:t> </a:t>
            </a:r>
            <a:r>
              <a:rPr lang="en-US" dirty="0"/>
              <a:t>passing through N turn coil is proportional to current </a:t>
            </a:r>
            <a:r>
              <a:rPr lang="en-US" dirty="0">
                <a:latin typeface="Monotype Corsiva" charset="0"/>
              </a:rPr>
              <a:t>I</a:t>
            </a:r>
            <a:r>
              <a:rPr lang="en-US" dirty="0"/>
              <a:t> in the coil,</a:t>
            </a:r>
          </a:p>
          <a:p>
            <a:pPr>
              <a:lnSpc>
                <a:spcPct val="90000"/>
              </a:lnSpc>
            </a:pPr>
            <a:r>
              <a:rPr lang="en-US" dirty="0"/>
              <a:t>We define self-inductance, </a:t>
            </a:r>
            <a:r>
              <a:rPr lang="en-US" dirty="0">
                <a:latin typeface="Monotype Corsiva" charset="0"/>
              </a:rPr>
              <a:t>L</a:t>
            </a:r>
            <a:r>
              <a:rPr lang="en-US" dirty="0"/>
              <a:t>:</a:t>
            </a:r>
          </a:p>
          <a:p>
            <a:pPr>
              <a:lnSpc>
                <a:spcPct val="90000"/>
              </a:lnSpc>
              <a:buFontTx/>
              <a:buNone/>
            </a:pPr>
            <a:r>
              <a:rPr lang="en-US" dirty="0"/>
              <a:t> </a:t>
            </a:r>
          </a:p>
          <a:p>
            <a:pPr>
              <a:lnSpc>
                <a:spcPct val="90000"/>
              </a:lnSpc>
            </a:pPr>
            <a:r>
              <a:rPr lang="en-US" dirty="0"/>
              <a:t>The induced </a:t>
            </a:r>
            <a:r>
              <a:rPr lang="en-US" dirty="0" err="1"/>
              <a:t>emf</a:t>
            </a:r>
            <a:r>
              <a:rPr lang="en-US" dirty="0"/>
              <a:t> in a coil of self-inductance </a:t>
            </a:r>
            <a:r>
              <a:rPr lang="en-US" dirty="0">
                <a:latin typeface="Monotype Corsiva" charset="0"/>
              </a:rPr>
              <a:t>L</a:t>
            </a:r>
            <a:r>
              <a:rPr lang="en-US" dirty="0"/>
              <a:t> is</a:t>
            </a:r>
          </a:p>
          <a:p>
            <a:pPr lvl="1">
              <a:lnSpc>
                <a:spcPct val="90000"/>
              </a:lnSpc>
            </a:pPr>
            <a:r>
              <a:rPr lang="en-US" dirty="0"/>
              <a:t> </a:t>
            </a:r>
          </a:p>
          <a:p>
            <a:pPr lvl="1">
              <a:lnSpc>
                <a:spcPct val="90000"/>
              </a:lnSpc>
            </a:pPr>
            <a:r>
              <a:rPr lang="en-US" dirty="0"/>
              <a:t>What is the unit for self-inductance?</a:t>
            </a:r>
          </a:p>
          <a:p>
            <a:pPr>
              <a:lnSpc>
                <a:spcPct val="90000"/>
              </a:lnSpc>
            </a:pPr>
            <a:r>
              <a:rPr lang="en-US" dirty="0"/>
              <a:t>What does magnitude of </a:t>
            </a:r>
            <a:r>
              <a:rPr lang="en-US" dirty="0">
                <a:latin typeface="Monotype Corsiva" charset="0"/>
              </a:rPr>
              <a:t>L</a:t>
            </a:r>
            <a:r>
              <a:rPr lang="en-US" dirty="0"/>
              <a:t> depend on?</a:t>
            </a:r>
          </a:p>
          <a:p>
            <a:pPr lvl="1">
              <a:lnSpc>
                <a:spcPct val="90000"/>
              </a:lnSpc>
            </a:pPr>
            <a:r>
              <a:rPr lang="en-US" dirty="0"/>
              <a:t>Geometry and the presence of a ferromagnetic material</a:t>
            </a:r>
          </a:p>
          <a:p>
            <a:pPr>
              <a:lnSpc>
                <a:spcPct val="90000"/>
              </a:lnSpc>
            </a:pPr>
            <a:r>
              <a:rPr lang="en-US" dirty="0"/>
              <a:t>Self inductance can be defined for any circuit or part of a circuit</a:t>
            </a:r>
          </a:p>
        </p:txBody>
      </p:sp>
      <p:graphicFrame>
        <p:nvGraphicFramePr>
          <p:cNvPr id="439303" name="Object 7"/>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947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9304" name="Object 8"/>
          <p:cNvGraphicFramePr>
            <a:graphicFrameLocks noChangeAspect="1"/>
          </p:cNvGraphicFramePr>
          <p:nvPr/>
        </p:nvGraphicFramePr>
        <p:xfrm>
          <a:off x="1447800" y="3375025"/>
          <a:ext cx="425450" cy="282575"/>
        </p:xfrm>
        <a:graphic>
          <a:graphicData uri="http://schemas.openxmlformats.org/presentationml/2006/ole">
            <mc:AlternateContent xmlns:mc="http://schemas.openxmlformats.org/markup-compatibility/2006">
              <mc:Choice xmlns:v="urn:schemas-microsoft-com:vml" Requires="v">
                <p:oleObj spid="_x0000_s459474" name="Equation" r:id="rId8" imgW="228600" imgH="139680" progId="Equation.DSMT4">
                  <p:embed/>
                </p:oleObj>
              </mc:Choice>
              <mc:Fallback>
                <p:oleObj name="Equation" r:id="rId8" imgW="2286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375025"/>
                        <a:ext cx="425450" cy="282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5" name="Object 9"/>
          <p:cNvGraphicFramePr>
            <a:graphicFrameLocks noChangeAspect="1"/>
          </p:cNvGraphicFramePr>
          <p:nvPr/>
        </p:nvGraphicFramePr>
        <p:xfrm>
          <a:off x="6043613" y="3824288"/>
          <a:ext cx="585787" cy="314325"/>
        </p:xfrm>
        <a:graphic>
          <a:graphicData uri="http://schemas.openxmlformats.org/presentationml/2006/ole">
            <mc:AlternateContent xmlns:mc="http://schemas.openxmlformats.org/markup-compatibility/2006">
              <mc:Choice xmlns:v="urn:schemas-microsoft-com:vml" Requires="v">
                <p:oleObj spid="_x0000_s459475" name="Equation" r:id="rId10" imgW="330120" imgH="152280" progId="Equation.DSMT4">
                  <p:embed/>
                </p:oleObj>
              </mc:Choice>
              <mc:Fallback>
                <p:oleObj name="Equation" r:id="rId10" imgW="33012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3613" y="3824288"/>
                        <a:ext cx="585787" cy="3143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6" name="Object 10"/>
          <p:cNvGraphicFramePr>
            <a:graphicFrameLocks noChangeAspect="1"/>
          </p:cNvGraphicFramePr>
          <p:nvPr/>
        </p:nvGraphicFramePr>
        <p:xfrm>
          <a:off x="5410200" y="1752600"/>
          <a:ext cx="1295400" cy="909638"/>
        </p:xfrm>
        <a:graphic>
          <a:graphicData uri="http://schemas.openxmlformats.org/presentationml/2006/ole">
            <mc:AlternateContent xmlns:mc="http://schemas.openxmlformats.org/markup-compatibility/2006">
              <mc:Choice xmlns:v="urn:schemas-microsoft-com:vml" Requires="v">
                <p:oleObj spid="_x0000_s459476" name="Equation" r:id="rId12" imgW="609480" imgH="368280" progId="Equation.DSMT4">
                  <p:embed/>
                </p:oleObj>
              </mc:Choice>
              <mc:Fallback>
                <p:oleObj name="Equation" r:id="rId12" imgW="609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1752600"/>
                        <a:ext cx="1295400" cy="909638"/>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7" name="Object 11"/>
          <p:cNvGraphicFramePr>
            <a:graphicFrameLocks noChangeAspect="1"/>
          </p:cNvGraphicFramePr>
          <p:nvPr/>
        </p:nvGraphicFramePr>
        <p:xfrm>
          <a:off x="1828800" y="3124200"/>
          <a:ext cx="1254125" cy="746125"/>
        </p:xfrm>
        <a:graphic>
          <a:graphicData uri="http://schemas.openxmlformats.org/presentationml/2006/ole">
            <mc:AlternateContent xmlns:mc="http://schemas.openxmlformats.org/markup-compatibility/2006">
              <mc:Choice xmlns:v="urn:schemas-microsoft-com:vml" Requires="v">
                <p:oleObj spid="_x0000_s459477" name="Equation" r:id="rId14" imgW="672840" imgH="368280" progId="Equation.DSMT4">
                  <p:embed/>
                </p:oleObj>
              </mc:Choice>
              <mc:Fallback>
                <p:oleObj name="Equation" r:id="rId14" imgW="67284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3124200"/>
                        <a:ext cx="1254125"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8" name="Object 12"/>
          <p:cNvGraphicFramePr>
            <a:graphicFrameLocks noChangeAspect="1"/>
          </p:cNvGraphicFramePr>
          <p:nvPr/>
        </p:nvGraphicFramePr>
        <p:xfrm>
          <a:off x="3048000" y="3124200"/>
          <a:ext cx="733425" cy="746125"/>
        </p:xfrm>
        <a:graphic>
          <a:graphicData uri="http://schemas.openxmlformats.org/presentationml/2006/ole">
            <mc:AlternateContent xmlns:mc="http://schemas.openxmlformats.org/markup-compatibility/2006">
              <mc:Choice xmlns:v="urn:schemas-microsoft-com:vml" Requires="v">
                <p:oleObj spid="_x0000_s459478"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0" y="3124200"/>
                        <a:ext cx="733425" cy="746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09" name="Object 13"/>
          <p:cNvGraphicFramePr>
            <a:graphicFrameLocks noChangeAspect="1"/>
          </p:cNvGraphicFramePr>
          <p:nvPr/>
        </p:nvGraphicFramePr>
        <p:xfrm>
          <a:off x="6613525" y="3810000"/>
          <a:ext cx="1082675" cy="419100"/>
        </p:xfrm>
        <a:graphic>
          <a:graphicData uri="http://schemas.openxmlformats.org/presentationml/2006/ole">
            <mc:AlternateContent xmlns:mc="http://schemas.openxmlformats.org/markup-compatibility/2006">
              <mc:Choice xmlns:v="urn:schemas-microsoft-com:vml" Requires="v">
                <p:oleObj spid="_x0000_s459479" name="Equation" r:id="rId18" imgW="609480" imgH="203040" progId="Equation.DSMT4">
                  <p:embed/>
                </p:oleObj>
              </mc:Choice>
              <mc:Fallback>
                <p:oleObj name="Equation" r:id="rId18" imgW="60948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13525" y="3810000"/>
                        <a:ext cx="1082675" cy="419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10" name="Object 14"/>
          <p:cNvGraphicFramePr>
            <a:graphicFrameLocks noChangeAspect="1"/>
          </p:cNvGraphicFramePr>
          <p:nvPr/>
        </p:nvGraphicFramePr>
        <p:xfrm>
          <a:off x="7697787" y="3810000"/>
          <a:ext cx="608013" cy="341313"/>
        </p:xfrm>
        <a:graphic>
          <a:graphicData uri="http://schemas.openxmlformats.org/presentationml/2006/ole">
            <mc:AlternateContent xmlns:mc="http://schemas.openxmlformats.org/markup-compatibility/2006">
              <mc:Choice xmlns:v="urn:schemas-microsoft-com:vml" Requires="v">
                <p:oleObj spid="_x0000_s459480" name="Equation" r:id="rId20" imgW="342720" imgH="164880" progId="Equation.DSMT4">
                  <p:embed/>
                </p:oleObj>
              </mc:Choice>
              <mc:Fallback>
                <p:oleObj name="Equation" r:id="rId20" imgW="34272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97787" y="3810000"/>
                        <a:ext cx="608013" cy="3413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9311" name="Text Box 15"/>
          <p:cNvSpPr txBox="1">
            <a:spLocks noChangeArrowheads="1"/>
          </p:cNvSpPr>
          <p:nvPr/>
        </p:nvSpPr>
        <p:spPr bwMode="auto">
          <a:xfrm>
            <a:off x="7002463" y="1966913"/>
            <a:ext cx="1608137" cy="395287"/>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Self Inductance</a:t>
            </a:r>
          </a:p>
        </p:txBody>
      </p:sp>
      <p:graphicFrame>
        <p:nvGraphicFramePr>
          <p:cNvPr id="439312" name="Object 16"/>
          <p:cNvGraphicFramePr>
            <a:graphicFrameLocks noChangeAspect="1"/>
          </p:cNvGraphicFramePr>
          <p:nvPr/>
        </p:nvGraphicFramePr>
        <p:xfrm>
          <a:off x="7026275" y="1143000"/>
          <a:ext cx="898525" cy="558800"/>
        </p:xfrm>
        <a:graphic>
          <a:graphicData uri="http://schemas.openxmlformats.org/presentationml/2006/ole">
            <mc:AlternateContent xmlns:mc="http://schemas.openxmlformats.org/markup-compatibility/2006">
              <mc:Choice xmlns:v="urn:schemas-microsoft-com:vml" Requires="v">
                <p:oleObj spid="_x0000_s459481" name="Equation" r:id="rId22" imgW="330120" imgH="203040" progId="Equation.DSMT4">
                  <p:embed/>
                </p:oleObj>
              </mc:Choice>
              <mc:Fallback>
                <p:oleObj name="Equation" r:id="rId22" imgW="3301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6275" y="1143000"/>
                        <a:ext cx="898525" cy="558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13" name="Object 17"/>
          <p:cNvGraphicFramePr>
            <a:graphicFrameLocks noChangeAspect="1"/>
          </p:cNvGraphicFramePr>
          <p:nvPr/>
        </p:nvGraphicFramePr>
        <p:xfrm>
          <a:off x="7864475" y="1181100"/>
          <a:ext cx="898525" cy="419100"/>
        </p:xfrm>
        <a:graphic>
          <a:graphicData uri="http://schemas.openxmlformats.org/presentationml/2006/ole">
            <mc:AlternateContent xmlns:mc="http://schemas.openxmlformats.org/markup-compatibility/2006">
              <mc:Choice xmlns:v="urn:schemas-microsoft-com:vml" Requires="v">
                <p:oleObj spid="_x0000_s459482" name="Equation" r:id="rId24" imgW="330120" imgH="152280" progId="Equation.DSMT4">
                  <p:embed/>
                </p:oleObj>
              </mc:Choice>
              <mc:Fallback>
                <p:oleObj name="Equation" r:id="rId24" imgW="330120" imgH="152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64475" y="1181100"/>
                        <a:ext cx="898525" cy="419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9314" name="Object 18"/>
          <p:cNvGraphicFramePr>
            <a:graphicFrameLocks noChangeAspect="1"/>
          </p:cNvGraphicFramePr>
          <p:nvPr/>
        </p:nvGraphicFramePr>
        <p:xfrm>
          <a:off x="8153400" y="1181100"/>
          <a:ext cx="346075" cy="419100"/>
        </p:xfrm>
        <a:graphic>
          <a:graphicData uri="http://schemas.openxmlformats.org/presentationml/2006/ole">
            <mc:AlternateContent xmlns:mc="http://schemas.openxmlformats.org/markup-compatibility/2006">
              <mc:Choice xmlns:v="urn:schemas-microsoft-com:vml" Requires="v">
                <p:oleObj spid="_x0000_s459483" name="Equation" r:id="rId26" imgW="126720" imgH="152280" progId="Equation.DSMT4">
                  <p:embed/>
                </p:oleObj>
              </mc:Choice>
              <mc:Fallback>
                <p:oleObj name="Equation" r:id="rId26" imgW="12672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53400" y="1181100"/>
                        <a:ext cx="346075" cy="419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82247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July 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DD580C59-326B-7B47-898C-6EEFE92D9744}" type="slidenum">
              <a:rPr lang="en-US"/>
              <a:pPr/>
              <a:t>79</a:t>
            </a:fld>
            <a:endParaRPr lang="en-US"/>
          </a:p>
        </p:txBody>
      </p:sp>
      <p:sp>
        <p:nvSpPr>
          <p:cNvPr id="440322" name="Rectangle 2"/>
          <p:cNvSpPr>
            <a:spLocks noGrp="1" noChangeArrowheads="1"/>
          </p:cNvSpPr>
          <p:nvPr>
            <p:ph type="title"/>
          </p:nvPr>
        </p:nvSpPr>
        <p:spPr>
          <a:xfrm>
            <a:off x="381000" y="304800"/>
            <a:ext cx="8534400" cy="609600"/>
          </a:xfrm>
        </p:spPr>
        <p:txBody>
          <a:bodyPr/>
          <a:lstStyle/>
          <a:p>
            <a:r>
              <a:rPr lang="en-US" dirty="0"/>
              <a:t>So what in the world is the Inductance?</a:t>
            </a:r>
          </a:p>
        </p:txBody>
      </p:sp>
      <p:graphicFrame>
        <p:nvGraphicFramePr>
          <p:cNvPr id="440323" name="Object 3"/>
          <p:cNvGraphicFramePr>
            <a:graphicFrameLocks noChangeAspect="1"/>
          </p:cNvGraphicFramePr>
          <p:nvPr/>
        </p:nvGraphicFramePr>
        <p:xfrm>
          <a:off x="-76200" y="-152400"/>
          <a:ext cx="914400" cy="190500"/>
        </p:xfrm>
        <a:graphic>
          <a:graphicData uri="http://schemas.openxmlformats.org/presentationml/2006/ole">
            <mc:AlternateContent xmlns:mc="http://schemas.openxmlformats.org/markup-compatibility/2006">
              <mc:Choice xmlns:v="urn:schemas-microsoft-com:vml" Requires="v">
                <p:oleObj spid="_x0000_s45998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4" name="Object 4"/>
          <p:cNvGraphicFramePr>
            <a:graphicFrameLocks noChangeAspect="1"/>
          </p:cNvGraphicFramePr>
          <p:nvPr/>
        </p:nvGraphicFramePr>
        <p:xfrm>
          <a:off x="400050" y="-139700"/>
          <a:ext cx="114300" cy="165100"/>
        </p:xfrm>
        <a:graphic>
          <a:graphicData uri="http://schemas.openxmlformats.org/presentationml/2006/ole">
            <mc:AlternateContent xmlns:mc="http://schemas.openxmlformats.org/markup-compatibility/2006">
              <mc:Choice xmlns:v="urn:schemas-microsoft-com:vml" Requires="v">
                <p:oleObj spid="_x0000_s45998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39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25" name="Object 5"/>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998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26" name="Rectangle 6"/>
          <p:cNvSpPr>
            <a:spLocks noGrp="1" noChangeArrowheads="1"/>
          </p:cNvSpPr>
          <p:nvPr>
            <p:ph type="body" idx="1"/>
          </p:nvPr>
        </p:nvSpPr>
        <p:spPr>
          <a:xfrm>
            <a:off x="457200" y="990600"/>
            <a:ext cx="8458200" cy="5181600"/>
          </a:xfrm>
        </p:spPr>
        <p:txBody>
          <a:bodyPr/>
          <a:lstStyle/>
          <a:p>
            <a:r>
              <a:rPr lang="en-US" dirty="0"/>
              <a:t>It is an impediment onto the electrical current due to the existence of changing flux</a:t>
            </a:r>
          </a:p>
          <a:p>
            <a:r>
              <a:rPr lang="en-US" dirty="0"/>
              <a:t>So what?</a:t>
            </a:r>
          </a:p>
          <a:p>
            <a:r>
              <a:rPr lang="en-US" dirty="0"/>
              <a:t>In other words, it behaves like a resistance to the varying current, such as AC, that causes the constant change of flux</a:t>
            </a:r>
          </a:p>
          <a:p>
            <a:r>
              <a:rPr lang="en-US" dirty="0"/>
              <a:t>But it also provides means to store energy, just like the capacitance</a:t>
            </a:r>
          </a:p>
        </p:txBody>
      </p:sp>
      <p:graphicFrame>
        <p:nvGraphicFramePr>
          <p:cNvPr id="440327" name="Object 7"/>
          <p:cNvGraphicFramePr>
            <a:graphicFrameLocks noChangeAspect="1"/>
          </p:cNvGraphicFramePr>
          <p:nvPr/>
        </p:nvGraphicFramePr>
        <p:xfrm>
          <a:off x="0" y="-152400"/>
          <a:ext cx="914400" cy="190500"/>
        </p:xfrm>
        <a:graphic>
          <a:graphicData uri="http://schemas.openxmlformats.org/presentationml/2006/ole">
            <mc:AlternateContent xmlns:mc="http://schemas.openxmlformats.org/markup-compatibility/2006">
              <mc:Choice xmlns:v="urn:schemas-microsoft-com:vml" Requires="v">
                <p:oleObj spid="_x0000_s45998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3603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Thursday, July 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8</a:t>
            </a:fld>
            <a:endParaRPr lang="en-US"/>
          </a:p>
        </p:txBody>
      </p:sp>
      <p:sp>
        <p:nvSpPr>
          <p:cNvPr id="390146" name="Rectangle 2"/>
          <p:cNvSpPr>
            <a:spLocks noGrp="1" noChangeArrowheads="1"/>
          </p:cNvSpPr>
          <p:nvPr>
            <p:ph type="title"/>
          </p:nvPr>
        </p:nvSpPr>
        <p:spPr>
          <a:xfrm>
            <a:off x="381000" y="76200"/>
            <a:ext cx="8534400" cy="609600"/>
          </a:xfrm>
        </p:spPr>
        <p:txBody>
          <a:bodyPr/>
          <a:lstStyle/>
          <a:p>
            <a:r>
              <a:rPr lang="en-US" sz="3600"/>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76608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76608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76608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current, ampere, is defined using the definition of the force between two wires each carrying 1A of current and separated by 1m </a:t>
            </a:r>
          </a:p>
          <a:p>
            <a:endParaRPr lang="en-US" sz="2800" dirty="0"/>
          </a:p>
          <a:p>
            <a:pPr lvl="1"/>
            <a:endParaRPr lang="en-US" sz="2400" dirty="0"/>
          </a:p>
          <a:p>
            <a:pPr lvl="1"/>
            <a:r>
              <a:rPr lang="en-US" sz="2400" dirty="0"/>
              <a:t>So 1A is defined as: the current flowing each of two long parallel conductors 1m apart, which results in a force of exactly  2x10</a:t>
            </a:r>
            <a:r>
              <a:rPr lang="en-US" sz="2400" baseline="30000" dirty="0"/>
              <a:t>-7</a:t>
            </a:r>
            <a:r>
              <a:rPr lang="en-US" sz="2400" dirty="0"/>
              <a:t>N/m.</a:t>
            </a:r>
          </a:p>
          <a:p>
            <a:r>
              <a:rPr lang="en-US" sz="2800" dirty="0"/>
              <a:t>Coulomb is then defined as exactly 1C=</a:t>
            </a:r>
            <a:r>
              <a:rPr lang="en-US" sz="2800" dirty="0" smtClean="0"/>
              <a:t>1A </a:t>
            </a:r>
            <a:r>
              <a:rPr lang="en-US" sz="2800" dirty="0" err="1" smtClean="0"/>
              <a:t>s</a:t>
            </a:r>
            <a:r>
              <a:rPr lang="en-US" sz="2800" dirty="0"/>
              <a:t>.</a:t>
            </a:r>
          </a:p>
          <a:p>
            <a:r>
              <a:rPr lang="en-US" sz="2800" dirty="0"/>
              <a:t>We do it this way since</a:t>
            </a:r>
            <a:r>
              <a:rPr lang="en-US" sz="2800" dirty="0" smtClean="0"/>
              <a:t> the electric current </a:t>
            </a:r>
            <a:r>
              <a:rPr lang="en-US" sz="2800" dirty="0"/>
              <a:t>is measured more accurately and controlled more easily than</a:t>
            </a:r>
            <a:r>
              <a:rPr lang="en-US" sz="2800" dirty="0" smtClean="0"/>
              <a:t> the charge</a:t>
            </a:r>
            <a:r>
              <a:rPr lang="en-US" sz="2800" dirty="0"/>
              <a:t>.</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76608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766089" name="Equation" r:id="rId8" imgW="1307880" imgH="228600" progId="Equation.DSMT4">
                  <p:embed/>
                </p:oleObj>
              </mc:Choice>
              <mc:Fallback>
                <p:oleObj name="Equation" r:id="rId8" imgW="13078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766090" name="Equation" r:id="rId10" imgW="291960" imgH="368280" progId="Equation.DSMT4">
                  <p:embed/>
                </p:oleObj>
              </mc:Choice>
              <mc:Fallback>
                <p:oleObj name="Equation" r:id="rId10" imgW="291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766091" name="Equation" r:id="rId12" imgW="609480" imgH="368280" progId="Equation.DSMT4">
                  <p:embed/>
                </p:oleObj>
              </mc:Choice>
              <mc:Fallback>
                <p:oleObj name="Equation" r:id="rId12" imgW="609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766092" name="Equation" r:id="rId14" imgW="1562040" imgH="393480" progId="Equation.DSMT4">
                  <p:embed/>
                </p:oleObj>
              </mc:Choice>
              <mc:Fallback>
                <p:oleObj name="Equation" r:id="rId14" imgW="156204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766093" name="Equation" r:id="rId16" imgW="774360" imgH="228600" progId="Equation.DSMT4">
                  <p:embed/>
                </p:oleObj>
              </mc:Choice>
              <mc:Fallback>
                <p:oleObj name="Equation" r:id="rId16" imgW="77436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0959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July 5, 2018</a:t>
            </a:r>
            <a:endParaRPr lang="en-US"/>
          </a:p>
        </p:txBody>
      </p:sp>
      <p:sp>
        <p:nvSpPr>
          <p:cNvPr id="15" name="Footer Placeholder 4"/>
          <p:cNvSpPr>
            <a:spLocks noGrp="1"/>
          </p:cNvSpPr>
          <p:nvPr>
            <p:ph type="ftr" sz="quarter" idx="11"/>
          </p:nvPr>
        </p:nvSpPr>
        <p:spPr/>
        <p:txBody>
          <a:bodyPr/>
          <a:lstStyle/>
          <a:p>
            <a:r>
              <a:rPr lang="de-DE" smtClean="0"/>
              <a:t>PHYS 1444-001, Summer 2018               Dr. Jaehoon Yu</a:t>
            </a:r>
            <a:endParaRPr lang="en-US"/>
          </a:p>
        </p:txBody>
      </p:sp>
      <p:sp>
        <p:nvSpPr>
          <p:cNvPr id="16" name="Slide Number Placeholder 5"/>
          <p:cNvSpPr>
            <a:spLocks noGrp="1"/>
          </p:cNvSpPr>
          <p:nvPr>
            <p:ph type="sldNum" sz="quarter" idx="12"/>
          </p:nvPr>
        </p:nvSpPr>
        <p:spPr/>
        <p:txBody>
          <a:bodyPr/>
          <a:lstStyle/>
          <a:p>
            <a:fld id="{9AD7BDF0-38B5-9141-8635-6C7450B6235E}" type="slidenum">
              <a:rPr lang="en-US"/>
              <a:pPr/>
              <a:t>80</a:t>
            </a:fld>
            <a:endParaRPr lang="en-US"/>
          </a:p>
        </p:txBody>
      </p:sp>
      <p:grpSp>
        <p:nvGrpSpPr>
          <p:cNvPr id="2" name="Group 2"/>
          <p:cNvGrpSpPr>
            <a:grpSpLocks/>
          </p:cNvGrpSpPr>
          <p:nvPr/>
        </p:nvGrpSpPr>
        <p:grpSpPr bwMode="auto">
          <a:xfrm>
            <a:off x="2438400" y="1600200"/>
            <a:ext cx="3733800" cy="3200400"/>
            <a:chOff x="480" y="360"/>
            <a:chExt cx="4800" cy="3600"/>
          </a:xfrm>
        </p:grpSpPr>
        <p:pic>
          <p:nvPicPr>
            <p:cNvPr id="441347" name="Picture 3" descr="FG30_003"/>
            <p:cNvPicPr>
              <a:picLocks noChangeAspect="1" noChangeArrowheads="1"/>
            </p:cNvPicPr>
            <p:nvPr/>
          </p:nvPicPr>
          <p:blipFill>
            <a:blip r:embed="rId4"/>
            <a:srcRect/>
            <a:stretch>
              <a:fillRect/>
            </a:stretch>
          </p:blipFill>
          <p:spPr bwMode="auto">
            <a:xfrm>
              <a:off x="480" y="360"/>
              <a:ext cx="4800" cy="3600"/>
            </a:xfrm>
            <a:prstGeom prst="rect">
              <a:avLst/>
            </a:prstGeom>
            <a:noFill/>
          </p:spPr>
        </p:pic>
        <p:sp>
          <p:nvSpPr>
            <p:cNvPr id="441348" name="Rectangle 4"/>
            <p:cNvSpPr>
              <a:spLocks noChangeArrowheads="1"/>
            </p:cNvSpPr>
            <p:nvPr/>
          </p:nvSpPr>
          <p:spPr bwMode="auto">
            <a:xfrm>
              <a:off x="528" y="1968"/>
              <a:ext cx="4752" cy="158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441349" name="Rectangle 5"/>
            <p:cNvSpPr>
              <a:spLocks noChangeArrowheads="1"/>
            </p:cNvSpPr>
            <p:nvPr/>
          </p:nvSpPr>
          <p:spPr bwMode="auto">
            <a:xfrm>
              <a:off x="480" y="816"/>
              <a:ext cx="1536" cy="91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441350" name="Rectangle 6"/>
            <p:cNvSpPr>
              <a:spLocks noChangeArrowheads="1"/>
            </p:cNvSpPr>
            <p:nvPr/>
          </p:nvSpPr>
          <p:spPr bwMode="auto">
            <a:xfrm>
              <a:off x="4560" y="864"/>
              <a:ext cx="624" cy="720"/>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441351" name="Rectangle 7"/>
            <p:cNvSpPr>
              <a:spLocks noChangeArrowheads="1"/>
            </p:cNvSpPr>
            <p:nvPr/>
          </p:nvSpPr>
          <p:spPr bwMode="auto">
            <a:xfrm>
              <a:off x="2928" y="1584"/>
              <a:ext cx="432" cy="336"/>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41352" name="Rectangle 8"/>
          <p:cNvSpPr>
            <a:spLocks noGrp="1" noChangeArrowheads="1"/>
          </p:cNvSpPr>
          <p:nvPr>
            <p:ph type="title"/>
          </p:nvPr>
        </p:nvSpPr>
        <p:spPr>
          <a:xfrm>
            <a:off x="381000" y="152400"/>
            <a:ext cx="8534400" cy="609600"/>
          </a:xfrm>
        </p:spPr>
        <p:txBody>
          <a:bodyPr/>
          <a:lstStyle/>
          <a:p>
            <a:r>
              <a:rPr lang="en-US"/>
              <a:t>Inductor</a:t>
            </a:r>
          </a:p>
        </p:txBody>
      </p:sp>
      <p:graphicFrame>
        <p:nvGraphicFramePr>
          <p:cNvPr id="441353" name="Object 9"/>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100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1354" name="Object 10"/>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100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1355" name="Object 11"/>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101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1356" name="Rectangle 12"/>
          <p:cNvSpPr>
            <a:spLocks noGrp="1" noChangeArrowheads="1"/>
          </p:cNvSpPr>
          <p:nvPr>
            <p:ph type="body" idx="1"/>
          </p:nvPr>
        </p:nvSpPr>
        <p:spPr>
          <a:xfrm>
            <a:off x="304800" y="685800"/>
            <a:ext cx="8458200" cy="5791200"/>
          </a:xfrm>
        </p:spPr>
        <p:txBody>
          <a:bodyPr/>
          <a:lstStyle/>
          <a:p>
            <a:pPr>
              <a:lnSpc>
                <a:spcPct val="90000"/>
              </a:lnSpc>
            </a:pPr>
            <a:r>
              <a:rPr lang="en-US" sz="2400" dirty="0"/>
              <a:t>An electrical circuit always </a:t>
            </a:r>
            <a:r>
              <a:rPr lang="en-US" sz="2400" dirty="0" smtClean="0"/>
              <a:t>contains </a:t>
            </a:r>
            <a:r>
              <a:rPr lang="en-US" sz="2400" dirty="0"/>
              <a:t>some inductance but is normally negligibly small</a:t>
            </a:r>
          </a:p>
          <a:p>
            <a:pPr lvl="1">
              <a:lnSpc>
                <a:spcPct val="90000"/>
              </a:lnSpc>
            </a:pPr>
            <a:r>
              <a:rPr lang="en-US" sz="2000" dirty="0"/>
              <a:t>If a circuit contains a coil of many turns, it could have large inductance</a:t>
            </a:r>
          </a:p>
          <a:p>
            <a:pPr>
              <a:lnSpc>
                <a:spcPct val="90000"/>
              </a:lnSpc>
            </a:pPr>
            <a:r>
              <a:rPr lang="en-US" sz="2400" dirty="0"/>
              <a:t>A coil that has significant inductance, </a:t>
            </a:r>
            <a:r>
              <a:rPr lang="en-US" sz="2400" dirty="0">
                <a:latin typeface="Monotype Corsiva" charset="0"/>
              </a:rPr>
              <a:t>L</a:t>
            </a:r>
            <a:r>
              <a:rPr lang="en-US" sz="2400" dirty="0"/>
              <a:t>, is called an inductor and is express with the symbol</a:t>
            </a:r>
          </a:p>
          <a:p>
            <a:pPr lvl="1">
              <a:lnSpc>
                <a:spcPct val="90000"/>
              </a:lnSpc>
            </a:pPr>
            <a:r>
              <a:rPr lang="en-US" sz="2000" dirty="0"/>
              <a:t>Precision resisters are normally wire wound</a:t>
            </a:r>
          </a:p>
          <a:p>
            <a:pPr lvl="2">
              <a:lnSpc>
                <a:spcPct val="90000"/>
              </a:lnSpc>
            </a:pPr>
            <a:r>
              <a:rPr lang="en-US" sz="1800" dirty="0"/>
              <a:t>Would have both resistance and inductance</a:t>
            </a:r>
          </a:p>
          <a:p>
            <a:pPr lvl="2">
              <a:lnSpc>
                <a:spcPct val="90000"/>
              </a:lnSpc>
            </a:pPr>
            <a:r>
              <a:rPr lang="en-US" sz="1800" dirty="0"/>
              <a:t>The inductance can be minimized by winding the wire back on itself in opposite direction to cancel magnetic flux</a:t>
            </a:r>
          </a:p>
          <a:p>
            <a:pPr lvl="2">
              <a:lnSpc>
                <a:spcPct val="90000"/>
              </a:lnSpc>
            </a:pPr>
            <a:r>
              <a:rPr lang="en-US" sz="1800" dirty="0"/>
              <a:t>This is called a “non-inductive winding”</a:t>
            </a:r>
          </a:p>
          <a:p>
            <a:pPr>
              <a:lnSpc>
                <a:spcPct val="90000"/>
              </a:lnSpc>
            </a:pPr>
            <a:r>
              <a:rPr lang="en-US" sz="2400" dirty="0"/>
              <a:t>If an inductor has negligible resistance, inductance controls</a:t>
            </a:r>
            <a:r>
              <a:rPr lang="en-US" sz="2400" dirty="0" smtClean="0"/>
              <a:t> the </a:t>
            </a:r>
            <a:r>
              <a:rPr lang="en-US" sz="2400" dirty="0"/>
              <a:t>changing current</a:t>
            </a:r>
          </a:p>
          <a:p>
            <a:pPr>
              <a:lnSpc>
                <a:spcPct val="90000"/>
              </a:lnSpc>
            </a:pPr>
            <a:r>
              <a:rPr lang="en-US" sz="2400" dirty="0"/>
              <a:t>For an AC current, the greater the inductance the less the AC current</a:t>
            </a:r>
          </a:p>
          <a:p>
            <a:pPr lvl="1">
              <a:lnSpc>
                <a:spcPct val="90000"/>
              </a:lnSpc>
            </a:pPr>
            <a:r>
              <a:rPr lang="en-US" sz="2000" dirty="0"/>
              <a:t>An inductor thus acts like a resistor to impede the flow of alternating current (not to DC, though. Why?)</a:t>
            </a:r>
          </a:p>
          <a:p>
            <a:pPr lvl="1">
              <a:lnSpc>
                <a:spcPct val="90000"/>
              </a:lnSpc>
            </a:pPr>
            <a:r>
              <a:rPr lang="en-US" sz="2000" dirty="0"/>
              <a:t>The quality of an inductor is indicated by the term </a:t>
            </a:r>
            <a:r>
              <a:rPr lang="en-US" sz="2000" b="1" u="sng" dirty="0">
                <a:solidFill>
                  <a:srgbClr val="FF0000"/>
                </a:solidFill>
              </a:rPr>
              <a:t>reactance</a:t>
            </a:r>
            <a:r>
              <a:rPr lang="en-US" sz="2000" dirty="0"/>
              <a:t> or </a:t>
            </a:r>
            <a:r>
              <a:rPr lang="en-US" sz="2000" b="1" u="sng" dirty="0">
                <a:solidFill>
                  <a:srgbClr val="FF0000"/>
                </a:solidFill>
              </a:rPr>
              <a:t>impedance</a:t>
            </a:r>
          </a:p>
        </p:txBody>
      </p:sp>
      <p:graphicFrame>
        <p:nvGraphicFramePr>
          <p:cNvPr id="441357"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1011"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2398577"/>
      </p:ext>
    </p:extLst>
  </p:cSld>
  <p:clrMapOvr>
    <a:masterClrMapping/>
  </p:clrMapOvr>
  <p:transition spd="med">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July 5, 2018</a:t>
            </a:r>
            <a:endParaRPr lang="en-US"/>
          </a:p>
        </p:txBody>
      </p:sp>
      <p:sp>
        <p:nvSpPr>
          <p:cNvPr id="27" name="Footer Placeholder 4"/>
          <p:cNvSpPr>
            <a:spLocks noGrp="1"/>
          </p:cNvSpPr>
          <p:nvPr>
            <p:ph type="ftr" sz="quarter" idx="11"/>
          </p:nvPr>
        </p:nvSpPr>
        <p:spPr/>
        <p:txBody>
          <a:bodyPr/>
          <a:lstStyle/>
          <a:p>
            <a:r>
              <a:rPr lang="de-DE" smtClean="0"/>
              <a:t>PHYS 1444-001, Summer 2018               Dr. Jaehoon Yu</a:t>
            </a:r>
            <a:endParaRPr lang="en-US"/>
          </a:p>
        </p:txBody>
      </p:sp>
      <p:sp>
        <p:nvSpPr>
          <p:cNvPr id="28" name="Slide Number Placeholder 5"/>
          <p:cNvSpPr>
            <a:spLocks noGrp="1"/>
          </p:cNvSpPr>
          <p:nvPr>
            <p:ph type="sldNum" sz="quarter" idx="12"/>
          </p:nvPr>
        </p:nvSpPr>
        <p:spPr/>
        <p:txBody>
          <a:bodyPr/>
          <a:lstStyle/>
          <a:p>
            <a:fld id="{85B2EF46-6733-2548-8D73-F94AF51DF2E8}" type="slidenum">
              <a:rPr lang="en-US"/>
              <a:pPr/>
              <a:t>81</a:t>
            </a:fld>
            <a:endParaRPr lang="en-US"/>
          </a:p>
        </p:txBody>
      </p:sp>
      <p:sp>
        <p:nvSpPr>
          <p:cNvPr id="442370" name="Rectangle 2"/>
          <p:cNvSpPr>
            <a:spLocks noGrp="1" noChangeArrowheads="1"/>
          </p:cNvSpPr>
          <p:nvPr>
            <p:ph type="title"/>
          </p:nvPr>
        </p:nvSpPr>
        <p:spPr>
          <a:xfrm>
            <a:off x="228600" y="-76200"/>
            <a:ext cx="8686800" cy="762000"/>
          </a:xfrm>
        </p:spPr>
        <p:txBody>
          <a:bodyPr/>
          <a:lstStyle/>
          <a:p>
            <a:r>
              <a:rPr lang="en-US"/>
              <a:t>Example 30 – 3 </a:t>
            </a:r>
          </a:p>
        </p:txBody>
      </p:sp>
      <p:sp>
        <p:nvSpPr>
          <p:cNvPr id="442371" name="Text Box 3"/>
          <p:cNvSpPr txBox="1">
            <a:spLocks noChangeArrowheads="1"/>
          </p:cNvSpPr>
          <p:nvPr/>
        </p:nvSpPr>
        <p:spPr bwMode="auto">
          <a:xfrm>
            <a:off x="381000" y="533400"/>
            <a:ext cx="8458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Solenoid inductance. </a:t>
            </a:r>
            <a:r>
              <a:rPr lang="en-US" dirty="0">
                <a:solidFill>
                  <a:schemeClr val="accent2"/>
                </a:solidFill>
                <a:latin typeface="Arial Narrow" charset="0"/>
              </a:rPr>
              <a:t>(a) Determine</a:t>
            </a:r>
            <a:r>
              <a:rPr lang="en-US" dirty="0" smtClean="0">
                <a:solidFill>
                  <a:schemeClr val="accent2"/>
                </a:solidFill>
                <a:latin typeface="Arial Narrow" charset="0"/>
              </a:rPr>
              <a:t> the </a:t>
            </a:r>
            <a:r>
              <a:rPr lang="en-US" dirty="0">
                <a:solidFill>
                  <a:schemeClr val="accent2"/>
                </a:solidFill>
                <a:latin typeface="Arial Narrow" charset="0"/>
              </a:rPr>
              <a:t>formula for the self inductance </a:t>
            </a:r>
            <a:r>
              <a:rPr lang="en-US" dirty="0">
                <a:solidFill>
                  <a:schemeClr val="accent2"/>
                </a:solidFill>
                <a:latin typeface="Monotype Corsiva" charset="0"/>
              </a:rPr>
              <a:t>L</a:t>
            </a:r>
            <a:r>
              <a:rPr lang="en-US" dirty="0">
                <a:solidFill>
                  <a:schemeClr val="accent2"/>
                </a:solidFill>
                <a:latin typeface="Arial Narrow" charset="0"/>
              </a:rPr>
              <a:t> of a tightly wrapped solenoid ( a long coil) containing N turns of wire in its length </a:t>
            </a:r>
            <a:r>
              <a:rPr lang="en-US" dirty="0" err="1">
                <a:solidFill>
                  <a:schemeClr val="accent2"/>
                </a:solidFill>
                <a:latin typeface="Monotype Corsiva" charset="0"/>
              </a:rPr>
              <a:t>l</a:t>
            </a:r>
            <a:r>
              <a:rPr lang="en-US" dirty="0">
                <a:solidFill>
                  <a:schemeClr val="accent2"/>
                </a:solidFill>
                <a:latin typeface="Arial Narrow" charset="0"/>
              </a:rPr>
              <a:t> and whose cross-sectional area is A. (</a:t>
            </a:r>
            <a:r>
              <a:rPr lang="en-US" dirty="0" err="1">
                <a:solidFill>
                  <a:schemeClr val="accent2"/>
                </a:solidFill>
                <a:latin typeface="Arial Narrow" charset="0"/>
              </a:rPr>
              <a:t>b</a:t>
            </a:r>
            <a:r>
              <a:rPr lang="en-US" dirty="0">
                <a:solidFill>
                  <a:schemeClr val="accent2"/>
                </a:solidFill>
                <a:latin typeface="Arial Narrow" charset="0"/>
              </a:rPr>
              <a:t>) Calculate the value of </a:t>
            </a:r>
            <a:r>
              <a:rPr lang="en-US" dirty="0">
                <a:solidFill>
                  <a:schemeClr val="accent2"/>
                </a:solidFill>
                <a:latin typeface="Monotype Corsiva" charset="0"/>
              </a:rPr>
              <a:t>L</a:t>
            </a:r>
            <a:r>
              <a:rPr lang="en-US" dirty="0">
                <a:solidFill>
                  <a:schemeClr val="accent2"/>
                </a:solidFill>
                <a:latin typeface="Arial Narrow" charset="0"/>
              </a:rPr>
              <a:t> if N=100, </a:t>
            </a:r>
            <a:r>
              <a:rPr lang="en-US" dirty="0" err="1">
                <a:solidFill>
                  <a:schemeClr val="accent2"/>
                </a:solidFill>
                <a:latin typeface="Monotype Corsiva" charset="0"/>
              </a:rPr>
              <a:t>l</a:t>
            </a:r>
            <a:r>
              <a:rPr lang="en-US" dirty="0">
                <a:solidFill>
                  <a:schemeClr val="accent2"/>
                </a:solidFill>
                <a:latin typeface="Arial Narrow" charset="0"/>
              </a:rPr>
              <a:t>=5.0cm, A=0.30cm</a:t>
            </a:r>
            <a:r>
              <a:rPr lang="en-US" baseline="30000" dirty="0">
                <a:solidFill>
                  <a:schemeClr val="accent2"/>
                </a:solidFill>
                <a:latin typeface="Arial Narrow" charset="0"/>
              </a:rPr>
              <a:t>2</a:t>
            </a:r>
            <a:r>
              <a:rPr lang="en-US" dirty="0">
                <a:solidFill>
                  <a:schemeClr val="accent2"/>
                </a:solidFill>
                <a:latin typeface="Arial Narrow" charset="0"/>
              </a:rPr>
              <a:t> and the solenoid is air filled. (</a:t>
            </a:r>
            <a:r>
              <a:rPr lang="en-US" dirty="0" err="1">
                <a:solidFill>
                  <a:schemeClr val="accent2"/>
                </a:solidFill>
                <a:latin typeface="Arial Narrow" charset="0"/>
              </a:rPr>
              <a:t>c</a:t>
            </a:r>
            <a:r>
              <a:rPr lang="en-US" dirty="0">
                <a:solidFill>
                  <a:schemeClr val="accent2"/>
                </a:solidFill>
                <a:latin typeface="Arial Narrow" charset="0"/>
              </a:rPr>
              <a:t>) calculate </a:t>
            </a:r>
            <a:r>
              <a:rPr lang="en-US" dirty="0">
                <a:solidFill>
                  <a:schemeClr val="accent2"/>
                </a:solidFill>
                <a:latin typeface="Monotype Corsiva" charset="0"/>
              </a:rPr>
              <a:t>L</a:t>
            </a:r>
            <a:r>
              <a:rPr lang="en-US" dirty="0">
                <a:solidFill>
                  <a:schemeClr val="accent2"/>
                </a:solidFill>
                <a:latin typeface="Arial Narrow" charset="0"/>
              </a:rPr>
              <a:t> if the solenoid has an iron core with</a:t>
            </a:r>
            <a:r>
              <a:rPr lang="en-US" dirty="0" smtClean="0">
                <a:solidFill>
                  <a:schemeClr val="accent2"/>
                </a:solidFill>
                <a:latin typeface="Arial Narrow" charset="0"/>
              </a:rPr>
              <a:t> </a:t>
            </a:r>
            <a:r>
              <a:rPr lang="en-US" dirty="0" err="1" smtClean="0">
                <a:solidFill>
                  <a:schemeClr val="accent2"/>
                </a:solidFill>
                <a:latin typeface="Symbol" charset="2"/>
              </a:rPr>
              <a:t>μ</a:t>
            </a:r>
            <a:r>
              <a:rPr lang="en-US" dirty="0" smtClean="0">
                <a:solidFill>
                  <a:schemeClr val="accent2"/>
                </a:solidFill>
                <a:latin typeface="Arial Narrow" charset="0"/>
              </a:rPr>
              <a:t>=4000</a:t>
            </a:r>
            <a:r>
              <a:rPr lang="en-US" dirty="0" smtClean="0">
                <a:solidFill>
                  <a:schemeClr val="accent2"/>
                </a:solidFill>
                <a:latin typeface="Symbol" charset="2"/>
              </a:rPr>
              <a:t>μ</a:t>
            </a:r>
            <a:r>
              <a:rPr lang="en-US" baseline="-25000" dirty="0" smtClean="0">
                <a:solidFill>
                  <a:schemeClr val="accent2"/>
                </a:solidFill>
                <a:latin typeface="Arial Narrow" charset="0"/>
              </a:rPr>
              <a:t>0</a:t>
            </a:r>
            <a:r>
              <a:rPr lang="en-US" dirty="0">
                <a:solidFill>
                  <a:schemeClr val="accent2"/>
                </a:solidFill>
                <a:latin typeface="Arial Narrow" charset="0"/>
              </a:rPr>
              <a:t>.</a:t>
            </a:r>
          </a:p>
        </p:txBody>
      </p:sp>
      <p:sp>
        <p:nvSpPr>
          <p:cNvPr id="442372" name="Text Box 4"/>
          <p:cNvSpPr txBox="1">
            <a:spLocks noChangeArrowheads="1"/>
          </p:cNvSpPr>
          <p:nvPr/>
        </p:nvSpPr>
        <p:spPr bwMode="auto">
          <a:xfrm>
            <a:off x="381000" y="2438400"/>
            <a:ext cx="5410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magnetic field inside a solenoid?</a:t>
            </a:r>
            <a:endParaRPr lang="en-US" baseline="-25000">
              <a:solidFill>
                <a:srgbClr val="CC00CC"/>
              </a:solidFill>
              <a:latin typeface="Arial Narrow" charset="0"/>
            </a:endParaRPr>
          </a:p>
        </p:txBody>
      </p:sp>
      <p:sp>
        <p:nvSpPr>
          <p:cNvPr id="442373" name="Text Box 5"/>
          <p:cNvSpPr txBox="1">
            <a:spLocks noChangeArrowheads="1"/>
          </p:cNvSpPr>
          <p:nvPr/>
        </p:nvSpPr>
        <p:spPr bwMode="auto">
          <a:xfrm>
            <a:off x="381000" y="3810000"/>
            <a:ext cx="342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Using the formula above</a:t>
            </a:r>
          </a:p>
        </p:txBody>
      </p:sp>
      <p:graphicFrame>
        <p:nvGraphicFramePr>
          <p:cNvPr id="442374" name="Object 6"/>
          <p:cNvGraphicFramePr>
            <a:graphicFrameLocks noChangeAspect="1"/>
          </p:cNvGraphicFramePr>
          <p:nvPr/>
        </p:nvGraphicFramePr>
        <p:xfrm>
          <a:off x="2971800" y="2851150"/>
          <a:ext cx="881063" cy="501650"/>
        </p:xfrm>
        <a:graphic>
          <a:graphicData uri="http://schemas.openxmlformats.org/presentationml/2006/ole">
            <mc:AlternateContent xmlns:mc="http://schemas.openxmlformats.org/markup-compatibility/2006">
              <mc:Choice xmlns:v="urn:schemas-microsoft-com:vml" Requires="v">
                <p:oleObj spid="_x0000_s462746" name="Equation" r:id="rId3" imgW="355320" imgH="203040" progId="Equation.DSMT4">
                  <p:embed/>
                </p:oleObj>
              </mc:Choice>
              <mc:Fallback>
                <p:oleObj name="Equation" r:id="rId3" imgW="3553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51150"/>
                        <a:ext cx="881063" cy="5016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75" name="Object 7"/>
          <p:cNvGraphicFramePr>
            <a:graphicFrameLocks noChangeAspect="1"/>
          </p:cNvGraphicFramePr>
          <p:nvPr/>
        </p:nvGraphicFramePr>
        <p:xfrm>
          <a:off x="5638800" y="2497138"/>
          <a:ext cx="596900" cy="357187"/>
        </p:xfrm>
        <a:graphic>
          <a:graphicData uri="http://schemas.openxmlformats.org/presentationml/2006/ole">
            <mc:AlternateContent xmlns:mc="http://schemas.openxmlformats.org/markup-compatibility/2006">
              <mc:Choice xmlns:v="urn:schemas-microsoft-com:vml" Requires="v">
                <p:oleObj spid="_x0000_s462747" name="Equation" r:id="rId5" imgW="253800" imgH="152280" progId="Equation.DSMT4">
                  <p:embed/>
                </p:oleObj>
              </mc:Choice>
              <mc:Fallback>
                <p:oleObj name="Equation" r:id="rId5" imgW="25380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97138"/>
                        <a:ext cx="596900" cy="357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42376" name="Text Box 8"/>
          <p:cNvSpPr txBox="1">
            <a:spLocks noChangeArrowheads="1"/>
          </p:cNvSpPr>
          <p:nvPr/>
        </p:nvSpPr>
        <p:spPr bwMode="auto">
          <a:xfrm>
            <a:off x="381000" y="2895600"/>
            <a:ext cx="2667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flux is, therefore,</a:t>
            </a:r>
            <a:endParaRPr lang="en-US" baseline="-25000">
              <a:solidFill>
                <a:srgbClr val="CC00CC"/>
              </a:solidFill>
              <a:latin typeface="Arial Narrow" charset="0"/>
            </a:endParaRPr>
          </a:p>
        </p:txBody>
      </p:sp>
      <p:graphicFrame>
        <p:nvGraphicFramePr>
          <p:cNvPr id="442377" name="Object 9"/>
          <p:cNvGraphicFramePr>
            <a:graphicFrameLocks noChangeAspect="1"/>
          </p:cNvGraphicFramePr>
          <p:nvPr/>
        </p:nvGraphicFramePr>
        <p:xfrm>
          <a:off x="4759325" y="3552825"/>
          <a:ext cx="498475" cy="312738"/>
        </p:xfrm>
        <a:graphic>
          <a:graphicData uri="http://schemas.openxmlformats.org/presentationml/2006/ole">
            <mc:AlternateContent xmlns:mc="http://schemas.openxmlformats.org/markup-compatibility/2006">
              <mc:Choice xmlns:v="urn:schemas-microsoft-com:vml" Requires="v">
                <p:oleObj spid="_x0000_s462748" name="Equation" r:id="rId7" imgW="241200" imgH="152280" progId="Equation.DSMT4">
                  <p:embed/>
                </p:oleObj>
              </mc:Choice>
              <mc:Fallback>
                <p:oleObj name="Equation" r:id="rId7" imgW="2412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9325" y="3552825"/>
                        <a:ext cx="498475" cy="3127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42378" name="Text Box 10"/>
          <p:cNvSpPr txBox="1">
            <a:spLocks noChangeArrowheads="1"/>
          </p:cNvSpPr>
          <p:nvPr/>
        </p:nvSpPr>
        <p:spPr bwMode="auto">
          <a:xfrm>
            <a:off x="381000" y="3352800"/>
            <a:ext cx="464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self inductance:</a:t>
            </a:r>
            <a:endParaRPr lang="en-US" baseline="-25000">
              <a:solidFill>
                <a:srgbClr val="CC00CC"/>
              </a:solidFill>
              <a:latin typeface="Arial Narrow" charset="0"/>
            </a:endParaRPr>
          </a:p>
        </p:txBody>
      </p:sp>
      <p:graphicFrame>
        <p:nvGraphicFramePr>
          <p:cNvPr id="442379" name="Object 11"/>
          <p:cNvGraphicFramePr>
            <a:graphicFrameLocks noChangeAspect="1"/>
          </p:cNvGraphicFramePr>
          <p:nvPr/>
        </p:nvGraphicFramePr>
        <p:xfrm>
          <a:off x="914400" y="4583113"/>
          <a:ext cx="466725" cy="293687"/>
        </p:xfrm>
        <a:graphic>
          <a:graphicData uri="http://schemas.openxmlformats.org/presentationml/2006/ole">
            <mc:AlternateContent xmlns:mc="http://schemas.openxmlformats.org/markup-compatibility/2006">
              <mc:Choice xmlns:v="urn:schemas-microsoft-com:vml" Requires="v">
                <p:oleObj spid="_x0000_s462749" name="Equation" r:id="rId9" imgW="241200" imgH="152280" progId="Equation.DSMT4">
                  <p:embed/>
                </p:oleObj>
              </mc:Choice>
              <mc:Fallback>
                <p:oleObj name="Equation" r:id="rId9" imgW="2412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4583113"/>
                        <a:ext cx="466725" cy="2936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42380" name="Text Box 12"/>
          <p:cNvSpPr txBox="1">
            <a:spLocks noChangeArrowheads="1"/>
          </p:cNvSpPr>
          <p:nvPr/>
        </p:nvSpPr>
        <p:spPr bwMode="auto">
          <a:xfrm>
            <a:off x="381000" y="5105400"/>
            <a:ext cx="6096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The magnetic field with an iron core solenoid is</a:t>
            </a:r>
          </a:p>
        </p:txBody>
      </p:sp>
      <p:graphicFrame>
        <p:nvGraphicFramePr>
          <p:cNvPr id="442381" name="Object 13"/>
          <p:cNvGraphicFramePr>
            <a:graphicFrameLocks noChangeAspect="1"/>
          </p:cNvGraphicFramePr>
          <p:nvPr/>
        </p:nvGraphicFramePr>
        <p:xfrm>
          <a:off x="6172200" y="5145088"/>
          <a:ext cx="596900" cy="357187"/>
        </p:xfrm>
        <a:graphic>
          <a:graphicData uri="http://schemas.openxmlformats.org/presentationml/2006/ole">
            <mc:AlternateContent xmlns:mc="http://schemas.openxmlformats.org/markup-compatibility/2006">
              <mc:Choice xmlns:v="urn:schemas-microsoft-com:vml" Requires="v">
                <p:oleObj spid="_x0000_s462750"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5145088"/>
                        <a:ext cx="596900" cy="357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2" name="Object 14"/>
          <p:cNvGraphicFramePr>
            <a:graphicFrameLocks noChangeAspect="1"/>
          </p:cNvGraphicFramePr>
          <p:nvPr/>
        </p:nvGraphicFramePr>
        <p:xfrm>
          <a:off x="304800" y="5856288"/>
          <a:ext cx="468313" cy="293687"/>
        </p:xfrm>
        <a:graphic>
          <a:graphicData uri="http://schemas.openxmlformats.org/presentationml/2006/ole">
            <mc:AlternateContent xmlns:mc="http://schemas.openxmlformats.org/markup-compatibility/2006">
              <mc:Choice xmlns:v="urn:schemas-microsoft-com:vml" Requires="v">
                <p:oleObj spid="_x0000_s462751" name="Equation" r:id="rId13" imgW="241200" imgH="152280" progId="Equation.DSMT4">
                  <p:embed/>
                </p:oleObj>
              </mc:Choice>
              <mc:Fallback>
                <p:oleObj name="Equation" r:id="rId13" imgW="241200" imgH="152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856288"/>
                        <a:ext cx="468313" cy="293687"/>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3" name="Object 15"/>
          <p:cNvGraphicFramePr>
            <a:graphicFrameLocks noChangeAspect="1"/>
          </p:cNvGraphicFramePr>
          <p:nvPr/>
        </p:nvGraphicFramePr>
        <p:xfrm>
          <a:off x="6172200" y="2438400"/>
          <a:ext cx="1014413" cy="476250"/>
        </p:xfrm>
        <a:graphic>
          <a:graphicData uri="http://schemas.openxmlformats.org/presentationml/2006/ole">
            <mc:AlternateContent xmlns:mc="http://schemas.openxmlformats.org/markup-compatibility/2006">
              <mc:Choice xmlns:v="urn:schemas-microsoft-com:vml" Requires="v">
                <p:oleObj spid="_x0000_s462752" name="Equation" r:id="rId15" imgW="431640" imgH="203040" progId="Equation.DSMT4">
                  <p:embed/>
                </p:oleObj>
              </mc:Choice>
              <mc:Fallback>
                <p:oleObj name="Equation" r:id="rId15" imgW="4316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2200" y="2438400"/>
                        <a:ext cx="1014413"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4" name="Object 16"/>
          <p:cNvGraphicFramePr>
            <a:graphicFrameLocks noChangeAspect="1"/>
          </p:cNvGraphicFramePr>
          <p:nvPr/>
        </p:nvGraphicFramePr>
        <p:xfrm>
          <a:off x="7126288" y="2438400"/>
          <a:ext cx="1103312" cy="476250"/>
        </p:xfrm>
        <a:graphic>
          <a:graphicData uri="http://schemas.openxmlformats.org/presentationml/2006/ole">
            <mc:AlternateContent xmlns:mc="http://schemas.openxmlformats.org/markup-compatibility/2006">
              <mc:Choice xmlns:v="urn:schemas-microsoft-com:vml" Requires="v">
                <p:oleObj spid="_x0000_s462753"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26288" y="2438400"/>
                        <a:ext cx="1103312"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5" name="Object 17"/>
          <p:cNvGraphicFramePr>
            <a:graphicFrameLocks noChangeAspect="1"/>
          </p:cNvGraphicFramePr>
          <p:nvPr/>
        </p:nvGraphicFramePr>
        <p:xfrm>
          <a:off x="3752850" y="2900363"/>
          <a:ext cx="819150" cy="376237"/>
        </p:xfrm>
        <a:graphic>
          <a:graphicData uri="http://schemas.openxmlformats.org/presentationml/2006/ole">
            <mc:AlternateContent xmlns:mc="http://schemas.openxmlformats.org/markup-compatibility/2006">
              <mc:Choice xmlns:v="urn:schemas-microsoft-com:vml" Requires="v">
                <p:oleObj spid="_x0000_s462754"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52850" y="2900363"/>
                        <a:ext cx="819150" cy="3762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6" name="Object 18"/>
          <p:cNvGraphicFramePr>
            <a:graphicFrameLocks noChangeAspect="1"/>
          </p:cNvGraphicFramePr>
          <p:nvPr/>
        </p:nvGraphicFramePr>
        <p:xfrm>
          <a:off x="4648200" y="2817813"/>
          <a:ext cx="1322388" cy="566737"/>
        </p:xfrm>
        <a:graphic>
          <a:graphicData uri="http://schemas.openxmlformats.org/presentationml/2006/ole">
            <mc:AlternateContent xmlns:mc="http://schemas.openxmlformats.org/markup-compatibility/2006">
              <mc:Choice xmlns:v="urn:schemas-microsoft-com:vml" Requires="v">
                <p:oleObj spid="_x0000_s462755" name="Equation" r:id="rId21" imgW="533400" imgH="228600" progId="Equation.DSMT4">
                  <p:embed/>
                </p:oleObj>
              </mc:Choice>
              <mc:Fallback>
                <p:oleObj name="Equation" r:id="rId21" imgW="53340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2817813"/>
                        <a:ext cx="1322388" cy="5667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7" name="Object 19"/>
          <p:cNvGraphicFramePr>
            <a:graphicFrameLocks noChangeAspect="1"/>
          </p:cNvGraphicFramePr>
          <p:nvPr/>
        </p:nvGraphicFramePr>
        <p:xfrm>
          <a:off x="5181600" y="3352800"/>
          <a:ext cx="1022350" cy="758825"/>
        </p:xfrm>
        <a:graphic>
          <a:graphicData uri="http://schemas.openxmlformats.org/presentationml/2006/ole">
            <mc:AlternateContent xmlns:mc="http://schemas.openxmlformats.org/markup-compatibility/2006">
              <mc:Choice xmlns:v="urn:schemas-microsoft-com:vml" Requires="v">
                <p:oleObj spid="_x0000_s462756" name="Equation" r:id="rId23" imgW="495000" imgH="368280" progId="Equation.DSMT4">
                  <p:embed/>
                </p:oleObj>
              </mc:Choice>
              <mc:Fallback>
                <p:oleObj name="Equation" r:id="rId23" imgW="495000" imgH="368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81600" y="3352800"/>
                        <a:ext cx="1022350" cy="758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8" name="Object 20"/>
          <p:cNvGraphicFramePr>
            <a:graphicFrameLocks noChangeAspect="1"/>
          </p:cNvGraphicFramePr>
          <p:nvPr/>
        </p:nvGraphicFramePr>
        <p:xfrm>
          <a:off x="6248400" y="3276600"/>
          <a:ext cx="1522413" cy="811213"/>
        </p:xfrm>
        <a:graphic>
          <a:graphicData uri="http://schemas.openxmlformats.org/presentationml/2006/ole">
            <mc:AlternateContent xmlns:mc="http://schemas.openxmlformats.org/markup-compatibility/2006">
              <mc:Choice xmlns:v="urn:schemas-microsoft-com:vml" Requires="v">
                <p:oleObj spid="_x0000_s462757" name="Equation" r:id="rId25" imgW="736600" imgH="393700" progId="Equation.DSMT4">
                  <p:embed/>
                </p:oleObj>
              </mc:Choice>
              <mc:Fallback>
                <p:oleObj name="Equation" r:id="rId25" imgW="736600" imgH="3937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48400" y="3276600"/>
                        <a:ext cx="1522413" cy="811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89" name="Object 21"/>
          <p:cNvGraphicFramePr>
            <a:graphicFrameLocks noChangeAspect="1"/>
          </p:cNvGraphicFramePr>
          <p:nvPr/>
        </p:nvGraphicFramePr>
        <p:xfrm>
          <a:off x="1357313" y="4344988"/>
          <a:ext cx="1157287" cy="760412"/>
        </p:xfrm>
        <a:graphic>
          <a:graphicData uri="http://schemas.openxmlformats.org/presentationml/2006/ole">
            <mc:AlternateContent xmlns:mc="http://schemas.openxmlformats.org/markup-compatibility/2006">
              <mc:Choice xmlns:v="urn:schemas-microsoft-com:vml" Requires="v">
                <p:oleObj spid="_x0000_s462758" name="Equation" r:id="rId27" imgW="596880" imgH="393480" progId="Equation.DSMT4">
                  <p:embed/>
                </p:oleObj>
              </mc:Choice>
              <mc:Fallback>
                <p:oleObj name="Equation" r:id="rId27" imgW="59688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7313" y="4344988"/>
                        <a:ext cx="1157287" cy="760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90" name="Object 22"/>
          <p:cNvGraphicFramePr>
            <a:graphicFrameLocks noChangeAspect="1"/>
          </p:cNvGraphicFramePr>
          <p:nvPr/>
        </p:nvGraphicFramePr>
        <p:xfrm>
          <a:off x="2487613" y="4211638"/>
          <a:ext cx="5462587" cy="906462"/>
        </p:xfrm>
        <a:graphic>
          <a:graphicData uri="http://schemas.openxmlformats.org/presentationml/2006/ole">
            <mc:AlternateContent xmlns:mc="http://schemas.openxmlformats.org/markup-compatibility/2006">
              <mc:Choice xmlns:v="urn:schemas-microsoft-com:vml" Requires="v">
                <p:oleObj spid="_x0000_s462759" name="Equation" r:id="rId29" imgW="2819400" imgH="469900" progId="Equation.DSMT4">
                  <p:embed/>
                </p:oleObj>
              </mc:Choice>
              <mc:Fallback>
                <p:oleObj name="Equation" r:id="rId29" imgW="2819400" imgH="4699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87613" y="4211638"/>
                        <a:ext cx="5462587" cy="9064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91" name="Object 23"/>
          <p:cNvGraphicFramePr>
            <a:graphicFrameLocks noChangeAspect="1"/>
          </p:cNvGraphicFramePr>
          <p:nvPr/>
        </p:nvGraphicFramePr>
        <p:xfrm>
          <a:off x="6711950" y="5086350"/>
          <a:ext cx="984250" cy="476250"/>
        </p:xfrm>
        <a:graphic>
          <a:graphicData uri="http://schemas.openxmlformats.org/presentationml/2006/ole">
            <mc:AlternateContent xmlns:mc="http://schemas.openxmlformats.org/markup-compatibility/2006">
              <mc:Choice xmlns:v="urn:schemas-microsoft-com:vml" Requires="v">
                <p:oleObj spid="_x0000_s462760" name="Equation" r:id="rId31" imgW="419040" imgH="203040" progId="Equation.DSMT4">
                  <p:embed/>
                </p:oleObj>
              </mc:Choice>
              <mc:Fallback>
                <p:oleObj name="Equation" r:id="rId31" imgW="419040" imgH="2030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11950" y="5086350"/>
                        <a:ext cx="984250"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92" name="Object 24"/>
          <p:cNvGraphicFramePr>
            <a:graphicFrameLocks noChangeAspect="1"/>
          </p:cNvGraphicFramePr>
          <p:nvPr/>
        </p:nvGraphicFramePr>
        <p:xfrm>
          <a:off x="769938" y="5638800"/>
          <a:ext cx="1058862" cy="760413"/>
        </p:xfrm>
        <a:graphic>
          <a:graphicData uri="http://schemas.openxmlformats.org/presentationml/2006/ole">
            <mc:AlternateContent xmlns:mc="http://schemas.openxmlformats.org/markup-compatibility/2006">
              <mc:Choice xmlns:v="urn:schemas-microsoft-com:vml" Requires="v">
                <p:oleObj spid="_x0000_s462761" name="Equation" r:id="rId33" imgW="545760" imgH="393480" progId="Equation.DSMT4">
                  <p:embed/>
                </p:oleObj>
              </mc:Choice>
              <mc:Fallback>
                <p:oleObj name="Equation" r:id="rId33" imgW="54576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69938" y="5638800"/>
                        <a:ext cx="1058862" cy="760413"/>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2393" name="Object 25"/>
          <p:cNvGraphicFramePr>
            <a:graphicFrameLocks noChangeAspect="1"/>
          </p:cNvGraphicFramePr>
          <p:nvPr/>
        </p:nvGraphicFramePr>
        <p:xfrm>
          <a:off x="1906588" y="5507038"/>
          <a:ext cx="7112000" cy="906462"/>
        </p:xfrm>
        <a:graphic>
          <a:graphicData uri="http://schemas.openxmlformats.org/presentationml/2006/ole">
            <mc:AlternateContent xmlns:mc="http://schemas.openxmlformats.org/markup-compatibility/2006">
              <mc:Choice xmlns:v="urn:schemas-microsoft-com:vml" Requires="v">
                <p:oleObj spid="_x0000_s462762" name="Equation" r:id="rId35" imgW="3670300" imgH="469900" progId="Equation.DSMT4">
                  <p:embed/>
                </p:oleObj>
              </mc:Choice>
              <mc:Fallback>
                <p:oleObj name="Equation" r:id="rId35" imgW="3670300" imgH="4699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06588" y="5507038"/>
                        <a:ext cx="7112000" cy="906462"/>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514069" name="Object 21"/>
          <p:cNvGraphicFramePr>
            <a:graphicFrameLocks noChangeAspect="1"/>
          </p:cNvGraphicFramePr>
          <p:nvPr/>
        </p:nvGraphicFramePr>
        <p:xfrm>
          <a:off x="7772400" y="3251200"/>
          <a:ext cx="1206500" cy="863600"/>
        </p:xfrm>
        <a:graphic>
          <a:graphicData uri="http://schemas.openxmlformats.org/presentationml/2006/ole">
            <mc:AlternateContent xmlns:mc="http://schemas.openxmlformats.org/markup-compatibility/2006">
              <mc:Choice xmlns:v="urn:schemas-microsoft-com:vml" Requires="v">
                <p:oleObj spid="_x0000_s462763" name="Equation" r:id="rId37" imgW="584200" imgH="419100" progId="Equation.DSMT4">
                  <p:embed/>
                </p:oleObj>
              </mc:Choice>
              <mc:Fallback>
                <p:oleObj name="Equation" r:id="rId37" imgW="584200" imgH="4191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772400" y="3251200"/>
                        <a:ext cx="1206500" cy="863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2941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July 5,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2FBA1E32-2ACF-864C-A07C-8AB811D9556D}" type="slidenum">
              <a:rPr lang="en-US"/>
              <a:pPr/>
              <a:t>82</a:t>
            </a:fld>
            <a:endParaRPr lang="en-US"/>
          </a:p>
        </p:txBody>
      </p:sp>
      <p:sp>
        <p:nvSpPr>
          <p:cNvPr id="443394" name="Rectangle 2"/>
          <p:cNvSpPr>
            <a:spLocks noGrp="1" noChangeArrowheads="1"/>
          </p:cNvSpPr>
          <p:nvPr>
            <p:ph type="title"/>
          </p:nvPr>
        </p:nvSpPr>
        <p:spPr>
          <a:xfrm>
            <a:off x="381000" y="152400"/>
            <a:ext cx="8534400" cy="609600"/>
          </a:xfrm>
        </p:spPr>
        <p:txBody>
          <a:bodyPr/>
          <a:lstStyle/>
          <a:p>
            <a:r>
              <a:rPr lang="en-US" dirty="0"/>
              <a:t>Energy Stored in</a:t>
            </a:r>
            <a:r>
              <a:rPr lang="en-US" dirty="0" smtClean="0"/>
              <a:t> the </a:t>
            </a:r>
            <a:r>
              <a:rPr lang="en-US" dirty="0"/>
              <a:t>Magnetic Field</a:t>
            </a:r>
          </a:p>
        </p:txBody>
      </p:sp>
      <p:graphicFrame>
        <p:nvGraphicFramePr>
          <p:cNvPr id="4433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361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3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361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3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361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398" name="Rectangle 6"/>
          <p:cNvSpPr>
            <a:spLocks noGrp="1" noChangeArrowheads="1"/>
          </p:cNvSpPr>
          <p:nvPr>
            <p:ph type="body" idx="1"/>
          </p:nvPr>
        </p:nvSpPr>
        <p:spPr>
          <a:xfrm>
            <a:off x="304800" y="914400"/>
            <a:ext cx="8534400" cy="5257800"/>
          </a:xfrm>
        </p:spPr>
        <p:txBody>
          <a:bodyPr/>
          <a:lstStyle/>
          <a:p>
            <a:r>
              <a:rPr lang="en-US" dirty="0"/>
              <a:t>When an inductor of inductance </a:t>
            </a:r>
            <a:r>
              <a:rPr lang="en-US" dirty="0">
                <a:latin typeface="Monotype Corsiva" charset="0"/>
              </a:rPr>
              <a:t>L</a:t>
            </a:r>
            <a:r>
              <a:rPr lang="en-US" dirty="0"/>
              <a:t> is carrying current </a:t>
            </a:r>
            <a:r>
              <a:rPr lang="en-US" dirty="0">
                <a:latin typeface="Monotype Corsiva" charset="0"/>
              </a:rPr>
              <a:t>I</a:t>
            </a:r>
            <a:r>
              <a:rPr lang="en-US" dirty="0"/>
              <a:t> which is changing at a rate </a:t>
            </a:r>
            <a:r>
              <a:rPr lang="en-US" dirty="0" err="1"/>
              <a:t>d</a:t>
            </a:r>
            <a:r>
              <a:rPr lang="en-US" dirty="0" err="1">
                <a:latin typeface="Monotype Corsiva" charset="0"/>
              </a:rPr>
              <a:t>I</a:t>
            </a:r>
            <a:r>
              <a:rPr lang="en-US" dirty="0" err="1"/>
              <a:t>/dt</a:t>
            </a:r>
            <a:r>
              <a:rPr lang="en-US" dirty="0"/>
              <a:t>, energy is supplied to the inductor at a rate</a:t>
            </a:r>
          </a:p>
          <a:p>
            <a:pPr lvl="1"/>
            <a:r>
              <a:rPr lang="en-US" dirty="0"/>
              <a:t> </a:t>
            </a:r>
          </a:p>
          <a:p>
            <a:r>
              <a:rPr lang="en-US" dirty="0"/>
              <a:t>What is the work needed to increase the current in an inductor from 0 to </a:t>
            </a:r>
            <a:r>
              <a:rPr lang="en-US" sz="3600" dirty="0">
                <a:latin typeface="Monotype Corsiva" charset="0"/>
              </a:rPr>
              <a:t>I</a:t>
            </a:r>
            <a:r>
              <a:rPr lang="en-US" dirty="0"/>
              <a:t>?</a:t>
            </a:r>
          </a:p>
          <a:p>
            <a:pPr lvl="1"/>
            <a:r>
              <a:rPr lang="en-US" dirty="0"/>
              <a:t>The work, </a:t>
            </a:r>
            <a:r>
              <a:rPr lang="en-US" dirty="0" err="1"/>
              <a:t>dW</a:t>
            </a:r>
            <a:r>
              <a:rPr lang="en-US" dirty="0"/>
              <a:t>, done in time </a:t>
            </a:r>
            <a:r>
              <a:rPr lang="en-US" dirty="0" err="1"/>
              <a:t>dt</a:t>
            </a:r>
            <a:r>
              <a:rPr lang="en-US" dirty="0"/>
              <a:t> is</a:t>
            </a:r>
          </a:p>
          <a:p>
            <a:pPr lvl="1"/>
            <a:r>
              <a:rPr lang="en-US" dirty="0"/>
              <a:t>Thus the total work needed to bring the current from 0 to </a:t>
            </a:r>
            <a:r>
              <a:rPr lang="en-US" dirty="0">
                <a:latin typeface="Monotype Corsiva"/>
                <a:cs typeface="Monotype Corsiva"/>
              </a:rPr>
              <a:t>I</a:t>
            </a:r>
            <a:r>
              <a:rPr lang="en-US" dirty="0"/>
              <a:t> in an inductor is</a:t>
            </a:r>
          </a:p>
        </p:txBody>
      </p:sp>
      <p:graphicFrame>
        <p:nvGraphicFramePr>
          <p:cNvPr id="4433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362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400" name="Object 8"/>
          <p:cNvGraphicFramePr>
            <a:graphicFrameLocks noChangeAspect="1"/>
          </p:cNvGraphicFramePr>
          <p:nvPr/>
        </p:nvGraphicFramePr>
        <p:xfrm>
          <a:off x="1143000" y="2592388"/>
          <a:ext cx="544513" cy="325437"/>
        </p:xfrm>
        <a:graphic>
          <a:graphicData uri="http://schemas.openxmlformats.org/presentationml/2006/ole">
            <mc:AlternateContent xmlns:mc="http://schemas.openxmlformats.org/markup-compatibility/2006">
              <mc:Choice xmlns:v="urn:schemas-microsoft-com:vml" Requires="v">
                <p:oleObj spid="_x0000_s463621"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2388"/>
                        <a:ext cx="544513" cy="325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01" name="Object 9"/>
          <p:cNvGraphicFramePr>
            <a:graphicFrameLocks noChangeAspect="1"/>
          </p:cNvGraphicFramePr>
          <p:nvPr/>
        </p:nvGraphicFramePr>
        <p:xfrm>
          <a:off x="5410200" y="4173538"/>
          <a:ext cx="868363" cy="387350"/>
        </p:xfrm>
        <a:graphic>
          <a:graphicData uri="http://schemas.openxmlformats.org/presentationml/2006/ole">
            <mc:AlternateContent xmlns:mc="http://schemas.openxmlformats.org/markup-compatibility/2006">
              <mc:Choice xmlns:v="urn:schemas-microsoft-com:vml" Requires="v">
                <p:oleObj spid="_x0000_s463622" name="Equation" r:id="rId10" imgW="368280" imgH="164880" progId="Equation.DSMT4">
                  <p:embed/>
                </p:oleObj>
              </mc:Choice>
              <mc:Fallback>
                <p:oleObj name="Equation" r:id="rId10" imgW="3682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173538"/>
                        <a:ext cx="868363" cy="387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02" name="Object 10"/>
          <p:cNvGraphicFramePr>
            <a:graphicFrameLocks noChangeAspect="1"/>
          </p:cNvGraphicFramePr>
          <p:nvPr/>
        </p:nvGraphicFramePr>
        <p:xfrm>
          <a:off x="1905000" y="5487988"/>
          <a:ext cx="641350" cy="379412"/>
        </p:xfrm>
        <a:graphic>
          <a:graphicData uri="http://schemas.openxmlformats.org/presentationml/2006/ole">
            <mc:AlternateContent xmlns:mc="http://schemas.openxmlformats.org/markup-compatibility/2006">
              <mc:Choice xmlns:v="urn:schemas-microsoft-com:vml" Requires="v">
                <p:oleObj spid="_x0000_s463623" name="Equation" r:id="rId12" imgW="279360" imgH="164880" progId="Equation.DSMT4">
                  <p:embed/>
                </p:oleObj>
              </mc:Choice>
              <mc:Fallback>
                <p:oleObj name="Equation" r:id="rId12" imgW="27936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5487988"/>
                        <a:ext cx="641350" cy="379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03" name="Object 11"/>
          <p:cNvGraphicFramePr>
            <a:graphicFrameLocks noChangeAspect="1"/>
          </p:cNvGraphicFramePr>
          <p:nvPr/>
        </p:nvGraphicFramePr>
        <p:xfrm>
          <a:off x="1633538" y="2590800"/>
          <a:ext cx="652462" cy="352425"/>
        </p:xfrm>
        <a:graphic>
          <a:graphicData uri="http://schemas.openxmlformats.org/presentationml/2006/ole">
            <mc:AlternateContent xmlns:mc="http://schemas.openxmlformats.org/markup-compatibility/2006">
              <mc:Choice xmlns:v="urn:schemas-microsoft-com:vml" Requires="v">
                <p:oleObj spid="_x0000_s463624" name="Equation" r:id="rId14" imgW="304560" imgH="164880" progId="Equation.DSMT4">
                  <p:embed/>
                </p:oleObj>
              </mc:Choice>
              <mc:Fallback>
                <p:oleObj name="Equation" r:id="rId14" imgW="30456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3538" y="2590800"/>
                        <a:ext cx="652462" cy="352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04" name="Object 12"/>
          <p:cNvGraphicFramePr>
            <a:graphicFrameLocks noChangeAspect="1"/>
          </p:cNvGraphicFramePr>
          <p:nvPr/>
        </p:nvGraphicFramePr>
        <p:xfrm>
          <a:off x="2271713" y="2362200"/>
          <a:ext cx="762000" cy="787400"/>
        </p:xfrm>
        <a:graphic>
          <a:graphicData uri="http://schemas.openxmlformats.org/presentationml/2006/ole">
            <mc:AlternateContent xmlns:mc="http://schemas.openxmlformats.org/markup-compatibility/2006">
              <mc:Choice xmlns:v="urn:schemas-microsoft-com:vml" Requires="v">
                <p:oleObj spid="_x0000_s463625" name="Equation" r:id="rId16" imgW="355320" imgH="368280" progId="Equation.DSMT4">
                  <p:embed/>
                </p:oleObj>
              </mc:Choice>
              <mc:Fallback>
                <p:oleObj name="Equation" r:id="rId16" imgW="35532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1713" y="2362200"/>
                        <a:ext cx="762000" cy="7874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05" name="Object 13"/>
          <p:cNvGraphicFramePr>
            <a:graphicFrameLocks noChangeAspect="1"/>
          </p:cNvGraphicFramePr>
          <p:nvPr/>
        </p:nvGraphicFramePr>
        <p:xfrm>
          <a:off x="6219825" y="4184650"/>
          <a:ext cx="866775" cy="387350"/>
        </p:xfrm>
        <a:graphic>
          <a:graphicData uri="http://schemas.openxmlformats.org/presentationml/2006/ole">
            <mc:AlternateContent xmlns:mc="http://schemas.openxmlformats.org/markup-compatibility/2006">
              <mc:Choice xmlns:v="urn:schemas-microsoft-com:vml" Requires="v">
                <p:oleObj spid="_x0000_s463626" name="Equation" r:id="rId18" imgW="368280" imgH="164880" progId="Equation.DSMT4">
                  <p:embed/>
                </p:oleObj>
              </mc:Choice>
              <mc:Fallback>
                <p:oleObj name="Equation" r:id="rId18" imgW="36828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19825" y="4184650"/>
                        <a:ext cx="866775" cy="387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06" name="Object 14"/>
          <p:cNvGraphicFramePr>
            <a:graphicFrameLocks noChangeAspect="1"/>
          </p:cNvGraphicFramePr>
          <p:nvPr/>
        </p:nvGraphicFramePr>
        <p:xfrm>
          <a:off x="7010400" y="4184650"/>
          <a:ext cx="717550" cy="387350"/>
        </p:xfrm>
        <a:graphic>
          <a:graphicData uri="http://schemas.openxmlformats.org/presentationml/2006/ole">
            <mc:AlternateContent xmlns:mc="http://schemas.openxmlformats.org/markup-compatibility/2006">
              <mc:Choice xmlns:v="urn:schemas-microsoft-com:vml" Requires="v">
                <p:oleObj spid="_x0000_s463627" name="Equation" r:id="rId20" imgW="304560" imgH="164880" progId="Equation.DSMT4">
                  <p:embed/>
                </p:oleObj>
              </mc:Choice>
              <mc:Fallback>
                <p:oleObj name="Equation" r:id="rId20" imgW="30456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10400" y="4184650"/>
                        <a:ext cx="717550" cy="387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07" name="Object 15"/>
          <p:cNvGraphicFramePr>
            <a:graphicFrameLocks noChangeAspect="1"/>
          </p:cNvGraphicFramePr>
          <p:nvPr/>
        </p:nvGraphicFramePr>
        <p:xfrm>
          <a:off x="2528888" y="5410200"/>
          <a:ext cx="1052512" cy="671513"/>
        </p:xfrm>
        <a:graphic>
          <a:graphicData uri="http://schemas.openxmlformats.org/presentationml/2006/ole">
            <mc:AlternateContent xmlns:mc="http://schemas.openxmlformats.org/markup-compatibility/2006">
              <mc:Choice xmlns:v="urn:schemas-microsoft-com:vml" Requires="v">
                <p:oleObj spid="_x0000_s463628" name="Equation" r:id="rId22" imgW="457200" imgH="291960" progId="Equation.DSMT4">
                  <p:embed/>
                </p:oleObj>
              </mc:Choice>
              <mc:Fallback>
                <p:oleObj name="Equation" r:id="rId22" imgW="457200" imgH="29196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28888" y="5410200"/>
                        <a:ext cx="1052512" cy="6715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08" name="Object 16"/>
          <p:cNvGraphicFramePr>
            <a:graphicFrameLocks noChangeAspect="1"/>
          </p:cNvGraphicFramePr>
          <p:nvPr/>
        </p:nvGraphicFramePr>
        <p:xfrm>
          <a:off x="3505200" y="5334000"/>
          <a:ext cx="1285875" cy="758825"/>
        </p:xfrm>
        <a:graphic>
          <a:graphicData uri="http://schemas.openxmlformats.org/presentationml/2006/ole">
            <mc:AlternateContent xmlns:mc="http://schemas.openxmlformats.org/markup-compatibility/2006">
              <mc:Choice xmlns:v="urn:schemas-microsoft-com:vml" Requires="v">
                <p:oleObj spid="_x0000_s463629" name="Equation" r:id="rId24" imgW="558720" imgH="330120" progId="Equation.DSMT4">
                  <p:embed/>
                </p:oleObj>
              </mc:Choice>
              <mc:Fallback>
                <p:oleObj name="Equation" r:id="rId24" imgW="558720" imgH="33012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5334000"/>
                        <a:ext cx="1285875" cy="758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09" name="Object 17"/>
          <p:cNvGraphicFramePr>
            <a:graphicFrameLocks noChangeAspect="1"/>
          </p:cNvGraphicFramePr>
          <p:nvPr/>
        </p:nvGraphicFramePr>
        <p:xfrm>
          <a:off x="4765675" y="5227638"/>
          <a:ext cx="1635125" cy="1020762"/>
        </p:xfrm>
        <a:graphic>
          <a:graphicData uri="http://schemas.openxmlformats.org/presentationml/2006/ole">
            <mc:AlternateContent xmlns:mc="http://schemas.openxmlformats.org/markup-compatibility/2006">
              <mc:Choice xmlns:v="urn:schemas-microsoft-com:vml" Requires="v">
                <p:oleObj spid="_x0000_s463630" name="Equation" r:id="rId26" imgW="711000" imgH="444240" progId="Equation.DSMT4">
                  <p:embed/>
                </p:oleObj>
              </mc:Choice>
              <mc:Fallback>
                <p:oleObj name="Equation" r:id="rId26" imgW="711000" imgH="4442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65675" y="5227638"/>
                        <a:ext cx="1635125" cy="1020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3410" name="Object 18"/>
          <p:cNvGraphicFramePr>
            <a:graphicFrameLocks noChangeAspect="1"/>
          </p:cNvGraphicFramePr>
          <p:nvPr/>
        </p:nvGraphicFramePr>
        <p:xfrm>
          <a:off x="6343650" y="5327650"/>
          <a:ext cx="819150" cy="844550"/>
        </p:xfrm>
        <a:graphic>
          <a:graphicData uri="http://schemas.openxmlformats.org/presentationml/2006/ole">
            <mc:AlternateContent xmlns:mc="http://schemas.openxmlformats.org/markup-compatibility/2006">
              <mc:Choice xmlns:v="urn:schemas-microsoft-com:vml" Requires="v">
                <p:oleObj spid="_x0000_s463631" name="Equation" r:id="rId28" imgW="355320" imgH="368280" progId="Equation.DSMT4">
                  <p:embed/>
                </p:oleObj>
              </mc:Choice>
              <mc:Fallback>
                <p:oleObj name="Equation" r:id="rId28" imgW="35532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43650" y="5327650"/>
                        <a:ext cx="819150" cy="844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383830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Thursday, July 5,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BDAD5C05-C93C-2C4C-B7ED-2EA0401FF965}" type="slidenum">
              <a:rPr lang="en-US"/>
              <a:pPr/>
              <a:t>83</a:t>
            </a:fld>
            <a:endParaRPr lang="en-US"/>
          </a:p>
        </p:txBody>
      </p:sp>
      <p:sp>
        <p:nvSpPr>
          <p:cNvPr id="444418" name="Rectangle 2"/>
          <p:cNvSpPr>
            <a:spLocks noGrp="1" noChangeArrowheads="1"/>
          </p:cNvSpPr>
          <p:nvPr>
            <p:ph type="title"/>
          </p:nvPr>
        </p:nvSpPr>
        <p:spPr>
          <a:xfrm>
            <a:off x="381000" y="152400"/>
            <a:ext cx="8534400" cy="609600"/>
          </a:xfrm>
        </p:spPr>
        <p:txBody>
          <a:bodyPr/>
          <a:lstStyle/>
          <a:p>
            <a:r>
              <a:rPr lang="en-US" dirty="0"/>
              <a:t>Energy Stored in</a:t>
            </a:r>
            <a:r>
              <a:rPr lang="en-US" dirty="0" smtClean="0"/>
              <a:t> the </a:t>
            </a:r>
            <a:r>
              <a:rPr lang="en-US" dirty="0"/>
              <a:t>Magnetic Field</a:t>
            </a:r>
          </a:p>
        </p:txBody>
      </p:sp>
      <p:graphicFrame>
        <p:nvGraphicFramePr>
          <p:cNvPr id="44441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423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442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423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442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423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4422" name="Rectangle 6"/>
          <p:cNvSpPr>
            <a:spLocks noGrp="1" noChangeArrowheads="1"/>
          </p:cNvSpPr>
          <p:nvPr>
            <p:ph type="body" idx="1"/>
          </p:nvPr>
        </p:nvSpPr>
        <p:spPr>
          <a:xfrm>
            <a:off x="304800" y="914400"/>
            <a:ext cx="8534400" cy="5486400"/>
          </a:xfrm>
        </p:spPr>
        <p:txBody>
          <a:bodyPr/>
          <a:lstStyle/>
          <a:p>
            <a:r>
              <a:rPr lang="en-US" dirty="0"/>
              <a:t>The work done to the system is the same as the energy stored in the inductor when it is carrying current </a:t>
            </a:r>
            <a:r>
              <a:rPr lang="en-US" dirty="0">
                <a:latin typeface="Monotype Corsiva" charset="0"/>
              </a:rPr>
              <a:t>I</a:t>
            </a:r>
          </a:p>
          <a:p>
            <a:pPr lvl="1"/>
            <a:r>
              <a:rPr lang="en-US" dirty="0"/>
              <a:t> </a:t>
            </a:r>
          </a:p>
          <a:p>
            <a:pPr lvl="1"/>
            <a:endParaRPr lang="en-US" dirty="0"/>
          </a:p>
          <a:p>
            <a:pPr lvl="1"/>
            <a:r>
              <a:rPr lang="en-US" dirty="0"/>
              <a:t>This is compared to the energy stored in a capacitor, C, when the potential difference across it is </a:t>
            </a:r>
            <a:r>
              <a:rPr lang="en-US" dirty="0" smtClean="0"/>
              <a:t>V:</a:t>
            </a:r>
          </a:p>
          <a:p>
            <a:pPr lvl="1"/>
            <a:r>
              <a:rPr lang="en-US" dirty="0"/>
              <a:t>Just like the energy stored in a capacitor is considered to reside in the electric field between its plates</a:t>
            </a:r>
          </a:p>
          <a:p>
            <a:pPr lvl="1"/>
            <a:r>
              <a:rPr lang="en-US" dirty="0"/>
              <a:t>The energy in an inductor can be considered to be stored in its magnetic field</a:t>
            </a:r>
          </a:p>
        </p:txBody>
      </p:sp>
      <p:graphicFrame>
        <p:nvGraphicFramePr>
          <p:cNvPr id="44442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423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4424" name="Object 8"/>
          <p:cNvGraphicFramePr>
            <a:graphicFrameLocks noChangeAspect="1"/>
          </p:cNvGraphicFramePr>
          <p:nvPr/>
        </p:nvGraphicFramePr>
        <p:xfrm>
          <a:off x="1263650" y="2506663"/>
          <a:ext cx="1403350" cy="846137"/>
        </p:xfrm>
        <a:graphic>
          <a:graphicData uri="http://schemas.openxmlformats.org/presentationml/2006/ole">
            <mc:AlternateContent xmlns:mc="http://schemas.openxmlformats.org/markup-compatibility/2006">
              <mc:Choice xmlns:v="urn:schemas-microsoft-com:vml" Requires="v">
                <p:oleObj spid="_x0000_s464237" name="Equation" r:id="rId8" imgW="609480" imgH="368280" progId="Equation.DSMT4">
                  <p:embed/>
                </p:oleObj>
              </mc:Choice>
              <mc:Fallback>
                <p:oleObj name="Equation" r:id="rId8" imgW="60948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650" y="2506663"/>
                        <a:ext cx="1403350" cy="84613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444425" name="Object 9"/>
          <p:cNvGraphicFramePr>
            <a:graphicFrameLocks noChangeAspect="1"/>
          </p:cNvGraphicFramePr>
          <p:nvPr/>
        </p:nvGraphicFramePr>
        <p:xfrm>
          <a:off x="6705600" y="4114800"/>
          <a:ext cx="492125" cy="304800"/>
        </p:xfrm>
        <a:graphic>
          <a:graphicData uri="http://schemas.openxmlformats.org/presentationml/2006/ole">
            <mc:AlternateContent xmlns:mc="http://schemas.openxmlformats.org/markup-compatibility/2006">
              <mc:Choice xmlns:v="urn:schemas-microsoft-com:vml" Requires="v">
                <p:oleObj spid="_x0000_s464238" name="Equation" r:id="rId10" imgW="266400" imgH="164880" progId="Equation.DSMT4">
                  <p:embed/>
                </p:oleObj>
              </mc:Choice>
              <mc:Fallback>
                <p:oleObj name="Equation" r:id="rId10" imgW="26640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4114800"/>
                        <a:ext cx="492125" cy="304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4426" name="Text Box 10"/>
          <p:cNvSpPr txBox="1">
            <a:spLocks noChangeArrowheads="1"/>
          </p:cNvSpPr>
          <p:nvPr/>
        </p:nvSpPr>
        <p:spPr bwMode="auto">
          <a:xfrm>
            <a:off x="3124200" y="2590800"/>
            <a:ext cx="2895600" cy="66992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Energy Stored in a magnetic field inside an inductor</a:t>
            </a:r>
          </a:p>
        </p:txBody>
      </p:sp>
      <p:graphicFrame>
        <p:nvGraphicFramePr>
          <p:cNvPr id="444427" name="Object 11"/>
          <p:cNvGraphicFramePr>
            <a:graphicFrameLocks noChangeAspect="1"/>
          </p:cNvGraphicFramePr>
          <p:nvPr/>
        </p:nvGraphicFramePr>
        <p:xfrm>
          <a:off x="7162800" y="3886200"/>
          <a:ext cx="750888" cy="677863"/>
        </p:xfrm>
        <a:graphic>
          <a:graphicData uri="http://schemas.openxmlformats.org/presentationml/2006/ole">
            <mc:AlternateContent xmlns:mc="http://schemas.openxmlformats.org/markup-compatibility/2006">
              <mc:Choice xmlns:v="urn:schemas-microsoft-com:vml" Requires="v">
                <p:oleObj spid="_x0000_s464239" name="Equation" r:id="rId12" imgW="406080" imgH="368280" progId="Equation.DSMT4">
                  <p:embed/>
                </p:oleObj>
              </mc:Choice>
              <mc:Fallback>
                <p:oleObj name="Equation" r:id="rId12" imgW="4060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2800" y="3886200"/>
                        <a:ext cx="750888" cy="6778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1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wd">
                                    <p:tmPct val="10000"/>
                                  </p:iterate>
                                  <p:childTnLst>
                                    <p:set>
                                      <p:cBhvr>
                                        <p:cTn id="6" dur="1" fill="hold">
                                          <p:stCondLst>
                                            <p:cond delay="0"/>
                                          </p:stCondLst>
                                        </p:cTn>
                                        <p:tgtEl>
                                          <p:spTgt spid="444424"/>
                                        </p:tgtEl>
                                        <p:attrNameLst>
                                          <p:attrName>style.visibility</p:attrName>
                                        </p:attrNameLst>
                                      </p:cBhvr>
                                      <p:to>
                                        <p:strVal val="visible"/>
                                      </p:to>
                                    </p:set>
                                    <p:animEffect transition="in" filter="wipe(left)">
                                      <p:cBhvr>
                                        <p:cTn id="7" dur="500"/>
                                        <p:tgtEl>
                                          <p:spTgt spid="4444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444426"/>
                                        </p:tgtEl>
                                        <p:attrNameLst>
                                          <p:attrName>style.visibility</p:attrName>
                                        </p:attrNameLst>
                                      </p:cBhvr>
                                      <p:to>
                                        <p:strVal val="visible"/>
                                      </p:to>
                                    </p:set>
                                    <p:animEffect transition="in" filter="wipe(left)">
                                      <p:cBhvr>
                                        <p:cTn id="12" dur="500"/>
                                        <p:tgtEl>
                                          <p:spTgt spid="4444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44425"/>
                                        </p:tgtEl>
                                        <p:attrNameLst>
                                          <p:attrName>style.visibility</p:attrName>
                                        </p:attrNameLst>
                                      </p:cBhvr>
                                      <p:to>
                                        <p:strVal val="visible"/>
                                      </p:to>
                                    </p:set>
                                    <p:animEffect transition="in" filter="wipe(left)">
                                      <p:cBhvr>
                                        <p:cTn id="17" dur="500"/>
                                        <p:tgtEl>
                                          <p:spTgt spid="4444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44427"/>
                                        </p:tgtEl>
                                        <p:attrNameLst>
                                          <p:attrName>style.visibility</p:attrName>
                                        </p:attrNameLst>
                                      </p:cBhvr>
                                      <p:to>
                                        <p:strVal val="visible"/>
                                      </p:to>
                                    </p:set>
                                    <p:animEffect transition="in" filter="wipe(left)">
                                      <p:cBhvr>
                                        <p:cTn id="22" dur="500"/>
                                        <p:tgtEl>
                                          <p:spTgt spid="444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p:txBody>
          <a:bodyPr/>
          <a:lstStyle/>
          <a:p>
            <a:r>
              <a:rPr lang="en-US" smtClean="0"/>
              <a:t>Thursday, July 5, 2018</a:t>
            </a:r>
            <a:endParaRPr lang="en-US"/>
          </a:p>
        </p:txBody>
      </p:sp>
      <p:sp>
        <p:nvSpPr>
          <p:cNvPr id="33" name="Footer Placeholder 4"/>
          <p:cNvSpPr>
            <a:spLocks noGrp="1"/>
          </p:cNvSpPr>
          <p:nvPr>
            <p:ph type="ftr" sz="quarter" idx="11"/>
          </p:nvPr>
        </p:nvSpPr>
        <p:spPr/>
        <p:txBody>
          <a:bodyPr/>
          <a:lstStyle/>
          <a:p>
            <a:r>
              <a:rPr lang="de-DE" smtClean="0"/>
              <a:t>PHYS 1444-001, Summer 2018               Dr. Jaehoon Yu</a:t>
            </a:r>
            <a:endParaRPr lang="en-US"/>
          </a:p>
        </p:txBody>
      </p:sp>
      <p:sp>
        <p:nvSpPr>
          <p:cNvPr id="34" name="Slide Number Placeholder 5"/>
          <p:cNvSpPr>
            <a:spLocks noGrp="1"/>
          </p:cNvSpPr>
          <p:nvPr>
            <p:ph type="sldNum" sz="quarter" idx="12"/>
          </p:nvPr>
        </p:nvSpPr>
        <p:spPr/>
        <p:txBody>
          <a:bodyPr/>
          <a:lstStyle/>
          <a:p>
            <a:fld id="{503B4CB6-3F3B-BC4A-BBA7-2E93AAD266F4}" type="slidenum">
              <a:rPr lang="en-US"/>
              <a:pPr/>
              <a:t>84</a:t>
            </a:fld>
            <a:endParaRPr lang="en-US"/>
          </a:p>
        </p:txBody>
      </p:sp>
      <p:sp>
        <p:nvSpPr>
          <p:cNvPr id="445442" name="Rectangle 2"/>
          <p:cNvSpPr>
            <a:spLocks noGrp="1" noChangeArrowheads="1"/>
          </p:cNvSpPr>
          <p:nvPr>
            <p:ph type="title"/>
          </p:nvPr>
        </p:nvSpPr>
        <p:spPr>
          <a:xfrm>
            <a:off x="381000" y="152400"/>
            <a:ext cx="8534400" cy="609600"/>
          </a:xfrm>
        </p:spPr>
        <p:txBody>
          <a:bodyPr/>
          <a:lstStyle/>
          <a:p>
            <a:r>
              <a:rPr lang="en-US"/>
              <a:t>Stored Energy in terms of B</a:t>
            </a:r>
          </a:p>
        </p:txBody>
      </p:sp>
      <p:graphicFrame>
        <p:nvGraphicFramePr>
          <p:cNvPr id="445443"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5869"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5444"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587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5445"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587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446" name="Rectangle 6"/>
          <p:cNvSpPr>
            <a:spLocks noGrp="1" noChangeArrowheads="1"/>
          </p:cNvSpPr>
          <p:nvPr>
            <p:ph type="body" idx="1"/>
          </p:nvPr>
        </p:nvSpPr>
        <p:spPr>
          <a:xfrm>
            <a:off x="152400" y="685800"/>
            <a:ext cx="8839200" cy="5486400"/>
          </a:xfrm>
          <a:noFill/>
        </p:spPr>
        <p:txBody>
          <a:bodyPr/>
          <a:lstStyle/>
          <a:p>
            <a:pPr>
              <a:lnSpc>
                <a:spcPct val="90000"/>
              </a:lnSpc>
            </a:pPr>
            <a:r>
              <a:rPr lang="en-US" sz="2800" dirty="0"/>
              <a:t>So how is the stored energy written in terms of magnetic field B?</a:t>
            </a:r>
          </a:p>
          <a:p>
            <a:pPr lvl="1">
              <a:lnSpc>
                <a:spcPct val="90000"/>
              </a:lnSpc>
            </a:pPr>
            <a:r>
              <a:rPr lang="en-US" sz="2400" dirty="0"/>
              <a:t>Inductance of an ideal solenoid without a fringe effect</a:t>
            </a:r>
          </a:p>
          <a:p>
            <a:pPr lvl="1">
              <a:lnSpc>
                <a:spcPct val="90000"/>
              </a:lnSpc>
            </a:pPr>
            <a:endParaRPr lang="en-US" sz="2400" dirty="0"/>
          </a:p>
          <a:p>
            <a:pPr lvl="1">
              <a:lnSpc>
                <a:spcPct val="90000"/>
              </a:lnSpc>
            </a:pPr>
            <a:r>
              <a:rPr lang="en-US" sz="2400" dirty="0"/>
              <a:t>The magnetic field in a solenoid is</a:t>
            </a:r>
          </a:p>
          <a:p>
            <a:pPr lvl="1">
              <a:lnSpc>
                <a:spcPct val="90000"/>
              </a:lnSpc>
            </a:pPr>
            <a:r>
              <a:rPr lang="en-US" sz="2400" dirty="0"/>
              <a:t>Thus the energy stored in an inductor is </a:t>
            </a:r>
          </a:p>
          <a:p>
            <a:pPr lvl="1">
              <a:lnSpc>
                <a:spcPct val="90000"/>
              </a:lnSpc>
            </a:pPr>
            <a:endParaRPr lang="en-US" sz="2400" dirty="0"/>
          </a:p>
          <a:p>
            <a:pPr lvl="1">
              <a:lnSpc>
                <a:spcPct val="90000"/>
              </a:lnSpc>
            </a:pPr>
            <a:endParaRPr lang="en-US" sz="2400" dirty="0"/>
          </a:p>
          <a:p>
            <a:pPr lvl="1">
              <a:lnSpc>
                <a:spcPct val="90000"/>
              </a:lnSpc>
            </a:pPr>
            <a:r>
              <a:rPr lang="en-US" sz="2400" dirty="0"/>
              <a:t>Thus the energy density is </a:t>
            </a:r>
          </a:p>
          <a:p>
            <a:pPr lvl="1">
              <a:lnSpc>
                <a:spcPct val="90000"/>
              </a:lnSpc>
            </a:pPr>
            <a:endParaRPr lang="en-US" sz="2400" dirty="0"/>
          </a:p>
          <a:p>
            <a:pPr lvl="1">
              <a:lnSpc>
                <a:spcPct val="90000"/>
              </a:lnSpc>
            </a:pPr>
            <a:endParaRPr lang="en-US" sz="2400" dirty="0"/>
          </a:p>
          <a:p>
            <a:pPr lvl="1">
              <a:lnSpc>
                <a:spcPct val="90000"/>
              </a:lnSpc>
            </a:pPr>
            <a:r>
              <a:rPr lang="en-US" sz="2400" dirty="0"/>
              <a:t>This formula is valid</a:t>
            </a:r>
            <a:r>
              <a:rPr lang="en-US" sz="2400" dirty="0" smtClean="0"/>
              <a:t> in </a:t>
            </a:r>
            <a:r>
              <a:rPr lang="en-US" sz="2400" dirty="0"/>
              <a:t>any region of space</a:t>
            </a:r>
          </a:p>
          <a:p>
            <a:pPr lvl="1">
              <a:lnSpc>
                <a:spcPct val="90000"/>
              </a:lnSpc>
            </a:pPr>
            <a:r>
              <a:rPr lang="en-US" sz="2400" dirty="0"/>
              <a:t>If a ferromagnetic material is present,</a:t>
            </a:r>
            <a:r>
              <a:rPr lang="en-US" sz="2400" dirty="0" smtClean="0"/>
              <a:t> </a:t>
            </a:r>
            <a:r>
              <a:rPr lang="en-US" sz="2400" dirty="0" smtClean="0">
                <a:latin typeface="Symbol" charset="2"/>
              </a:rPr>
              <a:t>μ</a:t>
            </a:r>
            <a:r>
              <a:rPr lang="en-US" sz="2400" baseline="-25000" dirty="0" smtClean="0"/>
              <a:t>0</a:t>
            </a:r>
            <a:r>
              <a:rPr lang="en-US" sz="2400" dirty="0" smtClean="0"/>
              <a:t> </a:t>
            </a:r>
            <a:r>
              <a:rPr lang="en-US" sz="2400" dirty="0"/>
              <a:t>becomes</a:t>
            </a:r>
            <a:r>
              <a:rPr lang="en-US" sz="2400" dirty="0" smtClean="0"/>
              <a:t> </a:t>
            </a:r>
            <a:r>
              <a:rPr lang="en-US" sz="2400" dirty="0" err="1" smtClean="0">
                <a:latin typeface="Symbol" charset="2"/>
              </a:rPr>
              <a:t>μ</a:t>
            </a:r>
            <a:r>
              <a:rPr lang="en-US" sz="2400" dirty="0" smtClean="0"/>
              <a:t>.   </a:t>
            </a:r>
            <a:endParaRPr lang="en-US" sz="2400" dirty="0"/>
          </a:p>
        </p:txBody>
      </p:sp>
      <p:graphicFrame>
        <p:nvGraphicFramePr>
          <p:cNvPr id="44544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587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5448" name="Object 8"/>
          <p:cNvGraphicFramePr>
            <a:graphicFrameLocks noChangeAspect="1"/>
          </p:cNvGraphicFramePr>
          <p:nvPr/>
        </p:nvGraphicFramePr>
        <p:xfrm>
          <a:off x="1143000" y="1539875"/>
          <a:ext cx="582613" cy="366713"/>
        </p:xfrm>
        <a:graphic>
          <a:graphicData uri="http://schemas.openxmlformats.org/presentationml/2006/ole">
            <mc:AlternateContent xmlns:mc="http://schemas.openxmlformats.org/markup-compatibility/2006">
              <mc:Choice xmlns:v="urn:schemas-microsoft-com:vml" Requires="v">
                <p:oleObj spid="_x0000_s465873" name="Equation" r:id="rId8" imgW="241200" imgH="152280" progId="Equation.DSMT4">
                  <p:embed/>
                </p:oleObj>
              </mc:Choice>
              <mc:Fallback>
                <p:oleObj name="Equation" r:id="rId8" imgW="2412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539875"/>
                        <a:ext cx="582613" cy="3667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5449" name="Object 9"/>
          <p:cNvGraphicFramePr>
            <a:graphicFrameLocks noChangeAspect="1"/>
          </p:cNvGraphicFramePr>
          <p:nvPr/>
        </p:nvGraphicFramePr>
        <p:xfrm>
          <a:off x="4953000" y="2001838"/>
          <a:ext cx="596900" cy="357187"/>
        </p:xfrm>
        <a:graphic>
          <a:graphicData uri="http://schemas.openxmlformats.org/presentationml/2006/ole">
            <mc:AlternateContent xmlns:mc="http://schemas.openxmlformats.org/markup-compatibility/2006">
              <mc:Choice xmlns:v="urn:schemas-microsoft-com:vml" Requires="v">
                <p:oleObj spid="_x0000_s465874"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2001838"/>
                        <a:ext cx="596900" cy="357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5450" name="Object 10"/>
          <p:cNvGraphicFramePr>
            <a:graphicFrameLocks noChangeAspect="1"/>
          </p:cNvGraphicFramePr>
          <p:nvPr/>
        </p:nvGraphicFramePr>
        <p:xfrm>
          <a:off x="1066800" y="2986088"/>
          <a:ext cx="552450" cy="342900"/>
        </p:xfrm>
        <a:graphic>
          <a:graphicData uri="http://schemas.openxmlformats.org/presentationml/2006/ole">
            <mc:AlternateContent xmlns:mc="http://schemas.openxmlformats.org/markup-compatibility/2006">
              <mc:Choice xmlns:v="urn:schemas-microsoft-com:vml" Requires="v">
                <p:oleObj spid="_x0000_s465875" name="Equation" r:id="rId12" imgW="266400" imgH="164880" progId="Equation.DSMT4">
                  <p:embed/>
                </p:oleObj>
              </mc:Choice>
              <mc:Fallback>
                <p:oleObj name="Equation" r:id="rId12" imgW="26640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2986088"/>
                        <a:ext cx="552450" cy="342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1" name="Object 11"/>
          <p:cNvGraphicFramePr>
            <a:graphicFrameLocks noChangeAspect="1"/>
          </p:cNvGraphicFramePr>
          <p:nvPr/>
        </p:nvGraphicFramePr>
        <p:xfrm>
          <a:off x="1143000" y="4267200"/>
          <a:ext cx="517525" cy="287338"/>
        </p:xfrm>
        <a:graphic>
          <a:graphicData uri="http://schemas.openxmlformats.org/presentationml/2006/ole">
            <mc:AlternateContent xmlns:mc="http://schemas.openxmlformats.org/markup-compatibility/2006">
              <mc:Choice xmlns:v="urn:schemas-microsoft-com:vml" Requires="v">
                <p:oleObj spid="_x0000_s465876" name="Equation" r:id="rId14" imgW="228600" imgH="126720" progId="Equation.DSMT4">
                  <p:embed/>
                </p:oleObj>
              </mc:Choice>
              <mc:Fallback>
                <p:oleObj name="Equation" r:id="rId14" imgW="228600" imgH="1267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000" y="4267200"/>
                        <a:ext cx="517525" cy="2873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2" name="Object 12"/>
          <p:cNvGraphicFramePr>
            <a:graphicFrameLocks noChangeAspect="1"/>
          </p:cNvGraphicFramePr>
          <p:nvPr/>
        </p:nvGraphicFramePr>
        <p:xfrm>
          <a:off x="6616700" y="2667000"/>
          <a:ext cx="1689100" cy="957263"/>
        </p:xfrm>
        <a:graphic>
          <a:graphicData uri="http://schemas.openxmlformats.org/presentationml/2006/ole">
            <mc:AlternateContent xmlns:mc="http://schemas.openxmlformats.org/markup-compatibility/2006">
              <mc:Choice xmlns:v="urn:schemas-microsoft-com:vml" Requires="v">
                <p:oleObj spid="_x0000_s465877" name="Equation" r:id="rId16" imgW="761760" imgH="431640" progId="Equation.DSMT4">
                  <p:embed/>
                </p:oleObj>
              </mc:Choice>
              <mc:Fallback>
                <p:oleObj name="Equation" r:id="rId16" imgW="761760" imgH="4316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16700" y="2667000"/>
                        <a:ext cx="1689100" cy="957263"/>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445453" name="Object 13"/>
          <p:cNvGraphicFramePr>
            <a:graphicFrameLocks noChangeAspect="1"/>
          </p:cNvGraphicFramePr>
          <p:nvPr/>
        </p:nvGraphicFramePr>
        <p:xfrm>
          <a:off x="6629400" y="3810000"/>
          <a:ext cx="1266825" cy="974725"/>
        </p:xfrm>
        <a:graphic>
          <a:graphicData uri="http://schemas.openxmlformats.org/presentationml/2006/ole">
            <mc:AlternateContent xmlns:mc="http://schemas.openxmlformats.org/markup-compatibility/2006">
              <mc:Choice xmlns:v="urn:schemas-microsoft-com:vml" Requires="v">
                <p:oleObj spid="_x0000_s465878" name="Equation" r:id="rId18" imgW="558720" imgH="431640" progId="Equation.DSMT4">
                  <p:embed/>
                </p:oleObj>
              </mc:Choice>
              <mc:Fallback>
                <p:oleObj name="Equation" r:id="rId18" imgW="55872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29400" y="3810000"/>
                        <a:ext cx="1266825" cy="97472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445454" name="Object 14"/>
          <p:cNvGraphicFramePr>
            <a:graphicFrameLocks noChangeAspect="1"/>
          </p:cNvGraphicFramePr>
          <p:nvPr/>
        </p:nvGraphicFramePr>
        <p:xfrm>
          <a:off x="1676400" y="1447800"/>
          <a:ext cx="1382713" cy="550863"/>
        </p:xfrm>
        <a:graphic>
          <a:graphicData uri="http://schemas.openxmlformats.org/presentationml/2006/ole">
            <mc:AlternateContent xmlns:mc="http://schemas.openxmlformats.org/markup-compatibility/2006">
              <mc:Choice xmlns:v="urn:schemas-microsoft-com:vml" Requires="v">
                <p:oleObj spid="_x0000_s465879" name="Equation" r:id="rId20" imgW="571320" imgH="228600" progId="Equation.DSMT4">
                  <p:embed/>
                </p:oleObj>
              </mc:Choice>
              <mc:Fallback>
                <p:oleObj name="Equation" r:id="rId20" imgW="57132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76400" y="1447800"/>
                        <a:ext cx="1382713" cy="5508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5455" name="Object 15"/>
          <p:cNvGraphicFramePr>
            <a:graphicFrameLocks noChangeAspect="1"/>
          </p:cNvGraphicFramePr>
          <p:nvPr/>
        </p:nvGraphicFramePr>
        <p:xfrm>
          <a:off x="5473700" y="1962150"/>
          <a:ext cx="1104900" cy="476250"/>
        </p:xfrm>
        <a:graphic>
          <a:graphicData uri="http://schemas.openxmlformats.org/presentationml/2006/ole">
            <mc:AlternateContent xmlns:mc="http://schemas.openxmlformats.org/markup-compatibility/2006">
              <mc:Choice xmlns:v="urn:schemas-microsoft-com:vml" Requires="v">
                <p:oleObj spid="_x0000_s465880" name="Equation" r:id="rId22" imgW="469800" imgH="203040" progId="Equation.DSMT4">
                  <p:embed/>
                </p:oleObj>
              </mc:Choice>
              <mc:Fallback>
                <p:oleObj name="Equation" r:id="rId22" imgW="46980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73700" y="1962150"/>
                        <a:ext cx="1104900" cy="4762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45456" name="Object 16"/>
          <p:cNvGraphicFramePr>
            <a:graphicFrameLocks noChangeAspect="1"/>
          </p:cNvGraphicFramePr>
          <p:nvPr/>
        </p:nvGraphicFramePr>
        <p:xfrm>
          <a:off x="1576388" y="2776538"/>
          <a:ext cx="1000125" cy="763587"/>
        </p:xfrm>
        <a:graphic>
          <a:graphicData uri="http://schemas.openxmlformats.org/presentationml/2006/ole">
            <mc:AlternateContent xmlns:mc="http://schemas.openxmlformats.org/markup-compatibility/2006">
              <mc:Choice xmlns:v="urn:schemas-microsoft-com:vml" Requires="v">
                <p:oleObj spid="_x0000_s465881" name="Equation" r:id="rId24" imgW="482400" imgH="368280" progId="Equation.DSMT4">
                  <p:embed/>
                </p:oleObj>
              </mc:Choice>
              <mc:Fallback>
                <p:oleObj name="Equation" r:id="rId24" imgW="48240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76388" y="2776538"/>
                        <a:ext cx="1000125" cy="7635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7" name="Object 17"/>
          <p:cNvGraphicFramePr>
            <a:graphicFrameLocks noChangeAspect="1"/>
          </p:cNvGraphicFramePr>
          <p:nvPr/>
        </p:nvGraphicFramePr>
        <p:xfrm>
          <a:off x="2571750" y="2749550"/>
          <a:ext cx="1238250" cy="815975"/>
        </p:xfrm>
        <a:graphic>
          <a:graphicData uri="http://schemas.openxmlformats.org/presentationml/2006/ole">
            <mc:AlternateContent xmlns:mc="http://schemas.openxmlformats.org/markup-compatibility/2006">
              <mc:Choice xmlns:v="urn:schemas-microsoft-com:vml" Requires="v">
                <p:oleObj spid="_x0000_s465882" name="Equation" r:id="rId26" imgW="596880" imgH="393480" progId="Equation.DSMT4">
                  <p:embed/>
                </p:oleObj>
              </mc:Choice>
              <mc:Fallback>
                <p:oleObj name="Equation" r:id="rId26" imgW="596880" imgH="3934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71750" y="2749550"/>
                        <a:ext cx="1238250" cy="815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8" name="Object 18"/>
          <p:cNvGraphicFramePr>
            <a:graphicFrameLocks noChangeAspect="1"/>
          </p:cNvGraphicFramePr>
          <p:nvPr/>
        </p:nvGraphicFramePr>
        <p:xfrm>
          <a:off x="5016500" y="2709863"/>
          <a:ext cx="1079500" cy="895350"/>
        </p:xfrm>
        <a:graphic>
          <a:graphicData uri="http://schemas.openxmlformats.org/presentationml/2006/ole">
            <mc:AlternateContent xmlns:mc="http://schemas.openxmlformats.org/markup-compatibility/2006">
              <mc:Choice xmlns:v="urn:schemas-microsoft-com:vml" Requires="v">
                <p:oleObj spid="_x0000_s465883" name="Equation" r:id="rId28" imgW="520560" imgH="431640" progId="Equation.DSMT4">
                  <p:embed/>
                </p:oleObj>
              </mc:Choice>
              <mc:Fallback>
                <p:oleObj name="Equation" r:id="rId28" imgW="520560" imgH="4316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016500" y="2709863"/>
                        <a:ext cx="1079500" cy="895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9" name="Object 19"/>
          <p:cNvGraphicFramePr>
            <a:graphicFrameLocks noChangeAspect="1"/>
          </p:cNvGraphicFramePr>
          <p:nvPr/>
        </p:nvGraphicFramePr>
        <p:xfrm>
          <a:off x="3733800" y="2667000"/>
          <a:ext cx="1344613" cy="1000125"/>
        </p:xfrm>
        <a:graphic>
          <a:graphicData uri="http://schemas.openxmlformats.org/presentationml/2006/ole">
            <mc:AlternateContent xmlns:mc="http://schemas.openxmlformats.org/markup-compatibility/2006">
              <mc:Choice xmlns:v="urn:schemas-microsoft-com:vml" Requires="v">
                <p:oleObj spid="_x0000_s465884" name="Equation" r:id="rId30" imgW="647640" imgH="482400" progId="Equation.DSMT4">
                  <p:embed/>
                </p:oleObj>
              </mc:Choice>
              <mc:Fallback>
                <p:oleObj name="Equation" r:id="rId30" imgW="647640" imgH="482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33800" y="2667000"/>
                        <a:ext cx="1344613" cy="1000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5460" name="Text Box 20"/>
          <p:cNvSpPr txBox="1">
            <a:spLocks noChangeArrowheads="1"/>
          </p:cNvSpPr>
          <p:nvPr/>
        </p:nvSpPr>
        <p:spPr bwMode="auto">
          <a:xfrm>
            <a:off x="5181600" y="4267200"/>
            <a:ext cx="1068388" cy="39528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800" b="1">
                <a:solidFill>
                  <a:srgbClr val="CC0000"/>
                </a:solidFill>
                <a:latin typeface="Arial Narrow" charset="0"/>
              </a:rPr>
              <a:t>Volume V</a:t>
            </a:r>
          </a:p>
        </p:txBody>
      </p:sp>
      <p:grpSp>
        <p:nvGrpSpPr>
          <p:cNvPr id="2" name="Group 21"/>
          <p:cNvGrpSpPr>
            <a:grpSpLocks/>
          </p:cNvGrpSpPr>
          <p:nvPr/>
        </p:nvGrpSpPr>
        <p:grpSpPr bwMode="auto">
          <a:xfrm>
            <a:off x="5013325" y="2895600"/>
            <a:ext cx="1379538" cy="1233488"/>
            <a:chOff x="3158" y="2208"/>
            <a:chExt cx="869" cy="777"/>
          </a:xfrm>
        </p:grpSpPr>
        <p:sp>
          <p:nvSpPr>
            <p:cNvPr id="445462" name="Oval 22"/>
            <p:cNvSpPr>
              <a:spLocks noChangeArrowheads="1"/>
            </p:cNvSpPr>
            <p:nvPr/>
          </p:nvSpPr>
          <p:spPr bwMode="auto">
            <a:xfrm>
              <a:off x="3600" y="2208"/>
              <a:ext cx="240" cy="288"/>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445463" name="Text Box 23"/>
            <p:cNvSpPr txBox="1">
              <a:spLocks noChangeArrowheads="1"/>
            </p:cNvSpPr>
            <p:nvPr/>
          </p:nvSpPr>
          <p:spPr bwMode="auto">
            <a:xfrm>
              <a:off x="3158" y="2736"/>
              <a:ext cx="869" cy="249"/>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800" b="1">
                  <a:solidFill>
                    <a:srgbClr val="CC0000"/>
                  </a:solidFill>
                  <a:latin typeface="Arial Narrow" charset="0"/>
                </a:rPr>
                <a:t>What is this?</a:t>
              </a:r>
            </a:p>
          </p:txBody>
        </p:sp>
        <p:cxnSp>
          <p:nvCxnSpPr>
            <p:cNvPr id="445464" name="AutoShape 24"/>
            <p:cNvCxnSpPr>
              <a:cxnSpLocks noChangeShapeType="1"/>
              <a:stCxn id="445462" idx="4"/>
              <a:endCxn id="445463" idx="0"/>
            </p:cNvCxnSpPr>
            <p:nvPr/>
          </p:nvCxnSpPr>
          <p:spPr bwMode="auto">
            <a:xfrm rot="5400000">
              <a:off x="3546" y="2552"/>
              <a:ext cx="222" cy="127"/>
            </a:xfrm>
            <a:prstGeom prst="curvedConnector3">
              <a:avLst>
                <a:gd name="adj1" fmla="val 50000"/>
              </a:avLst>
            </a:prstGeom>
            <a:noFill/>
            <a:ln w="28575">
              <a:solidFill>
                <a:srgbClr val="CC0000"/>
              </a:solidFill>
              <a:round/>
              <a:headEnd type="triangle" w="med" len="med"/>
              <a:tailEnd/>
            </a:ln>
            <a:effectLst/>
          </p:spPr>
        </p:cxnSp>
      </p:grpSp>
      <p:graphicFrame>
        <p:nvGraphicFramePr>
          <p:cNvPr id="445465" name="Object 25"/>
          <p:cNvGraphicFramePr>
            <a:graphicFrameLocks noChangeAspect="1"/>
          </p:cNvGraphicFramePr>
          <p:nvPr/>
        </p:nvGraphicFramePr>
        <p:xfrm>
          <a:off x="1676400" y="3962400"/>
          <a:ext cx="661988" cy="831850"/>
        </p:xfrm>
        <a:graphic>
          <a:graphicData uri="http://schemas.openxmlformats.org/presentationml/2006/ole">
            <mc:AlternateContent xmlns:mc="http://schemas.openxmlformats.org/markup-compatibility/2006">
              <mc:Choice xmlns:v="urn:schemas-microsoft-com:vml" Requires="v">
                <p:oleObj spid="_x0000_s465885" name="Equation" r:id="rId32" imgW="291960" imgH="368280" progId="Equation.DSMT4">
                  <p:embed/>
                </p:oleObj>
              </mc:Choice>
              <mc:Fallback>
                <p:oleObj name="Equation" r:id="rId32" imgW="291960" imgH="3682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76400" y="3962400"/>
                        <a:ext cx="661988" cy="831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66" name="Object 26"/>
          <p:cNvGraphicFramePr>
            <a:graphicFrameLocks noChangeAspect="1"/>
          </p:cNvGraphicFramePr>
          <p:nvPr/>
        </p:nvGraphicFramePr>
        <p:xfrm>
          <a:off x="2286000" y="3962400"/>
          <a:ext cx="749300" cy="830263"/>
        </p:xfrm>
        <a:graphic>
          <a:graphicData uri="http://schemas.openxmlformats.org/presentationml/2006/ole">
            <mc:AlternateContent xmlns:mc="http://schemas.openxmlformats.org/markup-compatibility/2006">
              <mc:Choice xmlns:v="urn:schemas-microsoft-com:vml" Requires="v">
                <p:oleObj spid="_x0000_s465886" name="Equation" r:id="rId34" imgW="330120" imgH="368280" progId="Equation.DSMT4">
                  <p:embed/>
                </p:oleObj>
              </mc:Choice>
              <mc:Fallback>
                <p:oleObj name="Equation" r:id="rId34" imgW="330120" imgH="3682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286000" y="3962400"/>
                        <a:ext cx="749300" cy="830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67" name="Object 27"/>
          <p:cNvGraphicFramePr>
            <a:graphicFrameLocks noChangeAspect="1"/>
          </p:cNvGraphicFramePr>
          <p:nvPr/>
        </p:nvGraphicFramePr>
        <p:xfrm>
          <a:off x="3005138" y="3886200"/>
          <a:ext cx="804862" cy="974725"/>
        </p:xfrm>
        <a:graphic>
          <a:graphicData uri="http://schemas.openxmlformats.org/presentationml/2006/ole">
            <mc:AlternateContent xmlns:mc="http://schemas.openxmlformats.org/markup-compatibility/2006">
              <mc:Choice xmlns:v="urn:schemas-microsoft-com:vml" Requires="v">
                <p:oleObj spid="_x0000_s465887" name="Equation" r:id="rId36" imgW="355320" imgH="431640" progId="Equation.DSMT4">
                  <p:embed/>
                </p:oleObj>
              </mc:Choice>
              <mc:Fallback>
                <p:oleObj name="Equation" r:id="rId36" imgW="355320" imgH="4316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005138" y="3886200"/>
                        <a:ext cx="804862" cy="974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5468" name="Text Box 28"/>
          <p:cNvSpPr txBox="1">
            <a:spLocks noChangeArrowheads="1"/>
          </p:cNvSpPr>
          <p:nvPr/>
        </p:nvSpPr>
        <p:spPr bwMode="auto">
          <a:xfrm>
            <a:off x="914400" y="5715000"/>
            <a:ext cx="3139050" cy="369332"/>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800" b="1" dirty="0">
                <a:solidFill>
                  <a:srgbClr val="CC0000"/>
                </a:solidFill>
                <a:latin typeface="Arial Narrow" charset="0"/>
              </a:rPr>
              <a:t>What volume does </a:t>
            </a:r>
            <a:r>
              <a:rPr lang="en-US" sz="1800" b="1" dirty="0">
                <a:solidFill>
                  <a:srgbClr val="CC0000"/>
                </a:solidFill>
                <a:latin typeface="Monotype Corsiva"/>
                <a:cs typeface="Monotype Corsiva"/>
              </a:rPr>
              <a:t>Al</a:t>
            </a:r>
            <a:r>
              <a:rPr lang="en-US" sz="1800" b="1" dirty="0">
                <a:solidFill>
                  <a:srgbClr val="CC0000"/>
                </a:solidFill>
                <a:latin typeface="Arial Narrow" charset="0"/>
              </a:rPr>
              <a:t> represent?</a:t>
            </a:r>
          </a:p>
        </p:txBody>
      </p:sp>
      <p:sp>
        <p:nvSpPr>
          <p:cNvPr id="445469" name="Text Box 29"/>
          <p:cNvSpPr txBox="1">
            <a:spLocks noChangeArrowheads="1"/>
          </p:cNvSpPr>
          <p:nvPr/>
        </p:nvSpPr>
        <p:spPr bwMode="auto">
          <a:xfrm>
            <a:off x="4259263" y="5729287"/>
            <a:ext cx="2955925" cy="39528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800" b="1">
                <a:solidFill>
                  <a:srgbClr val="CC0000"/>
                </a:solidFill>
                <a:latin typeface="Arial Narrow" charset="0"/>
              </a:rPr>
              <a:t>The volume inside a solenoid!!</a:t>
            </a:r>
          </a:p>
        </p:txBody>
      </p:sp>
      <p:sp>
        <p:nvSpPr>
          <p:cNvPr id="445470" name="Text Box 30"/>
          <p:cNvSpPr txBox="1">
            <a:spLocks noChangeArrowheads="1"/>
          </p:cNvSpPr>
          <p:nvPr/>
        </p:nvSpPr>
        <p:spPr bwMode="auto">
          <a:xfrm>
            <a:off x="8075613" y="4100513"/>
            <a:ext cx="1047750" cy="395287"/>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800" b="1">
                <a:solidFill>
                  <a:srgbClr val="CC0000"/>
                </a:solidFill>
                <a:latin typeface="Arial Narrow" charset="0"/>
              </a:rPr>
              <a:t>E density</a:t>
            </a:r>
          </a:p>
        </p:txBody>
      </p:sp>
      <p:sp>
        <p:nvSpPr>
          <p:cNvPr id="445471" name="Text Box 31"/>
          <p:cNvSpPr txBox="1">
            <a:spLocks noChangeArrowheads="1"/>
          </p:cNvSpPr>
          <p:nvPr/>
        </p:nvSpPr>
        <p:spPr bwMode="auto">
          <a:xfrm>
            <a:off x="8534400" y="2971800"/>
            <a:ext cx="338138" cy="39528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800" b="1">
                <a:solidFill>
                  <a:srgbClr val="CC0000"/>
                </a:solidFill>
                <a:latin typeface="Arial Narrow" charset="0"/>
              </a:rPr>
              <a:t>E</a:t>
            </a:r>
          </a:p>
        </p:txBody>
      </p:sp>
    </p:spTree>
    <p:extLst>
      <p:ext uri="{BB962C8B-B14F-4D97-AF65-F5344CB8AC3E}">
        <p14:creationId xmlns:p14="http://schemas.microsoft.com/office/powerpoint/2010/main" val="4957952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July 5,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DFE23994-1649-0642-AD51-15D3F02705BE}" type="slidenum">
              <a:rPr lang="en-US"/>
              <a:pPr/>
              <a:t>85</a:t>
            </a:fld>
            <a:endParaRPr lang="en-US"/>
          </a:p>
        </p:txBody>
      </p:sp>
      <p:pic>
        <p:nvPicPr>
          <p:cNvPr id="446466" name="Picture 2" descr="FG30_004"/>
          <p:cNvPicPr>
            <a:picLocks noChangeAspect="1" noChangeArrowheads="1"/>
          </p:cNvPicPr>
          <p:nvPr/>
        </p:nvPicPr>
        <p:blipFill>
          <a:blip r:embed="rId3"/>
          <a:srcRect/>
          <a:stretch>
            <a:fillRect/>
          </a:stretch>
        </p:blipFill>
        <p:spPr bwMode="auto">
          <a:xfrm>
            <a:off x="6553200" y="228600"/>
            <a:ext cx="2514600" cy="2286000"/>
          </a:xfrm>
          <a:prstGeom prst="rect">
            <a:avLst/>
          </a:prstGeom>
          <a:noFill/>
        </p:spPr>
      </p:pic>
      <p:sp>
        <p:nvSpPr>
          <p:cNvPr id="446467" name="Rectangle 3"/>
          <p:cNvSpPr>
            <a:spLocks noGrp="1" noChangeArrowheads="1"/>
          </p:cNvSpPr>
          <p:nvPr>
            <p:ph type="title"/>
          </p:nvPr>
        </p:nvSpPr>
        <p:spPr>
          <a:xfrm>
            <a:off x="228600" y="-76200"/>
            <a:ext cx="8686800" cy="762000"/>
          </a:xfrm>
        </p:spPr>
        <p:txBody>
          <a:bodyPr/>
          <a:lstStyle/>
          <a:p>
            <a:r>
              <a:rPr lang="en-US"/>
              <a:t>Example 30 – 5 </a:t>
            </a:r>
          </a:p>
        </p:txBody>
      </p:sp>
      <p:sp>
        <p:nvSpPr>
          <p:cNvPr id="446468" name="Text Box 4"/>
          <p:cNvSpPr txBox="1">
            <a:spLocks noChangeArrowheads="1"/>
          </p:cNvSpPr>
          <p:nvPr/>
        </p:nvSpPr>
        <p:spPr bwMode="auto">
          <a:xfrm>
            <a:off x="228600" y="609600"/>
            <a:ext cx="6400800" cy="15525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Energy stored in a coaxial cable. </a:t>
            </a:r>
            <a:r>
              <a:rPr lang="en-US" dirty="0">
                <a:solidFill>
                  <a:schemeClr val="accent2"/>
                </a:solidFill>
                <a:latin typeface="Arial Narrow" charset="0"/>
              </a:rPr>
              <a:t>(a) How much energy is being stored per unit length in a coaxial cable whose conductors have radii r</a:t>
            </a:r>
            <a:r>
              <a:rPr lang="en-US" baseline="-25000" dirty="0">
                <a:solidFill>
                  <a:schemeClr val="accent2"/>
                </a:solidFill>
                <a:latin typeface="Arial Narrow" charset="0"/>
              </a:rPr>
              <a:t>1</a:t>
            </a:r>
            <a:r>
              <a:rPr lang="en-US" dirty="0">
                <a:solidFill>
                  <a:schemeClr val="accent2"/>
                </a:solidFill>
                <a:latin typeface="Arial Narrow" charset="0"/>
              </a:rPr>
              <a:t> and r</a:t>
            </a:r>
            <a:r>
              <a:rPr lang="en-US" baseline="-25000" dirty="0">
                <a:solidFill>
                  <a:schemeClr val="accent2"/>
                </a:solidFill>
                <a:latin typeface="Arial Narrow" charset="0"/>
              </a:rPr>
              <a:t>2</a:t>
            </a:r>
            <a:r>
              <a:rPr lang="en-US" dirty="0">
                <a:solidFill>
                  <a:schemeClr val="accent2"/>
                </a:solidFill>
                <a:latin typeface="Arial Narrow" charset="0"/>
              </a:rPr>
              <a:t> and which carry a current </a:t>
            </a:r>
            <a:r>
              <a:rPr lang="en-US" dirty="0">
                <a:solidFill>
                  <a:schemeClr val="accent2"/>
                </a:solidFill>
                <a:latin typeface="Monotype Corsiva" charset="0"/>
              </a:rPr>
              <a:t>I</a:t>
            </a:r>
            <a:r>
              <a:rPr lang="en-US" dirty="0">
                <a:solidFill>
                  <a:schemeClr val="accent2"/>
                </a:solidFill>
                <a:latin typeface="Arial Narrow" charset="0"/>
              </a:rPr>
              <a:t>? (</a:t>
            </a:r>
            <a:r>
              <a:rPr lang="en-US" dirty="0" err="1">
                <a:solidFill>
                  <a:schemeClr val="accent2"/>
                </a:solidFill>
                <a:latin typeface="Arial Narrow" charset="0"/>
              </a:rPr>
              <a:t>b</a:t>
            </a:r>
            <a:r>
              <a:rPr lang="en-US" dirty="0">
                <a:solidFill>
                  <a:schemeClr val="accent2"/>
                </a:solidFill>
                <a:latin typeface="Arial Narrow" charset="0"/>
              </a:rPr>
              <a:t>) Where is the energy density highest? </a:t>
            </a:r>
          </a:p>
        </p:txBody>
      </p:sp>
      <p:sp>
        <p:nvSpPr>
          <p:cNvPr id="446469" name="Text Box 5"/>
          <p:cNvSpPr txBox="1">
            <a:spLocks noChangeArrowheads="1"/>
          </p:cNvSpPr>
          <p:nvPr/>
        </p:nvSpPr>
        <p:spPr bwMode="auto">
          <a:xfrm>
            <a:off x="304800" y="2209800"/>
            <a:ext cx="6553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The</a:t>
            </a:r>
            <a:r>
              <a:rPr lang="en-US" dirty="0" smtClean="0">
                <a:solidFill>
                  <a:srgbClr val="CC00CC"/>
                </a:solidFill>
                <a:latin typeface="Arial Narrow" charset="0"/>
              </a:rPr>
              <a:t> total flux through </a:t>
            </a:r>
            <a:r>
              <a:rPr lang="en-US" dirty="0" err="1" smtClean="0">
                <a:solidFill>
                  <a:srgbClr val="CC00CC"/>
                </a:solidFill>
                <a:latin typeface="Monotype Corsiva"/>
                <a:cs typeface="Monotype Corsiva"/>
              </a:rPr>
              <a:t>l</a:t>
            </a:r>
            <a:r>
              <a:rPr lang="en-US" dirty="0" smtClean="0">
                <a:solidFill>
                  <a:srgbClr val="CC00CC"/>
                </a:solidFill>
                <a:latin typeface="Arial Narrow" charset="0"/>
              </a:rPr>
              <a:t> of the cable is</a:t>
            </a:r>
            <a:endParaRPr lang="en-US" baseline="-25000" dirty="0">
              <a:solidFill>
                <a:srgbClr val="CC00CC"/>
              </a:solidFill>
              <a:latin typeface="Arial Narrow" charset="0"/>
            </a:endParaRPr>
          </a:p>
        </p:txBody>
      </p:sp>
      <p:sp>
        <p:nvSpPr>
          <p:cNvPr id="446470" name="Text Box 6"/>
          <p:cNvSpPr txBox="1">
            <a:spLocks noChangeArrowheads="1"/>
          </p:cNvSpPr>
          <p:nvPr/>
        </p:nvSpPr>
        <p:spPr bwMode="auto">
          <a:xfrm>
            <a:off x="381000" y="44196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Since the magnetic field is</a:t>
            </a:r>
            <a:endParaRPr lang="en-US" baseline="-25000">
              <a:solidFill>
                <a:srgbClr val="CC00CC"/>
              </a:solidFill>
              <a:latin typeface="Arial Narrow" charset="0"/>
            </a:endParaRPr>
          </a:p>
        </p:txBody>
      </p:sp>
      <p:graphicFrame>
        <p:nvGraphicFramePr>
          <p:cNvPr id="446471" name="Object 7"/>
          <p:cNvGraphicFramePr>
            <a:graphicFrameLocks noChangeAspect="1"/>
          </p:cNvGraphicFramePr>
          <p:nvPr/>
        </p:nvGraphicFramePr>
        <p:xfrm>
          <a:off x="6324600" y="2795150"/>
          <a:ext cx="523609" cy="721171"/>
        </p:xfrm>
        <a:graphic>
          <a:graphicData uri="http://schemas.openxmlformats.org/presentationml/2006/ole">
            <mc:AlternateContent xmlns:mc="http://schemas.openxmlformats.org/markup-compatibility/2006">
              <mc:Choice xmlns:v="urn:schemas-microsoft-com:vml" Requires="v">
                <p:oleObj spid="_x0000_s466587" name="Equation" r:id="rId4" imgW="266400" imgH="368280" progId="Equation.DSMT4">
                  <p:embed/>
                </p:oleObj>
              </mc:Choice>
              <mc:Fallback>
                <p:oleObj name="Equation" r:id="rId4" imgW="26640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795150"/>
                        <a:ext cx="523609" cy="721171"/>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6472" name="Text Box 8"/>
          <p:cNvSpPr txBox="1">
            <a:spLocks noChangeArrowheads="1"/>
          </p:cNvSpPr>
          <p:nvPr/>
        </p:nvSpPr>
        <p:spPr bwMode="auto">
          <a:xfrm>
            <a:off x="533400" y="3475037"/>
            <a:ext cx="28194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energy stored per unit length is </a:t>
            </a:r>
            <a:endParaRPr lang="en-US" baseline="-25000">
              <a:solidFill>
                <a:srgbClr val="CC00CC"/>
              </a:solidFill>
              <a:latin typeface="Arial Narrow" charset="0"/>
            </a:endParaRPr>
          </a:p>
        </p:txBody>
      </p:sp>
      <p:graphicFrame>
        <p:nvGraphicFramePr>
          <p:cNvPr id="446473" name="Object 9"/>
          <p:cNvGraphicFramePr>
            <a:graphicFrameLocks noChangeAspect="1"/>
          </p:cNvGraphicFramePr>
          <p:nvPr/>
        </p:nvGraphicFramePr>
        <p:xfrm>
          <a:off x="3429000" y="3611562"/>
          <a:ext cx="597164" cy="754242"/>
        </p:xfrm>
        <a:graphic>
          <a:graphicData uri="http://schemas.openxmlformats.org/presentationml/2006/ole">
            <mc:AlternateContent xmlns:mc="http://schemas.openxmlformats.org/markup-compatibility/2006">
              <mc:Choice xmlns:v="urn:schemas-microsoft-com:vml" Requires="v">
                <p:oleObj spid="_x0000_s466588" name="Equation" r:id="rId6" imgW="291960" imgH="368280" progId="Equation.DSMT4">
                  <p:embed/>
                </p:oleObj>
              </mc:Choice>
              <mc:Fallback>
                <p:oleObj name="Equation" r:id="rId6" imgW="29196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611562"/>
                        <a:ext cx="597164" cy="75424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74" name="Object 10"/>
          <p:cNvGraphicFramePr>
            <a:graphicFrameLocks noChangeAspect="1"/>
          </p:cNvGraphicFramePr>
          <p:nvPr/>
        </p:nvGraphicFramePr>
        <p:xfrm>
          <a:off x="3886200" y="4495800"/>
          <a:ext cx="573088" cy="342900"/>
        </p:xfrm>
        <a:graphic>
          <a:graphicData uri="http://schemas.openxmlformats.org/presentationml/2006/ole">
            <mc:AlternateContent xmlns:mc="http://schemas.openxmlformats.org/markup-compatibility/2006">
              <mc:Choice xmlns:v="urn:schemas-microsoft-com:vml" Requires="v">
                <p:oleObj spid="_x0000_s466589"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4495800"/>
                        <a:ext cx="573088" cy="342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6475" name="Text Box 11"/>
          <p:cNvSpPr txBox="1">
            <a:spLocks noChangeArrowheads="1"/>
          </p:cNvSpPr>
          <p:nvPr/>
        </p:nvSpPr>
        <p:spPr bwMode="auto">
          <a:xfrm>
            <a:off x="414337" y="5426075"/>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And the energy density is </a:t>
            </a:r>
            <a:endParaRPr lang="en-US" baseline="-25000">
              <a:solidFill>
                <a:srgbClr val="CC00CC"/>
              </a:solidFill>
              <a:latin typeface="Arial Narrow" charset="0"/>
            </a:endParaRPr>
          </a:p>
        </p:txBody>
      </p:sp>
      <p:graphicFrame>
        <p:nvGraphicFramePr>
          <p:cNvPr id="446476" name="Object 12"/>
          <p:cNvGraphicFramePr>
            <a:graphicFrameLocks noChangeAspect="1"/>
          </p:cNvGraphicFramePr>
          <p:nvPr/>
        </p:nvGraphicFramePr>
        <p:xfrm>
          <a:off x="3538537" y="5521325"/>
          <a:ext cx="517525" cy="285750"/>
        </p:xfrm>
        <a:graphic>
          <a:graphicData uri="http://schemas.openxmlformats.org/presentationml/2006/ole">
            <mc:AlternateContent xmlns:mc="http://schemas.openxmlformats.org/markup-compatibility/2006">
              <mc:Choice xmlns:v="urn:schemas-microsoft-com:vml" Requires="v">
                <p:oleObj spid="_x0000_s466590" name="Equation" r:id="rId10" imgW="228600" imgH="126720" progId="Equation.DSMT4">
                  <p:embed/>
                </p:oleObj>
              </mc:Choice>
              <mc:Fallback>
                <p:oleObj name="Equation" r:id="rId10" imgW="228600" imgH="1267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38537" y="5521325"/>
                        <a:ext cx="517525"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6477" name="Text Box 13"/>
          <p:cNvSpPr txBox="1">
            <a:spLocks noChangeArrowheads="1"/>
          </p:cNvSpPr>
          <p:nvPr/>
        </p:nvSpPr>
        <p:spPr bwMode="auto">
          <a:xfrm>
            <a:off x="5257800" y="4695825"/>
            <a:ext cx="3581400" cy="156966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energy density </a:t>
            </a:r>
            <a:r>
              <a:rPr lang="en-US" dirty="0" smtClean="0">
                <a:solidFill>
                  <a:srgbClr val="CC00CC"/>
                </a:solidFill>
                <a:latin typeface="Arial Narrow" charset="0"/>
              </a:rPr>
              <a:t>is highest </a:t>
            </a:r>
            <a:r>
              <a:rPr lang="en-US" dirty="0">
                <a:solidFill>
                  <a:srgbClr val="CC00CC"/>
                </a:solidFill>
                <a:latin typeface="Arial Narrow" charset="0"/>
              </a:rPr>
              <a:t>where B is highest. </a:t>
            </a:r>
            <a:r>
              <a:rPr lang="en-US" dirty="0" smtClean="0">
                <a:solidFill>
                  <a:srgbClr val="CC00CC"/>
                </a:solidFill>
                <a:latin typeface="Arial Narrow" charset="0"/>
              </a:rPr>
              <a:t> Since B </a:t>
            </a:r>
            <a:r>
              <a:rPr lang="en-US" dirty="0">
                <a:solidFill>
                  <a:srgbClr val="CC00CC"/>
                </a:solidFill>
                <a:latin typeface="Arial Narrow" charset="0"/>
              </a:rPr>
              <a:t>is highest close to </a:t>
            </a:r>
            <a:r>
              <a:rPr lang="en-US" dirty="0" err="1">
                <a:solidFill>
                  <a:srgbClr val="CC00CC"/>
                </a:solidFill>
                <a:latin typeface="Arial Narrow" charset="0"/>
              </a:rPr>
              <a:t>r</a:t>
            </a:r>
            <a:r>
              <a:rPr lang="en-US" dirty="0">
                <a:solidFill>
                  <a:srgbClr val="CC00CC"/>
                </a:solidFill>
                <a:latin typeface="Arial Narrow" charset="0"/>
              </a:rPr>
              <a:t>=r</a:t>
            </a:r>
            <a:r>
              <a:rPr lang="en-US" baseline="-25000" dirty="0">
                <a:solidFill>
                  <a:srgbClr val="CC00CC"/>
                </a:solidFill>
                <a:latin typeface="Arial Narrow" charset="0"/>
              </a:rPr>
              <a:t>1</a:t>
            </a:r>
            <a:r>
              <a:rPr lang="en-US" dirty="0">
                <a:solidFill>
                  <a:srgbClr val="CC00CC"/>
                </a:solidFill>
                <a:latin typeface="Arial Narrow" charset="0"/>
              </a:rPr>
              <a:t>, near the surface of the inner conductor. </a:t>
            </a:r>
            <a:endParaRPr lang="en-US" baseline="-25000" dirty="0">
              <a:solidFill>
                <a:srgbClr val="CC00CC"/>
              </a:solidFill>
              <a:latin typeface="Arial Narrow" charset="0"/>
            </a:endParaRPr>
          </a:p>
        </p:txBody>
      </p:sp>
      <p:graphicFrame>
        <p:nvGraphicFramePr>
          <p:cNvPr id="446478" name="Object 14"/>
          <p:cNvGraphicFramePr>
            <a:graphicFrameLocks noChangeAspect="1"/>
          </p:cNvGraphicFramePr>
          <p:nvPr/>
        </p:nvGraphicFramePr>
        <p:xfrm>
          <a:off x="6826250" y="2785625"/>
          <a:ext cx="1022350" cy="795775"/>
        </p:xfrm>
        <a:graphic>
          <a:graphicData uri="http://schemas.openxmlformats.org/presentationml/2006/ole">
            <mc:AlternateContent xmlns:mc="http://schemas.openxmlformats.org/markup-compatibility/2006">
              <mc:Choice xmlns:v="urn:schemas-microsoft-com:vml" Requires="v">
                <p:oleObj spid="_x0000_s466591" name="Equation" r:id="rId12" imgW="520560" imgH="406080" progId="Equation.DSMT4">
                  <p:embed/>
                </p:oleObj>
              </mc:Choice>
              <mc:Fallback>
                <p:oleObj name="Equation" r:id="rId12" imgW="52056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26250" y="2785625"/>
                        <a:ext cx="1022350" cy="79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79" name="Object 15"/>
          <p:cNvGraphicFramePr>
            <a:graphicFrameLocks noChangeAspect="1"/>
          </p:cNvGraphicFramePr>
          <p:nvPr/>
        </p:nvGraphicFramePr>
        <p:xfrm>
          <a:off x="4038600" y="3535362"/>
          <a:ext cx="1039961" cy="807053"/>
        </p:xfrm>
        <a:graphic>
          <a:graphicData uri="http://schemas.openxmlformats.org/presentationml/2006/ole">
            <mc:AlternateContent xmlns:mc="http://schemas.openxmlformats.org/markup-compatibility/2006">
              <mc:Choice xmlns:v="urn:schemas-microsoft-com:vml" Requires="v">
                <p:oleObj spid="_x0000_s466592" name="Equation" r:id="rId14" imgW="507960" imgH="393480" progId="Equation.DSMT4">
                  <p:embed/>
                </p:oleObj>
              </mc:Choice>
              <mc:Fallback>
                <p:oleObj name="Equation" r:id="rId14" imgW="50796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8600" y="3535362"/>
                        <a:ext cx="1039961" cy="80705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80" name="Object 16"/>
          <p:cNvGraphicFramePr>
            <a:graphicFrameLocks noChangeAspect="1"/>
          </p:cNvGraphicFramePr>
          <p:nvPr/>
        </p:nvGraphicFramePr>
        <p:xfrm>
          <a:off x="5257800" y="3535362"/>
          <a:ext cx="1299952" cy="884238"/>
        </p:xfrm>
        <a:graphic>
          <a:graphicData uri="http://schemas.openxmlformats.org/presentationml/2006/ole">
            <mc:AlternateContent xmlns:mc="http://schemas.openxmlformats.org/markup-compatibility/2006">
              <mc:Choice xmlns:v="urn:schemas-microsoft-com:vml" Requires="v">
                <p:oleObj spid="_x0000_s466593" name="Equation" r:id="rId16" imgW="634680" imgH="431640" progId="Equation.DSMT4">
                  <p:embed/>
                </p:oleObj>
              </mc:Choice>
              <mc:Fallback>
                <p:oleObj name="Equation" r:id="rId16" imgW="634680" imgH="4316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7800" y="3535362"/>
                        <a:ext cx="1299952" cy="8842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81" name="Object 17"/>
          <p:cNvGraphicFramePr>
            <a:graphicFrameLocks noChangeAspect="1"/>
          </p:cNvGraphicFramePr>
          <p:nvPr/>
        </p:nvGraphicFramePr>
        <p:xfrm>
          <a:off x="4494213" y="4276725"/>
          <a:ext cx="687387" cy="828675"/>
        </p:xfrm>
        <a:graphic>
          <a:graphicData uri="http://schemas.openxmlformats.org/presentationml/2006/ole">
            <mc:AlternateContent xmlns:mc="http://schemas.openxmlformats.org/markup-compatibility/2006">
              <mc:Choice xmlns:v="urn:schemas-microsoft-com:vml" Requires="v">
                <p:oleObj spid="_x0000_s466594" name="Equation" r:id="rId18" imgW="304560" imgH="368280" progId="Equation.DSMT4">
                  <p:embed/>
                </p:oleObj>
              </mc:Choice>
              <mc:Fallback>
                <p:oleObj name="Equation" r:id="rId18" imgW="304560" imgH="368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94213" y="4276725"/>
                        <a:ext cx="687387" cy="828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82" name="Object 18"/>
          <p:cNvGraphicFramePr>
            <a:graphicFrameLocks noChangeAspect="1"/>
          </p:cNvGraphicFramePr>
          <p:nvPr/>
        </p:nvGraphicFramePr>
        <p:xfrm>
          <a:off x="3995737" y="5121275"/>
          <a:ext cx="804863" cy="974725"/>
        </p:xfrm>
        <a:graphic>
          <a:graphicData uri="http://schemas.openxmlformats.org/presentationml/2006/ole">
            <mc:AlternateContent xmlns:mc="http://schemas.openxmlformats.org/markup-compatibility/2006">
              <mc:Choice xmlns:v="urn:schemas-microsoft-com:vml" Requires="v">
                <p:oleObj spid="_x0000_s466595" name="Equation" r:id="rId20" imgW="355320" imgH="431640" progId="Equation.DSMT4">
                  <p:embed/>
                </p:oleObj>
              </mc:Choice>
              <mc:Fallback>
                <p:oleObj name="Equation" r:id="rId20" imgW="355320" imgH="4316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95737" y="5121275"/>
                        <a:ext cx="804863" cy="974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2" name="Text Box 5"/>
          <p:cNvSpPr txBox="1">
            <a:spLocks noChangeArrowheads="1"/>
          </p:cNvSpPr>
          <p:nvPr/>
        </p:nvSpPr>
        <p:spPr bwMode="auto">
          <a:xfrm>
            <a:off x="304800" y="2895600"/>
            <a:ext cx="6553200" cy="457200"/>
          </a:xfrm>
          <a:prstGeom prst="rect">
            <a:avLst/>
          </a:prstGeom>
          <a:noFill/>
          <a:ln w="9525">
            <a:noFill/>
            <a:miter lim="800000"/>
            <a:headEnd/>
            <a:tailEnd/>
          </a:ln>
          <a:effectLst/>
        </p:spPr>
        <p:txBody>
          <a:bodyPr>
            <a:prstTxWarp prst="textNoShape">
              <a:avLst/>
            </a:prstTxWarp>
            <a:spAutoFit/>
          </a:bodyPr>
          <a:lstStyle/>
          <a:p>
            <a:r>
              <a:rPr lang="en-US" dirty="0" smtClean="0">
                <a:solidFill>
                  <a:srgbClr val="CC00CC"/>
                </a:solidFill>
                <a:latin typeface="Arial Narrow" charset="0"/>
              </a:rPr>
              <a:t>Thus </a:t>
            </a:r>
            <a:r>
              <a:rPr lang="en-US" dirty="0">
                <a:solidFill>
                  <a:srgbClr val="CC00CC"/>
                </a:solidFill>
                <a:latin typeface="Arial Narrow" charset="0"/>
              </a:rPr>
              <a:t>inductance per unit length for a coaxial cable is</a:t>
            </a:r>
            <a:endParaRPr lang="en-US" baseline="-25000" dirty="0">
              <a:solidFill>
                <a:srgbClr val="CC00CC"/>
              </a:solidFill>
              <a:latin typeface="Arial Narrow" charset="0"/>
            </a:endParaRPr>
          </a:p>
        </p:txBody>
      </p:sp>
      <p:graphicFrame>
        <p:nvGraphicFramePr>
          <p:cNvPr id="517131" name="Object 11"/>
          <p:cNvGraphicFramePr>
            <a:graphicFrameLocks noChangeAspect="1"/>
          </p:cNvGraphicFramePr>
          <p:nvPr/>
        </p:nvGraphicFramePr>
        <p:xfrm>
          <a:off x="4994275" y="2285999"/>
          <a:ext cx="372301" cy="391439"/>
        </p:xfrm>
        <a:graphic>
          <a:graphicData uri="http://schemas.openxmlformats.org/presentationml/2006/ole">
            <mc:AlternateContent xmlns:mc="http://schemas.openxmlformats.org/markup-compatibility/2006">
              <mc:Choice xmlns:v="urn:schemas-microsoft-com:vml" Requires="v">
                <p:oleObj spid="_x0000_s466596" name="Equation" r:id="rId22" imgW="215900" imgH="228600" progId="Equation.DSMT4">
                  <p:embed/>
                </p:oleObj>
              </mc:Choice>
              <mc:Fallback>
                <p:oleObj name="Equation" r:id="rId22" imgW="2159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94275" y="2285999"/>
                        <a:ext cx="372301" cy="391439"/>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517132" name="Object 12"/>
          <p:cNvGraphicFramePr>
            <a:graphicFrameLocks noChangeAspect="1"/>
          </p:cNvGraphicFramePr>
          <p:nvPr/>
        </p:nvGraphicFramePr>
        <p:xfrm>
          <a:off x="5334000" y="2209800"/>
          <a:ext cx="939452" cy="521918"/>
        </p:xfrm>
        <a:graphic>
          <a:graphicData uri="http://schemas.openxmlformats.org/presentationml/2006/ole">
            <mc:AlternateContent xmlns:mc="http://schemas.openxmlformats.org/markup-compatibility/2006">
              <mc:Choice xmlns:v="urn:schemas-microsoft-com:vml" Requires="v">
                <p:oleObj spid="_x0000_s466597" name="Equation" r:id="rId24" imgW="546100" imgH="304800" progId="Equation.DSMT4">
                  <p:embed/>
                </p:oleObj>
              </mc:Choice>
              <mc:Fallback>
                <p:oleObj name="Equation" r:id="rId24" imgW="5461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34000" y="2209800"/>
                        <a:ext cx="939452" cy="52191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517133" name="Object 13"/>
          <p:cNvGraphicFramePr>
            <a:graphicFrameLocks noChangeAspect="1"/>
          </p:cNvGraphicFramePr>
          <p:nvPr/>
        </p:nvGraphicFramePr>
        <p:xfrm>
          <a:off x="6212910" y="2133599"/>
          <a:ext cx="1330890" cy="697631"/>
        </p:xfrm>
        <a:graphic>
          <a:graphicData uri="http://schemas.openxmlformats.org/presentationml/2006/ole">
            <mc:AlternateContent xmlns:mc="http://schemas.openxmlformats.org/markup-compatibility/2006">
              <mc:Choice xmlns:v="urn:schemas-microsoft-com:vml" Requires="v">
                <p:oleObj spid="_x0000_s466598" name="Equation" r:id="rId26" imgW="774700" imgH="406400" progId="Equation.DSMT4">
                  <p:embed/>
                </p:oleObj>
              </mc:Choice>
              <mc:Fallback>
                <p:oleObj name="Equation" r:id="rId26" imgW="774700" imgH="4064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12910" y="2133599"/>
                        <a:ext cx="1330890" cy="697631"/>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517134" name="Object 14"/>
          <p:cNvGraphicFramePr>
            <a:graphicFrameLocks noChangeAspect="1"/>
          </p:cNvGraphicFramePr>
          <p:nvPr/>
        </p:nvGraphicFramePr>
        <p:xfrm>
          <a:off x="7583466" y="2133600"/>
          <a:ext cx="1179534" cy="762000"/>
        </p:xfrm>
        <a:graphic>
          <a:graphicData uri="http://schemas.openxmlformats.org/presentationml/2006/ole">
            <mc:AlternateContent xmlns:mc="http://schemas.openxmlformats.org/markup-compatibility/2006">
              <mc:Choice xmlns:v="urn:schemas-microsoft-com:vml" Requires="v">
                <p:oleObj spid="_x0000_s466599" name="Equation" r:id="rId28" imgW="685800" imgH="444500" progId="Equation.DSMT4">
                  <p:embed/>
                </p:oleObj>
              </mc:Choice>
              <mc:Fallback>
                <p:oleObj name="Equation" r:id="rId28" imgW="685800" imgH="4445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83466" y="2133600"/>
                        <a:ext cx="1179534" cy="7620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44348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Thursday, July 5, 2018</a:t>
            </a:r>
            <a:endParaRPr lang="en-US"/>
          </a:p>
        </p:txBody>
      </p:sp>
      <p:sp>
        <p:nvSpPr>
          <p:cNvPr id="18" name="Footer Placeholder 4"/>
          <p:cNvSpPr>
            <a:spLocks noGrp="1"/>
          </p:cNvSpPr>
          <p:nvPr>
            <p:ph type="ftr" sz="quarter" idx="11"/>
          </p:nvPr>
        </p:nvSpPr>
        <p:spPr/>
        <p:txBody>
          <a:bodyPr/>
          <a:lstStyle/>
          <a:p>
            <a:r>
              <a:rPr lang="de-DE" smtClean="0"/>
              <a:t>PHYS 1444-001, Summer 2018               Dr. Jaehoon Yu</a:t>
            </a:r>
            <a:endParaRPr lang="en-US"/>
          </a:p>
        </p:txBody>
      </p:sp>
      <p:sp>
        <p:nvSpPr>
          <p:cNvPr id="19" name="Slide Number Placeholder 5"/>
          <p:cNvSpPr>
            <a:spLocks noGrp="1"/>
          </p:cNvSpPr>
          <p:nvPr>
            <p:ph type="sldNum" sz="quarter" idx="12"/>
          </p:nvPr>
        </p:nvSpPr>
        <p:spPr/>
        <p:txBody>
          <a:bodyPr/>
          <a:lstStyle/>
          <a:p>
            <a:fld id="{8B72C103-2204-9741-AB42-17495A2993C8}" type="slidenum">
              <a:rPr lang="en-US"/>
              <a:pPr/>
              <a:t>86</a:t>
            </a:fld>
            <a:endParaRPr lang="en-US"/>
          </a:p>
        </p:txBody>
      </p:sp>
      <p:grpSp>
        <p:nvGrpSpPr>
          <p:cNvPr id="2" name="Group 2"/>
          <p:cNvGrpSpPr>
            <a:grpSpLocks/>
          </p:cNvGrpSpPr>
          <p:nvPr/>
        </p:nvGrpSpPr>
        <p:grpSpPr bwMode="auto">
          <a:xfrm>
            <a:off x="4953000" y="4876800"/>
            <a:ext cx="3657600" cy="2209800"/>
            <a:chOff x="576" y="2736"/>
            <a:chExt cx="2112" cy="1632"/>
          </a:xfrm>
        </p:grpSpPr>
        <p:pic>
          <p:nvPicPr>
            <p:cNvPr id="447491" name="Picture 3" descr="FG30_005"/>
            <p:cNvPicPr>
              <a:picLocks noChangeAspect="1" noChangeArrowheads="1"/>
            </p:cNvPicPr>
            <p:nvPr/>
          </p:nvPicPr>
          <p:blipFill>
            <a:blip r:embed="rId3"/>
            <a:srcRect/>
            <a:stretch>
              <a:fillRect/>
            </a:stretch>
          </p:blipFill>
          <p:spPr bwMode="auto">
            <a:xfrm>
              <a:off x="576" y="2736"/>
              <a:ext cx="2112" cy="1584"/>
            </a:xfrm>
            <a:prstGeom prst="rect">
              <a:avLst/>
            </a:prstGeom>
            <a:noFill/>
          </p:spPr>
        </p:pic>
        <p:sp>
          <p:nvSpPr>
            <p:cNvPr id="447492" name="Rectangle 4"/>
            <p:cNvSpPr>
              <a:spLocks noChangeArrowheads="1"/>
            </p:cNvSpPr>
            <p:nvPr/>
          </p:nvSpPr>
          <p:spPr bwMode="auto">
            <a:xfrm>
              <a:off x="960" y="2736"/>
              <a:ext cx="1296" cy="72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447493" name="Rectangle 5"/>
            <p:cNvSpPr>
              <a:spLocks noChangeArrowheads="1"/>
            </p:cNvSpPr>
            <p:nvPr/>
          </p:nvSpPr>
          <p:spPr bwMode="auto">
            <a:xfrm>
              <a:off x="1536" y="4224"/>
              <a:ext cx="192" cy="1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6"/>
          <p:cNvGrpSpPr>
            <a:grpSpLocks/>
          </p:cNvGrpSpPr>
          <p:nvPr/>
        </p:nvGrpSpPr>
        <p:grpSpPr bwMode="auto">
          <a:xfrm>
            <a:off x="-381000" y="1600200"/>
            <a:ext cx="2209800" cy="1981200"/>
            <a:chOff x="0" y="912"/>
            <a:chExt cx="2112" cy="1584"/>
          </a:xfrm>
        </p:grpSpPr>
        <p:pic>
          <p:nvPicPr>
            <p:cNvPr id="447495" name="Picture 7" descr="FG30_005"/>
            <p:cNvPicPr>
              <a:picLocks noChangeAspect="1" noChangeArrowheads="1"/>
            </p:cNvPicPr>
            <p:nvPr/>
          </p:nvPicPr>
          <p:blipFill>
            <a:blip r:embed="rId3"/>
            <a:srcRect/>
            <a:stretch>
              <a:fillRect/>
            </a:stretch>
          </p:blipFill>
          <p:spPr bwMode="auto">
            <a:xfrm>
              <a:off x="0" y="912"/>
              <a:ext cx="2112" cy="1584"/>
            </a:xfrm>
            <a:prstGeom prst="rect">
              <a:avLst/>
            </a:prstGeom>
            <a:noFill/>
          </p:spPr>
        </p:pic>
        <p:sp>
          <p:nvSpPr>
            <p:cNvPr id="447496" name="Rectangle 8"/>
            <p:cNvSpPr>
              <a:spLocks noChangeArrowheads="1"/>
            </p:cNvSpPr>
            <p:nvPr/>
          </p:nvSpPr>
          <p:spPr bwMode="auto">
            <a:xfrm>
              <a:off x="432" y="1632"/>
              <a:ext cx="1104" cy="86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447497" name="Rectangle 9"/>
            <p:cNvSpPr>
              <a:spLocks noChangeArrowheads="1"/>
            </p:cNvSpPr>
            <p:nvPr/>
          </p:nvSpPr>
          <p:spPr bwMode="auto">
            <a:xfrm>
              <a:off x="960" y="1488"/>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47498" name="Rectangle 10"/>
          <p:cNvSpPr>
            <a:spLocks noGrp="1" noChangeArrowheads="1"/>
          </p:cNvSpPr>
          <p:nvPr>
            <p:ph type="title"/>
          </p:nvPr>
        </p:nvSpPr>
        <p:spPr>
          <a:xfrm>
            <a:off x="763588" y="76200"/>
            <a:ext cx="7313612" cy="609600"/>
          </a:xfrm>
          <a:noFill/>
        </p:spPr>
        <p:txBody>
          <a:bodyPr/>
          <a:lstStyle/>
          <a:p>
            <a:r>
              <a:rPr lang="en-US"/>
              <a:t>LR Circuits</a:t>
            </a:r>
          </a:p>
        </p:txBody>
      </p:sp>
      <p:graphicFrame>
        <p:nvGraphicFramePr>
          <p:cNvPr id="447499"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715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7500"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715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7501"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715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502" name="Rectangle 14"/>
          <p:cNvSpPr>
            <a:spLocks noGrp="1" noChangeArrowheads="1"/>
          </p:cNvSpPr>
          <p:nvPr>
            <p:ph type="body" idx="1"/>
          </p:nvPr>
        </p:nvSpPr>
        <p:spPr>
          <a:xfrm>
            <a:off x="304800" y="609600"/>
            <a:ext cx="8610600" cy="5715000"/>
          </a:xfrm>
        </p:spPr>
        <p:txBody>
          <a:bodyPr/>
          <a:lstStyle/>
          <a:p>
            <a:pPr>
              <a:lnSpc>
                <a:spcPct val="90000"/>
              </a:lnSpc>
            </a:pPr>
            <a:r>
              <a:rPr lang="en-US" dirty="0"/>
              <a:t>What happens when an </a:t>
            </a:r>
            <a:r>
              <a:rPr lang="en-US" dirty="0" err="1"/>
              <a:t>emf</a:t>
            </a:r>
            <a:r>
              <a:rPr lang="en-US" dirty="0"/>
              <a:t> is applied to an inductor?</a:t>
            </a:r>
          </a:p>
          <a:p>
            <a:pPr lvl="1">
              <a:lnSpc>
                <a:spcPct val="90000"/>
              </a:lnSpc>
            </a:pPr>
            <a:r>
              <a:rPr lang="en-US" dirty="0"/>
              <a:t>An inductor has some resistance, however negligible</a:t>
            </a:r>
          </a:p>
          <a:p>
            <a:pPr lvl="2">
              <a:lnSpc>
                <a:spcPct val="90000"/>
              </a:lnSpc>
            </a:pPr>
            <a:r>
              <a:rPr lang="en-US" dirty="0"/>
              <a:t>So an inductor can be drawn as a circuit of separate resistance and coil.  What is the name this kind of circuit?</a:t>
            </a:r>
          </a:p>
          <a:p>
            <a:pPr lvl="1">
              <a:lnSpc>
                <a:spcPct val="90000"/>
              </a:lnSpc>
            </a:pPr>
            <a:r>
              <a:rPr lang="en-US" dirty="0"/>
              <a:t>What happens at the instance the switch is thrown to apply </a:t>
            </a:r>
            <a:r>
              <a:rPr lang="en-US" dirty="0" err="1"/>
              <a:t>emf</a:t>
            </a:r>
            <a:r>
              <a:rPr lang="en-US" dirty="0"/>
              <a:t> to the circuit?</a:t>
            </a:r>
          </a:p>
          <a:p>
            <a:pPr lvl="2">
              <a:lnSpc>
                <a:spcPct val="90000"/>
              </a:lnSpc>
            </a:pPr>
            <a:r>
              <a:rPr lang="en-US" dirty="0"/>
              <a:t>The current starts to flow, gradually increasing from 0</a:t>
            </a:r>
          </a:p>
          <a:p>
            <a:pPr lvl="2">
              <a:lnSpc>
                <a:spcPct val="90000"/>
              </a:lnSpc>
            </a:pPr>
            <a:r>
              <a:rPr lang="en-US" dirty="0"/>
              <a:t>This change is opposed by the induced </a:t>
            </a:r>
            <a:r>
              <a:rPr lang="en-US" dirty="0" err="1"/>
              <a:t>emf</a:t>
            </a:r>
            <a:r>
              <a:rPr lang="en-US" dirty="0"/>
              <a:t> in the inductor </a:t>
            </a:r>
            <a:r>
              <a:rPr lang="en-US" dirty="0" err="1">
                <a:sym typeface="Wingdings" charset="2"/>
              </a:rPr>
              <a:t></a:t>
            </a:r>
            <a:r>
              <a:rPr lang="en-US" dirty="0">
                <a:sym typeface="Wingdings" charset="2"/>
              </a:rPr>
              <a:t> the </a:t>
            </a:r>
            <a:r>
              <a:rPr lang="en-US" dirty="0" err="1">
                <a:sym typeface="Wingdings" charset="2"/>
              </a:rPr>
              <a:t>emf</a:t>
            </a:r>
            <a:r>
              <a:rPr lang="en-US" dirty="0">
                <a:sym typeface="Wingdings" charset="2"/>
              </a:rPr>
              <a:t> at point B is higher than point C</a:t>
            </a:r>
          </a:p>
          <a:p>
            <a:pPr lvl="2">
              <a:lnSpc>
                <a:spcPct val="90000"/>
              </a:lnSpc>
            </a:pPr>
            <a:r>
              <a:rPr lang="en-US" dirty="0">
                <a:sym typeface="Wingdings" charset="2"/>
              </a:rPr>
              <a:t>However there is a voltage drop at the resistance which reduces the voltage across inductance</a:t>
            </a:r>
          </a:p>
          <a:p>
            <a:pPr lvl="2">
              <a:lnSpc>
                <a:spcPct val="90000"/>
              </a:lnSpc>
            </a:pPr>
            <a:r>
              <a:rPr lang="en-US" dirty="0">
                <a:sym typeface="Wingdings" charset="2"/>
              </a:rPr>
              <a:t>Thus the current increases less rapidly</a:t>
            </a:r>
          </a:p>
          <a:p>
            <a:pPr lvl="2">
              <a:lnSpc>
                <a:spcPct val="90000"/>
              </a:lnSpc>
            </a:pPr>
            <a:r>
              <a:rPr lang="en-US" dirty="0">
                <a:sym typeface="Wingdings" charset="2"/>
              </a:rPr>
              <a:t>The overall behavior of the current is</a:t>
            </a:r>
            <a:r>
              <a:rPr lang="en-US" dirty="0" smtClean="0">
                <a:sym typeface="Wingdings" charset="2"/>
              </a:rPr>
              <a:t> a gradual </a:t>
            </a:r>
            <a:r>
              <a:rPr lang="en-US" dirty="0">
                <a:sym typeface="Wingdings" charset="2"/>
              </a:rPr>
              <a:t>increase, reaching to the maximum current </a:t>
            </a:r>
            <a:r>
              <a:rPr lang="en-US" dirty="0">
                <a:latin typeface="Monotype Corsiva" charset="0"/>
                <a:sym typeface="Wingdings" charset="2"/>
              </a:rPr>
              <a:t>I</a:t>
            </a:r>
            <a:r>
              <a:rPr lang="en-US" baseline="-25000" dirty="0">
                <a:sym typeface="Wingdings" charset="2"/>
              </a:rPr>
              <a:t>max</a:t>
            </a:r>
            <a:r>
              <a:rPr lang="en-US" dirty="0">
                <a:sym typeface="Wingdings" charset="2"/>
              </a:rPr>
              <a:t>=V</a:t>
            </a:r>
            <a:r>
              <a:rPr lang="en-US" baseline="-25000" dirty="0">
                <a:sym typeface="Wingdings" charset="2"/>
              </a:rPr>
              <a:t>0</a:t>
            </a:r>
            <a:r>
              <a:rPr lang="en-US" dirty="0">
                <a:sym typeface="Wingdings" charset="2"/>
              </a:rPr>
              <a:t>/R.</a:t>
            </a:r>
            <a:endParaRPr lang="en-US" dirty="0"/>
          </a:p>
        </p:txBody>
      </p:sp>
      <p:graphicFrame>
        <p:nvGraphicFramePr>
          <p:cNvPr id="447503" name="Object 1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715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504" name="Text Box 16"/>
          <p:cNvSpPr txBox="1">
            <a:spLocks noChangeArrowheads="1"/>
          </p:cNvSpPr>
          <p:nvPr/>
        </p:nvSpPr>
        <p:spPr bwMode="auto">
          <a:xfrm>
            <a:off x="6934200" y="1981200"/>
            <a:ext cx="1117600" cy="404813"/>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sz="1800" b="1">
                <a:solidFill>
                  <a:srgbClr val="CC0000"/>
                </a:solidFill>
                <a:latin typeface="Arial Narrow" charset="0"/>
              </a:rPr>
              <a:t>LR Circuit</a:t>
            </a:r>
          </a:p>
        </p:txBody>
      </p:sp>
    </p:spTree>
    <p:extLst>
      <p:ext uri="{BB962C8B-B14F-4D97-AF65-F5344CB8AC3E}">
        <p14:creationId xmlns:p14="http://schemas.microsoft.com/office/powerpoint/2010/main" val="5731191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July 5, 2018</a:t>
            </a:r>
            <a:endParaRPr lang="en-US"/>
          </a:p>
        </p:txBody>
      </p:sp>
      <p:sp>
        <p:nvSpPr>
          <p:cNvPr id="27" name="Footer Placeholder 4"/>
          <p:cNvSpPr>
            <a:spLocks noGrp="1"/>
          </p:cNvSpPr>
          <p:nvPr>
            <p:ph type="ftr" sz="quarter" idx="11"/>
          </p:nvPr>
        </p:nvSpPr>
        <p:spPr/>
        <p:txBody>
          <a:bodyPr/>
          <a:lstStyle/>
          <a:p>
            <a:r>
              <a:rPr lang="de-DE" smtClean="0"/>
              <a:t>PHYS 1444-001, Summer 2018               Dr. Jaehoon Yu</a:t>
            </a:r>
            <a:endParaRPr lang="en-US"/>
          </a:p>
        </p:txBody>
      </p:sp>
      <p:sp>
        <p:nvSpPr>
          <p:cNvPr id="28" name="Slide Number Placeholder 5"/>
          <p:cNvSpPr>
            <a:spLocks noGrp="1"/>
          </p:cNvSpPr>
          <p:nvPr>
            <p:ph type="sldNum" sz="quarter" idx="12"/>
          </p:nvPr>
        </p:nvSpPr>
        <p:spPr/>
        <p:txBody>
          <a:bodyPr/>
          <a:lstStyle/>
          <a:p>
            <a:fld id="{1DD1097B-9D64-B949-BAFD-20E8DE0EC1F6}" type="slidenum">
              <a:rPr lang="en-US"/>
              <a:pPr/>
              <a:t>87</a:t>
            </a:fld>
            <a:endParaRPr lang="en-US"/>
          </a:p>
        </p:txBody>
      </p:sp>
      <p:grpSp>
        <p:nvGrpSpPr>
          <p:cNvPr id="2" name="Group 2"/>
          <p:cNvGrpSpPr>
            <a:grpSpLocks/>
          </p:cNvGrpSpPr>
          <p:nvPr/>
        </p:nvGrpSpPr>
        <p:grpSpPr bwMode="auto">
          <a:xfrm>
            <a:off x="5791200" y="381000"/>
            <a:ext cx="4267200" cy="3886200"/>
            <a:chOff x="576" y="2736"/>
            <a:chExt cx="2112" cy="1632"/>
          </a:xfrm>
        </p:grpSpPr>
        <p:pic>
          <p:nvPicPr>
            <p:cNvPr id="448515" name="Picture 3" descr="FG30_005"/>
            <p:cNvPicPr>
              <a:picLocks noChangeAspect="1" noChangeArrowheads="1"/>
            </p:cNvPicPr>
            <p:nvPr/>
          </p:nvPicPr>
          <p:blipFill>
            <a:blip r:embed="rId3"/>
            <a:srcRect/>
            <a:stretch>
              <a:fillRect/>
            </a:stretch>
          </p:blipFill>
          <p:spPr bwMode="auto">
            <a:xfrm>
              <a:off x="576" y="2736"/>
              <a:ext cx="2112" cy="1584"/>
            </a:xfrm>
            <a:prstGeom prst="rect">
              <a:avLst/>
            </a:prstGeom>
            <a:noFill/>
          </p:spPr>
        </p:pic>
        <p:sp>
          <p:nvSpPr>
            <p:cNvPr id="448516" name="Rectangle 4"/>
            <p:cNvSpPr>
              <a:spLocks noChangeArrowheads="1"/>
            </p:cNvSpPr>
            <p:nvPr/>
          </p:nvSpPr>
          <p:spPr bwMode="auto">
            <a:xfrm>
              <a:off x="960" y="2736"/>
              <a:ext cx="1296" cy="72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448517" name="Rectangle 5"/>
            <p:cNvSpPr>
              <a:spLocks noChangeArrowheads="1"/>
            </p:cNvSpPr>
            <p:nvPr/>
          </p:nvSpPr>
          <p:spPr bwMode="auto">
            <a:xfrm>
              <a:off x="1536" y="4224"/>
              <a:ext cx="192" cy="1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6"/>
          <p:cNvGrpSpPr>
            <a:grpSpLocks/>
          </p:cNvGrpSpPr>
          <p:nvPr/>
        </p:nvGrpSpPr>
        <p:grpSpPr bwMode="auto">
          <a:xfrm>
            <a:off x="6705600" y="0"/>
            <a:ext cx="2438400" cy="2133600"/>
            <a:chOff x="0" y="912"/>
            <a:chExt cx="2112" cy="1584"/>
          </a:xfrm>
        </p:grpSpPr>
        <p:pic>
          <p:nvPicPr>
            <p:cNvPr id="448519" name="Picture 7" descr="FG30_005"/>
            <p:cNvPicPr>
              <a:picLocks noChangeAspect="1" noChangeArrowheads="1"/>
            </p:cNvPicPr>
            <p:nvPr/>
          </p:nvPicPr>
          <p:blipFill>
            <a:blip r:embed="rId3"/>
            <a:srcRect/>
            <a:stretch>
              <a:fillRect/>
            </a:stretch>
          </p:blipFill>
          <p:spPr bwMode="auto">
            <a:xfrm>
              <a:off x="0" y="912"/>
              <a:ext cx="2112" cy="1584"/>
            </a:xfrm>
            <a:prstGeom prst="rect">
              <a:avLst/>
            </a:prstGeom>
            <a:noFill/>
          </p:spPr>
        </p:pic>
        <p:sp>
          <p:nvSpPr>
            <p:cNvPr id="448520" name="Rectangle 8"/>
            <p:cNvSpPr>
              <a:spLocks noChangeArrowheads="1"/>
            </p:cNvSpPr>
            <p:nvPr/>
          </p:nvSpPr>
          <p:spPr bwMode="auto">
            <a:xfrm>
              <a:off x="432" y="1632"/>
              <a:ext cx="1104" cy="86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448521" name="Rectangle 9"/>
            <p:cNvSpPr>
              <a:spLocks noChangeArrowheads="1"/>
            </p:cNvSpPr>
            <p:nvPr/>
          </p:nvSpPr>
          <p:spPr bwMode="auto">
            <a:xfrm>
              <a:off x="960" y="1488"/>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48522" name="Rectangle 10"/>
          <p:cNvSpPr>
            <a:spLocks noGrp="1" noChangeArrowheads="1"/>
          </p:cNvSpPr>
          <p:nvPr>
            <p:ph type="title"/>
          </p:nvPr>
        </p:nvSpPr>
        <p:spPr>
          <a:xfrm>
            <a:off x="763588" y="76200"/>
            <a:ext cx="7313612" cy="609600"/>
          </a:xfrm>
          <a:noFill/>
        </p:spPr>
        <p:txBody>
          <a:bodyPr/>
          <a:lstStyle/>
          <a:p>
            <a:r>
              <a:rPr lang="en-US"/>
              <a:t>LR Circuits</a:t>
            </a:r>
          </a:p>
        </p:txBody>
      </p:sp>
      <p:graphicFrame>
        <p:nvGraphicFramePr>
          <p:cNvPr id="448523"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868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8524"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868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8525"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868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8526" name="Rectangle 14"/>
          <p:cNvSpPr>
            <a:spLocks noGrp="1" noChangeArrowheads="1"/>
          </p:cNvSpPr>
          <p:nvPr>
            <p:ph type="body" idx="1"/>
          </p:nvPr>
        </p:nvSpPr>
        <p:spPr>
          <a:xfrm>
            <a:off x="304800" y="533400"/>
            <a:ext cx="8458200" cy="6248400"/>
          </a:xfrm>
        </p:spPr>
        <p:txBody>
          <a:bodyPr/>
          <a:lstStyle/>
          <a:p>
            <a:r>
              <a:rPr lang="en-US" sz="2800" dirty="0"/>
              <a:t>This can be shown </a:t>
            </a:r>
            <a:r>
              <a:rPr lang="en-US" sz="2800" dirty="0" err="1"/>
              <a:t>w</a:t>
            </a:r>
            <a:r>
              <a:rPr lang="en-US" sz="2800" dirty="0"/>
              <a:t>/ Kirchhoff</a:t>
            </a:r>
            <a:r>
              <a:rPr lang="en-US" sz="2800" dirty="0" smtClean="0"/>
              <a:t> loop </a:t>
            </a:r>
            <a:r>
              <a:rPr lang="en-US" sz="2800" dirty="0"/>
              <a:t>rules</a:t>
            </a:r>
          </a:p>
          <a:p>
            <a:pPr lvl="1"/>
            <a:r>
              <a:rPr lang="en-US" sz="2400" dirty="0"/>
              <a:t>The </a:t>
            </a:r>
            <a:r>
              <a:rPr lang="en-US" sz="2400" dirty="0" err="1"/>
              <a:t>emfs</a:t>
            </a:r>
            <a:r>
              <a:rPr lang="en-US" sz="2400" dirty="0"/>
              <a:t> in the circuit are the battery voltage V</a:t>
            </a:r>
            <a:r>
              <a:rPr lang="en-US" sz="2400" baseline="-25000" dirty="0"/>
              <a:t>0</a:t>
            </a:r>
            <a:r>
              <a:rPr lang="en-US" sz="2400" dirty="0"/>
              <a:t> and the </a:t>
            </a:r>
            <a:r>
              <a:rPr lang="en-US" sz="2400" dirty="0" err="1"/>
              <a:t>emf</a:t>
            </a:r>
            <a:r>
              <a:rPr lang="en-US" sz="2400" dirty="0" smtClean="0"/>
              <a:t> </a:t>
            </a:r>
            <a:r>
              <a:rPr lang="en-US" sz="2400" dirty="0" err="1" smtClean="0">
                <a:latin typeface="Symbol" charset="2"/>
              </a:rPr>
              <a:t>ε</a:t>
            </a:r>
            <a:r>
              <a:rPr lang="en-US" sz="2400" dirty="0" smtClean="0"/>
              <a:t>=</a:t>
            </a:r>
            <a:r>
              <a:rPr lang="en-US" sz="2400" dirty="0"/>
              <a:t>-</a:t>
            </a:r>
            <a:r>
              <a:rPr lang="en-US" sz="2400" dirty="0" err="1">
                <a:latin typeface="Monotype Corsiva" charset="0"/>
              </a:rPr>
              <a:t>L</a:t>
            </a:r>
            <a:r>
              <a:rPr lang="en-US" sz="2400" dirty="0" err="1"/>
              <a:t>(d</a:t>
            </a:r>
            <a:r>
              <a:rPr lang="en-US" sz="2400" dirty="0" err="1">
                <a:latin typeface="Monotype Corsiva" charset="0"/>
              </a:rPr>
              <a:t>I</a:t>
            </a:r>
            <a:r>
              <a:rPr lang="en-US" sz="2400" dirty="0" err="1"/>
              <a:t>/dt</a:t>
            </a:r>
            <a:r>
              <a:rPr lang="en-US" sz="2400" dirty="0"/>
              <a:t>) in the inductor opposing the current increase</a:t>
            </a:r>
          </a:p>
          <a:p>
            <a:pPr lvl="1"/>
            <a:r>
              <a:rPr lang="en-US" sz="2400" dirty="0"/>
              <a:t>The sum of the potential changes through the circuit is </a:t>
            </a:r>
          </a:p>
          <a:p>
            <a:pPr lvl="1"/>
            <a:endParaRPr lang="en-US" sz="2400" dirty="0"/>
          </a:p>
          <a:p>
            <a:pPr lvl="1"/>
            <a:r>
              <a:rPr lang="en-US" sz="2400" dirty="0"/>
              <a:t>Where </a:t>
            </a:r>
            <a:r>
              <a:rPr lang="en-US" sz="2400" dirty="0">
                <a:latin typeface="Monotype Corsiva" charset="0"/>
              </a:rPr>
              <a:t>I</a:t>
            </a:r>
            <a:r>
              <a:rPr lang="en-US" sz="2400" dirty="0"/>
              <a:t> is the current at any instance</a:t>
            </a:r>
          </a:p>
          <a:p>
            <a:pPr lvl="1"/>
            <a:r>
              <a:rPr lang="en-US" sz="2400" dirty="0"/>
              <a:t>By rearranging the terms, we obtain a differential eq.</a:t>
            </a:r>
          </a:p>
          <a:p>
            <a:pPr lvl="1"/>
            <a:r>
              <a:rPr lang="en-US" sz="2400" dirty="0"/>
              <a:t> </a:t>
            </a:r>
          </a:p>
          <a:p>
            <a:pPr lvl="1"/>
            <a:r>
              <a:rPr lang="en-US" sz="2400" dirty="0"/>
              <a:t>We can integrate just as in RC circuit</a:t>
            </a:r>
          </a:p>
          <a:p>
            <a:pPr lvl="1"/>
            <a:r>
              <a:rPr lang="en-US" sz="2400" dirty="0"/>
              <a:t>So the solution is</a:t>
            </a:r>
          </a:p>
          <a:p>
            <a:pPr lvl="1"/>
            <a:r>
              <a:rPr lang="en-US" sz="2400" dirty="0"/>
              <a:t>Where</a:t>
            </a:r>
            <a:r>
              <a:rPr lang="en-US" sz="2400" dirty="0" smtClean="0"/>
              <a:t> </a:t>
            </a:r>
            <a:r>
              <a:rPr lang="en-US" sz="2400" dirty="0" err="1" smtClean="0">
                <a:latin typeface="Symbol" charset="2"/>
              </a:rPr>
              <a:t>τ</a:t>
            </a:r>
            <a:r>
              <a:rPr lang="en-US" sz="2400" dirty="0" smtClean="0"/>
              <a:t>=</a:t>
            </a:r>
            <a:r>
              <a:rPr lang="en-US" sz="2400" dirty="0"/>
              <a:t>L/R</a:t>
            </a:r>
          </a:p>
          <a:p>
            <a:pPr lvl="2"/>
            <a:r>
              <a:rPr lang="en-US" sz="2000" dirty="0"/>
              <a:t>This is the time constant</a:t>
            </a:r>
            <a:r>
              <a:rPr lang="en-US" sz="2000" dirty="0" smtClean="0"/>
              <a:t> </a:t>
            </a:r>
            <a:r>
              <a:rPr lang="en-US" sz="2000" dirty="0" err="1" smtClean="0">
                <a:latin typeface="Symbol" charset="2"/>
              </a:rPr>
              <a:t>τ</a:t>
            </a:r>
            <a:r>
              <a:rPr lang="en-US" sz="2000" dirty="0" smtClean="0"/>
              <a:t> </a:t>
            </a:r>
            <a:r>
              <a:rPr lang="en-US" sz="2000" dirty="0"/>
              <a:t>of the LR circuit and is the time required for the current </a:t>
            </a:r>
            <a:r>
              <a:rPr lang="en-US" sz="2000" dirty="0">
                <a:latin typeface="Monotype Corsiva" charset="0"/>
              </a:rPr>
              <a:t>I</a:t>
            </a:r>
            <a:r>
              <a:rPr lang="en-US" sz="2000" dirty="0"/>
              <a:t> to reach </a:t>
            </a:r>
            <a:r>
              <a:rPr lang="en-US" sz="2000" dirty="0" smtClean="0"/>
              <a:t>0.63 </a:t>
            </a:r>
            <a:r>
              <a:rPr lang="en-US" sz="2000" dirty="0"/>
              <a:t>of the maximum </a:t>
            </a:r>
          </a:p>
        </p:txBody>
      </p:sp>
      <p:graphicFrame>
        <p:nvGraphicFramePr>
          <p:cNvPr id="448527" name="Object 1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868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8528" name="Object 16"/>
          <p:cNvGraphicFramePr>
            <a:graphicFrameLocks noChangeAspect="1"/>
          </p:cNvGraphicFramePr>
          <p:nvPr/>
        </p:nvGraphicFramePr>
        <p:xfrm>
          <a:off x="1189038" y="2286000"/>
          <a:ext cx="1858962" cy="488950"/>
        </p:xfrm>
        <a:graphic>
          <a:graphicData uri="http://schemas.openxmlformats.org/presentationml/2006/ole">
            <mc:AlternateContent xmlns:mc="http://schemas.openxmlformats.org/markup-compatibility/2006">
              <mc:Choice xmlns:v="urn:schemas-microsoft-com:vml" Requires="v">
                <p:oleObj spid="_x0000_s468690" name="Equation" r:id="rId9" imgW="774360" imgH="203040" progId="Equation.DSMT4">
                  <p:embed/>
                </p:oleObj>
              </mc:Choice>
              <mc:Fallback>
                <p:oleObj name="Equation" r:id="rId9" imgW="7743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9038" y="2286000"/>
                        <a:ext cx="1858962" cy="4889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29" name="Object 17"/>
          <p:cNvGraphicFramePr>
            <a:graphicFrameLocks noChangeAspect="1"/>
          </p:cNvGraphicFramePr>
          <p:nvPr/>
        </p:nvGraphicFramePr>
        <p:xfrm>
          <a:off x="1143000" y="3581400"/>
          <a:ext cx="2043113" cy="488950"/>
        </p:xfrm>
        <a:graphic>
          <a:graphicData uri="http://schemas.openxmlformats.org/presentationml/2006/ole">
            <mc:AlternateContent xmlns:mc="http://schemas.openxmlformats.org/markup-compatibility/2006">
              <mc:Choice xmlns:v="urn:schemas-microsoft-com:vml" Requires="v">
                <p:oleObj spid="_x0000_s468691" name="Equation" r:id="rId11" imgW="850680" imgH="203040" progId="Equation.DSMT4">
                  <p:embed/>
                </p:oleObj>
              </mc:Choice>
              <mc:Fallback>
                <p:oleObj name="Equation" r:id="rId11" imgW="8506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581400"/>
                        <a:ext cx="2043113" cy="4889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30" name="Object 18"/>
          <p:cNvGraphicFramePr>
            <a:graphicFrameLocks noChangeAspect="1"/>
          </p:cNvGraphicFramePr>
          <p:nvPr/>
        </p:nvGraphicFramePr>
        <p:xfrm>
          <a:off x="5486400" y="3862388"/>
          <a:ext cx="1566863" cy="785812"/>
        </p:xfrm>
        <a:graphic>
          <a:graphicData uri="http://schemas.openxmlformats.org/presentationml/2006/ole">
            <mc:AlternateContent xmlns:mc="http://schemas.openxmlformats.org/markup-compatibility/2006">
              <mc:Choice xmlns:v="urn:schemas-microsoft-com:vml" Requires="v">
                <p:oleObj spid="_x0000_s468692" name="Equation" r:id="rId13" imgW="812520" imgH="406080" progId="Equation.DSMT4">
                  <p:embed/>
                </p:oleObj>
              </mc:Choice>
              <mc:Fallback>
                <p:oleObj name="Equation" r:id="rId13" imgW="81252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3862388"/>
                        <a:ext cx="1566863" cy="7858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31" name="Object 19"/>
          <p:cNvGraphicFramePr>
            <a:graphicFrameLocks noChangeAspect="1"/>
          </p:cNvGraphicFramePr>
          <p:nvPr/>
        </p:nvGraphicFramePr>
        <p:xfrm>
          <a:off x="3171825" y="4403725"/>
          <a:ext cx="1781175" cy="747713"/>
        </p:xfrm>
        <a:graphic>
          <a:graphicData uri="http://schemas.openxmlformats.org/presentationml/2006/ole">
            <mc:AlternateContent xmlns:mc="http://schemas.openxmlformats.org/markup-compatibility/2006">
              <mc:Choice xmlns:v="urn:schemas-microsoft-com:vml" Requires="v">
                <p:oleObj spid="_x0000_s468693" name="Equation" r:id="rId15" imgW="1091880" imgH="457200" progId="Equation.DSMT4">
                  <p:embed/>
                </p:oleObj>
              </mc:Choice>
              <mc:Fallback>
                <p:oleObj name="Equation" r:id="rId15" imgW="109188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1825" y="4403725"/>
                        <a:ext cx="1781175" cy="7477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32" name="Object 20"/>
          <p:cNvGraphicFramePr>
            <a:graphicFrameLocks noChangeAspect="1"/>
          </p:cNvGraphicFramePr>
          <p:nvPr/>
        </p:nvGraphicFramePr>
        <p:xfrm>
          <a:off x="5486400" y="4683125"/>
          <a:ext cx="3048000" cy="422275"/>
        </p:xfrm>
        <a:graphic>
          <a:graphicData uri="http://schemas.openxmlformats.org/presentationml/2006/ole">
            <mc:AlternateContent xmlns:mc="http://schemas.openxmlformats.org/markup-compatibility/2006">
              <mc:Choice xmlns:v="urn:schemas-microsoft-com:vml" Requires="v">
                <p:oleObj spid="_x0000_s468694" name="Equation" r:id="rId17" imgW="2031840" imgH="279360" progId="Equation.DSMT4">
                  <p:embed/>
                </p:oleObj>
              </mc:Choice>
              <mc:Fallback>
                <p:oleObj name="Equation" r:id="rId17" imgW="2031840" imgH="27936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6400" y="4683125"/>
                        <a:ext cx="3048000" cy="4222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48533" name="Object 21"/>
          <p:cNvGraphicFramePr>
            <a:graphicFrameLocks noChangeAspect="1"/>
          </p:cNvGraphicFramePr>
          <p:nvPr/>
        </p:nvGraphicFramePr>
        <p:xfrm>
          <a:off x="3032125" y="2286000"/>
          <a:ext cx="2682875" cy="488950"/>
        </p:xfrm>
        <a:graphic>
          <a:graphicData uri="http://schemas.openxmlformats.org/presentationml/2006/ole">
            <mc:AlternateContent xmlns:mc="http://schemas.openxmlformats.org/markup-compatibility/2006">
              <mc:Choice xmlns:v="urn:schemas-microsoft-com:vml" Requires="v">
                <p:oleObj spid="_x0000_s468695" name="Equation" r:id="rId19" imgW="1117440" imgH="203040" progId="Equation.DSMT4">
                  <p:embed/>
                </p:oleObj>
              </mc:Choice>
              <mc:Fallback>
                <p:oleObj name="Equation" r:id="rId19" imgW="111744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2125" y="2286000"/>
                        <a:ext cx="2682875" cy="4889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34" name="Object 22"/>
          <p:cNvGraphicFramePr>
            <a:graphicFrameLocks noChangeAspect="1"/>
          </p:cNvGraphicFramePr>
          <p:nvPr/>
        </p:nvGraphicFramePr>
        <p:xfrm>
          <a:off x="5668963" y="2346325"/>
          <a:ext cx="274637" cy="396875"/>
        </p:xfrm>
        <a:graphic>
          <a:graphicData uri="http://schemas.openxmlformats.org/presentationml/2006/ole">
            <mc:AlternateContent xmlns:mc="http://schemas.openxmlformats.org/markup-compatibility/2006">
              <mc:Choice xmlns:v="urn:schemas-microsoft-com:vml" Requires="v">
                <p:oleObj spid="_x0000_s468696" name="Equation" r:id="rId21" imgW="114120" imgH="164880" progId="Equation.DSMT4">
                  <p:embed/>
                </p:oleObj>
              </mc:Choice>
              <mc:Fallback>
                <p:oleObj name="Equation" r:id="rId21" imgW="1141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68963" y="2346325"/>
                        <a:ext cx="274637" cy="396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35" name="Object 23"/>
          <p:cNvGraphicFramePr>
            <a:graphicFrameLocks noChangeAspect="1"/>
          </p:cNvGraphicFramePr>
          <p:nvPr/>
        </p:nvGraphicFramePr>
        <p:xfrm>
          <a:off x="3184525" y="3581400"/>
          <a:ext cx="396875" cy="488950"/>
        </p:xfrm>
        <a:graphic>
          <a:graphicData uri="http://schemas.openxmlformats.org/presentationml/2006/ole">
            <mc:AlternateContent xmlns:mc="http://schemas.openxmlformats.org/markup-compatibility/2006">
              <mc:Choice xmlns:v="urn:schemas-microsoft-com:vml" Requires="v">
                <p:oleObj spid="_x0000_s468697" name="Equation" r:id="rId23" imgW="164880" imgH="203040" progId="Equation.DSMT4">
                  <p:embed/>
                </p:oleObj>
              </mc:Choice>
              <mc:Fallback>
                <p:oleObj name="Equation" r:id="rId23" imgW="164880" imgH="203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84525" y="3581400"/>
                        <a:ext cx="396875" cy="4889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36" name="Object 24"/>
          <p:cNvGraphicFramePr>
            <a:graphicFrameLocks noChangeAspect="1"/>
          </p:cNvGraphicFramePr>
          <p:nvPr/>
        </p:nvGraphicFramePr>
        <p:xfrm>
          <a:off x="7010400" y="3859213"/>
          <a:ext cx="782638" cy="712787"/>
        </p:xfrm>
        <a:graphic>
          <a:graphicData uri="http://schemas.openxmlformats.org/presentationml/2006/ole">
            <mc:AlternateContent xmlns:mc="http://schemas.openxmlformats.org/markup-compatibility/2006">
              <mc:Choice xmlns:v="urn:schemas-microsoft-com:vml" Requires="v">
                <p:oleObj spid="_x0000_s468698" name="Equation" r:id="rId25" imgW="406080" imgH="368280" progId="Equation.DSMT4">
                  <p:embed/>
                </p:oleObj>
              </mc:Choice>
              <mc:Fallback>
                <p:oleObj name="Equation" r:id="rId25" imgW="40608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10400" y="3859213"/>
                        <a:ext cx="782638" cy="7127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37" name="Object 25"/>
          <p:cNvGraphicFramePr>
            <a:graphicFrameLocks noChangeAspect="1"/>
          </p:cNvGraphicFramePr>
          <p:nvPr/>
        </p:nvGraphicFramePr>
        <p:xfrm>
          <a:off x="4932363" y="4419600"/>
          <a:ext cx="249237" cy="601663"/>
        </p:xfrm>
        <a:graphic>
          <a:graphicData uri="http://schemas.openxmlformats.org/presentationml/2006/ole">
            <mc:AlternateContent xmlns:mc="http://schemas.openxmlformats.org/markup-compatibility/2006">
              <mc:Choice xmlns:v="urn:schemas-microsoft-com:vml" Requires="v">
                <p:oleObj spid="_x0000_s468699" name="Equation" r:id="rId27" imgW="152280" imgH="368280" progId="Equation.DSMT4">
                  <p:embed/>
                </p:oleObj>
              </mc:Choice>
              <mc:Fallback>
                <p:oleObj name="Equation" r:id="rId27" imgW="152280" imgH="3682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32363" y="4419600"/>
                        <a:ext cx="249237" cy="6016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89434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Thursday, July 5, 2018</a:t>
            </a:r>
            <a:endParaRPr lang="en-US"/>
          </a:p>
        </p:txBody>
      </p:sp>
      <p:sp>
        <p:nvSpPr>
          <p:cNvPr id="18" name="Footer Placeholder 4"/>
          <p:cNvSpPr>
            <a:spLocks noGrp="1"/>
          </p:cNvSpPr>
          <p:nvPr>
            <p:ph type="ftr" sz="quarter" idx="11"/>
          </p:nvPr>
        </p:nvSpPr>
        <p:spPr/>
        <p:txBody>
          <a:bodyPr/>
          <a:lstStyle/>
          <a:p>
            <a:r>
              <a:rPr lang="de-DE" smtClean="0"/>
              <a:t>PHYS 1444-001, Summer 2018               Dr. Jaehoon Yu</a:t>
            </a:r>
            <a:endParaRPr lang="en-US"/>
          </a:p>
        </p:txBody>
      </p:sp>
      <p:sp>
        <p:nvSpPr>
          <p:cNvPr id="19" name="Slide Number Placeholder 5"/>
          <p:cNvSpPr>
            <a:spLocks noGrp="1"/>
          </p:cNvSpPr>
          <p:nvPr>
            <p:ph type="sldNum" sz="quarter" idx="12"/>
          </p:nvPr>
        </p:nvSpPr>
        <p:spPr/>
        <p:txBody>
          <a:bodyPr/>
          <a:lstStyle/>
          <a:p>
            <a:fld id="{DD2B63AB-4207-FC4F-8707-530FD50E7C5F}" type="slidenum">
              <a:rPr lang="en-US"/>
              <a:pPr/>
              <a:t>88</a:t>
            </a:fld>
            <a:endParaRPr lang="en-US"/>
          </a:p>
        </p:txBody>
      </p:sp>
      <p:pic>
        <p:nvPicPr>
          <p:cNvPr id="449538" name="Picture 2" descr="FG30_007"/>
          <p:cNvPicPr>
            <a:picLocks noChangeAspect="1" noChangeArrowheads="1"/>
          </p:cNvPicPr>
          <p:nvPr/>
        </p:nvPicPr>
        <p:blipFill>
          <a:blip r:embed="rId4"/>
          <a:srcRect/>
          <a:stretch>
            <a:fillRect/>
          </a:stretch>
        </p:blipFill>
        <p:spPr bwMode="auto">
          <a:xfrm>
            <a:off x="5029200" y="2514600"/>
            <a:ext cx="2209800" cy="1038225"/>
          </a:xfrm>
          <a:prstGeom prst="rect">
            <a:avLst/>
          </a:prstGeom>
          <a:noFill/>
        </p:spPr>
      </p:pic>
      <p:pic>
        <p:nvPicPr>
          <p:cNvPr id="449539" name="Picture 3" descr="FG30_006"/>
          <p:cNvPicPr>
            <a:picLocks noChangeAspect="1" noChangeArrowheads="1"/>
          </p:cNvPicPr>
          <p:nvPr/>
        </p:nvPicPr>
        <p:blipFill>
          <a:blip r:embed="rId5"/>
          <a:srcRect/>
          <a:stretch>
            <a:fillRect/>
          </a:stretch>
        </p:blipFill>
        <p:spPr bwMode="auto">
          <a:xfrm>
            <a:off x="7239000" y="0"/>
            <a:ext cx="1905000" cy="1981200"/>
          </a:xfrm>
          <a:prstGeom prst="rect">
            <a:avLst/>
          </a:prstGeom>
          <a:noFill/>
        </p:spPr>
      </p:pic>
      <p:sp>
        <p:nvSpPr>
          <p:cNvPr id="449540" name="Rectangle 4"/>
          <p:cNvSpPr>
            <a:spLocks noGrp="1" noChangeArrowheads="1"/>
          </p:cNvSpPr>
          <p:nvPr>
            <p:ph type="title"/>
          </p:nvPr>
        </p:nvSpPr>
        <p:spPr>
          <a:xfrm>
            <a:off x="763588" y="76200"/>
            <a:ext cx="7313612" cy="609600"/>
          </a:xfrm>
          <a:noFill/>
        </p:spPr>
        <p:txBody>
          <a:bodyPr/>
          <a:lstStyle/>
          <a:p>
            <a:r>
              <a:rPr lang="en-US"/>
              <a:t>Discharge of LR Circuits</a:t>
            </a:r>
          </a:p>
        </p:txBody>
      </p:sp>
      <p:graphicFrame>
        <p:nvGraphicFramePr>
          <p:cNvPr id="44954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6950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954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6950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954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9508"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9544" name="Rectangle 8"/>
          <p:cNvSpPr>
            <a:spLocks noGrp="1" noChangeArrowheads="1"/>
          </p:cNvSpPr>
          <p:nvPr>
            <p:ph type="body" idx="1"/>
          </p:nvPr>
        </p:nvSpPr>
        <p:spPr>
          <a:xfrm>
            <a:off x="304800" y="533400"/>
            <a:ext cx="8458200" cy="6248400"/>
          </a:xfrm>
        </p:spPr>
        <p:txBody>
          <a:bodyPr/>
          <a:lstStyle/>
          <a:p>
            <a:pPr>
              <a:lnSpc>
                <a:spcPct val="90000"/>
              </a:lnSpc>
            </a:pPr>
            <a:r>
              <a:rPr lang="en-US" dirty="0"/>
              <a:t>If the switch is flipped away from the battery</a:t>
            </a:r>
          </a:p>
          <a:p>
            <a:pPr lvl="1">
              <a:lnSpc>
                <a:spcPct val="90000"/>
              </a:lnSpc>
            </a:pPr>
            <a:r>
              <a:rPr lang="en-US" dirty="0"/>
              <a:t>The differential equation becomes</a:t>
            </a:r>
          </a:p>
          <a:p>
            <a:pPr lvl="1">
              <a:lnSpc>
                <a:spcPct val="90000"/>
              </a:lnSpc>
            </a:pPr>
            <a:r>
              <a:rPr lang="en-US" dirty="0"/>
              <a:t> </a:t>
            </a:r>
          </a:p>
          <a:p>
            <a:pPr lvl="1">
              <a:lnSpc>
                <a:spcPct val="90000"/>
              </a:lnSpc>
            </a:pPr>
            <a:r>
              <a:rPr lang="en-US" dirty="0"/>
              <a:t>So the integration is</a:t>
            </a:r>
          </a:p>
          <a:p>
            <a:pPr lvl="1">
              <a:lnSpc>
                <a:spcPct val="90000"/>
              </a:lnSpc>
            </a:pPr>
            <a:r>
              <a:rPr lang="en-US" dirty="0"/>
              <a:t>Which results in the solution</a:t>
            </a:r>
          </a:p>
          <a:p>
            <a:pPr lvl="1">
              <a:lnSpc>
                <a:spcPct val="90000"/>
              </a:lnSpc>
            </a:pPr>
            <a:r>
              <a:rPr lang="en-US" dirty="0"/>
              <a:t> </a:t>
            </a:r>
          </a:p>
          <a:p>
            <a:pPr lvl="1">
              <a:lnSpc>
                <a:spcPct val="90000"/>
              </a:lnSpc>
            </a:pPr>
            <a:r>
              <a:rPr lang="en-US" dirty="0"/>
              <a:t>The current decays exponentially to zero with the time constant</a:t>
            </a:r>
            <a:r>
              <a:rPr lang="en-US" dirty="0" smtClean="0"/>
              <a:t> </a:t>
            </a:r>
            <a:r>
              <a:rPr lang="en-US" dirty="0" err="1" smtClean="0">
                <a:latin typeface="Symbol" charset="2"/>
              </a:rPr>
              <a:t>τ</a:t>
            </a:r>
            <a:r>
              <a:rPr lang="en-US" dirty="0" smtClean="0"/>
              <a:t>=</a:t>
            </a:r>
            <a:r>
              <a:rPr lang="en-US" dirty="0"/>
              <a:t>L/R</a:t>
            </a:r>
          </a:p>
          <a:p>
            <a:pPr lvl="1">
              <a:lnSpc>
                <a:spcPct val="90000"/>
              </a:lnSpc>
            </a:pPr>
            <a:r>
              <a:rPr lang="en-US" dirty="0"/>
              <a:t>So there always is a reaction time when a system with a coil, such as an electromagnet, is turned on or off.</a:t>
            </a:r>
          </a:p>
          <a:p>
            <a:pPr lvl="1">
              <a:lnSpc>
                <a:spcPct val="90000"/>
              </a:lnSpc>
            </a:pPr>
            <a:r>
              <a:rPr lang="en-US" dirty="0"/>
              <a:t>The current in LR circuit behaves almost the same as that in RC circuit but the time constant is inversely proportional to R in LR circuit unlike the RC circuit</a:t>
            </a:r>
          </a:p>
        </p:txBody>
      </p:sp>
      <p:graphicFrame>
        <p:nvGraphicFramePr>
          <p:cNvPr id="449545"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69509" name="Equation" r:id="rId10" imgW="914400" imgH="190080" progId="Equation.DSMT4">
                  <p:embed/>
                </p:oleObj>
              </mc:Choice>
              <mc:Fallback>
                <p:oleObj name="Equation" r:id="rId10"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9546" name="Object 10"/>
          <p:cNvGraphicFramePr>
            <a:graphicFrameLocks noChangeAspect="1"/>
          </p:cNvGraphicFramePr>
          <p:nvPr/>
        </p:nvGraphicFramePr>
        <p:xfrm>
          <a:off x="1295400" y="1568450"/>
          <a:ext cx="2043113" cy="488950"/>
        </p:xfrm>
        <a:graphic>
          <a:graphicData uri="http://schemas.openxmlformats.org/presentationml/2006/ole">
            <mc:AlternateContent xmlns:mc="http://schemas.openxmlformats.org/markup-compatibility/2006">
              <mc:Choice xmlns:v="urn:schemas-microsoft-com:vml" Requires="v">
                <p:oleObj spid="_x0000_s469510" name="Equation" r:id="rId11" imgW="850680" imgH="203040" progId="Equation.DSMT4">
                  <p:embed/>
                </p:oleObj>
              </mc:Choice>
              <mc:Fallback>
                <p:oleObj name="Equation" r:id="rId11" imgW="8506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1568450"/>
                        <a:ext cx="2043113" cy="4889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47" name="Object 11"/>
          <p:cNvGraphicFramePr>
            <a:graphicFrameLocks noChangeAspect="1"/>
          </p:cNvGraphicFramePr>
          <p:nvPr/>
        </p:nvGraphicFramePr>
        <p:xfrm>
          <a:off x="3784600" y="1843088"/>
          <a:ext cx="952500" cy="760412"/>
        </p:xfrm>
        <a:graphic>
          <a:graphicData uri="http://schemas.openxmlformats.org/presentationml/2006/ole">
            <mc:AlternateContent xmlns:mc="http://schemas.openxmlformats.org/markup-compatibility/2006">
              <mc:Choice xmlns:v="urn:schemas-microsoft-com:vml" Requires="v">
                <p:oleObj spid="_x0000_s469511" name="Equation" r:id="rId13" imgW="495300" imgH="393700" progId="Equation.DSMT4">
                  <p:embed/>
                </p:oleObj>
              </mc:Choice>
              <mc:Fallback>
                <p:oleObj name="Equation" r:id="rId13" imgW="495300" imgH="393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84600" y="1843088"/>
                        <a:ext cx="952500" cy="760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48" name="Object 12"/>
          <p:cNvGraphicFramePr>
            <a:graphicFrameLocks noChangeAspect="1"/>
          </p:cNvGraphicFramePr>
          <p:nvPr/>
        </p:nvGraphicFramePr>
        <p:xfrm>
          <a:off x="6572250" y="1976438"/>
          <a:ext cx="1123950" cy="614362"/>
        </p:xfrm>
        <a:graphic>
          <a:graphicData uri="http://schemas.openxmlformats.org/presentationml/2006/ole">
            <mc:AlternateContent xmlns:mc="http://schemas.openxmlformats.org/markup-compatibility/2006">
              <mc:Choice xmlns:v="urn:schemas-microsoft-com:vml" Requires="v">
                <p:oleObj spid="_x0000_s469512" name="Equation" r:id="rId15" imgW="749160" imgH="406080" progId="Equation.DSMT4">
                  <p:embed/>
                </p:oleObj>
              </mc:Choice>
              <mc:Fallback>
                <p:oleObj name="Equation" r:id="rId15" imgW="74916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250" y="1976438"/>
                        <a:ext cx="1123950" cy="6143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49549" name="Object 13"/>
          <p:cNvGraphicFramePr>
            <a:graphicFrameLocks noChangeAspect="1"/>
          </p:cNvGraphicFramePr>
          <p:nvPr/>
        </p:nvGraphicFramePr>
        <p:xfrm>
          <a:off x="1219200" y="2895600"/>
          <a:ext cx="1752600" cy="534988"/>
        </p:xfrm>
        <a:graphic>
          <a:graphicData uri="http://schemas.openxmlformats.org/presentationml/2006/ole">
            <mc:AlternateContent xmlns:mc="http://schemas.openxmlformats.org/markup-compatibility/2006">
              <mc:Choice xmlns:v="urn:schemas-microsoft-com:vml" Requires="v">
                <p:oleObj spid="_x0000_s469513" name="Equation" r:id="rId17" imgW="1091880" imgH="330120" progId="Equation.DSMT4">
                  <p:embed/>
                </p:oleObj>
              </mc:Choice>
              <mc:Fallback>
                <p:oleObj name="Equation" r:id="rId17" imgW="1091880" imgH="33012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9200" y="2895600"/>
                        <a:ext cx="1752600" cy="534988"/>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449550" name="AutoShape 14"/>
          <p:cNvSpPr>
            <a:spLocks noChangeArrowheads="1"/>
          </p:cNvSpPr>
          <p:nvPr/>
        </p:nvSpPr>
        <p:spPr bwMode="auto">
          <a:xfrm>
            <a:off x="5867400" y="1981200"/>
            <a:ext cx="457200" cy="609600"/>
          </a:xfrm>
          <a:prstGeom prst="rightArrow">
            <a:avLst>
              <a:gd name="adj1" fmla="val 50000"/>
              <a:gd name="adj2" fmla="val 25000"/>
            </a:avLst>
          </a:prstGeom>
          <a:solidFill>
            <a:srgbClr val="FFFF66"/>
          </a:solidFill>
          <a:ln w="9525">
            <a:solidFill>
              <a:srgbClr val="CC0000"/>
            </a:solidFill>
            <a:miter lim="800000"/>
            <a:headEnd/>
            <a:tailEnd/>
          </a:ln>
          <a:effectLst/>
        </p:spPr>
        <p:txBody>
          <a:bodyPr wrap="none" anchor="ctr">
            <a:prstTxWarp prst="textNoShape">
              <a:avLst/>
            </a:prstTxWarp>
            <a:spAutoFit/>
          </a:bodyPr>
          <a:lstStyle/>
          <a:p>
            <a:endParaRPr lang="en-US"/>
          </a:p>
        </p:txBody>
      </p:sp>
      <p:graphicFrame>
        <p:nvGraphicFramePr>
          <p:cNvPr id="449551" name="Object 15"/>
          <p:cNvGraphicFramePr>
            <a:graphicFrameLocks noChangeAspect="1"/>
          </p:cNvGraphicFramePr>
          <p:nvPr/>
        </p:nvGraphicFramePr>
        <p:xfrm>
          <a:off x="3352800" y="1600200"/>
          <a:ext cx="274638" cy="396875"/>
        </p:xfrm>
        <a:graphic>
          <a:graphicData uri="http://schemas.openxmlformats.org/presentationml/2006/ole">
            <mc:AlternateContent xmlns:mc="http://schemas.openxmlformats.org/markup-compatibility/2006">
              <mc:Choice xmlns:v="urn:schemas-microsoft-com:vml" Requires="v">
                <p:oleObj spid="_x0000_s469514" name="Equation" r:id="rId19" imgW="114120" imgH="164880" progId="Equation.DSMT4">
                  <p:embed/>
                </p:oleObj>
              </mc:Choice>
              <mc:Fallback>
                <p:oleObj name="Equation" r:id="rId19" imgW="114120" imgH="1648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52800" y="1600200"/>
                        <a:ext cx="274638" cy="3968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2" name="Object 16"/>
          <p:cNvGraphicFramePr>
            <a:graphicFrameLocks noChangeAspect="1"/>
          </p:cNvGraphicFramePr>
          <p:nvPr/>
        </p:nvGraphicFramePr>
        <p:xfrm>
          <a:off x="4779963" y="1878013"/>
          <a:ext cx="782637" cy="712787"/>
        </p:xfrm>
        <a:graphic>
          <a:graphicData uri="http://schemas.openxmlformats.org/presentationml/2006/ole">
            <mc:AlternateContent xmlns:mc="http://schemas.openxmlformats.org/markup-compatibility/2006">
              <mc:Choice xmlns:v="urn:schemas-microsoft-com:vml" Requires="v">
                <p:oleObj spid="_x0000_s469515" name="Equation" r:id="rId21" imgW="406080" imgH="368280" progId="Equation.DSMT4">
                  <p:embed/>
                </p:oleObj>
              </mc:Choice>
              <mc:Fallback>
                <p:oleObj name="Equation" r:id="rId21" imgW="40608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79963" y="1878013"/>
                        <a:ext cx="782637" cy="7127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92704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Thursday, July 5, 2018</a:t>
            </a:r>
            <a:endParaRPr lang="en-US"/>
          </a:p>
        </p:txBody>
      </p:sp>
      <p:sp>
        <p:nvSpPr>
          <p:cNvPr id="26" name="Footer Placeholder 4"/>
          <p:cNvSpPr>
            <a:spLocks noGrp="1"/>
          </p:cNvSpPr>
          <p:nvPr>
            <p:ph type="ftr" sz="quarter" idx="11"/>
          </p:nvPr>
        </p:nvSpPr>
        <p:spPr/>
        <p:txBody>
          <a:bodyPr/>
          <a:lstStyle/>
          <a:p>
            <a:r>
              <a:rPr lang="de-DE" smtClean="0"/>
              <a:t>PHYS 1444-001, Summer 2018               Dr. Jaehoon Yu</a:t>
            </a:r>
            <a:endParaRPr lang="en-US"/>
          </a:p>
        </p:txBody>
      </p:sp>
      <p:sp>
        <p:nvSpPr>
          <p:cNvPr id="27" name="Slide Number Placeholder 5"/>
          <p:cNvSpPr>
            <a:spLocks noGrp="1"/>
          </p:cNvSpPr>
          <p:nvPr>
            <p:ph type="sldNum" sz="quarter" idx="12"/>
          </p:nvPr>
        </p:nvSpPr>
        <p:spPr/>
        <p:txBody>
          <a:bodyPr/>
          <a:lstStyle/>
          <a:p>
            <a:fld id="{6AD9713B-BA4C-F64E-AA62-1FE0CE7AA475}" type="slidenum">
              <a:rPr lang="en-US"/>
              <a:pPr/>
              <a:t>89</a:t>
            </a:fld>
            <a:endParaRPr lang="en-US"/>
          </a:p>
        </p:txBody>
      </p:sp>
      <p:grpSp>
        <p:nvGrpSpPr>
          <p:cNvPr id="2" name="Group 2"/>
          <p:cNvGrpSpPr>
            <a:grpSpLocks/>
          </p:cNvGrpSpPr>
          <p:nvPr/>
        </p:nvGrpSpPr>
        <p:grpSpPr bwMode="auto">
          <a:xfrm>
            <a:off x="5791200" y="838200"/>
            <a:ext cx="5029200" cy="3733800"/>
            <a:chOff x="240" y="1440"/>
            <a:chExt cx="2640" cy="2112"/>
          </a:xfrm>
        </p:grpSpPr>
        <p:pic>
          <p:nvPicPr>
            <p:cNvPr id="460803" name="Picture 3" descr="FG31_001"/>
            <p:cNvPicPr>
              <a:picLocks noChangeAspect="1" noChangeArrowheads="1"/>
            </p:cNvPicPr>
            <p:nvPr/>
          </p:nvPicPr>
          <p:blipFill>
            <a:blip r:embed="rId3"/>
            <a:srcRect/>
            <a:stretch>
              <a:fillRect/>
            </a:stretch>
          </p:blipFill>
          <p:spPr bwMode="auto">
            <a:xfrm>
              <a:off x="240" y="1440"/>
              <a:ext cx="2640" cy="1980"/>
            </a:xfrm>
            <a:prstGeom prst="rect">
              <a:avLst/>
            </a:prstGeom>
            <a:noFill/>
          </p:spPr>
        </p:pic>
        <p:sp>
          <p:nvSpPr>
            <p:cNvPr id="460804" name="Rectangle 4"/>
            <p:cNvSpPr>
              <a:spLocks noChangeArrowheads="1"/>
            </p:cNvSpPr>
            <p:nvPr/>
          </p:nvSpPr>
          <p:spPr bwMode="auto">
            <a:xfrm>
              <a:off x="480" y="2112"/>
              <a:ext cx="2160"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5943600" y="2266950"/>
            <a:ext cx="3886200" cy="3143250"/>
            <a:chOff x="3120" y="1296"/>
            <a:chExt cx="2640" cy="1980"/>
          </a:xfrm>
        </p:grpSpPr>
        <p:pic>
          <p:nvPicPr>
            <p:cNvPr id="460806" name="Picture 6" descr="FG31_001"/>
            <p:cNvPicPr>
              <a:picLocks noChangeAspect="1" noChangeArrowheads="1"/>
            </p:cNvPicPr>
            <p:nvPr/>
          </p:nvPicPr>
          <p:blipFill>
            <a:blip r:embed="rId3"/>
            <a:srcRect/>
            <a:stretch>
              <a:fillRect/>
            </a:stretch>
          </p:blipFill>
          <p:spPr bwMode="auto">
            <a:xfrm>
              <a:off x="3120" y="1296"/>
              <a:ext cx="2640" cy="1980"/>
            </a:xfrm>
            <a:prstGeom prst="rect">
              <a:avLst/>
            </a:prstGeom>
            <a:noFill/>
          </p:spPr>
        </p:pic>
        <p:sp>
          <p:nvSpPr>
            <p:cNvPr id="460807" name="Rectangle 7"/>
            <p:cNvSpPr>
              <a:spLocks noChangeArrowheads="1"/>
            </p:cNvSpPr>
            <p:nvPr/>
          </p:nvSpPr>
          <p:spPr bwMode="auto">
            <a:xfrm>
              <a:off x="3840" y="1296"/>
              <a:ext cx="1104" cy="86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460808" name="Rectangle 8"/>
            <p:cNvSpPr>
              <a:spLocks noChangeArrowheads="1"/>
            </p:cNvSpPr>
            <p:nvPr/>
          </p:nvSpPr>
          <p:spPr bwMode="auto">
            <a:xfrm>
              <a:off x="4272" y="3120"/>
              <a:ext cx="240"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60809" name="Rectangle 9"/>
          <p:cNvSpPr>
            <a:spLocks noGrp="1" noChangeArrowheads="1"/>
          </p:cNvSpPr>
          <p:nvPr>
            <p:ph type="title"/>
          </p:nvPr>
        </p:nvSpPr>
        <p:spPr>
          <a:xfrm>
            <a:off x="381000" y="152400"/>
            <a:ext cx="8534400" cy="609600"/>
          </a:xfrm>
        </p:spPr>
        <p:txBody>
          <a:bodyPr/>
          <a:lstStyle/>
          <a:p>
            <a:r>
              <a:rPr lang="en-US"/>
              <a:t>AC Circuit w/ Resistance only</a:t>
            </a:r>
          </a:p>
        </p:txBody>
      </p:sp>
      <p:graphicFrame>
        <p:nvGraphicFramePr>
          <p:cNvPr id="460810"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073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11"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073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12"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073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13" name="Rectangle 13"/>
          <p:cNvSpPr>
            <a:spLocks noGrp="1" noChangeArrowheads="1"/>
          </p:cNvSpPr>
          <p:nvPr>
            <p:ph type="body" idx="1"/>
          </p:nvPr>
        </p:nvSpPr>
        <p:spPr>
          <a:xfrm>
            <a:off x="228600" y="838200"/>
            <a:ext cx="6934200" cy="5486400"/>
          </a:xfrm>
        </p:spPr>
        <p:txBody>
          <a:bodyPr/>
          <a:lstStyle/>
          <a:p>
            <a:pPr>
              <a:lnSpc>
                <a:spcPct val="80000"/>
              </a:lnSpc>
            </a:pPr>
            <a:r>
              <a:rPr lang="en-US" sz="2800" dirty="0"/>
              <a:t>What do you think will happen when an</a:t>
            </a:r>
            <a:r>
              <a:rPr lang="en-US" sz="2800" dirty="0" smtClean="0"/>
              <a:t> AC </a:t>
            </a:r>
            <a:r>
              <a:rPr lang="en-US" sz="2800" dirty="0"/>
              <a:t>source is connected to a resistor?</a:t>
            </a:r>
          </a:p>
          <a:p>
            <a:pPr>
              <a:lnSpc>
                <a:spcPct val="80000"/>
              </a:lnSpc>
            </a:pPr>
            <a:r>
              <a:rPr lang="en-US" sz="2800" dirty="0"/>
              <a:t>From Kirchhoff’s loop rule, we obtain</a:t>
            </a:r>
          </a:p>
          <a:p>
            <a:pPr lvl="1">
              <a:lnSpc>
                <a:spcPct val="80000"/>
              </a:lnSpc>
            </a:pPr>
            <a:endParaRPr lang="en-US" sz="2400" dirty="0"/>
          </a:p>
          <a:p>
            <a:pPr>
              <a:lnSpc>
                <a:spcPct val="80000"/>
              </a:lnSpc>
            </a:pPr>
            <a:r>
              <a:rPr lang="en-US" sz="2800" dirty="0"/>
              <a:t>Thus</a:t>
            </a:r>
          </a:p>
          <a:p>
            <a:pPr>
              <a:lnSpc>
                <a:spcPct val="80000"/>
              </a:lnSpc>
            </a:pPr>
            <a:endParaRPr lang="en-US" sz="2800" dirty="0"/>
          </a:p>
          <a:p>
            <a:pPr lvl="1">
              <a:lnSpc>
                <a:spcPct val="80000"/>
              </a:lnSpc>
            </a:pPr>
            <a:r>
              <a:rPr lang="en-US" sz="2400" dirty="0"/>
              <a:t>where</a:t>
            </a:r>
          </a:p>
          <a:p>
            <a:pPr>
              <a:lnSpc>
                <a:spcPct val="80000"/>
              </a:lnSpc>
            </a:pPr>
            <a:r>
              <a:rPr lang="en-US" sz="2800" dirty="0"/>
              <a:t>What does this mean?</a:t>
            </a:r>
          </a:p>
          <a:p>
            <a:pPr lvl="1">
              <a:lnSpc>
                <a:spcPct val="80000"/>
              </a:lnSpc>
            </a:pPr>
            <a:r>
              <a:rPr lang="en-US" sz="2400" dirty="0"/>
              <a:t>Current is 0 when voltage is 0 and current is in its peak when voltage is in its peak.</a:t>
            </a:r>
          </a:p>
          <a:p>
            <a:pPr lvl="1">
              <a:lnSpc>
                <a:spcPct val="80000"/>
              </a:lnSpc>
            </a:pPr>
            <a:r>
              <a:rPr lang="en-US" sz="2400" dirty="0"/>
              <a:t>Current and voltage are “in phase”</a:t>
            </a:r>
          </a:p>
          <a:p>
            <a:pPr>
              <a:lnSpc>
                <a:spcPct val="80000"/>
              </a:lnSpc>
            </a:pPr>
            <a:r>
              <a:rPr lang="en-US" sz="2800" dirty="0"/>
              <a:t>Energy is lost via the transformation into heat at an average </a:t>
            </a:r>
            <a:r>
              <a:rPr lang="en-US" sz="2800" dirty="0" smtClean="0"/>
              <a:t>rate</a:t>
            </a:r>
          </a:p>
        </p:txBody>
      </p:sp>
      <p:graphicFrame>
        <p:nvGraphicFramePr>
          <p:cNvPr id="460814"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073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15" name="Object 15"/>
          <p:cNvGraphicFramePr>
            <a:graphicFrameLocks noChangeAspect="1"/>
          </p:cNvGraphicFramePr>
          <p:nvPr/>
        </p:nvGraphicFramePr>
        <p:xfrm>
          <a:off x="1492250" y="2074863"/>
          <a:ext cx="1784350" cy="436562"/>
        </p:xfrm>
        <a:graphic>
          <a:graphicData uri="http://schemas.openxmlformats.org/presentationml/2006/ole">
            <mc:AlternateContent xmlns:mc="http://schemas.openxmlformats.org/markup-compatibility/2006">
              <mc:Choice xmlns:v="urn:schemas-microsoft-com:vml" Requires="v">
                <p:oleObj spid="_x0000_s470738" name="Equation" r:id="rId9" imgW="622300" imgH="152400" progId="Equation.DSMT4">
                  <p:embed/>
                </p:oleObj>
              </mc:Choice>
              <mc:Fallback>
                <p:oleObj name="Equation" r:id="rId9" imgW="622300" imgH="15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2250" y="2074863"/>
                        <a:ext cx="1784350" cy="436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0816" name="Object 16"/>
          <p:cNvGraphicFramePr>
            <a:graphicFrameLocks noChangeAspect="1"/>
          </p:cNvGraphicFramePr>
          <p:nvPr/>
        </p:nvGraphicFramePr>
        <p:xfrm>
          <a:off x="914400" y="2797175"/>
          <a:ext cx="727075" cy="473075"/>
        </p:xfrm>
        <a:graphic>
          <a:graphicData uri="http://schemas.openxmlformats.org/presentationml/2006/ole">
            <mc:AlternateContent xmlns:mc="http://schemas.openxmlformats.org/markup-compatibility/2006">
              <mc:Choice xmlns:v="urn:schemas-microsoft-com:vml" Requires="v">
                <p:oleObj spid="_x0000_s470739" name="Equation" r:id="rId11" imgW="253800" imgH="164880" progId="Equation.DSMT4">
                  <p:embed/>
                </p:oleObj>
              </mc:Choice>
              <mc:Fallback>
                <p:oleObj name="Equation" r:id="rId11" imgW="25380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2797175"/>
                        <a:ext cx="727075" cy="473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0817" name="Object 17"/>
          <p:cNvGraphicFramePr>
            <a:graphicFrameLocks noChangeAspect="1"/>
          </p:cNvGraphicFramePr>
          <p:nvPr/>
        </p:nvGraphicFramePr>
        <p:xfrm>
          <a:off x="1981200" y="3200400"/>
          <a:ext cx="1143000" cy="446088"/>
        </p:xfrm>
        <a:graphic>
          <a:graphicData uri="http://schemas.openxmlformats.org/presentationml/2006/ole">
            <mc:AlternateContent xmlns:mc="http://schemas.openxmlformats.org/markup-compatibility/2006">
              <mc:Choice xmlns:v="urn:schemas-microsoft-com:vml" Requires="v">
                <p:oleObj spid="_x0000_s470740" name="Equation" r:id="rId13" imgW="520560" imgH="203040" progId="Equation.DSMT4">
                  <p:embed/>
                </p:oleObj>
              </mc:Choice>
              <mc:Fallback>
                <p:oleObj name="Equation" r:id="rId13" imgW="52056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3200400"/>
                        <a:ext cx="1143000" cy="4460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0818" name="Object 18"/>
          <p:cNvGraphicFramePr>
            <a:graphicFrameLocks noChangeAspect="1"/>
          </p:cNvGraphicFramePr>
          <p:nvPr/>
        </p:nvGraphicFramePr>
        <p:xfrm>
          <a:off x="2971800" y="5486400"/>
          <a:ext cx="708025" cy="495300"/>
        </p:xfrm>
        <a:graphic>
          <a:graphicData uri="http://schemas.openxmlformats.org/presentationml/2006/ole">
            <mc:AlternateContent xmlns:mc="http://schemas.openxmlformats.org/markup-compatibility/2006">
              <mc:Choice xmlns:v="urn:schemas-microsoft-com:vml" Requires="v">
                <p:oleObj spid="_x0000_s470741" name="Equation" r:id="rId15" imgW="253800" imgH="177480" progId="Equation.DSMT4">
                  <p:embed/>
                </p:oleObj>
              </mc:Choice>
              <mc:Fallback>
                <p:oleObj name="Equation" r:id="rId15" imgW="25380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486400"/>
                        <a:ext cx="708025" cy="495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0819" name="Object 19"/>
          <p:cNvGraphicFramePr>
            <a:graphicFrameLocks noChangeAspect="1"/>
          </p:cNvGraphicFramePr>
          <p:nvPr/>
        </p:nvGraphicFramePr>
        <p:xfrm>
          <a:off x="1524000" y="2743200"/>
          <a:ext cx="2074863" cy="582613"/>
        </p:xfrm>
        <a:graphic>
          <a:graphicData uri="http://schemas.openxmlformats.org/presentationml/2006/ole">
            <mc:AlternateContent xmlns:mc="http://schemas.openxmlformats.org/markup-compatibility/2006">
              <mc:Choice xmlns:v="urn:schemas-microsoft-com:vml" Requires="v">
                <p:oleObj spid="_x0000_s470742" name="Equation" r:id="rId17" imgW="723600" imgH="203040" progId="Equation.DSMT4">
                  <p:embed/>
                </p:oleObj>
              </mc:Choice>
              <mc:Fallback>
                <p:oleObj name="Equation" r:id="rId17" imgW="7236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0" y="2743200"/>
                        <a:ext cx="2074863" cy="582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0820" name="Object 20"/>
          <p:cNvGraphicFramePr>
            <a:graphicFrameLocks noChangeAspect="1"/>
          </p:cNvGraphicFramePr>
          <p:nvPr/>
        </p:nvGraphicFramePr>
        <p:xfrm>
          <a:off x="3575050" y="2743200"/>
          <a:ext cx="1530350" cy="582613"/>
        </p:xfrm>
        <a:graphic>
          <a:graphicData uri="http://schemas.openxmlformats.org/presentationml/2006/ole">
            <mc:AlternateContent xmlns:mc="http://schemas.openxmlformats.org/markup-compatibility/2006">
              <mc:Choice xmlns:v="urn:schemas-microsoft-com:vml" Requires="v">
                <p:oleObj spid="_x0000_s470743" name="Equation" r:id="rId19" imgW="533160" imgH="203040" progId="Equation.DSMT4">
                  <p:embed/>
                </p:oleObj>
              </mc:Choice>
              <mc:Fallback>
                <p:oleObj name="Equation" r:id="rId19" imgW="5331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75050" y="2743200"/>
                        <a:ext cx="1530350" cy="582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0821" name="Object 21"/>
          <p:cNvGraphicFramePr>
            <a:graphicFrameLocks noChangeAspect="1"/>
          </p:cNvGraphicFramePr>
          <p:nvPr/>
        </p:nvGraphicFramePr>
        <p:xfrm>
          <a:off x="3657600" y="5503863"/>
          <a:ext cx="354013" cy="495300"/>
        </p:xfrm>
        <a:graphic>
          <a:graphicData uri="http://schemas.openxmlformats.org/presentationml/2006/ole">
            <mc:AlternateContent xmlns:mc="http://schemas.openxmlformats.org/markup-compatibility/2006">
              <mc:Choice xmlns:v="urn:schemas-microsoft-com:vml" Requires="v">
                <p:oleObj spid="_x0000_s470744" name="Equation" r:id="rId21" imgW="126720" imgH="177480" progId="Equation.DSMT4">
                  <p:embed/>
                </p:oleObj>
              </mc:Choice>
              <mc:Fallback>
                <p:oleObj name="Equation" r:id="rId21" imgW="126720" imgH="177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57600" y="5503863"/>
                        <a:ext cx="354013" cy="495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0822" name="Object 22"/>
          <p:cNvGraphicFramePr>
            <a:graphicFrameLocks noChangeAspect="1"/>
          </p:cNvGraphicFramePr>
          <p:nvPr/>
        </p:nvGraphicFramePr>
        <p:xfrm>
          <a:off x="3962400" y="5489575"/>
          <a:ext cx="709613" cy="530225"/>
        </p:xfrm>
        <a:graphic>
          <a:graphicData uri="http://schemas.openxmlformats.org/presentationml/2006/ole">
            <mc:AlternateContent xmlns:mc="http://schemas.openxmlformats.org/markup-compatibility/2006">
              <mc:Choice xmlns:v="urn:schemas-microsoft-com:vml" Requires="v">
                <p:oleObj spid="_x0000_s470745" name="Equation" r:id="rId23" imgW="253800" imgH="190440" progId="Equation.DSMT4">
                  <p:embed/>
                </p:oleObj>
              </mc:Choice>
              <mc:Fallback>
                <p:oleObj name="Equation" r:id="rId23" imgW="253800" imgH="1904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62400" y="5489575"/>
                        <a:ext cx="709613" cy="530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0823" name="Object 23"/>
          <p:cNvGraphicFramePr>
            <a:graphicFrameLocks noChangeAspect="1"/>
          </p:cNvGraphicFramePr>
          <p:nvPr/>
        </p:nvGraphicFramePr>
        <p:xfrm>
          <a:off x="4648200" y="5486400"/>
          <a:ext cx="1276350" cy="636588"/>
        </p:xfrm>
        <a:graphic>
          <a:graphicData uri="http://schemas.openxmlformats.org/presentationml/2006/ole">
            <mc:AlternateContent xmlns:mc="http://schemas.openxmlformats.org/markup-compatibility/2006">
              <mc:Choice xmlns:v="urn:schemas-microsoft-com:vml" Requires="v">
                <p:oleObj spid="_x0000_s470746" name="Equation" r:id="rId25" imgW="457200" imgH="228600" progId="Equation.DSMT4">
                  <p:embed/>
                </p:oleObj>
              </mc:Choice>
              <mc:Fallback>
                <p:oleObj name="Equation" r:id="rId25" imgW="45720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48200" y="5486400"/>
                        <a:ext cx="1276350" cy="636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0824" name="Object 24"/>
          <p:cNvGraphicFramePr>
            <a:graphicFrameLocks noChangeAspect="1"/>
          </p:cNvGraphicFramePr>
          <p:nvPr/>
        </p:nvGraphicFramePr>
        <p:xfrm>
          <a:off x="5805488" y="5486400"/>
          <a:ext cx="1204912" cy="636588"/>
        </p:xfrm>
        <a:graphic>
          <a:graphicData uri="http://schemas.openxmlformats.org/presentationml/2006/ole">
            <mc:AlternateContent xmlns:mc="http://schemas.openxmlformats.org/markup-compatibility/2006">
              <mc:Choice xmlns:v="urn:schemas-microsoft-com:vml" Requires="v">
                <p:oleObj spid="_x0000_s470747" name="Equation" r:id="rId27" imgW="431640" imgH="228600" progId="Equation.DSMT4">
                  <p:embed/>
                </p:oleObj>
              </mc:Choice>
              <mc:Fallback>
                <p:oleObj name="Equation" r:id="rId27" imgW="43164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05488" y="5486400"/>
                        <a:ext cx="1204912" cy="636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8437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July 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9</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82597"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8259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8259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a:t>
            </a:r>
            <a:r>
              <a:rPr lang="en-US" dirty="0" smtClean="0"/>
              <a:t> the magnetic </a:t>
            </a:r>
            <a:r>
              <a:rPr lang="en-US" dirty="0"/>
              <a:t>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a:t>
            </a:r>
            <a:r>
              <a:rPr lang="en-US" dirty="0" smtClean="0"/>
              <a:t>shapes </a:t>
            </a:r>
            <a:r>
              <a:rPr lang="en-US" dirty="0"/>
              <a:t>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8260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382601" name="Equation" r:id="rId8" imgW="533160" imgH="368280" progId="Equation.DSMT4">
                  <p:embed/>
                </p:oleObj>
              </mc:Choice>
              <mc:Fallback>
                <p:oleObj name="Equation" r:id="rId8" imgW="5331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6824357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smtClean="0"/>
              <a:t>Thursday, July 5, 2018</a:t>
            </a:r>
            <a:endParaRPr lang="en-US"/>
          </a:p>
        </p:txBody>
      </p:sp>
      <p:sp>
        <p:nvSpPr>
          <p:cNvPr id="28" name="Footer Placeholder 4"/>
          <p:cNvSpPr>
            <a:spLocks noGrp="1"/>
          </p:cNvSpPr>
          <p:nvPr>
            <p:ph type="ftr" sz="quarter" idx="11"/>
          </p:nvPr>
        </p:nvSpPr>
        <p:spPr/>
        <p:txBody>
          <a:bodyPr/>
          <a:lstStyle/>
          <a:p>
            <a:r>
              <a:rPr lang="de-DE" smtClean="0"/>
              <a:t>PHYS 1444-001, Summer 2018               Dr. Jaehoon Yu</a:t>
            </a:r>
            <a:endParaRPr lang="en-US"/>
          </a:p>
        </p:txBody>
      </p:sp>
      <p:sp>
        <p:nvSpPr>
          <p:cNvPr id="29" name="Slide Number Placeholder 5"/>
          <p:cNvSpPr>
            <a:spLocks noGrp="1"/>
          </p:cNvSpPr>
          <p:nvPr>
            <p:ph type="sldNum" sz="quarter" idx="12"/>
          </p:nvPr>
        </p:nvSpPr>
        <p:spPr/>
        <p:txBody>
          <a:bodyPr/>
          <a:lstStyle/>
          <a:p>
            <a:fld id="{02B09E53-FF70-6647-B67F-FB4FB4546783}" type="slidenum">
              <a:rPr lang="en-US"/>
              <a:pPr/>
              <a:t>90</a:t>
            </a:fld>
            <a:endParaRPr lang="en-US"/>
          </a:p>
        </p:txBody>
      </p:sp>
      <p:grpSp>
        <p:nvGrpSpPr>
          <p:cNvPr id="2" name="Group 2"/>
          <p:cNvGrpSpPr>
            <a:grpSpLocks/>
          </p:cNvGrpSpPr>
          <p:nvPr/>
        </p:nvGrpSpPr>
        <p:grpSpPr bwMode="auto">
          <a:xfrm>
            <a:off x="4038600" y="838200"/>
            <a:ext cx="7239000" cy="5562600"/>
            <a:chOff x="0" y="0"/>
            <a:chExt cx="3312" cy="2484"/>
          </a:xfrm>
        </p:grpSpPr>
        <p:pic>
          <p:nvPicPr>
            <p:cNvPr id="461827" name="Picture 3" descr="FG31_002"/>
            <p:cNvPicPr>
              <a:picLocks noChangeAspect="1" noChangeArrowheads="1"/>
            </p:cNvPicPr>
            <p:nvPr/>
          </p:nvPicPr>
          <p:blipFill>
            <a:blip r:embed="rId3"/>
            <a:srcRect/>
            <a:stretch>
              <a:fillRect/>
            </a:stretch>
          </p:blipFill>
          <p:spPr bwMode="auto">
            <a:xfrm>
              <a:off x="0" y="0"/>
              <a:ext cx="3312" cy="2484"/>
            </a:xfrm>
            <a:prstGeom prst="rect">
              <a:avLst/>
            </a:prstGeom>
            <a:noFill/>
          </p:spPr>
        </p:pic>
        <p:sp>
          <p:nvSpPr>
            <p:cNvPr id="461828" name="Rectangle 4"/>
            <p:cNvSpPr>
              <a:spLocks noChangeArrowheads="1"/>
            </p:cNvSpPr>
            <p:nvPr/>
          </p:nvSpPr>
          <p:spPr bwMode="auto">
            <a:xfrm>
              <a:off x="576" y="768"/>
              <a:ext cx="2112" cy="16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5257800" y="3200400"/>
            <a:ext cx="4572000" cy="3505200"/>
            <a:chOff x="2448" y="1824"/>
            <a:chExt cx="3312" cy="2496"/>
          </a:xfrm>
        </p:grpSpPr>
        <p:pic>
          <p:nvPicPr>
            <p:cNvPr id="461830" name="Picture 6" descr="FG31_002"/>
            <p:cNvPicPr>
              <a:picLocks noChangeAspect="1" noChangeArrowheads="1"/>
            </p:cNvPicPr>
            <p:nvPr/>
          </p:nvPicPr>
          <p:blipFill>
            <a:blip r:embed="rId3"/>
            <a:srcRect/>
            <a:stretch>
              <a:fillRect/>
            </a:stretch>
          </p:blipFill>
          <p:spPr bwMode="auto">
            <a:xfrm>
              <a:off x="2448" y="1836"/>
              <a:ext cx="3312" cy="2484"/>
            </a:xfrm>
            <a:prstGeom prst="rect">
              <a:avLst/>
            </a:prstGeom>
            <a:noFill/>
          </p:spPr>
        </p:pic>
        <p:sp>
          <p:nvSpPr>
            <p:cNvPr id="461831" name="Rectangle 7"/>
            <p:cNvSpPr>
              <a:spLocks noChangeArrowheads="1"/>
            </p:cNvSpPr>
            <p:nvPr/>
          </p:nvSpPr>
          <p:spPr bwMode="auto">
            <a:xfrm>
              <a:off x="3408" y="1824"/>
              <a:ext cx="1296" cy="96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461832" name="Rectangle 8"/>
            <p:cNvSpPr>
              <a:spLocks noChangeArrowheads="1"/>
            </p:cNvSpPr>
            <p:nvPr/>
          </p:nvSpPr>
          <p:spPr bwMode="auto">
            <a:xfrm>
              <a:off x="3936" y="4128"/>
              <a:ext cx="24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61833" name="Rectangle 9"/>
          <p:cNvSpPr>
            <a:spLocks noGrp="1" noChangeArrowheads="1"/>
          </p:cNvSpPr>
          <p:nvPr>
            <p:ph type="title"/>
          </p:nvPr>
        </p:nvSpPr>
        <p:spPr>
          <a:xfrm>
            <a:off x="381000" y="76200"/>
            <a:ext cx="8534400" cy="609600"/>
          </a:xfrm>
        </p:spPr>
        <p:txBody>
          <a:bodyPr/>
          <a:lstStyle/>
          <a:p>
            <a:r>
              <a:rPr lang="en-US"/>
              <a:t>AC Circuit w/ Inductance only</a:t>
            </a:r>
          </a:p>
        </p:txBody>
      </p:sp>
      <p:graphicFrame>
        <p:nvGraphicFramePr>
          <p:cNvPr id="461834"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186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1835"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186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1836"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186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837" name="Rectangle 13"/>
          <p:cNvSpPr>
            <a:spLocks noGrp="1" noChangeArrowheads="1"/>
          </p:cNvSpPr>
          <p:nvPr>
            <p:ph type="body" idx="1"/>
          </p:nvPr>
        </p:nvSpPr>
        <p:spPr>
          <a:xfrm>
            <a:off x="228600" y="609600"/>
            <a:ext cx="8229600" cy="5715000"/>
          </a:xfrm>
        </p:spPr>
        <p:txBody>
          <a:bodyPr/>
          <a:lstStyle/>
          <a:p>
            <a:pPr>
              <a:lnSpc>
                <a:spcPct val="80000"/>
              </a:lnSpc>
            </a:pPr>
            <a:r>
              <a:rPr lang="en-US" sz="2400" dirty="0"/>
              <a:t>From Kirchhoff’s loop rule, we obtain</a:t>
            </a:r>
          </a:p>
          <a:p>
            <a:pPr lvl="1">
              <a:lnSpc>
                <a:spcPct val="80000"/>
              </a:lnSpc>
            </a:pPr>
            <a:endParaRPr lang="en-US" sz="2000" dirty="0"/>
          </a:p>
          <a:p>
            <a:pPr lvl="1">
              <a:lnSpc>
                <a:spcPct val="80000"/>
              </a:lnSpc>
            </a:pPr>
            <a:endParaRPr lang="en-US" sz="2000" dirty="0"/>
          </a:p>
          <a:p>
            <a:pPr>
              <a:lnSpc>
                <a:spcPct val="80000"/>
              </a:lnSpc>
            </a:pPr>
            <a:r>
              <a:rPr lang="en-US" sz="2400" dirty="0"/>
              <a:t>Thus</a:t>
            </a:r>
          </a:p>
          <a:p>
            <a:pPr>
              <a:lnSpc>
                <a:spcPct val="80000"/>
              </a:lnSpc>
            </a:pPr>
            <a:endParaRPr lang="en-US" sz="2400" dirty="0"/>
          </a:p>
          <a:p>
            <a:pPr lvl="1">
              <a:lnSpc>
                <a:spcPct val="80000"/>
              </a:lnSpc>
            </a:pPr>
            <a:endParaRPr lang="en-US" sz="2000" dirty="0"/>
          </a:p>
          <a:p>
            <a:pPr lvl="1">
              <a:lnSpc>
                <a:spcPct val="80000"/>
              </a:lnSpc>
            </a:pPr>
            <a:r>
              <a:rPr lang="en-US" sz="2000" dirty="0"/>
              <a:t>Using the identity </a:t>
            </a:r>
          </a:p>
          <a:p>
            <a:pPr>
              <a:lnSpc>
                <a:spcPct val="80000"/>
              </a:lnSpc>
            </a:pPr>
            <a:r>
              <a:rPr lang="en-US" sz="2400" dirty="0"/>
              <a:t> </a:t>
            </a:r>
          </a:p>
          <a:p>
            <a:pPr lvl="1">
              <a:lnSpc>
                <a:spcPct val="80000"/>
              </a:lnSpc>
            </a:pPr>
            <a:r>
              <a:rPr lang="en-US" sz="2000" dirty="0"/>
              <a:t>where </a:t>
            </a:r>
          </a:p>
          <a:p>
            <a:pPr>
              <a:lnSpc>
                <a:spcPct val="80000"/>
              </a:lnSpc>
            </a:pPr>
            <a:r>
              <a:rPr lang="en-US" sz="2400" dirty="0"/>
              <a:t>What does this mean?</a:t>
            </a:r>
          </a:p>
          <a:p>
            <a:pPr lvl="1">
              <a:lnSpc>
                <a:spcPct val="80000"/>
              </a:lnSpc>
            </a:pPr>
            <a:r>
              <a:rPr lang="en-US" sz="2000" dirty="0"/>
              <a:t>Current and voltage are “out of phase by</a:t>
            </a:r>
            <a:r>
              <a:rPr lang="en-US" sz="2000" dirty="0" smtClean="0"/>
              <a:t> </a:t>
            </a:r>
            <a:r>
              <a:rPr lang="en-US" sz="2000" dirty="0" smtClean="0">
                <a:latin typeface="Symbol" charset="2"/>
              </a:rPr>
              <a:t>π</a:t>
            </a:r>
            <a:r>
              <a:rPr lang="en-US" sz="2000" dirty="0" smtClean="0"/>
              <a:t>/</a:t>
            </a:r>
            <a:r>
              <a:rPr lang="en-US" sz="2000" dirty="0"/>
              <a:t>2 or 90</a:t>
            </a:r>
            <a:r>
              <a:rPr lang="en-US" sz="2000" baseline="30000" dirty="0"/>
              <a:t>o</a:t>
            </a:r>
            <a:r>
              <a:rPr lang="en-US" sz="2000" dirty="0" smtClean="0"/>
              <a:t>”. In </a:t>
            </a:r>
            <a:r>
              <a:rPr lang="en-US" sz="2000" dirty="0"/>
              <a:t>other words the current reaches its peak ¼ cycle after the voltage</a:t>
            </a:r>
          </a:p>
          <a:p>
            <a:pPr>
              <a:lnSpc>
                <a:spcPct val="80000"/>
              </a:lnSpc>
            </a:pPr>
            <a:r>
              <a:rPr lang="en-US" sz="2400" dirty="0"/>
              <a:t>What happens to the energy?</a:t>
            </a:r>
          </a:p>
          <a:p>
            <a:pPr lvl="1">
              <a:lnSpc>
                <a:spcPct val="80000"/>
              </a:lnSpc>
            </a:pPr>
            <a:r>
              <a:rPr lang="en-US" sz="2000" dirty="0"/>
              <a:t>No energy is dissipated </a:t>
            </a:r>
          </a:p>
          <a:p>
            <a:pPr lvl="1">
              <a:lnSpc>
                <a:spcPct val="80000"/>
              </a:lnSpc>
            </a:pPr>
            <a:r>
              <a:rPr lang="en-US" sz="2000" dirty="0"/>
              <a:t>The average power is 0 at all times</a:t>
            </a:r>
          </a:p>
          <a:p>
            <a:pPr lvl="1">
              <a:lnSpc>
                <a:spcPct val="80000"/>
              </a:lnSpc>
            </a:pPr>
            <a:r>
              <a:rPr lang="en-US" sz="2000" dirty="0"/>
              <a:t>The energy is stored temporarily in the magnetic field</a:t>
            </a:r>
          </a:p>
          <a:p>
            <a:pPr lvl="1">
              <a:lnSpc>
                <a:spcPct val="80000"/>
              </a:lnSpc>
            </a:pPr>
            <a:r>
              <a:rPr lang="en-US" sz="2000" dirty="0"/>
              <a:t>Then released back to the source</a:t>
            </a:r>
          </a:p>
        </p:txBody>
      </p:sp>
      <p:graphicFrame>
        <p:nvGraphicFramePr>
          <p:cNvPr id="461838"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186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1839" name="Object 15"/>
          <p:cNvGraphicFramePr>
            <a:graphicFrameLocks noChangeAspect="1"/>
          </p:cNvGraphicFramePr>
          <p:nvPr/>
        </p:nvGraphicFramePr>
        <p:xfrm>
          <a:off x="1387475" y="914400"/>
          <a:ext cx="1812925" cy="890588"/>
        </p:xfrm>
        <a:graphic>
          <a:graphicData uri="http://schemas.openxmlformats.org/presentationml/2006/ole">
            <mc:AlternateContent xmlns:mc="http://schemas.openxmlformats.org/markup-compatibility/2006">
              <mc:Choice xmlns:v="urn:schemas-microsoft-com:vml" Requires="v">
                <p:oleObj spid="_x0000_s471864" name="Equation" r:id="rId9" imgW="749160" imgH="368280" progId="Equation.DSMT4">
                  <p:embed/>
                </p:oleObj>
              </mc:Choice>
              <mc:Fallback>
                <p:oleObj name="Equation" r:id="rId9" imgW="7491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7475" y="914400"/>
                        <a:ext cx="1812925" cy="890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0" name="Object 16"/>
          <p:cNvGraphicFramePr>
            <a:graphicFrameLocks noChangeAspect="1"/>
          </p:cNvGraphicFramePr>
          <p:nvPr/>
        </p:nvGraphicFramePr>
        <p:xfrm>
          <a:off x="1101725" y="2074863"/>
          <a:ext cx="574675" cy="374650"/>
        </p:xfrm>
        <a:graphic>
          <a:graphicData uri="http://schemas.openxmlformats.org/presentationml/2006/ole">
            <mc:AlternateContent xmlns:mc="http://schemas.openxmlformats.org/markup-compatibility/2006">
              <mc:Choice xmlns:v="urn:schemas-microsoft-com:vml" Requires="v">
                <p:oleObj spid="_x0000_s471865" name="Equation" r:id="rId11" imgW="253800" imgH="164880" progId="Equation.DSMT4">
                  <p:embed/>
                </p:oleObj>
              </mc:Choice>
              <mc:Fallback>
                <p:oleObj name="Equation" r:id="rId11" imgW="25380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1725" y="2074863"/>
                        <a:ext cx="574675" cy="3746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1" name="Object 17"/>
          <p:cNvGraphicFramePr>
            <a:graphicFrameLocks noChangeAspect="1"/>
          </p:cNvGraphicFramePr>
          <p:nvPr/>
        </p:nvGraphicFramePr>
        <p:xfrm>
          <a:off x="1676400" y="1868488"/>
          <a:ext cx="823913" cy="722312"/>
        </p:xfrm>
        <a:graphic>
          <a:graphicData uri="http://schemas.openxmlformats.org/presentationml/2006/ole">
            <mc:AlternateContent xmlns:mc="http://schemas.openxmlformats.org/markup-compatibility/2006">
              <mc:Choice xmlns:v="urn:schemas-microsoft-com:vml" Requires="v">
                <p:oleObj spid="_x0000_s471866" name="Equation" r:id="rId13" imgW="419040" imgH="368280" progId="Equation.DSMT4">
                  <p:embed/>
                </p:oleObj>
              </mc:Choice>
              <mc:Fallback>
                <p:oleObj name="Equation" r:id="rId13" imgW="41904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1868488"/>
                        <a:ext cx="823913" cy="7223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2" name="Object 18"/>
          <p:cNvGraphicFramePr>
            <a:graphicFrameLocks noChangeAspect="1"/>
          </p:cNvGraphicFramePr>
          <p:nvPr/>
        </p:nvGraphicFramePr>
        <p:xfrm>
          <a:off x="2743200" y="2614613"/>
          <a:ext cx="782638" cy="290512"/>
        </p:xfrm>
        <a:graphic>
          <a:graphicData uri="http://schemas.openxmlformats.org/presentationml/2006/ole">
            <mc:AlternateContent xmlns:mc="http://schemas.openxmlformats.org/markup-compatibility/2006">
              <mc:Choice xmlns:v="urn:schemas-microsoft-com:vml" Requires="v">
                <p:oleObj spid="_x0000_s471867" name="Equation" r:id="rId15" imgW="444240" imgH="164880" progId="Equation.DSMT4">
                  <p:embed/>
                </p:oleObj>
              </mc:Choice>
              <mc:Fallback>
                <p:oleObj name="Equation" r:id="rId15" imgW="44424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43200" y="2614613"/>
                        <a:ext cx="782638" cy="2905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3" name="Object 19"/>
          <p:cNvGraphicFramePr>
            <a:graphicFrameLocks noChangeAspect="1"/>
          </p:cNvGraphicFramePr>
          <p:nvPr/>
        </p:nvGraphicFramePr>
        <p:xfrm>
          <a:off x="1003300" y="2971800"/>
          <a:ext cx="520700" cy="339725"/>
        </p:xfrm>
        <a:graphic>
          <a:graphicData uri="http://schemas.openxmlformats.org/presentationml/2006/ole">
            <mc:AlternateContent xmlns:mc="http://schemas.openxmlformats.org/markup-compatibility/2006">
              <mc:Choice xmlns:v="urn:schemas-microsoft-com:vml" Requires="v">
                <p:oleObj spid="_x0000_s471868" name="Equation" r:id="rId17" imgW="253800" imgH="164880" progId="Equation.DSMT4">
                  <p:embed/>
                </p:oleObj>
              </mc:Choice>
              <mc:Fallback>
                <p:oleObj name="Equation" r:id="rId17" imgW="25380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3300" y="2971800"/>
                        <a:ext cx="520700" cy="339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4" name="Object 20"/>
          <p:cNvGraphicFramePr>
            <a:graphicFrameLocks noChangeAspect="1"/>
          </p:cNvGraphicFramePr>
          <p:nvPr/>
        </p:nvGraphicFramePr>
        <p:xfrm>
          <a:off x="1858963" y="3290888"/>
          <a:ext cx="655637" cy="366712"/>
        </p:xfrm>
        <a:graphic>
          <a:graphicData uri="http://schemas.openxmlformats.org/presentationml/2006/ole">
            <mc:AlternateContent xmlns:mc="http://schemas.openxmlformats.org/markup-compatibility/2006">
              <mc:Choice xmlns:v="urn:schemas-microsoft-com:vml" Requires="v">
                <p:oleObj spid="_x0000_s471869" name="Equation" r:id="rId19" imgW="291960" imgH="203040" progId="Equation.DSMT4">
                  <p:embed/>
                </p:oleObj>
              </mc:Choice>
              <mc:Fallback>
                <p:oleObj name="Equation" r:id="rId19" imgW="2919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58963" y="3290888"/>
                        <a:ext cx="655637" cy="3667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5" name="Object 21"/>
          <p:cNvGraphicFramePr>
            <a:graphicFrameLocks noChangeAspect="1"/>
          </p:cNvGraphicFramePr>
          <p:nvPr/>
        </p:nvGraphicFramePr>
        <p:xfrm>
          <a:off x="2438400" y="1828800"/>
          <a:ext cx="1919288" cy="773113"/>
        </p:xfrm>
        <a:graphic>
          <a:graphicData uri="http://schemas.openxmlformats.org/presentationml/2006/ole">
            <mc:AlternateContent xmlns:mc="http://schemas.openxmlformats.org/markup-compatibility/2006">
              <mc:Choice xmlns:v="urn:schemas-microsoft-com:vml" Requires="v">
                <p:oleObj spid="_x0000_s471870" name="Equation" r:id="rId21" imgW="977760" imgH="393480" progId="Equation.DSMT4">
                  <p:embed/>
                </p:oleObj>
              </mc:Choice>
              <mc:Fallback>
                <p:oleObj name="Equation" r:id="rId21" imgW="97776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38400" y="1828800"/>
                        <a:ext cx="1919288" cy="7731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6" name="Object 22"/>
          <p:cNvGraphicFramePr>
            <a:graphicFrameLocks noChangeAspect="1"/>
          </p:cNvGraphicFramePr>
          <p:nvPr/>
        </p:nvGraphicFramePr>
        <p:xfrm>
          <a:off x="4344988" y="2057400"/>
          <a:ext cx="1446212" cy="398463"/>
        </p:xfrm>
        <a:graphic>
          <a:graphicData uri="http://schemas.openxmlformats.org/presentationml/2006/ole">
            <mc:AlternateContent xmlns:mc="http://schemas.openxmlformats.org/markup-compatibility/2006">
              <mc:Choice xmlns:v="urn:schemas-microsoft-com:vml" Requires="v">
                <p:oleObj spid="_x0000_s471871" name="Equation" r:id="rId23" imgW="736560" imgH="203040" progId="Equation.DSMT4">
                  <p:embed/>
                </p:oleObj>
              </mc:Choice>
              <mc:Fallback>
                <p:oleObj name="Equation" r:id="rId23" imgW="736560" imgH="203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44988" y="2057400"/>
                        <a:ext cx="1446212" cy="3984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7" name="Object 23"/>
          <p:cNvGraphicFramePr>
            <a:graphicFrameLocks noChangeAspect="1"/>
          </p:cNvGraphicFramePr>
          <p:nvPr/>
        </p:nvGraphicFramePr>
        <p:xfrm>
          <a:off x="3482975" y="2514600"/>
          <a:ext cx="1317625" cy="490538"/>
        </p:xfrm>
        <a:graphic>
          <a:graphicData uri="http://schemas.openxmlformats.org/presentationml/2006/ole">
            <mc:AlternateContent xmlns:mc="http://schemas.openxmlformats.org/markup-compatibility/2006">
              <mc:Choice xmlns:v="urn:schemas-microsoft-com:vml" Requires="v">
                <p:oleObj spid="_x0000_s471872" name="Equation" r:id="rId25" imgW="749160" imgH="279360" progId="Equation.DSMT4">
                  <p:embed/>
                </p:oleObj>
              </mc:Choice>
              <mc:Fallback>
                <p:oleObj name="Equation" r:id="rId25" imgW="74916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82975" y="2514600"/>
                        <a:ext cx="1317625" cy="490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8" name="Object 24"/>
          <p:cNvGraphicFramePr>
            <a:graphicFrameLocks noChangeAspect="1"/>
          </p:cNvGraphicFramePr>
          <p:nvPr/>
        </p:nvGraphicFramePr>
        <p:xfrm>
          <a:off x="1454150" y="2854325"/>
          <a:ext cx="2584450" cy="574675"/>
        </p:xfrm>
        <a:graphic>
          <a:graphicData uri="http://schemas.openxmlformats.org/presentationml/2006/ole">
            <mc:AlternateContent xmlns:mc="http://schemas.openxmlformats.org/markup-compatibility/2006">
              <mc:Choice xmlns:v="urn:schemas-microsoft-com:vml" Requires="v">
                <p:oleObj spid="_x0000_s471873" name="Equation" r:id="rId27" imgW="1257120" imgH="279360" progId="Equation.DSMT4">
                  <p:embed/>
                </p:oleObj>
              </mc:Choice>
              <mc:Fallback>
                <p:oleObj name="Equation" r:id="rId27" imgW="1257120" imgH="27936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54150" y="2854325"/>
                        <a:ext cx="2584450" cy="574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49" name="Object 25"/>
          <p:cNvGraphicFramePr>
            <a:graphicFrameLocks noChangeAspect="1"/>
          </p:cNvGraphicFramePr>
          <p:nvPr/>
        </p:nvGraphicFramePr>
        <p:xfrm>
          <a:off x="4011613" y="2854325"/>
          <a:ext cx="2008187" cy="574675"/>
        </p:xfrm>
        <a:graphic>
          <a:graphicData uri="http://schemas.openxmlformats.org/presentationml/2006/ole">
            <mc:AlternateContent xmlns:mc="http://schemas.openxmlformats.org/markup-compatibility/2006">
              <mc:Choice xmlns:v="urn:schemas-microsoft-com:vml" Requires="v">
                <p:oleObj spid="_x0000_s471874" name="Equation" r:id="rId29" imgW="977760" imgH="279360" progId="Equation.DSMT4">
                  <p:embed/>
                </p:oleObj>
              </mc:Choice>
              <mc:Fallback>
                <p:oleObj name="Equation" r:id="rId29" imgW="977760" imgH="2793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11613" y="2854325"/>
                        <a:ext cx="2008187" cy="574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50" name="Object 26"/>
          <p:cNvGraphicFramePr>
            <a:graphicFrameLocks noChangeAspect="1"/>
          </p:cNvGraphicFramePr>
          <p:nvPr/>
        </p:nvGraphicFramePr>
        <p:xfrm>
          <a:off x="2432050" y="3276600"/>
          <a:ext cx="768350" cy="366713"/>
        </p:xfrm>
        <a:graphic>
          <a:graphicData uri="http://schemas.openxmlformats.org/presentationml/2006/ole">
            <mc:AlternateContent xmlns:mc="http://schemas.openxmlformats.org/markup-compatibility/2006">
              <mc:Choice xmlns:v="urn:schemas-microsoft-com:vml" Requires="v">
                <p:oleObj spid="_x0000_s471875" name="Equation" r:id="rId31" imgW="342720" imgH="203040" progId="Equation.DSMT4">
                  <p:embed/>
                </p:oleObj>
              </mc:Choice>
              <mc:Fallback>
                <p:oleObj name="Equation" r:id="rId31" imgW="342720" imgH="2030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432050" y="3276600"/>
                        <a:ext cx="768350" cy="3667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57235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July 5, 2018</a:t>
            </a:r>
            <a:endParaRPr lang="en-US"/>
          </a:p>
        </p:txBody>
      </p:sp>
      <p:sp>
        <p:nvSpPr>
          <p:cNvPr id="20" name="Footer Placeholder 4"/>
          <p:cNvSpPr>
            <a:spLocks noGrp="1"/>
          </p:cNvSpPr>
          <p:nvPr>
            <p:ph type="ftr" sz="quarter" idx="11"/>
          </p:nvPr>
        </p:nvSpPr>
        <p:spPr/>
        <p:txBody>
          <a:bodyPr/>
          <a:lstStyle/>
          <a:p>
            <a:r>
              <a:rPr lang="de-DE" smtClean="0"/>
              <a:t>PHYS 1444-001, Summer 2018               Dr. Jaehoon Yu</a:t>
            </a:r>
            <a:endParaRPr lang="en-US"/>
          </a:p>
        </p:txBody>
      </p:sp>
      <p:sp>
        <p:nvSpPr>
          <p:cNvPr id="21" name="Slide Number Placeholder 5"/>
          <p:cNvSpPr>
            <a:spLocks noGrp="1"/>
          </p:cNvSpPr>
          <p:nvPr>
            <p:ph type="sldNum" sz="quarter" idx="12"/>
          </p:nvPr>
        </p:nvSpPr>
        <p:spPr/>
        <p:txBody>
          <a:bodyPr/>
          <a:lstStyle/>
          <a:p>
            <a:fld id="{EFE20C8B-991F-F24D-9D2A-EEB331E7B01E}" type="slidenum">
              <a:rPr lang="en-US"/>
              <a:pPr/>
              <a:t>91</a:t>
            </a:fld>
            <a:endParaRPr lang="en-US"/>
          </a:p>
        </p:txBody>
      </p:sp>
      <p:sp>
        <p:nvSpPr>
          <p:cNvPr id="462850" name="Rectangle 2"/>
          <p:cNvSpPr>
            <a:spLocks noGrp="1" noChangeArrowheads="1"/>
          </p:cNvSpPr>
          <p:nvPr>
            <p:ph type="title"/>
          </p:nvPr>
        </p:nvSpPr>
        <p:spPr>
          <a:xfrm>
            <a:off x="381000" y="152400"/>
            <a:ext cx="8534400" cy="609600"/>
          </a:xfrm>
        </p:spPr>
        <p:txBody>
          <a:bodyPr/>
          <a:lstStyle/>
          <a:p>
            <a:r>
              <a:rPr lang="en-US"/>
              <a:t>AC Circuit w/ Inductance only</a:t>
            </a:r>
          </a:p>
        </p:txBody>
      </p:sp>
      <p:graphicFrame>
        <p:nvGraphicFramePr>
          <p:cNvPr id="46285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257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285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257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285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258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2854" name="Rectangle 6"/>
          <p:cNvSpPr>
            <a:spLocks noGrp="1" noChangeArrowheads="1"/>
          </p:cNvSpPr>
          <p:nvPr>
            <p:ph type="body" idx="1"/>
          </p:nvPr>
        </p:nvSpPr>
        <p:spPr>
          <a:xfrm>
            <a:off x="304800" y="762000"/>
            <a:ext cx="8458200" cy="5638800"/>
          </a:xfrm>
        </p:spPr>
        <p:txBody>
          <a:bodyPr/>
          <a:lstStyle/>
          <a:p>
            <a:pPr>
              <a:lnSpc>
                <a:spcPct val="90000"/>
              </a:lnSpc>
            </a:pPr>
            <a:r>
              <a:rPr lang="en-US" sz="2800" dirty="0"/>
              <a:t>How are the resistor and inductor different in terms of energy?</a:t>
            </a:r>
          </a:p>
          <a:p>
            <a:pPr lvl="1">
              <a:lnSpc>
                <a:spcPct val="90000"/>
              </a:lnSpc>
            </a:pPr>
            <a:r>
              <a:rPr lang="en-US" sz="2400" dirty="0"/>
              <a:t>Inductor</a:t>
            </a:r>
          </a:p>
          <a:p>
            <a:pPr lvl="1">
              <a:lnSpc>
                <a:spcPct val="90000"/>
              </a:lnSpc>
            </a:pPr>
            <a:endParaRPr lang="en-US" sz="2400" dirty="0"/>
          </a:p>
          <a:p>
            <a:pPr lvl="1">
              <a:lnSpc>
                <a:spcPct val="90000"/>
              </a:lnSpc>
            </a:pPr>
            <a:r>
              <a:rPr lang="en-US" sz="2400" dirty="0"/>
              <a:t>Resistor</a:t>
            </a:r>
          </a:p>
          <a:p>
            <a:pPr lvl="1">
              <a:lnSpc>
                <a:spcPct val="90000"/>
              </a:lnSpc>
            </a:pPr>
            <a:endParaRPr lang="en-US" sz="2400" dirty="0"/>
          </a:p>
          <a:p>
            <a:pPr>
              <a:lnSpc>
                <a:spcPct val="90000"/>
              </a:lnSpc>
            </a:pPr>
            <a:r>
              <a:rPr lang="en-US" sz="2800" dirty="0"/>
              <a:t>How are they the same?</a:t>
            </a:r>
          </a:p>
          <a:p>
            <a:pPr lvl="1">
              <a:lnSpc>
                <a:spcPct val="90000"/>
              </a:lnSpc>
            </a:pPr>
            <a:r>
              <a:rPr lang="en-US" sz="2400" dirty="0"/>
              <a:t>They both impede the flow of charge</a:t>
            </a:r>
          </a:p>
          <a:p>
            <a:pPr lvl="1">
              <a:lnSpc>
                <a:spcPct val="90000"/>
              </a:lnSpc>
            </a:pPr>
            <a:r>
              <a:rPr lang="en-US" sz="2400" dirty="0"/>
              <a:t>For a resistance R, the peak voltage and current are related to </a:t>
            </a:r>
          </a:p>
          <a:p>
            <a:pPr lvl="1">
              <a:lnSpc>
                <a:spcPct val="90000"/>
              </a:lnSpc>
            </a:pPr>
            <a:r>
              <a:rPr lang="en-US" sz="2400" dirty="0"/>
              <a:t>Similarly, for an inductor we</a:t>
            </a:r>
            <a:r>
              <a:rPr lang="en-US" sz="2400" dirty="0" smtClean="0"/>
              <a:t> may </a:t>
            </a:r>
            <a:r>
              <a:rPr lang="en-US" sz="2400" dirty="0"/>
              <a:t>write</a:t>
            </a:r>
          </a:p>
          <a:p>
            <a:pPr lvl="2">
              <a:lnSpc>
                <a:spcPct val="90000"/>
              </a:lnSpc>
            </a:pPr>
            <a:r>
              <a:rPr lang="en-US" sz="2000" dirty="0"/>
              <a:t>Where X</a:t>
            </a:r>
            <a:r>
              <a:rPr lang="en-US" sz="2000" baseline="-25000" dirty="0"/>
              <a:t>L</a:t>
            </a:r>
            <a:r>
              <a:rPr lang="en-US" sz="2000" dirty="0"/>
              <a:t> is the </a:t>
            </a:r>
            <a:r>
              <a:rPr lang="en-US" sz="2000" u="sng" dirty="0">
                <a:solidFill>
                  <a:srgbClr val="CC0000"/>
                </a:solidFill>
              </a:rPr>
              <a:t>inductive reactance</a:t>
            </a:r>
            <a:r>
              <a:rPr lang="en-US" sz="2000" dirty="0"/>
              <a:t> of the inductor</a:t>
            </a:r>
          </a:p>
          <a:p>
            <a:pPr lvl="2">
              <a:lnSpc>
                <a:spcPct val="90000"/>
              </a:lnSpc>
            </a:pPr>
            <a:r>
              <a:rPr lang="en-US" sz="2000" dirty="0"/>
              <a:t>What do you think is the </a:t>
            </a:r>
            <a:r>
              <a:rPr lang="en-US" sz="2000" u="sng" dirty="0">
                <a:solidFill>
                  <a:srgbClr val="CC0000"/>
                </a:solidFill>
              </a:rPr>
              <a:t>unit of the reactance</a:t>
            </a:r>
            <a:r>
              <a:rPr lang="en-US" sz="2000" dirty="0"/>
              <a:t>? </a:t>
            </a:r>
          </a:p>
          <a:p>
            <a:pPr lvl="2">
              <a:lnSpc>
                <a:spcPct val="90000"/>
              </a:lnSpc>
            </a:pPr>
            <a:r>
              <a:rPr lang="en-US" sz="2000" dirty="0"/>
              <a:t>The relationship                    is not valid at a particular instance. Why not?</a:t>
            </a:r>
          </a:p>
          <a:p>
            <a:pPr lvl="3">
              <a:lnSpc>
                <a:spcPct val="90000"/>
              </a:lnSpc>
            </a:pPr>
            <a:r>
              <a:rPr lang="en-US" sz="1800" dirty="0"/>
              <a:t>Since V</a:t>
            </a:r>
            <a:r>
              <a:rPr lang="en-US" sz="1800" baseline="-25000" dirty="0"/>
              <a:t>0</a:t>
            </a:r>
            <a:r>
              <a:rPr lang="en-US" sz="1800" dirty="0"/>
              <a:t> and </a:t>
            </a:r>
            <a:r>
              <a:rPr lang="en-US" sz="1800" dirty="0">
                <a:latin typeface="Symbol" charset="2"/>
              </a:rPr>
              <a:t>I</a:t>
            </a:r>
            <a:r>
              <a:rPr lang="en-US" sz="1800" baseline="-25000" dirty="0"/>
              <a:t>0</a:t>
            </a:r>
            <a:r>
              <a:rPr lang="en-US" sz="1800" dirty="0"/>
              <a:t> do not occur at the same time</a:t>
            </a:r>
          </a:p>
        </p:txBody>
      </p:sp>
      <p:graphicFrame>
        <p:nvGraphicFramePr>
          <p:cNvPr id="46285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258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2856" name="Text Box 8"/>
          <p:cNvSpPr txBox="1">
            <a:spLocks noChangeArrowheads="1"/>
          </p:cNvSpPr>
          <p:nvPr/>
        </p:nvSpPr>
        <p:spPr bwMode="auto">
          <a:xfrm>
            <a:off x="2362200" y="1600200"/>
            <a:ext cx="6416675"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Stores the energy temporarily in the magnetic field and then releases it back to the emf source </a:t>
            </a:r>
          </a:p>
        </p:txBody>
      </p:sp>
      <p:sp>
        <p:nvSpPr>
          <p:cNvPr id="462857" name="Text Box 9"/>
          <p:cNvSpPr txBox="1">
            <a:spLocks noChangeArrowheads="1"/>
          </p:cNvSpPr>
          <p:nvPr/>
        </p:nvSpPr>
        <p:spPr bwMode="auto">
          <a:xfrm>
            <a:off x="2362200" y="2438400"/>
            <a:ext cx="6416675"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Does not store energy but transforms it to thermal energy,</a:t>
            </a:r>
            <a:r>
              <a:rPr lang="en-US" dirty="0" smtClean="0">
                <a:solidFill>
                  <a:srgbClr val="CC0000"/>
                </a:solidFill>
                <a:latin typeface="Arial Narrow" charset="0"/>
              </a:rPr>
              <a:t> losing it to </a:t>
            </a:r>
            <a:r>
              <a:rPr lang="en-US" dirty="0">
                <a:solidFill>
                  <a:srgbClr val="CC0000"/>
                </a:solidFill>
                <a:latin typeface="Arial Narrow" charset="0"/>
              </a:rPr>
              <a:t>the environment</a:t>
            </a:r>
          </a:p>
        </p:txBody>
      </p:sp>
      <p:sp>
        <p:nvSpPr>
          <p:cNvPr id="462858" name="Text Box 10"/>
          <p:cNvSpPr txBox="1">
            <a:spLocks noChangeArrowheads="1"/>
          </p:cNvSpPr>
          <p:nvPr/>
        </p:nvSpPr>
        <p:spPr bwMode="auto">
          <a:xfrm>
            <a:off x="5867400" y="5181600"/>
            <a:ext cx="379413" cy="396875"/>
          </a:xfrm>
          <a:prstGeom prst="rect">
            <a:avLst/>
          </a:prstGeom>
          <a:noFill/>
          <a:ln w="9525">
            <a:noFill/>
            <a:miter lim="800000"/>
            <a:headEnd/>
            <a:tailEnd/>
          </a:ln>
          <a:effectLst/>
        </p:spPr>
        <p:txBody>
          <a:bodyPr wrap="none">
            <a:prstTxWarp prst="textNoShape">
              <a:avLst/>
            </a:prstTxWarp>
            <a:spAutoFit/>
          </a:bodyPr>
          <a:lstStyle/>
          <a:p>
            <a:r>
              <a:rPr lang="en-US" sz="2000" dirty="0" err="1" smtClean="0">
                <a:solidFill>
                  <a:srgbClr val="003300"/>
                </a:solidFill>
                <a:latin typeface="Symbol" charset="2"/>
              </a:rPr>
              <a:t>Ω</a:t>
            </a:r>
            <a:endParaRPr lang="en-US" sz="2000" dirty="0">
              <a:solidFill>
                <a:srgbClr val="003300"/>
              </a:solidFill>
              <a:latin typeface="Symbol" charset="2"/>
            </a:endParaRPr>
          </a:p>
        </p:txBody>
      </p:sp>
      <p:graphicFrame>
        <p:nvGraphicFramePr>
          <p:cNvPr id="462859" name="Object 11"/>
          <p:cNvGraphicFramePr>
            <a:graphicFrameLocks noChangeAspect="1"/>
          </p:cNvGraphicFramePr>
          <p:nvPr/>
        </p:nvGraphicFramePr>
        <p:xfrm>
          <a:off x="8077200" y="4110038"/>
          <a:ext cx="477837" cy="385762"/>
        </p:xfrm>
        <a:graphic>
          <a:graphicData uri="http://schemas.openxmlformats.org/presentationml/2006/ole">
            <mc:AlternateContent xmlns:mc="http://schemas.openxmlformats.org/markup-compatibility/2006">
              <mc:Choice xmlns:v="urn:schemas-microsoft-com:vml" Requires="v">
                <p:oleObj spid="_x0000_s472582" name="Equation" r:id="rId8" imgW="291960" imgH="203040" progId="Equation.DSMT4">
                  <p:embed/>
                </p:oleObj>
              </mc:Choice>
              <mc:Fallback>
                <p:oleObj name="Equation" r:id="rId8" imgW="291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4110038"/>
                        <a:ext cx="477837" cy="385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2860" name="Object 12"/>
          <p:cNvGraphicFramePr>
            <a:graphicFrameLocks noChangeAspect="1"/>
          </p:cNvGraphicFramePr>
          <p:nvPr/>
        </p:nvGraphicFramePr>
        <p:xfrm>
          <a:off x="6477000" y="4930775"/>
          <a:ext cx="990600" cy="290513"/>
        </p:xfrm>
        <a:graphic>
          <a:graphicData uri="http://schemas.openxmlformats.org/presentationml/2006/ole">
            <mc:AlternateContent xmlns:mc="http://schemas.openxmlformats.org/markup-compatibility/2006">
              <mc:Choice xmlns:v="urn:schemas-microsoft-com:vml" Requires="v">
                <p:oleObj spid="_x0000_s472583" name="Equation" r:id="rId10" imgW="558720" imgH="203040" progId="Equation.DSMT4">
                  <p:embed/>
                </p:oleObj>
              </mc:Choice>
              <mc:Fallback>
                <p:oleObj name="Equation" r:id="rId10" imgW="558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4930775"/>
                        <a:ext cx="990600" cy="2905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62861" name="Object 13"/>
          <p:cNvGraphicFramePr>
            <a:graphicFrameLocks noChangeAspect="1"/>
          </p:cNvGraphicFramePr>
          <p:nvPr/>
        </p:nvGraphicFramePr>
        <p:xfrm>
          <a:off x="3124200" y="5575300"/>
          <a:ext cx="990600" cy="368300"/>
        </p:xfrm>
        <a:graphic>
          <a:graphicData uri="http://schemas.openxmlformats.org/presentationml/2006/ole">
            <mc:AlternateContent xmlns:mc="http://schemas.openxmlformats.org/markup-compatibility/2006">
              <mc:Choice xmlns:v="urn:schemas-microsoft-com:vml" Requires="v">
                <p:oleObj spid="_x0000_s472584" name="Equation" r:id="rId12" imgW="596880" imgH="203040" progId="Equation.DSMT4">
                  <p:embed/>
                </p:oleObj>
              </mc:Choice>
              <mc:Fallback>
                <p:oleObj name="Equation" r:id="rId12" imgW="59688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5575300"/>
                        <a:ext cx="990600" cy="368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2862" name="Object 14"/>
          <p:cNvGraphicFramePr>
            <a:graphicFrameLocks noChangeAspect="1"/>
          </p:cNvGraphicFramePr>
          <p:nvPr/>
        </p:nvGraphicFramePr>
        <p:xfrm>
          <a:off x="8520112" y="4110038"/>
          <a:ext cx="415925" cy="385762"/>
        </p:xfrm>
        <a:graphic>
          <a:graphicData uri="http://schemas.openxmlformats.org/presentationml/2006/ole">
            <mc:AlternateContent xmlns:mc="http://schemas.openxmlformats.org/markup-compatibility/2006">
              <mc:Choice xmlns:v="urn:schemas-microsoft-com:vml" Requires="v">
                <p:oleObj spid="_x0000_s472585" name="Equation" r:id="rId14" imgW="253800" imgH="203040" progId="Equation.DSMT4">
                  <p:embed/>
                </p:oleObj>
              </mc:Choice>
              <mc:Fallback>
                <p:oleObj name="Equation" r:id="rId14" imgW="25380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20112" y="4110038"/>
                        <a:ext cx="415925" cy="385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2863" name="Object 15"/>
          <p:cNvGraphicFramePr>
            <a:graphicFrameLocks noChangeAspect="1"/>
          </p:cNvGraphicFramePr>
          <p:nvPr/>
        </p:nvGraphicFramePr>
        <p:xfrm>
          <a:off x="5715000" y="4495800"/>
          <a:ext cx="1066800" cy="366713"/>
        </p:xfrm>
        <a:graphic>
          <a:graphicData uri="http://schemas.openxmlformats.org/presentationml/2006/ole">
            <mc:AlternateContent xmlns:mc="http://schemas.openxmlformats.org/markup-compatibility/2006">
              <mc:Choice xmlns:v="urn:schemas-microsoft-com:vml" Requires="v">
                <p:oleObj spid="_x0000_s472586" name="Equation" r:id="rId16" imgW="596880" imgH="203040" progId="Equation.DSMT4">
                  <p:embed/>
                </p:oleObj>
              </mc:Choice>
              <mc:Fallback>
                <p:oleObj name="Equation" r:id="rId16" imgW="59688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15000" y="4495800"/>
                        <a:ext cx="1066800" cy="3667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62864" name="Object 16"/>
          <p:cNvGraphicFramePr>
            <a:graphicFrameLocks noChangeAspect="1"/>
          </p:cNvGraphicFramePr>
          <p:nvPr/>
        </p:nvGraphicFramePr>
        <p:xfrm>
          <a:off x="5791200" y="6234113"/>
          <a:ext cx="1408113" cy="366712"/>
        </p:xfrm>
        <a:graphic>
          <a:graphicData uri="http://schemas.openxmlformats.org/presentationml/2006/ole">
            <mc:AlternateContent xmlns:mc="http://schemas.openxmlformats.org/markup-compatibility/2006">
              <mc:Choice xmlns:v="urn:schemas-microsoft-com:vml" Requires="v">
                <p:oleObj spid="_x0000_s472587" name="Equation" r:id="rId18" imgW="787320" imgH="203040" progId="Equation.DSMT4">
                  <p:embed/>
                </p:oleObj>
              </mc:Choice>
              <mc:Fallback>
                <p:oleObj name="Equation" r:id="rId18" imgW="78732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1200" y="6234113"/>
                        <a:ext cx="1408113" cy="366712"/>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462865" name="Text Box 17"/>
          <p:cNvSpPr txBox="1">
            <a:spLocks noChangeArrowheads="1"/>
          </p:cNvSpPr>
          <p:nvPr/>
        </p:nvSpPr>
        <p:spPr bwMode="auto">
          <a:xfrm>
            <a:off x="7323138" y="6203950"/>
            <a:ext cx="906462" cy="42545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a:solidFill>
                  <a:srgbClr val="CC0000"/>
                </a:solidFill>
                <a:latin typeface="Arial Narrow" charset="0"/>
              </a:rPr>
              <a:t>is valid!</a:t>
            </a:r>
          </a:p>
        </p:txBody>
      </p:sp>
      <p:sp>
        <p:nvSpPr>
          <p:cNvPr id="462866" name="Text Box 18"/>
          <p:cNvSpPr txBox="1">
            <a:spLocks noChangeArrowheads="1"/>
          </p:cNvSpPr>
          <p:nvPr/>
        </p:nvSpPr>
        <p:spPr bwMode="auto">
          <a:xfrm>
            <a:off x="7620000" y="4892675"/>
            <a:ext cx="1219200" cy="338554"/>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600" b="1" dirty="0">
                <a:solidFill>
                  <a:srgbClr val="CC0000"/>
                </a:solidFill>
                <a:latin typeface="Arial Narrow" charset="0"/>
              </a:rPr>
              <a:t>0 when</a:t>
            </a:r>
            <a:r>
              <a:rPr lang="en-US" sz="1600" b="1" dirty="0" smtClean="0">
                <a:solidFill>
                  <a:srgbClr val="CC0000"/>
                </a:solidFill>
                <a:latin typeface="Arial Narrow" charset="0"/>
              </a:rPr>
              <a:t> </a:t>
            </a:r>
            <a:r>
              <a:rPr lang="en-US" sz="1600" b="1" dirty="0" err="1" smtClean="0">
                <a:solidFill>
                  <a:srgbClr val="CC0000"/>
                </a:solidFill>
                <a:latin typeface="Symbol" charset="2"/>
              </a:rPr>
              <a:t>ω</a:t>
            </a:r>
            <a:r>
              <a:rPr lang="en-US" sz="1600" b="1" dirty="0" smtClean="0">
                <a:solidFill>
                  <a:srgbClr val="CC0000"/>
                </a:solidFill>
                <a:latin typeface="Arial Narrow" charset="0"/>
              </a:rPr>
              <a:t>=</a:t>
            </a:r>
            <a:r>
              <a:rPr lang="en-US" sz="1600" b="1" dirty="0">
                <a:solidFill>
                  <a:srgbClr val="CC0000"/>
                </a:solidFill>
                <a:latin typeface="Arial Narrow" charset="0"/>
              </a:rPr>
              <a:t>0.</a:t>
            </a:r>
          </a:p>
        </p:txBody>
      </p:sp>
    </p:spTree>
    <p:extLst>
      <p:ext uri="{BB962C8B-B14F-4D97-AF65-F5344CB8AC3E}">
        <p14:creationId xmlns:p14="http://schemas.microsoft.com/office/powerpoint/2010/main" val="18063531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Thursday, July 5, 2018</a:t>
            </a:r>
            <a:endParaRPr lang="en-US"/>
          </a:p>
        </p:txBody>
      </p:sp>
      <p:sp>
        <p:nvSpPr>
          <p:cNvPr id="25" name="Footer Placeholder 4"/>
          <p:cNvSpPr>
            <a:spLocks noGrp="1"/>
          </p:cNvSpPr>
          <p:nvPr>
            <p:ph type="ftr" sz="quarter" idx="11"/>
          </p:nvPr>
        </p:nvSpPr>
        <p:spPr/>
        <p:txBody>
          <a:bodyPr/>
          <a:lstStyle/>
          <a:p>
            <a:r>
              <a:rPr lang="de-DE" smtClean="0"/>
              <a:t>PHYS 1444-001, Summer 2018               Dr. Jaehoon Yu</a:t>
            </a:r>
            <a:endParaRPr lang="en-US"/>
          </a:p>
        </p:txBody>
      </p:sp>
      <p:sp>
        <p:nvSpPr>
          <p:cNvPr id="26" name="Slide Number Placeholder 5"/>
          <p:cNvSpPr>
            <a:spLocks noGrp="1"/>
          </p:cNvSpPr>
          <p:nvPr>
            <p:ph type="sldNum" sz="quarter" idx="12"/>
          </p:nvPr>
        </p:nvSpPr>
        <p:spPr/>
        <p:txBody>
          <a:bodyPr/>
          <a:lstStyle/>
          <a:p>
            <a:fld id="{DA11FA7B-619C-9E4A-B8EE-07D34C5E0254}" type="slidenum">
              <a:rPr lang="en-US"/>
              <a:pPr/>
              <a:t>92</a:t>
            </a:fld>
            <a:endParaRPr lang="en-US"/>
          </a:p>
        </p:txBody>
      </p:sp>
      <p:sp>
        <p:nvSpPr>
          <p:cNvPr id="463874" name="Rectangle 2"/>
          <p:cNvSpPr>
            <a:spLocks noGrp="1" noChangeArrowheads="1"/>
          </p:cNvSpPr>
          <p:nvPr>
            <p:ph type="title"/>
          </p:nvPr>
        </p:nvSpPr>
        <p:spPr>
          <a:xfrm>
            <a:off x="228600" y="-76200"/>
            <a:ext cx="8686800" cy="762000"/>
          </a:xfrm>
        </p:spPr>
        <p:txBody>
          <a:bodyPr/>
          <a:lstStyle/>
          <a:p>
            <a:r>
              <a:rPr lang="en-US" dirty="0"/>
              <a:t>Example </a:t>
            </a:r>
            <a:r>
              <a:rPr lang="en-US" dirty="0" smtClean="0"/>
              <a:t>30 </a:t>
            </a:r>
            <a:r>
              <a:rPr lang="en-US" dirty="0"/>
              <a:t>–</a:t>
            </a:r>
            <a:r>
              <a:rPr lang="en-US" dirty="0" smtClean="0"/>
              <a:t> 9 </a:t>
            </a:r>
            <a:endParaRPr lang="en-US" dirty="0"/>
          </a:p>
        </p:txBody>
      </p:sp>
      <p:sp>
        <p:nvSpPr>
          <p:cNvPr id="463875" name="Text Box 3"/>
          <p:cNvSpPr txBox="1">
            <a:spLocks noChangeArrowheads="1"/>
          </p:cNvSpPr>
          <p:nvPr/>
        </p:nvSpPr>
        <p:spPr bwMode="auto">
          <a:xfrm>
            <a:off x="381000" y="609600"/>
            <a:ext cx="8610600" cy="1384995"/>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800" b="1" dirty="0">
                <a:solidFill>
                  <a:schemeClr val="accent2"/>
                </a:solidFill>
                <a:latin typeface="Arial Narrow" charset="0"/>
              </a:rPr>
              <a:t>Reactance of a coil. </a:t>
            </a:r>
            <a:r>
              <a:rPr lang="en-US" sz="2800" dirty="0">
                <a:solidFill>
                  <a:schemeClr val="accent2"/>
                </a:solidFill>
                <a:latin typeface="Arial Narrow" charset="0"/>
              </a:rPr>
              <a:t>A coil has a resistance R=</a:t>
            </a:r>
            <a:r>
              <a:rPr lang="en-US" sz="2800" dirty="0" smtClean="0">
                <a:solidFill>
                  <a:schemeClr val="accent2"/>
                </a:solidFill>
                <a:latin typeface="Arial Narrow" charset="0"/>
              </a:rPr>
              <a:t>1.00</a:t>
            </a:r>
            <a:r>
              <a:rPr lang="en-US" sz="2800" dirty="0" smtClean="0">
                <a:solidFill>
                  <a:schemeClr val="accent2"/>
                </a:solidFill>
                <a:latin typeface="Symbol" charset="2"/>
              </a:rPr>
              <a:t>Ω</a:t>
            </a:r>
            <a:r>
              <a:rPr lang="en-US" sz="2800" dirty="0" smtClean="0">
                <a:solidFill>
                  <a:schemeClr val="accent2"/>
                </a:solidFill>
                <a:latin typeface="Arial Narrow" charset="0"/>
              </a:rPr>
              <a:t> </a:t>
            </a:r>
            <a:r>
              <a:rPr lang="en-US" sz="2800" dirty="0">
                <a:solidFill>
                  <a:schemeClr val="accent2"/>
                </a:solidFill>
                <a:latin typeface="Arial Narrow" charset="0"/>
              </a:rPr>
              <a:t>and an inductance of 0.300H.  Determine the current in the coil if (a) 120 V</a:t>
            </a:r>
            <a:r>
              <a:rPr lang="en-US" sz="2800" dirty="0" smtClean="0">
                <a:solidFill>
                  <a:schemeClr val="accent2"/>
                </a:solidFill>
                <a:latin typeface="Arial Narrow" charset="0"/>
              </a:rPr>
              <a:t> DC </a:t>
            </a:r>
            <a:r>
              <a:rPr lang="en-US" sz="2800" dirty="0">
                <a:solidFill>
                  <a:schemeClr val="accent2"/>
                </a:solidFill>
                <a:latin typeface="Arial Narrow" charset="0"/>
              </a:rPr>
              <a:t>is applied to it; (</a:t>
            </a:r>
            <a:r>
              <a:rPr lang="en-US" sz="2800" dirty="0" err="1">
                <a:solidFill>
                  <a:schemeClr val="accent2"/>
                </a:solidFill>
                <a:latin typeface="Arial Narrow" charset="0"/>
              </a:rPr>
              <a:t>b</a:t>
            </a:r>
            <a:r>
              <a:rPr lang="en-US" sz="2800" dirty="0">
                <a:solidFill>
                  <a:schemeClr val="accent2"/>
                </a:solidFill>
                <a:latin typeface="Arial Narrow" charset="0"/>
              </a:rPr>
              <a:t>) 120 V</a:t>
            </a:r>
            <a:r>
              <a:rPr lang="en-US" sz="2800" dirty="0" smtClean="0">
                <a:solidFill>
                  <a:schemeClr val="accent2"/>
                </a:solidFill>
                <a:latin typeface="Arial Narrow" charset="0"/>
              </a:rPr>
              <a:t> AC </a:t>
            </a:r>
            <a:r>
              <a:rPr lang="en-US" sz="2800" dirty="0">
                <a:solidFill>
                  <a:schemeClr val="accent2"/>
                </a:solidFill>
                <a:latin typeface="Arial Narrow" charset="0"/>
              </a:rPr>
              <a:t>(</a:t>
            </a:r>
            <a:r>
              <a:rPr lang="en-US" sz="2800" dirty="0" err="1">
                <a:solidFill>
                  <a:schemeClr val="accent2"/>
                </a:solidFill>
                <a:latin typeface="Arial Narrow" charset="0"/>
              </a:rPr>
              <a:t>rms</a:t>
            </a:r>
            <a:r>
              <a:rPr lang="en-US" sz="2800" dirty="0">
                <a:solidFill>
                  <a:schemeClr val="accent2"/>
                </a:solidFill>
                <a:latin typeface="Arial Narrow" charset="0"/>
              </a:rPr>
              <a:t>) at 60.0Hz is applied.</a:t>
            </a:r>
          </a:p>
        </p:txBody>
      </p:sp>
      <p:sp>
        <p:nvSpPr>
          <p:cNvPr id="463876" name="Text Box 4"/>
          <p:cNvSpPr txBox="1">
            <a:spLocks noChangeArrowheads="1"/>
          </p:cNvSpPr>
          <p:nvPr/>
        </p:nvSpPr>
        <p:spPr bwMode="auto">
          <a:xfrm>
            <a:off x="381000" y="2209800"/>
            <a:ext cx="3352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Is there a reactance for</a:t>
            </a:r>
            <a:r>
              <a:rPr lang="en-US" dirty="0" smtClean="0">
                <a:solidFill>
                  <a:srgbClr val="CC00CC"/>
                </a:solidFill>
                <a:latin typeface="Arial Narrow" charset="0"/>
              </a:rPr>
              <a:t> DC?  </a:t>
            </a:r>
            <a:endParaRPr lang="en-US" baseline="-25000" dirty="0">
              <a:solidFill>
                <a:srgbClr val="CC00CC"/>
              </a:solidFill>
              <a:latin typeface="Arial Narrow" charset="0"/>
            </a:endParaRPr>
          </a:p>
        </p:txBody>
      </p:sp>
      <p:sp>
        <p:nvSpPr>
          <p:cNvPr id="463877" name="Text Box 5"/>
          <p:cNvSpPr txBox="1">
            <a:spLocks noChangeArrowheads="1"/>
          </p:cNvSpPr>
          <p:nvPr/>
        </p:nvSpPr>
        <p:spPr bwMode="auto">
          <a:xfrm>
            <a:off x="457200" y="2743200"/>
            <a:ext cx="6400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for</a:t>
            </a:r>
            <a:r>
              <a:rPr lang="en-US" dirty="0" smtClean="0">
                <a:solidFill>
                  <a:srgbClr val="CC00CC"/>
                </a:solidFill>
                <a:latin typeface="Arial Narrow" charset="0"/>
              </a:rPr>
              <a:t> DC </a:t>
            </a:r>
            <a:r>
              <a:rPr lang="en-US" dirty="0">
                <a:solidFill>
                  <a:srgbClr val="CC00CC"/>
                </a:solidFill>
                <a:latin typeface="Arial Narrow" charset="0"/>
              </a:rPr>
              <a:t>power, the current is from Kirchhoff’s rule</a:t>
            </a:r>
          </a:p>
        </p:txBody>
      </p:sp>
      <p:graphicFrame>
        <p:nvGraphicFramePr>
          <p:cNvPr id="463878" name="Object 6"/>
          <p:cNvGraphicFramePr>
            <a:graphicFrameLocks noChangeAspect="1"/>
          </p:cNvGraphicFramePr>
          <p:nvPr/>
        </p:nvGraphicFramePr>
        <p:xfrm>
          <a:off x="6637338" y="2798763"/>
          <a:ext cx="1516062" cy="401637"/>
        </p:xfrm>
        <a:graphic>
          <a:graphicData uri="http://schemas.openxmlformats.org/presentationml/2006/ole">
            <mc:AlternateContent xmlns:mc="http://schemas.openxmlformats.org/markup-compatibility/2006">
              <mc:Choice xmlns:v="urn:schemas-microsoft-com:vml" Requires="v">
                <p:oleObj spid="_x0000_s473806" name="Equation" r:id="rId3" imgW="622080" imgH="164880" progId="Equation.DSMT4">
                  <p:embed/>
                </p:oleObj>
              </mc:Choice>
              <mc:Fallback>
                <p:oleObj name="Equation" r:id="rId3" imgW="62208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338" y="2798763"/>
                        <a:ext cx="1516062" cy="401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63879" name="Text Box 7"/>
          <p:cNvSpPr txBox="1">
            <a:spLocks noChangeArrowheads="1"/>
          </p:cNvSpPr>
          <p:nvPr/>
        </p:nvSpPr>
        <p:spPr bwMode="auto">
          <a:xfrm>
            <a:off x="457200" y="4114800"/>
            <a:ext cx="5791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an</a:t>
            </a:r>
            <a:r>
              <a:rPr lang="en-US" dirty="0" smtClean="0">
                <a:solidFill>
                  <a:srgbClr val="CC00CC"/>
                </a:solidFill>
                <a:latin typeface="Arial Narrow" charset="0"/>
              </a:rPr>
              <a:t> AC </a:t>
            </a:r>
            <a:r>
              <a:rPr lang="en-US" dirty="0">
                <a:solidFill>
                  <a:srgbClr val="CC00CC"/>
                </a:solidFill>
                <a:latin typeface="Arial Narrow" charset="0"/>
              </a:rPr>
              <a:t>power with </a:t>
            </a:r>
            <a:r>
              <a:rPr lang="en-US" dirty="0" err="1" smtClean="0">
                <a:solidFill>
                  <a:srgbClr val="CC00CC"/>
                </a:solidFill>
                <a:latin typeface="Monotype Corsiva" charset="0"/>
              </a:rPr>
              <a:t>f</a:t>
            </a:r>
            <a:r>
              <a:rPr lang="en-US" dirty="0" smtClean="0">
                <a:solidFill>
                  <a:srgbClr val="CC00CC"/>
                </a:solidFill>
                <a:latin typeface="Monotype Corsiva" charset="0"/>
              </a:rPr>
              <a:t> </a:t>
            </a:r>
            <a:r>
              <a:rPr lang="en-US" dirty="0" smtClean="0">
                <a:solidFill>
                  <a:srgbClr val="CC00CC"/>
                </a:solidFill>
                <a:latin typeface="Arial Narrow" charset="0"/>
              </a:rPr>
              <a:t>=</a:t>
            </a:r>
            <a:r>
              <a:rPr lang="en-US" dirty="0">
                <a:solidFill>
                  <a:srgbClr val="CC00CC"/>
                </a:solidFill>
                <a:latin typeface="Arial Narrow" charset="0"/>
              </a:rPr>
              <a:t>60Hz, the reactance is </a:t>
            </a:r>
          </a:p>
        </p:txBody>
      </p:sp>
      <p:sp>
        <p:nvSpPr>
          <p:cNvPr id="463880" name="Text Box 8"/>
          <p:cNvSpPr txBox="1">
            <a:spLocks noChangeArrowheads="1"/>
          </p:cNvSpPr>
          <p:nvPr/>
        </p:nvSpPr>
        <p:spPr bwMode="auto">
          <a:xfrm>
            <a:off x="3657600" y="2209800"/>
            <a:ext cx="2057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Nope. Why not?</a:t>
            </a:r>
            <a:endParaRPr lang="en-US" baseline="-25000">
              <a:solidFill>
                <a:srgbClr val="CC00CC"/>
              </a:solidFill>
              <a:latin typeface="Arial Narrow" charset="0"/>
            </a:endParaRPr>
          </a:p>
        </p:txBody>
      </p:sp>
      <p:sp>
        <p:nvSpPr>
          <p:cNvPr id="463881" name="Text Box 9"/>
          <p:cNvSpPr txBox="1">
            <a:spLocks noChangeArrowheads="1"/>
          </p:cNvSpPr>
          <p:nvPr/>
        </p:nvSpPr>
        <p:spPr bwMode="auto">
          <a:xfrm>
            <a:off x="5638800" y="2209800"/>
            <a:ext cx="1447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a:t>
            </a:r>
            <a:r>
              <a:rPr lang="en-US" dirty="0" smtClean="0">
                <a:solidFill>
                  <a:srgbClr val="CC00CC"/>
                </a:solidFill>
                <a:latin typeface="Arial Narrow" charset="0"/>
              </a:rPr>
              <a:t> </a:t>
            </a:r>
            <a:r>
              <a:rPr lang="en-US" dirty="0" err="1" smtClean="0">
                <a:solidFill>
                  <a:srgbClr val="CC00CC"/>
                </a:solidFill>
                <a:latin typeface="Symbol" charset="2"/>
              </a:rPr>
              <a:t>ω</a:t>
            </a:r>
            <a:r>
              <a:rPr lang="en-US" dirty="0" smtClean="0">
                <a:solidFill>
                  <a:srgbClr val="CC00CC"/>
                </a:solidFill>
                <a:latin typeface="Arial Narrow" charset="0"/>
              </a:rPr>
              <a:t>=</a:t>
            </a:r>
            <a:r>
              <a:rPr lang="en-US" dirty="0">
                <a:solidFill>
                  <a:srgbClr val="CC00CC"/>
                </a:solidFill>
                <a:latin typeface="Arial Narrow" charset="0"/>
              </a:rPr>
              <a:t>0, </a:t>
            </a:r>
            <a:endParaRPr lang="en-US" baseline="-25000" dirty="0">
              <a:solidFill>
                <a:srgbClr val="CC00CC"/>
              </a:solidFill>
              <a:latin typeface="Arial Narrow" charset="0"/>
            </a:endParaRPr>
          </a:p>
        </p:txBody>
      </p:sp>
      <p:graphicFrame>
        <p:nvGraphicFramePr>
          <p:cNvPr id="463882" name="Object 10"/>
          <p:cNvGraphicFramePr>
            <a:graphicFrameLocks noChangeAspect="1"/>
          </p:cNvGraphicFramePr>
          <p:nvPr/>
        </p:nvGraphicFramePr>
        <p:xfrm>
          <a:off x="7099300" y="2209800"/>
          <a:ext cx="825500" cy="479425"/>
        </p:xfrm>
        <a:graphic>
          <a:graphicData uri="http://schemas.openxmlformats.org/presentationml/2006/ole">
            <mc:AlternateContent xmlns:mc="http://schemas.openxmlformats.org/markup-compatibility/2006">
              <mc:Choice xmlns:v="urn:schemas-microsoft-com:vml" Requires="v">
                <p:oleObj spid="_x0000_s473807" name="Equation" r:id="rId5" imgW="342720" imgH="203040" progId="Equation.DSMT4">
                  <p:embed/>
                </p:oleObj>
              </mc:Choice>
              <mc:Fallback>
                <p:oleObj name="Equation" r:id="rId5" imgW="3427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9300" y="2209800"/>
                        <a:ext cx="825500" cy="479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83" name="Object 11"/>
          <p:cNvGraphicFramePr>
            <a:graphicFrameLocks noChangeAspect="1"/>
          </p:cNvGraphicFramePr>
          <p:nvPr/>
        </p:nvGraphicFramePr>
        <p:xfrm>
          <a:off x="1143000" y="3429000"/>
          <a:ext cx="681038" cy="495300"/>
        </p:xfrm>
        <a:graphic>
          <a:graphicData uri="http://schemas.openxmlformats.org/presentationml/2006/ole">
            <mc:AlternateContent xmlns:mc="http://schemas.openxmlformats.org/markup-compatibility/2006">
              <mc:Choice xmlns:v="urn:schemas-microsoft-com:vml" Requires="v">
                <p:oleObj spid="_x0000_s473808" name="Equation" r:id="rId7" imgW="279360" imgH="203040" progId="Equation.DSMT4">
                  <p:embed/>
                </p:oleObj>
              </mc:Choice>
              <mc:Fallback>
                <p:oleObj name="Equation" r:id="rId7" imgW="2793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429000"/>
                        <a:ext cx="681038" cy="4953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84" name="Object 12"/>
          <p:cNvGraphicFramePr>
            <a:graphicFrameLocks noChangeAspect="1"/>
          </p:cNvGraphicFramePr>
          <p:nvPr/>
        </p:nvGraphicFramePr>
        <p:xfrm>
          <a:off x="609600" y="4611688"/>
          <a:ext cx="825500" cy="479425"/>
        </p:xfrm>
        <a:graphic>
          <a:graphicData uri="http://schemas.openxmlformats.org/presentationml/2006/ole">
            <mc:AlternateContent xmlns:mc="http://schemas.openxmlformats.org/markup-compatibility/2006">
              <mc:Choice xmlns:v="urn:schemas-microsoft-com:vml" Requires="v">
                <p:oleObj spid="_x0000_s473809" name="Equation" r:id="rId9" imgW="342720" imgH="203040" progId="Equation.DSMT4">
                  <p:embed/>
                </p:oleObj>
              </mc:Choice>
              <mc:Fallback>
                <p:oleObj name="Equation" r:id="rId9" imgW="34272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4611688"/>
                        <a:ext cx="825500" cy="479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85" name="Object 13"/>
          <p:cNvGraphicFramePr>
            <a:graphicFrameLocks noChangeAspect="1"/>
          </p:cNvGraphicFramePr>
          <p:nvPr/>
        </p:nvGraphicFramePr>
        <p:xfrm>
          <a:off x="5029200" y="5365750"/>
          <a:ext cx="887413" cy="479425"/>
        </p:xfrm>
        <a:graphic>
          <a:graphicData uri="http://schemas.openxmlformats.org/presentationml/2006/ole">
            <mc:AlternateContent xmlns:mc="http://schemas.openxmlformats.org/markup-compatibility/2006">
              <mc:Choice xmlns:v="urn:schemas-microsoft-com:vml" Requires="v">
                <p:oleObj spid="_x0000_s473810" name="Equation" r:id="rId11" imgW="368280" imgH="203040" progId="Equation.DSMT4">
                  <p:embed/>
                </p:oleObj>
              </mc:Choice>
              <mc:Fallback>
                <p:oleObj name="Equation" r:id="rId11" imgW="3682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5365750"/>
                        <a:ext cx="887413" cy="479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86" name="Object 14"/>
          <p:cNvGraphicFramePr>
            <a:graphicFrameLocks noChangeAspect="1"/>
          </p:cNvGraphicFramePr>
          <p:nvPr/>
        </p:nvGraphicFramePr>
        <p:xfrm>
          <a:off x="1741488" y="3217863"/>
          <a:ext cx="773112" cy="896937"/>
        </p:xfrm>
        <a:graphic>
          <a:graphicData uri="http://schemas.openxmlformats.org/presentationml/2006/ole">
            <mc:AlternateContent xmlns:mc="http://schemas.openxmlformats.org/markup-compatibility/2006">
              <mc:Choice xmlns:v="urn:schemas-microsoft-com:vml" Requires="v">
                <p:oleObj spid="_x0000_s473811" name="Equation" r:id="rId13" imgW="317160" imgH="368280" progId="Equation.DSMT4">
                  <p:embed/>
                </p:oleObj>
              </mc:Choice>
              <mc:Fallback>
                <p:oleObj name="Equation" r:id="rId13" imgW="3171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1488" y="3217863"/>
                        <a:ext cx="773112" cy="8969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87" name="Object 15"/>
          <p:cNvGraphicFramePr>
            <a:graphicFrameLocks noChangeAspect="1"/>
          </p:cNvGraphicFramePr>
          <p:nvPr/>
        </p:nvGraphicFramePr>
        <p:xfrm>
          <a:off x="2454275" y="3200400"/>
          <a:ext cx="2041525" cy="896938"/>
        </p:xfrm>
        <a:graphic>
          <a:graphicData uri="http://schemas.openxmlformats.org/presentationml/2006/ole">
            <mc:AlternateContent xmlns:mc="http://schemas.openxmlformats.org/markup-compatibility/2006">
              <mc:Choice xmlns:v="urn:schemas-microsoft-com:vml" Requires="v">
                <p:oleObj spid="_x0000_s473812" name="Equation" r:id="rId15" imgW="838080" imgH="368280" progId="Equation.DSMT4">
                  <p:embed/>
                </p:oleObj>
              </mc:Choice>
              <mc:Fallback>
                <p:oleObj name="Equation" r:id="rId15" imgW="83808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54275" y="3200400"/>
                        <a:ext cx="2041525" cy="8969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88" name="Object 16"/>
          <p:cNvGraphicFramePr>
            <a:graphicFrameLocks noChangeAspect="1"/>
          </p:cNvGraphicFramePr>
          <p:nvPr/>
        </p:nvGraphicFramePr>
        <p:xfrm>
          <a:off x="1447800" y="4648200"/>
          <a:ext cx="825500" cy="390525"/>
        </p:xfrm>
        <a:graphic>
          <a:graphicData uri="http://schemas.openxmlformats.org/presentationml/2006/ole">
            <mc:AlternateContent xmlns:mc="http://schemas.openxmlformats.org/markup-compatibility/2006">
              <mc:Choice xmlns:v="urn:schemas-microsoft-com:vml" Requires="v">
                <p:oleObj spid="_x0000_s473813" name="Equation" r:id="rId17" imgW="342720" imgH="164880" progId="Equation.DSMT4">
                  <p:embed/>
                </p:oleObj>
              </mc:Choice>
              <mc:Fallback>
                <p:oleObj name="Equation" r:id="rId17" imgW="34272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47800" y="4648200"/>
                        <a:ext cx="825500" cy="390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89" name="Object 17"/>
          <p:cNvGraphicFramePr>
            <a:graphicFrameLocks noChangeAspect="1"/>
          </p:cNvGraphicFramePr>
          <p:nvPr/>
        </p:nvGraphicFramePr>
        <p:xfrm>
          <a:off x="2286000" y="4648200"/>
          <a:ext cx="1131888" cy="449263"/>
        </p:xfrm>
        <a:graphic>
          <a:graphicData uri="http://schemas.openxmlformats.org/presentationml/2006/ole">
            <mc:AlternateContent xmlns:mc="http://schemas.openxmlformats.org/markup-compatibility/2006">
              <mc:Choice xmlns:v="urn:schemas-microsoft-com:vml" Requires="v">
                <p:oleObj spid="_x0000_s473814" name="Equation" r:id="rId19" imgW="469800" imgH="190440" progId="Equation.DSMT4">
                  <p:embed/>
                </p:oleObj>
              </mc:Choice>
              <mc:Fallback>
                <p:oleObj name="Equation" r:id="rId19" imgW="469800" imgH="1904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4648200"/>
                        <a:ext cx="1131888" cy="449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90" name="Object 18"/>
          <p:cNvGraphicFramePr>
            <a:graphicFrameLocks noChangeAspect="1"/>
          </p:cNvGraphicFramePr>
          <p:nvPr/>
        </p:nvGraphicFramePr>
        <p:xfrm>
          <a:off x="3338513" y="4522788"/>
          <a:ext cx="4281487" cy="658812"/>
        </p:xfrm>
        <a:graphic>
          <a:graphicData uri="http://schemas.openxmlformats.org/presentationml/2006/ole">
            <mc:AlternateContent xmlns:mc="http://schemas.openxmlformats.org/markup-compatibility/2006">
              <mc:Choice xmlns:v="urn:schemas-microsoft-com:vml" Requires="v">
                <p:oleObj spid="_x0000_s473815" name="Equation" r:id="rId21" imgW="1777680" imgH="279360" progId="Equation.DSMT4">
                  <p:embed/>
                </p:oleObj>
              </mc:Choice>
              <mc:Fallback>
                <p:oleObj name="Equation" r:id="rId21" imgW="1777680" imgH="2793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38513" y="4522788"/>
                        <a:ext cx="4281487" cy="6588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91" name="Object 19"/>
          <p:cNvGraphicFramePr>
            <a:graphicFrameLocks noChangeAspect="1"/>
          </p:cNvGraphicFramePr>
          <p:nvPr/>
        </p:nvGraphicFramePr>
        <p:xfrm>
          <a:off x="5880100" y="5137150"/>
          <a:ext cx="977900" cy="958850"/>
        </p:xfrm>
        <a:graphic>
          <a:graphicData uri="http://schemas.openxmlformats.org/presentationml/2006/ole">
            <mc:AlternateContent xmlns:mc="http://schemas.openxmlformats.org/markup-compatibility/2006">
              <mc:Choice xmlns:v="urn:schemas-microsoft-com:vml" Requires="v">
                <p:oleObj spid="_x0000_s473816" name="Equation" r:id="rId23" imgW="406080" imgH="406080" progId="Equation.DSMT4">
                  <p:embed/>
                </p:oleObj>
              </mc:Choice>
              <mc:Fallback>
                <p:oleObj name="Equation" r:id="rId23" imgW="406080" imgH="4060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80100" y="5137150"/>
                        <a:ext cx="977900" cy="958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92" name="Object 20"/>
          <p:cNvGraphicFramePr>
            <a:graphicFrameLocks noChangeAspect="1"/>
          </p:cNvGraphicFramePr>
          <p:nvPr/>
        </p:nvGraphicFramePr>
        <p:xfrm>
          <a:off x="6821488" y="5137150"/>
          <a:ext cx="2017712" cy="868363"/>
        </p:xfrm>
        <a:graphic>
          <a:graphicData uri="http://schemas.openxmlformats.org/presentationml/2006/ole">
            <mc:AlternateContent xmlns:mc="http://schemas.openxmlformats.org/markup-compatibility/2006">
              <mc:Choice xmlns:v="urn:schemas-microsoft-com:vml" Requires="v">
                <p:oleObj spid="_x0000_s473817" name="Equation" r:id="rId25" imgW="838080" imgH="368280" progId="Equation.DSMT4">
                  <p:embed/>
                </p:oleObj>
              </mc:Choice>
              <mc:Fallback>
                <p:oleObj name="Equation" r:id="rId25" imgW="83808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21488" y="5137150"/>
                        <a:ext cx="2017712" cy="8683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63893" name="Text Box 21"/>
          <p:cNvSpPr txBox="1">
            <a:spLocks noChangeArrowheads="1"/>
          </p:cNvSpPr>
          <p:nvPr/>
        </p:nvSpPr>
        <p:spPr bwMode="auto">
          <a:xfrm>
            <a:off x="381000" y="5181600"/>
            <a:ext cx="4572000" cy="7016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Since the resistance can be ignored compared to the reactance, the rms current is </a:t>
            </a:r>
          </a:p>
        </p:txBody>
      </p:sp>
      <p:graphicFrame>
        <p:nvGraphicFramePr>
          <p:cNvPr id="463894" name="Object 22"/>
          <p:cNvGraphicFramePr>
            <a:graphicFrameLocks noChangeAspect="1"/>
          </p:cNvGraphicFramePr>
          <p:nvPr/>
        </p:nvGraphicFramePr>
        <p:xfrm>
          <a:off x="7924800" y="2209800"/>
          <a:ext cx="827088" cy="388938"/>
        </p:xfrm>
        <a:graphic>
          <a:graphicData uri="http://schemas.openxmlformats.org/presentationml/2006/ole">
            <mc:AlternateContent xmlns:mc="http://schemas.openxmlformats.org/markup-compatibility/2006">
              <mc:Choice xmlns:v="urn:schemas-microsoft-com:vml" Requires="v">
                <p:oleObj spid="_x0000_s473818" name="Equation" r:id="rId27" imgW="342720" imgH="164880" progId="Equation.DSMT4">
                  <p:embed/>
                </p:oleObj>
              </mc:Choice>
              <mc:Fallback>
                <p:oleObj name="Equation" r:id="rId27" imgW="34272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24800" y="2209800"/>
                        <a:ext cx="827088" cy="3889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3895" name="Object 23"/>
          <p:cNvGraphicFramePr>
            <a:graphicFrameLocks noChangeAspect="1"/>
          </p:cNvGraphicFramePr>
          <p:nvPr/>
        </p:nvGraphicFramePr>
        <p:xfrm>
          <a:off x="8716963" y="2209800"/>
          <a:ext cx="274637" cy="388938"/>
        </p:xfrm>
        <a:graphic>
          <a:graphicData uri="http://schemas.openxmlformats.org/presentationml/2006/ole">
            <mc:AlternateContent xmlns:mc="http://schemas.openxmlformats.org/markup-compatibility/2006">
              <mc:Choice xmlns:v="urn:schemas-microsoft-com:vml" Requires="v">
                <p:oleObj spid="_x0000_s473819" name="Equation" r:id="rId29" imgW="114120" imgH="164880" progId="Equation.DSMT4">
                  <p:embed/>
                </p:oleObj>
              </mc:Choice>
              <mc:Fallback>
                <p:oleObj name="Equation" r:id="rId29" imgW="114120" imgH="1648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716963" y="2209800"/>
                        <a:ext cx="274637" cy="3889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9735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AE66626F-115E-2C46-8CEC-F26EA3316D80}" type="slidenum">
              <a:rPr lang="en-US"/>
              <a:pPr/>
              <a:t>93</a:t>
            </a:fld>
            <a:endParaRPr lang="en-US"/>
          </a:p>
        </p:txBody>
      </p:sp>
      <p:grpSp>
        <p:nvGrpSpPr>
          <p:cNvPr id="2" name="Group 2"/>
          <p:cNvGrpSpPr>
            <a:grpSpLocks/>
          </p:cNvGrpSpPr>
          <p:nvPr/>
        </p:nvGrpSpPr>
        <p:grpSpPr bwMode="auto">
          <a:xfrm>
            <a:off x="5257800" y="1143000"/>
            <a:ext cx="5943600" cy="4572000"/>
            <a:chOff x="0" y="0"/>
            <a:chExt cx="3744" cy="2880"/>
          </a:xfrm>
        </p:grpSpPr>
        <p:pic>
          <p:nvPicPr>
            <p:cNvPr id="464899" name="Picture 3" descr="FG31_003"/>
            <p:cNvPicPr>
              <a:picLocks noChangeAspect="1" noChangeArrowheads="1"/>
            </p:cNvPicPr>
            <p:nvPr/>
          </p:nvPicPr>
          <p:blipFill>
            <a:blip r:embed="rId3"/>
            <a:srcRect/>
            <a:stretch>
              <a:fillRect/>
            </a:stretch>
          </p:blipFill>
          <p:spPr bwMode="auto">
            <a:xfrm>
              <a:off x="0" y="0"/>
              <a:ext cx="3744" cy="2808"/>
            </a:xfrm>
            <a:prstGeom prst="rect">
              <a:avLst/>
            </a:prstGeom>
            <a:noFill/>
          </p:spPr>
        </p:pic>
        <p:sp>
          <p:nvSpPr>
            <p:cNvPr id="464900" name="Rectangle 4"/>
            <p:cNvSpPr>
              <a:spLocks noChangeArrowheads="1"/>
            </p:cNvSpPr>
            <p:nvPr/>
          </p:nvSpPr>
          <p:spPr bwMode="auto">
            <a:xfrm>
              <a:off x="672" y="816"/>
              <a:ext cx="2304" cy="206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64901" name="Rectangle 5"/>
          <p:cNvSpPr>
            <a:spLocks noGrp="1" noChangeArrowheads="1"/>
          </p:cNvSpPr>
          <p:nvPr>
            <p:ph type="title"/>
          </p:nvPr>
        </p:nvSpPr>
        <p:spPr>
          <a:xfrm>
            <a:off x="381000" y="76200"/>
            <a:ext cx="8534400" cy="609600"/>
          </a:xfrm>
        </p:spPr>
        <p:txBody>
          <a:bodyPr/>
          <a:lstStyle/>
          <a:p>
            <a:r>
              <a:rPr lang="en-US"/>
              <a:t>AC Circuit w/ Capacitance only</a:t>
            </a:r>
          </a:p>
        </p:txBody>
      </p:sp>
      <p:graphicFrame>
        <p:nvGraphicFramePr>
          <p:cNvPr id="464902"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432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4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432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4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432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4905" name="Rectangle 9"/>
          <p:cNvSpPr>
            <a:spLocks noGrp="1" noChangeArrowheads="1"/>
          </p:cNvSpPr>
          <p:nvPr>
            <p:ph type="body" idx="1"/>
          </p:nvPr>
        </p:nvSpPr>
        <p:spPr>
          <a:xfrm>
            <a:off x="228600" y="609600"/>
            <a:ext cx="8686800" cy="5715000"/>
          </a:xfrm>
        </p:spPr>
        <p:txBody>
          <a:bodyPr/>
          <a:lstStyle/>
          <a:p>
            <a:pPr>
              <a:lnSpc>
                <a:spcPct val="90000"/>
              </a:lnSpc>
            </a:pPr>
            <a:r>
              <a:rPr lang="en-US" dirty="0"/>
              <a:t>What happens when a capacitor is connected to a</a:t>
            </a:r>
            <a:r>
              <a:rPr lang="en-US" dirty="0" smtClean="0"/>
              <a:t> DC </a:t>
            </a:r>
            <a:r>
              <a:rPr lang="en-US" dirty="0"/>
              <a:t>power source?</a:t>
            </a:r>
          </a:p>
          <a:p>
            <a:pPr lvl="1">
              <a:lnSpc>
                <a:spcPct val="90000"/>
              </a:lnSpc>
            </a:pPr>
            <a:r>
              <a:rPr lang="en-US" dirty="0"/>
              <a:t>The capacitor quickly charges up.</a:t>
            </a:r>
          </a:p>
          <a:p>
            <a:pPr lvl="1">
              <a:lnSpc>
                <a:spcPct val="90000"/>
              </a:lnSpc>
            </a:pPr>
            <a:r>
              <a:rPr lang="en-US" dirty="0"/>
              <a:t>There is no steady current flow in the circuit</a:t>
            </a:r>
          </a:p>
          <a:p>
            <a:pPr lvl="2">
              <a:lnSpc>
                <a:spcPct val="90000"/>
              </a:lnSpc>
            </a:pPr>
            <a:r>
              <a:rPr lang="en-US" dirty="0"/>
              <a:t>Since</a:t>
            </a:r>
            <a:r>
              <a:rPr lang="en-US" dirty="0" smtClean="0"/>
              <a:t> the </a:t>
            </a:r>
            <a:r>
              <a:rPr lang="en-US" dirty="0"/>
              <a:t>capacitor prevents the flow of</a:t>
            </a:r>
            <a:r>
              <a:rPr lang="en-US" dirty="0" smtClean="0"/>
              <a:t> the DC </a:t>
            </a:r>
            <a:r>
              <a:rPr lang="en-US" dirty="0"/>
              <a:t>current</a:t>
            </a:r>
          </a:p>
          <a:p>
            <a:pPr>
              <a:lnSpc>
                <a:spcPct val="90000"/>
              </a:lnSpc>
            </a:pPr>
            <a:r>
              <a:rPr lang="en-US" dirty="0"/>
              <a:t>What do you think will happen if it is connected to an</a:t>
            </a:r>
            <a:r>
              <a:rPr lang="en-US" dirty="0" smtClean="0"/>
              <a:t> AC </a:t>
            </a:r>
            <a:r>
              <a:rPr lang="en-US" dirty="0"/>
              <a:t>power source?</a:t>
            </a:r>
          </a:p>
          <a:p>
            <a:pPr lvl="1">
              <a:lnSpc>
                <a:spcPct val="90000"/>
              </a:lnSpc>
            </a:pPr>
            <a:r>
              <a:rPr lang="en-US" dirty="0"/>
              <a:t>The current flows continuously.  Why?</a:t>
            </a:r>
          </a:p>
          <a:p>
            <a:pPr lvl="1">
              <a:lnSpc>
                <a:spcPct val="90000"/>
              </a:lnSpc>
            </a:pPr>
            <a:r>
              <a:rPr lang="en-US" dirty="0"/>
              <a:t>When the</a:t>
            </a:r>
            <a:r>
              <a:rPr lang="en-US" dirty="0" smtClean="0"/>
              <a:t> AC </a:t>
            </a:r>
            <a:r>
              <a:rPr lang="en-US" dirty="0"/>
              <a:t>power turns on, charge begins to flow one direction, charging up the plates</a:t>
            </a:r>
          </a:p>
          <a:p>
            <a:pPr lvl="1">
              <a:lnSpc>
                <a:spcPct val="90000"/>
              </a:lnSpc>
            </a:pPr>
            <a:r>
              <a:rPr lang="en-US" dirty="0"/>
              <a:t>When the direction of the power reverses, the charge flows in the opposite direction</a:t>
            </a:r>
          </a:p>
        </p:txBody>
      </p:sp>
      <p:graphicFrame>
        <p:nvGraphicFramePr>
          <p:cNvPr id="464906"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432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0898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Thursday, July 5, 2018</a:t>
            </a:r>
            <a:endParaRPr lang="en-US"/>
          </a:p>
        </p:txBody>
      </p:sp>
      <p:sp>
        <p:nvSpPr>
          <p:cNvPr id="31" name="Footer Placeholder 4"/>
          <p:cNvSpPr>
            <a:spLocks noGrp="1"/>
          </p:cNvSpPr>
          <p:nvPr>
            <p:ph type="ftr" sz="quarter" idx="11"/>
          </p:nvPr>
        </p:nvSpPr>
        <p:spPr/>
        <p:txBody>
          <a:bodyPr/>
          <a:lstStyle/>
          <a:p>
            <a:r>
              <a:rPr lang="de-DE" smtClean="0"/>
              <a:t>PHYS 1444-001, Summer 2018               Dr. Jaehoon Yu</a:t>
            </a:r>
            <a:endParaRPr lang="en-US"/>
          </a:p>
        </p:txBody>
      </p:sp>
      <p:sp>
        <p:nvSpPr>
          <p:cNvPr id="32" name="Slide Number Placeholder 5"/>
          <p:cNvSpPr>
            <a:spLocks noGrp="1"/>
          </p:cNvSpPr>
          <p:nvPr>
            <p:ph type="sldNum" sz="quarter" idx="12"/>
          </p:nvPr>
        </p:nvSpPr>
        <p:spPr/>
        <p:txBody>
          <a:bodyPr/>
          <a:lstStyle/>
          <a:p>
            <a:fld id="{7FD9F654-196A-EB40-8405-99760E9437E8}" type="slidenum">
              <a:rPr lang="en-US"/>
              <a:pPr/>
              <a:t>94</a:t>
            </a:fld>
            <a:endParaRPr lang="en-US"/>
          </a:p>
        </p:txBody>
      </p:sp>
      <p:grpSp>
        <p:nvGrpSpPr>
          <p:cNvPr id="2" name="Group 2"/>
          <p:cNvGrpSpPr>
            <a:grpSpLocks/>
          </p:cNvGrpSpPr>
          <p:nvPr/>
        </p:nvGrpSpPr>
        <p:grpSpPr bwMode="auto">
          <a:xfrm>
            <a:off x="5257800" y="762000"/>
            <a:ext cx="5943600" cy="4572000"/>
            <a:chOff x="0" y="0"/>
            <a:chExt cx="3744" cy="2880"/>
          </a:xfrm>
        </p:grpSpPr>
        <p:pic>
          <p:nvPicPr>
            <p:cNvPr id="465923" name="Picture 3" descr="FG31_003"/>
            <p:cNvPicPr>
              <a:picLocks noChangeAspect="1" noChangeArrowheads="1"/>
            </p:cNvPicPr>
            <p:nvPr/>
          </p:nvPicPr>
          <p:blipFill>
            <a:blip r:embed="rId3"/>
            <a:srcRect/>
            <a:stretch>
              <a:fillRect/>
            </a:stretch>
          </p:blipFill>
          <p:spPr bwMode="auto">
            <a:xfrm>
              <a:off x="0" y="0"/>
              <a:ext cx="3744" cy="2808"/>
            </a:xfrm>
            <a:prstGeom prst="rect">
              <a:avLst/>
            </a:prstGeom>
            <a:noFill/>
          </p:spPr>
        </p:pic>
        <p:sp>
          <p:nvSpPr>
            <p:cNvPr id="465924" name="Rectangle 4"/>
            <p:cNvSpPr>
              <a:spLocks noChangeArrowheads="1"/>
            </p:cNvSpPr>
            <p:nvPr/>
          </p:nvSpPr>
          <p:spPr bwMode="auto">
            <a:xfrm>
              <a:off x="672" y="816"/>
              <a:ext cx="2304" cy="206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65925" name="Rectangle 5"/>
          <p:cNvSpPr>
            <a:spLocks noGrp="1" noChangeArrowheads="1"/>
          </p:cNvSpPr>
          <p:nvPr>
            <p:ph type="title"/>
          </p:nvPr>
        </p:nvSpPr>
        <p:spPr>
          <a:xfrm>
            <a:off x="381000" y="76200"/>
            <a:ext cx="8534400" cy="609600"/>
          </a:xfrm>
        </p:spPr>
        <p:txBody>
          <a:bodyPr/>
          <a:lstStyle/>
          <a:p>
            <a:r>
              <a:rPr lang="en-US"/>
              <a:t>AC Circuit w/ Capacitance only</a:t>
            </a:r>
          </a:p>
        </p:txBody>
      </p:sp>
      <p:graphicFrame>
        <p:nvGraphicFramePr>
          <p:cNvPr id="465926"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89000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27"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89001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2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9001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5929" name="Rectangle 9"/>
          <p:cNvSpPr>
            <a:spLocks noGrp="1" noChangeArrowheads="1"/>
          </p:cNvSpPr>
          <p:nvPr>
            <p:ph type="body" idx="1"/>
          </p:nvPr>
        </p:nvSpPr>
        <p:spPr>
          <a:xfrm>
            <a:off x="609600" y="685800"/>
            <a:ext cx="8229600" cy="5715000"/>
          </a:xfrm>
        </p:spPr>
        <p:txBody>
          <a:bodyPr/>
          <a:lstStyle/>
          <a:p>
            <a:pPr>
              <a:lnSpc>
                <a:spcPct val="80000"/>
              </a:lnSpc>
            </a:pPr>
            <a:r>
              <a:rPr lang="en-US" sz="2400" dirty="0"/>
              <a:t>From Kirchhoff’s loop rule, we obtain</a:t>
            </a:r>
          </a:p>
          <a:p>
            <a:pPr lvl="1">
              <a:lnSpc>
                <a:spcPct val="80000"/>
              </a:lnSpc>
            </a:pPr>
            <a:endParaRPr lang="en-US" sz="2000" dirty="0"/>
          </a:p>
          <a:p>
            <a:pPr lvl="1">
              <a:lnSpc>
                <a:spcPct val="80000"/>
              </a:lnSpc>
            </a:pPr>
            <a:endParaRPr lang="en-US" sz="2000" dirty="0" smtClean="0"/>
          </a:p>
          <a:p>
            <a:pPr>
              <a:lnSpc>
                <a:spcPct val="80000"/>
              </a:lnSpc>
            </a:pPr>
            <a:r>
              <a:rPr lang="en-US" sz="2400" dirty="0" smtClean="0"/>
              <a:t>The current </a:t>
            </a:r>
            <a:r>
              <a:rPr lang="en-US" sz="2400" dirty="0"/>
              <a:t>at any instance is</a:t>
            </a:r>
          </a:p>
          <a:p>
            <a:pPr>
              <a:lnSpc>
                <a:spcPct val="80000"/>
              </a:lnSpc>
            </a:pPr>
            <a:endParaRPr lang="en-US" sz="2400" dirty="0"/>
          </a:p>
          <a:p>
            <a:pPr>
              <a:lnSpc>
                <a:spcPct val="80000"/>
              </a:lnSpc>
            </a:pPr>
            <a:r>
              <a:rPr lang="en-US" sz="2400" dirty="0" smtClean="0"/>
              <a:t>The </a:t>
            </a:r>
            <a:r>
              <a:rPr lang="en-US" sz="2400" dirty="0"/>
              <a:t>charge Q on the plate at any instance is</a:t>
            </a:r>
          </a:p>
          <a:p>
            <a:pPr>
              <a:lnSpc>
                <a:spcPct val="80000"/>
              </a:lnSpc>
            </a:pPr>
            <a:endParaRPr lang="en-US" sz="2400" dirty="0"/>
          </a:p>
          <a:p>
            <a:pPr>
              <a:lnSpc>
                <a:spcPct val="80000"/>
              </a:lnSpc>
            </a:pPr>
            <a:endParaRPr lang="en-US" sz="2400" dirty="0"/>
          </a:p>
          <a:p>
            <a:pPr>
              <a:lnSpc>
                <a:spcPct val="80000"/>
              </a:lnSpc>
            </a:pPr>
            <a:r>
              <a:rPr lang="en-US" sz="2400" dirty="0"/>
              <a:t>Thus the voltage across the capacitor is </a:t>
            </a:r>
          </a:p>
          <a:p>
            <a:pPr lvl="1">
              <a:lnSpc>
                <a:spcPct val="80000"/>
              </a:lnSpc>
            </a:pPr>
            <a:endParaRPr lang="en-US" sz="2000" dirty="0"/>
          </a:p>
          <a:p>
            <a:pPr lvl="1">
              <a:lnSpc>
                <a:spcPct val="80000"/>
              </a:lnSpc>
            </a:pPr>
            <a:endParaRPr lang="en-US" sz="2000" dirty="0"/>
          </a:p>
          <a:p>
            <a:pPr lvl="1">
              <a:lnSpc>
                <a:spcPct val="80000"/>
              </a:lnSpc>
            </a:pPr>
            <a:r>
              <a:rPr lang="en-US" sz="2000" dirty="0"/>
              <a:t>Using the identity </a:t>
            </a:r>
          </a:p>
          <a:p>
            <a:pPr>
              <a:lnSpc>
                <a:spcPct val="80000"/>
              </a:lnSpc>
              <a:buFontTx/>
              <a:buNone/>
            </a:pPr>
            <a:r>
              <a:rPr lang="en-US" sz="2400" dirty="0"/>
              <a:t> </a:t>
            </a:r>
          </a:p>
          <a:p>
            <a:pPr lvl="1">
              <a:lnSpc>
                <a:spcPct val="80000"/>
              </a:lnSpc>
            </a:pPr>
            <a:endParaRPr lang="en-US" sz="2000" dirty="0"/>
          </a:p>
          <a:p>
            <a:pPr lvl="1">
              <a:lnSpc>
                <a:spcPct val="80000"/>
              </a:lnSpc>
            </a:pPr>
            <a:r>
              <a:rPr lang="en-US" sz="2000" dirty="0"/>
              <a:t>Where</a:t>
            </a:r>
          </a:p>
          <a:p>
            <a:pPr lvl="1">
              <a:lnSpc>
                <a:spcPct val="80000"/>
              </a:lnSpc>
            </a:pPr>
            <a:r>
              <a:rPr lang="en-US" sz="2000" dirty="0"/>
              <a:t> </a:t>
            </a:r>
          </a:p>
          <a:p>
            <a:pPr lvl="1">
              <a:lnSpc>
                <a:spcPct val="80000"/>
              </a:lnSpc>
            </a:pPr>
            <a:endParaRPr lang="en-US" sz="2000" dirty="0"/>
          </a:p>
        </p:txBody>
      </p:sp>
      <p:graphicFrame>
        <p:nvGraphicFramePr>
          <p:cNvPr id="465930"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89001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5931" name="Object 11"/>
          <p:cNvGraphicFramePr>
            <a:graphicFrameLocks noChangeAspect="1"/>
          </p:cNvGraphicFramePr>
          <p:nvPr/>
        </p:nvGraphicFramePr>
        <p:xfrm>
          <a:off x="1295400" y="1147763"/>
          <a:ext cx="584200" cy="381000"/>
        </p:xfrm>
        <a:graphic>
          <a:graphicData uri="http://schemas.openxmlformats.org/presentationml/2006/ole">
            <mc:AlternateContent xmlns:mc="http://schemas.openxmlformats.org/markup-compatibility/2006">
              <mc:Choice xmlns:v="urn:schemas-microsoft-com:vml" Requires="v">
                <p:oleObj spid="_x0000_s890013" name="Equation" r:id="rId9" imgW="253800" imgH="164880" progId="Equation.DSMT4">
                  <p:embed/>
                </p:oleObj>
              </mc:Choice>
              <mc:Fallback>
                <p:oleObj name="Equation" r:id="rId9" imgW="2538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1147763"/>
                        <a:ext cx="584200" cy="3810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32" name="Object 12"/>
          <p:cNvGraphicFramePr>
            <a:graphicFrameLocks noChangeAspect="1"/>
          </p:cNvGraphicFramePr>
          <p:nvPr/>
        </p:nvGraphicFramePr>
        <p:xfrm>
          <a:off x="3151188" y="4495800"/>
          <a:ext cx="782637" cy="290513"/>
        </p:xfrm>
        <a:graphic>
          <a:graphicData uri="http://schemas.openxmlformats.org/presentationml/2006/ole">
            <mc:AlternateContent xmlns:mc="http://schemas.openxmlformats.org/markup-compatibility/2006">
              <mc:Choice xmlns:v="urn:schemas-microsoft-com:vml" Requires="v">
                <p:oleObj spid="_x0000_s890014" name="Equation" r:id="rId11" imgW="444240" imgH="164880" progId="Equation.DSMT4">
                  <p:embed/>
                </p:oleObj>
              </mc:Choice>
              <mc:Fallback>
                <p:oleObj name="Equation" r:id="rId11" imgW="44424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1188" y="4495800"/>
                        <a:ext cx="782637" cy="2905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33" name="Object 13"/>
          <p:cNvGraphicFramePr>
            <a:graphicFrameLocks noChangeAspect="1"/>
          </p:cNvGraphicFramePr>
          <p:nvPr/>
        </p:nvGraphicFramePr>
        <p:xfrm>
          <a:off x="3989388" y="4419600"/>
          <a:ext cx="1497012" cy="490538"/>
        </p:xfrm>
        <a:graphic>
          <a:graphicData uri="http://schemas.openxmlformats.org/presentationml/2006/ole">
            <mc:AlternateContent xmlns:mc="http://schemas.openxmlformats.org/markup-compatibility/2006">
              <mc:Choice xmlns:v="urn:schemas-microsoft-com:vml" Requires="v">
                <p:oleObj spid="_x0000_s890015" name="Equation" r:id="rId13" imgW="850680" imgH="279360" progId="Equation.DSMT4">
                  <p:embed/>
                </p:oleObj>
              </mc:Choice>
              <mc:Fallback>
                <p:oleObj name="Equation" r:id="rId13" imgW="85068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9388" y="4419600"/>
                        <a:ext cx="1497012" cy="490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34" name="Object 14"/>
          <p:cNvGraphicFramePr>
            <a:graphicFrameLocks noChangeAspect="1"/>
          </p:cNvGraphicFramePr>
          <p:nvPr/>
        </p:nvGraphicFramePr>
        <p:xfrm>
          <a:off x="4343400" y="1717675"/>
          <a:ext cx="571500" cy="382588"/>
        </p:xfrm>
        <a:graphic>
          <a:graphicData uri="http://schemas.openxmlformats.org/presentationml/2006/ole">
            <mc:AlternateContent xmlns:mc="http://schemas.openxmlformats.org/markup-compatibility/2006">
              <mc:Choice xmlns:v="urn:schemas-microsoft-com:vml" Requires="v">
                <p:oleObj spid="_x0000_s890016" name="Equation" r:id="rId15" imgW="228600" imgH="152280" progId="Equation.DSMT4">
                  <p:embed/>
                </p:oleObj>
              </mc:Choice>
              <mc:Fallback>
                <p:oleObj name="Equation" r:id="rId15" imgW="228600" imgH="152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1717675"/>
                        <a:ext cx="571500" cy="382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35" name="Object 15"/>
          <p:cNvGraphicFramePr>
            <a:graphicFrameLocks noChangeAspect="1"/>
          </p:cNvGraphicFramePr>
          <p:nvPr/>
        </p:nvGraphicFramePr>
        <p:xfrm>
          <a:off x="1143000" y="2895600"/>
          <a:ext cx="606425" cy="457200"/>
        </p:xfrm>
        <a:graphic>
          <a:graphicData uri="http://schemas.openxmlformats.org/presentationml/2006/ole">
            <mc:AlternateContent xmlns:mc="http://schemas.openxmlformats.org/markup-compatibility/2006">
              <mc:Choice xmlns:v="urn:schemas-microsoft-com:vml" Requires="v">
                <p:oleObj spid="_x0000_s890017" name="Equation" r:id="rId17" imgW="253800" imgH="190440" progId="Equation.DSMT4">
                  <p:embed/>
                </p:oleObj>
              </mc:Choice>
              <mc:Fallback>
                <p:oleObj name="Equation" r:id="rId17" imgW="253800" imgH="1904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2895600"/>
                        <a:ext cx="606425" cy="457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36" name="Object 16"/>
          <p:cNvGraphicFramePr>
            <a:graphicFrameLocks noChangeAspect="1"/>
          </p:cNvGraphicFramePr>
          <p:nvPr/>
        </p:nvGraphicFramePr>
        <p:xfrm>
          <a:off x="1143000" y="3937000"/>
          <a:ext cx="508000" cy="331788"/>
        </p:xfrm>
        <a:graphic>
          <a:graphicData uri="http://schemas.openxmlformats.org/presentationml/2006/ole">
            <mc:AlternateContent xmlns:mc="http://schemas.openxmlformats.org/markup-compatibility/2006">
              <mc:Choice xmlns:v="urn:schemas-microsoft-com:vml" Requires="v">
                <p:oleObj spid="_x0000_s890018" name="Equation" r:id="rId19" imgW="253800" imgH="164880" progId="Equation.DSMT4">
                  <p:embed/>
                </p:oleObj>
              </mc:Choice>
              <mc:Fallback>
                <p:oleObj name="Equation" r:id="rId19" imgW="253800" imgH="1648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43000" y="3937000"/>
                        <a:ext cx="508000" cy="331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37" name="Object 17"/>
          <p:cNvGraphicFramePr>
            <a:graphicFrameLocks noChangeAspect="1"/>
          </p:cNvGraphicFramePr>
          <p:nvPr/>
        </p:nvGraphicFramePr>
        <p:xfrm>
          <a:off x="1373188" y="4937125"/>
          <a:ext cx="531812" cy="346075"/>
        </p:xfrm>
        <a:graphic>
          <a:graphicData uri="http://schemas.openxmlformats.org/presentationml/2006/ole">
            <mc:AlternateContent xmlns:mc="http://schemas.openxmlformats.org/markup-compatibility/2006">
              <mc:Choice xmlns:v="urn:schemas-microsoft-com:vml" Requires="v">
                <p:oleObj spid="_x0000_s890019" name="Equation" r:id="rId21" imgW="253800" imgH="164880" progId="Equation.DSMT4">
                  <p:embed/>
                </p:oleObj>
              </mc:Choice>
              <mc:Fallback>
                <p:oleObj name="Equation" r:id="rId21" imgW="25380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73188" y="4937125"/>
                        <a:ext cx="531812"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38" name="Object 18"/>
          <p:cNvGraphicFramePr>
            <a:graphicFrameLocks noChangeAspect="1"/>
          </p:cNvGraphicFramePr>
          <p:nvPr/>
        </p:nvGraphicFramePr>
        <p:xfrm>
          <a:off x="1981200" y="5659438"/>
          <a:ext cx="611188" cy="427037"/>
        </p:xfrm>
        <a:graphic>
          <a:graphicData uri="http://schemas.openxmlformats.org/presentationml/2006/ole">
            <mc:AlternateContent xmlns:mc="http://schemas.openxmlformats.org/markup-compatibility/2006">
              <mc:Choice xmlns:v="urn:schemas-microsoft-com:vml" Requires="v">
                <p:oleObj spid="_x0000_s890020" name="Equation" r:id="rId23" imgW="291960" imgH="203040" progId="Equation.DSMT4">
                  <p:embed/>
                </p:oleObj>
              </mc:Choice>
              <mc:Fallback>
                <p:oleObj name="Equation" r:id="rId23" imgW="291960" imgH="203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81200" y="5659438"/>
                        <a:ext cx="611188" cy="4270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39" name="Object 19"/>
          <p:cNvGraphicFramePr>
            <a:graphicFrameLocks noChangeAspect="1"/>
          </p:cNvGraphicFramePr>
          <p:nvPr/>
        </p:nvGraphicFramePr>
        <p:xfrm>
          <a:off x="4800600" y="1447800"/>
          <a:ext cx="889000" cy="923925"/>
        </p:xfrm>
        <a:graphic>
          <a:graphicData uri="http://schemas.openxmlformats.org/presentationml/2006/ole">
            <mc:AlternateContent xmlns:mc="http://schemas.openxmlformats.org/markup-compatibility/2006">
              <mc:Choice xmlns:v="urn:schemas-microsoft-com:vml" Requires="v">
                <p:oleObj spid="_x0000_s890021" name="Equation" r:id="rId25" imgW="355320" imgH="368280" progId="Equation.DSMT4">
                  <p:embed/>
                </p:oleObj>
              </mc:Choice>
              <mc:Fallback>
                <p:oleObj name="Equation" r:id="rId25" imgW="35532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00600" y="1447800"/>
                        <a:ext cx="889000" cy="923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0" name="Object 20"/>
          <p:cNvGraphicFramePr>
            <a:graphicFrameLocks noChangeAspect="1"/>
          </p:cNvGraphicFramePr>
          <p:nvPr/>
        </p:nvGraphicFramePr>
        <p:xfrm>
          <a:off x="5600700" y="1676400"/>
          <a:ext cx="1333500" cy="509588"/>
        </p:xfrm>
        <a:graphic>
          <a:graphicData uri="http://schemas.openxmlformats.org/presentationml/2006/ole">
            <mc:AlternateContent xmlns:mc="http://schemas.openxmlformats.org/markup-compatibility/2006">
              <mc:Choice xmlns:v="urn:schemas-microsoft-com:vml" Requires="v">
                <p:oleObj spid="_x0000_s890022" name="Equation" r:id="rId27" imgW="533160" imgH="203040" progId="Equation.DSMT4">
                  <p:embed/>
                </p:oleObj>
              </mc:Choice>
              <mc:Fallback>
                <p:oleObj name="Equation" r:id="rId27" imgW="53316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00700" y="1676400"/>
                        <a:ext cx="1333500" cy="5095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1" name="Object 21"/>
          <p:cNvGraphicFramePr>
            <a:graphicFrameLocks noChangeAspect="1"/>
          </p:cNvGraphicFramePr>
          <p:nvPr/>
        </p:nvGraphicFramePr>
        <p:xfrm>
          <a:off x="1652588" y="2681288"/>
          <a:ext cx="1365250" cy="855662"/>
        </p:xfrm>
        <a:graphic>
          <a:graphicData uri="http://schemas.openxmlformats.org/presentationml/2006/ole">
            <mc:AlternateContent xmlns:mc="http://schemas.openxmlformats.org/markup-compatibility/2006">
              <mc:Choice xmlns:v="urn:schemas-microsoft-com:vml" Requires="v">
                <p:oleObj spid="_x0000_s890023" name="Equation" r:id="rId29" imgW="571320" imgH="355320" progId="Equation.DSMT4">
                  <p:embed/>
                </p:oleObj>
              </mc:Choice>
              <mc:Fallback>
                <p:oleObj name="Equation" r:id="rId29" imgW="571320" imgH="35532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52588" y="2681288"/>
                        <a:ext cx="1365250" cy="8556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2" name="Object 22"/>
          <p:cNvGraphicFramePr>
            <a:graphicFrameLocks noChangeAspect="1"/>
          </p:cNvGraphicFramePr>
          <p:nvPr/>
        </p:nvGraphicFramePr>
        <p:xfrm>
          <a:off x="2971800" y="2711450"/>
          <a:ext cx="2273300" cy="793750"/>
        </p:xfrm>
        <a:graphic>
          <a:graphicData uri="http://schemas.openxmlformats.org/presentationml/2006/ole">
            <mc:AlternateContent xmlns:mc="http://schemas.openxmlformats.org/markup-compatibility/2006">
              <mc:Choice xmlns:v="urn:schemas-microsoft-com:vml" Requires="v">
                <p:oleObj spid="_x0000_s890024" name="Equation" r:id="rId31" imgW="952200" imgH="330120" progId="Equation.DSMT4">
                  <p:embed/>
                </p:oleObj>
              </mc:Choice>
              <mc:Fallback>
                <p:oleObj name="Equation" r:id="rId31" imgW="952200" imgH="33012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71800" y="2711450"/>
                        <a:ext cx="2273300" cy="793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3" name="Object 23"/>
          <p:cNvGraphicFramePr>
            <a:graphicFrameLocks noChangeAspect="1"/>
          </p:cNvGraphicFramePr>
          <p:nvPr/>
        </p:nvGraphicFramePr>
        <p:xfrm>
          <a:off x="5175250" y="2667000"/>
          <a:ext cx="1606550" cy="884238"/>
        </p:xfrm>
        <a:graphic>
          <a:graphicData uri="http://schemas.openxmlformats.org/presentationml/2006/ole">
            <mc:AlternateContent xmlns:mc="http://schemas.openxmlformats.org/markup-compatibility/2006">
              <mc:Choice xmlns:v="urn:schemas-microsoft-com:vml" Requires="v">
                <p:oleObj spid="_x0000_s890025" name="Equation" r:id="rId33" imgW="672840" imgH="368280" progId="Equation.DSMT4">
                  <p:embed/>
                </p:oleObj>
              </mc:Choice>
              <mc:Fallback>
                <p:oleObj name="Equation" r:id="rId33" imgW="67284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75250" y="2667000"/>
                        <a:ext cx="1606550" cy="8842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4" name="Object 24"/>
          <p:cNvGraphicFramePr>
            <a:graphicFrameLocks noChangeAspect="1"/>
          </p:cNvGraphicFramePr>
          <p:nvPr/>
        </p:nvGraphicFramePr>
        <p:xfrm>
          <a:off x="1600200" y="3733800"/>
          <a:ext cx="558800" cy="739775"/>
        </p:xfrm>
        <a:graphic>
          <a:graphicData uri="http://schemas.openxmlformats.org/presentationml/2006/ole">
            <mc:AlternateContent xmlns:mc="http://schemas.openxmlformats.org/markup-compatibility/2006">
              <mc:Choice xmlns:v="urn:schemas-microsoft-com:vml" Requires="v">
                <p:oleObj spid="_x0000_s890026" name="Equation" r:id="rId35" imgW="279360" imgH="368280" progId="Equation.DSMT4">
                  <p:embed/>
                </p:oleObj>
              </mc:Choice>
              <mc:Fallback>
                <p:oleObj name="Equation" r:id="rId35" imgW="279360" imgH="3682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600200" y="3733800"/>
                        <a:ext cx="558800" cy="739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5" name="Object 25"/>
          <p:cNvGraphicFramePr>
            <a:graphicFrameLocks noChangeAspect="1"/>
          </p:cNvGraphicFramePr>
          <p:nvPr/>
        </p:nvGraphicFramePr>
        <p:xfrm>
          <a:off x="2133600" y="3733800"/>
          <a:ext cx="1752600" cy="739775"/>
        </p:xfrm>
        <a:graphic>
          <a:graphicData uri="http://schemas.openxmlformats.org/presentationml/2006/ole">
            <mc:AlternateContent xmlns:mc="http://schemas.openxmlformats.org/markup-compatibility/2006">
              <mc:Choice xmlns:v="urn:schemas-microsoft-com:vml" Requires="v">
                <p:oleObj spid="_x0000_s890027" name="Equation" r:id="rId37" imgW="876240" imgH="368280" progId="Equation.DSMT4">
                  <p:embed/>
                </p:oleObj>
              </mc:Choice>
              <mc:Fallback>
                <p:oleObj name="Equation" r:id="rId37" imgW="876240" imgH="36828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33600" y="3733800"/>
                        <a:ext cx="1752600" cy="739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6" name="Object 26"/>
          <p:cNvGraphicFramePr>
            <a:graphicFrameLocks noChangeAspect="1"/>
          </p:cNvGraphicFramePr>
          <p:nvPr/>
        </p:nvGraphicFramePr>
        <p:xfrm>
          <a:off x="1828800" y="4724400"/>
          <a:ext cx="2762250" cy="771525"/>
        </p:xfrm>
        <a:graphic>
          <a:graphicData uri="http://schemas.openxmlformats.org/presentationml/2006/ole">
            <mc:AlternateContent xmlns:mc="http://schemas.openxmlformats.org/markup-compatibility/2006">
              <mc:Choice xmlns:v="urn:schemas-microsoft-com:vml" Requires="v">
                <p:oleObj spid="_x0000_s890028" name="Equation" r:id="rId39" imgW="1320480" imgH="368280" progId="Equation.DSMT4">
                  <p:embed/>
                </p:oleObj>
              </mc:Choice>
              <mc:Fallback>
                <p:oleObj name="Equation" r:id="rId39" imgW="1320480" imgH="3682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28800" y="4724400"/>
                        <a:ext cx="2762250" cy="771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7" name="Object 27"/>
          <p:cNvGraphicFramePr>
            <a:graphicFrameLocks noChangeAspect="1"/>
          </p:cNvGraphicFramePr>
          <p:nvPr/>
        </p:nvGraphicFramePr>
        <p:xfrm>
          <a:off x="4572000" y="4876800"/>
          <a:ext cx="2044700" cy="585788"/>
        </p:xfrm>
        <a:graphic>
          <a:graphicData uri="http://schemas.openxmlformats.org/presentationml/2006/ole">
            <mc:AlternateContent xmlns:mc="http://schemas.openxmlformats.org/markup-compatibility/2006">
              <mc:Choice xmlns:v="urn:schemas-microsoft-com:vml" Requires="v">
                <p:oleObj spid="_x0000_s890029" name="Equation" r:id="rId41" imgW="977760" imgH="279360" progId="Equation.DSMT4">
                  <p:embed/>
                </p:oleObj>
              </mc:Choice>
              <mc:Fallback>
                <p:oleObj name="Equation" r:id="rId41" imgW="977760" imgH="27936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572000" y="4876800"/>
                        <a:ext cx="2044700" cy="585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8" name="Object 28"/>
          <p:cNvGraphicFramePr>
            <a:graphicFrameLocks noChangeAspect="1"/>
          </p:cNvGraphicFramePr>
          <p:nvPr/>
        </p:nvGraphicFramePr>
        <p:xfrm>
          <a:off x="2540000" y="5486400"/>
          <a:ext cx="584200" cy="774700"/>
        </p:xfrm>
        <a:graphic>
          <a:graphicData uri="http://schemas.openxmlformats.org/presentationml/2006/ole">
            <mc:AlternateContent xmlns:mc="http://schemas.openxmlformats.org/markup-compatibility/2006">
              <mc:Choice xmlns:v="urn:schemas-microsoft-com:vml" Requires="v">
                <p:oleObj spid="_x0000_s890030" name="Equation" r:id="rId43" imgW="279360" imgH="368280" progId="Equation.DSMT4">
                  <p:embed/>
                </p:oleObj>
              </mc:Choice>
              <mc:Fallback>
                <p:oleObj name="Equation" r:id="rId43" imgW="279360" imgH="36828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540000" y="5486400"/>
                        <a:ext cx="584200" cy="7747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5949" name="Object 29"/>
          <p:cNvGraphicFramePr>
            <a:graphicFrameLocks noChangeAspect="1"/>
          </p:cNvGraphicFramePr>
          <p:nvPr/>
        </p:nvGraphicFramePr>
        <p:xfrm>
          <a:off x="1828800" y="914400"/>
          <a:ext cx="409575" cy="847725"/>
        </p:xfrm>
        <a:graphic>
          <a:graphicData uri="http://schemas.openxmlformats.org/presentationml/2006/ole">
            <mc:AlternateContent xmlns:mc="http://schemas.openxmlformats.org/markup-compatibility/2006">
              <mc:Choice xmlns:v="urn:schemas-microsoft-com:vml" Requires="v">
                <p:oleObj spid="_x0000_s890031" name="Equation" r:id="rId45" imgW="177480" imgH="368280" progId="Equation.DSMT4">
                  <p:embed/>
                </p:oleObj>
              </mc:Choice>
              <mc:Fallback>
                <p:oleObj name="Equation" r:id="rId45" imgW="177480" imgH="36828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828800" y="914400"/>
                        <a:ext cx="409575" cy="8477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48508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July 5, 2018</a:t>
            </a:r>
            <a:endParaRPr lang="en-US"/>
          </a:p>
        </p:txBody>
      </p:sp>
      <p:sp>
        <p:nvSpPr>
          <p:cNvPr id="19" name="Footer Placeholder 4"/>
          <p:cNvSpPr>
            <a:spLocks noGrp="1"/>
          </p:cNvSpPr>
          <p:nvPr>
            <p:ph type="ftr" sz="quarter" idx="11"/>
          </p:nvPr>
        </p:nvSpPr>
        <p:spPr/>
        <p:txBody>
          <a:bodyPr/>
          <a:lstStyle/>
          <a:p>
            <a:r>
              <a:rPr lang="de-DE" smtClean="0"/>
              <a:t>PHYS 1444-001, Summer 2018               Dr. Jaehoon Yu</a:t>
            </a:r>
            <a:endParaRPr lang="en-US"/>
          </a:p>
        </p:txBody>
      </p:sp>
      <p:sp>
        <p:nvSpPr>
          <p:cNvPr id="20" name="Slide Number Placeholder 5"/>
          <p:cNvSpPr>
            <a:spLocks noGrp="1"/>
          </p:cNvSpPr>
          <p:nvPr>
            <p:ph type="sldNum" sz="quarter" idx="12"/>
          </p:nvPr>
        </p:nvSpPr>
        <p:spPr/>
        <p:txBody>
          <a:bodyPr/>
          <a:lstStyle/>
          <a:p>
            <a:fld id="{029C7A4B-CDC3-E349-8ABE-D4C387525411}" type="slidenum">
              <a:rPr lang="en-US"/>
              <a:pPr/>
              <a:t>95</a:t>
            </a:fld>
            <a:endParaRPr lang="en-US"/>
          </a:p>
        </p:txBody>
      </p:sp>
      <p:grpSp>
        <p:nvGrpSpPr>
          <p:cNvPr id="2" name="Group 2"/>
          <p:cNvGrpSpPr>
            <a:grpSpLocks/>
          </p:cNvGrpSpPr>
          <p:nvPr/>
        </p:nvGrpSpPr>
        <p:grpSpPr bwMode="auto">
          <a:xfrm>
            <a:off x="5791200" y="1371600"/>
            <a:ext cx="3733800" cy="2971800"/>
            <a:chOff x="768" y="672"/>
            <a:chExt cx="3360" cy="2544"/>
          </a:xfrm>
        </p:grpSpPr>
        <p:pic>
          <p:nvPicPr>
            <p:cNvPr id="466947" name="Picture 3" descr="FG31_003"/>
            <p:cNvPicPr>
              <a:picLocks noChangeAspect="1" noChangeArrowheads="1"/>
            </p:cNvPicPr>
            <p:nvPr/>
          </p:nvPicPr>
          <p:blipFill>
            <a:blip r:embed="rId3"/>
            <a:srcRect/>
            <a:stretch>
              <a:fillRect/>
            </a:stretch>
          </p:blipFill>
          <p:spPr bwMode="auto">
            <a:xfrm>
              <a:off x="768" y="672"/>
              <a:ext cx="3360" cy="2520"/>
            </a:xfrm>
            <a:prstGeom prst="rect">
              <a:avLst/>
            </a:prstGeom>
            <a:noFill/>
          </p:spPr>
        </p:pic>
        <p:sp>
          <p:nvSpPr>
            <p:cNvPr id="466948" name="Rectangle 4"/>
            <p:cNvSpPr>
              <a:spLocks noChangeArrowheads="1"/>
            </p:cNvSpPr>
            <p:nvPr/>
          </p:nvSpPr>
          <p:spPr bwMode="auto">
            <a:xfrm>
              <a:off x="1824" y="672"/>
              <a:ext cx="1104" cy="960"/>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466949" name="Rectangle 5"/>
            <p:cNvSpPr>
              <a:spLocks noChangeArrowheads="1"/>
            </p:cNvSpPr>
            <p:nvPr/>
          </p:nvSpPr>
          <p:spPr bwMode="auto">
            <a:xfrm>
              <a:off x="2256" y="3024"/>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66950" name="Rectangle 6"/>
          <p:cNvSpPr>
            <a:spLocks noGrp="1" noChangeArrowheads="1"/>
          </p:cNvSpPr>
          <p:nvPr>
            <p:ph type="title"/>
          </p:nvPr>
        </p:nvSpPr>
        <p:spPr>
          <a:xfrm>
            <a:off x="381000" y="152400"/>
            <a:ext cx="8534400" cy="609600"/>
          </a:xfrm>
        </p:spPr>
        <p:txBody>
          <a:bodyPr/>
          <a:lstStyle/>
          <a:p>
            <a:r>
              <a:rPr lang="en-US"/>
              <a:t>AC Circuit w/ Capacitance only</a:t>
            </a:r>
          </a:p>
        </p:txBody>
      </p:sp>
      <p:graphicFrame>
        <p:nvGraphicFramePr>
          <p:cNvPr id="466951" name="Object 7"/>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6623"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6952" name="Object 8"/>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662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6953"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662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6954" name="Rectangle 10"/>
          <p:cNvSpPr>
            <a:spLocks noGrp="1" noChangeArrowheads="1"/>
          </p:cNvSpPr>
          <p:nvPr>
            <p:ph type="body" idx="1"/>
          </p:nvPr>
        </p:nvSpPr>
        <p:spPr>
          <a:xfrm>
            <a:off x="381000" y="838200"/>
            <a:ext cx="8382000" cy="5486400"/>
          </a:xfrm>
        </p:spPr>
        <p:txBody>
          <a:bodyPr/>
          <a:lstStyle/>
          <a:p>
            <a:pPr>
              <a:lnSpc>
                <a:spcPct val="90000"/>
              </a:lnSpc>
            </a:pPr>
            <a:r>
              <a:rPr lang="en-US" sz="2800" dirty="0"/>
              <a:t>So the voltage is </a:t>
            </a:r>
          </a:p>
          <a:p>
            <a:pPr>
              <a:lnSpc>
                <a:spcPct val="90000"/>
              </a:lnSpc>
            </a:pPr>
            <a:r>
              <a:rPr lang="en-US" sz="2800" dirty="0"/>
              <a:t>What does this mean?</a:t>
            </a:r>
          </a:p>
          <a:p>
            <a:pPr lvl="1">
              <a:lnSpc>
                <a:spcPct val="90000"/>
              </a:lnSpc>
            </a:pPr>
            <a:r>
              <a:rPr lang="en-US" sz="2400" dirty="0"/>
              <a:t>Current and voltage are “out of phase by</a:t>
            </a:r>
            <a:r>
              <a:rPr lang="en-US" sz="2400" dirty="0" smtClean="0"/>
              <a:t> </a:t>
            </a:r>
            <a:r>
              <a:rPr lang="en-US" sz="2400" dirty="0" smtClean="0">
                <a:latin typeface="Symbol" charset="2"/>
              </a:rPr>
              <a:t>π</a:t>
            </a:r>
            <a:r>
              <a:rPr lang="en-US" sz="2400" dirty="0" smtClean="0"/>
              <a:t>/</a:t>
            </a:r>
            <a:r>
              <a:rPr lang="en-US" sz="2400" dirty="0"/>
              <a:t>2 or 90</a:t>
            </a:r>
            <a:r>
              <a:rPr lang="en-US" sz="2400" baseline="30000" dirty="0"/>
              <a:t>o</a:t>
            </a:r>
            <a:r>
              <a:rPr lang="en-US" sz="2400" dirty="0"/>
              <a:t>” but in this case, the voltage reaches its peak ¼ cycle after the current</a:t>
            </a:r>
          </a:p>
          <a:p>
            <a:pPr>
              <a:lnSpc>
                <a:spcPct val="90000"/>
              </a:lnSpc>
            </a:pPr>
            <a:r>
              <a:rPr lang="en-US" sz="2800" dirty="0"/>
              <a:t>What happens to the energy?</a:t>
            </a:r>
          </a:p>
          <a:p>
            <a:pPr lvl="1">
              <a:lnSpc>
                <a:spcPct val="90000"/>
              </a:lnSpc>
            </a:pPr>
            <a:r>
              <a:rPr lang="en-US" sz="2400" dirty="0"/>
              <a:t>No energy is dissipated </a:t>
            </a:r>
          </a:p>
          <a:p>
            <a:pPr lvl="1">
              <a:lnSpc>
                <a:spcPct val="90000"/>
              </a:lnSpc>
            </a:pPr>
            <a:r>
              <a:rPr lang="en-US" sz="2400" dirty="0"/>
              <a:t>The average power is 0 at all times</a:t>
            </a:r>
          </a:p>
          <a:p>
            <a:pPr lvl="1">
              <a:lnSpc>
                <a:spcPct val="90000"/>
              </a:lnSpc>
            </a:pPr>
            <a:r>
              <a:rPr lang="en-US" sz="2400" dirty="0"/>
              <a:t>The energy is stored temporarily in the electric field</a:t>
            </a:r>
          </a:p>
          <a:p>
            <a:pPr lvl="1">
              <a:lnSpc>
                <a:spcPct val="90000"/>
              </a:lnSpc>
            </a:pPr>
            <a:r>
              <a:rPr lang="en-US" sz="2400" dirty="0"/>
              <a:t>Then released back to the source</a:t>
            </a:r>
          </a:p>
          <a:p>
            <a:pPr>
              <a:lnSpc>
                <a:spcPct val="90000"/>
              </a:lnSpc>
            </a:pPr>
            <a:r>
              <a:rPr lang="en-US" sz="2800" dirty="0"/>
              <a:t>Applied voltage and the current in the capacitor can be written as</a:t>
            </a:r>
          </a:p>
          <a:p>
            <a:pPr lvl="1">
              <a:lnSpc>
                <a:spcPct val="90000"/>
              </a:lnSpc>
            </a:pPr>
            <a:r>
              <a:rPr lang="en-US" sz="2400" dirty="0"/>
              <a:t>Where the </a:t>
            </a:r>
            <a:r>
              <a:rPr lang="en-US" sz="2400" dirty="0" smtClean="0"/>
              <a:t>capacitive </a:t>
            </a:r>
            <a:r>
              <a:rPr lang="en-US" sz="2400" dirty="0"/>
              <a:t>reactance X</a:t>
            </a:r>
            <a:r>
              <a:rPr lang="en-US" sz="2400" baseline="-25000" dirty="0"/>
              <a:t>C </a:t>
            </a:r>
            <a:r>
              <a:rPr lang="en-US" sz="2400" dirty="0"/>
              <a:t>is defined as</a:t>
            </a:r>
          </a:p>
          <a:p>
            <a:pPr lvl="1">
              <a:lnSpc>
                <a:spcPct val="90000"/>
              </a:lnSpc>
            </a:pPr>
            <a:r>
              <a:rPr lang="en-US" sz="2400" dirty="0"/>
              <a:t>Again, this relationship is only valid for </a:t>
            </a:r>
            <a:r>
              <a:rPr lang="en-US" sz="2400" dirty="0" err="1"/>
              <a:t>rms</a:t>
            </a:r>
            <a:r>
              <a:rPr lang="en-US" sz="2400" dirty="0"/>
              <a:t> quantities</a:t>
            </a:r>
          </a:p>
        </p:txBody>
      </p:sp>
      <p:graphicFrame>
        <p:nvGraphicFramePr>
          <p:cNvPr id="466955" name="Object 11"/>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662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6956" name="Object 12"/>
          <p:cNvGraphicFramePr>
            <a:graphicFrameLocks noChangeAspect="1"/>
          </p:cNvGraphicFramePr>
          <p:nvPr/>
        </p:nvGraphicFramePr>
        <p:xfrm>
          <a:off x="3048000" y="896938"/>
          <a:ext cx="609600" cy="398462"/>
        </p:xfrm>
        <a:graphic>
          <a:graphicData uri="http://schemas.openxmlformats.org/presentationml/2006/ole">
            <mc:AlternateContent xmlns:mc="http://schemas.openxmlformats.org/markup-compatibility/2006">
              <mc:Choice xmlns:v="urn:schemas-microsoft-com:vml" Requires="v">
                <p:oleObj spid="_x0000_s476627" name="Equation" r:id="rId9" imgW="253800" imgH="164880" progId="Equation.DSMT4">
                  <p:embed/>
                </p:oleObj>
              </mc:Choice>
              <mc:Fallback>
                <p:oleObj name="Equation" r:id="rId9" imgW="2538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896938"/>
                        <a:ext cx="609600" cy="3984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6957" name="Object 13"/>
          <p:cNvGraphicFramePr>
            <a:graphicFrameLocks noChangeAspect="1"/>
          </p:cNvGraphicFramePr>
          <p:nvPr/>
        </p:nvGraphicFramePr>
        <p:xfrm>
          <a:off x="2338388" y="5029200"/>
          <a:ext cx="1395412" cy="469900"/>
        </p:xfrm>
        <a:graphic>
          <a:graphicData uri="http://schemas.openxmlformats.org/presentationml/2006/ole">
            <mc:AlternateContent xmlns:mc="http://schemas.openxmlformats.org/markup-compatibility/2006">
              <mc:Choice xmlns:v="urn:schemas-microsoft-com:vml" Requires="v">
                <p:oleObj spid="_x0000_s476628" name="Equation" r:id="rId11" imgW="609480" imgH="203040" progId="Equation.DSMT4">
                  <p:embed/>
                </p:oleObj>
              </mc:Choice>
              <mc:Fallback>
                <p:oleObj name="Equation" r:id="rId11" imgW="6094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8388" y="5029200"/>
                        <a:ext cx="1395412" cy="4699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66958" name="Object 14"/>
          <p:cNvGraphicFramePr>
            <a:graphicFrameLocks noChangeAspect="1"/>
          </p:cNvGraphicFramePr>
          <p:nvPr/>
        </p:nvGraphicFramePr>
        <p:xfrm>
          <a:off x="7010400" y="5280025"/>
          <a:ext cx="1090613" cy="663575"/>
        </p:xfrm>
        <a:graphic>
          <a:graphicData uri="http://schemas.openxmlformats.org/presentationml/2006/ole">
            <mc:AlternateContent xmlns:mc="http://schemas.openxmlformats.org/markup-compatibility/2006">
              <mc:Choice xmlns:v="urn:schemas-microsoft-com:vml" Requires="v">
                <p:oleObj spid="_x0000_s476629" name="Equation" r:id="rId13" imgW="609480" imgH="368280" progId="Equation.DSMT4">
                  <p:embed/>
                </p:oleObj>
              </mc:Choice>
              <mc:Fallback>
                <p:oleObj name="Equation" r:id="rId13" imgW="6094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5280025"/>
                        <a:ext cx="1090613" cy="66357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66959" name="Object 15"/>
          <p:cNvGraphicFramePr>
            <a:graphicFrameLocks noChangeAspect="1"/>
          </p:cNvGraphicFramePr>
          <p:nvPr/>
        </p:nvGraphicFramePr>
        <p:xfrm>
          <a:off x="6019800" y="6248400"/>
          <a:ext cx="1831975" cy="469900"/>
        </p:xfrm>
        <a:graphic>
          <a:graphicData uri="http://schemas.openxmlformats.org/presentationml/2006/ole">
            <mc:AlternateContent xmlns:mc="http://schemas.openxmlformats.org/markup-compatibility/2006">
              <mc:Choice xmlns:v="urn:schemas-microsoft-com:vml" Requires="v">
                <p:oleObj spid="_x0000_s476630" name="Equation" r:id="rId15" imgW="799920" imgH="203040" progId="Equation.DSMT4">
                  <p:embed/>
                </p:oleObj>
              </mc:Choice>
              <mc:Fallback>
                <p:oleObj name="Equation" r:id="rId15" imgW="79992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6248400"/>
                        <a:ext cx="1831975" cy="46990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466960" name="Text Box 16"/>
          <p:cNvSpPr txBox="1">
            <a:spLocks noChangeArrowheads="1"/>
          </p:cNvSpPr>
          <p:nvPr/>
        </p:nvSpPr>
        <p:spPr bwMode="auto">
          <a:xfrm>
            <a:off x="8229600" y="5181600"/>
            <a:ext cx="838200" cy="8540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1600" b="1" dirty="0">
                <a:solidFill>
                  <a:srgbClr val="CC0000"/>
                </a:solidFill>
                <a:latin typeface="Arial Narrow" charset="0"/>
              </a:rPr>
              <a:t>Infinite when</a:t>
            </a:r>
            <a:r>
              <a:rPr lang="en-US" sz="1600" b="1" dirty="0" smtClean="0">
                <a:solidFill>
                  <a:srgbClr val="CC0000"/>
                </a:solidFill>
                <a:latin typeface="Arial Narrow" charset="0"/>
              </a:rPr>
              <a:t> </a:t>
            </a:r>
            <a:r>
              <a:rPr lang="en-US" sz="1600" b="1" dirty="0" err="1" smtClean="0">
                <a:solidFill>
                  <a:srgbClr val="CC0000"/>
                </a:solidFill>
                <a:latin typeface="Symbol" charset="2"/>
              </a:rPr>
              <a:t>ω</a:t>
            </a:r>
            <a:r>
              <a:rPr lang="en-US" sz="1600" b="1" dirty="0" smtClean="0">
                <a:solidFill>
                  <a:srgbClr val="CC0000"/>
                </a:solidFill>
                <a:latin typeface="Arial Narrow" charset="0"/>
              </a:rPr>
              <a:t>=</a:t>
            </a:r>
            <a:r>
              <a:rPr lang="en-US" sz="1600" b="1" dirty="0">
                <a:solidFill>
                  <a:srgbClr val="CC0000"/>
                </a:solidFill>
                <a:latin typeface="Arial Narrow" charset="0"/>
              </a:rPr>
              <a:t>0.</a:t>
            </a:r>
          </a:p>
        </p:txBody>
      </p:sp>
      <p:graphicFrame>
        <p:nvGraphicFramePr>
          <p:cNvPr id="466961" name="Object 17"/>
          <p:cNvGraphicFramePr>
            <a:graphicFrameLocks noChangeAspect="1"/>
          </p:cNvGraphicFramePr>
          <p:nvPr/>
        </p:nvGraphicFramePr>
        <p:xfrm>
          <a:off x="3597275" y="762000"/>
          <a:ext cx="2346325" cy="673100"/>
        </p:xfrm>
        <a:graphic>
          <a:graphicData uri="http://schemas.openxmlformats.org/presentationml/2006/ole">
            <mc:AlternateContent xmlns:mc="http://schemas.openxmlformats.org/markup-compatibility/2006">
              <mc:Choice xmlns:v="urn:schemas-microsoft-com:vml" Requires="v">
                <p:oleObj spid="_x0000_s476631" name="Equation" r:id="rId17" imgW="977760" imgH="279360" progId="Equation.DSMT4">
                  <p:embed/>
                </p:oleObj>
              </mc:Choice>
              <mc:Fallback>
                <p:oleObj name="Equation" r:id="rId17" imgW="977760" imgH="27936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97275" y="762000"/>
                        <a:ext cx="2346325" cy="673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92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466956"/>
                                        </p:tgtEl>
                                        <p:attrNameLst>
                                          <p:attrName>style.visibility</p:attrName>
                                        </p:attrNameLst>
                                      </p:cBhvr>
                                      <p:to>
                                        <p:strVal val="visible"/>
                                      </p:to>
                                    </p:set>
                                    <p:animEffect transition="in" filter="wipe(left)">
                                      <p:cBhvr>
                                        <p:cTn id="7" dur="500"/>
                                        <p:tgtEl>
                                          <p:spTgt spid="4669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66961"/>
                                        </p:tgtEl>
                                        <p:attrNameLst>
                                          <p:attrName>style.visibility</p:attrName>
                                        </p:attrNameLst>
                                      </p:cBhvr>
                                      <p:to>
                                        <p:strVal val="visible"/>
                                      </p:to>
                                    </p:set>
                                    <p:animEffect transition="in" filter="wipe(left)">
                                      <p:cBhvr>
                                        <p:cTn id="12" dur="500"/>
                                        <p:tgtEl>
                                          <p:spTgt spid="466961"/>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style.rotation</p:attrName>
                                        </p:attrNameLst>
                                      </p:cBhvr>
                                      <p:tavLst>
                                        <p:tav tm="0">
                                          <p:val>
                                            <p:fltVal val="360"/>
                                          </p:val>
                                        </p:tav>
                                        <p:tav tm="100000">
                                          <p:val>
                                            <p:fltVal val="0"/>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466954">
                                            <p:txEl>
                                              <p:pRg st="1" end="1"/>
                                            </p:txEl>
                                          </p:spTgt>
                                        </p:tgtEl>
                                        <p:attrNameLst>
                                          <p:attrName>style.visibility</p:attrName>
                                        </p:attrNameLst>
                                      </p:cBhvr>
                                      <p:to>
                                        <p:strVal val="visible"/>
                                      </p:to>
                                    </p:set>
                                    <p:animEffect transition="in" filter="wipe(left)">
                                      <p:cBhvr>
                                        <p:cTn id="25" dur="500"/>
                                        <p:tgtEl>
                                          <p:spTgt spid="46695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466954">
                                            <p:txEl>
                                              <p:pRg st="2" end="2"/>
                                            </p:txEl>
                                          </p:spTgt>
                                        </p:tgtEl>
                                        <p:attrNameLst>
                                          <p:attrName>style.visibility</p:attrName>
                                        </p:attrNameLst>
                                      </p:cBhvr>
                                      <p:to>
                                        <p:strVal val="visible"/>
                                      </p:to>
                                    </p:set>
                                    <p:animEffect transition="in" filter="wipe(left)">
                                      <p:cBhvr>
                                        <p:cTn id="30" dur="500"/>
                                        <p:tgtEl>
                                          <p:spTgt spid="46695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66954">
                                            <p:txEl>
                                              <p:pRg st="3" end="3"/>
                                            </p:txEl>
                                          </p:spTgt>
                                        </p:tgtEl>
                                        <p:attrNameLst>
                                          <p:attrName>style.visibility</p:attrName>
                                        </p:attrNameLst>
                                      </p:cBhvr>
                                      <p:to>
                                        <p:strVal val="visible"/>
                                      </p:to>
                                    </p:set>
                                    <p:animEffect transition="in" filter="wipe(left)">
                                      <p:cBhvr>
                                        <p:cTn id="35" dur="500"/>
                                        <p:tgtEl>
                                          <p:spTgt spid="46695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66954">
                                            <p:txEl>
                                              <p:pRg st="4" end="4"/>
                                            </p:txEl>
                                          </p:spTgt>
                                        </p:tgtEl>
                                        <p:attrNameLst>
                                          <p:attrName>style.visibility</p:attrName>
                                        </p:attrNameLst>
                                      </p:cBhvr>
                                      <p:to>
                                        <p:strVal val="visible"/>
                                      </p:to>
                                    </p:set>
                                    <p:animEffect transition="in" filter="wipe(left)">
                                      <p:cBhvr>
                                        <p:cTn id="40" dur="500"/>
                                        <p:tgtEl>
                                          <p:spTgt spid="46695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66954">
                                            <p:txEl>
                                              <p:pRg st="5" end="5"/>
                                            </p:txEl>
                                          </p:spTgt>
                                        </p:tgtEl>
                                        <p:attrNameLst>
                                          <p:attrName>style.visibility</p:attrName>
                                        </p:attrNameLst>
                                      </p:cBhvr>
                                      <p:to>
                                        <p:strVal val="visible"/>
                                      </p:to>
                                    </p:set>
                                    <p:animEffect transition="in" filter="wipe(left)">
                                      <p:cBhvr>
                                        <p:cTn id="45" dur="500"/>
                                        <p:tgtEl>
                                          <p:spTgt spid="46695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466954">
                                            <p:txEl>
                                              <p:pRg st="6" end="6"/>
                                            </p:txEl>
                                          </p:spTgt>
                                        </p:tgtEl>
                                        <p:attrNameLst>
                                          <p:attrName>style.visibility</p:attrName>
                                        </p:attrNameLst>
                                      </p:cBhvr>
                                      <p:to>
                                        <p:strVal val="visible"/>
                                      </p:to>
                                    </p:set>
                                    <p:animEffect transition="in" filter="wipe(left)">
                                      <p:cBhvr>
                                        <p:cTn id="50" dur="500"/>
                                        <p:tgtEl>
                                          <p:spTgt spid="46695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66954">
                                            <p:txEl>
                                              <p:pRg st="7" end="7"/>
                                            </p:txEl>
                                          </p:spTgt>
                                        </p:tgtEl>
                                        <p:attrNameLst>
                                          <p:attrName>style.visibility</p:attrName>
                                        </p:attrNameLst>
                                      </p:cBhvr>
                                      <p:to>
                                        <p:strVal val="visible"/>
                                      </p:to>
                                    </p:set>
                                    <p:animEffect transition="in" filter="wipe(left)">
                                      <p:cBhvr>
                                        <p:cTn id="55" dur="500"/>
                                        <p:tgtEl>
                                          <p:spTgt spid="46695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66954">
                                            <p:txEl>
                                              <p:pRg st="8" end="8"/>
                                            </p:txEl>
                                          </p:spTgt>
                                        </p:tgtEl>
                                        <p:attrNameLst>
                                          <p:attrName>style.visibility</p:attrName>
                                        </p:attrNameLst>
                                      </p:cBhvr>
                                      <p:to>
                                        <p:strVal val="visible"/>
                                      </p:to>
                                    </p:set>
                                    <p:animEffect transition="in" filter="wipe(left)">
                                      <p:cBhvr>
                                        <p:cTn id="60" dur="500"/>
                                        <p:tgtEl>
                                          <p:spTgt spid="46695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466957"/>
                                        </p:tgtEl>
                                        <p:attrNameLst>
                                          <p:attrName>style.visibility</p:attrName>
                                        </p:attrNameLst>
                                      </p:cBhvr>
                                      <p:to>
                                        <p:strVal val="visible"/>
                                      </p:to>
                                    </p:set>
                                    <p:animEffect transition="in" filter="wipe(left)">
                                      <p:cBhvr>
                                        <p:cTn id="65" dur="500"/>
                                        <p:tgtEl>
                                          <p:spTgt spid="46695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466954">
                                            <p:txEl>
                                              <p:pRg st="9" end="9"/>
                                            </p:txEl>
                                          </p:spTgt>
                                        </p:tgtEl>
                                        <p:attrNameLst>
                                          <p:attrName>style.visibility</p:attrName>
                                        </p:attrNameLst>
                                      </p:cBhvr>
                                      <p:to>
                                        <p:strVal val="visible"/>
                                      </p:to>
                                    </p:set>
                                    <p:animEffect transition="in" filter="wipe(left)">
                                      <p:cBhvr>
                                        <p:cTn id="70" dur="500"/>
                                        <p:tgtEl>
                                          <p:spTgt spid="466954">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466958"/>
                                        </p:tgtEl>
                                        <p:attrNameLst>
                                          <p:attrName>style.visibility</p:attrName>
                                        </p:attrNameLst>
                                      </p:cBhvr>
                                      <p:to>
                                        <p:strVal val="visible"/>
                                      </p:to>
                                    </p:set>
                                    <p:animEffect transition="in" filter="wipe(left)">
                                      <p:cBhvr>
                                        <p:cTn id="75" dur="500"/>
                                        <p:tgtEl>
                                          <p:spTgt spid="466958"/>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iterate type="lt">
                                    <p:tmPct val="10000"/>
                                  </p:iterate>
                                  <p:childTnLst>
                                    <p:set>
                                      <p:cBhvr>
                                        <p:cTn id="79" dur="1" fill="hold">
                                          <p:stCondLst>
                                            <p:cond delay="0"/>
                                          </p:stCondLst>
                                        </p:cTn>
                                        <p:tgtEl>
                                          <p:spTgt spid="466960"/>
                                        </p:tgtEl>
                                        <p:attrNameLst>
                                          <p:attrName>style.visibility</p:attrName>
                                        </p:attrNameLst>
                                      </p:cBhvr>
                                      <p:to>
                                        <p:strVal val="visible"/>
                                      </p:to>
                                    </p:set>
                                    <p:anim calcmode="lin" valueType="num">
                                      <p:cBhvr>
                                        <p:cTn id="80" dur="500" fill="hold"/>
                                        <p:tgtEl>
                                          <p:spTgt spid="466960"/>
                                        </p:tgtEl>
                                        <p:attrNameLst>
                                          <p:attrName>ppt_w</p:attrName>
                                        </p:attrNameLst>
                                      </p:cBhvr>
                                      <p:tavLst>
                                        <p:tav tm="0">
                                          <p:val>
                                            <p:fltVal val="0"/>
                                          </p:val>
                                        </p:tav>
                                        <p:tav tm="100000">
                                          <p:val>
                                            <p:strVal val="#ppt_w"/>
                                          </p:val>
                                        </p:tav>
                                      </p:tavLst>
                                    </p:anim>
                                    <p:anim calcmode="lin" valueType="num">
                                      <p:cBhvr>
                                        <p:cTn id="81" dur="500" fill="hold"/>
                                        <p:tgtEl>
                                          <p:spTgt spid="466960"/>
                                        </p:tgtEl>
                                        <p:attrNameLst>
                                          <p:attrName>ppt_h</p:attrName>
                                        </p:attrNameLst>
                                      </p:cBhvr>
                                      <p:tavLst>
                                        <p:tav tm="0">
                                          <p:val>
                                            <p:fltVal val="0"/>
                                          </p:val>
                                        </p:tav>
                                        <p:tav tm="100000">
                                          <p:val>
                                            <p:strVal val="#ppt_h"/>
                                          </p:val>
                                        </p:tav>
                                      </p:tavLst>
                                    </p:anim>
                                    <p:anim calcmode="lin" valueType="num">
                                      <p:cBhvr>
                                        <p:cTn id="82" dur="500" fill="hold"/>
                                        <p:tgtEl>
                                          <p:spTgt spid="466960"/>
                                        </p:tgtEl>
                                        <p:attrNameLst>
                                          <p:attrName>style.rotation</p:attrName>
                                        </p:attrNameLst>
                                      </p:cBhvr>
                                      <p:tavLst>
                                        <p:tav tm="0">
                                          <p:val>
                                            <p:fltVal val="360"/>
                                          </p:val>
                                        </p:tav>
                                        <p:tav tm="100000">
                                          <p:val>
                                            <p:fltVal val="0"/>
                                          </p:val>
                                        </p:tav>
                                      </p:tavLst>
                                    </p:anim>
                                    <p:animEffect transition="in" filter="fade">
                                      <p:cBhvr>
                                        <p:cTn id="83" dur="500"/>
                                        <p:tgtEl>
                                          <p:spTgt spid="46696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466954">
                                            <p:txEl>
                                              <p:pRg st="10" end="10"/>
                                            </p:txEl>
                                          </p:spTgt>
                                        </p:tgtEl>
                                        <p:attrNameLst>
                                          <p:attrName>style.visibility</p:attrName>
                                        </p:attrNameLst>
                                      </p:cBhvr>
                                      <p:to>
                                        <p:strVal val="visible"/>
                                      </p:to>
                                    </p:set>
                                    <p:animEffect transition="in" filter="wipe(left)">
                                      <p:cBhvr>
                                        <p:cTn id="88" dur="500"/>
                                        <p:tgtEl>
                                          <p:spTgt spid="466954">
                                            <p:txEl>
                                              <p:pRg st="10" end="1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6959"/>
                                        </p:tgtEl>
                                        <p:attrNameLst>
                                          <p:attrName>style.visibility</p:attrName>
                                        </p:attrNameLst>
                                      </p:cBhvr>
                                      <p:to>
                                        <p:strVal val="visible"/>
                                      </p:to>
                                    </p:set>
                                    <p:animEffect transition="in" filter="wipe(left)">
                                      <p:cBhvr>
                                        <p:cTn id="93" dur="500"/>
                                        <p:tgtEl>
                                          <p:spTgt spid="466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4" grpId="0" build="p"/>
      <p:bldP spid="46696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Thursday, July 5, 2018</a:t>
            </a:r>
            <a:endParaRPr lang="en-US"/>
          </a:p>
        </p:txBody>
      </p:sp>
      <p:sp>
        <p:nvSpPr>
          <p:cNvPr id="25" name="Footer Placeholder 4"/>
          <p:cNvSpPr>
            <a:spLocks noGrp="1"/>
          </p:cNvSpPr>
          <p:nvPr>
            <p:ph type="ftr" sz="quarter" idx="11"/>
          </p:nvPr>
        </p:nvSpPr>
        <p:spPr/>
        <p:txBody>
          <a:bodyPr/>
          <a:lstStyle/>
          <a:p>
            <a:r>
              <a:rPr lang="de-DE" smtClean="0"/>
              <a:t>PHYS 1444-001, Summer 2018               Dr. Jaehoon Yu</a:t>
            </a:r>
            <a:endParaRPr lang="en-US"/>
          </a:p>
        </p:txBody>
      </p:sp>
      <p:sp>
        <p:nvSpPr>
          <p:cNvPr id="26" name="Slide Number Placeholder 5"/>
          <p:cNvSpPr>
            <a:spLocks noGrp="1"/>
          </p:cNvSpPr>
          <p:nvPr>
            <p:ph type="sldNum" sz="quarter" idx="12"/>
          </p:nvPr>
        </p:nvSpPr>
        <p:spPr/>
        <p:txBody>
          <a:bodyPr/>
          <a:lstStyle/>
          <a:p>
            <a:fld id="{E7E691E0-81C6-F149-8CE2-EDB1A9CE8892}" type="slidenum">
              <a:rPr lang="en-US"/>
              <a:pPr/>
              <a:t>96</a:t>
            </a:fld>
            <a:endParaRPr lang="en-US"/>
          </a:p>
        </p:txBody>
      </p:sp>
      <p:grpSp>
        <p:nvGrpSpPr>
          <p:cNvPr id="2" name="Group 2"/>
          <p:cNvGrpSpPr>
            <a:grpSpLocks/>
          </p:cNvGrpSpPr>
          <p:nvPr/>
        </p:nvGrpSpPr>
        <p:grpSpPr bwMode="auto">
          <a:xfrm>
            <a:off x="5334000" y="685800"/>
            <a:ext cx="5943600" cy="4572000"/>
            <a:chOff x="0" y="0"/>
            <a:chExt cx="3744" cy="2880"/>
          </a:xfrm>
        </p:grpSpPr>
        <p:pic>
          <p:nvPicPr>
            <p:cNvPr id="467971" name="Picture 3" descr="FG31_003"/>
            <p:cNvPicPr>
              <a:picLocks noChangeAspect="1" noChangeArrowheads="1"/>
            </p:cNvPicPr>
            <p:nvPr/>
          </p:nvPicPr>
          <p:blipFill>
            <a:blip r:embed="rId3"/>
            <a:srcRect/>
            <a:stretch>
              <a:fillRect/>
            </a:stretch>
          </p:blipFill>
          <p:spPr bwMode="auto">
            <a:xfrm>
              <a:off x="0" y="0"/>
              <a:ext cx="3744" cy="2808"/>
            </a:xfrm>
            <a:prstGeom prst="rect">
              <a:avLst/>
            </a:prstGeom>
            <a:noFill/>
          </p:spPr>
        </p:pic>
        <p:sp>
          <p:nvSpPr>
            <p:cNvPr id="467972" name="Rectangle 4"/>
            <p:cNvSpPr>
              <a:spLocks noChangeArrowheads="1"/>
            </p:cNvSpPr>
            <p:nvPr/>
          </p:nvSpPr>
          <p:spPr bwMode="auto">
            <a:xfrm>
              <a:off x="672" y="816"/>
              <a:ext cx="2304" cy="206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467973" name="Rectangle 5"/>
          <p:cNvSpPr>
            <a:spLocks noGrp="1" noChangeArrowheads="1"/>
          </p:cNvSpPr>
          <p:nvPr>
            <p:ph type="title"/>
          </p:nvPr>
        </p:nvSpPr>
        <p:spPr>
          <a:xfrm>
            <a:off x="228600" y="-76200"/>
            <a:ext cx="8686800" cy="762000"/>
          </a:xfrm>
        </p:spPr>
        <p:txBody>
          <a:bodyPr/>
          <a:lstStyle/>
          <a:p>
            <a:r>
              <a:rPr lang="en-US" dirty="0"/>
              <a:t>Example </a:t>
            </a:r>
            <a:r>
              <a:rPr lang="en-US" dirty="0" smtClean="0"/>
              <a:t>30 </a:t>
            </a:r>
            <a:r>
              <a:rPr lang="en-US" dirty="0"/>
              <a:t>–</a:t>
            </a:r>
            <a:r>
              <a:rPr lang="en-US" dirty="0" smtClean="0"/>
              <a:t> 10</a:t>
            </a:r>
            <a:endParaRPr lang="en-US" dirty="0"/>
          </a:p>
        </p:txBody>
      </p:sp>
      <p:sp>
        <p:nvSpPr>
          <p:cNvPr id="467974" name="Text Box 6"/>
          <p:cNvSpPr txBox="1">
            <a:spLocks noChangeArrowheads="1"/>
          </p:cNvSpPr>
          <p:nvPr/>
        </p:nvSpPr>
        <p:spPr bwMode="auto">
          <a:xfrm>
            <a:off x="381000" y="733425"/>
            <a:ext cx="6858000" cy="120032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Capacitor reactance. </a:t>
            </a:r>
            <a:r>
              <a:rPr lang="en-US" dirty="0">
                <a:solidFill>
                  <a:schemeClr val="accent2"/>
                </a:solidFill>
                <a:latin typeface="Arial Narrow" charset="0"/>
              </a:rPr>
              <a:t>What are the peak and </a:t>
            </a:r>
            <a:r>
              <a:rPr lang="en-US" dirty="0" err="1">
                <a:solidFill>
                  <a:schemeClr val="accent2"/>
                </a:solidFill>
                <a:latin typeface="Arial Narrow" charset="0"/>
              </a:rPr>
              <a:t>rms</a:t>
            </a:r>
            <a:r>
              <a:rPr lang="en-US" dirty="0">
                <a:solidFill>
                  <a:schemeClr val="accent2"/>
                </a:solidFill>
                <a:latin typeface="Arial Narrow" charset="0"/>
              </a:rPr>
              <a:t> current in the circuit in the figure if C=</a:t>
            </a:r>
            <a:r>
              <a:rPr lang="en-US" dirty="0" smtClean="0">
                <a:solidFill>
                  <a:schemeClr val="accent2"/>
                </a:solidFill>
                <a:latin typeface="Arial Narrow" charset="0"/>
              </a:rPr>
              <a:t>1.0</a:t>
            </a:r>
            <a:r>
              <a:rPr lang="en-US" dirty="0" smtClean="0">
                <a:solidFill>
                  <a:schemeClr val="accent2"/>
                </a:solidFill>
                <a:latin typeface="Symbol" charset="2"/>
              </a:rPr>
              <a:t>μ</a:t>
            </a:r>
            <a:r>
              <a:rPr lang="en-US" dirty="0" smtClean="0">
                <a:solidFill>
                  <a:schemeClr val="accent2"/>
                </a:solidFill>
                <a:latin typeface="Arial Narrow" charset="0"/>
              </a:rPr>
              <a:t>F </a:t>
            </a:r>
            <a:r>
              <a:rPr lang="en-US" dirty="0">
                <a:solidFill>
                  <a:schemeClr val="accent2"/>
                </a:solidFill>
                <a:latin typeface="Arial Narrow" charset="0"/>
              </a:rPr>
              <a:t>and </a:t>
            </a:r>
            <a:r>
              <a:rPr lang="en-US" dirty="0" err="1">
                <a:solidFill>
                  <a:schemeClr val="accent2"/>
                </a:solidFill>
                <a:latin typeface="Arial Narrow" charset="0"/>
              </a:rPr>
              <a:t>V</a:t>
            </a:r>
            <a:r>
              <a:rPr lang="en-US" baseline="-25000" dirty="0" err="1">
                <a:solidFill>
                  <a:schemeClr val="accent2"/>
                </a:solidFill>
                <a:latin typeface="Arial Narrow" charset="0"/>
              </a:rPr>
              <a:t>rms</a:t>
            </a:r>
            <a:r>
              <a:rPr lang="en-US" dirty="0">
                <a:solidFill>
                  <a:schemeClr val="accent2"/>
                </a:solidFill>
                <a:latin typeface="Arial Narrow" charset="0"/>
              </a:rPr>
              <a:t>=120V?  Calculate for (a) </a:t>
            </a:r>
            <a:r>
              <a:rPr lang="en-US" dirty="0" err="1">
                <a:solidFill>
                  <a:schemeClr val="accent2"/>
                </a:solidFill>
                <a:latin typeface="Monotype Corsiva" charset="0"/>
              </a:rPr>
              <a:t>f</a:t>
            </a:r>
            <a:r>
              <a:rPr lang="en-US" dirty="0">
                <a:solidFill>
                  <a:schemeClr val="accent2"/>
                </a:solidFill>
                <a:latin typeface="Arial Narrow" charset="0"/>
              </a:rPr>
              <a:t>=60Hz, and then for (</a:t>
            </a:r>
            <a:r>
              <a:rPr lang="en-US" dirty="0" err="1">
                <a:solidFill>
                  <a:schemeClr val="accent2"/>
                </a:solidFill>
                <a:latin typeface="Arial Narrow" charset="0"/>
              </a:rPr>
              <a:t>b</a:t>
            </a:r>
            <a:r>
              <a:rPr lang="en-US" dirty="0">
                <a:solidFill>
                  <a:schemeClr val="accent2"/>
                </a:solidFill>
                <a:latin typeface="Arial Narrow" charset="0"/>
              </a:rPr>
              <a:t>) </a:t>
            </a:r>
            <a:r>
              <a:rPr lang="en-US" dirty="0" err="1">
                <a:solidFill>
                  <a:schemeClr val="accent2"/>
                </a:solidFill>
                <a:latin typeface="Monotype Corsiva" charset="0"/>
              </a:rPr>
              <a:t>f</a:t>
            </a:r>
            <a:r>
              <a:rPr lang="en-US" dirty="0">
                <a:solidFill>
                  <a:schemeClr val="accent2"/>
                </a:solidFill>
                <a:latin typeface="Arial Narrow" charset="0"/>
              </a:rPr>
              <a:t>=6.0x10</a:t>
            </a:r>
            <a:r>
              <a:rPr lang="en-US" baseline="30000" dirty="0">
                <a:solidFill>
                  <a:schemeClr val="accent2"/>
                </a:solidFill>
                <a:latin typeface="Arial Narrow" charset="0"/>
              </a:rPr>
              <a:t>5</a:t>
            </a:r>
            <a:r>
              <a:rPr lang="en-US" dirty="0">
                <a:solidFill>
                  <a:schemeClr val="accent2"/>
                </a:solidFill>
                <a:latin typeface="Arial Narrow" charset="0"/>
              </a:rPr>
              <a:t>Hz.</a:t>
            </a:r>
          </a:p>
        </p:txBody>
      </p:sp>
      <p:sp>
        <p:nvSpPr>
          <p:cNvPr id="467975" name="Text Box 7"/>
          <p:cNvSpPr txBox="1">
            <a:spLocks noChangeArrowheads="1"/>
          </p:cNvSpPr>
          <p:nvPr/>
        </p:nvSpPr>
        <p:spPr bwMode="auto">
          <a:xfrm>
            <a:off x="457200" y="1981200"/>
            <a:ext cx="243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peak voltage is</a:t>
            </a:r>
          </a:p>
        </p:txBody>
      </p:sp>
      <p:sp>
        <p:nvSpPr>
          <p:cNvPr id="467976" name="Text Box 8"/>
          <p:cNvSpPr txBox="1">
            <a:spLocks noChangeArrowheads="1"/>
          </p:cNvSpPr>
          <p:nvPr/>
        </p:nvSpPr>
        <p:spPr bwMode="auto">
          <a:xfrm>
            <a:off x="381000" y="25146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capacitance reactance is</a:t>
            </a:r>
          </a:p>
        </p:txBody>
      </p:sp>
      <p:sp>
        <p:nvSpPr>
          <p:cNvPr id="467977" name="Text Box 9"/>
          <p:cNvSpPr txBox="1">
            <a:spLocks noChangeArrowheads="1"/>
          </p:cNvSpPr>
          <p:nvPr/>
        </p:nvSpPr>
        <p:spPr bwMode="auto">
          <a:xfrm>
            <a:off x="457200" y="3810000"/>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peak current is</a:t>
            </a:r>
          </a:p>
        </p:txBody>
      </p:sp>
      <p:sp>
        <p:nvSpPr>
          <p:cNvPr id="467978" name="Text Box 10"/>
          <p:cNvSpPr txBox="1">
            <a:spLocks noChangeArrowheads="1"/>
          </p:cNvSpPr>
          <p:nvPr/>
        </p:nvSpPr>
        <p:spPr bwMode="auto">
          <a:xfrm>
            <a:off x="533400" y="4953000"/>
            <a:ext cx="2286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rms current is </a:t>
            </a:r>
          </a:p>
        </p:txBody>
      </p:sp>
      <p:graphicFrame>
        <p:nvGraphicFramePr>
          <p:cNvPr id="467979" name="Object 11"/>
          <p:cNvGraphicFramePr>
            <a:graphicFrameLocks noChangeAspect="1"/>
          </p:cNvGraphicFramePr>
          <p:nvPr/>
        </p:nvGraphicFramePr>
        <p:xfrm>
          <a:off x="2895600" y="1981200"/>
          <a:ext cx="623888" cy="433388"/>
        </p:xfrm>
        <a:graphic>
          <a:graphicData uri="http://schemas.openxmlformats.org/presentationml/2006/ole">
            <mc:AlternateContent xmlns:mc="http://schemas.openxmlformats.org/markup-compatibility/2006">
              <mc:Choice xmlns:v="urn:schemas-microsoft-com:vml" Requires="v">
                <p:oleObj spid="_x0000_s477851"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981200"/>
                        <a:ext cx="623888" cy="4333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0" name="Object 12"/>
          <p:cNvGraphicFramePr>
            <a:graphicFrameLocks noChangeAspect="1"/>
          </p:cNvGraphicFramePr>
          <p:nvPr/>
        </p:nvGraphicFramePr>
        <p:xfrm>
          <a:off x="914400" y="3071813"/>
          <a:ext cx="760413" cy="433387"/>
        </p:xfrm>
        <a:graphic>
          <a:graphicData uri="http://schemas.openxmlformats.org/presentationml/2006/ole">
            <mc:AlternateContent xmlns:mc="http://schemas.openxmlformats.org/markup-compatibility/2006">
              <mc:Choice xmlns:v="urn:schemas-microsoft-com:vml" Requires="v">
                <p:oleObj spid="_x0000_s477852" name="Equation" r:id="rId6" imgW="355320" imgH="203040" progId="Equation.DSMT4">
                  <p:embed/>
                </p:oleObj>
              </mc:Choice>
              <mc:Fallback>
                <p:oleObj name="Equation" r:id="rId6" imgW="3553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071813"/>
                        <a:ext cx="760413" cy="4333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1" name="Object 13"/>
          <p:cNvGraphicFramePr>
            <a:graphicFrameLocks noChangeAspect="1"/>
          </p:cNvGraphicFramePr>
          <p:nvPr/>
        </p:nvGraphicFramePr>
        <p:xfrm>
          <a:off x="2984500" y="4445000"/>
          <a:ext cx="596900" cy="431800"/>
        </p:xfrm>
        <a:graphic>
          <a:graphicData uri="http://schemas.openxmlformats.org/presentationml/2006/ole">
            <mc:AlternateContent xmlns:mc="http://schemas.openxmlformats.org/markup-compatibility/2006">
              <mc:Choice xmlns:v="urn:schemas-microsoft-com:vml" Requires="v">
                <p:oleObj spid="_x0000_s477853" name="Equation" r:id="rId8" imgW="279360" imgH="203040" progId="Equation.DSMT4">
                  <p:embed/>
                </p:oleObj>
              </mc:Choice>
              <mc:Fallback>
                <p:oleObj name="Equation" r:id="rId8" imgW="2793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4500" y="4445000"/>
                        <a:ext cx="596900" cy="431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2" name="Object 14"/>
          <p:cNvGraphicFramePr>
            <a:graphicFrameLocks noChangeAspect="1"/>
          </p:cNvGraphicFramePr>
          <p:nvPr/>
        </p:nvGraphicFramePr>
        <p:xfrm>
          <a:off x="2895600" y="5446713"/>
          <a:ext cx="787400" cy="431800"/>
        </p:xfrm>
        <a:graphic>
          <a:graphicData uri="http://schemas.openxmlformats.org/presentationml/2006/ole">
            <mc:AlternateContent xmlns:mc="http://schemas.openxmlformats.org/markup-compatibility/2006">
              <mc:Choice xmlns:v="urn:schemas-microsoft-com:vml" Requires="v">
                <p:oleObj spid="_x0000_s477854" name="Equation" r:id="rId10" imgW="368280" imgH="203040" progId="Equation.DSMT4">
                  <p:embed/>
                </p:oleObj>
              </mc:Choice>
              <mc:Fallback>
                <p:oleObj name="Equation" r:id="rId10" imgW="36828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5446713"/>
                        <a:ext cx="787400" cy="431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3" name="Object 15"/>
          <p:cNvGraphicFramePr>
            <a:graphicFrameLocks noChangeAspect="1"/>
          </p:cNvGraphicFramePr>
          <p:nvPr/>
        </p:nvGraphicFramePr>
        <p:xfrm>
          <a:off x="3505200" y="1951038"/>
          <a:ext cx="1168400" cy="487362"/>
        </p:xfrm>
        <a:graphic>
          <a:graphicData uri="http://schemas.openxmlformats.org/presentationml/2006/ole">
            <mc:AlternateContent xmlns:mc="http://schemas.openxmlformats.org/markup-compatibility/2006">
              <mc:Choice xmlns:v="urn:schemas-microsoft-com:vml" Requires="v">
                <p:oleObj spid="_x0000_s477855" name="Equation" r:id="rId12" imgW="545760" imgH="228600" progId="Equation.DSMT4">
                  <p:embed/>
                </p:oleObj>
              </mc:Choice>
              <mc:Fallback>
                <p:oleObj name="Equation" r:id="rId12" imgW="54576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5200" y="1951038"/>
                        <a:ext cx="1168400" cy="4873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4" name="Object 16"/>
          <p:cNvGraphicFramePr>
            <a:graphicFrameLocks noChangeAspect="1"/>
          </p:cNvGraphicFramePr>
          <p:nvPr/>
        </p:nvGraphicFramePr>
        <p:xfrm>
          <a:off x="4659313" y="1981200"/>
          <a:ext cx="2198687" cy="433388"/>
        </p:xfrm>
        <a:graphic>
          <a:graphicData uri="http://schemas.openxmlformats.org/presentationml/2006/ole">
            <mc:AlternateContent xmlns:mc="http://schemas.openxmlformats.org/markup-compatibility/2006">
              <mc:Choice xmlns:v="urn:schemas-microsoft-com:vml" Requires="v">
                <p:oleObj spid="_x0000_s477856" name="Equation" r:id="rId14" imgW="1028520" imgH="203040" progId="Equation.DSMT4">
                  <p:embed/>
                </p:oleObj>
              </mc:Choice>
              <mc:Fallback>
                <p:oleObj name="Equation" r:id="rId14" imgW="10285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59313" y="1981200"/>
                        <a:ext cx="2198687" cy="4333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5" name="Object 17"/>
          <p:cNvGraphicFramePr>
            <a:graphicFrameLocks noChangeAspect="1"/>
          </p:cNvGraphicFramePr>
          <p:nvPr/>
        </p:nvGraphicFramePr>
        <p:xfrm>
          <a:off x="1600200" y="2871788"/>
          <a:ext cx="841375" cy="785812"/>
        </p:xfrm>
        <a:graphic>
          <a:graphicData uri="http://schemas.openxmlformats.org/presentationml/2006/ole">
            <mc:AlternateContent xmlns:mc="http://schemas.openxmlformats.org/markup-compatibility/2006">
              <mc:Choice xmlns:v="urn:schemas-microsoft-com:vml" Requires="v">
                <p:oleObj spid="_x0000_s477857"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2871788"/>
                        <a:ext cx="841375" cy="7858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6" name="Object 18"/>
          <p:cNvGraphicFramePr>
            <a:graphicFrameLocks noChangeAspect="1"/>
          </p:cNvGraphicFramePr>
          <p:nvPr/>
        </p:nvGraphicFramePr>
        <p:xfrm>
          <a:off x="2419350" y="2895600"/>
          <a:ext cx="1085850" cy="865188"/>
        </p:xfrm>
        <a:graphic>
          <a:graphicData uri="http://schemas.openxmlformats.org/presentationml/2006/ole">
            <mc:AlternateContent xmlns:mc="http://schemas.openxmlformats.org/markup-compatibility/2006">
              <mc:Choice xmlns:v="urn:schemas-microsoft-com:vml" Requires="v">
                <p:oleObj spid="_x0000_s477858" name="Equation" r:id="rId18" imgW="507960" imgH="406080" progId="Equation.DSMT4">
                  <p:embed/>
                </p:oleObj>
              </mc:Choice>
              <mc:Fallback>
                <p:oleObj name="Equation" r:id="rId18" imgW="507960" imgH="4060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19350" y="2895600"/>
                        <a:ext cx="1085850" cy="8651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7" name="Object 19"/>
          <p:cNvGraphicFramePr>
            <a:graphicFrameLocks noChangeAspect="1"/>
          </p:cNvGraphicFramePr>
          <p:nvPr/>
        </p:nvGraphicFramePr>
        <p:xfrm>
          <a:off x="3465513" y="2895600"/>
          <a:ext cx="4154487" cy="1001713"/>
        </p:xfrm>
        <a:graphic>
          <a:graphicData uri="http://schemas.openxmlformats.org/presentationml/2006/ole">
            <mc:AlternateContent xmlns:mc="http://schemas.openxmlformats.org/markup-compatibility/2006">
              <mc:Choice xmlns:v="urn:schemas-microsoft-com:vml" Requires="v">
                <p:oleObj spid="_x0000_s477859" name="Equation" r:id="rId20" imgW="1942920" imgH="469800" progId="Equation.DSMT4">
                  <p:embed/>
                </p:oleObj>
              </mc:Choice>
              <mc:Fallback>
                <p:oleObj name="Equation" r:id="rId20" imgW="1942920" imgH="4698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65513" y="2895600"/>
                        <a:ext cx="4154487" cy="10017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8" name="Object 20"/>
          <p:cNvGraphicFramePr>
            <a:graphicFrameLocks noChangeAspect="1"/>
          </p:cNvGraphicFramePr>
          <p:nvPr/>
        </p:nvGraphicFramePr>
        <p:xfrm>
          <a:off x="3529013" y="4240213"/>
          <a:ext cx="814387" cy="865187"/>
        </p:xfrm>
        <a:graphic>
          <a:graphicData uri="http://schemas.openxmlformats.org/presentationml/2006/ole">
            <mc:AlternateContent xmlns:mc="http://schemas.openxmlformats.org/markup-compatibility/2006">
              <mc:Choice xmlns:v="urn:schemas-microsoft-com:vml" Requires="v">
                <p:oleObj spid="_x0000_s477860" name="Equation" r:id="rId22" imgW="380880" imgH="406080" progId="Equation.DSMT4">
                  <p:embed/>
                </p:oleObj>
              </mc:Choice>
              <mc:Fallback>
                <p:oleObj name="Equation" r:id="rId22" imgW="380880" imgH="4060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29013" y="4240213"/>
                        <a:ext cx="814387" cy="865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89" name="Object 21"/>
          <p:cNvGraphicFramePr>
            <a:graphicFrameLocks noChangeAspect="1"/>
          </p:cNvGraphicFramePr>
          <p:nvPr/>
        </p:nvGraphicFramePr>
        <p:xfrm>
          <a:off x="4270375" y="4244975"/>
          <a:ext cx="1901825" cy="784225"/>
        </p:xfrm>
        <a:graphic>
          <a:graphicData uri="http://schemas.openxmlformats.org/presentationml/2006/ole">
            <mc:AlternateContent xmlns:mc="http://schemas.openxmlformats.org/markup-compatibility/2006">
              <mc:Choice xmlns:v="urn:schemas-microsoft-com:vml" Requires="v">
                <p:oleObj spid="_x0000_s477861" name="Equation" r:id="rId24" imgW="888840" imgH="368280" progId="Equation.DSMT4">
                  <p:embed/>
                </p:oleObj>
              </mc:Choice>
              <mc:Fallback>
                <p:oleObj name="Equation" r:id="rId24" imgW="88884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70375" y="4244975"/>
                        <a:ext cx="1901825" cy="784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90" name="Object 22"/>
          <p:cNvGraphicFramePr>
            <a:graphicFrameLocks noChangeAspect="1"/>
          </p:cNvGraphicFramePr>
          <p:nvPr/>
        </p:nvGraphicFramePr>
        <p:xfrm>
          <a:off x="3657600" y="5230813"/>
          <a:ext cx="868363" cy="865187"/>
        </p:xfrm>
        <a:graphic>
          <a:graphicData uri="http://schemas.openxmlformats.org/presentationml/2006/ole">
            <mc:AlternateContent xmlns:mc="http://schemas.openxmlformats.org/markup-compatibility/2006">
              <mc:Choice xmlns:v="urn:schemas-microsoft-com:vml" Requires="v">
                <p:oleObj spid="_x0000_s477862" name="Equation" r:id="rId26" imgW="406080" imgH="406080" progId="Equation.DSMT4">
                  <p:embed/>
                </p:oleObj>
              </mc:Choice>
              <mc:Fallback>
                <p:oleObj name="Equation" r:id="rId26" imgW="406080" imgH="4060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57600" y="5230813"/>
                        <a:ext cx="868363" cy="8651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7991" name="Object 23"/>
          <p:cNvGraphicFramePr>
            <a:graphicFrameLocks noChangeAspect="1"/>
          </p:cNvGraphicFramePr>
          <p:nvPr/>
        </p:nvGraphicFramePr>
        <p:xfrm>
          <a:off x="4473575" y="5235575"/>
          <a:ext cx="1927225" cy="784225"/>
        </p:xfrm>
        <a:graphic>
          <a:graphicData uri="http://schemas.openxmlformats.org/presentationml/2006/ole">
            <mc:AlternateContent xmlns:mc="http://schemas.openxmlformats.org/markup-compatibility/2006">
              <mc:Choice xmlns:v="urn:schemas-microsoft-com:vml" Requires="v">
                <p:oleObj spid="_x0000_s477863" name="Equation" r:id="rId28" imgW="901440" imgH="368280" progId="Equation.DSMT4">
                  <p:embed/>
                </p:oleObj>
              </mc:Choice>
              <mc:Fallback>
                <p:oleObj name="Equation" r:id="rId28" imgW="90144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473575" y="5235575"/>
                        <a:ext cx="1927225" cy="7842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64781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July 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D8334B3F-2B34-D44D-9037-508503FB47EC}" type="slidenum">
              <a:rPr lang="en-US"/>
              <a:pPr/>
              <a:t>97</a:t>
            </a:fld>
            <a:endParaRPr lang="en-US"/>
          </a:p>
        </p:txBody>
      </p:sp>
      <p:pic>
        <p:nvPicPr>
          <p:cNvPr id="468994" name="Picture 2" descr="FG31_006"/>
          <p:cNvPicPr>
            <a:picLocks noChangeAspect="1" noChangeArrowheads="1"/>
          </p:cNvPicPr>
          <p:nvPr/>
        </p:nvPicPr>
        <p:blipFill>
          <a:blip r:embed="rId3"/>
          <a:srcRect/>
          <a:stretch>
            <a:fillRect/>
          </a:stretch>
        </p:blipFill>
        <p:spPr bwMode="auto">
          <a:xfrm>
            <a:off x="5257800" y="685800"/>
            <a:ext cx="3810000" cy="3276600"/>
          </a:xfrm>
          <a:prstGeom prst="rect">
            <a:avLst/>
          </a:prstGeom>
          <a:noFill/>
        </p:spPr>
      </p:pic>
      <p:sp>
        <p:nvSpPr>
          <p:cNvPr id="468995" name="Rectangle 3"/>
          <p:cNvSpPr>
            <a:spLocks noGrp="1" noChangeArrowheads="1"/>
          </p:cNvSpPr>
          <p:nvPr>
            <p:ph type="title"/>
          </p:nvPr>
        </p:nvSpPr>
        <p:spPr>
          <a:xfrm>
            <a:off x="381000" y="76200"/>
            <a:ext cx="8534400" cy="609600"/>
          </a:xfrm>
        </p:spPr>
        <p:txBody>
          <a:bodyPr/>
          <a:lstStyle/>
          <a:p>
            <a:r>
              <a:rPr lang="en-US"/>
              <a:t>AC Circuit w/ LRC</a:t>
            </a:r>
          </a:p>
        </p:txBody>
      </p:sp>
      <p:graphicFrame>
        <p:nvGraphicFramePr>
          <p:cNvPr id="468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841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8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841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8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841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8999" name="Rectangle 7"/>
          <p:cNvSpPr>
            <a:spLocks noGrp="1" noChangeArrowheads="1"/>
          </p:cNvSpPr>
          <p:nvPr>
            <p:ph type="body" idx="1"/>
          </p:nvPr>
        </p:nvSpPr>
        <p:spPr>
          <a:xfrm>
            <a:off x="228600" y="609600"/>
            <a:ext cx="8686800" cy="5715000"/>
          </a:xfrm>
        </p:spPr>
        <p:txBody>
          <a:bodyPr/>
          <a:lstStyle/>
          <a:p>
            <a:pPr>
              <a:lnSpc>
                <a:spcPct val="90000"/>
              </a:lnSpc>
            </a:pPr>
            <a:r>
              <a:rPr lang="en-US"/>
              <a:t>The voltage across each element is</a:t>
            </a:r>
          </a:p>
          <a:p>
            <a:pPr lvl="1">
              <a:lnSpc>
                <a:spcPct val="90000"/>
              </a:lnSpc>
            </a:pPr>
            <a:r>
              <a:rPr lang="en-US"/>
              <a:t>V</a:t>
            </a:r>
            <a:r>
              <a:rPr lang="en-US" baseline="-25000"/>
              <a:t>R</a:t>
            </a:r>
            <a:r>
              <a:rPr lang="en-US"/>
              <a:t> is in phase with the current</a:t>
            </a:r>
          </a:p>
          <a:p>
            <a:pPr lvl="1">
              <a:lnSpc>
                <a:spcPct val="90000"/>
              </a:lnSpc>
            </a:pPr>
            <a:r>
              <a:rPr lang="en-US"/>
              <a:t>V</a:t>
            </a:r>
            <a:r>
              <a:rPr lang="en-US" baseline="-25000"/>
              <a:t>L</a:t>
            </a:r>
            <a:r>
              <a:rPr lang="en-US"/>
              <a:t> leads the current by 90</a:t>
            </a:r>
            <a:r>
              <a:rPr lang="en-US" baseline="30000"/>
              <a:t>o</a:t>
            </a:r>
          </a:p>
          <a:p>
            <a:pPr lvl="1">
              <a:lnSpc>
                <a:spcPct val="90000"/>
              </a:lnSpc>
            </a:pPr>
            <a:r>
              <a:rPr lang="en-US"/>
              <a:t>V</a:t>
            </a:r>
            <a:r>
              <a:rPr lang="en-US" baseline="-25000"/>
              <a:t>C</a:t>
            </a:r>
            <a:r>
              <a:rPr lang="en-US"/>
              <a:t> lags the current by 90</a:t>
            </a:r>
            <a:r>
              <a:rPr lang="en-US" baseline="30000"/>
              <a:t>o</a:t>
            </a:r>
          </a:p>
          <a:p>
            <a:pPr>
              <a:lnSpc>
                <a:spcPct val="90000"/>
              </a:lnSpc>
            </a:pPr>
            <a:r>
              <a:rPr lang="en-US"/>
              <a:t>From Kirchhoff’s loop rule</a:t>
            </a:r>
          </a:p>
          <a:p>
            <a:pPr>
              <a:lnSpc>
                <a:spcPct val="90000"/>
              </a:lnSpc>
            </a:pPr>
            <a:r>
              <a:rPr lang="en-US"/>
              <a:t> V=V</a:t>
            </a:r>
            <a:r>
              <a:rPr lang="en-US" baseline="-25000"/>
              <a:t>R</a:t>
            </a:r>
            <a:r>
              <a:rPr lang="en-US"/>
              <a:t>+V</a:t>
            </a:r>
            <a:r>
              <a:rPr lang="en-US" baseline="-25000"/>
              <a:t>L</a:t>
            </a:r>
            <a:r>
              <a:rPr lang="en-US"/>
              <a:t>+V</a:t>
            </a:r>
            <a:r>
              <a:rPr lang="en-US" baseline="-25000"/>
              <a:t>C</a:t>
            </a:r>
          </a:p>
          <a:p>
            <a:pPr lvl="1">
              <a:lnSpc>
                <a:spcPct val="90000"/>
              </a:lnSpc>
            </a:pPr>
            <a:r>
              <a:rPr lang="en-US"/>
              <a:t>However since they do not reach the peak voltage at the same time, the peak voltage of the source V</a:t>
            </a:r>
            <a:r>
              <a:rPr lang="en-US" baseline="-25000"/>
              <a:t>0</a:t>
            </a:r>
            <a:r>
              <a:rPr lang="en-US"/>
              <a:t> will not equal V</a:t>
            </a:r>
            <a:r>
              <a:rPr lang="en-US" baseline="-25000"/>
              <a:t>R0</a:t>
            </a:r>
            <a:r>
              <a:rPr lang="en-US"/>
              <a:t>+V</a:t>
            </a:r>
            <a:r>
              <a:rPr lang="en-US" baseline="-25000"/>
              <a:t>L0</a:t>
            </a:r>
            <a:r>
              <a:rPr lang="en-US"/>
              <a:t>+V</a:t>
            </a:r>
            <a:r>
              <a:rPr lang="en-US" baseline="-25000"/>
              <a:t>C0</a:t>
            </a:r>
          </a:p>
          <a:p>
            <a:pPr lvl="1">
              <a:lnSpc>
                <a:spcPct val="90000"/>
              </a:lnSpc>
            </a:pPr>
            <a:r>
              <a:rPr lang="en-US"/>
              <a:t>The rms voltage also will not be the simple sum of the three</a:t>
            </a:r>
          </a:p>
          <a:p>
            <a:pPr>
              <a:lnSpc>
                <a:spcPct val="90000"/>
              </a:lnSpc>
            </a:pPr>
            <a:r>
              <a:rPr lang="en-US"/>
              <a:t>Let’s try to find the total impedance, peak current </a:t>
            </a:r>
            <a:r>
              <a:rPr lang="en-US">
                <a:latin typeface="Symbol" charset="2"/>
              </a:rPr>
              <a:t>I</a:t>
            </a:r>
            <a:r>
              <a:rPr lang="en-US" baseline="-25000"/>
              <a:t>0</a:t>
            </a:r>
            <a:r>
              <a:rPr lang="en-US"/>
              <a:t> and the phase difference between </a:t>
            </a:r>
            <a:r>
              <a:rPr lang="en-US">
                <a:latin typeface="Symbol" charset="2"/>
              </a:rPr>
              <a:t>I</a:t>
            </a:r>
            <a:r>
              <a:rPr lang="en-US" baseline="-25000"/>
              <a:t>0</a:t>
            </a:r>
            <a:r>
              <a:rPr lang="en-US"/>
              <a:t> and V</a:t>
            </a:r>
            <a:r>
              <a:rPr lang="en-US" baseline="-25000"/>
              <a:t>0</a:t>
            </a:r>
            <a:r>
              <a:rPr lang="en-US"/>
              <a:t>.</a:t>
            </a:r>
          </a:p>
        </p:txBody>
      </p:sp>
      <p:graphicFrame>
        <p:nvGraphicFramePr>
          <p:cNvPr id="46900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841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59809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July 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3FC188DF-9F1B-0F41-9673-337A4448B30C}" type="slidenum">
              <a:rPr lang="en-US"/>
              <a:pPr/>
              <a:t>98</a:t>
            </a:fld>
            <a:endParaRPr lang="en-US"/>
          </a:p>
        </p:txBody>
      </p:sp>
      <p:pic>
        <p:nvPicPr>
          <p:cNvPr id="470018" name="Picture 2" descr="FG31_006"/>
          <p:cNvPicPr>
            <a:picLocks noChangeAspect="1" noChangeArrowheads="1"/>
          </p:cNvPicPr>
          <p:nvPr/>
        </p:nvPicPr>
        <p:blipFill>
          <a:blip r:embed="rId3"/>
          <a:srcRect/>
          <a:stretch>
            <a:fillRect/>
          </a:stretch>
        </p:blipFill>
        <p:spPr bwMode="auto">
          <a:xfrm>
            <a:off x="5181600" y="798513"/>
            <a:ext cx="3962400" cy="2652712"/>
          </a:xfrm>
          <a:prstGeom prst="rect">
            <a:avLst/>
          </a:prstGeom>
          <a:noFill/>
        </p:spPr>
      </p:pic>
      <p:sp>
        <p:nvSpPr>
          <p:cNvPr id="470019" name="Rectangle 3"/>
          <p:cNvSpPr>
            <a:spLocks noGrp="1" noChangeArrowheads="1"/>
          </p:cNvSpPr>
          <p:nvPr>
            <p:ph type="title"/>
          </p:nvPr>
        </p:nvSpPr>
        <p:spPr>
          <a:xfrm>
            <a:off x="381000" y="0"/>
            <a:ext cx="8534400" cy="609600"/>
          </a:xfrm>
        </p:spPr>
        <p:txBody>
          <a:bodyPr/>
          <a:lstStyle/>
          <a:p>
            <a:r>
              <a:rPr lang="en-US"/>
              <a:t>AC Circuit w/ LRC</a:t>
            </a:r>
          </a:p>
        </p:txBody>
      </p:sp>
      <p:graphicFrame>
        <p:nvGraphicFramePr>
          <p:cNvPr id="4700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7954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7954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954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0023" name="Rectangle 7"/>
          <p:cNvSpPr>
            <a:spLocks noGrp="1" noChangeArrowheads="1"/>
          </p:cNvSpPr>
          <p:nvPr>
            <p:ph type="body" idx="1"/>
          </p:nvPr>
        </p:nvSpPr>
        <p:spPr>
          <a:xfrm>
            <a:off x="228600" y="457200"/>
            <a:ext cx="8610600" cy="5943600"/>
          </a:xfrm>
        </p:spPr>
        <p:txBody>
          <a:bodyPr/>
          <a:lstStyle/>
          <a:p>
            <a:pPr>
              <a:lnSpc>
                <a:spcPct val="90000"/>
              </a:lnSpc>
            </a:pPr>
            <a:r>
              <a:rPr lang="en-US" sz="2400" dirty="0"/>
              <a:t>The current at any instance is the same at all point in the circuit</a:t>
            </a:r>
          </a:p>
          <a:p>
            <a:pPr lvl="1">
              <a:lnSpc>
                <a:spcPct val="90000"/>
              </a:lnSpc>
            </a:pPr>
            <a:r>
              <a:rPr lang="en-US" sz="2000" dirty="0"/>
              <a:t>The currents in each elements are in phase</a:t>
            </a:r>
          </a:p>
          <a:p>
            <a:pPr lvl="1">
              <a:lnSpc>
                <a:spcPct val="90000"/>
              </a:lnSpc>
            </a:pPr>
            <a:r>
              <a:rPr lang="en-US" sz="2000" dirty="0"/>
              <a:t>Why?</a:t>
            </a:r>
          </a:p>
          <a:p>
            <a:pPr lvl="2">
              <a:lnSpc>
                <a:spcPct val="90000"/>
              </a:lnSpc>
            </a:pPr>
            <a:r>
              <a:rPr lang="en-US" sz="1800" dirty="0"/>
              <a:t>Since the elements are in series</a:t>
            </a:r>
          </a:p>
          <a:p>
            <a:pPr lvl="1">
              <a:lnSpc>
                <a:spcPct val="90000"/>
              </a:lnSpc>
            </a:pPr>
            <a:r>
              <a:rPr lang="en-US" sz="2000" dirty="0"/>
              <a:t>How about the voltage?</a:t>
            </a:r>
          </a:p>
          <a:p>
            <a:pPr lvl="2">
              <a:lnSpc>
                <a:spcPct val="90000"/>
              </a:lnSpc>
            </a:pPr>
            <a:r>
              <a:rPr lang="en-US" sz="1800" dirty="0"/>
              <a:t>They are not in phase.</a:t>
            </a:r>
          </a:p>
          <a:p>
            <a:pPr>
              <a:lnSpc>
                <a:spcPct val="90000"/>
              </a:lnSpc>
            </a:pPr>
            <a:r>
              <a:rPr lang="en-US" sz="2400" dirty="0"/>
              <a:t>The current at any given time is </a:t>
            </a:r>
          </a:p>
          <a:p>
            <a:pPr>
              <a:lnSpc>
                <a:spcPct val="90000"/>
              </a:lnSpc>
            </a:pPr>
            <a:endParaRPr lang="en-US" sz="2400" dirty="0"/>
          </a:p>
          <a:p>
            <a:pPr>
              <a:lnSpc>
                <a:spcPct val="90000"/>
              </a:lnSpc>
            </a:pPr>
            <a:r>
              <a:rPr lang="en-US" sz="2400" dirty="0"/>
              <a:t>The analysis of LRC circuit is done using the “</a:t>
            </a:r>
            <a:r>
              <a:rPr lang="en-US" sz="2400" dirty="0" err="1"/>
              <a:t>phasor</a:t>
            </a:r>
            <a:r>
              <a:rPr lang="en-US" sz="2400" dirty="0"/>
              <a:t>” diagram in which arrows are drawn in an </a:t>
            </a:r>
            <a:r>
              <a:rPr lang="en-US" sz="2400" dirty="0" err="1"/>
              <a:t>xy</a:t>
            </a:r>
            <a:r>
              <a:rPr lang="en-US" sz="2400" dirty="0"/>
              <a:t> plane to represent the amplitude of each voltage, just like vectors</a:t>
            </a:r>
          </a:p>
          <a:p>
            <a:pPr lvl="1">
              <a:lnSpc>
                <a:spcPct val="90000"/>
              </a:lnSpc>
            </a:pPr>
            <a:r>
              <a:rPr lang="en-US" sz="2000" dirty="0"/>
              <a:t>The lengths of the arrows represent the magnitudes of the peak voltages across each element; V</a:t>
            </a:r>
            <a:r>
              <a:rPr lang="en-US" sz="2000" baseline="-25000" dirty="0"/>
              <a:t>R0</a:t>
            </a:r>
            <a:r>
              <a:rPr lang="en-US" sz="2000" dirty="0"/>
              <a:t>=I</a:t>
            </a:r>
            <a:r>
              <a:rPr lang="en-US" sz="2000" baseline="-25000" dirty="0"/>
              <a:t>0</a:t>
            </a:r>
            <a:r>
              <a:rPr lang="en-US" sz="2000" dirty="0"/>
              <a:t>R, V</a:t>
            </a:r>
            <a:r>
              <a:rPr lang="en-US" sz="2000" baseline="-25000" dirty="0"/>
              <a:t>L0</a:t>
            </a:r>
            <a:r>
              <a:rPr lang="en-US" sz="2000" dirty="0"/>
              <a:t>=I</a:t>
            </a:r>
            <a:r>
              <a:rPr lang="en-US" sz="2000" baseline="-25000" dirty="0"/>
              <a:t>0</a:t>
            </a:r>
            <a:r>
              <a:rPr lang="en-US" sz="2000" dirty="0"/>
              <a:t>X</a:t>
            </a:r>
            <a:r>
              <a:rPr lang="en-US" sz="2000" baseline="-25000" dirty="0"/>
              <a:t>L</a:t>
            </a:r>
            <a:r>
              <a:rPr lang="en-US" sz="2000" dirty="0"/>
              <a:t> and V</a:t>
            </a:r>
            <a:r>
              <a:rPr lang="en-US" sz="2000" baseline="-25000" dirty="0"/>
              <a:t>C0</a:t>
            </a:r>
            <a:r>
              <a:rPr lang="en-US" sz="2000" dirty="0"/>
              <a:t>=I</a:t>
            </a:r>
            <a:r>
              <a:rPr lang="en-US" sz="2000" baseline="-25000" dirty="0"/>
              <a:t>0</a:t>
            </a:r>
            <a:r>
              <a:rPr lang="en-US" sz="2000" dirty="0"/>
              <a:t>X</a:t>
            </a:r>
            <a:r>
              <a:rPr lang="en-US" sz="2000" baseline="-25000" dirty="0"/>
              <a:t>C</a:t>
            </a:r>
          </a:p>
          <a:p>
            <a:pPr lvl="1">
              <a:lnSpc>
                <a:spcPct val="90000"/>
              </a:lnSpc>
            </a:pPr>
            <a:r>
              <a:rPr lang="en-US" sz="2000" dirty="0"/>
              <a:t>The angle of each arrow represents the phase of each voltage relative to the current, and the arrows rotate at</a:t>
            </a:r>
            <a:r>
              <a:rPr lang="en-US" sz="2000" dirty="0" smtClean="0"/>
              <a:t> the angular </a:t>
            </a:r>
            <a:r>
              <a:rPr lang="en-US" sz="2000" dirty="0"/>
              <a:t>frequency</a:t>
            </a:r>
            <a:r>
              <a:rPr lang="en-US" sz="2000" dirty="0" smtClean="0"/>
              <a:t> </a:t>
            </a:r>
            <a:r>
              <a:rPr lang="en-US" sz="2000" dirty="0" err="1" smtClean="0">
                <a:latin typeface="Symbol" charset="2"/>
              </a:rPr>
              <a:t>ω</a:t>
            </a:r>
            <a:r>
              <a:rPr lang="en-US" sz="2000" dirty="0" smtClean="0">
                <a:latin typeface="Symbol" charset="2"/>
              </a:rPr>
              <a:t> </a:t>
            </a:r>
            <a:r>
              <a:rPr lang="en-US" sz="2000" dirty="0" smtClean="0"/>
              <a:t>to </a:t>
            </a:r>
            <a:r>
              <a:rPr lang="en-US" sz="2000" dirty="0"/>
              <a:t>take into account the time dependence.</a:t>
            </a:r>
          </a:p>
          <a:p>
            <a:pPr lvl="2">
              <a:lnSpc>
                <a:spcPct val="90000"/>
              </a:lnSpc>
            </a:pPr>
            <a:r>
              <a:rPr lang="en-US" sz="1800" dirty="0"/>
              <a:t>The projection of each arrow on </a:t>
            </a:r>
            <a:r>
              <a:rPr lang="en-US" sz="1800" dirty="0" err="1"/>
              <a:t>y</a:t>
            </a:r>
            <a:r>
              <a:rPr lang="en-US" sz="1800" dirty="0"/>
              <a:t> axis represents voltage across each element at any given time </a:t>
            </a:r>
          </a:p>
        </p:txBody>
      </p:sp>
      <p:graphicFrame>
        <p:nvGraphicFramePr>
          <p:cNvPr id="4700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7954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5" name="Object 9"/>
          <p:cNvGraphicFramePr>
            <a:graphicFrameLocks noChangeAspect="1"/>
          </p:cNvGraphicFramePr>
          <p:nvPr/>
        </p:nvGraphicFramePr>
        <p:xfrm>
          <a:off x="990600" y="2819400"/>
          <a:ext cx="774700" cy="515938"/>
        </p:xfrm>
        <a:graphic>
          <a:graphicData uri="http://schemas.openxmlformats.org/presentationml/2006/ole">
            <mc:AlternateContent xmlns:mc="http://schemas.openxmlformats.org/markup-compatibility/2006">
              <mc:Choice xmlns:v="urn:schemas-microsoft-com:vml" Requires="v">
                <p:oleObj spid="_x0000_s479546" name="Equation" r:id="rId9" imgW="228600" imgH="152280" progId="Equation.DSMT4">
                  <p:embed/>
                </p:oleObj>
              </mc:Choice>
              <mc:Fallback>
                <p:oleObj name="Equation" r:id="rId9" imgW="2286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819400"/>
                        <a:ext cx="774700" cy="5159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70026" name="Object 10"/>
          <p:cNvGraphicFramePr>
            <a:graphicFrameLocks noChangeAspect="1"/>
          </p:cNvGraphicFramePr>
          <p:nvPr/>
        </p:nvGraphicFramePr>
        <p:xfrm>
          <a:off x="1600200" y="2808288"/>
          <a:ext cx="1631950" cy="620712"/>
        </p:xfrm>
        <a:graphic>
          <a:graphicData uri="http://schemas.openxmlformats.org/presentationml/2006/ole">
            <mc:AlternateContent xmlns:mc="http://schemas.openxmlformats.org/markup-compatibility/2006">
              <mc:Choice xmlns:v="urn:schemas-microsoft-com:vml" Requires="v">
                <p:oleObj spid="_x0000_s479547" name="Equation" r:id="rId11" imgW="533160" imgH="203040" progId="Equation.DSMT4">
                  <p:embed/>
                </p:oleObj>
              </mc:Choice>
              <mc:Fallback>
                <p:oleObj name="Equation" r:id="rId11" imgW="5331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2808288"/>
                        <a:ext cx="1631950" cy="6207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746924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Thursday, July 5, 2018</a:t>
            </a:r>
            <a:endParaRPr lang="en-US"/>
          </a:p>
        </p:txBody>
      </p:sp>
      <p:sp>
        <p:nvSpPr>
          <p:cNvPr id="26" name="Footer Placeholder 4"/>
          <p:cNvSpPr>
            <a:spLocks noGrp="1"/>
          </p:cNvSpPr>
          <p:nvPr>
            <p:ph type="ftr" sz="quarter" idx="11"/>
          </p:nvPr>
        </p:nvSpPr>
        <p:spPr/>
        <p:txBody>
          <a:bodyPr/>
          <a:lstStyle/>
          <a:p>
            <a:r>
              <a:rPr lang="de-DE" smtClean="0"/>
              <a:t>PHYS 1444-001, Summer 2018               Dr. Jaehoon Yu</a:t>
            </a:r>
            <a:endParaRPr lang="en-US"/>
          </a:p>
        </p:txBody>
      </p:sp>
      <p:sp>
        <p:nvSpPr>
          <p:cNvPr id="27" name="Slide Number Placeholder 5"/>
          <p:cNvSpPr>
            <a:spLocks noGrp="1"/>
          </p:cNvSpPr>
          <p:nvPr>
            <p:ph type="sldNum" sz="quarter" idx="12"/>
          </p:nvPr>
        </p:nvSpPr>
        <p:spPr/>
        <p:txBody>
          <a:bodyPr/>
          <a:lstStyle/>
          <a:p>
            <a:fld id="{995C3BB2-79A2-034D-B564-BA59D6E8A75C}" type="slidenum">
              <a:rPr lang="en-US"/>
              <a:pPr/>
              <a:t>99</a:t>
            </a:fld>
            <a:endParaRPr lang="en-US"/>
          </a:p>
        </p:txBody>
      </p:sp>
      <p:pic>
        <p:nvPicPr>
          <p:cNvPr id="368642" name="Picture 2" descr="FG31_007C"/>
          <p:cNvPicPr>
            <a:picLocks noChangeAspect="1" noChangeArrowheads="1"/>
          </p:cNvPicPr>
          <p:nvPr/>
        </p:nvPicPr>
        <p:blipFill>
          <a:blip r:embed="rId3"/>
          <a:srcRect/>
          <a:stretch>
            <a:fillRect/>
          </a:stretch>
        </p:blipFill>
        <p:spPr bwMode="auto">
          <a:xfrm>
            <a:off x="5943600" y="4229100"/>
            <a:ext cx="3200400" cy="2400300"/>
          </a:xfrm>
          <a:prstGeom prst="rect">
            <a:avLst/>
          </a:prstGeom>
          <a:noFill/>
        </p:spPr>
      </p:pic>
      <p:pic>
        <p:nvPicPr>
          <p:cNvPr id="368643" name="Picture 3" descr="FG31_007A"/>
          <p:cNvPicPr>
            <a:picLocks noChangeAspect="1" noChangeArrowheads="1"/>
          </p:cNvPicPr>
          <p:nvPr/>
        </p:nvPicPr>
        <p:blipFill>
          <a:blip r:embed="rId4"/>
          <a:srcRect/>
          <a:stretch>
            <a:fillRect/>
          </a:stretch>
        </p:blipFill>
        <p:spPr bwMode="auto">
          <a:xfrm>
            <a:off x="5867400" y="381000"/>
            <a:ext cx="2895600" cy="2171700"/>
          </a:xfrm>
          <a:prstGeom prst="rect">
            <a:avLst/>
          </a:prstGeom>
          <a:noFill/>
        </p:spPr>
      </p:pic>
      <p:pic>
        <p:nvPicPr>
          <p:cNvPr id="368644" name="Picture 4" descr="FG31_007B"/>
          <p:cNvPicPr>
            <a:picLocks noChangeAspect="1" noChangeArrowheads="1"/>
          </p:cNvPicPr>
          <p:nvPr/>
        </p:nvPicPr>
        <p:blipFill>
          <a:blip r:embed="rId5"/>
          <a:srcRect/>
          <a:stretch>
            <a:fillRect/>
          </a:stretch>
        </p:blipFill>
        <p:spPr bwMode="auto">
          <a:xfrm>
            <a:off x="3962400" y="1981200"/>
            <a:ext cx="2895600" cy="2171700"/>
          </a:xfrm>
          <a:prstGeom prst="rect">
            <a:avLst/>
          </a:prstGeom>
          <a:noFill/>
        </p:spPr>
      </p:pic>
      <p:sp>
        <p:nvSpPr>
          <p:cNvPr id="368645" name="Rectangle 5"/>
          <p:cNvSpPr>
            <a:spLocks noGrp="1" noChangeArrowheads="1"/>
          </p:cNvSpPr>
          <p:nvPr>
            <p:ph type="title"/>
          </p:nvPr>
        </p:nvSpPr>
        <p:spPr>
          <a:xfrm>
            <a:off x="0" y="76200"/>
            <a:ext cx="9144000" cy="609600"/>
          </a:xfrm>
        </p:spPr>
        <p:txBody>
          <a:bodyPr/>
          <a:lstStyle/>
          <a:p>
            <a:r>
              <a:rPr lang="en-US"/>
              <a:t>Phasor Diagrams</a:t>
            </a:r>
          </a:p>
        </p:txBody>
      </p:sp>
      <p:graphicFrame>
        <p:nvGraphicFramePr>
          <p:cNvPr id="368646"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48097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47"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48097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0976"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49" name="Rectangle 9"/>
          <p:cNvSpPr>
            <a:spLocks noGrp="1" noChangeArrowheads="1"/>
          </p:cNvSpPr>
          <p:nvPr>
            <p:ph type="body" idx="1"/>
          </p:nvPr>
        </p:nvSpPr>
        <p:spPr>
          <a:xfrm>
            <a:off x="152400" y="762000"/>
            <a:ext cx="7696200" cy="5715000"/>
          </a:xfrm>
        </p:spPr>
        <p:txBody>
          <a:bodyPr/>
          <a:lstStyle/>
          <a:p>
            <a:r>
              <a:rPr lang="en-US"/>
              <a:t>At t=0, </a:t>
            </a:r>
            <a:r>
              <a:rPr lang="en-US">
                <a:latin typeface="Symbol" charset="2"/>
              </a:rPr>
              <a:t>I</a:t>
            </a:r>
            <a:r>
              <a:rPr lang="en-US"/>
              <a:t>=0.</a:t>
            </a:r>
          </a:p>
          <a:p>
            <a:pPr lvl="1"/>
            <a:r>
              <a:rPr lang="en-US"/>
              <a:t>Thus V</a:t>
            </a:r>
            <a:r>
              <a:rPr lang="en-US" baseline="-25000"/>
              <a:t>R0</a:t>
            </a:r>
            <a:r>
              <a:rPr lang="en-US"/>
              <a:t>=0, V</a:t>
            </a:r>
            <a:r>
              <a:rPr lang="en-US" baseline="-25000"/>
              <a:t>L0</a:t>
            </a:r>
            <a:r>
              <a:rPr lang="en-US"/>
              <a:t>=</a:t>
            </a:r>
            <a:r>
              <a:rPr lang="en-US">
                <a:latin typeface="Symbol" charset="2"/>
              </a:rPr>
              <a:t>I</a:t>
            </a:r>
            <a:r>
              <a:rPr lang="en-US" baseline="-25000"/>
              <a:t>0</a:t>
            </a:r>
            <a:r>
              <a:rPr lang="en-US"/>
              <a:t>X</a:t>
            </a:r>
            <a:r>
              <a:rPr lang="en-US" baseline="-25000"/>
              <a:t>L</a:t>
            </a:r>
            <a:r>
              <a:rPr lang="en-US"/>
              <a:t>, V</a:t>
            </a:r>
            <a:r>
              <a:rPr lang="en-US" baseline="-25000"/>
              <a:t>C0</a:t>
            </a:r>
            <a:r>
              <a:rPr lang="en-US"/>
              <a:t>=</a:t>
            </a:r>
            <a:r>
              <a:rPr lang="en-US">
                <a:latin typeface="Symbol" charset="2"/>
              </a:rPr>
              <a:t>I</a:t>
            </a:r>
            <a:r>
              <a:rPr lang="en-US" baseline="-25000"/>
              <a:t>0</a:t>
            </a:r>
            <a:r>
              <a:rPr lang="en-US"/>
              <a:t>X</a:t>
            </a:r>
            <a:r>
              <a:rPr lang="en-US" baseline="-25000"/>
              <a:t>C</a:t>
            </a:r>
          </a:p>
          <a:p>
            <a:r>
              <a:rPr lang="en-US"/>
              <a:t> At t=t,</a:t>
            </a:r>
          </a:p>
          <a:p>
            <a:pPr lvl="1"/>
            <a:endParaRPr lang="en-US"/>
          </a:p>
          <a:p>
            <a:pPr lvl="1"/>
            <a:endParaRPr lang="en-US"/>
          </a:p>
          <a:p>
            <a:pPr lvl="1"/>
            <a:endParaRPr lang="en-US"/>
          </a:p>
          <a:p>
            <a:r>
              <a:rPr lang="en-US"/>
              <a:t>Thus, the voltages (y-projections) are </a:t>
            </a:r>
          </a:p>
        </p:txBody>
      </p:sp>
      <p:graphicFrame>
        <p:nvGraphicFramePr>
          <p:cNvPr id="368650"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480977" name="Equation" r:id="rId10" imgW="914400" imgH="190080" progId="Equation.DSMT4">
                  <p:embed/>
                </p:oleObj>
              </mc:Choice>
              <mc:Fallback>
                <p:oleObj name="Equation" r:id="rId10" imgW="914400" imgH="190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51" name="Object 11"/>
          <p:cNvGraphicFramePr>
            <a:graphicFrameLocks noChangeAspect="1"/>
          </p:cNvGraphicFramePr>
          <p:nvPr/>
        </p:nvGraphicFramePr>
        <p:xfrm>
          <a:off x="1633538" y="1905000"/>
          <a:ext cx="1947862" cy="536575"/>
        </p:xfrm>
        <a:graphic>
          <a:graphicData uri="http://schemas.openxmlformats.org/presentationml/2006/ole">
            <mc:AlternateContent xmlns:mc="http://schemas.openxmlformats.org/markup-compatibility/2006">
              <mc:Choice xmlns:v="urn:schemas-microsoft-com:vml" Requires="v">
                <p:oleObj spid="_x0000_s480978" name="Equation" r:id="rId11" imgW="736560" imgH="203040" progId="Equation.DSMT4">
                  <p:embed/>
                </p:oleObj>
              </mc:Choice>
              <mc:Fallback>
                <p:oleObj name="Equation" r:id="rId11" imgW="7365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3538" y="1905000"/>
                        <a:ext cx="1947862" cy="536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8652" name="Object 12"/>
          <p:cNvGraphicFramePr>
            <a:graphicFrameLocks noChangeAspect="1"/>
          </p:cNvGraphicFramePr>
          <p:nvPr/>
        </p:nvGraphicFramePr>
        <p:xfrm>
          <a:off x="762000" y="4572000"/>
          <a:ext cx="806450" cy="538163"/>
        </p:xfrm>
        <a:graphic>
          <a:graphicData uri="http://schemas.openxmlformats.org/presentationml/2006/ole">
            <mc:AlternateContent xmlns:mc="http://schemas.openxmlformats.org/markup-compatibility/2006">
              <mc:Choice xmlns:v="urn:schemas-microsoft-com:vml" Requires="v">
                <p:oleObj spid="_x0000_s480979" name="Equation" r:id="rId13" imgW="304560" imgH="203040" progId="Equation.DSMT4">
                  <p:embed/>
                </p:oleObj>
              </mc:Choice>
              <mc:Fallback>
                <p:oleObj name="Equation" r:id="rId13" imgW="30456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4572000"/>
                        <a:ext cx="806450" cy="538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8653" name="Object 13"/>
          <p:cNvGraphicFramePr>
            <a:graphicFrameLocks noChangeAspect="1"/>
          </p:cNvGraphicFramePr>
          <p:nvPr/>
        </p:nvGraphicFramePr>
        <p:xfrm>
          <a:off x="762000" y="5105400"/>
          <a:ext cx="804863" cy="536575"/>
        </p:xfrm>
        <a:graphic>
          <a:graphicData uri="http://schemas.openxmlformats.org/presentationml/2006/ole">
            <mc:AlternateContent xmlns:mc="http://schemas.openxmlformats.org/markup-compatibility/2006">
              <mc:Choice xmlns:v="urn:schemas-microsoft-com:vml" Requires="v">
                <p:oleObj spid="_x0000_s480980" name="Equation" r:id="rId15" imgW="304560" imgH="203040" progId="Equation.DSMT4">
                  <p:embed/>
                </p:oleObj>
              </mc:Choice>
              <mc:Fallback>
                <p:oleObj name="Equation" r:id="rId15" imgW="30456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 y="5105400"/>
                        <a:ext cx="804863" cy="536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8654" name="Object 14"/>
          <p:cNvGraphicFramePr>
            <a:graphicFrameLocks noChangeAspect="1"/>
          </p:cNvGraphicFramePr>
          <p:nvPr/>
        </p:nvGraphicFramePr>
        <p:xfrm>
          <a:off x="717550" y="5715000"/>
          <a:ext cx="806450" cy="536575"/>
        </p:xfrm>
        <a:graphic>
          <a:graphicData uri="http://schemas.openxmlformats.org/presentationml/2006/ole">
            <mc:AlternateContent xmlns:mc="http://schemas.openxmlformats.org/markup-compatibility/2006">
              <mc:Choice xmlns:v="urn:schemas-microsoft-com:vml" Requires="v">
                <p:oleObj spid="_x0000_s480981" name="Equation" r:id="rId17" imgW="304560" imgH="203040" progId="Equation.DSMT4">
                  <p:embed/>
                </p:oleObj>
              </mc:Choice>
              <mc:Fallback>
                <p:oleObj name="Equation" r:id="rId17" imgW="3045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7550" y="5715000"/>
                        <a:ext cx="806450" cy="536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8655" name="Object 15"/>
          <p:cNvGraphicFramePr>
            <a:graphicFrameLocks noChangeAspect="1"/>
          </p:cNvGraphicFramePr>
          <p:nvPr/>
        </p:nvGraphicFramePr>
        <p:xfrm>
          <a:off x="1524000" y="4572000"/>
          <a:ext cx="604838" cy="538163"/>
        </p:xfrm>
        <a:graphic>
          <a:graphicData uri="http://schemas.openxmlformats.org/presentationml/2006/ole">
            <mc:AlternateContent xmlns:mc="http://schemas.openxmlformats.org/markup-compatibility/2006">
              <mc:Choice xmlns:v="urn:schemas-microsoft-com:vml" Requires="v">
                <p:oleObj spid="_x0000_s480982" name="Equation" r:id="rId19" imgW="228600" imgH="203040" progId="Equation.DSMT4">
                  <p:embed/>
                </p:oleObj>
              </mc:Choice>
              <mc:Fallback>
                <p:oleObj name="Equation" r:id="rId19" imgW="22860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0" y="4572000"/>
                        <a:ext cx="604838" cy="538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8656" name="Object 16"/>
          <p:cNvGraphicFramePr>
            <a:graphicFrameLocks noChangeAspect="1"/>
          </p:cNvGraphicFramePr>
          <p:nvPr/>
        </p:nvGraphicFramePr>
        <p:xfrm>
          <a:off x="1524000" y="5105400"/>
          <a:ext cx="571500" cy="536575"/>
        </p:xfrm>
        <a:graphic>
          <a:graphicData uri="http://schemas.openxmlformats.org/presentationml/2006/ole">
            <mc:AlternateContent xmlns:mc="http://schemas.openxmlformats.org/markup-compatibility/2006">
              <mc:Choice xmlns:v="urn:schemas-microsoft-com:vml" Requires="v">
                <p:oleObj spid="_x0000_s480983" name="Equation" r:id="rId21" imgW="215640" imgH="203040" progId="Equation.DSMT4">
                  <p:embed/>
                </p:oleObj>
              </mc:Choice>
              <mc:Fallback>
                <p:oleObj name="Equation" r:id="rId21" imgW="21564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0" y="5105400"/>
                        <a:ext cx="571500" cy="536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8657" name="Object 17"/>
          <p:cNvGraphicFramePr>
            <a:graphicFrameLocks noChangeAspect="1"/>
          </p:cNvGraphicFramePr>
          <p:nvPr/>
        </p:nvGraphicFramePr>
        <p:xfrm>
          <a:off x="2084388" y="5029200"/>
          <a:ext cx="2182812" cy="738188"/>
        </p:xfrm>
        <a:graphic>
          <a:graphicData uri="http://schemas.openxmlformats.org/presentationml/2006/ole">
            <mc:AlternateContent xmlns:mc="http://schemas.openxmlformats.org/markup-compatibility/2006">
              <mc:Choice xmlns:v="urn:schemas-microsoft-com:vml" Requires="v">
                <p:oleObj spid="_x0000_s480984" name="Equation" r:id="rId23" imgW="825480" imgH="279360" progId="Equation.DSMT4">
                  <p:embed/>
                </p:oleObj>
              </mc:Choice>
              <mc:Fallback>
                <p:oleObj name="Equation" r:id="rId23" imgW="825480" imgH="2793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84388" y="5029200"/>
                        <a:ext cx="2182812" cy="7381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8658" name="Object 18"/>
          <p:cNvGraphicFramePr>
            <a:graphicFrameLocks noChangeAspect="1"/>
          </p:cNvGraphicFramePr>
          <p:nvPr/>
        </p:nvGraphicFramePr>
        <p:xfrm>
          <a:off x="1528763" y="5715000"/>
          <a:ext cx="604837" cy="536575"/>
        </p:xfrm>
        <a:graphic>
          <a:graphicData uri="http://schemas.openxmlformats.org/presentationml/2006/ole">
            <mc:AlternateContent xmlns:mc="http://schemas.openxmlformats.org/markup-compatibility/2006">
              <mc:Choice xmlns:v="urn:schemas-microsoft-com:vml" Requires="v">
                <p:oleObj spid="_x0000_s480985" name="Equation" r:id="rId25" imgW="228600" imgH="203040" progId="Equation.DSMT4">
                  <p:embed/>
                </p:oleObj>
              </mc:Choice>
              <mc:Fallback>
                <p:oleObj name="Equation" r:id="rId25" imgW="228600" imgH="2030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28763" y="5715000"/>
                        <a:ext cx="604837" cy="536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8659" name="Object 19"/>
          <p:cNvGraphicFramePr>
            <a:graphicFrameLocks noChangeAspect="1"/>
          </p:cNvGraphicFramePr>
          <p:nvPr/>
        </p:nvGraphicFramePr>
        <p:xfrm>
          <a:off x="2082800" y="5638800"/>
          <a:ext cx="2184400" cy="738188"/>
        </p:xfrm>
        <a:graphic>
          <a:graphicData uri="http://schemas.openxmlformats.org/presentationml/2006/ole">
            <mc:AlternateContent xmlns:mc="http://schemas.openxmlformats.org/markup-compatibility/2006">
              <mc:Choice xmlns:v="urn:schemas-microsoft-com:vml" Requires="v">
                <p:oleObj spid="_x0000_s480986" name="Equation" r:id="rId27" imgW="825480" imgH="279360" progId="Equation.DSMT4">
                  <p:embed/>
                </p:oleObj>
              </mc:Choice>
              <mc:Fallback>
                <p:oleObj name="Equation" r:id="rId27" imgW="825480" imgH="27936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82800" y="5638800"/>
                        <a:ext cx="2184400" cy="7381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8660" name="Object 20"/>
          <p:cNvGraphicFramePr>
            <a:graphicFrameLocks noChangeAspect="1"/>
          </p:cNvGraphicFramePr>
          <p:nvPr/>
        </p:nvGraphicFramePr>
        <p:xfrm>
          <a:off x="2116138" y="4592638"/>
          <a:ext cx="1008062" cy="436562"/>
        </p:xfrm>
        <a:graphic>
          <a:graphicData uri="http://schemas.openxmlformats.org/presentationml/2006/ole">
            <mc:AlternateContent xmlns:mc="http://schemas.openxmlformats.org/markup-compatibility/2006">
              <mc:Choice xmlns:v="urn:schemas-microsoft-com:vml" Requires="v">
                <p:oleObj spid="_x0000_s480987" name="Equation" r:id="rId29" imgW="380880" imgH="164880" progId="Equation.DSMT4">
                  <p:embed/>
                </p:oleObj>
              </mc:Choice>
              <mc:Fallback>
                <p:oleObj name="Equation" r:id="rId29" imgW="380880" imgH="1648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16138" y="4592638"/>
                        <a:ext cx="1008062" cy="4365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8661" name="Arc 21"/>
          <p:cNvSpPr>
            <a:spLocks/>
          </p:cNvSpPr>
          <p:nvPr/>
        </p:nvSpPr>
        <p:spPr bwMode="auto">
          <a:xfrm>
            <a:off x="6934200" y="1143000"/>
            <a:ext cx="457200" cy="381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CC0000"/>
            </a:solidFill>
            <a:round/>
            <a:headEnd type="triangle" w="med" len="med"/>
            <a:tailEnd/>
          </a:ln>
          <a:effectLst/>
        </p:spPr>
        <p:txBody>
          <a:bodyPr wrap="none" anchor="ctr">
            <a:prstTxWarp prst="textNoShape">
              <a:avLst/>
            </a:prstTxWarp>
            <a:spAutoFit/>
          </a:bodyPr>
          <a:lstStyle/>
          <a:p>
            <a:endParaRPr lang="en-US"/>
          </a:p>
        </p:txBody>
      </p:sp>
      <p:sp>
        <p:nvSpPr>
          <p:cNvPr id="368662" name="Text Box 22"/>
          <p:cNvSpPr txBox="1">
            <a:spLocks noChangeArrowheads="1"/>
          </p:cNvSpPr>
          <p:nvPr/>
        </p:nvSpPr>
        <p:spPr bwMode="auto">
          <a:xfrm>
            <a:off x="7315200" y="1049338"/>
            <a:ext cx="534988"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CC0000"/>
                </a:solidFill>
                <a:latin typeface="Arial Narrow" charset="0"/>
              </a:rPr>
              <a:t>+90</a:t>
            </a:r>
            <a:r>
              <a:rPr lang="en-US" sz="1600" b="1" baseline="30000">
                <a:solidFill>
                  <a:srgbClr val="CC0000"/>
                </a:solidFill>
                <a:latin typeface="Arial Narrow" charset="0"/>
              </a:rPr>
              <a:t>o</a:t>
            </a:r>
          </a:p>
        </p:txBody>
      </p:sp>
      <p:sp>
        <p:nvSpPr>
          <p:cNvPr id="368663" name="Arc 23"/>
          <p:cNvSpPr>
            <a:spLocks/>
          </p:cNvSpPr>
          <p:nvPr/>
        </p:nvSpPr>
        <p:spPr bwMode="auto">
          <a:xfrm rot="5400000">
            <a:off x="6960394" y="1550194"/>
            <a:ext cx="457200" cy="407988"/>
          </a:xfrm>
          <a:custGeom>
            <a:avLst/>
            <a:gdLst>
              <a:gd name="G0" fmla="+- 0 0 0"/>
              <a:gd name="G1" fmla="+- 21600 0 0"/>
              <a:gd name="G2" fmla="+- 21600 0 0"/>
              <a:gd name="T0" fmla="*/ 0 w 21600"/>
              <a:gd name="T1" fmla="*/ 0 h 23165"/>
              <a:gd name="T2" fmla="*/ 21543 w 21600"/>
              <a:gd name="T3" fmla="*/ 23165 h 23165"/>
              <a:gd name="T4" fmla="*/ 0 w 21600"/>
              <a:gd name="T5" fmla="*/ 21600 h 23165"/>
            </a:gdLst>
            <a:ahLst/>
            <a:cxnLst>
              <a:cxn ang="0">
                <a:pos x="T0" y="T1"/>
              </a:cxn>
              <a:cxn ang="0">
                <a:pos x="T2" y="T3"/>
              </a:cxn>
              <a:cxn ang="0">
                <a:pos x="T4" y="T5"/>
              </a:cxn>
            </a:cxnLst>
            <a:rect l="0" t="0" r="r" b="b"/>
            <a:pathLst>
              <a:path w="21600" h="23165" fill="none" extrusionOk="0">
                <a:moveTo>
                  <a:pt x="0" y="-1"/>
                </a:moveTo>
                <a:cubicBezTo>
                  <a:pt x="11929" y="0"/>
                  <a:pt x="21600" y="9670"/>
                  <a:pt x="21600" y="21600"/>
                </a:cubicBezTo>
                <a:cubicBezTo>
                  <a:pt x="21600" y="22122"/>
                  <a:pt x="21581" y="22644"/>
                  <a:pt x="21543" y="23165"/>
                </a:cubicBezTo>
              </a:path>
              <a:path w="21600" h="23165" stroke="0" extrusionOk="0">
                <a:moveTo>
                  <a:pt x="0" y="-1"/>
                </a:moveTo>
                <a:cubicBezTo>
                  <a:pt x="11929" y="0"/>
                  <a:pt x="21600" y="9670"/>
                  <a:pt x="21600" y="21600"/>
                </a:cubicBezTo>
                <a:cubicBezTo>
                  <a:pt x="21600" y="22122"/>
                  <a:pt x="21581" y="22644"/>
                  <a:pt x="21543" y="23165"/>
                </a:cubicBezTo>
                <a:lnTo>
                  <a:pt x="0" y="21600"/>
                </a:lnTo>
                <a:close/>
              </a:path>
            </a:pathLst>
          </a:custGeom>
          <a:noFill/>
          <a:ln w="38100">
            <a:solidFill>
              <a:srgbClr val="CC0000"/>
            </a:solidFill>
            <a:round/>
            <a:headEnd/>
            <a:tailEnd type="triangle" w="med" len="med"/>
          </a:ln>
          <a:effectLst/>
        </p:spPr>
        <p:txBody>
          <a:bodyPr wrap="none" anchor="ctr">
            <a:prstTxWarp prst="textNoShape">
              <a:avLst/>
            </a:prstTxWarp>
            <a:spAutoFit/>
          </a:bodyPr>
          <a:lstStyle/>
          <a:p>
            <a:endParaRPr lang="en-US"/>
          </a:p>
        </p:txBody>
      </p:sp>
      <p:sp>
        <p:nvSpPr>
          <p:cNvPr id="368664" name="Text Box 24"/>
          <p:cNvSpPr txBox="1">
            <a:spLocks noChangeArrowheads="1"/>
          </p:cNvSpPr>
          <p:nvPr/>
        </p:nvSpPr>
        <p:spPr bwMode="auto">
          <a:xfrm>
            <a:off x="6858000" y="1600200"/>
            <a:ext cx="49371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CC0000"/>
                </a:solidFill>
                <a:latin typeface="Arial Narrow" charset="0"/>
              </a:rPr>
              <a:t>-90</a:t>
            </a:r>
            <a:r>
              <a:rPr lang="en-US" sz="1600" b="1" baseline="30000">
                <a:solidFill>
                  <a:srgbClr val="CC0000"/>
                </a:solidFill>
                <a:latin typeface="Arial Narrow" charset="0"/>
              </a:rPr>
              <a:t>o</a:t>
            </a:r>
          </a:p>
        </p:txBody>
      </p:sp>
    </p:spTree>
    <p:extLst>
      <p:ext uri="{BB962C8B-B14F-4D97-AF65-F5344CB8AC3E}">
        <p14:creationId xmlns:p14="http://schemas.microsoft.com/office/powerpoint/2010/main" val="1429703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33437</TotalTime>
  <Words>15847</Words>
  <Application>Microsoft Macintosh PowerPoint</Application>
  <PresentationFormat>On-screen Show (4:3)</PresentationFormat>
  <Paragraphs>1793</Paragraphs>
  <Slides>139</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139</vt:i4>
      </vt:variant>
    </vt:vector>
  </HeadingPairs>
  <TitlesOfParts>
    <vt:vector size="147" baseType="lpstr">
      <vt:lpstr>Arial Narrow</vt:lpstr>
      <vt:lpstr>Monotype Corsiva</vt:lpstr>
      <vt:lpstr>ＭＳ Ｐゴシック</vt:lpstr>
      <vt:lpstr>Symbol</vt:lpstr>
      <vt:lpstr>Times New Roman</vt:lpstr>
      <vt:lpstr>Wingdings</vt:lpstr>
      <vt:lpstr>phys1443-spring02</vt:lpstr>
      <vt:lpstr>Equation</vt:lpstr>
      <vt:lpstr>PHYS 1441 – Section 001 Lecture #16 </vt:lpstr>
      <vt:lpstr>PHYS 1441 – Section 001 Lecture #17 </vt:lpstr>
      <vt:lpstr>PHYS 1441 – Section 001 Lecture #18 </vt:lpstr>
      <vt:lpstr>Announcement</vt:lpstr>
      <vt:lpstr>Force Between Two Parallel Wires</vt:lpstr>
      <vt:lpstr>Force Between Two Parallel Wires</vt:lpstr>
      <vt:lpstr>Example 28 – 5 </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lpstr>Solenoid and Its Magnetic Field</vt:lpstr>
      <vt:lpstr>Solenoid Magnetic Field</vt:lpstr>
      <vt:lpstr>Solenoid Magnetic Field</vt:lpstr>
      <vt:lpstr>Example 28 – 10 </vt:lpstr>
      <vt:lpstr>Biot-Savart Law</vt:lpstr>
      <vt:lpstr>Example 28 – 11 </vt:lpstr>
      <vt:lpstr>Magnetic Materials - Ferromagnetism</vt:lpstr>
      <vt:lpstr>B in Magnetic Materials</vt:lpstr>
      <vt:lpstr>B in Magnetic Materials</vt:lpstr>
      <vt:lpstr>Hysteresis</vt:lpstr>
      <vt:lpstr>Hysteresis</vt:lpstr>
      <vt:lpstr>Magnetically Soft Material</vt:lpstr>
      <vt:lpstr>Induced EMF</vt:lpstr>
      <vt:lpstr>Electromagnetic Induction</vt:lpstr>
      <vt:lpstr>Electromagnetic Induction</vt:lpstr>
      <vt:lpstr>Magnetic Flux</vt:lpstr>
      <vt:lpstr>Faraday’s Law of Induction</vt:lpstr>
      <vt:lpstr>Lenz’s Law</vt:lpstr>
      <vt:lpstr>Induced EMF</vt:lpstr>
      <vt:lpstr>Electromagnetic Induction</vt:lpstr>
      <vt:lpstr>Electromagnetic Induction</vt:lpstr>
      <vt:lpstr>Magnetic Flux</vt:lpstr>
      <vt:lpstr>Faraday’s Law of Induction</vt:lpstr>
      <vt:lpstr>Lenz’s Law</vt:lpstr>
      <vt:lpstr>Induction of EMF</vt:lpstr>
      <vt:lpstr>Example 29 – 5 </vt:lpstr>
      <vt:lpstr>Example 29 – 5, cnt’d </vt:lpstr>
      <vt:lpstr>EMF Induced on a Moving Conductor</vt:lpstr>
      <vt:lpstr>Electric Generators</vt:lpstr>
      <vt:lpstr>How does an Electric Generator work?</vt:lpstr>
      <vt:lpstr>How does an Electric Generator work?</vt:lpstr>
      <vt:lpstr>Example 29 – 9 </vt:lpstr>
      <vt:lpstr>US Electricity Sources</vt:lpstr>
      <vt:lpstr>US Electric E Consumption by Users</vt:lpstr>
      <vt:lpstr>The World Energy Consumption</vt:lpstr>
      <vt:lpstr>A DC Generator</vt:lpstr>
      <vt:lpstr>Transformer</vt:lpstr>
      <vt:lpstr>How does a transformer work?</vt:lpstr>
      <vt:lpstr>Transformer Equation</vt:lpstr>
      <vt:lpstr>Example for A Transformer </vt:lpstr>
      <vt:lpstr>Example 29 – 13: Power Transmission </vt:lpstr>
      <vt:lpstr>Electric Field due to Magnetic Flux Change</vt:lpstr>
      <vt:lpstr>Generalized Form of Faraday’s Law</vt:lpstr>
      <vt:lpstr>Inductance</vt:lpstr>
      <vt:lpstr>Mutual Inductance</vt:lpstr>
      <vt:lpstr>Mutual Inductance</vt:lpstr>
      <vt:lpstr>Example 30 – 1 </vt:lpstr>
      <vt:lpstr>Self Inductance</vt:lpstr>
      <vt:lpstr>Self Inductance</vt:lpstr>
      <vt:lpstr>So what in the world is the Inductance?</vt:lpstr>
      <vt:lpstr>Inductor</vt:lpstr>
      <vt:lpstr>Example 30 – 3 </vt:lpstr>
      <vt:lpstr>Electric Field due to Magnetic Flux Change</vt:lpstr>
      <vt:lpstr>Generalized Form of Faraday’s Law</vt:lpstr>
      <vt:lpstr>Inductance</vt:lpstr>
      <vt:lpstr>Mutual Inductance</vt:lpstr>
      <vt:lpstr>Mutual Inductance</vt:lpstr>
      <vt:lpstr>Example 30 – 1 </vt:lpstr>
      <vt:lpstr>Self Inductance</vt:lpstr>
      <vt:lpstr>Self Inductance</vt:lpstr>
      <vt:lpstr>So what in the world is the Inductance?</vt:lpstr>
      <vt:lpstr>Self Inductance</vt:lpstr>
      <vt:lpstr>Self Inductance</vt:lpstr>
      <vt:lpstr>So what in the world is the Inductance?</vt:lpstr>
      <vt:lpstr>Inductor</vt:lpstr>
      <vt:lpstr>Example 30 – 3 </vt:lpstr>
      <vt:lpstr>Energy Stored in the Magnetic Field</vt:lpstr>
      <vt:lpstr>Energy Stored in the Magnetic Field</vt:lpstr>
      <vt:lpstr>Stored Energy in terms of B</vt:lpstr>
      <vt:lpstr>Example 30 – 5 </vt:lpstr>
      <vt:lpstr>LR Circuits</vt:lpstr>
      <vt:lpstr>LR Circuits</vt:lpstr>
      <vt:lpstr>Discharge of LR Circuits</vt:lpstr>
      <vt:lpstr>AC Circuit w/ Resistance only</vt:lpstr>
      <vt:lpstr>AC Circuit w/ Inductance only</vt:lpstr>
      <vt:lpstr>AC Circuit w/ Inductance only</vt:lpstr>
      <vt:lpstr>Example 30 – 9 </vt:lpstr>
      <vt:lpstr>AC Circuit w/ Capacitance only</vt:lpstr>
      <vt:lpstr>AC Circuit w/ Capacitance only</vt:lpstr>
      <vt:lpstr>AC Circuit w/ Capacitance only</vt:lpstr>
      <vt:lpstr>Example 30 – 10</vt:lpstr>
      <vt:lpstr>AC Circuit w/ LRC</vt:lpstr>
      <vt:lpstr>AC Circuit w/ LRC</vt:lpstr>
      <vt:lpstr>Phasor Diagrams</vt:lpstr>
      <vt:lpstr>AC Circuit w/ LRC</vt:lpstr>
      <vt:lpstr>AC Circuit w/ LRC</vt:lpstr>
      <vt:lpstr>AC Circuit w/ LRC</vt:lpstr>
      <vt:lpstr>AC Circuit w/ LRC</vt:lpstr>
      <vt:lpstr>Maxwell’s Equations</vt:lpstr>
      <vt:lpstr>Ampere’s Law</vt:lpstr>
      <vt:lpstr>Expanding Ampere’s Law</vt:lpstr>
      <vt:lpstr>Modifying Ampere’s Law</vt:lpstr>
      <vt:lpstr>Modifying Ampere’s Law</vt:lpstr>
      <vt:lpstr>Example 31 – 1 </vt:lpstr>
      <vt:lpstr>Example 31 – 1 </vt:lpstr>
      <vt:lpstr>Displacement Current</vt:lpstr>
      <vt:lpstr>Gauss’ Law for Magnetism</vt:lpstr>
      <vt:lpstr>Gauss’ Law for Magnetism</vt:lpstr>
      <vt:lpstr>Maxwell’s Equations</vt:lpstr>
      <vt:lpstr>Maxwell’s Amazing Leap of Faith</vt:lpstr>
      <vt:lpstr>Production of EM Waves</vt:lpstr>
      <vt:lpstr>Production of EM Waves</vt:lpstr>
      <vt:lpstr>Properties of Radiation Fields</vt:lpstr>
      <vt:lpstr>Properties of Radiation Fields</vt:lpstr>
      <vt:lpstr>EM Waves</vt:lpstr>
      <vt:lpstr>EM Waves and Their Speeds</vt:lpstr>
      <vt:lpstr>Maxwell’s Equations w/ Q=I=0</vt:lpstr>
      <vt:lpstr>EM Waves from Maxwell’s Equations</vt:lpstr>
      <vt:lpstr>PowerPoint Presentation</vt:lpstr>
      <vt:lpstr>PowerPoint Presentation</vt:lpstr>
      <vt:lpstr>PowerPoint Presentation</vt:lpstr>
      <vt:lpstr>PowerPoint Presentation</vt:lpstr>
      <vt:lpstr>PowerPoint Presentation</vt:lpstr>
      <vt:lpstr>Light as EM Wave</vt:lpstr>
      <vt:lpstr>Light as EM Wave</vt:lpstr>
      <vt:lpstr>Electromagnetic Spectrum</vt:lpstr>
      <vt:lpstr>Example 31 – 3 </vt:lpstr>
      <vt:lpstr>EM Wave in the Transmission Lines</vt:lpstr>
      <vt:lpstr>Example 31 – 5 </vt:lpstr>
      <vt:lpstr>Energy in EM Waves</vt:lpstr>
      <vt:lpstr>Energy Transport</vt:lpstr>
      <vt:lpstr>Energy Transport</vt:lpstr>
      <vt:lpstr>Average Energy Transport</vt:lpstr>
      <vt:lpstr>Example 31 – 6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747</cp:revision>
  <dcterms:created xsi:type="dcterms:W3CDTF">2012-01-19T04:21:20Z</dcterms:created>
  <dcterms:modified xsi:type="dcterms:W3CDTF">2018-07-03T01:11:22Z</dcterms:modified>
</cp:coreProperties>
</file>